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0"/>
  </p:notesMasterIdLst>
  <p:sldIdLst>
    <p:sldId id="265" r:id="rId5"/>
    <p:sldId id="370" r:id="rId6"/>
    <p:sldId id="371" r:id="rId7"/>
    <p:sldId id="373" r:id="rId8"/>
    <p:sldId id="379" r:id="rId9"/>
    <p:sldId id="384" r:id="rId10"/>
    <p:sldId id="446" r:id="rId11"/>
    <p:sldId id="425" r:id="rId12"/>
    <p:sldId id="416" r:id="rId13"/>
    <p:sldId id="448" r:id="rId14"/>
    <p:sldId id="449" r:id="rId15"/>
    <p:sldId id="450" r:id="rId16"/>
    <p:sldId id="426" r:id="rId17"/>
    <p:sldId id="437" r:id="rId18"/>
    <p:sldId id="417" r:id="rId19"/>
    <p:sldId id="418" r:id="rId20"/>
    <p:sldId id="428" r:id="rId21"/>
    <p:sldId id="429" r:id="rId22"/>
    <p:sldId id="444" r:id="rId23"/>
    <p:sldId id="385" r:id="rId24"/>
    <p:sldId id="455" r:id="rId25"/>
    <p:sldId id="456" r:id="rId26"/>
    <p:sldId id="457" r:id="rId27"/>
    <p:sldId id="458" r:id="rId28"/>
    <p:sldId id="459" r:id="rId29"/>
    <p:sldId id="285" r:id="rId30"/>
    <p:sldId id="337" r:id="rId31"/>
    <p:sldId id="438" r:id="rId32"/>
    <p:sldId id="439" r:id="rId33"/>
    <p:sldId id="441" r:id="rId34"/>
    <p:sldId id="460" r:id="rId35"/>
    <p:sldId id="461" r:id="rId36"/>
    <p:sldId id="462" r:id="rId37"/>
    <p:sldId id="463" r:id="rId38"/>
    <p:sldId id="464" r:id="rId39"/>
    <p:sldId id="465" r:id="rId40"/>
    <p:sldId id="466" r:id="rId41"/>
    <p:sldId id="467" r:id="rId42"/>
    <p:sldId id="388" r:id="rId43"/>
    <p:sldId id="468" r:id="rId44"/>
    <p:sldId id="352" r:id="rId45"/>
    <p:sldId id="347" r:id="rId46"/>
    <p:sldId id="329" r:id="rId47"/>
    <p:sldId id="325" r:id="rId48"/>
    <p:sldId id="443" r:id="rId49"/>
    <p:sldId id="445" r:id="rId50"/>
    <p:sldId id="453" r:id="rId51"/>
    <p:sldId id="430" r:id="rId52"/>
    <p:sldId id="452" r:id="rId53"/>
    <p:sldId id="451" r:id="rId54"/>
    <p:sldId id="432" r:id="rId55"/>
    <p:sldId id="433" r:id="rId56"/>
    <p:sldId id="434" r:id="rId57"/>
    <p:sldId id="435" r:id="rId58"/>
    <p:sldId id="436"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72"/>
    <a:srgbClr val="5BC1E6"/>
    <a:srgbClr val="0089B5"/>
    <a:srgbClr val="284579"/>
    <a:srgbClr val="9CB0D5"/>
    <a:srgbClr val="3861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1" d="100"/>
          <a:sy n="51" d="100"/>
        </p:scale>
        <p:origin x="1243" y="3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2CD457-2C93-4605-B86D-F519940C8090}" type="datetimeFigureOut">
              <a:rPr lang="en-GB" smtClean="0"/>
              <a:t>09/07/2015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AD5AE1-8DAA-4720-851B-5749129BDBE5}" type="slidenum">
              <a:rPr lang="en-GB" smtClean="0"/>
              <a:t>‹#›</a:t>
            </a:fld>
            <a:endParaRPr lang="en-GB"/>
          </a:p>
        </p:txBody>
      </p:sp>
    </p:spTree>
    <p:extLst>
      <p:ext uri="{BB962C8B-B14F-4D97-AF65-F5344CB8AC3E}">
        <p14:creationId xmlns:p14="http://schemas.microsoft.com/office/powerpoint/2010/main" val="1136302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AAD5AE1-8DAA-4720-851B-5749129BDBE5}" type="slidenum">
              <a:rPr lang="en-GB" smtClean="0"/>
              <a:t>2</a:t>
            </a:fld>
            <a:endParaRPr lang="en-GB"/>
          </a:p>
        </p:txBody>
      </p:sp>
    </p:spTree>
    <p:extLst>
      <p:ext uri="{BB962C8B-B14F-4D97-AF65-F5344CB8AC3E}">
        <p14:creationId xmlns:p14="http://schemas.microsoft.com/office/powerpoint/2010/main" val="765306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AAD5AE1-8DAA-4720-851B-5749129BDBE5}" type="slidenum">
              <a:rPr lang="en-GB" smtClean="0"/>
              <a:t>55</a:t>
            </a:fld>
            <a:endParaRPr lang="en-GB"/>
          </a:p>
        </p:txBody>
      </p:sp>
    </p:spTree>
    <p:extLst>
      <p:ext uri="{BB962C8B-B14F-4D97-AF65-F5344CB8AC3E}">
        <p14:creationId xmlns:p14="http://schemas.microsoft.com/office/powerpoint/2010/main" val="371207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AAD5AE1-8DAA-4720-851B-5749129BDBE5}" type="slidenum">
              <a:rPr lang="en-GB" smtClean="0"/>
              <a:t>3</a:t>
            </a:fld>
            <a:endParaRPr lang="en-GB"/>
          </a:p>
        </p:txBody>
      </p:sp>
    </p:spTree>
    <p:extLst>
      <p:ext uri="{BB962C8B-B14F-4D97-AF65-F5344CB8AC3E}">
        <p14:creationId xmlns:p14="http://schemas.microsoft.com/office/powerpoint/2010/main" val="2188911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AAD5AE1-8DAA-4720-851B-5749129BDBE5}" type="slidenum">
              <a:rPr lang="en-GB" smtClean="0"/>
              <a:t>7</a:t>
            </a:fld>
            <a:endParaRPr lang="en-GB"/>
          </a:p>
        </p:txBody>
      </p:sp>
    </p:spTree>
    <p:extLst>
      <p:ext uri="{BB962C8B-B14F-4D97-AF65-F5344CB8AC3E}">
        <p14:creationId xmlns:p14="http://schemas.microsoft.com/office/powerpoint/2010/main" val="225527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AAD5AE1-8DAA-4720-851B-5749129BDBE5}" type="slidenum">
              <a:rPr lang="en-GB" smtClean="0"/>
              <a:t>8</a:t>
            </a:fld>
            <a:endParaRPr lang="en-GB"/>
          </a:p>
        </p:txBody>
      </p:sp>
    </p:spTree>
    <p:extLst>
      <p:ext uri="{BB962C8B-B14F-4D97-AF65-F5344CB8AC3E}">
        <p14:creationId xmlns:p14="http://schemas.microsoft.com/office/powerpoint/2010/main" val="3825476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AAD5AE1-8DAA-4720-851B-5749129BDBE5}" type="slidenum">
              <a:rPr lang="en-GB" smtClean="0"/>
              <a:t>9</a:t>
            </a:fld>
            <a:endParaRPr lang="en-GB"/>
          </a:p>
        </p:txBody>
      </p:sp>
    </p:spTree>
    <p:extLst>
      <p:ext uri="{BB962C8B-B14F-4D97-AF65-F5344CB8AC3E}">
        <p14:creationId xmlns:p14="http://schemas.microsoft.com/office/powerpoint/2010/main" val="1067586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C02256-4583-4BCE-B52E-317021D659CB}" type="slidenum">
              <a:rPr lang="en-GB" smtClean="0"/>
              <a:t>10</a:t>
            </a:fld>
            <a:endParaRPr lang="en-GB"/>
          </a:p>
        </p:txBody>
      </p:sp>
    </p:spTree>
    <p:extLst>
      <p:ext uri="{BB962C8B-B14F-4D97-AF65-F5344CB8AC3E}">
        <p14:creationId xmlns:p14="http://schemas.microsoft.com/office/powerpoint/2010/main" val="2039338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AAD5AE1-8DAA-4720-851B-5749129BDBE5}" type="slidenum">
              <a:rPr lang="en-GB" smtClean="0"/>
              <a:t>13</a:t>
            </a:fld>
            <a:endParaRPr lang="en-GB"/>
          </a:p>
        </p:txBody>
      </p:sp>
    </p:spTree>
    <p:extLst>
      <p:ext uri="{BB962C8B-B14F-4D97-AF65-F5344CB8AC3E}">
        <p14:creationId xmlns:p14="http://schemas.microsoft.com/office/powerpoint/2010/main" val="1977159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000" b="1" dirty="0"/>
              <a:t>Inner Triplet Magnets:</a:t>
            </a:r>
            <a:r>
              <a:rPr lang="en-GB" sz="1000" dirty="0"/>
              <a:t> Actual radiation damage on the Inner Triplets Magnets is expected already at the level of integrated dose of LHC.    The replacement of the triplet must be anticipated before damage occurs, because of the serious and long intervention (requiring one to two years shutdown)</a:t>
            </a:r>
          </a:p>
          <a:p>
            <a:pPr lvl="0" algn="just"/>
            <a:endParaRPr lang="en-US" sz="1000" dirty="0"/>
          </a:p>
          <a:p>
            <a:pPr lvl="0" algn="just"/>
            <a:r>
              <a:rPr lang="en-US" sz="1000" b="1" dirty="0"/>
              <a:t>Collimation:</a:t>
            </a:r>
            <a:r>
              <a:rPr lang="en-US" sz="1000" dirty="0"/>
              <a:t> The present collimation system will need an upgrade that takes in account the increased beam intensities and the need to protect the new triplets in IR1 and IR5.  This would require the replacement of some of the LHC main dipoles with dipoles of equal bending strength (</a:t>
            </a:r>
            <a:r>
              <a:rPr lang="en-US" sz="1000" dirty="0">
                <a:sym typeface="Symbol"/>
              </a:rPr>
              <a:t></a:t>
            </a:r>
            <a:r>
              <a:rPr lang="en-US" sz="1000" dirty="0"/>
              <a:t>120 </a:t>
            </a:r>
            <a:r>
              <a:rPr lang="en-US" sz="1000" dirty="0" err="1"/>
              <a:t>T</a:t>
            </a:r>
            <a:r>
              <a:rPr lang="en-US" sz="1000" dirty="0" err="1">
                <a:sym typeface="Symbol"/>
              </a:rPr>
              <a:t></a:t>
            </a:r>
            <a:r>
              <a:rPr lang="en-US" sz="1000" dirty="0" err="1"/>
              <a:t>m</a:t>
            </a:r>
            <a:r>
              <a:rPr lang="en-US" sz="1000" dirty="0"/>
              <a:t>), but obtained by a </a:t>
            </a:r>
            <a:r>
              <a:rPr lang="en-US" sz="1000" b="1" dirty="0"/>
              <a:t>higher field (11 T) and shorter length (11 m) </a:t>
            </a:r>
            <a:r>
              <a:rPr lang="en-US" sz="1000" dirty="0"/>
              <a:t>than those of the LHC dipoles (8.3 T and 14.2 m), gaining in this way enough room for installing the new special collimators. </a:t>
            </a:r>
            <a:endParaRPr lang="en-GB" sz="1000" dirty="0"/>
          </a:p>
          <a:p>
            <a:endParaRPr lang="en-GB" dirty="0"/>
          </a:p>
        </p:txBody>
      </p:sp>
      <p:sp>
        <p:nvSpPr>
          <p:cNvPr id="4" name="Slide Number Placeholder 3"/>
          <p:cNvSpPr>
            <a:spLocks noGrp="1"/>
          </p:cNvSpPr>
          <p:nvPr>
            <p:ph type="sldNum" sz="quarter" idx="10"/>
          </p:nvPr>
        </p:nvSpPr>
        <p:spPr/>
        <p:txBody>
          <a:bodyPr/>
          <a:lstStyle/>
          <a:p>
            <a:fld id="{5AAD5AE1-8DAA-4720-851B-5749129BDBE5}" type="slidenum">
              <a:rPr lang="en-GB" smtClean="0"/>
              <a:t>20</a:t>
            </a:fld>
            <a:endParaRPr lang="en-GB"/>
          </a:p>
        </p:txBody>
      </p:sp>
    </p:spTree>
    <p:extLst>
      <p:ext uri="{BB962C8B-B14F-4D97-AF65-F5344CB8AC3E}">
        <p14:creationId xmlns:p14="http://schemas.microsoft.com/office/powerpoint/2010/main" val="4249565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AD5AE1-8DAA-4720-851B-5749129BDBE5}" type="slidenum">
              <a:rPr lang="en-GB" smtClean="0"/>
              <a:t>38</a:t>
            </a:fld>
            <a:endParaRPr lang="en-GB"/>
          </a:p>
        </p:txBody>
      </p:sp>
    </p:spTree>
    <p:extLst>
      <p:ext uri="{BB962C8B-B14F-4D97-AF65-F5344CB8AC3E}">
        <p14:creationId xmlns:p14="http://schemas.microsoft.com/office/powerpoint/2010/main" val="1361515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708310" y="1608069"/>
            <a:ext cx="3978489" cy="2506731"/>
          </a:xfrm>
        </p:spPr>
        <p:txBody>
          <a:bodyPr/>
          <a:lstStyle>
            <a:lvl1pPr algn="l">
              <a:lnSpc>
                <a:spcPct val="100000"/>
              </a:lnSpc>
              <a:defRPr b="1" i="0">
                <a:solidFill>
                  <a:srgbClr val="005872"/>
                </a:solidFill>
                <a:effectLst/>
                <a:latin typeface="Calibri" pitchFamily="34" charset="0"/>
              </a:defRPr>
            </a:lvl1pPr>
          </a:lstStyle>
          <a:p>
            <a:endParaRPr lang="en-US" dirty="0"/>
          </a:p>
        </p:txBody>
      </p:sp>
      <p:sp>
        <p:nvSpPr>
          <p:cNvPr id="3" name="Subtitle 2"/>
          <p:cNvSpPr>
            <a:spLocks noGrp="1"/>
          </p:cNvSpPr>
          <p:nvPr>
            <p:ph type="subTitle" idx="1"/>
          </p:nvPr>
        </p:nvSpPr>
        <p:spPr>
          <a:xfrm>
            <a:off x="457200" y="4114800"/>
            <a:ext cx="8229600" cy="1828800"/>
          </a:xfrm>
        </p:spPr>
        <p:txBody>
          <a:bodyPr lIns="0" rIns="0">
            <a:normAutofit/>
          </a:bodyPr>
          <a:lstStyle>
            <a:lvl1pPr marL="0" indent="0" algn="ctr">
              <a:lnSpc>
                <a:spcPct val="100000"/>
              </a:lnSpc>
              <a:spcBef>
                <a:spcPts val="0"/>
              </a:spcBef>
              <a:buNone/>
              <a:defRPr sz="2500" b="1">
                <a:solidFill>
                  <a:schemeClr val="bg1">
                    <a:lumMod val="50000"/>
                  </a:schemeClr>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4561279" y="1967225"/>
            <a:ext cx="0" cy="1786759"/>
          </a:xfrm>
          <a:prstGeom prst="line">
            <a:avLst/>
          </a:prstGeom>
          <a:ln>
            <a:solidFill>
              <a:srgbClr val="5BC1E6"/>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692447" y="6117173"/>
            <a:ext cx="7683622" cy="461665"/>
          </a:xfrm>
          <a:prstGeom prst="rect">
            <a:avLst/>
          </a:prstGeom>
          <a:noFill/>
        </p:spPr>
        <p:txBody>
          <a:bodyPr wrap="square" rtlCol="0">
            <a:spAutoFit/>
          </a:bodyPr>
          <a:lstStyle/>
          <a:p>
            <a:pPr algn="ctr"/>
            <a:r>
              <a:rPr lang="en-US" sz="1200" dirty="0" smtClean="0">
                <a:solidFill>
                  <a:schemeClr val="accent5">
                    <a:lumMod val="75000"/>
                  </a:schemeClr>
                </a:solidFill>
              </a:rPr>
              <a:t>The </a:t>
            </a:r>
            <a:r>
              <a:rPr lang="en-US" sz="1200" dirty="0" err="1" smtClean="0">
                <a:solidFill>
                  <a:schemeClr val="accent5">
                    <a:lumMod val="75000"/>
                  </a:schemeClr>
                </a:solidFill>
              </a:rPr>
              <a:t>HiLumi</a:t>
            </a:r>
            <a:r>
              <a:rPr lang="en-US" sz="1200" dirty="0" smtClean="0">
                <a:solidFill>
                  <a:schemeClr val="accent5">
                    <a:lumMod val="75000"/>
                  </a:schemeClr>
                </a:solidFill>
              </a:rPr>
              <a:t> LHC Design Study is included in the High Luminosity LHC project and is partly funded by the European Commission within the Framework </a:t>
            </a:r>
            <a:r>
              <a:rPr lang="en-US" sz="1200" dirty="0" err="1" smtClean="0">
                <a:solidFill>
                  <a:schemeClr val="accent5">
                    <a:lumMod val="75000"/>
                  </a:schemeClr>
                </a:solidFill>
              </a:rPr>
              <a:t>Programme</a:t>
            </a:r>
            <a:r>
              <a:rPr lang="en-US" sz="1200" dirty="0" smtClean="0">
                <a:solidFill>
                  <a:schemeClr val="accent5">
                    <a:lumMod val="75000"/>
                  </a:schemeClr>
                </a:solidFill>
              </a:rPr>
              <a:t> 7 Capacities Specific </a:t>
            </a:r>
            <a:r>
              <a:rPr lang="en-US" sz="1200" dirty="0" err="1" smtClean="0">
                <a:solidFill>
                  <a:schemeClr val="accent5">
                    <a:lumMod val="75000"/>
                  </a:schemeClr>
                </a:solidFill>
              </a:rPr>
              <a:t>Programme</a:t>
            </a:r>
            <a:r>
              <a:rPr lang="en-US" sz="1200" dirty="0" smtClean="0">
                <a:solidFill>
                  <a:schemeClr val="accent5">
                    <a:lumMod val="75000"/>
                  </a:schemeClr>
                </a:solidFill>
              </a:rPr>
              <a:t>, Grant Agreement 284404. </a:t>
            </a:r>
            <a:endParaRPr lang="en-GB" sz="1200" dirty="0">
              <a:solidFill>
                <a:schemeClr val="accent5">
                  <a:lumMod val="75000"/>
                </a:schemeClr>
              </a:solidFill>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460290" y="6168005"/>
            <a:ext cx="417381" cy="281731"/>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50847" y="6128871"/>
            <a:ext cx="441600" cy="360000"/>
          </a:xfrm>
          <a:prstGeom prst="rect">
            <a:avLst/>
          </a:prstGeom>
        </p:spPr>
      </p:pic>
      <p:pic>
        <p:nvPicPr>
          <p:cNvPr id="5" name="Picture 4"/>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37239" y="1802165"/>
            <a:ext cx="4313433" cy="2079801"/>
          </a:xfrm>
          <a:prstGeom prst="rect">
            <a:avLst/>
          </a:prstGeom>
        </p:spPr>
      </p:pic>
    </p:spTree>
    <p:extLst>
      <p:ext uri="{BB962C8B-B14F-4D97-AF65-F5344CB8AC3E}">
        <p14:creationId xmlns:p14="http://schemas.microsoft.com/office/powerpoint/2010/main" val="35428793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_V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1058" y="274638"/>
            <a:ext cx="7965175" cy="747654"/>
          </a:xfrm>
        </p:spPr>
        <p:txBody>
          <a:bodyPr anchor="t">
            <a:normAutofit/>
          </a:bodyPr>
          <a:lstStyle>
            <a:lvl1pPr algn="l">
              <a:defRPr sz="2800" b="1" baseline="0">
                <a:solidFill>
                  <a:srgbClr val="0055A0"/>
                </a:solidFill>
                <a:latin typeface="Arial"/>
                <a:cs typeface="Arial"/>
              </a:defRPr>
            </a:lvl1pPr>
          </a:lstStyle>
          <a:p>
            <a:r>
              <a:rPr lang="fr-CH" dirty="0" smtClean="0"/>
              <a:t>Title</a:t>
            </a:r>
            <a:endParaRPr lang="en-US" dirty="0"/>
          </a:p>
        </p:txBody>
      </p:sp>
      <p:sp>
        <p:nvSpPr>
          <p:cNvPr id="6" name="Text Placeholder 5"/>
          <p:cNvSpPr>
            <a:spLocks noGrp="1"/>
          </p:cNvSpPr>
          <p:nvPr>
            <p:ph type="body" sz="quarter" idx="10"/>
          </p:nvPr>
        </p:nvSpPr>
        <p:spPr>
          <a:xfrm>
            <a:off x="203200" y="1255059"/>
            <a:ext cx="8763034" cy="4745691"/>
          </a:xfrm>
        </p:spPr>
        <p:txBody>
          <a:bodyPr/>
          <a:lstStyle/>
          <a:p>
            <a:pPr lvl="0"/>
            <a:r>
              <a:rPr lang="en-US" smtClean="0"/>
              <a:t>Click to edit Master text styles</a:t>
            </a:r>
          </a:p>
          <a:p>
            <a:pPr lvl="1"/>
            <a:r>
              <a:rPr lang="en-US" smtClean="0"/>
              <a:t>Second level</a:t>
            </a:r>
          </a:p>
          <a:p>
            <a:pPr lvl="2"/>
            <a:r>
              <a:rPr lang="en-US" smtClean="0"/>
              <a:t>Third level</a:t>
            </a:r>
          </a:p>
        </p:txBody>
      </p:sp>
      <p:pic>
        <p:nvPicPr>
          <p:cNvPr id="7" name="Picture 6" descr="liu_ppt-03.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2667" y="274638"/>
            <a:ext cx="619098" cy="747654"/>
          </a:xfrm>
          <a:prstGeom prst="rect">
            <a:avLst/>
          </a:prstGeom>
        </p:spPr>
      </p:pic>
      <p:sp>
        <p:nvSpPr>
          <p:cNvPr id="9" name="TextBox 4"/>
          <p:cNvSpPr txBox="1"/>
          <p:nvPr userDrawn="1"/>
        </p:nvSpPr>
        <p:spPr>
          <a:xfrm>
            <a:off x="0" y="6547239"/>
            <a:ext cx="1727650" cy="307975"/>
          </a:xfrm>
          <a:prstGeom prst="rect">
            <a:avLst/>
          </a:prstGeom>
          <a:noFill/>
          <a:ln>
            <a:noFill/>
          </a:ln>
        </p:spPr>
        <p:txBody>
          <a:bodyPr wrap="square">
            <a:spAutoFit/>
          </a:bodyPr>
          <a:lstStyle/>
          <a:p>
            <a:pPr fontAlgn="auto" hangingPunct="0">
              <a:spcBef>
                <a:spcPts val="0"/>
              </a:spcBef>
              <a:spcAft>
                <a:spcPts val="0"/>
              </a:spcAft>
              <a:defRPr sz="1800" b="0" i="0" u="none" strike="noStrike" kern="0" cap="none" spc="0" baseline="0">
                <a:solidFill>
                  <a:srgbClr val="000000"/>
                </a:solidFill>
                <a:uFillTx/>
              </a:defRPr>
            </a:pPr>
            <a:r>
              <a:rPr lang="en-US" sz="1400" b="1" kern="0" dirty="0" smtClean="0">
                <a:solidFill>
                  <a:srgbClr val="000000"/>
                </a:solidFill>
                <a:latin typeface="Arial" pitchFamily="34"/>
                <a:ea typeface="ＭＳ Ｐゴシック"/>
                <a:cs typeface="+mn-cs"/>
              </a:rPr>
              <a:t>R.G.</a:t>
            </a:r>
            <a:endParaRPr lang="en-US" sz="1400" b="1" kern="0" dirty="0">
              <a:solidFill>
                <a:srgbClr val="000000"/>
              </a:solidFill>
              <a:latin typeface="Arial" pitchFamily="34"/>
              <a:ea typeface="ＭＳ Ｐゴシック"/>
              <a:cs typeface="+mn-cs"/>
            </a:endParaRPr>
          </a:p>
        </p:txBody>
      </p:sp>
      <p:sp>
        <p:nvSpPr>
          <p:cNvPr id="10" name="TextBox 5"/>
          <p:cNvSpPr txBox="1"/>
          <p:nvPr userDrawn="1"/>
        </p:nvSpPr>
        <p:spPr>
          <a:xfrm>
            <a:off x="4092575" y="6553200"/>
            <a:ext cx="403225" cy="307975"/>
          </a:xfrm>
          <a:prstGeom prst="rect">
            <a:avLst/>
          </a:prstGeom>
          <a:noFill/>
          <a:ln>
            <a:noFill/>
          </a:ln>
        </p:spPr>
        <p:txBody>
          <a:bodyPr wrap="none">
            <a:spAutoFit/>
          </a:bodyPr>
          <a:lstStyle/>
          <a:p>
            <a:pPr fontAlgn="auto" hangingPunct="0">
              <a:spcBef>
                <a:spcPts val="0"/>
              </a:spcBef>
              <a:spcAft>
                <a:spcPts val="0"/>
              </a:spcAft>
              <a:defRPr sz="1800" b="0" i="0" u="none" strike="noStrike" kern="0" cap="none" spc="0" baseline="0">
                <a:solidFill>
                  <a:srgbClr val="000000"/>
                </a:solidFill>
                <a:uFillTx/>
              </a:defRPr>
            </a:pPr>
            <a:fld id="{A2A8C299-C7D2-4AF7-9BF8-A064B3FD0D2C}" type="slidenum">
              <a:rPr lang="en-US" sz="1400" b="1" kern="0">
                <a:solidFill>
                  <a:srgbClr val="000000"/>
                </a:solidFill>
                <a:latin typeface="Arial" pitchFamily="34"/>
                <a:ea typeface="ＭＳ Ｐゴシック"/>
                <a:cs typeface="+mn-cs"/>
              </a:rPr>
              <a:pPr fontAlgn="auto" hangingPunct="0">
                <a:spcBef>
                  <a:spcPts val="0"/>
                </a:spcBef>
                <a:spcAft>
                  <a:spcPts val="0"/>
                </a:spcAft>
                <a:defRPr sz="1800" b="0" i="0" u="none" strike="noStrike" kern="0" cap="none" spc="0" baseline="0">
                  <a:solidFill>
                    <a:srgbClr val="000000"/>
                  </a:solidFill>
                  <a:uFillTx/>
                </a:defRPr>
              </a:pPr>
              <a:t>‹#›</a:t>
            </a:fld>
            <a:endParaRPr lang="en-US" sz="1400" b="1" kern="0" dirty="0">
              <a:solidFill>
                <a:srgbClr val="000000"/>
              </a:solidFill>
              <a:latin typeface="Arial" pitchFamily="34"/>
              <a:ea typeface="ＭＳ Ｐゴシック"/>
              <a:cs typeface="+mn-cs"/>
            </a:endParaRPr>
          </a:p>
        </p:txBody>
      </p:sp>
      <p:sp>
        <p:nvSpPr>
          <p:cNvPr id="11" name="TextBox 10"/>
          <p:cNvSpPr txBox="1"/>
          <p:nvPr userDrawn="1"/>
        </p:nvSpPr>
        <p:spPr>
          <a:xfrm>
            <a:off x="7587164" y="6553398"/>
            <a:ext cx="1556836" cy="307777"/>
          </a:xfrm>
          <a:prstGeom prst="rect">
            <a:avLst/>
          </a:prstGeom>
          <a:noFill/>
        </p:spPr>
        <p:txBody>
          <a:bodyPr wrap="none" rtlCol="0">
            <a:spAutoFit/>
          </a:bodyPr>
          <a:lstStyle/>
          <a:p>
            <a:r>
              <a:rPr lang="fr-CH" sz="1400" b="1" dirty="0" smtClean="0">
                <a:latin typeface="Arial" panose="020B0604020202020204" pitchFamily="34" charset="0"/>
                <a:cs typeface="Arial" panose="020B0604020202020204" pitchFamily="34" charset="0"/>
              </a:rPr>
              <a:t>LMC – 9/07/2014</a:t>
            </a:r>
            <a:endParaRPr lang="en-GB"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74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FA004B2-1541-5046-B6F2-22AF56585712}" type="slidenum">
              <a:rPr lang="en-US" smtClean="0"/>
              <a:t>‹#›</a:t>
            </a:fld>
            <a:endParaRPr lang="en-US"/>
          </a:p>
        </p:txBody>
      </p:sp>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HL-LHC project - Varenna 9July 2015</a:t>
            </a:r>
            <a:endParaRPr lang="en-GB" dirty="0"/>
          </a:p>
        </p:txBody>
      </p:sp>
    </p:spTree>
    <p:extLst>
      <p:ext uri="{BB962C8B-B14F-4D97-AF65-F5344CB8AC3E}">
        <p14:creationId xmlns:p14="http://schemas.microsoft.com/office/powerpoint/2010/main" val="35578561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A004B2-1541-5046-B6F2-22AF56585712}" type="slidenum">
              <a:rPr lang="en-US" smtClean="0"/>
              <a:pPr/>
              <a:t>‹#›</a:t>
            </a:fld>
            <a:endParaRPr lang="en-US"/>
          </a:p>
        </p:txBody>
      </p:sp>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7" name="Content Placeholder 6"/>
          <p:cNvSpPr>
            <a:spLocks noGrp="1"/>
          </p:cNvSpPr>
          <p:nvPr>
            <p:ph sz="quarter" idx="13"/>
          </p:nvPr>
        </p:nvSpPr>
        <p:spPr>
          <a:xfrm>
            <a:off x="457200" y="1189037"/>
            <a:ext cx="8229600" cy="5349240"/>
          </a:xfrm>
        </p:spPr>
        <p:txBody>
          <a:bodyPr anchor="ctr" anchorCtr="1">
            <a:noAutofit/>
          </a:bodyPr>
          <a:lstStyle>
            <a:lvl1pPr marL="0" indent="0">
              <a:buFontTx/>
              <a:buNone/>
              <a:defRPr sz="4000" baseline="0">
                <a:solidFill>
                  <a:srgbClr val="005872"/>
                </a:solidFill>
                <a:effectLst/>
                <a:latin typeface="Calibri" pitchFamily="34" charset="0"/>
              </a:defRPr>
            </a:lvl1pPr>
          </a:lstStyle>
          <a:p>
            <a:pPr lvl="0"/>
            <a:r>
              <a:rPr lang="en-US" dirty="0" smtClean="0"/>
              <a:t>Click to edit Master text styles</a:t>
            </a:r>
          </a:p>
        </p:txBody>
      </p:sp>
      <p:sp>
        <p:nvSpPr>
          <p:cNvPr id="8"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HL-LHC project - Varenna 9July 2015</a:t>
            </a:r>
            <a:endParaRPr lang="en-GB" dirty="0"/>
          </a:p>
        </p:txBody>
      </p:sp>
    </p:spTree>
    <p:extLst>
      <p:ext uri="{BB962C8B-B14F-4D97-AF65-F5344CB8AC3E}">
        <p14:creationId xmlns:p14="http://schemas.microsoft.com/office/powerpoint/2010/main" val="36381266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FA004B2-1541-5046-B6F2-22AF56585712}" type="slidenum">
              <a:rPr lang="en-US" smtClean="0"/>
              <a:t>‹#›</a:t>
            </a:fld>
            <a:endParaRPr lang="en-US"/>
          </a:p>
        </p:txBody>
      </p:sp>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89038"/>
            <a:ext cx="4038600" cy="5348922"/>
          </a:xfrm>
        </p:spPr>
        <p:txBody>
          <a:bodyPr/>
          <a:lstStyle>
            <a:lvl1pPr>
              <a:defRPr sz="3200">
                <a:latin typeface="Calibri" pitchFamily="34" charset="0"/>
              </a:defRPr>
            </a:lvl1pPr>
            <a:lvl2pPr marL="346075" indent="-228600">
              <a:defRPr sz="3200">
                <a:latin typeface="Calibri" pitchFamily="34" charset="0"/>
              </a:defRPr>
            </a:lvl2pPr>
            <a:lvl3pPr marL="452438" indent="-228600">
              <a:defRPr sz="2800">
                <a:latin typeface="Calibri" pitchFamily="34" charset="0"/>
              </a:defRPr>
            </a:lvl3pPr>
            <a:lvl4pPr marL="569913" indent="-228600">
              <a:defRPr sz="2800">
                <a:latin typeface="Calibri" pitchFamily="34" charset="0"/>
              </a:defRPr>
            </a:lvl4pPr>
            <a:lvl5pPr marL="685800" indent="-228600">
              <a:defRPr sz="2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89038"/>
            <a:ext cx="4038600" cy="5348922"/>
          </a:xfrm>
        </p:spPr>
        <p:txBody>
          <a:bodyPr/>
          <a:lstStyle>
            <a:lvl1pPr>
              <a:defRPr sz="3200">
                <a:latin typeface="Calibri" pitchFamily="34" charset="0"/>
              </a:defRPr>
            </a:lvl1pPr>
            <a:lvl2pPr marL="346075" indent="-228600">
              <a:defRPr sz="3200">
                <a:latin typeface="Calibri" pitchFamily="34" charset="0"/>
              </a:defRPr>
            </a:lvl2pPr>
            <a:lvl3pPr marL="452438" indent="-228600">
              <a:defRPr sz="2800">
                <a:latin typeface="Calibri" pitchFamily="34" charset="0"/>
              </a:defRPr>
            </a:lvl3pPr>
            <a:lvl4pPr marL="569913" indent="-228600">
              <a:defRPr sz="2800">
                <a:latin typeface="Calibri" pitchFamily="34" charset="0"/>
              </a:defRPr>
            </a:lvl4pPr>
            <a:lvl5pPr marL="685800" indent="-228600">
              <a:defRPr sz="2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HL-LHC project - Varenna 9July 2015</a:t>
            </a:r>
            <a:endParaRPr lang="en-GB" dirty="0"/>
          </a:p>
        </p:txBody>
      </p:sp>
    </p:spTree>
    <p:extLst>
      <p:ext uri="{BB962C8B-B14F-4D97-AF65-F5344CB8AC3E}">
        <p14:creationId xmlns:p14="http://schemas.microsoft.com/office/powerpoint/2010/main" val="7291446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A004B2-1541-5046-B6F2-22AF56585712}" type="slidenum">
              <a:rPr lang="en-US" smtClean="0"/>
              <a:t>‹#›</a:t>
            </a:fld>
            <a:endParaRPr lang="en-US"/>
          </a:p>
        </p:txBody>
      </p:sp>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HL-LHC project - Varenna 9July 2015</a:t>
            </a:r>
            <a:endParaRPr lang="en-GB" dirty="0"/>
          </a:p>
        </p:txBody>
      </p:sp>
    </p:spTree>
    <p:extLst>
      <p:ext uri="{BB962C8B-B14F-4D97-AF65-F5344CB8AC3E}">
        <p14:creationId xmlns:p14="http://schemas.microsoft.com/office/powerpoint/2010/main" val="92779599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A004B2-1541-5046-B6F2-22AF56585712}" type="slidenum">
              <a:rPr lang="en-US" smtClean="0"/>
              <a:pPr/>
              <a:t>‹#›</a:t>
            </a:fld>
            <a:endParaRPr lang="en-US"/>
          </a:p>
        </p:txBody>
      </p:sp>
      <p:sp>
        <p:nvSpPr>
          <p:cNvPr id="7" name="Content Placeholder 6"/>
          <p:cNvSpPr>
            <a:spLocks noGrp="1"/>
          </p:cNvSpPr>
          <p:nvPr>
            <p:ph sz="quarter" idx="13"/>
          </p:nvPr>
        </p:nvSpPr>
        <p:spPr>
          <a:xfrm>
            <a:off x="457200" y="274638"/>
            <a:ext cx="8229600" cy="6263639"/>
          </a:xfrm>
        </p:spPr>
        <p:txBody>
          <a:bodyPr anchor="ctr" anchorCtr="1">
            <a:noAutofit/>
          </a:bodyPr>
          <a:lstStyle>
            <a:lvl1pPr marL="0" indent="0">
              <a:buFontTx/>
              <a:buNone/>
              <a:defRPr sz="4000" baseline="0">
                <a:solidFill>
                  <a:srgbClr val="005872"/>
                </a:solidFill>
                <a:effectLst/>
                <a:latin typeface="Calibri" pitchFamily="34" charset="0"/>
              </a:defRPr>
            </a:lvl1pPr>
          </a:lstStyle>
          <a:p>
            <a:pPr lvl="0"/>
            <a:r>
              <a:rPr lang="en-US" dirty="0" smtClean="0"/>
              <a:t>Click to edit Master text styles</a:t>
            </a:r>
          </a:p>
        </p:txBody>
      </p:sp>
      <p:sp>
        <p:nvSpPr>
          <p:cNvPr id="8"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HL-LHC project - Varenna 9July 2015</a:t>
            </a:r>
            <a:endParaRPr lang="en-GB" dirty="0"/>
          </a:p>
        </p:txBody>
      </p:sp>
    </p:spTree>
    <p:extLst>
      <p:ext uri="{BB962C8B-B14F-4D97-AF65-F5344CB8AC3E}">
        <p14:creationId xmlns:p14="http://schemas.microsoft.com/office/powerpoint/2010/main" val="27857947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004B2-1541-5046-B6F2-22AF56585712}" type="slidenum">
              <a:rPr lang="en-US" smtClean="0"/>
              <a:t>‹#›</a:t>
            </a:fld>
            <a:endParaRPr lang="en-US"/>
          </a:p>
        </p:txBody>
      </p:sp>
      <p:sp>
        <p:nvSpPr>
          <p:cNvPr id="6"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HL-LHC project - Varenna 9July 2015</a:t>
            </a:r>
            <a:endParaRPr lang="en-GB" dirty="0"/>
          </a:p>
        </p:txBody>
      </p:sp>
    </p:spTree>
    <p:extLst>
      <p:ext uri="{BB962C8B-B14F-4D97-AF65-F5344CB8AC3E}">
        <p14:creationId xmlns:p14="http://schemas.microsoft.com/office/powerpoint/2010/main" val="37884513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Final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userDrawn="1"/>
        </p:nvSpPr>
        <p:spPr>
          <a:xfrm>
            <a:off x="692447" y="6117173"/>
            <a:ext cx="7683622" cy="461665"/>
          </a:xfrm>
          <a:prstGeom prst="rect">
            <a:avLst/>
          </a:prstGeom>
          <a:noFill/>
        </p:spPr>
        <p:txBody>
          <a:bodyPr wrap="square" rtlCol="0">
            <a:spAutoFit/>
          </a:bodyPr>
          <a:lstStyle/>
          <a:p>
            <a:pPr algn="ctr"/>
            <a:r>
              <a:rPr lang="en-US" sz="1200" dirty="0" smtClean="0">
                <a:solidFill>
                  <a:schemeClr val="accent5">
                    <a:lumMod val="75000"/>
                  </a:schemeClr>
                </a:solidFill>
              </a:rPr>
              <a:t>The </a:t>
            </a:r>
            <a:r>
              <a:rPr lang="en-US" sz="1200" dirty="0" err="1" smtClean="0">
                <a:solidFill>
                  <a:schemeClr val="accent5">
                    <a:lumMod val="75000"/>
                  </a:schemeClr>
                </a:solidFill>
              </a:rPr>
              <a:t>HiLumi</a:t>
            </a:r>
            <a:r>
              <a:rPr lang="en-US" sz="1200" dirty="0" smtClean="0">
                <a:solidFill>
                  <a:schemeClr val="accent5">
                    <a:lumMod val="75000"/>
                  </a:schemeClr>
                </a:solidFill>
              </a:rPr>
              <a:t> LHC Design Study is included in the High Luminosity LHC project and is partly funded by the European Commission within the Framework </a:t>
            </a:r>
            <a:r>
              <a:rPr lang="en-US" sz="1200" dirty="0" err="1" smtClean="0">
                <a:solidFill>
                  <a:schemeClr val="accent5">
                    <a:lumMod val="75000"/>
                  </a:schemeClr>
                </a:solidFill>
              </a:rPr>
              <a:t>Programme</a:t>
            </a:r>
            <a:r>
              <a:rPr lang="en-US" sz="1200" dirty="0" smtClean="0">
                <a:solidFill>
                  <a:schemeClr val="accent5">
                    <a:lumMod val="75000"/>
                  </a:schemeClr>
                </a:solidFill>
              </a:rPr>
              <a:t> 7 Capacities Specific </a:t>
            </a:r>
            <a:r>
              <a:rPr lang="en-US" sz="1200" dirty="0" err="1" smtClean="0">
                <a:solidFill>
                  <a:schemeClr val="accent5">
                    <a:lumMod val="75000"/>
                  </a:schemeClr>
                </a:solidFill>
              </a:rPr>
              <a:t>Programme</a:t>
            </a:r>
            <a:r>
              <a:rPr lang="en-US" sz="1200" dirty="0" smtClean="0">
                <a:solidFill>
                  <a:schemeClr val="accent5">
                    <a:lumMod val="75000"/>
                  </a:schemeClr>
                </a:solidFill>
              </a:rPr>
              <a:t>, Grant Agreement 284404. </a:t>
            </a:r>
            <a:endParaRPr lang="en-GB" sz="1200" dirty="0">
              <a:solidFill>
                <a:schemeClr val="accent5">
                  <a:lumMod val="75000"/>
                </a:schemeClr>
              </a:solidFill>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460290" y="6168005"/>
            <a:ext cx="417381" cy="281731"/>
          </a:xfrm>
          <a:prstGeom prst="rect">
            <a:avLst/>
          </a:prstGeom>
        </p:spPr>
      </p:pic>
      <p:pic>
        <p:nvPicPr>
          <p:cNvPr id="7" name="Picture 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50847" y="6128871"/>
            <a:ext cx="441600" cy="360000"/>
          </a:xfrm>
          <a:prstGeom prst="rect">
            <a:avLst/>
          </a:prstGeom>
        </p:spPr>
      </p:pic>
      <p:pic>
        <p:nvPicPr>
          <p:cNvPr id="3" name="Picture 2"/>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625292" y="2108488"/>
            <a:ext cx="3817931" cy="1840885"/>
          </a:xfrm>
          <a:prstGeom prst="rect">
            <a:avLst/>
          </a:prstGeom>
        </p:spPr>
      </p:pic>
    </p:spTree>
    <p:extLst>
      <p:ext uri="{BB962C8B-B14F-4D97-AF65-F5344CB8AC3E}">
        <p14:creationId xmlns:p14="http://schemas.microsoft.com/office/powerpoint/2010/main" val="39835898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01058" y="274638"/>
            <a:ext cx="7965175" cy="747654"/>
          </a:xfrm>
        </p:spPr>
        <p:txBody>
          <a:bodyPr anchor="t">
            <a:normAutofit/>
          </a:bodyPr>
          <a:lstStyle>
            <a:lvl1pPr algn="l">
              <a:defRPr sz="2800" b="1">
                <a:solidFill>
                  <a:srgbClr val="0055A0"/>
                </a:solidFill>
                <a:latin typeface="Arial"/>
                <a:cs typeface="Arial"/>
              </a:defRPr>
            </a:lvl1pPr>
          </a:lstStyle>
          <a:p>
            <a:r>
              <a:rPr lang="fr-CH" dirty="0" smtClean="0"/>
              <a:t>Title</a:t>
            </a:r>
            <a:endParaRPr lang="en-US" dirty="0"/>
          </a:p>
        </p:txBody>
      </p:sp>
      <p:sp>
        <p:nvSpPr>
          <p:cNvPr id="4" name="Text Placeholder 5"/>
          <p:cNvSpPr>
            <a:spLocks noGrp="1"/>
          </p:cNvSpPr>
          <p:nvPr>
            <p:ph type="body" sz="quarter" idx="10"/>
          </p:nvPr>
        </p:nvSpPr>
        <p:spPr>
          <a:xfrm>
            <a:off x="203200" y="1255059"/>
            <a:ext cx="8763034" cy="4745691"/>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5" name="Picture 4" descr="liu_ppt-03.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2667" y="274638"/>
            <a:ext cx="619098" cy="747654"/>
          </a:xfrm>
          <a:prstGeom prst="rect">
            <a:avLst/>
          </a:prstGeom>
        </p:spPr>
      </p:pic>
      <p:sp>
        <p:nvSpPr>
          <p:cNvPr id="6" name="TextBox 4"/>
          <p:cNvSpPr txBox="1"/>
          <p:nvPr userDrawn="1"/>
        </p:nvSpPr>
        <p:spPr>
          <a:xfrm>
            <a:off x="0" y="6547239"/>
            <a:ext cx="1727650" cy="307975"/>
          </a:xfrm>
          <a:prstGeom prst="rect">
            <a:avLst/>
          </a:prstGeom>
          <a:noFill/>
          <a:ln>
            <a:noFill/>
          </a:ln>
        </p:spPr>
        <p:txBody>
          <a:bodyPr wrap="square">
            <a:spAutoFit/>
          </a:bodyPr>
          <a:lstStyle/>
          <a:p>
            <a:pPr fontAlgn="auto" hangingPunct="0">
              <a:spcBef>
                <a:spcPts val="0"/>
              </a:spcBef>
              <a:spcAft>
                <a:spcPts val="0"/>
              </a:spcAft>
              <a:defRPr sz="1800" b="0" i="0" u="none" strike="noStrike" kern="0" cap="none" spc="0" baseline="0">
                <a:solidFill>
                  <a:srgbClr val="000000"/>
                </a:solidFill>
                <a:uFillTx/>
              </a:defRPr>
            </a:pPr>
            <a:r>
              <a:rPr lang="en-US" sz="1400" b="1" kern="0" dirty="0" smtClean="0">
                <a:solidFill>
                  <a:srgbClr val="000000"/>
                </a:solidFill>
                <a:latin typeface="Arial" pitchFamily="34"/>
                <a:ea typeface="ＭＳ Ｐゴシック"/>
                <a:cs typeface="+mn-cs"/>
              </a:rPr>
              <a:t>R.G.</a:t>
            </a:r>
            <a:endParaRPr lang="en-US" sz="1400" b="1" kern="0" dirty="0">
              <a:solidFill>
                <a:srgbClr val="000000"/>
              </a:solidFill>
              <a:latin typeface="Arial" pitchFamily="34"/>
              <a:ea typeface="ＭＳ Ｐゴシック"/>
              <a:cs typeface="+mn-cs"/>
            </a:endParaRPr>
          </a:p>
        </p:txBody>
      </p:sp>
      <p:sp>
        <p:nvSpPr>
          <p:cNvPr id="7" name="TextBox 5"/>
          <p:cNvSpPr txBox="1"/>
          <p:nvPr userDrawn="1"/>
        </p:nvSpPr>
        <p:spPr>
          <a:xfrm>
            <a:off x="4092575" y="6553200"/>
            <a:ext cx="403225" cy="307975"/>
          </a:xfrm>
          <a:prstGeom prst="rect">
            <a:avLst/>
          </a:prstGeom>
          <a:noFill/>
          <a:ln>
            <a:noFill/>
          </a:ln>
        </p:spPr>
        <p:txBody>
          <a:bodyPr wrap="none">
            <a:spAutoFit/>
          </a:bodyPr>
          <a:lstStyle/>
          <a:p>
            <a:pPr fontAlgn="auto" hangingPunct="0">
              <a:spcBef>
                <a:spcPts val="0"/>
              </a:spcBef>
              <a:spcAft>
                <a:spcPts val="0"/>
              </a:spcAft>
              <a:defRPr sz="1800" b="0" i="0" u="none" strike="noStrike" kern="0" cap="none" spc="0" baseline="0">
                <a:solidFill>
                  <a:srgbClr val="000000"/>
                </a:solidFill>
                <a:uFillTx/>
              </a:defRPr>
            </a:pPr>
            <a:fld id="{A2A8C299-C7D2-4AF7-9BF8-A064B3FD0D2C}" type="slidenum">
              <a:rPr lang="en-US" sz="1400" b="1" kern="0">
                <a:solidFill>
                  <a:srgbClr val="000000"/>
                </a:solidFill>
                <a:latin typeface="Arial" pitchFamily="34"/>
                <a:ea typeface="ＭＳ Ｐゴシック"/>
                <a:cs typeface="+mn-cs"/>
              </a:rPr>
              <a:pPr fontAlgn="auto" hangingPunct="0">
                <a:spcBef>
                  <a:spcPts val="0"/>
                </a:spcBef>
                <a:spcAft>
                  <a:spcPts val="0"/>
                </a:spcAft>
                <a:defRPr sz="1800" b="0" i="0" u="none" strike="noStrike" kern="0" cap="none" spc="0" baseline="0">
                  <a:solidFill>
                    <a:srgbClr val="000000"/>
                  </a:solidFill>
                  <a:uFillTx/>
                </a:defRPr>
              </a:pPr>
              <a:t>‹#›</a:t>
            </a:fld>
            <a:endParaRPr lang="en-US" sz="1400" b="1" kern="0" dirty="0">
              <a:solidFill>
                <a:srgbClr val="000000"/>
              </a:solidFill>
              <a:latin typeface="Arial" pitchFamily="34"/>
              <a:ea typeface="ＭＳ Ｐゴシック"/>
              <a:cs typeface="+mn-cs"/>
            </a:endParaRPr>
          </a:p>
        </p:txBody>
      </p:sp>
      <p:sp>
        <p:nvSpPr>
          <p:cNvPr id="9" name="TextBox 8"/>
          <p:cNvSpPr txBox="1"/>
          <p:nvPr userDrawn="1"/>
        </p:nvSpPr>
        <p:spPr>
          <a:xfrm>
            <a:off x="7587164" y="6553398"/>
            <a:ext cx="1556836" cy="307777"/>
          </a:xfrm>
          <a:prstGeom prst="rect">
            <a:avLst/>
          </a:prstGeom>
          <a:noFill/>
        </p:spPr>
        <p:txBody>
          <a:bodyPr wrap="none" rtlCol="0">
            <a:spAutoFit/>
          </a:bodyPr>
          <a:lstStyle/>
          <a:p>
            <a:r>
              <a:rPr lang="fr-CH" sz="1400" b="1" dirty="0" smtClean="0">
                <a:latin typeface="Arial" panose="020B0604020202020204" pitchFamily="34" charset="0"/>
                <a:cs typeface="Arial" panose="020B0604020202020204" pitchFamily="34" charset="0"/>
              </a:rPr>
              <a:t>LMC – 9/07/2014</a:t>
            </a:r>
            <a:endParaRPr lang="en-GB"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558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4"/>
          </p:nvPr>
        </p:nvSpPr>
        <p:spPr>
          <a:xfrm>
            <a:off x="8686800" y="6537960"/>
            <a:ext cx="457200" cy="320040"/>
          </a:xfrm>
          <a:prstGeom prst="rect">
            <a:avLst/>
          </a:prstGeom>
        </p:spPr>
        <p:txBody>
          <a:bodyPr vert="horz" lIns="91440" tIns="0" rIns="91440" bIns="0" rtlCol="0" anchor="ctr" anchorCtr="0"/>
          <a:lstStyle>
            <a:lvl1pPr algn="r">
              <a:defRPr sz="1200" b="1" baseline="0">
                <a:solidFill>
                  <a:schemeClr val="tx1"/>
                </a:solidFill>
              </a:defRPr>
            </a:lvl1pPr>
          </a:lstStyle>
          <a:p>
            <a:fld id="{0FA004B2-1541-5046-B6F2-22AF56585712}" type="slidenum">
              <a:rPr lang="en-US" smtClean="0"/>
              <a:pPr/>
              <a:t>‹#›</a:t>
            </a:fld>
            <a:endParaRPr lang="en-US" dirty="0"/>
          </a:p>
        </p:txBody>
      </p:sp>
      <p:sp>
        <p:nvSpPr>
          <p:cNvPr id="2" name="Title Placeholder 1"/>
          <p:cNvSpPr>
            <a:spLocks noGrp="1"/>
          </p:cNvSpPr>
          <p:nvPr>
            <p:ph type="title"/>
          </p:nvPr>
        </p:nvSpPr>
        <p:spPr>
          <a:xfrm>
            <a:off x="457200" y="274638"/>
            <a:ext cx="8229600" cy="914400"/>
          </a:xfrm>
          <a:prstGeom prst="rect">
            <a:avLst/>
          </a:prstGeom>
        </p:spPr>
        <p:txBody>
          <a:bodyPr vert="horz" lIns="36000" tIns="0" rIns="3600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88719"/>
            <a:ext cx="8229600" cy="5349240"/>
          </a:xfrm>
          <a:prstGeom prst="rect">
            <a:avLst/>
          </a:prstGeom>
        </p:spPr>
        <p:txBody>
          <a:bodyPr vert="horz" lIns="91440" tIns="0" rIns="9144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2011-10-04_logoHiLumi561px.jp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8275" y="6163009"/>
            <a:ext cx="777850" cy="374952"/>
          </a:xfrm>
          <a:prstGeom prst="rect">
            <a:avLst/>
          </a:prstGeom>
        </p:spPr>
      </p:pic>
      <p:sp>
        <p:nvSpPr>
          <p:cNvPr id="5"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HL-LHC project - Varenna 9July 2015</a:t>
            </a:r>
            <a:endParaRPr lang="en-GB" dirty="0"/>
          </a:p>
        </p:txBody>
      </p:sp>
    </p:spTree>
    <p:extLst>
      <p:ext uri="{BB962C8B-B14F-4D97-AF65-F5344CB8AC3E}">
        <p14:creationId xmlns:p14="http://schemas.microsoft.com/office/powerpoint/2010/main" val="3049953712"/>
      </p:ext>
    </p:extLst>
  </p:cSld>
  <p:clrMap bg1="lt1" tx1="dk1" bg2="lt2" tx2="dk2" accent1="accent1" accent2="accent2" accent3="accent3" accent4="accent4" accent5="accent5" accent6="accent6" hlink="hlink" folHlink="folHlink"/>
  <p:sldLayoutIdLst>
    <p:sldLayoutId id="2147483656" r:id="rId1"/>
    <p:sldLayoutId id="2147483650" r:id="rId2"/>
    <p:sldLayoutId id="2147483659" r:id="rId3"/>
    <p:sldLayoutId id="2147483657" r:id="rId4"/>
    <p:sldLayoutId id="2147483654" r:id="rId5"/>
    <p:sldLayoutId id="2147483658" r:id="rId6"/>
    <p:sldLayoutId id="2147483655" r:id="rId7"/>
    <p:sldLayoutId id="2147483660" r:id="rId8"/>
    <p:sldLayoutId id="2147483701" r:id="rId9"/>
    <p:sldLayoutId id="2147483702" r:id="rId10"/>
  </p:sldLayoutIdLst>
  <p:timing>
    <p:tnLst>
      <p:par>
        <p:cTn id="1" dur="indefinite" restart="never" nodeType="tmRoot"/>
      </p:par>
    </p:tnLst>
  </p:timing>
  <p:hf hdr="0" dt="0"/>
  <p:txStyles>
    <p:titleStyle>
      <a:lvl1pPr algn="ctr"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p:titleStyle>
    <p:body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22.png"/><Relationship Id="rId7"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espace.cern.ch/liu-project/liu-psb/default.aspx" TargetMode="External"/><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espace.cern.ch/HiLumi/WP2/Shared%20Documents/Filling%20Schemes%20HL-LHC/25ns_2604b_2592_2288_2396_288bpi12inj.txt" TargetMode="External"/><Relationship Id="rId2" Type="http://schemas.openxmlformats.org/officeDocument/2006/relationships/hyperlink" Target="https://espace.cern.ch/HiLumi/WP2/Shared%20Documents/Filling%20Schemes%20HL-LHC/25ns_2748b_2736_2452_2524_288bpi12inj.txt" TargetMode="Externa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80.emf"/><Relationship Id="rId11" Type="http://schemas.openxmlformats.org/officeDocument/2006/relationships/image" Target="../media/image85.png"/><Relationship Id="rId5" Type="http://schemas.openxmlformats.org/officeDocument/2006/relationships/image" Target="../media/image79.emf"/><Relationship Id="rId10" Type="http://schemas.openxmlformats.org/officeDocument/2006/relationships/image" Target="../media/image84.png"/><Relationship Id="rId4" Type="http://schemas.openxmlformats.org/officeDocument/2006/relationships/image" Target="../media/image78.emf"/><Relationship Id="rId9" Type="http://schemas.openxmlformats.org/officeDocument/2006/relationships/image" Target="../media/image83.emf"/></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7.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7.png"/><Relationship Id="rId7"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emf"/><Relationship Id="rId9" Type="http://schemas.openxmlformats.org/officeDocument/2006/relationships/image" Target="../media/image96.png"/></Relationships>
</file>

<file path=ppt/slides/_rels/slide3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67.png"/><Relationship Id="rId1" Type="http://schemas.openxmlformats.org/officeDocument/2006/relationships/slideLayout" Target="../slideLayouts/slideLayout5.xml"/><Relationship Id="rId5" Type="http://schemas.openxmlformats.org/officeDocument/2006/relationships/image" Target="../media/image100.jpeg"/><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 Id="rId4" Type="http://schemas.openxmlformats.org/officeDocument/2006/relationships/image" Target="../media/image105.jpeg"/></Relationships>
</file>

<file path=ppt/slides/_rels/slide4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iconarchive.com/show/flag-icons-by-gosquared/United-States-icon.html" TargetMode="External"/><Relationship Id="rId2" Type="http://schemas.openxmlformats.org/officeDocument/2006/relationships/image" Target="../media/image113.png"/><Relationship Id="rId1" Type="http://schemas.openxmlformats.org/officeDocument/2006/relationships/slideLayout" Target="../slideLayouts/slideLayout5.xml"/><Relationship Id="rId5" Type="http://schemas.openxmlformats.org/officeDocument/2006/relationships/image" Target="../media/image115.pn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6.jpeg"/><Relationship Id="rId18" Type="http://schemas.openxmlformats.org/officeDocument/2006/relationships/image" Target="../media/image131.png"/><Relationship Id="rId3" Type="http://schemas.openxmlformats.org/officeDocument/2006/relationships/image" Target="../media/image117.gif"/><Relationship Id="rId21" Type="http://schemas.openxmlformats.org/officeDocument/2006/relationships/image" Target="../media/image134.png"/><Relationship Id="rId7" Type="http://schemas.openxmlformats.org/officeDocument/2006/relationships/image" Target="../media/image121.gif"/><Relationship Id="rId12" Type="http://schemas.openxmlformats.org/officeDocument/2006/relationships/image" Target="../media/image125.png"/><Relationship Id="rId17" Type="http://schemas.openxmlformats.org/officeDocument/2006/relationships/image" Target="../media/image130.png"/><Relationship Id="rId25" Type="http://schemas.openxmlformats.org/officeDocument/2006/relationships/image" Target="../media/image138.jpeg"/><Relationship Id="rId2" Type="http://schemas.openxmlformats.org/officeDocument/2006/relationships/image" Target="../media/image116.jpeg"/><Relationship Id="rId16" Type="http://schemas.openxmlformats.org/officeDocument/2006/relationships/image" Target="../media/image129.jpeg"/><Relationship Id="rId20" Type="http://schemas.openxmlformats.org/officeDocument/2006/relationships/image" Target="../media/image133.gif"/><Relationship Id="rId1" Type="http://schemas.openxmlformats.org/officeDocument/2006/relationships/slideLayout" Target="../slideLayouts/slideLayout7.xml"/><Relationship Id="rId6" Type="http://schemas.openxmlformats.org/officeDocument/2006/relationships/image" Target="../media/image120.gif"/><Relationship Id="rId11" Type="http://schemas.openxmlformats.org/officeDocument/2006/relationships/image" Target="../media/image124.png"/><Relationship Id="rId24" Type="http://schemas.openxmlformats.org/officeDocument/2006/relationships/image" Target="../media/image137.png"/><Relationship Id="rId5" Type="http://schemas.openxmlformats.org/officeDocument/2006/relationships/image" Target="../media/image119.gif"/><Relationship Id="rId15" Type="http://schemas.openxmlformats.org/officeDocument/2006/relationships/image" Target="../media/image128.gif"/><Relationship Id="rId23" Type="http://schemas.openxmlformats.org/officeDocument/2006/relationships/image" Target="../media/image136.jpeg"/><Relationship Id="rId10" Type="http://schemas.openxmlformats.org/officeDocument/2006/relationships/image" Target="../media/image123.jpeg"/><Relationship Id="rId19" Type="http://schemas.openxmlformats.org/officeDocument/2006/relationships/image" Target="../media/image132.png"/><Relationship Id="rId4" Type="http://schemas.openxmlformats.org/officeDocument/2006/relationships/image" Target="../media/image118.jpeg"/><Relationship Id="rId9" Type="http://schemas.openxmlformats.org/officeDocument/2006/relationships/hyperlink" Target="http://www.kek.jp/" TargetMode="External"/><Relationship Id="rId14" Type="http://schemas.openxmlformats.org/officeDocument/2006/relationships/image" Target="../media/image127.png"/><Relationship Id="rId22"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08311" y="1608069"/>
            <a:ext cx="3978489" cy="2506731"/>
          </a:xfrm>
        </p:spPr>
        <p:txBody>
          <a:bodyPr/>
          <a:lstStyle/>
          <a:p>
            <a:r>
              <a:rPr lang="fr-CH" sz="3200" dirty="0" err="1" smtClean="0"/>
              <a:t>Varenna</a:t>
            </a:r>
            <a:r>
              <a:rPr lang="fr-CH" sz="3200" dirty="0" smtClean="0"/>
              <a:t> Workshop on Future </a:t>
            </a:r>
            <a:r>
              <a:rPr lang="fr-CH" sz="3200" dirty="0" err="1" smtClean="0"/>
              <a:t>Research</a:t>
            </a:r>
            <a:r>
              <a:rPr lang="fr-CH" sz="3200" dirty="0" smtClean="0"/>
              <a:t> Infrastructure; Challenges and </a:t>
            </a:r>
            <a:r>
              <a:rPr lang="fr-CH" sz="3200" dirty="0" err="1" smtClean="0"/>
              <a:t>Opportunities</a:t>
            </a:r>
            <a:endParaRPr lang="en-GB" sz="3200" dirty="0"/>
          </a:p>
        </p:txBody>
      </p:sp>
      <p:sp>
        <p:nvSpPr>
          <p:cNvPr id="3" name="Subtitle 2"/>
          <p:cNvSpPr>
            <a:spLocks noGrp="1"/>
          </p:cNvSpPr>
          <p:nvPr>
            <p:ph type="subTitle" idx="1"/>
          </p:nvPr>
        </p:nvSpPr>
        <p:spPr>
          <a:xfrm>
            <a:off x="914400" y="4526280"/>
            <a:ext cx="7772400" cy="1417320"/>
          </a:xfrm>
        </p:spPr>
        <p:txBody>
          <a:bodyPr>
            <a:normAutofit lnSpcReduction="10000"/>
          </a:bodyPr>
          <a:lstStyle/>
          <a:p>
            <a:r>
              <a:rPr lang="fr-CH" dirty="0" smtClean="0"/>
              <a:t>Lucio Rossi </a:t>
            </a:r>
          </a:p>
          <a:p>
            <a:r>
              <a:rPr lang="fr-CH" dirty="0" smtClean="0"/>
              <a:t>CERN</a:t>
            </a:r>
          </a:p>
          <a:p>
            <a:r>
              <a:rPr lang="fr-CH" dirty="0" smtClean="0"/>
              <a:t>High </a:t>
            </a:r>
            <a:r>
              <a:rPr lang="fr-CH" dirty="0" err="1" smtClean="0"/>
              <a:t>Luminosity</a:t>
            </a:r>
            <a:r>
              <a:rPr lang="fr-CH" dirty="0" smtClean="0"/>
              <a:t> LHC Project Leader</a:t>
            </a:r>
          </a:p>
          <a:p>
            <a:r>
              <a:rPr lang="fr-CH" dirty="0" smtClean="0"/>
              <a:t>Villa </a:t>
            </a:r>
            <a:r>
              <a:rPr lang="fr-CH" dirty="0" err="1" smtClean="0"/>
              <a:t>Monastero</a:t>
            </a:r>
            <a:r>
              <a:rPr lang="fr-CH" dirty="0" smtClean="0"/>
              <a:t>, 9 July 2015</a:t>
            </a:r>
            <a:endParaRPr lang="fr-CH"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25257" y="367008"/>
            <a:ext cx="2660946" cy="1187772"/>
          </a:xfrm>
          <a:prstGeom prst="rect">
            <a:avLst/>
          </a:prstGeom>
          <a:solidFill>
            <a:schemeClr val="bg1">
              <a:alpha val="34000"/>
            </a:schemeClr>
          </a:solidFill>
        </p:spPr>
      </p:pic>
    </p:spTree>
    <p:extLst>
      <p:ext uri="{BB962C8B-B14F-4D97-AF65-F5344CB8AC3E}">
        <p14:creationId xmlns:p14="http://schemas.microsoft.com/office/powerpoint/2010/main" val="25558688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2056" y="1307424"/>
            <a:ext cx="8541236" cy="5139373"/>
          </a:xfrm>
          <a:prstGeom prst="rect">
            <a:avLst/>
          </a:prstGeom>
        </p:spPr>
      </p:pic>
      <p:sp>
        <p:nvSpPr>
          <p:cNvPr id="6" name="Slide Number Placeholder 5"/>
          <p:cNvSpPr>
            <a:spLocks noGrp="1"/>
          </p:cNvSpPr>
          <p:nvPr>
            <p:ph type="sldNum" sz="quarter" idx="12"/>
          </p:nvPr>
        </p:nvSpPr>
        <p:spPr/>
        <p:txBody>
          <a:bodyPr/>
          <a:lstStyle/>
          <a:p>
            <a:fld id="{0FA004B2-1541-5046-B6F2-22AF56585712}" type="slidenum">
              <a:rPr lang="en-US" smtClean="0"/>
              <a:t>10</a:t>
            </a:fld>
            <a:endParaRPr lang="en-US"/>
          </a:p>
        </p:txBody>
      </p:sp>
      <p:sp>
        <p:nvSpPr>
          <p:cNvPr id="2" name="Title 1"/>
          <p:cNvSpPr>
            <a:spLocks noGrp="1"/>
          </p:cNvSpPr>
          <p:nvPr>
            <p:ph type="title"/>
          </p:nvPr>
        </p:nvSpPr>
        <p:spPr/>
        <p:txBody>
          <a:bodyPr>
            <a:normAutofit fontScale="90000"/>
          </a:bodyPr>
          <a:lstStyle/>
          <a:p>
            <a:r>
              <a:rPr lang="fr-CH" b="1" dirty="0" smtClean="0"/>
              <a:t>Nomina</a:t>
            </a:r>
            <a:r>
              <a:rPr lang="fr-CH" dirty="0" smtClean="0"/>
              <a:t>l upgrade </a:t>
            </a:r>
            <a:r>
              <a:rPr lang="fr-CH" dirty="0" err="1" smtClean="0"/>
              <a:t>parameters</a:t>
            </a:r>
            <a:r>
              <a:rPr lang="fr-CH" dirty="0" smtClean="0"/>
              <a:t> </a:t>
            </a:r>
            <a:br>
              <a:rPr lang="fr-CH" dirty="0" smtClean="0"/>
            </a:br>
            <a:r>
              <a:rPr lang="fr-CH" dirty="0" smtClean="0"/>
              <a:t>3000 fb</a:t>
            </a:r>
            <a:r>
              <a:rPr lang="fr-CH" baseline="30000" dirty="0" smtClean="0"/>
              <a:t>-1</a:t>
            </a:r>
            <a:r>
              <a:rPr lang="fr-CH" dirty="0" smtClean="0"/>
              <a:t> </a:t>
            </a:r>
            <a:r>
              <a:rPr lang="fr-CH" b="1" dirty="0" err="1" smtClean="0"/>
              <a:t>would</a:t>
            </a:r>
            <a:r>
              <a:rPr lang="fr-CH" b="1" dirty="0" smtClean="0"/>
              <a:t> </a:t>
            </a:r>
            <a:r>
              <a:rPr lang="fr-CH" b="1" dirty="0" err="1" smtClean="0"/>
              <a:t>be</a:t>
            </a:r>
            <a:r>
              <a:rPr lang="fr-CH" b="1" dirty="0" smtClean="0"/>
              <a:t> </a:t>
            </a:r>
            <a:r>
              <a:rPr lang="fr-CH" b="1" dirty="0" err="1" smtClean="0"/>
              <a:t>reached</a:t>
            </a:r>
            <a:r>
              <a:rPr lang="fr-CH" b="1" dirty="0" smtClean="0"/>
              <a:t> in 2038</a:t>
            </a:r>
            <a:endParaRPr lang="en-GB" b="1" dirty="0"/>
          </a:p>
        </p:txBody>
      </p:sp>
      <p:sp>
        <p:nvSpPr>
          <p:cNvPr id="5" name="Footer Placeholder 4"/>
          <p:cNvSpPr>
            <a:spLocks noGrp="1"/>
          </p:cNvSpPr>
          <p:nvPr>
            <p:ph type="ftr" sz="quarter" idx="3"/>
          </p:nvPr>
        </p:nvSpPr>
        <p:spPr/>
        <p:txBody>
          <a:bodyPr/>
          <a:lstStyle/>
          <a:p>
            <a:r>
              <a:rPr lang="en-GB" smtClean="0"/>
              <a:t>L. Rossi HL-LHC project - Varenna 9July 2015</a:t>
            </a:r>
            <a:endParaRPr lang="en-GB" dirty="0"/>
          </a:p>
        </p:txBody>
      </p:sp>
      <p:sp>
        <p:nvSpPr>
          <p:cNvPr id="8" name="TextBox 7"/>
          <p:cNvSpPr txBox="1"/>
          <p:nvPr/>
        </p:nvSpPr>
        <p:spPr>
          <a:xfrm>
            <a:off x="6822830" y="5765567"/>
            <a:ext cx="2120462" cy="954107"/>
          </a:xfrm>
          <a:prstGeom prst="rect">
            <a:avLst/>
          </a:prstGeom>
          <a:solidFill>
            <a:srgbClr val="284579"/>
          </a:solidFill>
          <a:ln>
            <a:solidFill>
              <a:schemeClr val="bg1"/>
            </a:solidFill>
          </a:ln>
        </p:spPr>
        <p:style>
          <a:lnRef idx="3">
            <a:schemeClr val="lt1"/>
          </a:lnRef>
          <a:fillRef idx="1">
            <a:schemeClr val="dk1"/>
          </a:fillRef>
          <a:effectRef idx="1">
            <a:schemeClr val="dk1"/>
          </a:effectRef>
          <a:fontRef idx="minor">
            <a:schemeClr val="lt1"/>
          </a:fontRef>
        </p:style>
        <p:txBody>
          <a:bodyPr wrap="square" rtlCol="0">
            <a:spAutoFit/>
          </a:bodyPr>
          <a:lstStyle/>
          <a:p>
            <a:r>
              <a:rPr lang="fr-CH" sz="1400" b="1" i="1" dirty="0" smtClean="0"/>
              <a:t>Nominal </a:t>
            </a:r>
            <a:r>
              <a:rPr lang="fr-CH" sz="1400" b="1" i="1" dirty="0" err="1" smtClean="0"/>
              <a:t>lumi</a:t>
            </a:r>
            <a:r>
              <a:rPr lang="fr-CH" sz="1400" b="1" i="1" dirty="0"/>
              <a:t> </a:t>
            </a:r>
            <a:r>
              <a:rPr lang="fr-CH" sz="1400" b="1" i="1" dirty="0" err="1" smtClean="0"/>
              <a:t>paramters</a:t>
            </a:r>
            <a:endParaRPr lang="fr-CH" sz="1400" b="1" dirty="0" smtClean="0"/>
          </a:p>
          <a:p>
            <a:pPr marL="285750" indent="-285750">
              <a:buFontTx/>
              <a:buChar char="-"/>
            </a:pPr>
            <a:r>
              <a:rPr lang="fr-CH" sz="1400" b="1" i="1" dirty="0" smtClean="0"/>
              <a:t>L = 5 </a:t>
            </a:r>
            <a:r>
              <a:rPr lang="fr-CH" sz="1400" b="1" i="1" dirty="0" smtClean="0">
                <a:sym typeface="Symbol" panose="05050102010706020507" pitchFamily="18" charset="2"/>
              </a:rPr>
              <a:t> 10</a:t>
            </a:r>
            <a:r>
              <a:rPr lang="fr-CH" sz="1400" b="1" i="1" baseline="30000" dirty="0" smtClean="0">
                <a:sym typeface="Symbol" panose="05050102010706020507" pitchFamily="18" charset="2"/>
              </a:rPr>
              <a:t>34</a:t>
            </a:r>
            <a:r>
              <a:rPr lang="fr-CH" sz="1400" b="1" i="1" dirty="0" smtClean="0">
                <a:sym typeface="Symbol" panose="05050102010706020507" pitchFamily="18" charset="2"/>
              </a:rPr>
              <a:t> cm</a:t>
            </a:r>
            <a:r>
              <a:rPr lang="fr-CH" sz="1400" b="1" i="1" baseline="30000" dirty="0" smtClean="0">
                <a:sym typeface="Symbol" panose="05050102010706020507" pitchFamily="18" charset="2"/>
              </a:rPr>
              <a:t>-2</a:t>
            </a:r>
            <a:r>
              <a:rPr lang="fr-CH" sz="1400" b="1" i="1" dirty="0" smtClean="0">
                <a:sym typeface="Symbol" panose="05050102010706020507" pitchFamily="18" charset="2"/>
              </a:rPr>
              <a:t>s</a:t>
            </a:r>
            <a:r>
              <a:rPr lang="fr-CH" sz="1400" b="1" i="1" baseline="30000" dirty="0" smtClean="0">
                <a:sym typeface="Symbol" panose="05050102010706020507" pitchFamily="18" charset="2"/>
              </a:rPr>
              <a:t>-1</a:t>
            </a:r>
          </a:p>
          <a:p>
            <a:pPr marL="285750" indent="-285750">
              <a:buFontTx/>
              <a:buChar char="-"/>
            </a:pPr>
            <a:r>
              <a:rPr lang="fr-CH" sz="1400" b="1" i="1" dirty="0" smtClean="0">
                <a:sym typeface="Symbol" panose="05050102010706020507" pitchFamily="18" charset="2"/>
              </a:rPr>
              <a:t>Int. L = 3000  fb</a:t>
            </a:r>
            <a:r>
              <a:rPr lang="fr-CH" sz="1400" b="1" i="1" baseline="30000" dirty="0" smtClean="0">
                <a:sym typeface="Symbol" panose="05050102010706020507" pitchFamily="18" charset="2"/>
              </a:rPr>
              <a:t>-1</a:t>
            </a:r>
            <a:r>
              <a:rPr lang="fr-CH" sz="1400" b="1" i="1" dirty="0" smtClean="0">
                <a:sym typeface="Symbol" panose="05050102010706020507" pitchFamily="18" charset="2"/>
              </a:rPr>
              <a:t> </a:t>
            </a:r>
          </a:p>
          <a:p>
            <a:pPr marL="285750" indent="-285750">
              <a:buFontTx/>
              <a:buChar char="-"/>
            </a:pPr>
            <a:r>
              <a:rPr lang="fr-CH" sz="1400" b="1" i="1" dirty="0" smtClean="0">
                <a:sym typeface="Symbol" panose="05050102010706020507" pitchFamily="18" charset="2"/>
              </a:rPr>
              <a:t>Pile up   140</a:t>
            </a:r>
          </a:p>
        </p:txBody>
      </p:sp>
    </p:spTree>
    <p:extLst>
      <p:ext uri="{BB962C8B-B14F-4D97-AF65-F5344CB8AC3E}">
        <p14:creationId xmlns:p14="http://schemas.microsoft.com/office/powerpoint/2010/main" val="11371107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012002"/>
            <a:ext cx="9187338" cy="5344594"/>
          </a:xfrm>
          <a:prstGeom prst="rect">
            <a:avLst/>
          </a:prstGeom>
        </p:spPr>
      </p:pic>
      <p:sp>
        <p:nvSpPr>
          <p:cNvPr id="2" name="Slide Number Placeholder 1"/>
          <p:cNvSpPr>
            <a:spLocks noGrp="1"/>
          </p:cNvSpPr>
          <p:nvPr>
            <p:ph type="sldNum" sz="quarter" idx="12"/>
          </p:nvPr>
        </p:nvSpPr>
        <p:spPr/>
        <p:txBody>
          <a:bodyPr/>
          <a:lstStyle/>
          <a:p>
            <a:fld id="{0FA004B2-1541-5046-B6F2-22AF56585712}" type="slidenum">
              <a:rPr lang="en-US" smtClean="0"/>
              <a:t>11</a:t>
            </a:fld>
            <a:endParaRPr lang="en-US"/>
          </a:p>
        </p:txBody>
      </p:sp>
      <p:sp>
        <p:nvSpPr>
          <p:cNvPr id="3" name="Title 2"/>
          <p:cNvSpPr>
            <a:spLocks noGrp="1"/>
          </p:cNvSpPr>
          <p:nvPr>
            <p:ph type="title"/>
          </p:nvPr>
        </p:nvSpPr>
        <p:spPr/>
        <p:txBody>
          <a:bodyPr/>
          <a:lstStyle/>
          <a:p>
            <a:r>
              <a:rPr lang="fr-CH" sz="3600" b="1" i="1" dirty="0" err="1" smtClean="0"/>
              <a:t>Ultimate</a:t>
            </a:r>
            <a:r>
              <a:rPr lang="fr-CH" sz="3600" b="1" i="1" dirty="0" smtClean="0"/>
              <a:t> </a:t>
            </a:r>
            <a:r>
              <a:rPr lang="fr-CH" sz="3600" i="1" dirty="0" smtClean="0"/>
              <a:t>performance: 4000+ fb</a:t>
            </a:r>
            <a:r>
              <a:rPr lang="fr-CH" sz="3600" i="1" baseline="30000" dirty="0" smtClean="0"/>
              <a:t>-1</a:t>
            </a:r>
            <a:r>
              <a:rPr lang="fr-CH" sz="3600" i="1" dirty="0" smtClean="0"/>
              <a:t> by 2038</a:t>
            </a:r>
            <a:endParaRPr lang="en-GB" sz="3600" dirty="0"/>
          </a:p>
        </p:txBody>
      </p:sp>
      <p:sp>
        <p:nvSpPr>
          <p:cNvPr id="4" name="Footer Placeholder 3"/>
          <p:cNvSpPr>
            <a:spLocks noGrp="1"/>
          </p:cNvSpPr>
          <p:nvPr>
            <p:ph type="ftr" sz="quarter" idx="3"/>
          </p:nvPr>
        </p:nvSpPr>
        <p:spPr>
          <a:xfrm>
            <a:off x="2862847" y="6515418"/>
            <a:ext cx="3981157" cy="365125"/>
          </a:xfrm>
        </p:spPr>
        <p:txBody>
          <a:bodyPr/>
          <a:lstStyle/>
          <a:p>
            <a:r>
              <a:rPr lang="en-GB" smtClean="0"/>
              <a:t>L. Rossi HL-LHC project - Varenna 9July 2015</a:t>
            </a:r>
            <a:endParaRPr lang="en-GB" dirty="0"/>
          </a:p>
        </p:txBody>
      </p:sp>
      <p:sp>
        <p:nvSpPr>
          <p:cNvPr id="6" name="TextBox 5"/>
          <p:cNvSpPr txBox="1"/>
          <p:nvPr/>
        </p:nvSpPr>
        <p:spPr>
          <a:xfrm>
            <a:off x="5760720" y="5588070"/>
            <a:ext cx="3229325" cy="954107"/>
          </a:xfrm>
          <a:prstGeom prst="rect">
            <a:avLst/>
          </a:prstGeom>
          <a:solidFill>
            <a:srgbClr val="284579"/>
          </a:solidFill>
          <a:ln>
            <a:solidFill>
              <a:schemeClr val="bg1"/>
            </a:solidFill>
          </a:ln>
        </p:spPr>
        <p:style>
          <a:lnRef idx="3">
            <a:schemeClr val="lt1"/>
          </a:lnRef>
          <a:fillRef idx="1">
            <a:schemeClr val="dk1"/>
          </a:fillRef>
          <a:effectRef idx="1">
            <a:schemeClr val="dk1"/>
          </a:effectRef>
          <a:fontRef idx="minor">
            <a:schemeClr val="lt1"/>
          </a:fontRef>
        </p:style>
        <p:txBody>
          <a:bodyPr wrap="square" rtlCol="0">
            <a:spAutoFit/>
          </a:bodyPr>
          <a:lstStyle/>
          <a:p>
            <a:r>
              <a:rPr lang="fr-CH" sz="1400" b="1" i="1" dirty="0" err="1"/>
              <a:t>U</a:t>
            </a:r>
            <a:r>
              <a:rPr lang="fr-CH" sz="1400" b="1" i="1" dirty="0" err="1" smtClean="0"/>
              <a:t>ltimate</a:t>
            </a:r>
            <a:r>
              <a:rPr lang="fr-CH" sz="1400" b="1" i="1" dirty="0" smtClean="0"/>
              <a:t> </a:t>
            </a:r>
            <a:r>
              <a:rPr lang="fr-CH" sz="1400" b="1" i="1" dirty="0" err="1" smtClean="0"/>
              <a:t>lumi</a:t>
            </a:r>
            <a:r>
              <a:rPr lang="fr-CH" sz="1400" b="1" i="1" dirty="0" smtClean="0"/>
              <a:t> </a:t>
            </a:r>
            <a:r>
              <a:rPr lang="fr-CH" sz="1400" b="1" dirty="0" smtClean="0"/>
              <a:t>(not </a:t>
            </a:r>
            <a:r>
              <a:rPr lang="fr-CH" sz="1400" b="1" dirty="0" err="1" smtClean="0"/>
              <a:t>yet</a:t>
            </a:r>
            <a:r>
              <a:rPr lang="fr-CH" sz="1400" b="1" dirty="0" smtClean="0"/>
              <a:t> </a:t>
            </a:r>
            <a:r>
              <a:rPr lang="fr-CH" sz="1400" b="1" dirty="0" err="1" smtClean="0"/>
              <a:t>studied</a:t>
            </a:r>
            <a:r>
              <a:rPr lang="fr-CH" sz="1400" b="1" dirty="0" smtClean="0"/>
              <a:t> in </a:t>
            </a:r>
            <a:r>
              <a:rPr lang="fr-CH" sz="1400" b="1" dirty="0" err="1" smtClean="0"/>
              <a:t>details</a:t>
            </a:r>
            <a:r>
              <a:rPr lang="fr-CH" sz="1400" b="1" dirty="0" smtClean="0"/>
              <a:t>)</a:t>
            </a:r>
          </a:p>
          <a:p>
            <a:pPr marL="285750" indent="-285750">
              <a:buFontTx/>
              <a:buChar char="-"/>
            </a:pPr>
            <a:r>
              <a:rPr lang="fr-CH" sz="1400" b="1" i="1" dirty="0" smtClean="0"/>
              <a:t>L = 5 </a:t>
            </a:r>
            <a:r>
              <a:rPr lang="fr-CH" sz="1400" b="1" i="1" dirty="0" smtClean="0">
                <a:sym typeface="Symbol" panose="05050102010706020507" pitchFamily="18" charset="2"/>
              </a:rPr>
              <a:t> 7-7.5 10</a:t>
            </a:r>
            <a:r>
              <a:rPr lang="fr-CH" sz="1400" b="1" i="1" baseline="30000" dirty="0" smtClean="0">
                <a:sym typeface="Symbol" panose="05050102010706020507" pitchFamily="18" charset="2"/>
              </a:rPr>
              <a:t>34</a:t>
            </a:r>
            <a:r>
              <a:rPr lang="fr-CH" sz="1400" b="1" i="1" dirty="0" smtClean="0">
                <a:sym typeface="Symbol" panose="05050102010706020507" pitchFamily="18" charset="2"/>
              </a:rPr>
              <a:t> cm</a:t>
            </a:r>
            <a:r>
              <a:rPr lang="fr-CH" sz="1400" b="1" i="1" baseline="30000" dirty="0" smtClean="0">
                <a:sym typeface="Symbol" panose="05050102010706020507" pitchFamily="18" charset="2"/>
              </a:rPr>
              <a:t>-2</a:t>
            </a:r>
            <a:r>
              <a:rPr lang="fr-CH" sz="1400" b="1" i="1" dirty="0" smtClean="0">
                <a:sym typeface="Symbol" panose="05050102010706020507" pitchFamily="18" charset="2"/>
              </a:rPr>
              <a:t>s</a:t>
            </a:r>
            <a:r>
              <a:rPr lang="fr-CH" sz="1400" b="1" i="1" baseline="30000" dirty="0" smtClean="0">
                <a:sym typeface="Symbol" panose="05050102010706020507" pitchFamily="18" charset="2"/>
              </a:rPr>
              <a:t>-1</a:t>
            </a:r>
          </a:p>
          <a:p>
            <a:pPr marL="285750" indent="-285750">
              <a:buFontTx/>
              <a:buChar char="-"/>
            </a:pPr>
            <a:r>
              <a:rPr lang="fr-CH" sz="1400" b="1" i="1" dirty="0" smtClean="0">
                <a:sym typeface="Symbol" panose="05050102010706020507" pitchFamily="18" charset="2"/>
              </a:rPr>
              <a:t>Int. L = 3000  4000 fb</a:t>
            </a:r>
            <a:r>
              <a:rPr lang="fr-CH" sz="1400" b="1" i="1" baseline="30000" dirty="0" smtClean="0">
                <a:sym typeface="Symbol" panose="05050102010706020507" pitchFamily="18" charset="2"/>
              </a:rPr>
              <a:t>-1</a:t>
            </a:r>
            <a:r>
              <a:rPr lang="fr-CH" sz="1400" b="1" i="1" dirty="0" smtClean="0">
                <a:sym typeface="Symbol" panose="05050102010706020507" pitchFamily="18" charset="2"/>
              </a:rPr>
              <a:t> </a:t>
            </a:r>
          </a:p>
          <a:p>
            <a:pPr marL="285750" indent="-285750">
              <a:buFontTx/>
              <a:buChar char="-"/>
            </a:pPr>
            <a:r>
              <a:rPr lang="fr-CH" sz="1400" b="1" i="1" dirty="0" smtClean="0">
                <a:sym typeface="Symbol" panose="05050102010706020507" pitchFamily="18" charset="2"/>
              </a:rPr>
              <a:t>Pile up   200</a:t>
            </a:r>
          </a:p>
        </p:txBody>
      </p:sp>
    </p:spTree>
    <p:extLst>
      <p:ext uri="{BB962C8B-B14F-4D97-AF65-F5344CB8AC3E}">
        <p14:creationId xmlns:p14="http://schemas.microsoft.com/office/powerpoint/2010/main" val="832364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12</a:t>
            </a:fld>
            <a:endParaRPr lang="en-US"/>
          </a:p>
        </p:txBody>
      </p:sp>
      <p:sp>
        <p:nvSpPr>
          <p:cNvPr id="3" name="Title 2"/>
          <p:cNvSpPr>
            <a:spLocks noGrp="1"/>
          </p:cNvSpPr>
          <p:nvPr>
            <p:ph type="title"/>
          </p:nvPr>
        </p:nvSpPr>
        <p:spPr/>
        <p:txBody>
          <a:bodyPr/>
          <a:lstStyle/>
          <a:p>
            <a:r>
              <a:rPr lang="fr-CH" dirty="0" err="1" smtClean="0"/>
              <a:t>Luminosity</a:t>
            </a:r>
            <a:r>
              <a:rPr lang="fr-CH" dirty="0" smtClean="0"/>
              <a:t> the main </a:t>
            </a:r>
            <a:r>
              <a:rPr lang="fr-CH" dirty="0" err="1" smtClean="0"/>
              <a:t>ingredients</a:t>
            </a:r>
            <a:endParaRPr lang="en-GB"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87623" y="2191131"/>
            <a:ext cx="2671813"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20072" y="2204864"/>
            <a:ext cx="2354389"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3142" y="4784378"/>
            <a:ext cx="2810856"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1691680" y="2458794"/>
            <a:ext cx="36004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378296" y="2956285"/>
            <a:ext cx="827534"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fr-CH" dirty="0" err="1" smtClean="0"/>
              <a:t>energy</a:t>
            </a:r>
            <a:endParaRPr lang="en-GB" dirty="0"/>
          </a:p>
        </p:txBody>
      </p:sp>
      <p:sp>
        <p:nvSpPr>
          <p:cNvPr id="10" name="Oval 9"/>
          <p:cNvSpPr/>
          <p:nvPr/>
        </p:nvSpPr>
        <p:spPr>
          <a:xfrm>
            <a:off x="1871701" y="2059596"/>
            <a:ext cx="1548170" cy="697068"/>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553998" y="2419255"/>
            <a:ext cx="413774"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a:stCxn id="11" idx="7"/>
          </p:cNvCxnSpPr>
          <p:nvPr/>
        </p:nvCxnSpPr>
        <p:spPr>
          <a:xfrm flipV="1">
            <a:off x="3907176" y="2123146"/>
            <a:ext cx="1542685" cy="3630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1" idx="5"/>
          </p:cNvCxnSpPr>
          <p:nvPr/>
        </p:nvCxnSpPr>
        <p:spPr>
          <a:xfrm>
            <a:off x="3907176" y="2809500"/>
            <a:ext cx="1376995" cy="2230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Chevron 13"/>
          <p:cNvSpPr/>
          <p:nvPr/>
        </p:nvSpPr>
        <p:spPr>
          <a:xfrm rot="5400000">
            <a:off x="6187763" y="3297669"/>
            <a:ext cx="419005"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p:cNvSpPr txBox="1"/>
          <p:nvPr/>
        </p:nvSpPr>
        <p:spPr>
          <a:xfrm>
            <a:off x="1585816" y="1662101"/>
            <a:ext cx="1461939" cy="369332"/>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fr-CH" dirty="0" err="1" smtClean="0"/>
              <a:t>Beam</a:t>
            </a:r>
            <a:r>
              <a:rPr lang="fr-CH" dirty="0" smtClean="0"/>
              <a:t> </a:t>
            </a:r>
            <a:r>
              <a:rPr lang="fr-CH" dirty="0" err="1" smtClean="0"/>
              <a:t>current</a:t>
            </a:r>
            <a:endParaRPr lang="fr-CH" dirty="0" smtClean="0"/>
          </a:p>
        </p:txBody>
      </p:sp>
      <p:sp>
        <p:nvSpPr>
          <p:cNvPr id="16" name="TextBox 15"/>
          <p:cNvSpPr txBox="1"/>
          <p:nvPr/>
        </p:nvSpPr>
        <p:spPr>
          <a:xfrm>
            <a:off x="2491017" y="3170653"/>
            <a:ext cx="1142238"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fr-CH" dirty="0" err="1" smtClean="0"/>
              <a:t>Beam</a:t>
            </a:r>
            <a:r>
              <a:rPr lang="fr-CH" dirty="0" smtClean="0"/>
              <a:t> size</a:t>
            </a:r>
            <a:endParaRPr lang="en-GB" dirty="0"/>
          </a:p>
        </p:txBody>
      </p:sp>
      <p:pic>
        <p:nvPicPr>
          <p:cNvPr id="17"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698844" y="3785052"/>
            <a:ext cx="3401548" cy="260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06320" y="3861048"/>
            <a:ext cx="3635912"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CH" dirty="0" err="1" smtClean="0"/>
              <a:t>Beam</a:t>
            </a:r>
            <a:r>
              <a:rPr lang="fr-CH" dirty="0" smtClean="0"/>
              <a:t> </a:t>
            </a:r>
            <a:r>
              <a:rPr lang="fr-CH" dirty="0" err="1" smtClean="0"/>
              <a:t>current</a:t>
            </a:r>
            <a:r>
              <a:rPr lang="fr-CH" dirty="0" smtClean="0"/>
              <a:t> and emittance: </a:t>
            </a:r>
            <a:r>
              <a:rPr lang="fr-CH" dirty="0" err="1" smtClean="0"/>
              <a:t>involve</a:t>
            </a:r>
            <a:r>
              <a:rPr lang="fr-CH" dirty="0" smtClean="0"/>
              <a:t> injection </a:t>
            </a:r>
            <a:r>
              <a:rPr lang="fr-CH" dirty="0" err="1" smtClean="0"/>
              <a:t>chain</a:t>
            </a:r>
            <a:r>
              <a:rPr lang="fr-CH" dirty="0" smtClean="0"/>
              <a:t> and </a:t>
            </a:r>
            <a:r>
              <a:rPr lang="fr-CH" dirty="0" err="1" smtClean="0"/>
              <a:t>whole</a:t>
            </a:r>
            <a:r>
              <a:rPr lang="fr-CH" dirty="0" smtClean="0"/>
              <a:t> ring</a:t>
            </a:r>
            <a:endParaRPr lang="fr-CH" dirty="0"/>
          </a:p>
          <a:p>
            <a:r>
              <a:rPr lang="fr-CH" dirty="0" smtClean="0"/>
              <a:t>β</a:t>
            </a:r>
            <a:r>
              <a:rPr lang="fr-CH" baseline="30000" dirty="0" smtClean="0">
                <a:sym typeface="Symbol"/>
              </a:rPr>
              <a:t></a:t>
            </a:r>
            <a:r>
              <a:rPr lang="fr-CH" dirty="0" smtClean="0">
                <a:sym typeface="Symbol"/>
              </a:rPr>
              <a:t> </a:t>
            </a:r>
            <a:r>
              <a:rPr lang="fr-CH" dirty="0" err="1" smtClean="0">
                <a:sym typeface="Symbol"/>
              </a:rPr>
              <a:t>involves</a:t>
            </a:r>
            <a:r>
              <a:rPr lang="fr-CH" dirty="0" smtClean="0">
                <a:sym typeface="Symbol"/>
              </a:rPr>
              <a:t> «</a:t>
            </a:r>
            <a:r>
              <a:rPr lang="fr-CH" dirty="0" err="1" smtClean="0">
                <a:sym typeface="Symbol"/>
              </a:rPr>
              <a:t>only</a:t>
            </a:r>
            <a:r>
              <a:rPr lang="fr-CH" dirty="0" smtClean="0">
                <a:sym typeface="Symbol"/>
              </a:rPr>
              <a:t>» 2 </a:t>
            </a:r>
            <a:r>
              <a:rPr lang="fr-CH" dirty="0" err="1" smtClean="0">
                <a:sym typeface="Symbol"/>
              </a:rPr>
              <a:t>IRs</a:t>
            </a:r>
            <a:r>
              <a:rPr lang="fr-CH" dirty="0" smtClean="0">
                <a:sym typeface="Symbol"/>
              </a:rPr>
              <a:t>, 2x600 m </a:t>
            </a:r>
            <a:endParaRPr lang="fr-CH" dirty="0" smtClean="0"/>
          </a:p>
        </p:txBody>
      </p:sp>
      <p:sp>
        <p:nvSpPr>
          <p:cNvPr id="19" name="TextBox 18"/>
          <p:cNvSpPr txBox="1"/>
          <p:nvPr/>
        </p:nvSpPr>
        <p:spPr>
          <a:xfrm>
            <a:off x="506320" y="5411456"/>
            <a:ext cx="3602945" cy="954107"/>
          </a:xfrm>
          <a:prstGeom prst="rect">
            <a:avLst/>
          </a:prstGeom>
          <a:solidFill>
            <a:srgbClr val="284579"/>
          </a:solidFill>
        </p:spPr>
        <p:style>
          <a:lnRef idx="3">
            <a:schemeClr val="lt1"/>
          </a:lnRef>
          <a:fillRef idx="1">
            <a:schemeClr val="dk1"/>
          </a:fillRef>
          <a:effectRef idx="1">
            <a:schemeClr val="dk1"/>
          </a:effectRef>
          <a:fontRef idx="minor">
            <a:schemeClr val="lt1"/>
          </a:fontRef>
        </p:style>
        <p:txBody>
          <a:bodyPr wrap="square" rtlCol="0">
            <a:spAutoFit/>
          </a:bodyPr>
          <a:lstStyle/>
          <a:p>
            <a:r>
              <a:rPr lang="fr-CH" sz="1400" b="1" dirty="0" smtClean="0"/>
              <a:t>Unit of </a:t>
            </a:r>
            <a:r>
              <a:rPr lang="fr-CH" sz="1400" b="1" dirty="0" err="1" smtClean="0"/>
              <a:t>lumi</a:t>
            </a:r>
            <a:r>
              <a:rPr lang="fr-CH" sz="1400" b="1" dirty="0" smtClean="0"/>
              <a:t> </a:t>
            </a:r>
            <a:r>
              <a:rPr lang="fr-CH" sz="1400" b="1" dirty="0" err="1" smtClean="0"/>
              <a:t>through</a:t>
            </a:r>
            <a:r>
              <a:rPr lang="fr-CH" sz="1400" b="1" dirty="0" smtClean="0"/>
              <a:t> the talk</a:t>
            </a:r>
          </a:p>
          <a:p>
            <a:r>
              <a:rPr lang="fr-CH" sz="1400" b="1" dirty="0" smtClean="0"/>
              <a:t>LHC has been </a:t>
            </a:r>
            <a:r>
              <a:rPr lang="fr-CH" sz="1400" b="1" dirty="0" err="1" smtClean="0"/>
              <a:t>designed</a:t>
            </a:r>
            <a:r>
              <a:rPr lang="fr-CH" sz="1400" b="1" dirty="0" smtClean="0"/>
              <a:t> for L</a:t>
            </a:r>
            <a:r>
              <a:rPr lang="fr-CH" sz="1400" b="1" baseline="-25000" dirty="0" smtClean="0"/>
              <a:t>0</a:t>
            </a:r>
            <a:r>
              <a:rPr lang="fr-CH" sz="1400" b="1" dirty="0" smtClean="0"/>
              <a:t> </a:t>
            </a:r>
            <a:r>
              <a:rPr lang="fr-CH" sz="1400" b="1" dirty="0" err="1" smtClean="0"/>
              <a:t>with</a:t>
            </a:r>
            <a:r>
              <a:rPr lang="fr-CH" sz="1400" b="1" dirty="0" smtClean="0"/>
              <a:t> </a:t>
            </a:r>
            <a:r>
              <a:rPr lang="fr-CH" sz="1400" b="1" dirty="0" err="1" smtClean="0"/>
              <a:t>margin</a:t>
            </a:r>
            <a:r>
              <a:rPr lang="fr-CH" sz="1400" b="1" dirty="0" smtClean="0"/>
              <a:t/>
            </a:r>
            <a:br>
              <a:rPr lang="fr-CH" sz="1400" b="1" dirty="0" smtClean="0"/>
            </a:br>
            <a:r>
              <a:rPr lang="fr-CH" sz="1400" b="1" dirty="0" smtClean="0"/>
              <a:t>All </a:t>
            </a:r>
            <a:r>
              <a:rPr lang="fr-CH" sz="1400" b="1" dirty="0" err="1" smtClean="0"/>
              <a:t>systems</a:t>
            </a:r>
            <a:r>
              <a:rPr lang="fr-CH" sz="1400" b="1" dirty="0" smtClean="0"/>
              <a:t> have </a:t>
            </a:r>
            <a:r>
              <a:rPr lang="fr-CH" sz="1400" b="1" dirty="0" smtClean="0">
                <a:sym typeface="Symbol" panose="05050102010706020507" pitchFamily="18" charset="2"/>
              </a:rPr>
              <a:t> </a:t>
            </a:r>
            <a:r>
              <a:rPr lang="fr-CH" sz="1400" b="1" dirty="0" err="1" smtClean="0"/>
              <a:t>designed</a:t>
            </a:r>
            <a:r>
              <a:rPr lang="fr-CH" sz="1400" b="1" dirty="0" smtClean="0"/>
              <a:t> to </a:t>
            </a:r>
            <a:r>
              <a:rPr lang="fr-CH" sz="1400" b="1" dirty="0" err="1" smtClean="0"/>
              <a:t>withstand</a:t>
            </a:r>
            <a:r>
              <a:rPr lang="fr-CH" sz="1400" b="1" dirty="0" smtClean="0"/>
              <a:t>  2L</a:t>
            </a:r>
            <a:r>
              <a:rPr lang="fr-CH" sz="1400" b="1" baseline="-25000" dirty="0" smtClean="0"/>
              <a:t>0</a:t>
            </a:r>
            <a:r>
              <a:rPr lang="fr-CH" sz="1400" b="1" dirty="0" smtClean="0"/>
              <a:t> (to </a:t>
            </a:r>
            <a:r>
              <a:rPr lang="fr-CH" sz="1400" b="1" dirty="0" err="1" smtClean="0"/>
              <a:t>be</a:t>
            </a:r>
            <a:r>
              <a:rPr lang="fr-CH" sz="1400" b="1" dirty="0" smtClean="0"/>
              <a:t> </a:t>
            </a:r>
            <a:r>
              <a:rPr lang="fr-CH" sz="1400" b="1" dirty="0" err="1" smtClean="0"/>
              <a:t>achieved</a:t>
            </a:r>
            <a:r>
              <a:rPr lang="fr-CH" sz="1400" b="1" dirty="0" smtClean="0"/>
              <a:t> by </a:t>
            </a:r>
            <a:r>
              <a:rPr lang="fr-CH" sz="1400" b="1" dirty="0" err="1" smtClean="0"/>
              <a:t>increasing</a:t>
            </a:r>
            <a:r>
              <a:rPr lang="fr-CH" sz="1400" b="1" dirty="0" smtClean="0"/>
              <a:t> N</a:t>
            </a:r>
            <a:r>
              <a:rPr lang="fr-CH" sz="1400" b="1" baseline="-25000" dirty="0" smtClean="0"/>
              <a:t>b</a:t>
            </a:r>
            <a:r>
              <a:rPr lang="fr-CH" sz="1400" b="1" dirty="0" smtClean="0"/>
              <a:t> x 1.5)</a:t>
            </a:r>
            <a:endParaRPr lang="en-GB" sz="1400" b="1" baseline="-25000" dirty="0"/>
          </a:p>
        </p:txBody>
      </p:sp>
      <p:sp>
        <p:nvSpPr>
          <p:cNvPr id="20" name="Oval 19"/>
          <p:cNvSpPr/>
          <p:nvPr/>
        </p:nvSpPr>
        <p:spPr>
          <a:xfrm>
            <a:off x="5069230" y="1916832"/>
            <a:ext cx="2599114" cy="14088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3" name="Object 22"/>
          <p:cNvGraphicFramePr>
            <a:graphicFrameLocks noChangeAspect="1"/>
          </p:cNvGraphicFramePr>
          <p:nvPr>
            <p:extLst/>
          </p:nvPr>
        </p:nvGraphicFramePr>
        <p:xfrm>
          <a:off x="3241430" y="1094899"/>
          <a:ext cx="3581400" cy="644525"/>
        </p:xfrm>
        <a:graphic>
          <a:graphicData uri="http://schemas.openxmlformats.org/presentationml/2006/ole">
            <mc:AlternateContent xmlns:mc="http://schemas.openxmlformats.org/markup-compatibility/2006">
              <mc:Choice xmlns:v="urn:schemas-microsoft-com:vml" Requires="v">
                <p:oleObj spid="_x0000_s1028" name="Equation" r:id="rId7" imgW="1981080" imgH="355320" progId="Equation.3">
                  <p:embed/>
                </p:oleObj>
              </mc:Choice>
              <mc:Fallback>
                <p:oleObj name="Equation" r:id="rId7" imgW="1981080" imgH="355320" progId="Equation.3">
                  <p:embed/>
                  <p:pic>
                    <p:nvPicPr>
                      <p:cNvPr id="0" name=""/>
                      <p:cNvPicPr/>
                      <p:nvPr/>
                    </p:nvPicPr>
                    <p:blipFill>
                      <a:blip r:embed="rId8"/>
                      <a:stretch>
                        <a:fillRect/>
                      </a:stretch>
                    </p:blipFill>
                    <p:spPr>
                      <a:xfrm>
                        <a:off x="3241430" y="1094899"/>
                        <a:ext cx="3581400" cy="644525"/>
                      </a:xfrm>
                      <a:prstGeom prst="rect">
                        <a:avLst/>
                      </a:prstGeom>
                      <a:solidFill>
                        <a:srgbClr val="FFC000"/>
                      </a:solidFill>
                    </p:spPr>
                  </p:pic>
                </p:oleObj>
              </mc:Fallback>
            </mc:AlternateContent>
          </a:graphicData>
        </a:graphic>
      </p:graphicFrame>
      <p:sp>
        <p:nvSpPr>
          <p:cNvPr id="24" name="Oval 23"/>
          <p:cNvSpPr/>
          <p:nvPr/>
        </p:nvSpPr>
        <p:spPr>
          <a:xfrm>
            <a:off x="2610804" y="2686675"/>
            <a:ext cx="809067" cy="457200"/>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5454387" y="1094898"/>
            <a:ext cx="914400" cy="65165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Arc 21"/>
          <p:cNvSpPr/>
          <p:nvPr/>
        </p:nvSpPr>
        <p:spPr>
          <a:xfrm rot="19158737">
            <a:off x="6172808" y="1090636"/>
            <a:ext cx="914400" cy="914400"/>
          </a:xfrm>
          <a:prstGeom prst="arc">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5" name="Oval 24"/>
          <p:cNvSpPr/>
          <p:nvPr/>
        </p:nvSpPr>
        <p:spPr>
          <a:xfrm>
            <a:off x="6928254" y="1089986"/>
            <a:ext cx="914400" cy="65165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2400" i="1" dirty="0" smtClean="0">
                <a:solidFill>
                  <a:schemeClr val="tx1"/>
                </a:solidFill>
                <a:latin typeface="Times New Roman" panose="02020603050405020304" pitchFamily="18" charset="0"/>
                <a:cs typeface="Times New Roman" panose="02020603050405020304" pitchFamily="18" charset="0"/>
              </a:rPr>
              <a:t>L</a:t>
            </a:r>
            <a:r>
              <a:rPr lang="fr-CH" sz="2400" i="1" baseline="-25000" dirty="0" smtClean="0">
                <a:solidFill>
                  <a:schemeClr val="tx1"/>
                </a:solidFill>
                <a:latin typeface="Times New Roman" panose="02020603050405020304" pitchFamily="18" charset="0"/>
                <a:cs typeface="Times New Roman" panose="02020603050405020304" pitchFamily="18" charset="0"/>
              </a:rPr>
              <a:t>int</a:t>
            </a:r>
            <a:endParaRPr lang="en-GB" sz="2400" i="1" baseline="-25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23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barn(inVertical)">
                                      <p:cBhvr>
                                        <p:cTn id="81" dur="500"/>
                                        <p:tgtEl>
                                          <p:spTgt spid="7"/>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barn(inVertical)">
                                      <p:cBhvr>
                                        <p:cTn id="8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8" grpId="0" animBg="1"/>
      <p:bldP spid="19" grpId="0" animBg="1"/>
      <p:bldP spid="20" grpId="0" animBg="1"/>
      <p:bldP spid="24" grpId="0" animBg="1"/>
      <p:bldP spid="21" grpId="0" animBg="1"/>
      <p:bldP spid="22"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13</a:t>
            </a:fld>
            <a:endParaRPr lang="en-US"/>
          </a:p>
        </p:txBody>
      </p:sp>
      <p:sp>
        <p:nvSpPr>
          <p:cNvPr id="3" name="Title 2"/>
          <p:cNvSpPr>
            <a:spLocks noGrp="1"/>
          </p:cNvSpPr>
          <p:nvPr>
            <p:ph type="title"/>
          </p:nvPr>
        </p:nvSpPr>
        <p:spPr/>
        <p:txBody>
          <a:bodyPr/>
          <a:lstStyle/>
          <a:p>
            <a:r>
              <a:rPr lang="fr-CH" dirty="0" err="1"/>
              <a:t>Luminosity</a:t>
            </a:r>
            <a:r>
              <a:rPr lang="fr-CH" dirty="0"/>
              <a:t> and </a:t>
            </a:r>
            <a:r>
              <a:rPr lang="fr-CH" dirty="0" err="1"/>
              <a:t>levelling</a:t>
            </a:r>
            <a:r>
              <a:rPr lang="fr-CH" dirty="0"/>
              <a:t> </a:t>
            </a:r>
            <a:r>
              <a:rPr lang="fr-CH" dirty="0" smtClean="0"/>
              <a:t>- 2</a:t>
            </a:r>
            <a:endParaRPr lang="en-GB" dirty="0"/>
          </a:p>
        </p:txBody>
      </p:sp>
      <p:sp>
        <p:nvSpPr>
          <p:cNvPr id="8" name="Content Placeholder 7"/>
          <p:cNvSpPr>
            <a:spLocks noGrp="1"/>
          </p:cNvSpPr>
          <p:nvPr>
            <p:ph idx="1"/>
          </p:nvPr>
        </p:nvSpPr>
        <p:spPr>
          <a:xfrm>
            <a:off x="457200" y="4000771"/>
            <a:ext cx="8229600" cy="2537187"/>
          </a:xfrm>
        </p:spPr>
        <p:txBody>
          <a:bodyPr>
            <a:normAutofit fontScale="92500"/>
          </a:bodyPr>
          <a:lstStyle/>
          <a:p>
            <a:r>
              <a:rPr lang="fr-CH" sz="2400" dirty="0" err="1" smtClean="0"/>
              <a:t>Levelling</a:t>
            </a:r>
            <a:r>
              <a:rPr lang="fr-CH" sz="2400" dirty="0"/>
              <a:t>:</a:t>
            </a:r>
            <a:r>
              <a:rPr lang="fr-CH" sz="2400" dirty="0" smtClean="0"/>
              <a:t> F. Zimmermann, JP Koutchouk and G. </a:t>
            </a:r>
            <a:r>
              <a:rPr lang="fr-CH" sz="2400" dirty="0" err="1" smtClean="0"/>
              <a:t>Sterbini</a:t>
            </a:r>
            <a:r>
              <a:rPr lang="fr-CH" sz="2400" dirty="0" smtClean="0"/>
              <a:t> </a:t>
            </a:r>
          </a:p>
          <a:p>
            <a:r>
              <a:rPr lang="fr-CH" sz="2400" dirty="0" smtClean="0"/>
              <a:t>It </a:t>
            </a:r>
            <a:r>
              <a:rPr lang="fr-CH" sz="2400" dirty="0" err="1" smtClean="0"/>
              <a:t>reduces</a:t>
            </a:r>
            <a:r>
              <a:rPr lang="fr-CH" sz="2400" dirty="0" smtClean="0"/>
              <a:t> the pile up in the detector : data </a:t>
            </a:r>
            <a:r>
              <a:rPr lang="fr-CH" sz="2400" dirty="0" err="1" smtClean="0"/>
              <a:t>quality</a:t>
            </a:r>
            <a:r>
              <a:rPr lang="fr-CH" sz="2400" dirty="0" smtClean="0"/>
              <a:t>!</a:t>
            </a:r>
          </a:p>
          <a:p>
            <a:pPr marL="228600" lvl="2">
              <a:spcBef>
                <a:spcPts val="600"/>
              </a:spcBef>
              <a:buSzTx/>
            </a:pPr>
            <a:r>
              <a:rPr lang="fr-CH" sz="2400" dirty="0" smtClean="0"/>
              <a:t>It </a:t>
            </a:r>
            <a:r>
              <a:rPr lang="fr-CH" sz="2400" dirty="0" err="1" smtClean="0"/>
              <a:t>reduces</a:t>
            </a:r>
            <a:r>
              <a:rPr lang="fr-CH" sz="2400" dirty="0" smtClean="0"/>
              <a:t> the collision </a:t>
            </a:r>
            <a:r>
              <a:rPr lang="fr-CH" sz="2400" dirty="0" err="1" smtClean="0"/>
              <a:t>debris</a:t>
            </a:r>
            <a:r>
              <a:rPr lang="fr-CH" sz="2400" dirty="0" smtClean="0"/>
              <a:t>:</a:t>
            </a:r>
          </a:p>
          <a:p>
            <a:pPr marL="685800" lvl="4">
              <a:spcBef>
                <a:spcPts val="600"/>
              </a:spcBef>
              <a:buSzTx/>
            </a:pPr>
            <a:r>
              <a:rPr lang="fr-CH" sz="2200" b="1" dirty="0" smtClean="0">
                <a:solidFill>
                  <a:srgbClr val="4FA0C1"/>
                </a:solidFill>
              </a:rPr>
              <a:t>Acceptable </a:t>
            </a:r>
            <a:r>
              <a:rPr lang="fr-CH" sz="2200" b="1" dirty="0" err="1" smtClean="0">
                <a:solidFill>
                  <a:srgbClr val="4FA0C1"/>
                </a:solidFill>
              </a:rPr>
              <a:t>level</a:t>
            </a:r>
            <a:r>
              <a:rPr lang="fr-CH" sz="2200" b="1" dirty="0" smtClean="0">
                <a:solidFill>
                  <a:srgbClr val="4FA0C1"/>
                </a:solidFill>
              </a:rPr>
              <a:t> of </a:t>
            </a:r>
            <a:r>
              <a:rPr lang="fr-CH" sz="2200" b="1" dirty="0" err="1" smtClean="0">
                <a:solidFill>
                  <a:srgbClr val="4FA0C1"/>
                </a:solidFill>
              </a:rPr>
              <a:t>heat</a:t>
            </a:r>
            <a:r>
              <a:rPr lang="fr-CH" sz="2200" b="1" dirty="0" smtClean="0">
                <a:solidFill>
                  <a:srgbClr val="4FA0C1"/>
                </a:solidFill>
              </a:rPr>
              <a:t> </a:t>
            </a:r>
            <a:r>
              <a:rPr lang="fr-CH" sz="2200" b="1" dirty="0" err="1" smtClean="0">
                <a:solidFill>
                  <a:srgbClr val="4FA0C1"/>
                </a:solidFill>
              </a:rPr>
              <a:t>deposition</a:t>
            </a:r>
            <a:r>
              <a:rPr lang="fr-CH" sz="2200" b="1" dirty="0" smtClean="0">
                <a:solidFill>
                  <a:srgbClr val="4FA0C1"/>
                </a:solidFill>
              </a:rPr>
              <a:t> in the triplets and </a:t>
            </a:r>
            <a:r>
              <a:rPr lang="fr-CH" sz="2200" b="1" dirty="0" err="1" smtClean="0">
                <a:solidFill>
                  <a:srgbClr val="4FA0C1"/>
                </a:solidFill>
              </a:rPr>
              <a:t>other</a:t>
            </a:r>
            <a:r>
              <a:rPr lang="fr-CH" sz="2200" b="1" dirty="0" smtClean="0">
                <a:solidFill>
                  <a:srgbClr val="4FA0C1"/>
                </a:solidFill>
              </a:rPr>
              <a:t> </a:t>
            </a:r>
            <a:r>
              <a:rPr lang="fr-CH" sz="2200" b="1" dirty="0" err="1" smtClean="0">
                <a:solidFill>
                  <a:srgbClr val="4FA0C1"/>
                </a:solidFill>
              </a:rPr>
              <a:t>magnets</a:t>
            </a:r>
            <a:endParaRPr lang="fr-CH" sz="2200" b="1" dirty="0" smtClean="0">
              <a:solidFill>
                <a:srgbClr val="4FA0C1"/>
              </a:solidFill>
            </a:endParaRPr>
          </a:p>
          <a:p>
            <a:pPr marL="685800" lvl="4">
              <a:spcBef>
                <a:spcPts val="600"/>
              </a:spcBef>
              <a:buSzTx/>
            </a:pPr>
            <a:r>
              <a:rPr lang="fr-CH" sz="2200" b="1" dirty="0" err="1" smtClean="0">
                <a:solidFill>
                  <a:srgbClr val="4FA0C1"/>
                </a:solidFill>
              </a:rPr>
              <a:t>Less</a:t>
            </a:r>
            <a:r>
              <a:rPr lang="fr-CH" sz="2200" b="1" dirty="0" smtClean="0">
                <a:solidFill>
                  <a:srgbClr val="4FA0C1"/>
                </a:solidFill>
              </a:rPr>
              <a:t> radiation </a:t>
            </a:r>
            <a:r>
              <a:rPr lang="fr-CH" sz="2200" b="1" dirty="0" err="1" smtClean="0">
                <a:solidFill>
                  <a:srgbClr val="4FA0C1"/>
                </a:solidFill>
              </a:rPr>
              <a:t>effect</a:t>
            </a:r>
            <a:r>
              <a:rPr lang="fr-CH" sz="2200" b="1" dirty="0" smtClean="0">
                <a:solidFill>
                  <a:srgbClr val="4FA0C1"/>
                </a:solidFill>
              </a:rPr>
              <a:t> du to </a:t>
            </a:r>
            <a:r>
              <a:rPr lang="fr-CH" sz="2200" b="1" dirty="0" err="1" smtClean="0">
                <a:solidFill>
                  <a:srgbClr val="4FA0C1"/>
                </a:solidFill>
              </a:rPr>
              <a:t>peak</a:t>
            </a:r>
            <a:r>
              <a:rPr lang="fr-CH" sz="2200" b="1" dirty="0" smtClean="0">
                <a:solidFill>
                  <a:srgbClr val="4FA0C1"/>
                </a:solidFill>
              </a:rPr>
              <a:t> radiation</a:t>
            </a:r>
            <a:endParaRPr lang="en-GB" sz="2200" b="1" dirty="0" smtClean="0">
              <a:solidFill>
                <a:srgbClr val="4FA0C1"/>
              </a:solidFill>
            </a:endParaRPr>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8731" y="1348898"/>
            <a:ext cx="3493995" cy="240455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99214" y="1425198"/>
            <a:ext cx="3894613" cy="2325104"/>
          </a:xfrm>
          <a:prstGeom prst="rect">
            <a:avLst/>
          </a:prstGeom>
        </p:spPr>
      </p:pic>
    </p:spTree>
    <p:extLst>
      <p:ext uri="{BB962C8B-B14F-4D97-AF65-F5344CB8AC3E}">
        <p14:creationId xmlns:p14="http://schemas.microsoft.com/office/powerpoint/2010/main" val="3380941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Budget FP7 HiLumi DS</a:t>
            </a:r>
            <a:endParaRPr lang="en-US" dirty="0"/>
          </a:p>
        </p:txBody>
      </p:sp>
      <p:sp>
        <p:nvSpPr>
          <p:cNvPr id="4" name="Footer Placeholder 3"/>
          <p:cNvSpPr>
            <a:spLocks noGrp="1"/>
          </p:cNvSpPr>
          <p:nvPr>
            <p:ph type="ftr" sz="quarter" idx="4294967295"/>
          </p:nvPr>
        </p:nvSpPr>
        <p:spPr>
          <a:xfrm>
            <a:off x="3124200" y="6356351"/>
            <a:ext cx="3441492" cy="313010"/>
          </a:xfrm>
          <a:prstGeom prst="rect">
            <a:avLst/>
          </a:prstGeom>
        </p:spPr>
        <p:txBody>
          <a:bodyPr/>
          <a:lstStyle/>
          <a:p>
            <a:r>
              <a:rPr lang="en-GB" smtClean="0"/>
              <a:t>L. Rossi HL-LHC project - Varenna 9July 2015</a:t>
            </a:r>
            <a:endParaRPr lang="en-US" dirty="0"/>
          </a:p>
        </p:txBody>
      </p:sp>
      <p:sp>
        <p:nvSpPr>
          <p:cNvPr id="5" name="Slide Number Placeholder 4"/>
          <p:cNvSpPr>
            <a:spLocks noGrp="1"/>
          </p:cNvSpPr>
          <p:nvPr>
            <p:ph type="sldNum" sz="quarter" idx="12"/>
          </p:nvPr>
        </p:nvSpPr>
        <p:spPr/>
        <p:txBody>
          <a:bodyPr/>
          <a:lstStyle/>
          <a:p>
            <a:fld id="{55F2B18A-0892-4E4B-89DE-538B32965B9B}" type="slidenum">
              <a:rPr lang="en-US" smtClean="0"/>
              <a:pPr/>
              <a:t>14</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323528" y="1345161"/>
            <a:ext cx="3888432" cy="2515887"/>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788024" y="1365355"/>
            <a:ext cx="3528392" cy="249569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4531802" y="4005064"/>
            <a:ext cx="3712606" cy="2382565"/>
          </a:xfrm>
          <a:prstGeom prst="rect">
            <a:avLst/>
          </a:prstGeom>
          <a:noFill/>
          <a:ln w="9525">
            <a:noFill/>
            <a:miter lim="800000"/>
            <a:headEnd/>
            <a:tailEnd/>
          </a:ln>
          <a:effectLst/>
        </p:spPr>
      </p:pic>
      <p:sp>
        <p:nvSpPr>
          <p:cNvPr id="10" name="Curved Left Arrow 9"/>
          <p:cNvSpPr/>
          <p:nvPr/>
        </p:nvSpPr>
        <p:spPr>
          <a:xfrm>
            <a:off x="8172400" y="3501008"/>
            <a:ext cx="731520" cy="151216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dirty="0" err="1" smtClean="0">
                <a:solidFill>
                  <a:srgbClr val="FF0000"/>
                </a:solidFill>
              </a:rPr>
              <a:t>Waiving</a:t>
            </a:r>
            <a:r>
              <a:rPr lang="fr-CH" sz="1200" b="1" dirty="0" smtClean="0">
                <a:solidFill>
                  <a:srgbClr val="FF0000"/>
                </a:solidFill>
              </a:rPr>
              <a:t> </a:t>
            </a:r>
            <a:r>
              <a:rPr lang="fr-CH" sz="1200" b="1" dirty="0" err="1" smtClean="0">
                <a:solidFill>
                  <a:srgbClr val="FF0000"/>
                </a:solidFill>
              </a:rPr>
              <a:t>effect</a:t>
            </a:r>
            <a:endParaRPr lang="en-US" sz="1200" b="1" dirty="0">
              <a:solidFill>
                <a:srgbClr val="FF0000"/>
              </a:solidFill>
            </a:endParaRPr>
          </a:p>
        </p:txBody>
      </p:sp>
      <p:sp>
        <p:nvSpPr>
          <p:cNvPr id="11" name="TextBox 10"/>
          <p:cNvSpPr txBox="1"/>
          <p:nvPr/>
        </p:nvSpPr>
        <p:spPr>
          <a:xfrm>
            <a:off x="8244408" y="1484784"/>
            <a:ext cx="899592" cy="1938992"/>
          </a:xfrm>
          <a:prstGeom prst="rect">
            <a:avLst/>
          </a:prstGeom>
          <a:noFill/>
        </p:spPr>
        <p:txBody>
          <a:bodyPr wrap="square" rtlCol="0">
            <a:spAutoFit/>
          </a:bodyPr>
          <a:lstStyle/>
          <a:p>
            <a:r>
              <a:rPr lang="fr-CH" sz="1200" b="1" dirty="0" smtClean="0"/>
              <a:t>CERN </a:t>
            </a:r>
            <a:r>
              <a:rPr lang="fr-CH" sz="1200" b="1" dirty="0" err="1" smtClean="0"/>
              <a:t>waives</a:t>
            </a:r>
            <a:r>
              <a:rPr lang="fr-CH" sz="1200" b="1" dirty="0" smtClean="0"/>
              <a:t> all </a:t>
            </a:r>
            <a:r>
              <a:rPr lang="fr-CH" sz="1200" b="1" dirty="0" err="1" smtClean="0"/>
              <a:t>technical</a:t>
            </a:r>
            <a:r>
              <a:rPr lang="fr-CH" sz="1200" b="1" dirty="0" smtClean="0"/>
              <a:t> </a:t>
            </a:r>
            <a:r>
              <a:rPr lang="fr-CH" sz="1200" b="1" dirty="0" err="1" smtClean="0"/>
              <a:t>works</a:t>
            </a:r>
            <a:r>
              <a:rPr lang="fr-CH" sz="1200" b="1" dirty="0" smtClean="0"/>
              <a:t>: </a:t>
            </a:r>
            <a:br>
              <a:rPr lang="fr-CH" sz="1200" b="1" dirty="0" smtClean="0"/>
            </a:br>
            <a:r>
              <a:rPr lang="fr-CH" sz="1200" b="1" dirty="0" smtClean="0"/>
              <a:t>LHC </a:t>
            </a:r>
            <a:r>
              <a:rPr lang="fr-CH" sz="1200" b="1" dirty="0" err="1" smtClean="0"/>
              <a:t>is</a:t>
            </a:r>
            <a:r>
              <a:rPr lang="fr-CH" sz="1200" b="1" dirty="0" smtClean="0"/>
              <a:t> </a:t>
            </a:r>
            <a:r>
              <a:rPr lang="fr-CH" sz="1200" b="1" dirty="0" err="1" smtClean="0"/>
              <a:t>core</a:t>
            </a:r>
            <a:r>
              <a:rPr lang="fr-CH" sz="1200" b="1" dirty="0" smtClean="0"/>
              <a:t> program.</a:t>
            </a:r>
          </a:p>
          <a:p>
            <a:r>
              <a:rPr lang="fr-CH" sz="1200" b="1" dirty="0" err="1" smtClean="0"/>
              <a:t>Only</a:t>
            </a:r>
            <a:r>
              <a:rPr lang="fr-CH" sz="1200" b="1" dirty="0" smtClean="0"/>
              <a:t> </a:t>
            </a:r>
            <a:r>
              <a:rPr lang="fr-CH" sz="1200" b="1" dirty="0" err="1" smtClean="0"/>
              <a:t>kept</a:t>
            </a:r>
            <a:r>
              <a:rPr lang="fr-CH" sz="1200" b="1" dirty="0" smtClean="0"/>
              <a:t> the CERN </a:t>
            </a:r>
            <a:r>
              <a:rPr lang="fr-CH" sz="1200" b="1" dirty="0" err="1" smtClean="0"/>
              <a:t>cost</a:t>
            </a:r>
            <a:r>
              <a:rPr lang="fr-CH" sz="1200" b="1" dirty="0" smtClean="0"/>
              <a:t> for </a:t>
            </a:r>
            <a:r>
              <a:rPr lang="fr-CH" sz="1200" b="1" dirty="0" err="1" smtClean="0"/>
              <a:t>managem</a:t>
            </a:r>
            <a:r>
              <a:rPr lang="fr-CH" sz="1200" b="1" dirty="0" smtClean="0"/>
              <a:t>.</a:t>
            </a:r>
          </a:p>
        </p:txBody>
      </p:sp>
      <p:pic>
        <p:nvPicPr>
          <p:cNvPr id="1028" name="Picture 4"/>
          <p:cNvPicPr>
            <a:picLocks noChangeAspect="1" noChangeArrowheads="1"/>
          </p:cNvPicPr>
          <p:nvPr/>
        </p:nvPicPr>
        <p:blipFill>
          <a:blip r:embed="rId5" cstate="print"/>
          <a:srcRect/>
          <a:stretch>
            <a:fillRect/>
          </a:stretch>
        </p:blipFill>
        <p:spPr bwMode="auto">
          <a:xfrm>
            <a:off x="395535" y="4005064"/>
            <a:ext cx="3945907" cy="2376264"/>
          </a:xfrm>
          <a:prstGeom prst="rect">
            <a:avLst/>
          </a:prstGeom>
          <a:noFill/>
          <a:ln w="9525">
            <a:noFill/>
            <a:miter lim="800000"/>
            <a:headEnd/>
            <a:tailEnd/>
          </a:ln>
          <a:effectLst/>
        </p:spPr>
      </p:pic>
      <p:sp>
        <p:nvSpPr>
          <p:cNvPr id="14" name="Left Arrow 13"/>
          <p:cNvSpPr/>
          <p:nvPr/>
        </p:nvSpPr>
        <p:spPr>
          <a:xfrm>
            <a:off x="3851920" y="486916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t>50%</a:t>
            </a:r>
          </a:p>
        </p:txBody>
      </p:sp>
      <p:sp>
        <p:nvSpPr>
          <p:cNvPr id="15" name="TextBox 14"/>
          <p:cNvSpPr txBox="1"/>
          <p:nvPr/>
        </p:nvSpPr>
        <p:spPr>
          <a:xfrm>
            <a:off x="3923928" y="5301208"/>
            <a:ext cx="1008112" cy="461665"/>
          </a:xfrm>
          <a:prstGeom prst="rect">
            <a:avLst/>
          </a:prstGeom>
          <a:noFill/>
        </p:spPr>
        <p:txBody>
          <a:bodyPr wrap="square" rtlCol="0">
            <a:spAutoFit/>
          </a:bodyPr>
          <a:lstStyle/>
          <a:p>
            <a:r>
              <a:rPr lang="fr-CH" sz="1200" b="1" dirty="0" smtClean="0"/>
              <a:t>85% of CERN </a:t>
            </a:r>
            <a:r>
              <a:rPr lang="fr-CH" sz="1200" b="1" dirty="0" err="1" smtClean="0"/>
              <a:t>gen</a:t>
            </a:r>
            <a:r>
              <a:rPr lang="fr-CH" sz="1200" b="1" dirty="0" smtClean="0"/>
              <a:t>. </a:t>
            </a:r>
            <a:r>
              <a:rPr lang="fr-CH" sz="1200" b="1" dirty="0" err="1" smtClean="0"/>
              <a:t>mngt</a:t>
            </a:r>
            <a:endParaRPr lang="en-US" sz="1200" b="1" dirty="0"/>
          </a:p>
        </p:txBody>
      </p:sp>
      <p:sp>
        <p:nvSpPr>
          <p:cNvPr id="16" name="Right Arrow 15"/>
          <p:cNvSpPr/>
          <p:nvPr/>
        </p:nvSpPr>
        <p:spPr>
          <a:xfrm>
            <a:off x="3707904" y="2420888"/>
            <a:ext cx="122413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dirty="0" err="1" smtClean="0"/>
              <a:t>Only</a:t>
            </a:r>
            <a:r>
              <a:rPr lang="fr-CH" sz="1100" dirty="0" smtClean="0"/>
              <a:t> EU </a:t>
            </a:r>
            <a:r>
              <a:rPr lang="fr-CH" sz="1100" dirty="0" err="1" smtClean="0"/>
              <a:t>research</a:t>
            </a:r>
            <a:r>
              <a:rPr lang="fr-CH" sz="1100" dirty="0" smtClean="0"/>
              <a:t> area</a:t>
            </a:r>
            <a:endParaRPr lang="en-US" sz="1100" dirty="0"/>
          </a:p>
        </p:txBody>
      </p:sp>
      <p:sp>
        <p:nvSpPr>
          <p:cNvPr id="17" name="Oval 16"/>
          <p:cNvSpPr/>
          <p:nvPr/>
        </p:nvSpPr>
        <p:spPr>
          <a:xfrm>
            <a:off x="3059832" y="3284984"/>
            <a:ext cx="2699792"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b="1" dirty="0" err="1" smtClean="0"/>
              <a:t>Perfect</a:t>
            </a:r>
            <a:r>
              <a:rPr lang="fr-CH" sz="1600" b="1" dirty="0" smtClean="0"/>
              <a:t> score 15/15, 100% budget </a:t>
            </a:r>
            <a:endParaRPr lang="en-GB" sz="1600" b="1" dirty="0"/>
          </a:p>
        </p:txBody>
      </p:sp>
      <p:pic>
        <p:nvPicPr>
          <p:cNvPr id="7" name="Picture 6"/>
          <p:cNvPicPr>
            <a:picLocks noChangeAspect="1"/>
          </p:cNvPicPr>
          <p:nvPr/>
        </p:nvPicPr>
        <p:blipFill>
          <a:blip r:embed="rId6"/>
          <a:stretch>
            <a:fillRect/>
          </a:stretch>
        </p:blipFill>
        <p:spPr>
          <a:xfrm>
            <a:off x="6965224" y="103895"/>
            <a:ext cx="1938696" cy="1255885"/>
          </a:xfrm>
          <a:prstGeom prst="rect">
            <a:avLst/>
          </a:prstGeom>
        </p:spPr>
      </p:pic>
    </p:spTree>
    <p:extLst>
      <p:ext uri="{BB962C8B-B14F-4D97-AF65-F5344CB8AC3E}">
        <p14:creationId xmlns:p14="http://schemas.microsoft.com/office/powerpoint/2010/main" val="332615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ern.ch\dfs\Users\g\garoby\Desktop\A0_accel_shema-linac4.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8429" t="11271" r="15918" b="27538"/>
          <a:stretch/>
        </p:blipFill>
        <p:spPr bwMode="auto">
          <a:xfrm>
            <a:off x="3527642" y="890982"/>
            <a:ext cx="5616358" cy="3700631"/>
          </a:xfrm>
          <a:prstGeom prst="rect">
            <a:avLst/>
          </a:prstGeom>
          <a:noFill/>
        </p:spPr>
      </p:pic>
      <p:sp>
        <p:nvSpPr>
          <p:cNvPr id="4" name="Title 3"/>
          <p:cNvSpPr>
            <a:spLocks noGrp="1"/>
          </p:cNvSpPr>
          <p:nvPr>
            <p:ph type="title"/>
          </p:nvPr>
        </p:nvSpPr>
        <p:spPr/>
        <p:txBody>
          <a:bodyPr/>
          <a:lstStyle/>
          <a:p>
            <a:r>
              <a:rPr lang="fr-CH" dirty="0" smtClean="0"/>
              <a:t>LIU Project </a:t>
            </a:r>
            <a:r>
              <a:rPr lang="fr-CH" dirty="0" err="1" smtClean="0"/>
              <a:t>Definition</a:t>
            </a:r>
            <a:endParaRPr lang="en-GB" dirty="0"/>
          </a:p>
        </p:txBody>
      </p:sp>
      <p:sp>
        <p:nvSpPr>
          <p:cNvPr id="17412" name="Content Placeholder 24"/>
          <p:cNvSpPr txBox="1">
            <a:spLocks noGrp="1"/>
          </p:cNvSpPr>
          <p:nvPr>
            <p:ph type="body" sz="quarter" idx="10"/>
          </p:nvPr>
        </p:nvSpPr>
        <p:spPr>
          <a:xfrm>
            <a:off x="106378" y="1255060"/>
            <a:ext cx="3691068" cy="2703754"/>
          </a:xfrm>
        </p:spPr>
        <p:txBody>
          <a:bodyPr>
            <a:normAutofit fontScale="55000" lnSpcReduction="20000"/>
          </a:bodyPr>
          <a:lstStyle/>
          <a:p>
            <a:r>
              <a:rPr lang="en-GB" b="1" dirty="0" smtClean="0">
                <a:latin typeface="+mj-lt"/>
              </a:rPr>
              <a:t>Mandate (December 2010)</a:t>
            </a:r>
          </a:p>
          <a:p>
            <a:r>
              <a:rPr lang="en-GB" dirty="0" smtClean="0">
                <a:latin typeface="+mj-lt"/>
              </a:rPr>
              <a:t>“The LHC Injectors Upgrade should plan for delivering reliably to the LHC the beams required for reaching the goals of the HL-LHC. This includes LINAC4, the PS booster, the PS, the SPS, as well as the heavy ion chain.”</a:t>
            </a:r>
          </a:p>
        </p:txBody>
      </p:sp>
      <p:sp>
        <p:nvSpPr>
          <p:cNvPr id="5" name="Content Placeholder 24"/>
          <p:cNvSpPr txBox="1">
            <a:spLocks/>
          </p:cNvSpPr>
          <p:nvPr/>
        </p:nvSpPr>
        <p:spPr>
          <a:xfrm>
            <a:off x="298959" y="4130938"/>
            <a:ext cx="8469820" cy="2290884"/>
          </a:xfrm>
          <a:prstGeom prst="rect">
            <a:avLst/>
          </a:prstGeom>
        </p:spPr>
        <p:txBody>
          <a:bodyPr vert="horz" lIns="91440" tIns="45720" rIns="91440" bIns="45720" rtlCol="0">
            <a:normAutofit/>
          </a:bodyPr>
          <a:lstStyle>
            <a:lvl1pPr marL="0" indent="0" algn="l" defTabSz="457200" rtl="0" eaLnBrk="1" latinLnBrk="0" hangingPunct="1">
              <a:spcBef>
                <a:spcPct val="20000"/>
              </a:spcBef>
              <a:buClr>
                <a:srgbClr val="0055A0"/>
              </a:buClr>
              <a:buFontTx/>
              <a:buNone/>
              <a:defRPr sz="2000" kern="1200">
                <a:solidFill>
                  <a:schemeClr val="tx1"/>
                </a:solidFill>
                <a:latin typeface="Arial"/>
                <a:ea typeface="+mn-ea"/>
                <a:cs typeface="Arial"/>
              </a:defRPr>
            </a:lvl1pPr>
            <a:lvl2pPr marL="471600" indent="-284400" algn="l" defTabSz="457200" rtl="0" eaLnBrk="1" latinLnBrk="0" hangingPunct="1">
              <a:lnSpc>
                <a:spcPct val="100000"/>
              </a:lnSpc>
              <a:spcBef>
                <a:spcPts val="1080"/>
              </a:spcBef>
              <a:buClr>
                <a:srgbClr val="0055A0"/>
              </a:buClr>
              <a:buSzPct val="70000"/>
              <a:buFont typeface="Wingdings" charset="2"/>
              <a:buChar char="§"/>
              <a:defRPr sz="2000" kern="1200">
                <a:solidFill>
                  <a:schemeClr val="tx1"/>
                </a:solidFill>
                <a:latin typeface="Arial"/>
                <a:ea typeface="+mn-ea"/>
                <a:cs typeface="Arial"/>
              </a:defRPr>
            </a:lvl2pPr>
            <a:lvl3pPr marL="694800" indent="-228600" algn="l" defTabSz="457200" rtl="0" eaLnBrk="1" latinLnBrk="0" hangingPunct="1">
              <a:lnSpc>
                <a:spcPct val="100000"/>
              </a:lnSpc>
              <a:spcBef>
                <a:spcPts val="984"/>
              </a:spcBef>
              <a:buClrTx/>
              <a:buSzPct val="10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latin typeface="Calibri" pitchFamily="34" charset="0"/>
              </a:rPr>
              <a:t>Implementation</a:t>
            </a:r>
          </a:p>
          <a:p>
            <a:pPr>
              <a:buFont typeface="Arial" charset="0"/>
              <a:buNone/>
            </a:pPr>
            <a:r>
              <a:rPr lang="en-US" dirty="0" smtClean="0">
                <a:latin typeface="Calibri" pitchFamily="34" charset="0"/>
              </a:rPr>
              <a:t>The LIU Project will:</a:t>
            </a:r>
          </a:p>
          <a:p>
            <a:pPr lvl="1">
              <a:spcBef>
                <a:spcPts val="0"/>
              </a:spcBef>
            </a:pPr>
            <a:r>
              <a:rPr lang="en-US" sz="1600" dirty="0" smtClean="0">
                <a:latin typeface="Calibri" pitchFamily="34" charset="0"/>
              </a:rPr>
              <a:t>Analyze the status of the injectors and the HL-LHC requirements,</a:t>
            </a:r>
          </a:p>
          <a:p>
            <a:pPr lvl="1">
              <a:spcBef>
                <a:spcPts val="0"/>
              </a:spcBef>
            </a:pPr>
            <a:r>
              <a:rPr lang="en-US" sz="1600" dirty="0" smtClean="0">
                <a:latin typeface="Calibri" pitchFamily="34" charset="0"/>
              </a:rPr>
              <a:t>Propose an upgrade path for the injectors, exploiting the work done by the Task Forces on the „PSB energy upgrade“  and „SPS upgrade“ and by the Working Group on the SPS upgrade,</a:t>
            </a:r>
          </a:p>
          <a:p>
            <a:pPr lvl="1">
              <a:spcBef>
                <a:spcPts val="0"/>
              </a:spcBef>
            </a:pPr>
            <a:r>
              <a:rPr lang="en-US" sz="1600" dirty="0" smtClean="0">
                <a:latin typeface="Calibri" pitchFamily="34" charset="0"/>
              </a:rPr>
              <a:t>Organize the upgrades (WBS with resources and planning) and take care of their implementation,</a:t>
            </a:r>
          </a:p>
          <a:p>
            <a:pPr lvl="1">
              <a:spcBef>
                <a:spcPts val="0"/>
              </a:spcBef>
            </a:pPr>
            <a:r>
              <a:rPr lang="en-US" sz="1600" dirty="0" smtClean="0">
                <a:latin typeface="Calibri" pitchFamily="34" charset="0"/>
              </a:rPr>
              <a:t>Take care of hardware and beam commissioning.</a:t>
            </a:r>
          </a:p>
        </p:txBody>
      </p:sp>
    </p:spTree>
    <p:extLst>
      <p:ext uri="{BB962C8B-B14F-4D97-AF65-F5344CB8AC3E}">
        <p14:creationId xmlns:p14="http://schemas.microsoft.com/office/powerpoint/2010/main" val="382327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9" descr="BR03_9"/>
          <p:cNvPicPr>
            <a:picLocks noChangeAspect="1" noChangeArrowheads="1"/>
          </p:cNvPicPr>
          <p:nvPr/>
        </p:nvPicPr>
        <p:blipFill rotWithShape="1">
          <a:blip r:embed="rId2" cstate="print"/>
          <a:srcRect t="5692" b="4125"/>
          <a:stretch/>
        </p:blipFill>
        <p:spPr bwMode="auto">
          <a:xfrm>
            <a:off x="576788" y="970677"/>
            <a:ext cx="7721600" cy="5570799"/>
          </a:xfrm>
          <a:prstGeom prst="rect">
            <a:avLst/>
          </a:prstGeom>
          <a:noFill/>
          <a:ln w="9525">
            <a:noFill/>
            <a:miter lim="800000"/>
            <a:headEnd/>
            <a:tailEnd/>
          </a:ln>
        </p:spPr>
      </p:pic>
      <p:sp>
        <p:nvSpPr>
          <p:cNvPr id="2" name="Title 1"/>
          <p:cNvSpPr>
            <a:spLocks noGrp="1"/>
          </p:cNvSpPr>
          <p:nvPr>
            <p:ph type="title"/>
          </p:nvPr>
        </p:nvSpPr>
        <p:spPr/>
        <p:txBody>
          <a:bodyPr/>
          <a:lstStyle/>
          <a:p>
            <a:r>
              <a:rPr lang="fr-CH" dirty="0" smtClean="0"/>
              <a:t>PSB upgrade</a:t>
            </a:r>
            <a:endParaRPr lang="en-GB" dirty="0"/>
          </a:p>
        </p:txBody>
      </p:sp>
      <p:sp>
        <p:nvSpPr>
          <p:cNvPr id="5" name="Rounded Rectangle 4"/>
          <p:cNvSpPr/>
          <p:nvPr/>
        </p:nvSpPr>
        <p:spPr>
          <a:xfrm>
            <a:off x="164259" y="2640431"/>
            <a:ext cx="1153459"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H" dirty="0" smtClean="0"/>
              <a:t>160 MeV H</a:t>
            </a:r>
            <a:r>
              <a:rPr lang="fr-CH" baseline="30000" dirty="0" smtClean="0"/>
              <a:t>-</a:t>
            </a:r>
            <a:r>
              <a:rPr lang="fr-CH" dirty="0" smtClean="0"/>
              <a:t> injection</a:t>
            </a:r>
            <a:endParaRPr lang="en-GB" dirty="0"/>
          </a:p>
        </p:txBody>
      </p:sp>
      <p:cxnSp>
        <p:nvCxnSpPr>
          <p:cNvPr id="10" name="Straight Arrow Connector 9"/>
          <p:cNvCxnSpPr>
            <a:stCxn id="5" idx="3"/>
          </p:cNvCxnSpPr>
          <p:nvPr/>
        </p:nvCxnSpPr>
        <p:spPr>
          <a:xfrm flipV="1">
            <a:off x="1317718" y="1463313"/>
            <a:ext cx="981160" cy="16343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5" idx="3"/>
          </p:cNvCxnSpPr>
          <p:nvPr/>
        </p:nvCxnSpPr>
        <p:spPr>
          <a:xfrm flipV="1">
            <a:off x="1317718" y="2195679"/>
            <a:ext cx="981160" cy="9019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5" idx="3"/>
          </p:cNvCxnSpPr>
          <p:nvPr/>
        </p:nvCxnSpPr>
        <p:spPr>
          <a:xfrm flipV="1">
            <a:off x="1317718" y="3072508"/>
            <a:ext cx="981160" cy="251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5" idx="3"/>
          </p:cNvCxnSpPr>
          <p:nvPr/>
        </p:nvCxnSpPr>
        <p:spPr>
          <a:xfrm>
            <a:off x="1317718" y="3097631"/>
            <a:ext cx="981160" cy="25716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6818347" y="2117193"/>
            <a:ext cx="2133601" cy="77550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H" dirty="0" err="1" smtClean="0"/>
              <a:t>Increased</a:t>
            </a:r>
            <a:r>
              <a:rPr lang="fr-CH" dirty="0" smtClean="0"/>
              <a:t> </a:t>
            </a:r>
            <a:r>
              <a:rPr lang="fr-CH" dirty="0" err="1" smtClean="0"/>
              <a:t>intensity</a:t>
            </a:r>
            <a:r>
              <a:rPr lang="fr-CH" dirty="0" smtClean="0"/>
              <a:t> and </a:t>
            </a:r>
            <a:r>
              <a:rPr lang="fr-CH" dirty="0" err="1" smtClean="0"/>
              <a:t>brightness</a:t>
            </a:r>
            <a:endParaRPr lang="en-GB" dirty="0"/>
          </a:p>
        </p:txBody>
      </p:sp>
      <p:cxnSp>
        <p:nvCxnSpPr>
          <p:cNvPr id="23" name="Straight Arrow Connector 22"/>
          <p:cNvCxnSpPr>
            <a:stCxn id="21" idx="1"/>
          </p:cNvCxnSpPr>
          <p:nvPr/>
        </p:nvCxnSpPr>
        <p:spPr>
          <a:xfrm flipH="1" flipV="1">
            <a:off x="5887331" y="1463313"/>
            <a:ext cx="931016" cy="1041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6818347" y="3154767"/>
            <a:ext cx="2040468" cy="33866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H" dirty="0" smtClean="0"/>
              <a:t>2 GeV upgrade</a:t>
            </a:r>
            <a:endParaRPr lang="en-GB" dirty="0"/>
          </a:p>
        </p:txBody>
      </p:sp>
      <p:cxnSp>
        <p:nvCxnSpPr>
          <p:cNvPr id="28" name="Straight Arrow Connector 27"/>
          <p:cNvCxnSpPr>
            <a:stCxn id="29" idx="1"/>
          </p:cNvCxnSpPr>
          <p:nvPr/>
        </p:nvCxnSpPr>
        <p:spPr>
          <a:xfrm flipH="1">
            <a:off x="5892270" y="3324100"/>
            <a:ext cx="92607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1" name="Straight Arrow Connector 1030"/>
          <p:cNvCxnSpPr>
            <a:stCxn id="21" idx="1"/>
          </p:cNvCxnSpPr>
          <p:nvPr/>
        </p:nvCxnSpPr>
        <p:spPr>
          <a:xfrm flipH="1" flipV="1">
            <a:off x="5887330" y="2396546"/>
            <a:ext cx="931017" cy="1084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73698" y="6261340"/>
            <a:ext cx="7721600" cy="338554"/>
          </a:xfrm>
          <a:prstGeom prst="rect">
            <a:avLst/>
          </a:prstGeom>
          <a:solidFill>
            <a:srgbClr val="FFFFC8"/>
          </a:solidFill>
        </p:spPr>
        <p:txBody>
          <a:bodyPr wrap="square">
            <a:spAutoFit/>
          </a:bodyPr>
          <a:lstStyle/>
          <a:p>
            <a:r>
              <a:rPr lang="en-US" sz="1600" dirty="0"/>
              <a:t>All details are available </a:t>
            </a:r>
            <a:r>
              <a:rPr lang="en-US" sz="1600" dirty="0" smtClean="0"/>
              <a:t>at: </a:t>
            </a:r>
            <a:r>
              <a:rPr lang="en-US" sz="1600" dirty="0" smtClean="0">
                <a:hlinkClick r:id="rId3"/>
              </a:rPr>
              <a:t>https</a:t>
            </a:r>
            <a:r>
              <a:rPr lang="en-US" sz="1600" dirty="0">
                <a:hlinkClick r:id="rId3"/>
              </a:rPr>
              <a:t>://espace.cern.ch/liu-project/liu-psb/default.aspx</a:t>
            </a:r>
            <a:endParaRPr lang="en-US" sz="1600" dirty="0"/>
          </a:p>
        </p:txBody>
      </p:sp>
      <p:graphicFrame>
        <p:nvGraphicFramePr>
          <p:cNvPr id="22" name="Table 21"/>
          <p:cNvGraphicFramePr>
            <a:graphicFrameLocks noGrp="1"/>
          </p:cNvGraphicFramePr>
          <p:nvPr>
            <p:extLst/>
          </p:nvPr>
        </p:nvGraphicFramePr>
        <p:xfrm>
          <a:off x="2310617" y="1322377"/>
          <a:ext cx="3576712" cy="4432320"/>
        </p:xfrm>
        <a:graphic>
          <a:graphicData uri="http://schemas.openxmlformats.org/drawingml/2006/table">
            <a:tbl>
              <a:tblPr firstRow="1" bandRow="1">
                <a:tableStyleId>{5C22544A-7EE6-4342-B048-85BDC9FD1C3A}</a:tableStyleId>
              </a:tblPr>
              <a:tblGrid>
                <a:gridCol w="3576712"/>
              </a:tblGrid>
              <a:tr h="189773">
                <a:tc>
                  <a:txBody>
                    <a:bodyPr/>
                    <a:lstStyle/>
                    <a:p>
                      <a:r>
                        <a:rPr lang="en-GB" sz="1200" b="1" dirty="0" smtClean="0">
                          <a:solidFill>
                            <a:schemeClr val="tx1"/>
                          </a:solidFill>
                          <a:latin typeface="Calibri" panose="020F0502020204030204" pitchFamily="34" charset="0"/>
                        </a:rPr>
                        <a:t>Beam Dynamics</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Magnets</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RF Systems</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Power Converters</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Beam Instrumentation</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Beam Intercepting Devices</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Vacuum System</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LINAC4 to PSB transfer line and PSB injection systems</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PSB Extraction system and PSB-PS transfer line</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Controls</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Electrical Systems</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Cooling and Ventilation</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Installation, Transport and Handling</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Civil Engineering</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Radiation Protection</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Interlock Systems</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Survey</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Commissioning and Operation</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r>
              <a:tr h="189773">
                <a:tc>
                  <a:txBody>
                    <a:bodyPr/>
                    <a:lstStyle/>
                    <a:p>
                      <a:r>
                        <a:rPr lang="en-GB" sz="1200" b="1" dirty="0" smtClean="0">
                          <a:solidFill>
                            <a:schemeClr val="tx1"/>
                          </a:solidFill>
                          <a:latin typeface="Calibri" panose="020F0502020204030204" pitchFamily="34" charset="0"/>
                        </a:rPr>
                        <a:t>Half-Sector Test Project + Stripping Foil Test</a:t>
                      </a:r>
                      <a:endParaRPr lang="en-GB" sz="1200" b="1" dirty="0">
                        <a:solidFill>
                          <a:schemeClr val="tx1"/>
                        </a:solidFill>
                        <a:latin typeface="Calibri" panose="020F0502020204030204" pitchFamily="34" charset="0"/>
                      </a:endParaRPr>
                    </a:p>
                  </a:txBody>
                  <a:tcPr marT="25200" marB="25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70000"/>
                      </a:srgbClr>
                    </a:solidFill>
                  </a:tcPr>
                </a:tc>
              </a:tr>
            </a:tbl>
          </a:graphicData>
        </a:graphic>
      </p:graphicFrame>
      <p:cxnSp>
        <p:nvCxnSpPr>
          <p:cNvPr id="33" name="Straight Arrow Connector 32"/>
          <p:cNvCxnSpPr>
            <a:stCxn id="21" idx="1"/>
          </p:cNvCxnSpPr>
          <p:nvPr/>
        </p:nvCxnSpPr>
        <p:spPr>
          <a:xfrm flipH="1">
            <a:off x="5887329" y="2504947"/>
            <a:ext cx="931018" cy="699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21" idx="1"/>
          </p:cNvCxnSpPr>
          <p:nvPr/>
        </p:nvCxnSpPr>
        <p:spPr>
          <a:xfrm flipH="1" flipV="1">
            <a:off x="5887331" y="1923155"/>
            <a:ext cx="931016" cy="5817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1" idx="1"/>
          </p:cNvCxnSpPr>
          <p:nvPr/>
        </p:nvCxnSpPr>
        <p:spPr>
          <a:xfrm flipH="1">
            <a:off x="5887329" y="2504947"/>
            <a:ext cx="931018" cy="22007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29" idx="1"/>
          </p:cNvCxnSpPr>
          <p:nvPr/>
        </p:nvCxnSpPr>
        <p:spPr>
          <a:xfrm flipH="1" flipV="1">
            <a:off x="5892271" y="2117193"/>
            <a:ext cx="926076" cy="120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5" idx="3"/>
          </p:cNvCxnSpPr>
          <p:nvPr/>
        </p:nvCxnSpPr>
        <p:spPr>
          <a:xfrm flipV="1">
            <a:off x="1317718" y="1674061"/>
            <a:ext cx="992899" cy="14235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577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A004B2-1541-5046-B6F2-22AF56585712}" type="slidenum">
              <a:rPr lang="en-US" smtClean="0"/>
              <a:t>17</a:t>
            </a:fld>
            <a:endParaRPr lang="en-US"/>
          </a:p>
        </p:txBody>
      </p:sp>
      <p:sp>
        <p:nvSpPr>
          <p:cNvPr id="2" name="Title 1"/>
          <p:cNvSpPr>
            <a:spLocks noGrp="1"/>
          </p:cNvSpPr>
          <p:nvPr>
            <p:ph type="title"/>
          </p:nvPr>
        </p:nvSpPr>
        <p:spPr/>
        <p:txBody>
          <a:bodyPr>
            <a:normAutofit fontScale="90000"/>
          </a:bodyPr>
          <a:lstStyle/>
          <a:p>
            <a:r>
              <a:rPr lang="fr-CH" dirty="0" err="1" smtClean="0"/>
              <a:t>Increasing</a:t>
            </a:r>
            <a:r>
              <a:rPr lang="fr-CH" dirty="0" smtClean="0"/>
              <a:t> </a:t>
            </a:r>
            <a:r>
              <a:rPr lang="fr-CH" dirty="0" err="1" smtClean="0"/>
              <a:t>luminosity</a:t>
            </a:r>
            <a:r>
              <a:rPr lang="fr-CH" dirty="0" smtClean="0"/>
              <a:t> by </a:t>
            </a:r>
            <a:r>
              <a:rPr lang="fr-CH" dirty="0" err="1" smtClean="0"/>
              <a:t>reducing</a:t>
            </a:r>
            <a:r>
              <a:rPr lang="fr-CH" dirty="0" smtClean="0"/>
              <a:t> </a:t>
            </a:r>
            <a:r>
              <a:rPr lang="fr-CH" dirty="0" err="1" smtClean="0"/>
              <a:t>beam</a:t>
            </a:r>
            <a:r>
              <a:rPr lang="fr-CH" dirty="0" smtClean="0"/>
              <a:t> size </a:t>
            </a:r>
            <a:r>
              <a:rPr lang="fr-CH" dirty="0" err="1" smtClean="0"/>
              <a:t>with</a:t>
            </a:r>
            <a:r>
              <a:rPr lang="fr-CH" dirty="0" smtClean="0"/>
              <a:t> a «local» action</a:t>
            </a:r>
            <a:endParaRPr lang="en-GB"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6"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58583" y="1694501"/>
            <a:ext cx="7632700"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rot="20490904">
            <a:off x="6028353" y="2654649"/>
            <a:ext cx="1936337" cy="914400"/>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rot="20452597">
            <a:off x="5367691" y="2172622"/>
            <a:ext cx="3462675" cy="400110"/>
          </a:xfrm>
          <a:prstGeom prst="rect">
            <a:avLst/>
          </a:prstGeom>
          <a:noFill/>
        </p:spPr>
        <p:txBody>
          <a:bodyPr wrap="square" rtlCol="0">
            <a:spAutoFit/>
          </a:bodyPr>
          <a:lstStyle/>
          <a:p>
            <a:r>
              <a:rPr lang="fr-CH" sz="2000" b="1" dirty="0" smtClean="0"/>
              <a:t>Quadrupole triplet and D1 </a:t>
            </a:r>
            <a:endParaRPr lang="en-GB" sz="2000" b="1" dirty="0"/>
          </a:p>
        </p:txBody>
      </p:sp>
      <p:sp>
        <p:nvSpPr>
          <p:cNvPr id="9" name="TextBox 8"/>
          <p:cNvSpPr txBox="1"/>
          <p:nvPr/>
        </p:nvSpPr>
        <p:spPr>
          <a:xfrm>
            <a:off x="5858953" y="5083303"/>
            <a:ext cx="3191273"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fr-CH" dirty="0" err="1" smtClean="0"/>
              <a:t>Smaller</a:t>
            </a:r>
            <a:r>
              <a:rPr lang="fr-CH" dirty="0" smtClean="0"/>
              <a:t> </a:t>
            </a:r>
            <a:r>
              <a:rPr lang="fr-CH" dirty="0" smtClean="0">
                <a:sym typeface="Symbol"/>
              </a:rPr>
              <a:t></a:t>
            </a:r>
            <a:r>
              <a:rPr lang="fr-CH" baseline="30000" dirty="0" smtClean="0">
                <a:sym typeface="Symbol"/>
              </a:rPr>
              <a:t></a:t>
            </a:r>
            <a:r>
              <a:rPr lang="fr-CH" dirty="0" smtClean="0">
                <a:sym typeface="Symbol"/>
              </a:rPr>
              <a:t>  </a:t>
            </a:r>
            <a:r>
              <a:rPr lang="fr-CH" dirty="0" err="1" smtClean="0">
                <a:sym typeface="Symbol"/>
              </a:rPr>
              <a:t>larger</a:t>
            </a:r>
            <a:r>
              <a:rPr lang="fr-CH" dirty="0" smtClean="0">
                <a:sym typeface="Symbol"/>
              </a:rPr>
              <a:t> IT  aperture</a:t>
            </a:r>
            <a:r>
              <a:rPr lang="fr-CH" dirty="0" smtClean="0"/>
              <a:t> </a:t>
            </a:r>
            <a:endParaRPr lang="en-GB" dirty="0"/>
          </a:p>
        </p:txBody>
      </p:sp>
      <p:sp>
        <p:nvSpPr>
          <p:cNvPr id="3" name="TextBox 2"/>
          <p:cNvSpPr txBox="1"/>
          <p:nvPr/>
        </p:nvSpPr>
        <p:spPr>
          <a:xfrm>
            <a:off x="858582" y="5937560"/>
            <a:ext cx="5964247"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sz="1600" dirty="0" smtClean="0"/>
              <a:t>LHC has </a:t>
            </a:r>
            <a:r>
              <a:rPr lang="fr-CH" sz="1600" dirty="0" err="1" smtClean="0"/>
              <a:t>better</a:t>
            </a:r>
            <a:r>
              <a:rPr lang="fr-CH" sz="1600" dirty="0" smtClean="0"/>
              <a:t> aperture </a:t>
            </a:r>
            <a:r>
              <a:rPr lang="fr-CH" sz="1600" dirty="0" err="1" smtClean="0"/>
              <a:t>than</a:t>
            </a:r>
            <a:r>
              <a:rPr lang="fr-CH" sz="1600" dirty="0" smtClean="0"/>
              <a:t> </a:t>
            </a:r>
            <a:r>
              <a:rPr lang="fr-CH" sz="1600" dirty="0" err="1" smtClean="0"/>
              <a:t>anticipated</a:t>
            </a:r>
            <a:r>
              <a:rPr lang="fr-CH" sz="1600" dirty="0" smtClean="0"/>
              <a:t>: </a:t>
            </a:r>
            <a:r>
              <a:rPr lang="fr-CH" sz="1600" dirty="0" err="1" smtClean="0"/>
              <a:t>now</a:t>
            </a:r>
            <a:r>
              <a:rPr lang="fr-CH" sz="1600" dirty="0" smtClean="0"/>
              <a:t> all </a:t>
            </a:r>
            <a:r>
              <a:rPr lang="fr-CH" sz="1600" dirty="0" err="1" smtClean="0"/>
              <a:t>margin</a:t>
            </a:r>
            <a:r>
              <a:rPr lang="fr-CH" sz="1600" dirty="0" smtClean="0"/>
              <a:t> </a:t>
            </a:r>
            <a:r>
              <a:rPr lang="fr-CH" sz="1600" dirty="0" err="1" smtClean="0"/>
              <a:t>can</a:t>
            </a:r>
            <a:r>
              <a:rPr lang="fr-CH" sz="1600" dirty="0" smtClean="0"/>
              <a:t> </a:t>
            </a:r>
            <a:r>
              <a:rPr lang="fr-CH" sz="1600" dirty="0" err="1" smtClean="0"/>
              <a:t>be</a:t>
            </a:r>
            <a:r>
              <a:rPr lang="fr-CH" sz="1600" dirty="0" smtClean="0"/>
              <a:t> </a:t>
            </a:r>
            <a:r>
              <a:rPr lang="fr-CH" sz="1600" dirty="0" err="1" smtClean="0"/>
              <a:t>used</a:t>
            </a:r>
            <a:r>
              <a:rPr lang="fr-CH" sz="1600" dirty="0" smtClean="0"/>
              <a:t>; </a:t>
            </a:r>
            <a:r>
              <a:rPr lang="fr-CH" sz="1600" dirty="0" err="1" smtClean="0"/>
              <a:t>however</a:t>
            </a:r>
            <a:r>
              <a:rPr lang="fr-CH" sz="1600" dirty="0" smtClean="0"/>
              <a:t> </a:t>
            </a:r>
            <a:r>
              <a:rPr lang="fr-CH" sz="1600" dirty="0" err="1" smtClean="0"/>
              <a:t>is</a:t>
            </a:r>
            <a:r>
              <a:rPr lang="fr-CH" sz="1600" dirty="0" smtClean="0"/>
              <a:t> not possible to have </a:t>
            </a:r>
            <a:r>
              <a:rPr lang="fr-CH" sz="1600" dirty="0" smtClean="0">
                <a:sym typeface="Symbol"/>
              </a:rPr>
              <a:t></a:t>
            </a:r>
            <a:r>
              <a:rPr lang="fr-CH" sz="1600" baseline="30000" dirty="0" smtClean="0">
                <a:sym typeface="Symbol"/>
              </a:rPr>
              <a:t></a:t>
            </a:r>
            <a:r>
              <a:rPr lang="fr-CH" sz="1600" dirty="0" smtClean="0"/>
              <a:t> &lt; 40 cm (55 cm </a:t>
            </a:r>
            <a:r>
              <a:rPr lang="fr-CH" sz="1600" dirty="0" err="1" smtClean="0"/>
              <a:t>being</a:t>
            </a:r>
            <a:r>
              <a:rPr lang="fr-CH" sz="1600" dirty="0" smtClean="0"/>
              <a:t> the nominal)</a:t>
            </a:r>
            <a:endParaRPr lang="en-GB" sz="1600"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4956" y="1573727"/>
            <a:ext cx="3229943" cy="2422457"/>
          </a:xfrm>
          <a:prstGeom prst="rect">
            <a:avLst/>
          </a:prstGeom>
        </p:spPr>
      </p:pic>
    </p:spTree>
    <p:extLst>
      <p:ext uri="{BB962C8B-B14F-4D97-AF65-F5344CB8AC3E}">
        <p14:creationId xmlns:p14="http://schemas.microsoft.com/office/powerpoint/2010/main" val="324475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18</a:t>
            </a:fld>
            <a:endParaRPr lang="en-US"/>
          </a:p>
        </p:txBody>
      </p:sp>
      <p:sp>
        <p:nvSpPr>
          <p:cNvPr id="3" name="Title 2"/>
          <p:cNvSpPr>
            <a:spLocks noGrp="1"/>
          </p:cNvSpPr>
          <p:nvPr>
            <p:ph type="title"/>
          </p:nvPr>
        </p:nvSpPr>
        <p:spPr>
          <a:xfrm>
            <a:off x="457200" y="3796"/>
            <a:ext cx="8229600" cy="914400"/>
          </a:xfrm>
        </p:spPr>
        <p:txBody>
          <a:bodyPr/>
          <a:lstStyle/>
          <a:p>
            <a:r>
              <a:rPr lang="fr-CH" dirty="0" err="1" smtClean="0"/>
              <a:t>Parameters</a:t>
            </a:r>
            <a:r>
              <a:rPr lang="fr-CH" dirty="0" smtClean="0"/>
              <a:t> LHC and HL-LHC (PLC)</a:t>
            </a:r>
            <a:endParaRPr lang="en-GB"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graphicFrame>
        <p:nvGraphicFramePr>
          <p:cNvPr id="5" name="Table 4"/>
          <p:cNvGraphicFramePr>
            <a:graphicFrameLocks noGrp="1"/>
          </p:cNvGraphicFramePr>
          <p:nvPr>
            <p:extLst/>
          </p:nvPr>
        </p:nvGraphicFramePr>
        <p:xfrm>
          <a:off x="87088" y="828623"/>
          <a:ext cx="8983326" cy="5736569"/>
        </p:xfrm>
        <a:graphic>
          <a:graphicData uri="http://schemas.openxmlformats.org/drawingml/2006/table">
            <a:tbl>
              <a:tblPr>
                <a:tableStyleId>{B301B821-A1FF-4177-AEE7-76D212191A09}</a:tableStyleId>
              </a:tblPr>
              <a:tblGrid>
                <a:gridCol w="4770648"/>
                <a:gridCol w="1015908"/>
                <a:gridCol w="1038613"/>
                <a:gridCol w="1038613"/>
                <a:gridCol w="1119544"/>
              </a:tblGrid>
              <a:tr h="438204">
                <a:tc>
                  <a:txBody>
                    <a:bodyPr/>
                    <a:lstStyle/>
                    <a:p>
                      <a:pPr algn="l" fontAlgn="t"/>
                      <a:r>
                        <a:rPr lang="en-GB" sz="1400" u="none" strike="noStrike" dirty="0">
                          <a:effectLst/>
                        </a:rPr>
                        <a:t>Parameter</a:t>
                      </a:r>
                      <a:endParaRPr lang="en-GB" sz="1400" b="1" i="0" u="none" strike="noStrike" dirty="0">
                        <a:solidFill>
                          <a:srgbClr val="000000"/>
                        </a:solidFill>
                        <a:effectLst/>
                        <a:latin typeface="Calibri" panose="020F0502020204030204" pitchFamily="34" charset="0"/>
                      </a:endParaRPr>
                    </a:p>
                  </a:txBody>
                  <a:tcPr marL="7414" marR="7414" marT="7414" marB="0">
                    <a:solidFill>
                      <a:schemeClr val="accent5">
                        <a:lumMod val="40000"/>
                        <a:lumOff val="60000"/>
                      </a:schemeClr>
                    </a:solidFill>
                  </a:tcPr>
                </a:tc>
                <a:tc>
                  <a:txBody>
                    <a:bodyPr/>
                    <a:lstStyle/>
                    <a:p>
                      <a:pPr algn="ctr" fontAlgn="t"/>
                      <a:r>
                        <a:rPr lang="en-GB" sz="1400" u="none" strike="noStrike" dirty="0">
                          <a:effectLst/>
                        </a:rPr>
                        <a:t>Nominal </a:t>
                      </a:r>
                      <a:r>
                        <a:rPr lang="en-GB" sz="1400" u="none" strike="noStrike" dirty="0" smtClean="0">
                          <a:effectLst/>
                        </a:rPr>
                        <a:t>LHC</a:t>
                      </a:r>
                      <a:endParaRPr lang="en-GB" sz="1400" b="1" i="0" u="none" strike="noStrike" dirty="0">
                        <a:solidFill>
                          <a:srgbClr val="000000"/>
                        </a:solidFill>
                        <a:effectLst/>
                        <a:latin typeface="Calibri" panose="020F0502020204030204" pitchFamily="34" charset="0"/>
                      </a:endParaRPr>
                    </a:p>
                  </a:txBody>
                  <a:tcPr marL="7414" marR="7414" marT="7414" marB="0">
                    <a:solidFill>
                      <a:schemeClr val="accent5">
                        <a:lumMod val="40000"/>
                        <a:lumOff val="60000"/>
                      </a:schemeClr>
                    </a:solidFill>
                  </a:tcPr>
                </a:tc>
                <a:tc>
                  <a:txBody>
                    <a:bodyPr/>
                    <a:lstStyle/>
                    <a:p>
                      <a:pPr algn="ctr" fontAlgn="t"/>
                      <a:r>
                        <a:rPr lang="en-GB" sz="1400" u="none" strike="noStrike" dirty="0">
                          <a:effectLst/>
                        </a:rPr>
                        <a:t>HL-LHC 25ns​ (standard)</a:t>
                      </a:r>
                      <a:endParaRPr lang="en-GB" sz="1400" b="1" i="0" u="none" strike="noStrike" dirty="0">
                        <a:solidFill>
                          <a:srgbClr val="000000"/>
                        </a:solidFill>
                        <a:effectLst/>
                        <a:latin typeface="Calibri" panose="020F0502020204030204" pitchFamily="34" charset="0"/>
                      </a:endParaRPr>
                    </a:p>
                  </a:txBody>
                  <a:tcPr marL="7414" marR="7414" marT="7414" marB="0">
                    <a:solidFill>
                      <a:schemeClr val="accent5">
                        <a:lumMod val="40000"/>
                        <a:lumOff val="60000"/>
                      </a:schemeClr>
                    </a:solidFill>
                  </a:tcPr>
                </a:tc>
                <a:tc>
                  <a:txBody>
                    <a:bodyPr/>
                    <a:lstStyle/>
                    <a:p>
                      <a:pPr algn="ctr" fontAlgn="t"/>
                      <a:r>
                        <a:rPr lang="en-GB" sz="1400" u="none" strike="noStrike" dirty="0">
                          <a:effectLst/>
                        </a:rPr>
                        <a:t>HL-LHC 25ns           (BCMS) </a:t>
                      </a:r>
                      <a:r>
                        <a:rPr lang="en-GB" sz="1400" u="none" strike="noStrike" baseline="30000" dirty="0">
                          <a:effectLst/>
                        </a:rPr>
                        <a:t>9</a:t>
                      </a:r>
                      <a:endParaRPr lang="en-GB" sz="1400" b="1" i="0" u="none" strike="noStrike" dirty="0">
                        <a:solidFill>
                          <a:srgbClr val="000000"/>
                        </a:solidFill>
                        <a:effectLst/>
                        <a:latin typeface="Calibri" panose="020F0502020204030204" pitchFamily="34" charset="0"/>
                      </a:endParaRPr>
                    </a:p>
                  </a:txBody>
                  <a:tcPr marL="7414" marR="7414" marT="7414" marB="0">
                    <a:solidFill>
                      <a:schemeClr val="accent5">
                        <a:lumMod val="40000"/>
                        <a:lumOff val="60000"/>
                      </a:schemeClr>
                    </a:solidFill>
                  </a:tcPr>
                </a:tc>
                <a:tc>
                  <a:txBody>
                    <a:bodyPr/>
                    <a:lstStyle/>
                    <a:p>
                      <a:pPr algn="ctr" fontAlgn="t"/>
                      <a:r>
                        <a:rPr lang="en-GB" sz="1400" u="none" strike="noStrike" dirty="0">
                          <a:effectLst/>
                        </a:rPr>
                        <a:t>HL-LHC 50ns</a:t>
                      </a:r>
                      <a:endParaRPr lang="en-GB" sz="1400" b="1" i="0" u="none" strike="noStrike" dirty="0">
                        <a:solidFill>
                          <a:srgbClr val="000000"/>
                        </a:solidFill>
                        <a:effectLst/>
                        <a:latin typeface="Calibri" panose="020F0502020204030204" pitchFamily="34" charset="0"/>
                      </a:endParaRPr>
                    </a:p>
                  </a:txBody>
                  <a:tcPr marL="7414" marR="7414" marT="7414" marB="0">
                    <a:solidFill>
                      <a:schemeClr val="accent5">
                        <a:lumMod val="40000"/>
                        <a:lumOff val="60000"/>
                      </a:schemeClr>
                    </a:solidFill>
                  </a:tcPr>
                </a:tc>
              </a:tr>
              <a:tr h="222844">
                <a:tc>
                  <a:txBody>
                    <a:bodyPr/>
                    <a:lstStyle/>
                    <a:p>
                      <a:pPr algn="l" fontAlgn="b"/>
                      <a:r>
                        <a:rPr lang="en-GB" sz="1400" u="none" strike="noStrike" dirty="0">
                          <a:effectLst/>
                        </a:rPr>
                        <a:t>Beam energy in collision [</a:t>
                      </a:r>
                      <a:r>
                        <a:rPr lang="en-GB" sz="1400" u="none" strike="noStrike" dirty="0" err="1">
                          <a:effectLst/>
                        </a:rPr>
                        <a:t>TeV</a:t>
                      </a:r>
                      <a:r>
                        <a:rPr lang="en-GB" sz="1400" u="none" strike="noStrike" dirty="0">
                          <a:effectLst/>
                        </a:rPr>
                        <a:t>]</a:t>
                      </a:r>
                      <a:endParaRPr lang="en-GB" sz="1400" b="0" i="0" u="none" strike="noStrike" dirty="0">
                        <a:solidFill>
                          <a:srgbClr val="000000"/>
                        </a:solidFill>
                        <a:effectLst/>
                        <a:latin typeface="Calibri" panose="020F0502020204030204" pitchFamily="34" charset="0"/>
                      </a:endParaRPr>
                    </a:p>
                  </a:txBody>
                  <a:tcPr marL="7414" marR="7414" marT="7414" marB="0" anchor="b"/>
                </a:tc>
                <a:tc>
                  <a:txBody>
                    <a:bodyPr/>
                    <a:lstStyle/>
                    <a:p>
                      <a:pPr algn="r" fontAlgn="ctr"/>
                      <a:r>
                        <a:rPr lang="en-GB" sz="1400" u="none" strike="noStrike">
                          <a:effectLst/>
                        </a:rPr>
                        <a:t>7</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7</a:t>
                      </a:r>
                      <a:endParaRPr lang="en-GB" sz="1400" b="1"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7</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7</a:t>
                      </a:r>
                      <a:endParaRPr lang="en-GB" sz="1400" b="0" i="0" u="none" strike="noStrike">
                        <a:solidFill>
                          <a:srgbClr val="000000"/>
                        </a:solidFill>
                        <a:effectLst/>
                        <a:latin typeface="Calibri" panose="020F0502020204030204" pitchFamily="34" charset="0"/>
                      </a:endParaRPr>
                    </a:p>
                  </a:txBody>
                  <a:tcPr marL="7414" marR="7414" marT="7414" marB="0" anchor="ctr"/>
                </a:tc>
              </a:tr>
              <a:tr h="224507">
                <a:tc>
                  <a:txBody>
                    <a:bodyPr/>
                    <a:lstStyle/>
                    <a:p>
                      <a:pPr algn="l" fontAlgn="ctr"/>
                      <a:r>
                        <a:rPr lang="en-GB" sz="1400" u="none" strike="noStrike" dirty="0" err="1">
                          <a:effectLst/>
                        </a:rPr>
                        <a:t>N</a:t>
                      </a:r>
                      <a:r>
                        <a:rPr lang="en-GB" sz="1400" u="none" strike="noStrike" baseline="-25000" dirty="0" err="1">
                          <a:effectLst/>
                        </a:rPr>
                        <a:t>b</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1.15E+11</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​2.2E+11</a:t>
                      </a:r>
                      <a:endParaRPr lang="en-GB" sz="1400" b="1"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​2.2E+11</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​3.5E+11</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r>
              <a:tr h="224507">
                <a:tc>
                  <a:txBody>
                    <a:bodyPr/>
                    <a:lstStyle/>
                    <a:p>
                      <a:pPr algn="l" fontAlgn="ctr"/>
                      <a:r>
                        <a:rPr lang="en-GB" sz="1400" u="none" strike="noStrike" dirty="0" err="1">
                          <a:effectLst/>
                        </a:rPr>
                        <a:t>n</a:t>
                      </a:r>
                      <a:r>
                        <a:rPr lang="en-GB" sz="1400" u="none" strike="noStrike" baseline="-25000" dirty="0" err="1">
                          <a:effectLst/>
                        </a:rPr>
                        <a:t>b</a:t>
                      </a:r>
                      <a:endParaRPr lang="en-GB" sz="1400" b="0" i="0" u="none" strike="noStrike" dirty="0">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​2808</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2748</a:t>
                      </a:r>
                      <a:endParaRPr lang="en-GB" sz="1400" b="1"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2604</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1374</a:t>
                      </a:r>
                      <a:endParaRPr lang="en-GB" sz="1400" b="0" i="0" u="none" strike="noStrike">
                        <a:solidFill>
                          <a:srgbClr val="000000"/>
                        </a:solidFill>
                        <a:effectLst/>
                        <a:latin typeface="Calibri" panose="020F0502020204030204" pitchFamily="34" charset="0"/>
                      </a:endParaRPr>
                    </a:p>
                  </a:txBody>
                  <a:tcPr marL="7414" marR="7414" marT="7414" marB="0" anchor="ctr"/>
                </a:tc>
              </a:tr>
              <a:tr h="222844">
                <a:tc>
                  <a:txBody>
                    <a:bodyPr/>
                    <a:lstStyle/>
                    <a:p>
                      <a:pPr algn="l" fontAlgn="ctr"/>
                      <a:r>
                        <a:rPr lang="en-GB" sz="1400" u="none" strike="noStrike" dirty="0">
                          <a:effectLst/>
                        </a:rPr>
                        <a:t>Number of collisions in IP1 and IP5</a:t>
                      </a:r>
                      <a:r>
                        <a:rPr lang="en-GB" sz="1400" u="none" strike="noStrike" baseline="30000" dirty="0">
                          <a:effectLst/>
                        </a:rPr>
                        <a:t> 1</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2808</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sng" strike="noStrike" dirty="0">
                          <a:effectLst/>
                          <a:hlinkClick r:id="rId2"/>
                        </a:rPr>
                        <a:t>2736</a:t>
                      </a:r>
                      <a:endParaRPr lang="en-GB" sz="1400" b="1" i="0" u="sng" strike="noStrike" dirty="0">
                        <a:solidFill>
                          <a:srgbClr val="0000FF"/>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sng" strike="noStrike" dirty="0">
                          <a:effectLst/>
                          <a:hlinkClick r:id="rId3"/>
                        </a:rPr>
                        <a:t>2592</a:t>
                      </a:r>
                      <a:endParaRPr lang="en-GB" sz="1400" b="0" i="0" u="sng" strike="noStrike" dirty="0">
                        <a:solidFill>
                          <a:srgbClr val="0000FF"/>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1368</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r>
              <a:tr h="224507">
                <a:tc>
                  <a:txBody>
                    <a:bodyPr/>
                    <a:lstStyle/>
                    <a:p>
                      <a:pPr algn="l" fontAlgn="ctr"/>
                      <a:r>
                        <a:rPr lang="en-GB" sz="1400" u="none" strike="noStrike" dirty="0" err="1">
                          <a:effectLst/>
                        </a:rPr>
                        <a:t>N</a:t>
                      </a:r>
                      <a:r>
                        <a:rPr lang="en-GB" sz="1400" u="none" strike="noStrike" baseline="-25000" dirty="0" err="1">
                          <a:effectLst/>
                        </a:rPr>
                        <a:t>tot</a:t>
                      </a:r>
                      <a:endParaRPr lang="en-GB" sz="1400" b="0" i="0" u="none" strike="noStrike" dirty="0">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3.2E+14</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6.0E+14</a:t>
                      </a:r>
                      <a:endParaRPr lang="en-GB" sz="1400" b="1"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5.7E+14</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4.9E+14</a:t>
                      </a:r>
                      <a:endParaRPr lang="en-GB" sz="1400" b="0" i="0" u="none" strike="noStrike">
                        <a:solidFill>
                          <a:srgbClr val="000000"/>
                        </a:solidFill>
                        <a:effectLst/>
                        <a:latin typeface="Calibri" panose="020F0502020204030204" pitchFamily="34" charset="0"/>
                      </a:endParaRPr>
                    </a:p>
                  </a:txBody>
                  <a:tcPr marL="7414" marR="7414" marT="7414" marB="0" anchor="ctr"/>
                </a:tc>
              </a:tr>
              <a:tr h="222844">
                <a:tc>
                  <a:txBody>
                    <a:bodyPr/>
                    <a:lstStyle/>
                    <a:p>
                      <a:pPr algn="l" fontAlgn="ctr"/>
                      <a:r>
                        <a:rPr lang="en-GB" sz="1400" u="none" strike="noStrike" dirty="0">
                          <a:effectLst/>
                        </a:rPr>
                        <a:t>beam current [A]</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​0.58</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1.09</a:t>
                      </a:r>
                      <a:endParaRPr lang="en-GB" sz="1400" b="1"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1.03</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0.89</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r>
              <a:tr h="222844">
                <a:tc>
                  <a:txBody>
                    <a:bodyPr/>
                    <a:lstStyle/>
                    <a:p>
                      <a:pPr algn="l" fontAlgn="ctr"/>
                      <a:r>
                        <a:rPr lang="en-GB" sz="1400" u="none" strike="noStrike" dirty="0">
                          <a:effectLst/>
                        </a:rPr>
                        <a:t>x-</a:t>
                      </a:r>
                      <a:r>
                        <a:rPr lang="en-GB" sz="1400" u="none" strike="noStrike" dirty="0" err="1">
                          <a:effectLst/>
                        </a:rPr>
                        <a:t>ing</a:t>
                      </a:r>
                      <a:r>
                        <a:rPr lang="en-GB" sz="1400" u="none" strike="noStrike" dirty="0">
                          <a:effectLst/>
                        </a:rPr>
                        <a:t> angle [</a:t>
                      </a:r>
                      <a:r>
                        <a:rPr lang="el-GR" sz="1400" u="none" strike="noStrike" dirty="0">
                          <a:effectLst/>
                        </a:rPr>
                        <a:t>μ</a:t>
                      </a:r>
                      <a:r>
                        <a:rPr lang="en-GB" sz="1400" u="none" strike="noStrike" dirty="0">
                          <a:effectLst/>
                        </a:rPr>
                        <a:t>rad]​</a:t>
                      </a:r>
                      <a:endParaRPr lang="en-GB" sz="1400" b="0" i="0" u="none" strike="noStrike" dirty="0">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285</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590</a:t>
                      </a:r>
                      <a:endParaRPr lang="en-GB" sz="1400" b="1"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590</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590</a:t>
                      </a:r>
                      <a:endParaRPr lang="en-GB" sz="1400" b="0" i="0" u="none" strike="noStrike">
                        <a:solidFill>
                          <a:srgbClr val="000000"/>
                        </a:solidFill>
                        <a:effectLst/>
                        <a:latin typeface="Calibri" panose="020F0502020204030204" pitchFamily="34" charset="0"/>
                      </a:endParaRPr>
                    </a:p>
                  </a:txBody>
                  <a:tcPr marL="7414" marR="7414" marT="7414" marB="0" anchor="ctr"/>
                </a:tc>
              </a:tr>
              <a:tr h="222844">
                <a:tc>
                  <a:txBody>
                    <a:bodyPr/>
                    <a:lstStyle/>
                    <a:p>
                      <a:pPr algn="l" fontAlgn="ctr"/>
                      <a:r>
                        <a:rPr lang="en-GB" sz="1400" u="none" strike="noStrike" dirty="0">
                          <a:effectLst/>
                        </a:rPr>
                        <a:t>beam separation [</a:t>
                      </a:r>
                      <a:r>
                        <a:rPr lang="el-GR" sz="1400" u="none" strike="noStrike" dirty="0">
                          <a:effectLst/>
                        </a:rPr>
                        <a:t>σ]</a:t>
                      </a:r>
                      <a:endParaRPr lang="el-GR"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9.4</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12.5</a:t>
                      </a:r>
                      <a:endParaRPr lang="en-GB" sz="1400" b="1"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12.5</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11.4</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r>
              <a:tr h="222844">
                <a:tc>
                  <a:txBody>
                    <a:bodyPr/>
                    <a:lstStyle/>
                    <a:p>
                      <a:pPr algn="l" fontAlgn="ctr"/>
                      <a:r>
                        <a:rPr lang="el-GR" sz="1400" u="none" strike="noStrike" dirty="0">
                          <a:effectLst/>
                        </a:rPr>
                        <a:t>β</a:t>
                      </a:r>
                      <a:r>
                        <a:rPr lang="el-GR" sz="1400" u="none" strike="noStrike" baseline="30000" dirty="0">
                          <a:effectLst/>
                        </a:rPr>
                        <a:t>*</a:t>
                      </a:r>
                      <a:r>
                        <a:rPr lang="el-GR" sz="1400" u="none" strike="noStrike" dirty="0">
                          <a:effectLst/>
                        </a:rPr>
                        <a:t> [</a:t>
                      </a:r>
                      <a:r>
                        <a:rPr lang="en-GB" sz="1400" u="none" strike="noStrike" dirty="0">
                          <a:effectLst/>
                        </a:rPr>
                        <a:t>m]</a:t>
                      </a:r>
                      <a:endParaRPr lang="en-GB" sz="1400" b="0" i="0" u="none" strike="noStrike" dirty="0">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0.55</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​0.15</a:t>
                      </a:r>
                      <a:endParaRPr lang="en-GB" sz="1400" b="1"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​0.15</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dirty="0">
                          <a:effectLst/>
                        </a:rPr>
                        <a:t>​0.15</a:t>
                      </a:r>
                      <a:endParaRPr lang="en-GB" sz="1400" b="0" i="0" u="none" strike="noStrike" dirty="0">
                        <a:solidFill>
                          <a:srgbClr val="000000"/>
                        </a:solidFill>
                        <a:effectLst/>
                        <a:latin typeface="Calibri" panose="020F0502020204030204" pitchFamily="34" charset="0"/>
                      </a:endParaRPr>
                    </a:p>
                  </a:txBody>
                  <a:tcPr marL="7414" marR="7414" marT="7414" marB="0" anchor="ctr"/>
                </a:tc>
              </a:tr>
              <a:tr h="222844">
                <a:tc>
                  <a:txBody>
                    <a:bodyPr/>
                    <a:lstStyle/>
                    <a:p>
                      <a:pPr algn="l" fontAlgn="ctr"/>
                      <a:r>
                        <a:rPr lang="el-GR" sz="1400" u="none" strike="noStrike">
                          <a:effectLst/>
                        </a:rPr>
                        <a:t>ε</a:t>
                      </a:r>
                      <a:r>
                        <a:rPr lang="en-GB" sz="1400" u="none" strike="noStrike" baseline="-25000">
                          <a:effectLst/>
                        </a:rPr>
                        <a:t>n</a:t>
                      </a:r>
                      <a:r>
                        <a:rPr lang="en-GB" sz="1400" u="none" strike="noStrike">
                          <a:effectLst/>
                        </a:rPr>
                        <a:t> [</a:t>
                      </a:r>
                      <a:r>
                        <a:rPr lang="el-GR" sz="1400" u="none" strike="noStrike">
                          <a:effectLst/>
                        </a:rPr>
                        <a:t>μ</a:t>
                      </a:r>
                      <a:r>
                        <a:rPr lang="en-GB" sz="1400" u="none" strike="noStrike">
                          <a:effectLst/>
                        </a:rPr>
                        <a:t>m]​</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3.75</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​2.50</a:t>
                      </a:r>
                      <a:endParaRPr lang="en-GB" sz="1400" b="1"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​2.50</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3</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r>
              <a:tr h="222844">
                <a:tc>
                  <a:txBody>
                    <a:bodyPr/>
                    <a:lstStyle/>
                    <a:p>
                      <a:pPr algn="l" fontAlgn="ctr"/>
                      <a:r>
                        <a:rPr lang="en-GB" sz="1400" u="none" strike="noStrike">
                          <a:effectLst/>
                        </a:rPr>
                        <a:t>IBS horizontal [h]</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​80 -&gt; 106</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18.5</a:t>
                      </a:r>
                      <a:endParaRPr lang="en-GB" sz="1400" b="1"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18.5</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dirty="0">
                          <a:effectLst/>
                        </a:rPr>
                        <a:t>17.2</a:t>
                      </a:r>
                      <a:endParaRPr lang="en-GB" sz="1400" b="0" i="0" u="none" strike="noStrike" dirty="0">
                        <a:solidFill>
                          <a:srgbClr val="000000"/>
                        </a:solidFill>
                        <a:effectLst/>
                        <a:latin typeface="Calibri" panose="020F0502020204030204" pitchFamily="34" charset="0"/>
                      </a:endParaRPr>
                    </a:p>
                  </a:txBody>
                  <a:tcPr marL="7414" marR="7414" marT="7414" marB="0" anchor="ctr"/>
                </a:tc>
              </a:tr>
              <a:tr h="222844">
                <a:tc>
                  <a:txBody>
                    <a:bodyPr/>
                    <a:lstStyle/>
                    <a:p>
                      <a:pPr algn="l" fontAlgn="ctr"/>
                      <a:r>
                        <a:rPr lang="en-GB" sz="1400" u="none" strike="noStrike">
                          <a:effectLst/>
                        </a:rPr>
                        <a:t>IBS longitudinal [h]</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61 -&gt; 60</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20.4</a:t>
                      </a:r>
                      <a:endParaRPr lang="en-GB" sz="1400" b="1"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20.4</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16.1</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r>
              <a:tr h="222844">
                <a:tc>
                  <a:txBody>
                    <a:bodyPr/>
                    <a:lstStyle/>
                    <a:p>
                      <a:pPr algn="l" fontAlgn="ctr"/>
                      <a:r>
                        <a:rPr lang="en-GB" sz="1400" u="none" strike="noStrike" dirty="0">
                          <a:effectLst/>
                        </a:rPr>
                        <a:t>Total loss factor R0 without crab-cavity</a:t>
                      </a:r>
                      <a:endParaRPr lang="en-GB" sz="1400" b="0" i="0" u="none" strike="noStrike" dirty="0">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​0.836</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0.305</a:t>
                      </a:r>
                      <a:endParaRPr lang="en-GB" sz="1400" b="1"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0.305</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dirty="0">
                          <a:effectLst/>
                        </a:rPr>
                        <a:t>0.331</a:t>
                      </a:r>
                      <a:endParaRPr lang="en-GB" sz="1400" b="0" i="0" u="none" strike="noStrike" dirty="0">
                        <a:solidFill>
                          <a:srgbClr val="000000"/>
                        </a:solidFill>
                        <a:effectLst/>
                        <a:latin typeface="Calibri" panose="020F0502020204030204" pitchFamily="34" charset="0"/>
                      </a:endParaRPr>
                    </a:p>
                  </a:txBody>
                  <a:tcPr marL="7414" marR="7414" marT="7414" marB="0" anchor="ctr"/>
                </a:tc>
              </a:tr>
              <a:tr h="222844">
                <a:tc>
                  <a:txBody>
                    <a:bodyPr/>
                    <a:lstStyle/>
                    <a:p>
                      <a:pPr algn="l" fontAlgn="ctr"/>
                      <a:r>
                        <a:rPr lang="en-GB" sz="1400" u="none" strike="noStrike">
                          <a:effectLst/>
                        </a:rPr>
                        <a:t>Total loss factor R1 with crab-cavity</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(0.981)</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0.829</a:t>
                      </a:r>
                      <a:endParaRPr lang="en-GB" sz="1400" b="1"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0.829</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0.838</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r>
              <a:tr h="222844">
                <a:tc>
                  <a:txBody>
                    <a:bodyPr/>
                    <a:lstStyle/>
                    <a:p>
                      <a:pPr algn="l" fontAlgn="ctr"/>
                      <a:r>
                        <a:rPr lang="en-GB" sz="1400" u="none" strike="noStrike">
                          <a:effectLst/>
                        </a:rPr>
                        <a:t>beam-beam / IP without Crab Cavity </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3.1E-03</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​3.3E-03</a:t>
                      </a:r>
                      <a:endParaRPr lang="en-GB" sz="1400" b="1"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​3.3E-03</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dirty="0">
                          <a:effectLst/>
                        </a:rPr>
                        <a:t>4.7E-03</a:t>
                      </a:r>
                      <a:endParaRPr lang="en-GB" sz="1400" b="0" i="0" u="none" strike="noStrike" dirty="0">
                        <a:solidFill>
                          <a:srgbClr val="000000"/>
                        </a:solidFill>
                        <a:effectLst/>
                        <a:latin typeface="Calibri" panose="020F0502020204030204" pitchFamily="34" charset="0"/>
                      </a:endParaRPr>
                    </a:p>
                  </a:txBody>
                  <a:tcPr marL="7414" marR="7414" marT="7414" marB="0" anchor="ctr"/>
                </a:tc>
              </a:tr>
              <a:tr h="222844">
                <a:tc>
                  <a:txBody>
                    <a:bodyPr/>
                    <a:lstStyle/>
                    <a:p>
                      <a:pPr algn="l" fontAlgn="ctr"/>
                      <a:r>
                        <a:rPr lang="en-GB" sz="1400" u="none" strike="noStrike">
                          <a:effectLst/>
                        </a:rPr>
                        <a:t>beam-beam / IP with Crab cavity </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3.8E-03</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1.1E-02</a:t>
                      </a:r>
                      <a:endParaRPr lang="en-GB" sz="1400" b="1"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1.1E-02</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1.4E-02</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r>
              <a:tr h="222844">
                <a:tc>
                  <a:txBody>
                    <a:bodyPr/>
                    <a:lstStyle/>
                    <a:p>
                      <a:pPr algn="l" fontAlgn="ctr"/>
                      <a:r>
                        <a:rPr lang="en-GB" sz="1400" u="none" strike="noStrike">
                          <a:effectLst/>
                        </a:rPr>
                        <a:t>Peak Luminosity without crab-cavity [cm</a:t>
                      </a:r>
                      <a:r>
                        <a:rPr lang="en-GB" sz="1400" u="none" strike="noStrike" baseline="30000">
                          <a:effectLst/>
                        </a:rPr>
                        <a:t>-2</a:t>
                      </a:r>
                      <a:r>
                        <a:rPr lang="en-GB" sz="1400" u="none" strike="noStrike">
                          <a:effectLst/>
                        </a:rPr>
                        <a:t> s</a:t>
                      </a:r>
                      <a:r>
                        <a:rPr lang="en-GB" sz="1400" u="none" strike="noStrike" baseline="30000">
                          <a:effectLst/>
                        </a:rPr>
                        <a:t>-1</a:t>
                      </a:r>
                      <a:r>
                        <a:rPr lang="en-GB" sz="1400" u="none" strike="noStrike">
                          <a:effectLst/>
                        </a:rPr>
                        <a:t>]</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1.00E+34</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7.18E+34</a:t>
                      </a:r>
                      <a:endParaRPr lang="en-GB" sz="1400" b="1"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6.80E+34</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dirty="0">
                          <a:effectLst/>
                        </a:rPr>
                        <a:t>8.44E+34</a:t>
                      </a:r>
                      <a:endParaRPr lang="en-GB" sz="1400" b="0" i="0" u="none" strike="noStrike" dirty="0">
                        <a:solidFill>
                          <a:srgbClr val="000000"/>
                        </a:solidFill>
                        <a:effectLst/>
                        <a:latin typeface="Calibri" panose="020F0502020204030204" pitchFamily="34" charset="0"/>
                      </a:endParaRPr>
                    </a:p>
                  </a:txBody>
                  <a:tcPr marL="7414" marR="7414" marT="7414" marB="0" anchor="ctr"/>
                </a:tc>
              </a:tr>
              <a:tr h="222844">
                <a:tc>
                  <a:txBody>
                    <a:bodyPr/>
                    <a:lstStyle/>
                    <a:p>
                      <a:pPr algn="l" fontAlgn="ctr"/>
                      <a:r>
                        <a:rPr lang="en-GB" sz="1400" u="none" strike="noStrike">
                          <a:effectLst/>
                        </a:rPr>
                        <a:t>Virtual Luminosity with crab-cavity: Lpeak*R1/R0   [cm</a:t>
                      </a:r>
                      <a:r>
                        <a:rPr lang="en-GB" sz="1400" u="none" strike="noStrike" baseline="30000">
                          <a:effectLst/>
                        </a:rPr>
                        <a:t>-2</a:t>
                      </a:r>
                      <a:r>
                        <a:rPr lang="en-GB" sz="1400" u="none" strike="noStrike">
                          <a:effectLst/>
                        </a:rPr>
                        <a:t> s</a:t>
                      </a:r>
                      <a:r>
                        <a:rPr lang="en-GB" sz="1400" u="none" strike="noStrike" baseline="30000">
                          <a:effectLst/>
                        </a:rPr>
                        <a:t>-1</a:t>
                      </a:r>
                      <a:r>
                        <a:rPr lang="en-GB" sz="1400" u="none" strike="noStrike">
                          <a:effectLst/>
                        </a:rPr>
                        <a:t>]</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(1.18E+34)</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19.54E+34</a:t>
                      </a:r>
                      <a:endParaRPr lang="en-GB" sz="1400" b="1"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18.52E+34</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21.38E+34</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r>
              <a:tr h="222844">
                <a:tc>
                  <a:txBody>
                    <a:bodyPr/>
                    <a:lstStyle/>
                    <a:p>
                      <a:pPr algn="l" fontAlgn="b"/>
                      <a:r>
                        <a:rPr lang="en-GB" sz="1400" u="none" strike="noStrike">
                          <a:effectLst/>
                        </a:rPr>
                        <a:t>Events / crossing without levelling and without crab-cavity</a:t>
                      </a:r>
                      <a:endParaRPr lang="en-GB" sz="1400" b="0" i="0" u="none" strike="noStrike">
                        <a:solidFill>
                          <a:srgbClr val="000000"/>
                        </a:solidFill>
                        <a:effectLst/>
                        <a:latin typeface="Calibri" panose="020F0502020204030204" pitchFamily="34" charset="0"/>
                      </a:endParaRPr>
                    </a:p>
                  </a:txBody>
                  <a:tcPr marL="7414" marR="7414" marT="7414" marB="0" anchor="b"/>
                </a:tc>
                <a:tc>
                  <a:txBody>
                    <a:bodyPr/>
                    <a:lstStyle/>
                    <a:p>
                      <a:pPr algn="r" fontAlgn="b"/>
                      <a:r>
                        <a:rPr lang="en-GB" sz="1400" u="none" strike="noStrike">
                          <a:effectLst/>
                        </a:rPr>
                        <a:t>27</a:t>
                      </a:r>
                      <a:endParaRPr lang="en-GB" sz="1400" b="0" i="0" u="none" strike="noStrike">
                        <a:solidFill>
                          <a:srgbClr val="000000"/>
                        </a:solidFill>
                        <a:effectLst/>
                        <a:latin typeface="Calibri" panose="020F0502020204030204" pitchFamily="34" charset="0"/>
                      </a:endParaRPr>
                    </a:p>
                  </a:txBody>
                  <a:tcPr marL="7414" marR="7414" marT="7414" marB="0" anchor="b"/>
                </a:tc>
                <a:tc>
                  <a:txBody>
                    <a:bodyPr/>
                    <a:lstStyle/>
                    <a:p>
                      <a:pPr algn="r" fontAlgn="b"/>
                      <a:r>
                        <a:rPr lang="en-GB" sz="1400" u="none" strike="noStrike">
                          <a:effectLst/>
                        </a:rPr>
                        <a:t>198</a:t>
                      </a:r>
                      <a:endParaRPr lang="en-GB" sz="1400" b="1" i="0" u="none" strike="noStrike">
                        <a:solidFill>
                          <a:srgbClr val="000000"/>
                        </a:solidFill>
                        <a:effectLst/>
                        <a:latin typeface="Calibri" panose="020F0502020204030204" pitchFamily="34" charset="0"/>
                      </a:endParaRPr>
                    </a:p>
                  </a:txBody>
                  <a:tcPr marL="7414" marR="7414" marT="7414" marB="0" anchor="b"/>
                </a:tc>
                <a:tc>
                  <a:txBody>
                    <a:bodyPr/>
                    <a:lstStyle/>
                    <a:p>
                      <a:pPr algn="r" fontAlgn="b"/>
                      <a:r>
                        <a:rPr lang="en-GB" sz="1400" u="none" strike="noStrike">
                          <a:effectLst/>
                        </a:rPr>
                        <a:t>198</a:t>
                      </a:r>
                      <a:endParaRPr lang="en-GB" sz="1400" b="0" i="0" u="none" strike="noStrike">
                        <a:solidFill>
                          <a:srgbClr val="000000"/>
                        </a:solidFill>
                        <a:effectLst/>
                        <a:latin typeface="Calibri" panose="020F0502020204030204" pitchFamily="34" charset="0"/>
                      </a:endParaRPr>
                    </a:p>
                  </a:txBody>
                  <a:tcPr marL="7414" marR="7414" marT="7414" marB="0" anchor="b"/>
                </a:tc>
                <a:tc>
                  <a:txBody>
                    <a:bodyPr/>
                    <a:lstStyle/>
                    <a:p>
                      <a:pPr algn="r" fontAlgn="b"/>
                      <a:r>
                        <a:rPr lang="en-GB" sz="1400" u="none" strike="noStrike" dirty="0">
                          <a:effectLst/>
                        </a:rPr>
                        <a:t>454</a:t>
                      </a:r>
                      <a:endParaRPr lang="en-GB" sz="1400" b="0" i="0" u="none" strike="noStrike" dirty="0">
                        <a:solidFill>
                          <a:srgbClr val="000000"/>
                        </a:solidFill>
                        <a:effectLst/>
                        <a:latin typeface="Calibri" panose="020F0502020204030204" pitchFamily="34" charset="0"/>
                      </a:endParaRPr>
                    </a:p>
                  </a:txBody>
                  <a:tcPr marL="7414" marR="7414" marT="7414" marB="0" anchor="b"/>
                </a:tc>
              </a:tr>
              <a:tr h="222844">
                <a:tc>
                  <a:txBody>
                    <a:bodyPr/>
                    <a:lstStyle/>
                    <a:p>
                      <a:pPr algn="l" fontAlgn="ctr"/>
                      <a:r>
                        <a:rPr lang="en-GB" sz="1400" u="none" strike="noStrike">
                          <a:effectLst/>
                        </a:rPr>
                        <a:t>Levelled Luminosity [cm</a:t>
                      </a:r>
                      <a:r>
                        <a:rPr lang="en-GB" sz="1400" u="none" strike="noStrike" baseline="30000">
                          <a:effectLst/>
                        </a:rPr>
                        <a:t>-2</a:t>
                      </a:r>
                      <a:r>
                        <a:rPr lang="en-GB" sz="1400" u="none" strike="noStrike">
                          <a:effectLst/>
                        </a:rPr>
                        <a:t> s</a:t>
                      </a:r>
                      <a:r>
                        <a:rPr lang="en-GB" sz="1400" u="none" strike="noStrike" baseline="30000">
                          <a:effectLst/>
                        </a:rPr>
                        <a:t>-1</a:t>
                      </a:r>
                      <a:r>
                        <a:rPr lang="en-GB" sz="1400" u="none" strike="noStrike">
                          <a:effectLst/>
                        </a:rPr>
                        <a:t>]</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​5.00E+34 </a:t>
                      </a:r>
                      <a:r>
                        <a:rPr lang="en-GB" sz="1400" u="none" strike="noStrike" baseline="30000">
                          <a:effectLst/>
                        </a:rPr>
                        <a:t>5</a:t>
                      </a:r>
                      <a:endParaRPr lang="en-GB" sz="1400" b="1"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​5.00E+34</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2.50E+34</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r>
              <a:tr h="222844">
                <a:tc>
                  <a:txBody>
                    <a:bodyPr/>
                    <a:lstStyle/>
                    <a:p>
                      <a:pPr algn="l" fontAlgn="ctr"/>
                      <a:r>
                        <a:rPr lang="en-GB" sz="1400" u="none" strike="noStrike">
                          <a:effectLst/>
                        </a:rPr>
                        <a:t>Events / crossing (with leveling and crab-cavities for HL-LHC) </a:t>
                      </a:r>
                      <a:r>
                        <a:rPr lang="en-GB" sz="1400" u="none" strike="noStrike" baseline="30000">
                          <a:effectLst/>
                        </a:rPr>
                        <a:t>8</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27</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138</a:t>
                      </a:r>
                      <a:endParaRPr lang="en-GB" sz="1400" b="1"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146</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135</a:t>
                      </a:r>
                      <a:endParaRPr lang="en-GB" sz="1400" b="0" i="0" u="none" strike="noStrike">
                        <a:solidFill>
                          <a:srgbClr val="000000"/>
                        </a:solidFill>
                        <a:effectLst/>
                        <a:latin typeface="Calibri" panose="020F0502020204030204" pitchFamily="34" charset="0"/>
                      </a:endParaRPr>
                    </a:p>
                  </a:txBody>
                  <a:tcPr marL="7414" marR="7414" marT="7414" marB="0" anchor="ctr"/>
                </a:tc>
              </a:tr>
              <a:tr h="389145">
                <a:tc>
                  <a:txBody>
                    <a:bodyPr/>
                    <a:lstStyle/>
                    <a:p>
                      <a:pPr algn="l" fontAlgn="ctr"/>
                      <a:r>
                        <a:rPr lang="en-GB" sz="1400" u="none" strike="noStrike" dirty="0">
                          <a:effectLst/>
                        </a:rPr>
                        <a:t>Peak line density of pile up event [event/mm] (</a:t>
                      </a:r>
                      <a:r>
                        <a:rPr lang="en-GB" sz="1400" u="none" strike="noStrike" dirty="0" smtClean="0">
                          <a:effectLst/>
                        </a:rPr>
                        <a:t>max)</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0.21</a:t>
                      </a:r>
                      <a:endParaRPr lang="en-GB" sz="1400" b="0"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a:effectLst/>
                        </a:rPr>
                        <a:t>1.25</a:t>
                      </a:r>
                      <a:endParaRPr lang="en-GB" sz="1400" b="1" i="0" u="none" strike="noStrike">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1.31</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c>
                  <a:txBody>
                    <a:bodyPr/>
                    <a:lstStyle/>
                    <a:p>
                      <a:pPr algn="r" fontAlgn="ctr"/>
                      <a:r>
                        <a:rPr lang="en-GB" sz="1400" u="none" strike="noStrike" dirty="0">
                          <a:effectLst/>
                        </a:rPr>
                        <a:t>1.20</a:t>
                      </a:r>
                      <a:endParaRPr lang="en-GB" sz="1400" b="0" i="0" u="none" strike="noStrike" dirty="0">
                        <a:solidFill>
                          <a:srgbClr val="000000"/>
                        </a:solidFill>
                        <a:effectLst/>
                        <a:latin typeface="Calibri" panose="020F0502020204030204" pitchFamily="34" charset="0"/>
                      </a:endParaRPr>
                    </a:p>
                  </a:txBody>
                  <a:tcPr marL="7414" marR="7414" marT="7414" marB="0" anchor="ctr">
                    <a:solidFill>
                      <a:schemeClr val="accent5">
                        <a:lumMod val="20000"/>
                        <a:lumOff val="80000"/>
                      </a:schemeClr>
                    </a:solidFill>
                  </a:tcPr>
                </a:tc>
              </a:tr>
              <a:tr h="224507">
                <a:tc>
                  <a:txBody>
                    <a:bodyPr/>
                    <a:lstStyle/>
                    <a:p>
                      <a:pPr algn="l" fontAlgn="ctr"/>
                      <a:r>
                        <a:rPr lang="en-GB" sz="1400" u="none" strike="noStrike" dirty="0" err="1">
                          <a:effectLst/>
                        </a:rPr>
                        <a:t>Leveling</a:t>
                      </a:r>
                      <a:r>
                        <a:rPr lang="en-GB" sz="1400" u="none" strike="noStrike" dirty="0">
                          <a:effectLst/>
                        </a:rPr>
                        <a:t> time [h] (assuming no emittance growth)</a:t>
                      </a:r>
                      <a:r>
                        <a:rPr lang="en-GB" sz="1400" u="none" strike="noStrike" baseline="30000" dirty="0">
                          <a:effectLst/>
                        </a:rPr>
                        <a:t> 8</a:t>
                      </a:r>
                      <a:endParaRPr lang="en-GB" sz="1400" b="0" i="0" u="none" strike="noStrike" dirty="0">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dirty="0">
                          <a:effectLst/>
                        </a:rPr>
                        <a:t>8.3</a:t>
                      </a:r>
                      <a:endParaRPr lang="en-GB" sz="1400" b="1" i="0" u="none" strike="noStrike" dirty="0">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a:effectLst/>
                        </a:rPr>
                        <a:t>7.6</a:t>
                      </a:r>
                      <a:endParaRPr lang="en-GB" sz="1400" b="0" i="0" u="none" strike="noStrike">
                        <a:solidFill>
                          <a:srgbClr val="000000"/>
                        </a:solidFill>
                        <a:effectLst/>
                        <a:latin typeface="Calibri" panose="020F0502020204030204" pitchFamily="34" charset="0"/>
                      </a:endParaRPr>
                    </a:p>
                  </a:txBody>
                  <a:tcPr marL="7414" marR="7414" marT="7414" marB="0" anchor="ctr"/>
                </a:tc>
                <a:tc>
                  <a:txBody>
                    <a:bodyPr/>
                    <a:lstStyle/>
                    <a:p>
                      <a:pPr algn="r" fontAlgn="ctr"/>
                      <a:r>
                        <a:rPr lang="en-GB" sz="1400" u="none" strike="noStrike" dirty="0">
                          <a:effectLst/>
                        </a:rPr>
                        <a:t>18.0</a:t>
                      </a:r>
                      <a:endParaRPr lang="en-GB" sz="1400" b="0" i="0" u="none" strike="noStrike" dirty="0">
                        <a:solidFill>
                          <a:srgbClr val="000000"/>
                        </a:solidFill>
                        <a:effectLst/>
                        <a:latin typeface="Calibri" panose="020F0502020204030204" pitchFamily="34" charset="0"/>
                      </a:endParaRPr>
                    </a:p>
                  </a:txBody>
                  <a:tcPr marL="7414" marR="7414" marT="7414" marB="0" anchor="ctr"/>
                </a:tc>
              </a:tr>
            </a:tbl>
          </a:graphicData>
        </a:graphic>
      </p:graphicFrame>
      <p:sp>
        <p:nvSpPr>
          <p:cNvPr id="6" name="Oval 5"/>
          <p:cNvSpPr/>
          <p:nvPr/>
        </p:nvSpPr>
        <p:spPr>
          <a:xfrm>
            <a:off x="6071720" y="5453743"/>
            <a:ext cx="914400" cy="317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204158" y="2393259"/>
            <a:ext cx="914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6204158" y="3060416"/>
            <a:ext cx="914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040351" y="5061921"/>
            <a:ext cx="914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stretch>
            <a:fillRect/>
          </a:stretch>
        </p:blipFill>
        <p:spPr>
          <a:xfrm>
            <a:off x="2596775" y="2711840"/>
            <a:ext cx="2084953" cy="713273"/>
          </a:xfrm>
          <a:prstGeom prst="rect">
            <a:avLst/>
          </a:prstGeom>
        </p:spPr>
      </p:pic>
    </p:spTree>
    <p:extLst>
      <p:ext uri="{BB962C8B-B14F-4D97-AF65-F5344CB8AC3E}">
        <p14:creationId xmlns:p14="http://schemas.microsoft.com/office/powerpoint/2010/main" val="133181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19</a:t>
            </a:fld>
            <a:endParaRPr lang="en-US"/>
          </a:p>
        </p:txBody>
      </p:sp>
      <p:sp>
        <p:nvSpPr>
          <p:cNvPr id="3" name="Title 2"/>
          <p:cNvSpPr>
            <a:spLocks noGrp="1"/>
          </p:cNvSpPr>
          <p:nvPr>
            <p:ph type="title"/>
          </p:nvPr>
        </p:nvSpPr>
        <p:spPr/>
        <p:txBody>
          <a:bodyPr/>
          <a:lstStyle/>
          <a:p>
            <a:r>
              <a:rPr lang="fr-CH" dirty="0" smtClean="0"/>
              <a:t>Works in </a:t>
            </a:r>
            <a:r>
              <a:rPr lang="fr-CH" dirty="0" err="1" smtClean="0"/>
              <a:t>various</a:t>
            </a:r>
            <a:r>
              <a:rPr lang="fr-CH" dirty="0" smtClean="0"/>
              <a:t> part of the ring</a:t>
            </a:r>
            <a:endParaRPr lang="en-GB"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1613315"/>
            <a:ext cx="8495939" cy="4473145"/>
          </a:xfrm>
          <a:prstGeom prst="rect">
            <a:avLst/>
          </a:prstGeom>
          <a:noFill/>
        </p:spPr>
      </p:pic>
    </p:spTree>
    <p:extLst>
      <p:ext uri="{BB962C8B-B14F-4D97-AF65-F5344CB8AC3E}">
        <p14:creationId xmlns:p14="http://schemas.microsoft.com/office/powerpoint/2010/main" val="2538820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2</a:t>
            </a:fld>
            <a:endParaRPr lang="en-US"/>
          </a:p>
        </p:txBody>
      </p:sp>
      <p:sp>
        <p:nvSpPr>
          <p:cNvPr id="5" name="Title 4"/>
          <p:cNvSpPr>
            <a:spLocks noGrp="1"/>
          </p:cNvSpPr>
          <p:nvPr>
            <p:ph type="title"/>
          </p:nvPr>
        </p:nvSpPr>
        <p:spPr/>
        <p:txBody>
          <a:bodyPr/>
          <a:lstStyle/>
          <a:p>
            <a:r>
              <a:rPr lang="fr-CH" dirty="0" err="1" smtClean="0"/>
              <a:t>Accelerators</a:t>
            </a:r>
            <a:r>
              <a:rPr lang="fr-CH" dirty="0" smtClean="0"/>
              <a:t> </a:t>
            </a:r>
            <a:r>
              <a:rPr lang="fr-CH" dirty="0" err="1" smtClean="0"/>
              <a:t>progress</a:t>
            </a:r>
            <a:r>
              <a:rPr lang="fr-CH" dirty="0" smtClean="0"/>
              <a:t>: SC domination</a:t>
            </a:r>
            <a:endParaRPr lang="en-GB" dirty="0"/>
          </a:p>
        </p:txBody>
      </p:sp>
      <p:sp>
        <p:nvSpPr>
          <p:cNvPr id="3" name="Footer Placeholder 2"/>
          <p:cNvSpPr>
            <a:spLocks noGrp="1"/>
          </p:cNvSpPr>
          <p:nvPr>
            <p:ph type="ftr" sz="quarter" idx="3"/>
          </p:nvPr>
        </p:nvSpPr>
        <p:spPr/>
        <p:txBody>
          <a:bodyPr/>
          <a:lstStyle/>
          <a:p>
            <a:r>
              <a:rPr lang="en-GB" smtClean="0"/>
              <a:t>L. Rossi HL-LHC project - Varenna 9July 2015</a:t>
            </a:r>
            <a:endParaRPr lang="en-GB"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72249" y="1189038"/>
            <a:ext cx="5382990" cy="5392772"/>
          </a:xfrm>
          <a:prstGeom prst="rect">
            <a:avLst/>
          </a:prstGeom>
        </p:spPr>
      </p:pic>
      <p:sp>
        <p:nvSpPr>
          <p:cNvPr id="6" name="Rounded Rectangle 5"/>
          <p:cNvSpPr/>
          <p:nvPr/>
        </p:nvSpPr>
        <p:spPr>
          <a:xfrm>
            <a:off x="6175949" y="1189038"/>
            <a:ext cx="1169232" cy="4926949"/>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39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20</a:t>
            </a:fld>
            <a:endParaRPr lang="en-US"/>
          </a:p>
        </p:txBody>
      </p:sp>
      <p:sp>
        <p:nvSpPr>
          <p:cNvPr id="3" name="Title 2"/>
          <p:cNvSpPr>
            <a:spLocks noGrp="1"/>
          </p:cNvSpPr>
          <p:nvPr>
            <p:ph type="title"/>
          </p:nvPr>
        </p:nvSpPr>
        <p:spPr>
          <a:xfrm>
            <a:off x="145773" y="126048"/>
            <a:ext cx="8938260" cy="914400"/>
          </a:xfrm>
        </p:spPr>
        <p:txBody>
          <a:bodyPr/>
          <a:lstStyle/>
          <a:p>
            <a:pPr algn="l"/>
            <a:r>
              <a:rPr lang="fr-CH" sz="3600" dirty="0" smtClean="0"/>
              <a:t>The </a:t>
            </a:r>
            <a:r>
              <a:rPr lang="fr-CH" sz="3600" dirty="0" err="1" smtClean="0"/>
              <a:t>largest</a:t>
            </a:r>
            <a:r>
              <a:rPr lang="fr-CH" sz="3600" dirty="0" smtClean="0"/>
              <a:t> HEP </a:t>
            </a:r>
            <a:r>
              <a:rPr lang="fr-CH" sz="3600" dirty="0" err="1" smtClean="0"/>
              <a:t>accelerator</a:t>
            </a:r>
            <a:r>
              <a:rPr lang="fr-CH" sz="3600" dirty="0" smtClean="0"/>
              <a:t> in construction</a:t>
            </a:r>
            <a:endParaRPr lang="en-GB" sz="3600" dirty="0"/>
          </a:p>
        </p:txBody>
      </p:sp>
      <p:pic>
        <p:nvPicPr>
          <p:cNvPr id="6" name="Picture 3" descr="layout_ir5_herve"/>
          <p:cNvPicPr>
            <a:picLocks noChangeAspect="1" noChangeArrowheads="1"/>
          </p:cNvPicPr>
          <p:nvPr/>
        </p:nvPicPr>
        <p:blipFill rotWithShape="1">
          <a:blip r:embed="rId3" cstate="print"/>
          <a:srcRect t="17392"/>
          <a:stretch/>
        </p:blipFill>
        <p:spPr bwMode="auto">
          <a:xfrm>
            <a:off x="0" y="2171700"/>
            <a:ext cx="9144000" cy="915352"/>
          </a:xfrm>
          <a:prstGeom prst="rect">
            <a:avLst/>
          </a:prstGeom>
          <a:noFill/>
          <a:ln w="9525">
            <a:noFill/>
            <a:miter lim="800000"/>
            <a:headEnd/>
            <a:tailEnd/>
          </a:ln>
        </p:spPr>
      </p:pic>
      <p:sp>
        <p:nvSpPr>
          <p:cNvPr id="7" name="Rounded Rectangle 6"/>
          <p:cNvSpPr/>
          <p:nvPr/>
        </p:nvSpPr>
        <p:spPr>
          <a:xfrm>
            <a:off x="6048756" y="3310861"/>
            <a:ext cx="2969514" cy="215589"/>
          </a:xfrm>
          <a:prstGeom prst="roundRect">
            <a:avLst/>
          </a:prstGeom>
          <a:solidFill>
            <a:schemeClr val="tx1">
              <a:lumMod val="65000"/>
              <a:lumOff val="35000"/>
            </a:schemeClr>
          </a:solidFill>
          <a:ln>
            <a:solidFill>
              <a:schemeClr val="tx1">
                <a:lumMod val="65000"/>
                <a:lumOff val="3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fr-CH" sz="1400" b="1" dirty="0" smtClean="0"/>
              <a:t>Interaction </a:t>
            </a:r>
            <a:r>
              <a:rPr lang="fr-CH" sz="1400" b="1" dirty="0" err="1" smtClean="0"/>
              <a:t>Region</a:t>
            </a:r>
            <a:r>
              <a:rPr lang="fr-CH" sz="1400" b="1" dirty="0" smtClean="0"/>
              <a:t> (ITR)</a:t>
            </a:r>
            <a:endParaRPr lang="en-GB" sz="1400" b="1" dirty="0"/>
          </a:p>
        </p:txBody>
      </p:sp>
      <p:sp>
        <p:nvSpPr>
          <p:cNvPr id="8" name="Rounded Rectangle 7"/>
          <p:cNvSpPr/>
          <p:nvPr/>
        </p:nvSpPr>
        <p:spPr>
          <a:xfrm>
            <a:off x="3703320" y="3298527"/>
            <a:ext cx="2231136" cy="227923"/>
          </a:xfrm>
          <a:prstGeom prst="roundRect">
            <a:avLst/>
          </a:prstGeom>
          <a:solidFill>
            <a:schemeClr val="tx1">
              <a:lumMod val="65000"/>
              <a:lumOff val="35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fr-CH" sz="1400" b="1" dirty="0" err="1" smtClean="0"/>
              <a:t>Matching</a:t>
            </a:r>
            <a:r>
              <a:rPr lang="fr-CH" sz="1400" b="1" dirty="0" smtClean="0"/>
              <a:t> Section (MS)</a:t>
            </a:r>
            <a:endParaRPr lang="en-GB" sz="1400" b="1" dirty="0"/>
          </a:p>
        </p:txBody>
      </p:sp>
      <p:sp>
        <p:nvSpPr>
          <p:cNvPr id="9" name="Rounded Rectangle 8"/>
          <p:cNvSpPr/>
          <p:nvPr/>
        </p:nvSpPr>
        <p:spPr>
          <a:xfrm>
            <a:off x="457200" y="3288932"/>
            <a:ext cx="3125724" cy="237518"/>
          </a:xfrm>
          <a:prstGeom prst="roundRect">
            <a:avLst/>
          </a:prstGeom>
          <a:solidFill>
            <a:schemeClr val="tx1">
              <a:lumMod val="65000"/>
              <a:lumOff val="35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fr-CH" sz="1400" b="1" dirty="0" smtClean="0"/>
              <a:t>Dispersion </a:t>
            </a:r>
            <a:r>
              <a:rPr lang="fr-CH" sz="1400" b="1" dirty="0" err="1" smtClean="0"/>
              <a:t>Suppressor</a:t>
            </a:r>
            <a:r>
              <a:rPr lang="fr-CH" sz="1400" b="1" dirty="0" smtClean="0"/>
              <a:t> (DS)</a:t>
            </a:r>
            <a:endParaRPr lang="en-GB" sz="1400" b="1" dirty="0"/>
          </a:p>
        </p:txBody>
      </p:sp>
      <p:sp>
        <p:nvSpPr>
          <p:cNvPr id="10" name="Oval 9"/>
          <p:cNvSpPr/>
          <p:nvPr/>
        </p:nvSpPr>
        <p:spPr>
          <a:xfrm>
            <a:off x="8606790" y="2631531"/>
            <a:ext cx="605790" cy="435133"/>
          </a:xfrm>
          <a:prstGeom prst="ellipse">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H" sz="1200" b="1" dirty="0" smtClean="0">
                <a:solidFill>
                  <a:schemeClr val="tx1"/>
                </a:solidFill>
              </a:rPr>
              <a:t>ATLAS</a:t>
            </a:r>
          </a:p>
          <a:p>
            <a:pPr algn="ctr"/>
            <a:r>
              <a:rPr lang="fr-CH" sz="1200" b="1" dirty="0" smtClean="0">
                <a:solidFill>
                  <a:schemeClr val="tx1"/>
                </a:solidFill>
              </a:rPr>
              <a:t>CMS</a:t>
            </a:r>
            <a:endParaRPr lang="en-GB" sz="1200" b="1" dirty="0">
              <a:solidFill>
                <a:schemeClr val="tx1"/>
              </a:solidFill>
            </a:endParaRPr>
          </a:p>
        </p:txBody>
      </p:sp>
      <p:sp>
        <p:nvSpPr>
          <p:cNvPr id="11" name="TextBox 10"/>
          <p:cNvSpPr txBox="1"/>
          <p:nvPr/>
        </p:nvSpPr>
        <p:spPr>
          <a:xfrm>
            <a:off x="6159843" y="5864176"/>
            <a:ext cx="2690192"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fr-CH" sz="2400" b="1" dirty="0" smtClean="0"/>
              <a:t>&gt; 1.2 km of LHC !!</a:t>
            </a:r>
            <a:endParaRPr lang="en-GB" sz="2400" b="1" dirty="0"/>
          </a:p>
        </p:txBody>
      </p:sp>
      <p:pic>
        <p:nvPicPr>
          <p:cNvPr id="12" name="Picture 11"/>
          <p:cNvPicPr>
            <a:picLocks noChangeAspect="1"/>
          </p:cNvPicPr>
          <p:nvPr/>
        </p:nvPicPr>
        <p:blipFill>
          <a:blip r:embed="rId4"/>
          <a:stretch>
            <a:fillRect/>
          </a:stretch>
        </p:blipFill>
        <p:spPr>
          <a:xfrm>
            <a:off x="2468864" y="1276597"/>
            <a:ext cx="1114060" cy="985160"/>
          </a:xfrm>
          <a:prstGeom prst="rect">
            <a:avLst/>
          </a:prstGeom>
          <a:ln w="38100">
            <a:solidFill>
              <a:srgbClr val="FF0000"/>
            </a:solidFill>
          </a:ln>
        </p:spPr>
      </p:pic>
      <p:pic>
        <p:nvPicPr>
          <p:cNvPr id="14" name="Picture 13"/>
          <p:cNvPicPr>
            <a:picLocks noChangeAspect="1"/>
          </p:cNvPicPr>
          <p:nvPr/>
        </p:nvPicPr>
        <p:blipFill>
          <a:blip r:embed="rId5"/>
          <a:stretch>
            <a:fillRect/>
          </a:stretch>
        </p:blipFill>
        <p:spPr>
          <a:xfrm>
            <a:off x="7558769" y="1040130"/>
            <a:ext cx="1338987" cy="1132522"/>
          </a:xfrm>
          <a:prstGeom prst="rect">
            <a:avLst/>
          </a:prstGeom>
          <a:noFill/>
          <a:ln w="38100">
            <a:solidFill>
              <a:schemeClr val="accent6"/>
            </a:solidFill>
          </a:ln>
        </p:spPr>
      </p:pic>
      <p:pic>
        <p:nvPicPr>
          <p:cNvPr id="15" name="Picture 14"/>
          <p:cNvPicPr>
            <a:picLocks noChangeAspect="1"/>
          </p:cNvPicPr>
          <p:nvPr/>
        </p:nvPicPr>
        <p:blipFill>
          <a:blip r:embed="rId6"/>
          <a:stretch>
            <a:fillRect/>
          </a:stretch>
        </p:blipFill>
        <p:spPr>
          <a:xfrm>
            <a:off x="4572000" y="1082227"/>
            <a:ext cx="1829793" cy="1084224"/>
          </a:xfrm>
          <a:prstGeom prst="rect">
            <a:avLst/>
          </a:prstGeom>
          <a:ln w="38100">
            <a:solidFill>
              <a:srgbClr val="00B050"/>
            </a:solidFill>
          </a:ln>
        </p:spPr>
      </p:pic>
      <p:sp>
        <p:nvSpPr>
          <p:cNvPr id="16" name="TextBox 15"/>
          <p:cNvSpPr txBox="1"/>
          <p:nvPr/>
        </p:nvSpPr>
        <p:spPr>
          <a:xfrm>
            <a:off x="6197347" y="3729871"/>
            <a:ext cx="2615184" cy="203132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smtClean="0"/>
              <a:t>Complete change and new lay-out</a:t>
            </a:r>
          </a:p>
          <a:p>
            <a:pPr marL="342900" indent="-342900">
              <a:buAutoNum type="arabicPeriod"/>
            </a:pPr>
            <a:r>
              <a:rPr lang="fr-CH" b="1" dirty="0" smtClean="0"/>
              <a:t> TAS</a:t>
            </a:r>
          </a:p>
          <a:p>
            <a:pPr marL="342900" indent="-342900">
              <a:buAutoNum type="arabicPeriod"/>
            </a:pPr>
            <a:r>
              <a:rPr lang="fr-CH" b="1" dirty="0" smtClean="0"/>
              <a:t>Q1-Q2-Q3</a:t>
            </a:r>
          </a:p>
          <a:p>
            <a:pPr marL="342900" indent="-342900">
              <a:buAutoNum type="arabicPeriod"/>
            </a:pPr>
            <a:r>
              <a:rPr lang="fr-CH" b="1" dirty="0" smtClean="0"/>
              <a:t>D1</a:t>
            </a:r>
          </a:p>
          <a:p>
            <a:pPr marL="342900" indent="-342900">
              <a:buAutoNum type="arabicPeriod"/>
            </a:pPr>
            <a:r>
              <a:rPr lang="fr-CH" b="1" dirty="0" smtClean="0"/>
              <a:t>All correctors</a:t>
            </a:r>
          </a:p>
          <a:p>
            <a:pPr marL="342900" indent="-342900">
              <a:buAutoNum type="arabicPeriod"/>
            </a:pPr>
            <a:r>
              <a:rPr lang="fr-CH" b="1" dirty="0" smtClean="0"/>
              <a:t>Heavy </a:t>
            </a:r>
            <a:r>
              <a:rPr lang="fr-CH" b="1" dirty="0" err="1" smtClean="0"/>
              <a:t>shielding</a:t>
            </a:r>
            <a:r>
              <a:rPr lang="fr-CH" b="1" dirty="0" smtClean="0"/>
              <a:t> (W)</a:t>
            </a:r>
            <a:endParaRPr lang="en-GB" b="1" dirty="0"/>
          </a:p>
        </p:txBody>
      </p:sp>
      <p:sp>
        <p:nvSpPr>
          <p:cNvPr id="18" name="TextBox 17"/>
          <p:cNvSpPr txBox="1"/>
          <p:nvPr/>
        </p:nvSpPr>
        <p:spPr>
          <a:xfrm>
            <a:off x="3582924" y="3679577"/>
            <a:ext cx="2351532" cy="286232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smtClean="0"/>
              <a:t>Complete change and new lay-out</a:t>
            </a:r>
          </a:p>
          <a:p>
            <a:pPr marL="342900" indent="-342900">
              <a:buAutoNum type="arabicPeriod"/>
            </a:pPr>
            <a:r>
              <a:rPr lang="fr-CH" b="1" dirty="0" smtClean="0"/>
              <a:t>TAN</a:t>
            </a:r>
          </a:p>
          <a:p>
            <a:pPr marL="342900" indent="-342900">
              <a:buAutoNum type="arabicPeriod"/>
            </a:pPr>
            <a:r>
              <a:rPr lang="fr-CH" b="1" dirty="0" smtClean="0"/>
              <a:t>D2</a:t>
            </a:r>
          </a:p>
          <a:p>
            <a:pPr marL="342900" indent="-342900">
              <a:buAutoNum type="arabicPeriod"/>
            </a:pPr>
            <a:r>
              <a:rPr lang="fr-CH" b="1" dirty="0" smtClean="0"/>
              <a:t>CC</a:t>
            </a:r>
          </a:p>
          <a:p>
            <a:pPr marL="342900" indent="-342900">
              <a:buAutoNum type="arabicPeriod"/>
            </a:pPr>
            <a:r>
              <a:rPr lang="fr-CH" b="1" dirty="0" smtClean="0"/>
              <a:t>Q4</a:t>
            </a:r>
          </a:p>
          <a:p>
            <a:pPr marL="342900" indent="-342900">
              <a:buAutoNum type="arabicPeriod"/>
            </a:pPr>
            <a:r>
              <a:rPr lang="fr-CH" b="1" dirty="0" smtClean="0"/>
              <a:t>All correctors</a:t>
            </a:r>
          </a:p>
          <a:p>
            <a:pPr marL="342900" indent="-342900">
              <a:buAutoNum type="arabicPeriod"/>
            </a:pPr>
            <a:r>
              <a:rPr lang="fr-CH" b="1" dirty="0" smtClean="0"/>
              <a:t>Q5 (Q6 @1.9 K?)</a:t>
            </a:r>
          </a:p>
          <a:p>
            <a:pPr marL="342900" indent="-342900">
              <a:buAutoNum type="arabicPeriod"/>
            </a:pPr>
            <a:r>
              <a:rPr lang="fr-CH" b="1" dirty="0" smtClean="0"/>
              <a:t>New MQ in P6</a:t>
            </a:r>
          </a:p>
          <a:p>
            <a:pPr marL="342900" indent="-342900">
              <a:buAutoNum type="arabicPeriod"/>
            </a:pPr>
            <a:r>
              <a:rPr lang="fr-CH" b="1" dirty="0" smtClean="0"/>
              <a:t>New </a:t>
            </a:r>
            <a:r>
              <a:rPr lang="fr-CH" b="1" dirty="0" err="1" smtClean="0"/>
              <a:t>collimators</a:t>
            </a:r>
            <a:endParaRPr lang="fr-CH" b="1" dirty="0" smtClean="0"/>
          </a:p>
        </p:txBody>
      </p:sp>
      <p:sp>
        <p:nvSpPr>
          <p:cNvPr id="19" name="TextBox 18"/>
          <p:cNvSpPr txBox="1"/>
          <p:nvPr/>
        </p:nvSpPr>
        <p:spPr>
          <a:xfrm>
            <a:off x="594391" y="3763166"/>
            <a:ext cx="2560289" cy="147732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smtClean="0"/>
              <a:t>Modifications</a:t>
            </a:r>
          </a:p>
          <a:p>
            <a:pPr marL="342900" indent="-342900">
              <a:buAutoNum type="arabicPeriod"/>
            </a:pPr>
            <a:r>
              <a:rPr lang="fr-CH" b="1" dirty="0" smtClean="0"/>
              <a:t>In IP2: new DS collimation </a:t>
            </a:r>
            <a:r>
              <a:rPr lang="fr-CH" b="1" dirty="0" err="1" smtClean="0"/>
              <a:t>with</a:t>
            </a:r>
            <a:r>
              <a:rPr lang="fr-CH" b="1" dirty="0" smtClean="0"/>
              <a:t> 11 T</a:t>
            </a:r>
          </a:p>
          <a:p>
            <a:pPr marL="342900" indent="-342900">
              <a:buAutoNum type="arabicPeriod"/>
            </a:pPr>
            <a:r>
              <a:rPr lang="fr-CH" b="1" dirty="0" smtClean="0"/>
              <a:t>In IP7 new DS collimation </a:t>
            </a:r>
            <a:r>
              <a:rPr lang="fr-CH" b="1" dirty="0" err="1" smtClean="0"/>
              <a:t>with</a:t>
            </a:r>
            <a:r>
              <a:rPr lang="fr-CH" b="1" dirty="0" smtClean="0"/>
              <a:t> 11 T</a:t>
            </a:r>
          </a:p>
        </p:txBody>
      </p:sp>
      <p:sp>
        <p:nvSpPr>
          <p:cNvPr id="17" name="TextBox 16"/>
          <p:cNvSpPr txBox="1"/>
          <p:nvPr/>
        </p:nvSpPr>
        <p:spPr>
          <a:xfrm>
            <a:off x="580512" y="5429112"/>
            <a:ext cx="2560289"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err="1" smtClean="0"/>
              <a:t>Cryogenics</a:t>
            </a:r>
            <a:r>
              <a:rPr lang="fr-CH" b="1" dirty="0" smtClean="0"/>
              <a:t>, Protection, Interface, Vacuum, Diagnostics, </a:t>
            </a:r>
            <a:r>
              <a:rPr lang="fr-CH" b="1" dirty="0" err="1" smtClean="0"/>
              <a:t>Inj</a:t>
            </a:r>
            <a:r>
              <a:rPr lang="fr-CH" b="1" dirty="0" smtClean="0"/>
              <a:t>/</a:t>
            </a:r>
            <a:r>
              <a:rPr lang="fr-CH" b="1" dirty="0" err="1" smtClean="0"/>
              <a:t>Extr</a:t>
            </a:r>
            <a:r>
              <a:rPr lang="fr-CH" b="1" dirty="0" smtClean="0"/>
              <a:t>… extension of </a:t>
            </a:r>
            <a:r>
              <a:rPr lang="fr-CH" b="1" dirty="0" err="1" smtClean="0"/>
              <a:t>infrastr</a:t>
            </a:r>
            <a:r>
              <a:rPr lang="fr-CH" b="1" dirty="0" smtClean="0"/>
              <a:t>.</a:t>
            </a:r>
          </a:p>
        </p:txBody>
      </p:sp>
      <p:sp>
        <p:nvSpPr>
          <p:cNvPr id="5" name="Rectangle 4"/>
          <p:cNvSpPr/>
          <p:nvPr/>
        </p:nvSpPr>
        <p:spPr>
          <a:xfrm>
            <a:off x="6533769" y="4571781"/>
            <a:ext cx="1156976" cy="316024"/>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3614471" y="4807671"/>
            <a:ext cx="1144219" cy="303068"/>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p:cNvSpPr/>
          <p:nvPr/>
        </p:nvSpPr>
        <p:spPr>
          <a:xfrm>
            <a:off x="983114" y="4379257"/>
            <a:ext cx="1128490" cy="24514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spTree>
    <p:extLst>
      <p:ext uri="{BB962C8B-B14F-4D97-AF65-F5344CB8AC3E}">
        <p14:creationId xmlns:p14="http://schemas.microsoft.com/office/powerpoint/2010/main" val="36537715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7917" y="4094000"/>
            <a:ext cx="5760463" cy="245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0FA004B2-1541-5046-B6F2-22AF56585712}" type="slidenum">
              <a:rPr lang="en-US" smtClean="0"/>
              <a:t>21</a:t>
            </a:fld>
            <a:endParaRPr lang="en-US"/>
          </a:p>
        </p:txBody>
      </p:sp>
      <p:sp>
        <p:nvSpPr>
          <p:cNvPr id="2" name="Title 1"/>
          <p:cNvSpPr>
            <a:spLocks noGrp="1"/>
          </p:cNvSpPr>
          <p:nvPr>
            <p:ph type="title"/>
          </p:nvPr>
        </p:nvSpPr>
        <p:spPr/>
        <p:txBody>
          <a:bodyPr/>
          <a:lstStyle/>
          <a:p>
            <a:r>
              <a:rPr lang="fr-CH" dirty="0" err="1" smtClean="0"/>
              <a:t>Integration</a:t>
            </a:r>
            <a:r>
              <a:rPr lang="fr-CH" dirty="0" smtClean="0"/>
              <a:t> </a:t>
            </a:r>
            <a:r>
              <a:rPr lang="fr-CH" dirty="0" err="1" smtClean="0"/>
              <a:t>view</a:t>
            </a:r>
            <a:r>
              <a:rPr lang="fr-CH" dirty="0" smtClean="0"/>
              <a:t> of IT zone</a:t>
            </a:r>
            <a:br>
              <a:rPr lang="fr-CH" dirty="0" smtClean="0"/>
            </a:br>
            <a:r>
              <a:rPr lang="fr-CH" dirty="0" smtClean="0"/>
              <a:t>(</a:t>
            </a:r>
            <a:r>
              <a:rPr lang="fr-CH" dirty="0" err="1" smtClean="0"/>
              <a:t>InTeraction</a:t>
            </a:r>
            <a:r>
              <a:rPr lang="fr-CH" dirty="0" smtClean="0"/>
              <a:t> </a:t>
            </a:r>
            <a:r>
              <a:rPr lang="fr-CH" dirty="0" err="1" smtClean="0"/>
              <a:t>Region</a:t>
            </a:r>
            <a:r>
              <a:rPr lang="fr-CH" dirty="0" smtClean="0"/>
              <a:t>, ITR)</a:t>
            </a:r>
            <a:endParaRPr lang="en-GB"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5341" y="1544210"/>
            <a:ext cx="8272271" cy="229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76480" y="4372578"/>
            <a:ext cx="2848094" cy="213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076056" y="566953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3557032" y="5090160"/>
            <a:ext cx="3718560" cy="716533"/>
          </a:xfrm>
          <a:custGeom>
            <a:avLst/>
            <a:gdLst>
              <a:gd name="connsiteX0" fmla="*/ 3718560 w 3718560"/>
              <a:gd name="connsiteY0" fmla="*/ 76200 h 977333"/>
              <a:gd name="connsiteX1" fmla="*/ 2682240 w 3718560"/>
              <a:gd name="connsiteY1" fmla="*/ 60960 h 977333"/>
              <a:gd name="connsiteX2" fmla="*/ 2636520 w 3718560"/>
              <a:gd name="connsiteY2" fmla="*/ 45720 h 977333"/>
              <a:gd name="connsiteX3" fmla="*/ 2514600 w 3718560"/>
              <a:gd name="connsiteY3" fmla="*/ 30480 h 977333"/>
              <a:gd name="connsiteX4" fmla="*/ 2209800 w 3718560"/>
              <a:gd name="connsiteY4" fmla="*/ 0 h 977333"/>
              <a:gd name="connsiteX5" fmla="*/ 1386840 w 3718560"/>
              <a:gd name="connsiteY5" fmla="*/ 15240 h 977333"/>
              <a:gd name="connsiteX6" fmla="*/ 1112520 w 3718560"/>
              <a:gd name="connsiteY6" fmla="*/ 76200 h 977333"/>
              <a:gd name="connsiteX7" fmla="*/ 1036320 w 3718560"/>
              <a:gd name="connsiteY7" fmla="*/ 91440 h 977333"/>
              <a:gd name="connsiteX8" fmla="*/ 853440 w 3718560"/>
              <a:gd name="connsiteY8" fmla="*/ 121920 h 977333"/>
              <a:gd name="connsiteX9" fmla="*/ 762000 w 3718560"/>
              <a:gd name="connsiteY9" fmla="*/ 152400 h 977333"/>
              <a:gd name="connsiteX10" fmla="*/ 640080 w 3718560"/>
              <a:gd name="connsiteY10" fmla="*/ 182880 h 977333"/>
              <a:gd name="connsiteX11" fmla="*/ 563880 w 3718560"/>
              <a:gd name="connsiteY11" fmla="*/ 198120 h 977333"/>
              <a:gd name="connsiteX12" fmla="*/ 502920 w 3718560"/>
              <a:gd name="connsiteY12" fmla="*/ 228600 h 977333"/>
              <a:gd name="connsiteX13" fmla="*/ 457200 w 3718560"/>
              <a:gd name="connsiteY13" fmla="*/ 243840 h 977333"/>
              <a:gd name="connsiteX14" fmla="*/ 335280 w 3718560"/>
              <a:gd name="connsiteY14" fmla="*/ 304800 h 977333"/>
              <a:gd name="connsiteX15" fmla="*/ 182880 w 3718560"/>
              <a:gd name="connsiteY15" fmla="*/ 365760 h 977333"/>
              <a:gd name="connsiteX16" fmla="*/ 137160 w 3718560"/>
              <a:gd name="connsiteY16" fmla="*/ 396240 h 977333"/>
              <a:gd name="connsiteX17" fmla="*/ 30480 w 3718560"/>
              <a:gd name="connsiteY17" fmla="*/ 533400 h 977333"/>
              <a:gd name="connsiteX18" fmla="*/ 0 w 3718560"/>
              <a:gd name="connsiteY18" fmla="*/ 594360 h 977333"/>
              <a:gd name="connsiteX19" fmla="*/ 15240 w 3718560"/>
              <a:gd name="connsiteY19" fmla="*/ 731520 h 977333"/>
              <a:gd name="connsiteX20" fmla="*/ 60960 w 3718560"/>
              <a:gd name="connsiteY20" fmla="*/ 777240 h 977333"/>
              <a:gd name="connsiteX21" fmla="*/ 76200 w 3718560"/>
              <a:gd name="connsiteY21" fmla="*/ 822960 h 977333"/>
              <a:gd name="connsiteX22" fmla="*/ 106680 w 3718560"/>
              <a:gd name="connsiteY22" fmla="*/ 883920 h 977333"/>
              <a:gd name="connsiteX23" fmla="*/ 198120 w 3718560"/>
              <a:gd name="connsiteY23" fmla="*/ 960120 h 977333"/>
              <a:gd name="connsiteX24" fmla="*/ 243840 w 3718560"/>
              <a:gd name="connsiteY24" fmla="*/ 975360 h 977333"/>
              <a:gd name="connsiteX25" fmla="*/ 563880 w 3718560"/>
              <a:gd name="connsiteY25" fmla="*/ 975360 h 9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18560" h="977333">
                <a:moveTo>
                  <a:pt x="3718560" y="76200"/>
                </a:moveTo>
                <a:lnTo>
                  <a:pt x="2682240" y="60960"/>
                </a:lnTo>
                <a:cubicBezTo>
                  <a:pt x="2666182" y="60508"/>
                  <a:pt x="2652325" y="48594"/>
                  <a:pt x="2636520" y="45720"/>
                </a:cubicBezTo>
                <a:cubicBezTo>
                  <a:pt x="2596224" y="38394"/>
                  <a:pt x="2555276" y="35265"/>
                  <a:pt x="2514600" y="30480"/>
                </a:cubicBezTo>
                <a:cubicBezTo>
                  <a:pt x="2368833" y="13331"/>
                  <a:pt x="2365729" y="14175"/>
                  <a:pt x="2209800" y="0"/>
                </a:cubicBezTo>
                <a:cubicBezTo>
                  <a:pt x="1935480" y="5080"/>
                  <a:pt x="1660924" y="2782"/>
                  <a:pt x="1386840" y="15240"/>
                </a:cubicBezTo>
                <a:cubicBezTo>
                  <a:pt x="1091516" y="28664"/>
                  <a:pt x="1304571" y="37790"/>
                  <a:pt x="1112520" y="76200"/>
                </a:cubicBezTo>
                <a:cubicBezTo>
                  <a:pt x="1087120" y="81280"/>
                  <a:pt x="1061871" y="87182"/>
                  <a:pt x="1036320" y="91440"/>
                </a:cubicBezTo>
                <a:cubicBezTo>
                  <a:pt x="980246" y="100786"/>
                  <a:pt x="909879" y="106527"/>
                  <a:pt x="853440" y="121920"/>
                </a:cubicBezTo>
                <a:cubicBezTo>
                  <a:pt x="822443" y="130374"/>
                  <a:pt x="793505" y="146099"/>
                  <a:pt x="762000" y="152400"/>
                </a:cubicBezTo>
                <a:cubicBezTo>
                  <a:pt x="481139" y="208572"/>
                  <a:pt x="827530" y="136017"/>
                  <a:pt x="640080" y="182880"/>
                </a:cubicBezTo>
                <a:cubicBezTo>
                  <a:pt x="614950" y="189162"/>
                  <a:pt x="589280" y="193040"/>
                  <a:pt x="563880" y="198120"/>
                </a:cubicBezTo>
                <a:cubicBezTo>
                  <a:pt x="543560" y="208280"/>
                  <a:pt x="523802" y="219651"/>
                  <a:pt x="502920" y="228600"/>
                </a:cubicBezTo>
                <a:cubicBezTo>
                  <a:pt x="488155" y="234928"/>
                  <a:pt x="471824" y="237193"/>
                  <a:pt x="457200" y="243840"/>
                </a:cubicBezTo>
                <a:cubicBezTo>
                  <a:pt x="415836" y="262642"/>
                  <a:pt x="378385" y="290432"/>
                  <a:pt x="335280" y="304800"/>
                </a:cubicBezTo>
                <a:cubicBezTo>
                  <a:pt x="260343" y="329779"/>
                  <a:pt x="245668" y="329881"/>
                  <a:pt x="182880" y="365760"/>
                </a:cubicBezTo>
                <a:cubicBezTo>
                  <a:pt x="166977" y="374847"/>
                  <a:pt x="151231" y="384514"/>
                  <a:pt x="137160" y="396240"/>
                </a:cubicBezTo>
                <a:cubicBezTo>
                  <a:pt x="94154" y="432078"/>
                  <a:pt x="54755" y="484850"/>
                  <a:pt x="30480" y="533400"/>
                </a:cubicBezTo>
                <a:lnTo>
                  <a:pt x="0" y="594360"/>
                </a:lnTo>
                <a:cubicBezTo>
                  <a:pt x="5080" y="640080"/>
                  <a:pt x="693" y="687879"/>
                  <a:pt x="15240" y="731520"/>
                </a:cubicBezTo>
                <a:cubicBezTo>
                  <a:pt x="22056" y="751967"/>
                  <a:pt x="49005" y="759307"/>
                  <a:pt x="60960" y="777240"/>
                </a:cubicBezTo>
                <a:cubicBezTo>
                  <a:pt x="69871" y="790606"/>
                  <a:pt x="69872" y="808195"/>
                  <a:pt x="76200" y="822960"/>
                </a:cubicBezTo>
                <a:cubicBezTo>
                  <a:pt x="85149" y="843842"/>
                  <a:pt x="93475" y="865433"/>
                  <a:pt x="106680" y="883920"/>
                </a:cubicBezTo>
                <a:cubicBezTo>
                  <a:pt x="125405" y="910135"/>
                  <a:pt x="168415" y="945268"/>
                  <a:pt x="198120" y="960120"/>
                </a:cubicBezTo>
                <a:cubicBezTo>
                  <a:pt x="212488" y="967304"/>
                  <a:pt x="227790" y="974691"/>
                  <a:pt x="243840" y="975360"/>
                </a:cubicBezTo>
                <a:cubicBezTo>
                  <a:pt x="350428" y="979801"/>
                  <a:pt x="457200" y="975360"/>
                  <a:pt x="563880" y="975360"/>
                </a:cubicBezTo>
              </a:path>
            </a:pathLst>
          </a:custGeom>
          <a:noFill/>
          <a:ln>
            <a:solidFill>
              <a:srgbClr val="FFFF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8278154" y="2905331"/>
            <a:ext cx="867520"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dirty="0" smtClean="0"/>
              <a:t>ATLAS</a:t>
            </a:r>
          </a:p>
          <a:p>
            <a:pPr algn="ctr"/>
            <a:r>
              <a:rPr lang="fr-CH" sz="1200" b="1" dirty="0" smtClean="0"/>
              <a:t>CMS</a:t>
            </a:r>
            <a:endParaRPr lang="en-GB" sz="1200" b="1" dirty="0"/>
          </a:p>
        </p:txBody>
      </p:sp>
      <p:sp>
        <p:nvSpPr>
          <p:cNvPr id="6" name="TextBox 5"/>
          <p:cNvSpPr txBox="1"/>
          <p:nvPr/>
        </p:nvSpPr>
        <p:spPr>
          <a:xfrm>
            <a:off x="21772" y="3514644"/>
            <a:ext cx="3156857"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dirty="0" smtClean="0"/>
              <a:t>P. Fessia  </a:t>
            </a:r>
            <a:endParaRPr lang="en-GB" dirty="0"/>
          </a:p>
          <a:p>
            <a:r>
              <a:rPr lang="fr-CH" dirty="0" smtClean="0"/>
              <a:t>JP. Corso and EN-MEF </a:t>
            </a:r>
            <a:r>
              <a:rPr lang="fr-CH" dirty="0" err="1" smtClean="0"/>
              <a:t>int</a:t>
            </a:r>
            <a:r>
              <a:rPr lang="fr-CH" dirty="0" smtClean="0"/>
              <a:t>. team</a:t>
            </a:r>
            <a:endParaRPr lang="en-GB" dirty="0"/>
          </a:p>
        </p:txBody>
      </p:sp>
    </p:spTree>
    <p:extLst>
      <p:ext uri="{BB962C8B-B14F-4D97-AF65-F5344CB8AC3E}">
        <p14:creationId xmlns:p14="http://schemas.microsoft.com/office/powerpoint/2010/main" val="1880484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Progress for MQXF – </a:t>
            </a:r>
            <a:r>
              <a:rPr lang="fr-CH" b="1" dirty="0" smtClean="0">
                <a:solidFill>
                  <a:srgbClr val="FF0000"/>
                </a:solidFill>
              </a:rPr>
              <a:t>Nb</a:t>
            </a:r>
            <a:r>
              <a:rPr lang="fr-CH" b="1" baseline="-25000" dirty="0" smtClean="0">
                <a:solidFill>
                  <a:srgbClr val="FF0000"/>
                </a:solidFill>
              </a:rPr>
              <a:t>3</a:t>
            </a:r>
            <a:r>
              <a:rPr lang="fr-CH" b="1" dirty="0" smtClean="0">
                <a:solidFill>
                  <a:srgbClr val="FF0000"/>
                </a:solidFill>
              </a:rPr>
              <a:t>Sn </a:t>
            </a:r>
            <a:r>
              <a:rPr lang="fr-CH" dirty="0" smtClean="0"/>
              <a:t/>
            </a:r>
            <a:br>
              <a:rPr lang="fr-CH" dirty="0" smtClean="0"/>
            </a:br>
            <a:r>
              <a:rPr lang="fr-CH" dirty="0" smtClean="0"/>
              <a:t>(</a:t>
            </a:r>
            <a:r>
              <a:rPr lang="fr-CH" dirty="0" err="1" smtClean="0"/>
              <a:t>low</a:t>
            </a:r>
            <a:r>
              <a:rPr lang="fr-CH" dirty="0" smtClean="0"/>
              <a:t>-</a:t>
            </a:r>
            <a:r>
              <a:rPr lang="el-GR" dirty="0" smtClean="0"/>
              <a:t>β</a:t>
            </a:r>
            <a:r>
              <a:rPr lang="fr-CH" dirty="0" smtClean="0"/>
              <a:t> quads, or </a:t>
            </a:r>
            <a:r>
              <a:rPr lang="fr-CH" dirty="0" err="1" smtClean="0"/>
              <a:t>Inner</a:t>
            </a:r>
            <a:r>
              <a:rPr lang="fr-CH" dirty="0" smtClean="0"/>
              <a:t> Triplet IT quads)</a:t>
            </a:r>
            <a:endParaRPr lang="en-GB" dirty="0"/>
          </a:p>
        </p:txBody>
      </p:sp>
      <p:sp>
        <p:nvSpPr>
          <p:cNvPr id="3" name="Content Placeholder 2"/>
          <p:cNvSpPr>
            <a:spLocks noGrp="1"/>
          </p:cNvSpPr>
          <p:nvPr>
            <p:ph sz="half" idx="1"/>
          </p:nvPr>
        </p:nvSpPr>
        <p:spPr>
          <a:xfrm>
            <a:off x="457199" y="1347403"/>
            <a:ext cx="5010913" cy="5163125"/>
          </a:xfrm>
        </p:spPr>
        <p:txBody>
          <a:bodyPr>
            <a:normAutofit fontScale="47500" lnSpcReduction="20000"/>
          </a:bodyPr>
          <a:lstStyle/>
          <a:p>
            <a:r>
              <a:rPr lang="fr-CH" sz="3800" dirty="0" smtClean="0"/>
              <a:t>First </a:t>
            </a:r>
            <a:r>
              <a:rPr lang="fr-CH" sz="3800" dirty="0" err="1" smtClean="0"/>
              <a:t>paper</a:t>
            </a:r>
            <a:r>
              <a:rPr lang="fr-CH" sz="3800" dirty="0" smtClean="0"/>
              <a:t>: </a:t>
            </a:r>
            <a:r>
              <a:rPr lang="fr-CH" sz="3800" b="1" dirty="0" smtClean="0"/>
              <a:t>INFN/TC-95/25</a:t>
            </a:r>
            <a:r>
              <a:rPr lang="fr-CH" sz="3800" dirty="0" smtClean="0"/>
              <a:t>, 13 Sept ‘95, «</a:t>
            </a:r>
            <a:r>
              <a:rPr lang="fr-CH" sz="3800" dirty="0" err="1" smtClean="0"/>
              <a:t>Preliminary</a:t>
            </a:r>
            <a:r>
              <a:rPr lang="fr-CH" sz="3800" dirty="0" smtClean="0"/>
              <a:t> </a:t>
            </a:r>
            <a:r>
              <a:rPr lang="fr-CH" sz="3800" dirty="0" err="1" smtClean="0"/>
              <a:t>proposal</a:t>
            </a:r>
            <a:r>
              <a:rPr lang="fr-CH" sz="3800" dirty="0" smtClean="0"/>
              <a:t> of Nb</a:t>
            </a:r>
            <a:r>
              <a:rPr lang="fr-CH" sz="3800" baseline="-25000" dirty="0" smtClean="0"/>
              <a:t>3</a:t>
            </a:r>
            <a:r>
              <a:rPr lang="fr-CH" sz="3800" dirty="0" smtClean="0"/>
              <a:t>Sn Quadrupole for the LHC </a:t>
            </a:r>
            <a:r>
              <a:rPr lang="fr-CH" sz="3800" dirty="0" err="1" smtClean="0"/>
              <a:t>Low</a:t>
            </a:r>
            <a:r>
              <a:rPr lang="fr-CH" sz="3800" dirty="0" smtClean="0"/>
              <a:t>-</a:t>
            </a:r>
            <a:r>
              <a:rPr lang="el-GR" sz="3800" dirty="0" smtClean="0"/>
              <a:t>β</a:t>
            </a:r>
            <a:r>
              <a:rPr lang="fr-CH" sz="3800" dirty="0" smtClean="0"/>
              <a:t>»</a:t>
            </a:r>
          </a:p>
          <a:p>
            <a:r>
              <a:rPr lang="fr-CH" sz="3800" dirty="0" smtClean="0"/>
              <a:t>CERN </a:t>
            </a:r>
            <a:r>
              <a:rPr lang="fr-CH" sz="3800" dirty="0" err="1"/>
              <a:t>study</a:t>
            </a:r>
            <a:r>
              <a:rPr lang="fr-CH" sz="3800" dirty="0"/>
              <a:t> in 2001-02 (F. Ruggiero </a:t>
            </a:r>
            <a:r>
              <a:rPr lang="fr-CH" sz="3800" dirty="0" smtClean="0"/>
              <a:t>WG, LHC report 626, </a:t>
            </a:r>
            <a:r>
              <a:rPr lang="fr-CH" sz="3800" dirty="0" err="1" smtClean="0"/>
              <a:t>Dec</a:t>
            </a:r>
            <a:r>
              <a:rPr lang="fr-CH" sz="3800" dirty="0" smtClean="0"/>
              <a:t> 2002)</a:t>
            </a:r>
          </a:p>
          <a:p>
            <a:r>
              <a:rPr lang="fr-CH" sz="3800" dirty="0" smtClean="0"/>
              <a:t>CERN </a:t>
            </a:r>
            <a:r>
              <a:rPr lang="fr-CH" sz="3800" dirty="0"/>
              <a:t>&amp; USA </a:t>
            </a:r>
            <a:r>
              <a:rPr lang="fr-CH" sz="3800" dirty="0" err="1"/>
              <a:t>study</a:t>
            </a:r>
            <a:r>
              <a:rPr lang="fr-CH" sz="3800" dirty="0"/>
              <a:t> (J. Strait et al., PAC03; F. Ruggiero et al., EPAC04)</a:t>
            </a:r>
          </a:p>
          <a:p>
            <a:r>
              <a:rPr lang="fr-CH" sz="3800" b="1" dirty="0"/>
              <a:t>12 y of LARP </a:t>
            </a:r>
            <a:r>
              <a:rPr lang="fr-CH" sz="3800" b="1" dirty="0" smtClean="0"/>
              <a:t>R&amp;D for Nb</a:t>
            </a:r>
            <a:r>
              <a:rPr lang="fr-CH" sz="3800" b="1" baseline="-25000" dirty="0" smtClean="0"/>
              <a:t>3</a:t>
            </a:r>
            <a:r>
              <a:rPr lang="fr-CH" sz="3800" b="1" dirty="0" smtClean="0"/>
              <a:t>Sn quad </a:t>
            </a:r>
            <a:r>
              <a:rPr lang="fr-CH" sz="3800" b="1" dirty="0" err="1" smtClean="0"/>
              <a:t>from</a:t>
            </a:r>
            <a:r>
              <a:rPr lang="fr-CH" sz="3800" b="1" dirty="0" smtClean="0"/>
              <a:t> 2004</a:t>
            </a:r>
          </a:p>
          <a:p>
            <a:r>
              <a:rPr lang="fr-CH" sz="3800" b="1" dirty="0" smtClean="0"/>
              <a:t>USA-DOE Nb3Sn </a:t>
            </a:r>
            <a:r>
              <a:rPr lang="fr-CH" sz="3800" b="1" dirty="0" err="1" smtClean="0"/>
              <a:t>conductor</a:t>
            </a:r>
            <a:r>
              <a:rPr lang="fr-CH" sz="3800" b="1" dirty="0" smtClean="0"/>
              <a:t> R&amp;D </a:t>
            </a:r>
            <a:r>
              <a:rPr lang="fr-CH" sz="3800" b="1" dirty="0" err="1" smtClean="0"/>
              <a:t>from</a:t>
            </a:r>
            <a:r>
              <a:rPr lang="fr-CH" sz="3800" b="1" dirty="0" smtClean="0"/>
              <a:t> 1998!</a:t>
            </a:r>
            <a:endParaRPr lang="fr-CH" sz="3800" b="1" dirty="0"/>
          </a:p>
          <a:p>
            <a:r>
              <a:rPr lang="fr-CH" sz="3800" dirty="0" err="1" smtClean="0"/>
              <a:t>NbTi</a:t>
            </a:r>
            <a:r>
              <a:rPr lang="fr-CH" sz="3800" dirty="0" smtClean="0"/>
              <a:t> upgrade (Phase I project, </a:t>
            </a:r>
            <a:r>
              <a:rPr lang="fr-CH" sz="3800" dirty="0" err="1" smtClean="0"/>
              <a:t>stopped</a:t>
            </a:r>
            <a:r>
              <a:rPr lang="fr-CH" sz="3800" dirty="0" smtClean="0"/>
              <a:t> in 2010.</a:t>
            </a:r>
          </a:p>
          <a:p>
            <a:r>
              <a:rPr lang="fr-CH" sz="3800" b="1" dirty="0" smtClean="0"/>
              <a:t>It </a:t>
            </a:r>
            <a:r>
              <a:rPr lang="fr-CH" sz="3800" b="1" dirty="0" err="1" smtClean="0"/>
              <a:t>is</a:t>
            </a:r>
            <a:r>
              <a:rPr lang="fr-CH" sz="3800" b="1" dirty="0" smtClean="0"/>
              <a:t> the </a:t>
            </a:r>
            <a:r>
              <a:rPr lang="fr-CH" sz="3800" b="1" dirty="0" err="1" smtClean="0"/>
              <a:t>cornerstone</a:t>
            </a:r>
            <a:r>
              <a:rPr lang="fr-CH" sz="3800" b="1" dirty="0" smtClean="0"/>
              <a:t> of the HL-LHC</a:t>
            </a:r>
          </a:p>
          <a:p>
            <a:pPr lvl="1"/>
            <a:r>
              <a:rPr lang="fr-CH" sz="4000" dirty="0" smtClean="0"/>
              <a:t>Performance! (</a:t>
            </a:r>
            <a:r>
              <a:rPr lang="fr-CH" sz="4000" dirty="0" smtClean="0">
                <a:sym typeface="Symbol" panose="05050102010706020507" pitchFamily="18" charset="2"/>
              </a:rPr>
              <a:t>=</a:t>
            </a:r>
            <a:r>
              <a:rPr lang="fr-CH" sz="4000" dirty="0" smtClean="0"/>
              <a:t>150 mm, B</a:t>
            </a:r>
            <a:r>
              <a:rPr lang="fr-CH" sz="4000" baseline="-25000" dirty="0" smtClean="0"/>
              <a:t>op</a:t>
            </a:r>
            <a:r>
              <a:rPr lang="fr-CH" sz="4000" dirty="0" smtClean="0"/>
              <a:t>=12.1 T! </a:t>
            </a:r>
            <a:r>
              <a:rPr lang="fr-CH" sz="4000" dirty="0" err="1" smtClean="0"/>
              <a:t>B</a:t>
            </a:r>
            <a:r>
              <a:rPr lang="fr-CH" sz="4000" baseline="-25000" dirty="0" err="1" smtClean="0"/>
              <a:t>des</a:t>
            </a:r>
            <a:r>
              <a:rPr lang="fr-CH" sz="4000" dirty="0" smtClean="0"/>
              <a:t>=13.5 T)</a:t>
            </a:r>
          </a:p>
          <a:p>
            <a:pPr lvl="1"/>
            <a:r>
              <a:rPr lang="fr-CH" sz="4000" b="1" dirty="0" smtClean="0">
                <a:solidFill>
                  <a:srgbClr val="FF0000"/>
                </a:solidFill>
              </a:rPr>
              <a:t>New </a:t>
            </a:r>
            <a:r>
              <a:rPr lang="fr-CH" sz="4000" b="1" dirty="0" err="1" smtClean="0">
                <a:solidFill>
                  <a:srgbClr val="FF0000"/>
                </a:solidFill>
              </a:rPr>
              <a:t>technology</a:t>
            </a:r>
            <a:r>
              <a:rPr lang="fr-CH" sz="4000" b="1" dirty="0" smtClean="0">
                <a:solidFill>
                  <a:srgbClr val="FF0000"/>
                </a:solidFill>
              </a:rPr>
              <a:t>, Nb</a:t>
            </a:r>
            <a:r>
              <a:rPr lang="fr-CH" sz="4000" b="1" baseline="-25000" dirty="0" smtClean="0">
                <a:solidFill>
                  <a:srgbClr val="FF0000"/>
                </a:solidFill>
              </a:rPr>
              <a:t>3</a:t>
            </a:r>
            <a:r>
              <a:rPr lang="fr-CH" sz="4000" b="1" dirty="0" smtClean="0">
                <a:solidFill>
                  <a:srgbClr val="FF0000"/>
                </a:solidFill>
              </a:rPr>
              <a:t>Sn, </a:t>
            </a:r>
            <a:r>
              <a:rPr lang="fr-CH" sz="4000" b="1" dirty="0" err="1" smtClean="0">
                <a:solidFill>
                  <a:srgbClr val="FF0000"/>
                </a:solidFill>
              </a:rPr>
              <a:t>J</a:t>
            </a:r>
            <a:r>
              <a:rPr lang="fr-CH" sz="4000" b="1" baseline="-25000" dirty="0" err="1" smtClean="0">
                <a:solidFill>
                  <a:srgbClr val="FF0000"/>
                </a:solidFill>
              </a:rPr>
              <a:t>c</a:t>
            </a:r>
            <a:r>
              <a:rPr lang="fr-CH" sz="4000" b="1" dirty="0" smtClean="0">
                <a:solidFill>
                  <a:srgbClr val="FF0000"/>
                </a:solidFill>
              </a:rPr>
              <a:t> 3 times ITER</a:t>
            </a:r>
            <a:r>
              <a:rPr lang="fr-CH" sz="4000" dirty="0" smtClean="0"/>
              <a:t>)</a:t>
            </a:r>
          </a:p>
          <a:p>
            <a:pPr lvl="1"/>
            <a:r>
              <a:rPr lang="fr-CH" sz="4000" b="1" dirty="0" err="1" smtClean="0"/>
              <a:t>We</a:t>
            </a:r>
            <a:r>
              <a:rPr lang="fr-CH" sz="4000" b="1" dirty="0" smtClean="0"/>
              <a:t> </a:t>
            </a:r>
            <a:r>
              <a:rPr lang="fr-CH" sz="4000" b="1" dirty="0" err="1" smtClean="0"/>
              <a:t>cannot</a:t>
            </a:r>
            <a:r>
              <a:rPr lang="fr-CH" sz="4000" b="1" dirty="0" smtClean="0"/>
              <a:t> miss </a:t>
            </a:r>
            <a:r>
              <a:rPr lang="fr-CH" sz="4000" b="1" dirty="0" err="1" smtClean="0"/>
              <a:t>it</a:t>
            </a:r>
            <a:endParaRPr lang="fr-CH" sz="4000" b="1" dirty="0" smtClean="0"/>
          </a:p>
          <a:p>
            <a:pPr lvl="1"/>
            <a:r>
              <a:rPr lang="fr-CH" sz="4000" b="1" dirty="0" smtClean="0">
                <a:solidFill>
                  <a:srgbClr val="00B050"/>
                </a:solidFill>
                <a:sym typeface="Symbol" panose="05050102010706020507" pitchFamily="18" charset="2"/>
              </a:rPr>
              <a:t> It </a:t>
            </a:r>
            <a:r>
              <a:rPr lang="fr-CH" sz="4000" b="1" dirty="0" err="1" smtClean="0">
                <a:solidFill>
                  <a:srgbClr val="00B050"/>
                </a:solidFill>
                <a:sym typeface="Symbol" panose="05050102010706020507" pitchFamily="18" charset="2"/>
              </a:rPr>
              <a:t>is</a:t>
            </a:r>
            <a:r>
              <a:rPr lang="fr-CH" sz="4000" b="1" dirty="0" smtClean="0">
                <a:solidFill>
                  <a:srgbClr val="00B050"/>
                </a:solidFill>
                <a:sym typeface="Symbol" panose="05050102010706020507" pitchFamily="18" charset="2"/>
              </a:rPr>
              <a:t> the item more </a:t>
            </a:r>
            <a:r>
              <a:rPr lang="fr-CH" sz="4000" b="1" dirty="0" err="1" smtClean="0">
                <a:solidFill>
                  <a:srgbClr val="00B050"/>
                </a:solidFill>
                <a:sym typeface="Symbol" panose="05050102010706020507" pitchFamily="18" charset="2"/>
              </a:rPr>
              <a:t>studied</a:t>
            </a:r>
            <a:endParaRPr lang="en-GB" sz="4000" b="1" dirty="0">
              <a:solidFill>
                <a:srgbClr val="00B050"/>
              </a:solidFill>
            </a:endParaRPr>
          </a:p>
        </p:txBody>
      </p:sp>
      <p:sp>
        <p:nvSpPr>
          <p:cNvPr id="6" name="TextBox 16"/>
          <p:cNvSpPr txBox="1">
            <a:spLocks noChangeArrowheads="1"/>
          </p:cNvSpPr>
          <p:nvPr/>
        </p:nvSpPr>
        <p:spPr bwMode="auto">
          <a:xfrm>
            <a:off x="6774509" y="1366195"/>
            <a:ext cx="1343025" cy="400110"/>
          </a:xfrm>
          <a:prstGeom prst="rect">
            <a:avLst/>
          </a:prstGeom>
          <a:solidFill>
            <a:schemeClr val="bg1"/>
          </a:solidFill>
          <a:ln w="9525">
            <a:solidFill>
              <a:schemeClr val="tx2"/>
            </a:solidFill>
            <a:miter lim="800000"/>
            <a:headEnd/>
            <a:tailEnd/>
          </a:ln>
        </p:spPr>
        <p:txBody>
          <a:bodyPr lIns="0" rIns="0">
            <a:spAutoFit/>
          </a:bodyPr>
          <a:lstStyle>
            <a:lvl1pPr>
              <a:defRPr sz="3200">
                <a:solidFill>
                  <a:schemeClr val="tx2"/>
                </a:solidFill>
                <a:latin typeface="Calibri" pitchFamily="34" charset="0"/>
              </a:defRPr>
            </a:lvl1pPr>
            <a:lvl2pPr>
              <a:defRPr sz="2800">
                <a:solidFill>
                  <a:schemeClr val="tx2"/>
                </a:solidFill>
                <a:latin typeface="Calibri" pitchFamily="34" charset="0"/>
              </a:defRPr>
            </a:lvl2pPr>
            <a:lvl3pPr>
              <a:defRPr sz="2400">
                <a:solidFill>
                  <a:schemeClr val="tx2"/>
                </a:solidFill>
                <a:latin typeface="Calibri" pitchFamily="34" charset="0"/>
              </a:defRPr>
            </a:lvl3pPr>
            <a:lvl4pPr>
              <a:defRPr sz="2000">
                <a:solidFill>
                  <a:schemeClr val="tx2"/>
                </a:solidFill>
                <a:latin typeface="Calibri" pitchFamily="34" charset="0"/>
              </a:defRPr>
            </a:lvl4pPr>
            <a:lvl5pPr>
              <a:defRPr sz="2000">
                <a:solidFill>
                  <a:schemeClr val="tx2"/>
                </a:solidFill>
                <a:latin typeface="Calibri" pitchFamily="34" charset="0"/>
              </a:defRPr>
            </a:lvl5pPr>
            <a:lvl6pPr eaLnBrk="0" fontAlgn="base" hangingPunct="0">
              <a:spcAft>
                <a:spcPct val="0"/>
              </a:spcAft>
              <a:buChar char="»"/>
              <a:defRPr sz="2000">
                <a:solidFill>
                  <a:schemeClr val="tx2"/>
                </a:solidFill>
                <a:latin typeface="Calibri" pitchFamily="34" charset="0"/>
              </a:defRPr>
            </a:lvl6pPr>
            <a:lvl7pPr eaLnBrk="0" fontAlgn="base" hangingPunct="0">
              <a:spcAft>
                <a:spcPct val="0"/>
              </a:spcAft>
              <a:buChar char="»"/>
              <a:defRPr sz="2000">
                <a:solidFill>
                  <a:schemeClr val="tx2"/>
                </a:solidFill>
                <a:latin typeface="Calibri" pitchFamily="34" charset="0"/>
              </a:defRPr>
            </a:lvl7pPr>
            <a:lvl8pPr eaLnBrk="0" fontAlgn="base" hangingPunct="0">
              <a:spcAft>
                <a:spcPct val="0"/>
              </a:spcAft>
              <a:buChar char="»"/>
              <a:defRPr sz="2000">
                <a:solidFill>
                  <a:schemeClr val="tx2"/>
                </a:solidFill>
                <a:latin typeface="Calibri" pitchFamily="34" charset="0"/>
              </a:defRPr>
            </a:lvl8pPr>
            <a:lvl9pPr eaLnBrk="0" fontAlgn="base" hangingPunct="0">
              <a:spcAft>
                <a:spcPct val="0"/>
              </a:spcAft>
              <a:buChar char="»"/>
              <a:defRPr sz="2000">
                <a:solidFill>
                  <a:schemeClr val="tx2"/>
                </a:solidFill>
                <a:latin typeface="Calibri" pitchFamily="34" charset="0"/>
              </a:defRPr>
            </a:lvl9pPr>
          </a:lstStyle>
          <a:p>
            <a:pPr algn="ctr"/>
            <a:r>
              <a:rPr lang="en-GB" altLang="en-US" sz="1000" b="1" dirty="0">
                <a:latin typeface="Arial" pitchFamily="34" charset="0"/>
              </a:rPr>
              <a:t> CERN short coil </a:t>
            </a:r>
            <a:r>
              <a:rPr lang="en-GB" altLang="en-US" sz="1000" b="1" dirty="0" smtClean="0">
                <a:latin typeface="Arial" pitchFamily="34" charset="0"/>
              </a:rPr>
              <a:t>n.4 with </a:t>
            </a:r>
            <a:r>
              <a:rPr lang="en-GB" altLang="en-US" sz="1000" b="1" dirty="0" err="1" smtClean="0">
                <a:latin typeface="Arial" pitchFamily="34" charset="0"/>
              </a:rPr>
              <a:t>NbSn</a:t>
            </a:r>
            <a:r>
              <a:rPr lang="en-GB" altLang="en-US" sz="1000" b="1" dirty="0" smtClean="0">
                <a:latin typeface="Arial" pitchFamily="34" charset="0"/>
              </a:rPr>
              <a:t> cable</a:t>
            </a:r>
            <a:endParaRPr lang="en-GB" altLang="en-US" sz="1000" b="1" dirty="0">
              <a:latin typeface="Arial" pitchFamily="34" charset="0"/>
            </a:endParaRPr>
          </a:p>
        </p:txBody>
      </p:sp>
      <p:sp>
        <p:nvSpPr>
          <p:cNvPr id="8" name="TextBox 16"/>
          <p:cNvSpPr txBox="1">
            <a:spLocks noChangeArrowheads="1"/>
          </p:cNvSpPr>
          <p:nvPr/>
        </p:nvSpPr>
        <p:spPr bwMode="auto">
          <a:xfrm>
            <a:off x="5125189" y="4293505"/>
            <a:ext cx="1343025" cy="400050"/>
          </a:xfrm>
          <a:prstGeom prst="rect">
            <a:avLst/>
          </a:prstGeom>
          <a:solidFill>
            <a:schemeClr val="bg1"/>
          </a:solidFill>
          <a:ln w="9525">
            <a:solidFill>
              <a:schemeClr val="tx2"/>
            </a:solidFill>
            <a:miter lim="800000"/>
            <a:headEnd/>
            <a:tailEnd/>
          </a:ln>
        </p:spPr>
        <p:txBody>
          <a:bodyPr lIns="0" rIns="0">
            <a:spAutoFit/>
          </a:bodyPr>
          <a:lstStyle>
            <a:lvl1pPr>
              <a:defRPr sz="3200">
                <a:solidFill>
                  <a:schemeClr val="tx2"/>
                </a:solidFill>
                <a:latin typeface="Calibri" pitchFamily="34" charset="0"/>
              </a:defRPr>
            </a:lvl1pPr>
            <a:lvl2pPr>
              <a:defRPr sz="2800">
                <a:solidFill>
                  <a:schemeClr val="tx2"/>
                </a:solidFill>
                <a:latin typeface="Calibri" pitchFamily="34" charset="0"/>
              </a:defRPr>
            </a:lvl2pPr>
            <a:lvl3pPr>
              <a:defRPr sz="2400">
                <a:solidFill>
                  <a:schemeClr val="tx2"/>
                </a:solidFill>
                <a:latin typeface="Calibri" pitchFamily="34" charset="0"/>
              </a:defRPr>
            </a:lvl3pPr>
            <a:lvl4pPr>
              <a:defRPr sz="2000">
                <a:solidFill>
                  <a:schemeClr val="tx2"/>
                </a:solidFill>
                <a:latin typeface="Calibri" pitchFamily="34" charset="0"/>
              </a:defRPr>
            </a:lvl4pPr>
            <a:lvl5pPr>
              <a:defRPr sz="2000">
                <a:solidFill>
                  <a:schemeClr val="tx2"/>
                </a:solidFill>
                <a:latin typeface="Calibri" pitchFamily="34" charset="0"/>
              </a:defRPr>
            </a:lvl5pPr>
            <a:lvl6pPr eaLnBrk="0" fontAlgn="base" hangingPunct="0">
              <a:spcAft>
                <a:spcPct val="0"/>
              </a:spcAft>
              <a:buChar char="»"/>
              <a:defRPr sz="2000">
                <a:solidFill>
                  <a:schemeClr val="tx2"/>
                </a:solidFill>
                <a:latin typeface="Calibri" pitchFamily="34" charset="0"/>
              </a:defRPr>
            </a:lvl6pPr>
            <a:lvl7pPr eaLnBrk="0" fontAlgn="base" hangingPunct="0">
              <a:spcAft>
                <a:spcPct val="0"/>
              </a:spcAft>
              <a:buChar char="»"/>
              <a:defRPr sz="2000">
                <a:solidFill>
                  <a:schemeClr val="tx2"/>
                </a:solidFill>
                <a:latin typeface="Calibri" pitchFamily="34" charset="0"/>
              </a:defRPr>
            </a:lvl7pPr>
            <a:lvl8pPr eaLnBrk="0" fontAlgn="base" hangingPunct="0">
              <a:spcAft>
                <a:spcPct val="0"/>
              </a:spcAft>
              <a:buChar char="»"/>
              <a:defRPr sz="2000">
                <a:solidFill>
                  <a:schemeClr val="tx2"/>
                </a:solidFill>
                <a:latin typeface="Calibri" pitchFamily="34" charset="0"/>
              </a:defRPr>
            </a:lvl8pPr>
            <a:lvl9pPr eaLnBrk="0" fontAlgn="base" hangingPunct="0">
              <a:spcAft>
                <a:spcPct val="0"/>
              </a:spcAft>
              <a:buChar char="»"/>
              <a:defRPr sz="2000">
                <a:solidFill>
                  <a:schemeClr val="tx2"/>
                </a:solidFill>
                <a:latin typeface="Calibri" pitchFamily="34" charset="0"/>
              </a:defRPr>
            </a:lvl9pPr>
          </a:lstStyle>
          <a:p>
            <a:pPr algn="ctr"/>
            <a:r>
              <a:rPr lang="en-GB" altLang="en-US" sz="1000" b="1" dirty="0">
                <a:latin typeface="Arial" pitchFamily="34" charset="0"/>
              </a:rPr>
              <a:t> LARP short </a:t>
            </a:r>
            <a:r>
              <a:rPr lang="en-GB" altLang="en-US" sz="1000" b="1" dirty="0" smtClean="0">
                <a:latin typeface="Arial" pitchFamily="34" charset="0"/>
              </a:rPr>
              <a:t>coil n.6  </a:t>
            </a:r>
            <a:endParaRPr lang="en-GB" altLang="en-US" sz="1000" b="1" dirty="0">
              <a:latin typeface="Arial" pitchFamily="34" charset="0"/>
            </a:endParaRPr>
          </a:p>
          <a:p>
            <a:pPr algn="ctr"/>
            <a:r>
              <a:rPr lang="en-GB" altLang="en-US" sz="1000" b="1" dirty="0">
                <a:latin typeface="Arial" pitchFamily="34" charset="0"/>
              </a:rPr>
              <a:t>with Nb</a:t>
            </a:r>
            <a:r>
              <a:rPr lang="en-GB" altLang="en-US" sz="1000" b="1" baseline="-25000" dirty="0">
                <a:latin typeface="Arial" pitchFamily="34" charset="0"/>
              </a:rPr>
              <a:t>3</a:t>
            </a:r>
            <a:r>
              <a:rPr lang="en-GB" altLang="en-US" sz="1000" b="1" dirty="0">
                <a:latin typeface="Arial" pitchFamily="34" charset="0"/>
              </a:rPr>
              <a:t>Sn cable</a:t>
            </a:r>
          </a:p>
        </p:txBody>
      </p:sp>
      <p:sp>
        <p:nvSpPr>
          <p:cNvPr id="4" name="Footer Placeholder 3"/>
          <p:cNvSpPr>
            <a:spLocks noGrp="1"/>
          </p:cNvSpPr>
          <p:nvPr>
            <p:ph type="ftr" sz="quarter" idx="3"/>
          </p:nvPr>
        </p:nvSpPr>
        <p:spPr>
          <a:xfrm>
            <a:off x="3124200" y="6311960"/>
            <a:ext cx="2895600" cy="365125"/>
          </a:xfrm>
        </p:spPr>
        <p:txBody>
          <a:bodyPr/>
          <a:lstStyle/>
          <a:p>
            <a:r>
              <a:rPr lang="en-GB" smtClean="0"/>
              <a:t>L. Rossi HL-LHC project - Varenna 9July 2015</a:t>
            </a:r>
            <a:endParaRPr lang="en-GB" dirty="0"/>
          </a:p>
        </p:txBody>
      </p:sp>
      <p:sp>
        <p:nvSpPr>
          <p:cNvPr id="9" name="Slide Number Placeholder 8"/>
          <p:cNvSpPr>
            <a:spLocks noGrp="1"/>
          </p:cNvSpPr>
          <p:nvPr>
            <p:ph type="sldNum" sz="quarter" idx="12"/>
          </p:nvPr>
        </p:nvSpPr>
        <p:spPr/>
        <p:txBody>
          <a:bodyPr/>
          <a:lstStyle/>
          <a:p>
            <a:fld id="{0FA004B2-1541-5046-B6F2-22AF56585712}" type="slidenum">
              <a:rPr lang="en-US" smtClean="0"/>
              <a:t>22</a:t>
            </a:fld>
            <a:endParaRPr lang="en-US"/>
          </a:p>
        </p:txBody>
      </p:sp>
      <p:pic>
        <p:nvPicPr>
          <p:cNvPr id="11" name="Picture 10"/>
          <p:cNvPicPr>
            <a:picLocks noChangeAspect="1"/>
          </p:cNvPicPr>
          <p:nvPr/>
        </p:nvPicPr>
        <p:blipFill>
          <a:blip r:embed="rId2"/>
          <a:stretch>
            <a:fillRect/>
          </a:stretch>
        </p:blipFill>
        <p:spPr>
          <a:xfrm>
            <a:off x="6531824" y="3888727"/>
            <a:ext cx="2154976" cy="2509415"/>
          </a:xfrm>
          <a:prstGeom prst="rect">
            <a:avLst/>
          </a:prstGeom>
        </p:spPr>
      </p:pic>
      <p:pic>
        <p:nvPicPr>
          <p:cNvPr id="12" name="Picture 11"/>
          <p:cNvPicPr>
            <a:picLocks noChangeAspect="1"/>
          </p:cNvPicPr>
          <p:nvPr/>
        </p:nvPicPr>
        <p:blipFill>
          <a:blip r:embed="rId3"/>
          <a:stretch>
            <a:fillRect/>
          </a:stretch>
        </p:blipFill>
        <p:spPr>
          <a:xfrm>
            <a:off x="6164435" y="1893093"/>
            <a:ext cx="2522365" cy="1883793"/>
          </a:xfrm>
          <a:prstGeom prst="rect">
            <a:avLst/>
          </a:prstGeom>
        </p:spPr>
      </p:pic>
    </p:spTree>
    <p:extLst>
      <p:ext uri="{BB962C8B-B14F-4D97-AF65-F5344CB8AC3E}">
        <p14:creationId xmlns:p14="http://schemas.microsoft.com/office/powerpoint/2010/main" val="244954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barn(inVertical)">
                                      <p:cBhvr>
                                        <p:cTn id="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23</a:t>
            </a:fld>
            <a:endParaRPr lang="en-US"/>
          </a:p>
        </p:txBody>
      </p:sp>
      <p:sp>
        <p:nvSpPr>
          <p:cNvPr id="3" name="Title 2"/>
          <p:cNvSpPr>
            <a:spLocks noGrp="1"/>
          </p:cNvSpPr>
          <p:nvPr>
            <p:ph type="title"/>
          </p:nvPr>
        </p:nvSpPr>
        <p:spPr/>
        <p:txBody>
          <a:bodyPr/>
          <a:lstStyle/>
          <a:p>
            <a:r>
              <a:rPr lang="fr-CH" dirty="0" err="1" smtClean="0"/>
              <a:t>Thanks</a:t>
            </a:r>
            <a:r>
              <a:rPr lang="fr-CH" dirty="0" smtClean="0"/>
              <a:t> to </a:t>
            </a:r>
            <a:r>
              <a:rPr lang="fr-CH" dirty="0" err="1" smtClean="0"/>
              <a:t>better</a:t>
            </a:r>
            <a:r>
              <a:rPr lang="fr-CH" dirty="0" smtClean="0"/>
              <a:t> </a:t>
            </a:r>
            <a:r>
              <a:rPr lang="fr-CH" dirty="0" err="1" smtClean="0"/>
              <a:t>shielding</a:t>
            </a:r>
            <a:r>
              <a:rPr lang="fr-CH" dirty="0" smtClean="0"/>
              <a:t> the new triplet </a:t>
            </a:r>
            <a:r>
              <a:rPr lang="fr-CH" dirty="0" err="1" smtClean="0"/>
              <a:t>will</a:t>
            </a:r>
            <a:r>
              <a:rPr lang="fr-CH" dirty="0"/>
              <a:t> </a:t>
            </a:r>
            <a:r>
              <a:rPr lang="fr-CH" dirty="0" smtClean="0"/>
              <a:t>survive 4000 fb</a:t>
            </a:r>
            <a:r>
              <a:rPr lang="fr-CH" baseline="30000" dirty="0" smtClean="0"/>
              <a:t>-1</a:t>
            </a:r>
            <a:endParaRPr lang="en-GB" baseline="30000"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5" name="Picture 4"/>
          <p:cNvPicPr>
            <a:picLocks noChangeAspect="1"/>
          </p:cNvPicPr>
          <p:nvPr/>
        </p:nvPicPr>
        <p:blipFill>
          <a:blip r:embed="rId2"/>
          <a:stretch>
            <a:fillRect/>
          </a:stretch>
        </p:blipFill>
        <p:spPr>
          <a:xfrm>
            <a:off x="1142703" y="1461467"/>
            <a:ext cx="6858594" cy="4804064"/>
          </a:xfrm>
          <a:prstGeom prst="rect">
            <a:avLst/>
          </a:prstGeom>
        </p:spPr>
      </p:pic>
      <p:cxnSp>
        <p:nvCxnSpPr>
          <p:cNvPr id="7" name="Straight Connector 6"/>
          <p:cNvCxnSpPr/>
          <p:nvPr/>
        </p:nvCxnSpPr>
        <p:spPr>
          <a:xfrm>
            <a:off x="4661318" y="3779838"/>
            <a:ext cx="3195443" cy="0"/>
          </a:xfrm>
          <a:prstGeom prst="line">
            <a:avLst/>
          </a:prstGeom>
          <a:ln w="41275">
            <a:solidFill>
              <a:schemeClr val="accent5">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032513" y="3443108"/>
            <a:ext cx="1834477" cy="2797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fr-CH" sz="1400" b="1" dirty="0" smtClean="0"/>
              <a:t>Peak dose @ 3000 fb</a:t>
            </a:r>
            <a:r>
              <a:rPr lang="fr-CH" sz="1400" b="1" baseline="30000" dirty="0" smtClean="0"/>
              <a:t>-1</a:t>
            </a:r>
            <a:endParaRPr lang="en-GB" sz="1400" b="1" baseline="30000" dirty="0"/>
          </a:p>
        </p:txBody>
      </p:sp>
      <p:sp>
        <p:nvSpPr>
          <p:cNvPr id="10" name="Rounded Rectangle 9"/>
          <p:cNvSpPr/>
          <p:nvPr/>
        </p:nvSpPr>
        <p:spPr>
          <a:xfrm>
            <a:off x="5200153" y="2096497"/>
            <a:ext cx="1988382" cy="53939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H" sz="1400" b="1" dirty="0" smtClean="0">
                <a:solidFill>
                  <a:schemeClr val="tx1"/>
                </a:solidFill>
              </a:rPr>
              <a:t>Optimisation </a:t>
            </a:r>
            <a:r>
              <a:rPr lang="fr-CH" sz="1400" b="1" dirty="0" err="1" smtClean="0">
                <a:solidFill>
                  <a:schemeClr val="tx1"/>
                </a:solidFill>
              </a:rPr>
              <a:t>ongoing</a:t>
            </a:r>
            <a:r>
              <a:rPr lang="fr-CH" sz="1400" b="1" dirty="0" smtClean="0">
                <a:solidFill>
                  <a:schemeClr val="tx1"/>
                </a:solidFill>
              </a:rPr>
              <a:t>, </a:t>
            </a:r>
            <a:br>
              <a:rPr lang="fr-CH" sz="1400" b="1" dirty="0" smtClean="0">
                <a:solidFill>
                  <a:schemeClr val="tx1"/>
                </a:solidFill>
              </a:rPr>
            </a:br>
            <a:r>
              <a:rPr lang="fr-CH" sz="1400" b="1" dirty="0" err="1" smtClean="0">
                <a:solidFill>
                  <a:schemeClr val="tx1"/>
                </a:solidFill>
              </a:rPr>
              <a:t>should</a:t>
            </a:r>
            <a:r>
              <a:rPr lang="fr-CH" sz="1400" b="1" dirty="0" smtClean="0">
                <a:solidFill>
                  <a:schemeClr val="tx1"/>
                </a:solidFill>
              </a:rPr>
              <a:t> </a:t>
            </a:r>
            <a:r>
              <a:rPr lang="fr-CH" sz="1400" b="1" dirty="0" err="1" smtClean="0">
                <a:solidFill>
                  <a:schemeClr val="tx1"/>
                </a:solidFill>
              </a:rPr>
              <a:t>reduce</a:t>
            </a:r>
            <a:r>
              <a:rPr lang="fr-CH" sz="1400" b="1" dirty="0" smtClean="0">
                <a:solidFill>
                  <a:schemeClr val="tx1"/>
                </a:solidFill>
              </a:rPr>
              <a:t> 10-20%</a:t>
            </a:r>
          </a:p>
        </p:txBody>
      </p:sp>
      <p:pic>
        <p:nvPicPr>
          <p:cNvPr id="9" name="Picture 8"/>
          <p:cNvPicPr>
            <a:picLocks noChangeAspect="1"/>
          </p:cNvPicPr>
          <p:nvPr/>
        </p:nvPicPr>
        <p:blipFill>
          <a:blip r:embed="rId3"/>
          <a:stretch>
            <a:fillRect/>
          </a:stretch>
        </p:blipFill>
        <p:spPr>
          <a:xfrm>
            <a:off x="7235190" y="1707702"/>
            <a:ext cx="1908810" cy="1651855"/>
          </a:xfrm>
          <a:prstGeom prst="rect">
            <a:avLst/>
          </a:prstGeom>
        </p:spPr>
      </p:pic>
      <p:pic>
        <p:nvPicPr>
          <p:cNvPr id="6" name="Picture 5"/>
          <p:cNvPicPr>
            <a:picLocks noChangeAspect="1"/>
          </p:cNvPicPr>
          <p:nvPr/>
        </p:nvPicPr>
        <p:blipFill>
          <a:blip r:embed="rId4"/>
          <a:stretch>
            <a:fillRect/>
          </a:stretch>
        </p:blipFill>
        <p:spPr>
          <a:xfrm>
            <a:off x="5437085" y="4074026"/>
            <a:ext cx="3596209" cy="1813429"/>
          </a:xfrm>
          <a:prstGeom prst="rect">
            <a:avLst/>
          </a:prstGeom>
        </p:spPr>
      </p:pic>
      <p:sp>
        <p:nvSpPr>
          <p:cNvPr id="11" name="TextBox 10"/>
          <p:cNvSpPr txBox="1"/>
          <p:nvPr/>
        </p:nvSpPr>
        <p:spPr>
          <a:xfrm>
            <a:off x="6194343" y="5875578"/>
            <a:ext cx="2265845"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fr-CH" sz="1400" b="1" dirty="0" smtClean="0"/>
              <a:t>W-</a:t>
            </a:r>
            <a:r>
              <a:rPr lang="fr-CH" sz="1400" b="1" dirty="0" err="1" smtClean="0"/>
              <a:t>shielded</a:t>
            </a:r>
            <a:r>
              <a:rPr lang="fr-CH" sz="1400" b="1" dirty="0" smtClean="0"/>
              <a:t> </a:t>
            </a:r>
            <a:r>
              <a:rPr lang="fr-CH" sz="1400" b="1" dirty="0" err="1" smtClean="0"/>
              <a:t>beam</a:t>
            </a:r>
            <a:r>
              <a:rPr lang="fr-CH" sz="1400" b="1" dirty="0" smtClean="0"/>
              <a:t> </a:t>
            </a:r>
            <a:r>
              <a:rPr lang="fr-CH" sz="1400" b="1" dirty="0" err="1" smtClean="0"/>
              <a:t>screen</a:t>
            </a:r>
            <a:r>
              <a:rPr lang="fr-CH" sz="1400" b="1" dirty="0" smtClean="0"/>
              <a:t> </a:t>
            </a:r>
            <a:r>
              <a:rPr lang="fr-CH" sz="1400" b="1" dirty="0" err="1" smtClean="0"/>
              <a:t>is</a:t>
            </a:r>
            <a:r>
              <a:rPr lang="fr-CH" sz="1400" b="1" dirty="0" smtClean="0"/>
              <a:t> a </a:t>
            </a:r>
            <a:r>
              <a:rPr lang="fr-CH" sz="1400" b="1" dirty="0" err="1" smtClean="0"/>
              <a:t>cornestone</a:t>
            </a:r>
            <a:r>
              <a:rPr lang="fr-CH" sz="1400" b="1" dirty="0" smtClean="0"/>
              <a:t> of the project</a:t>
            </a:r>
            <a:endParaRPr lang="en-GB" sz="1400" b="1" dirty="0"/>
          </a:p>
        </p:txBody>
      </p:sp>
    </p:spTree>
    <p:extLst>
      <p:ext uri="{BB962C8B-B14F-4D97-AF65-F5344CB8AC3E}">
        <p14:creationId xmlns:p14="http://schemas.microsoft.com/office/powerpoint/2010/main" val="414615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24</a:t>
            </a:fld>
            <a:endParaRPr lang="en-US"/>
          </a:p>
        </p:txBody>
      </p:sp>
      <p:sp>
        <p:nvSpPr>
          <p:cNvPr id="3" name="Title 2"/>
          <p:cNvSpPr>
            <a:spLocks noGrp="1"/>
          </p:cNvSpPr>
          <p:nvPr>
            <p:ph type="title"/>
          </p:nvPr>
        </p:nvSpPr>
        <p:spPr>
          <a:xfrm>
            <a:off x="457200" y="187550"/>
            <a:ext cx="8229600" cy="914400"/>
          </a:xfrm>
        </p:spPr>
        <p:txBody>
          <a:bodyPr/>
          <a:lstStyle/>
          <a:p>
            <a:r>
              <a:rPr lang="fr-CH" dirty="0" err="1" smtClean="0"/>
              <a:t>Two</a:t>
            </a:r>
            <a:r>
              <a:rPr lang="fr-CH" dirty="0" smtClean="0"/>
              <a:t> International </a:t>
            </a:r>
            <a:r>
              <a:rPr lang="fr-CH" dirty="0" err="1" smtClean="0"/>
              <a:t>Reviews</a:t>
            </a:r>
            <a:endParaRPr lang="en-GB" dirty="0"/>
          </a:p>
        </p:txBody>
      </p:sp>
      <p:sp>
        <p:nvSpPr>
          <p:cNvPr id="6" name="Content Placeholder 5"/>
          <p:cNvSpPr>
            <a:spLocks noGrp="1"/>
          </p:cNvSpPr>
          <p:nvPr>
            <p:ph idx="1"/>
          </p:nvPr>
        </p:nvSpPr>
        <p:spPr>
          <a:xfrm>
            <a:off x="454554" y="1188719"/>
            <a:ext cx="5669280" cy="5349240"/>
          </a:xfrm>
        </p:spPr>
        <p:txBody>
          <a:bodyPr>
            <a:normAutofit/>
          </a:bodyPr>
          <a:lstStyle/>
          <a:p>
            <a:r>
              <a:rPr lang="fr-CH" sz="2800" dirty="0" smtClean="0"/>
              <a:t>Nov. 2015:Review of MQXF (triplet </a:t>
            </a:r>
            <a:r>
              <a:rPr lang="fr-CH" sz="2800" dirty="0" err="1" smtClean="0"/>
              <a:t>quadrupoles</a:t>
            </a:r>
            <a:r>
              <a:rPr lang="fr-CH" sz="2800" dirty="0" smtClean="0"/>
              <a:t>) </a:t>
            </a:r>
            <a:r>
              <a:rPr lang="fr-CH" sz="2800" dirty="0" err="1" smtClean="0"/>
              <a:t>Conductors</a:t>
            </a:r>
            <a:r>
              <a:rPr lang="fr-CH" sz="2800" dirty="0" smtClean="0"/>
              <a:t> (Nb</a:t>
            </a:r>
            <a:r>
              <a:rPr lang="fr-CH" sz="2800" baseline="-25000" dirty="0" smtClean="0"/>
              <a:t>3</a:t>
            </a:r>
            <a:r>
              <a:rPr lang="fr-CH" sz="2800" dirty="0" smtClean="0"/>
              <a:t>Sn)</a:t>
            </a:r>
          </a:p>
          <a:p>
            <a:pPr lvl="1"/>
            <a:r>
              <a:rPr lang="fr-CH" sz="1900" dirty="0" err="1" smtClean="0"/>
              <a:t>Increase</a:t>
            </a:r>
            <a:r>
              <a:rPr lang="fr-CH" sz="1900" dirty="0" smtClean="0"/>
              <a:t> </a:t>
            </a:r>
            <a:r>
              <a:rPr lang="fr-CH" sz="1900" dirty="0" err="1" smtClean="0"/>
              <a:t>margins</a:t>
            </a:r>
            <a:r>
              <a:rPr lang="fr-CH" sz="1900" dirty="0" smtClean="0"/>
              <a:t> by 5%</a:t>
            </a:r>
          </a:p>
          <a:p>
            <a:pPr lvl="1"/>
            <a:r>
              <a:rPr lang="fr-CH" sz="1900" dirty="0" smtClean="0"/>
              <a:t>Support </a:t>
            </a:r>
            <a:r>
              <a:rPr lang="fr-CH" sz="1900" dirty="0" err="1" smtClean="0"/>
              <a:t>development</a:t>
            </a:r>
            <a:r>
              <a:rPr lang="fr-CH" sz="1900" dirty="0" smtClean="0"/>
              <a:t> at second </a:t>
            </a:r>
            <a:r>
              <a:rPr lang="fr-CH" sz="1900" dirty="0" err="1" smtClean="0"/>
              <a:t>producer</a:t>
            </a:r>
            <a:r>
              <a:rPr lang="fr-CH" sz="1900" dirty="0" smtClean="0"/>
              <a:t> (PIT)</a:t>
            </a:r>
          </a:p>
          <a:p>
            <a:pPr lvl="1"/>
            <a:r>
              <a:rPr lang="fr-CH" sz="1900" dirty="0" smtClean="0"/>
              <a:t>Support for </a:t>
            </a:r>
            <a:r>
              <a:rPr lang="fr-CH" sz="1900" dirty="0" err="1" smtClean="0"/>
              <a:t>low</a:t>
            </a:r>
            <a:r>
              <a:rPr lang="fr-CH" sz="1900" dirty="0" smtClean="0"/>
              <a:t> </a:t>
            </a:r>
            <a:r>
              <a:rPr lang="fr-CH" sz="1900" dirty="0" err="1" smtClean="0"/>
              <a:t>keystone</a:t>
            </a:r>
            <a:r>
              <a:rPr lang="fr-CH" sz="1900" dirty="0" smtClean="0"/>
              <a:t> </a:t>
            </a:r>
            <a:r>
              <a:rPr lang="fr-CH" sz="1900" dirty="0" err="1" smtClean="0"/>
              <a:t>cable</a:t>
            </a:r>
            <a:r>
              <a:rPr lang="fr-CH" sz="1900" dirty="0" smtClean="0"/>
              <a:t> (for PIT)</a:t>
            </a:r>
          </a:p>
          <a:p>
            <a:r>
              <a:rPr lang="fr-CH" sz="2800" dirty="0" err="1" smtClean="0"/>
              <a:t>Dec</a:t>
            </a:r>
            <a:r>
              <a:rPr lang="fr-CH" sz="2800" dirty="0" smtClean="0"/>
              <a:t>. 2015: </a:t>
            </a:r>
            <a:r>
              <a:rPr lang="fr-CH" sz="2800" dirty="0" err="1" smtClean="0"/>
              <a:t>Review</a:t>
            </a:r>
            <a:r>
              <a:rPr lang="fr-CH" sz="2800" dirty="0" smtClean="0"/>
              <a:t> of the MQXF Design</a:t>
            </a:r>
          </a:p>
          <a:p>
            <a:pPr lvl="1"/>
            <a:r>
              <a:rPr lang="fr-CH" sz="1900" dirty="0" smtClean="0"/>
              <a:t>Design </a:t>
            </a:r>
            <a:r>
              <a:rPr lang="fr-CH" sz="1900" dirty="0" err="1" smtClean="0"/>
              <a:t>very</a:t>
            </a:r>
            <a:r>
              <a:rPr lang="fr-CH" sz="1900" dirty="0" smtClean="0"/>
              <a:t> </a:t>
            </a:r>
            <a:r>
              <a:rPr lang="fr-CH" sz="1900" dirty="0" err="1" smtClean="0"/>
              <a:t>well</a:t>
            </a:r>
            <a:r>
              <a:rPr lang="fr-CH" sz="1900" dirty="0" smtClean="0"/>
              <a:t> </a:t>
            </a:r>
            <a:r>
              <a:rPr lang="fr-CH" sz="1900" dirty="0" err="1" smtClean="0"/>
              <a:t>advanced</a:t>
            </a:r>
            <a:r>
              <a:rPr lang="fr-CH" sz="1900" dirty="0" smtClean="0"/>
              <a:t>: 150 mm fine!</a:t>
            </a:r>
          </a:p>
          <a:p>
            <a:pPr lvl="1"/>
            <a:r>
              <a:rPr lang="fr-CH" sz="1900" dirty="0" err="1" smtClean="0"/>
              <a:t>Decrease</a:t>
            </a:r>
            <a:r>
              <a:rPr lang="fr-CH" sz="1900" dirty="0" smtClean="0"/>
              <a:t> operating </a:t>
            </a:r>
            <a:r>
              <a:rPr lang="fr-CH" sz="1900" dirty="0" err="1" smtClean="0"/>
              <a:t>current</a:t>
            </a:r>
            <a:r>
              <a:rPr lang="fr-CH" sz="1900" dirty="0" smtClean="0"/>
              <a:t> (by 5%) </a:t>
            </a:r>
            <a:r>
              <a:rPr lang="fr-CH" sz="1900" dirty="0" err="1" smtClean="0"/>
              <a:t>with</a:t>
            </a:r>
            <a:r>
              <a:rPr lang="fr-CH" sz="1900" dirty="0" smtClean="0"/>
              <a:t> longer </a:t>
            </a:r>
            <a:r>
              <a:rPr lang="fr-CH" sz="1900" dirty="0" err="1" smtClean="0"/>
              <a:t>magnets</a:t>
            </a:r>
            <a:endParaRPr lang="fr-CH" sz="1900" dirty="0"/>
          </a:p>
          <a:p>
            <a:pPr lvl="1"/>
            <a:r>
              <a:rPr lang="fr-CH" sz="1900" dirty="0" err="1" smtClean="0"/>
              <a:t>Low</a:t>
            </a:r>
            <a:r>
              <a:rPr lang="fr-CH" sz="1900" dirty="0" smtClean="0"/>
              <a:t> </a:t>
            </a:r>
            <a:r>
              <a:rPr lang="fr-CH" sz="1900" dirty="0" err="1" smtClean="0"/>
              <a:t>keystone</a:t>
            </a:r>
            <a:r>
              <a:rPr lang="fr-CH" sz="1900" dirty="0" smtClean="0"/>
              <a:t> </a:t>
            </a:r>
            <a:r>
              <a:rPr lang="fr-CH" sz="1900" dirty="0" err="1" smtClean="0"/>
              <a:t>cable</a:t>
            </a:r>
            <a:r>
              <a:rPr lang="fr-CH" sz="1900" dirty="0" smtClean="0"/>
              <a:t> for </a:t>
            </a:r>
            <a:r>
              <a:rPr lang="fr-CH" sz="1900" dirty="0" err="1" smtClean="0"/>
              <a:t>both</a:t>
            </a:r>
            <a:r>
              <a:rPr lang="fr-CH" sz="1900" dirty="0" smtClean="0"/>
              <a:t> PIT &amp; RRP</a:t>
            </a:r>
          </a:p>
          <a:p>
            <a:pPr lvl="1"/>
            <a:r>
              <a:rPr lang="fr-CH" sz="1900" dirty="0" smtClean="0"/>
              <a:t>Excellent </a:t>
            </a:r>
            <a:r>
              <a:rPr lang="fr-CH" sz="1900" dirty="0" err="1" smtClean="0"/>
              <a:t>teamwork</a:t>
            </a:r>
            <a:r>
              <a:rPr lang="fr-CH" sz="1900" dirty="0" smtClean="0"/>
              <a:t> CERN-LARP</a:t>
            </a:r>
            <a:endParaRPr lang="en-GB" sz="1900"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59663" y="1216263"/>
            <a:ext cx="3252532" cy="2168354"/>
          </a:xfrm>
          <a:prstGeom prst="rect">
            <a:avLst/>
          </a:prstGeom>
        </p:spPr>
      </p:pic>
      <p:pic>
        <p:nvPicPr>
          <p:cNvPr id="8" name="Picture 7"/>
          <p:cNvPicPr>
            <a:picLocks noChangeAspect="1"/>
          </p:cNvPicPr>
          <p:nvPr/>
        </p:nvPicPr>
        <p:blipFill>
          <a:blip r:embed="rId3"/>
          <a:stretch>
            <a:fillRect/>
          </a:stretch>
        </p:blipFill>
        <p:spPr>
          <a:xfrm>
            <a:off x="5859663" y="3742652"/>
            <a:ext cx="3252532" cy="2498819"/>
          </a:xfrm>
          <a:prstGeom prst="rect">
            <a:avLst/>
          </a:prstGeom>
        </p:spPr>
      </p:pic>
    </p:spTree>
    <p:extLst>
      <p:ext uri="{BB962C8B-B14F-4D97-AF65-F5344CB8AC3E}">
        <p14:creationId xmlns:p14="http://schemas.microsoft.com/office/powerpoint/2010/main" val="29413930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10297" y="2602165"/>
            <a:ext cx="4945174" cy="34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1" y="2602165"/>
            <a:ext cx="4945175" cy="34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FA004B2-1541-5046-B6F2-22AF56585712}" type="slidenum">
              <a:rPr lang="en-US" smtClean="0"/>
              <a:pPr/>
              <a:t>25</a:t>
            </a:fld>
            <a:endParaRPr lang="en-US"/>
          </a:p>
        </p:txBody>
      </p:sp>
      <p:sp>
        <p:nvSpPr>
          <p:cNvPr id="5" name="Title 4"/>
          <p:cNvSpPr>
            <a:spLocks noGrp="1"/>
          </p:cNvSpPr>
          <p:nvPr>
            <p:ph type="title"/>
          </p:nvPr>
        </p:nvSpPr>
        <p:spPr/>
        <p:txBody>
          <a:bodyPr/>
          <a:lstStyle/>
          <a:p>
            <a:r>
              <a:rPr lang="en-US" sz="3000" i="1" dirty="0" smtClean="0"/>
              <a:t>The </a:t>
            </a:r>
            <a:r>
              <a:rPr lang="en-US" sz="3000" b="1" i="1" u="sng" dirty="0" smtClean="0"/>
              <a:t>Achromatic Telescopic Squeezing </a:t>
            </a:r>
            <a:r>
              <a:rPr lang="en-US" sz="3000" i="1" dirty="0" smtClean="0"/>
              <a:t>(ATS) scheme </a:t>
            </a:r>
            <a:endParaRPr lang="en-US" sz="3000" i="1" dirty="0"/>
          </a:p>
        </p:txBody>
      </p:sp>
      <p:sp>
        <p:nvSpPr>
          <p:cNvPr id="9" name="Content Placeholder 5"/>
          <p:cNvSpPr>
            <a:spLocks noGrp="1"/>
          </p:cNvSpPr>
          <p:nvPr>
            <p:ph sz="quarter" idx="13"/>
          </p:nvPr>
        </p:nvSpPr>
        <p:spPr>
          <a:xfrm>
            <a:off x="457200" y="1066801"/>
            <a:ext cx="8488680" cy="1706880"/>
          </a:xfrm>
          <a:prstGeom prst="rect">
            <a:avLst/>
          </a:prstGeom>
          <a:ln>
            <a:noFill/>
          </a:ln>
        </p:spPr>
        <p:txBody>
          <a:bodyPr>
            <a:normAutofit fontScale="92500"/>
          </a:bodyPr>
          <a:lstStyle/>
          <a:p>
            <a:r>
              <a:rPr lang="en-US" sz="2000" b="1" dirty="0" smtClean="0">
                <a:latin typeface="+mj-lt"/>
                <a:sym typeface="Wingdings" panose="05000000000000000000" pitchFamily="2" charset="2"/>
              </a:rPr>
              <a:t>Small</a:t>
            </a:r>
            <a:r>
              <a:rPr lang="en-US" sz="2000" b="1" dirty="0" smtClean="0">
                <a:latin typeface="Symbol" panose="05050102010706020507" pitchFamily="18" charset="2"/>
                <a:sym typeface="Wingdings" panose="05000000000000000000" pitchFamily="2" charset="2"/>
              </a:rPr>
              <a:t> b</a:t>
            </a:r>
            <a:r>
              <a:rPr lang="en-US" sz="2000" b="1" dirty="0" smtClean="0">
                <a:sym typeface="Wingdings" panose="05000000000000000000" pitchFamily="2" charset="2"/>
              </a:rPr>
              <a:t>* is limited by aperture but not only</a:t>
            </a:r>
            <a:r>
              <a:rPr lang="en-US" sz="2000" dirty="0" smtClean="0">
                <a:sym typeface="Wingdings" panose="05000000000000000000" pitchFamily="2" charset="2"/>
              </a:rPr>
              <a:t>: </a:t>
            </a:r>
            <a:r>
              <a:rPr lang="en-US" sz="2000" u="sng" dirty="0" smtClean="0">
                <a:solidFill>
                  <a:srgbClr val="FF0000"/>
                </a:solidFill>
                <a:sym typeface="Wingdings" panose="05000000000000000000" pitchFamily="2" charset="2"/>
              </a:rPr>
              <a:t>optics matching &amp; flexibility </a:t>
            </a:r>
            <a:r>
              <a:rPr lang="en-US" sz="2000" dirty="0" smtClean="0">
                <a:sym typeface="Wingdings" panose="05000000000000000000" pitchFamily="2" charset="2"/>
              </a:rPr>
              <a:t>(round and flat optics), </a:t>
            </a:r>
            <a:r>
              <a:rPr lang="en-US" sz="2000" dirty="0">
                <a:sym typeface="Wingdings" panose="05000000000000000000" pitchFamily="2" charset="2"/>
              </a:rPr>
              <a:t>chromatic </a:t>
            </a:r>
            <a:r>
              <a:rPr lang="en-US" sz="2000" dirty="0" smtClean="0">
                <a:sym typeface="Wingdings" panose="05000000000000000000" pitchFamily="2" charset="2"/>
              </a:rPr>
              <a:t>effects (not only Q’), </a:t>
            </a:r>
            <a:r>
              <a:rPr lang="en-US" sz="2000" dirty="0">
                <a:sym typeface="Wingdings" panose="05000000000000000000" pitchFamily="2" charset="2"/>
              </a:rPr>
              <a:t>spurious </a:t>
            </a:r>
            <a:r>
              <a:rPr lang="en-US" sz="2000" dirty="0" smtClean="0">
                <a:sym typeface="Wingdings" panose="05000000000000000000" pitchFamily="2" charset="2"/>
              </a:rPr>
              <a:t>dispersion from X-angle,..</a:t>
            </a:r>
          </a:p>
          <a:p>
            <a:pPr marL="0" indent="0">
              <a:buNone/>
            </a:pPr>
            <a:endParaRPr lang="en-US" sz="200" b="1" dirty="0" smtClean="0">
              <a:sym typeface="Wingdings" panose="05000000000000000000" pitchFamily="2" charset="2"/>
            </a:endParaRPr>
          </a:p>
          <a:p>
            <a:r>
              <a:rPr lang="en-US" sz="2000" b="1" dirty="0" smtClean="0">
                <a:sym typeface="Wingdings" panose="05000000000000000000" pitchFamily="2" charset="2"/>
              </a:rPr>
              <a:t>A novel optics scheme was developed </a:t>
            </a:r>
            <a:r>
              <a:rPr lang="en-US" sz="2000" dirty="0" smtClean="0">
                <a:sym typeface="Wingdings" panose="05000000000000000000" pitchFamily="2" charset="2"/>
              </a:rPr>
              <a:t>to</a:t>
            </a:r>
            <a:r>
              <a:rPr lang="en-US" sz="2000" b="1" u="sng" dirty="0" smtClean="0">
                <a:solidFill>
                  <a:srgbClr val="FF0000"/>
                </a:solidFill>
                <a:sym typeface="Wingdings" panose="05000000000000000000" pitchFamily="2" charset="2"/>
              </a:rPr>
              <a:t> </a:t>
            </a:r>
            <a:r>
              <a:rPr lang="en-US" sz="2000" u="sng" dirty="0" smtClean="0">
                <a:solidFill>
                  <a:srgbClr val="FF0000"/>
                </a:solidFill>
                <a:sym typeface="Wingdings" panose="05000000000000000000" pitchFamily="2" charset="2"/>
              </a:rPr>
              <a:t>reach un-precedent </a:t>
            </a:r>
            <a:r>
              <a:rPr lang="en-US" sz="2000" u="sng" dirty="0" smtClean="0">
                <a:solidFill>
                  <a:srgbClr val="FF0000"/>
                </a:solidFill>
                <a:latin typeface="Symbol" panose="05050102010706020507" pitchFamily="18" charset="2"/>
                <a:sym typeface="Wingdings" panose="05000000000000000000" pitchFamily="2" charset="2"/>
              </a:rPr>
              <a:t>b</a:t>
            </a:r>
            <a:r>
              <a:rPr lang="en-US" sz="2000" u="sng" baseline="30000" dirty="0" smtClean="0">
                <a:solidFill>
                  <a:srgbClr val="FF0000"/>
                </a:solidFill>
                <a:sym typeface="Wingdings" panose="05000000000000000000" pitchFamily="2" charset="2"/>
              </a:rPr>
              <a:t>* </a:t>
            </a:r>
            <a:r>
              <a:rPr lang="en-US" sz="2000" u="sng" dirty="0" smtClean="0">
                <a:solidFill>
                  <a:srgbClr val="FF0000"/>
                </a:solidFill>
                <a:sym typeface="Wingdings" panose="05000000000000000000" pitchFamily="2" charset="2"/>
              </a:rPr>
              <a:t> w/o chromatic limit</a:t>
            </a:r>
            <a:r>
              <a:rPr lang="en-US" sz="2000" dirty="0" smtClean="0">
                <a:solidFill>
                  <a:srgbClr val="FF0000"/>
                </a:solidFill>
                <a:sym typeface="Wingdings" panose="05000000000000000000" pitchFamily="2" charset="2"/>
              </a:rPr>
              <a:t>  based on a kind of </a:t>
            </a:r>
            <a:r>
              <a:rPr lang="en-US" sz="2000" u="sng" dirty="0" smtClean="0">
                <a:solidFill>
                  <a:srgbClr val="FF0000"/>
                </a:solidFill>
                <a:sym typeface="Wingdings" panose="05000000000000000000" pitchFamily="2" charset="2"/>
              </a:rPr>
              <a:t>generalized squeeze involving 50% of the ring</a:t>
            </a:r>
            <a:endParaRPr lang="en-US" sz="2000" baseline="30000" dirty="0" smtClean="0">
              <a:solidFill>
                <a:schemeClr val="tx1"/>
              </a:solidFill>
              <a:sym typeface="Wingdings" panose="05000000000000000000" pitchFamily="2" charset="2"/>
            </a:endParaRPr>
          </a:p>
        </p:txBody>
      </p:sp>
      <p:sp>
        <p:nvSpPr>
          <p:cNvPr id="2" name="Footer Placeholder 1"/>
          <p:cNvSpPr>
            <a:spLocks noGrp="1"/>
          </p:cNvSpPr>
          <p:nvPr>
            <p:ph type="ftr" sz="quarter" idx="3"/>
          </p:nvPr>
        </p:nvSpPr>
        <p:spPr/>
        <p:txBody>
          <a:bodyPr/>
          <a:lstStyle/>
          <a:p>
            <a:r>
              <a:rPr lang="en-GB" smtClean="0"/>
              <a:t>L. Rossi HL-LHC project - Varenna 9July 2015</a:t>
            </a:r>
            <a:endParaRPr lang="en-GB" dirty="0"/>
          </a:p>
        </p:txBody>
      </p:sp>
      <p:sp>
        <p:nvSpPr>
          <p:cNvPr id="12" name="TextBox 11"/>
          <p:cNvSpPr txBox="1"/>
          <p:nvPr/>
        </p:nvSpPr>
        <p:spPr>
          <a:xfrm>
            <a:off x="863248" y="5928478"/>
            <a:ext cx="6694098" cy="646331"/>
          </a:xfrm>
          <a:prstGeom prst="rect">
            <a:avLst/>
          </a:prstGeom>
          <a:solidFill>
            <a:schemeClr val="bg2"/>
          </a:solidFill>
        </p:spPr>
        <p:txBody>
          <a:bodyPr wrap="square" rtlCol="0">
            <a:spAutoFit/>
          </a:bodyPr>
          <a:lstStyle/>
          <a:p>
            <a:pPr algn="ctr"/>
            <a:r>
              <a:rPr lang="en-US" dirty="0"/>
              <a:t>Beam sizes [mm] @ 7 TeV from IR8 to IR2 for typical ATS </a:t>
            </a:r>
          </a:p>
          <a:p>
            <a:pPr algn="ctr"/>
            <a:r>
              <a:rPr lang="en-US" dirty="0"/>
              <a:t>“pre-squeezed” optics (left) and “telescopic” collision optics (right)</a:t>
            </a:r>
          </a:p>
        </p:txBody>
      </p:sp>
      <p:sp>
        <p:nvSpPr>
          <p:cNvPr id="13" name="TextBox 12"/>
          <p:cNvSpPr txBox="1"/>
          <p:nvPr/>
        </p:nvSpPr>
        <p:spPr>
          <a:xfrm>
            <a:off x="2846704" y="2941596"/>
            <a:ext cx="1165704" cy="369332"/>
          </a:xfrm>
          <a:prstGeom prst="rect">
            <a:avLst/>
          </a:prstGeom>
          <a:solidFill>
            <a:srgbClr val="FFFF00"/>
          </a:solidFill>
          <a:ln>
            <a:solidFill>
              <a:schemeClr val="tx1"/>
            </a:solidFill>
          </a:ln>
        </p:spPr>
        <p:txBody>
          <a:bodyPr wrap="none" rtlCol="0">
            <a:spAutoFit/>
          </a:bodyPr>
          <a:lstStyle/>
          <a:p>
            <a:r>
              <a:rPr lang="en-US" b="1" dirty="0" smtClean="0">
                <a:latin typeface="Symbol" panose="05050102010706020507" pitchFamily="18" charset="2"/>
                <a:sym typeface="Wingdings" panose="05000000000000000000" pitchFamily="2" charset="2"/>
              </a:rPr>
              <a:t>b</a:t>
            </a:r>
            <a:r>
              <a:rPr lang="en-US" b="1" dirty="0" smtClean="0">
                <a:sym typeface="Wingdings" panose="05000000000000000000" pitchFamily="2" charset="2"/>
              </a:rPr>
              <a:t>*= 40 cm</a:t>
            </a:r>
            <a:endParaRPr lang="en-US" dirty="0"/>
          </a:p>
        </p:txBody>
      </p:sp>
      <p:sp>
        <p:nvSpPr>
          <p:cNvPr id="21" name="TextBox 20"/>
          <p:cNvSpPr txBox="1"/>
          <p:nvPr/>
        </p:nvSpPr>
        <p:spPr>
          <a:xfrm>
            <a:off x="7036280" y="2950220"/>
            <a:ext cx="1165704" cy="369332"/>
          </a:xfrm>
          <a:prstGeom prst="rect">
            <a:avLst/>
          </a:prstGeom>
          <a:solidFill>
            <a:srgbClr val="FFFF00"/>
          </a:solidFill>
          <a:ln>
            <a:solidFill>
              <a:schemeClr val="tx1"/>
            </a:solidFill>
          </a:ln>
        </p:spPr>
        <p:txBody>
          <a:bodyPr wrap="none" rtlCol="0">
            <a:spAutoFit/>
          </a:bodyPr>
          <a:lstStyle/>
          <a:p>
            <a:r>
              <a:rPr lang="en-US" b="1" dirty="0" smtClean="0">
                <a:latin typeface="Symbol" panose="05050102010706020507" pitchFamily="18" charset="2"/>
                <a:sym typeface="Wingdings" panose="05000000000000000000" pitchFamily="2" charset="2"/>
              </a:rPr>
              <a:t>b</a:t>
            </a:r>
            <a:r>
              <a:rPr lang="en-US" b="1" dirty="0" smtClean="0">
                <a:sym typeface="Wingdings" panose="05000000000000000000" pitchFamily="2" charset="2"/>
              </a:rPr>
              <a:t>*= 10 cm</a:t>
            </a:r>
            <a:endParaRPr lang="en-US" dirty="0"/>
          </a:p>
        </p:txBody>
      </p:sp>
      <p:cxnSp>
        <p:nvCxnSpPr>
          <p:cNvPr id="15" name="Straight Arrow Connector 14"/>
          <p:cNvCxnSpPr/>
          <p:nvPr/>
        </p:nvCxnSpPr>
        <p:spPr>
          <a:xfrm>
            <a:off x="5270736" y="5788116"/>
            <a:ext cx="300025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702059" y="5651479"/>
            <a:ext cx="2230932" cy="276999"/>
          </a:xfrm>
          <a:prstGeom prst="rect">
            <a:avLst/>
          </a:prstGeom>
          <a:solidFill>
            <a:schemeClr val="tx2">
              <a:lumMod val="20000"/>
              <a:lumOff val="80000"/>
            </a:schemeClr>
          </a:solidFill>
        </p:spPr>
        <p:txBody>
          <a:bodyPr wrap="none" rtlCol="0">
            <a:spAutoFit/>
          </a:bodyPr>
          <a:lstStyle/>
          <a:p>
            <a:r>
              <a:rPr lang="en-US" sz="1200" b="1" dirty="0" smtClean="0"/>
              <a:t>The new IR is sort of 8 km long </a:t>
            </a:r>
            <a:r>
              <a:rPr lang="en-US" sz="1200" dirty="0" smtClean="0"/>
              <a:t>!</a:t>
            </a:r>
            <a:endParaRPr lang="en-US" sz="1200" dirty="0"/>
          </a:p>
        </p:txBody>
      </p:sp>
      <p:sp>
        <p:nvSpPr>
          <p:cNvPr id="6" name="TextBox 5"/>
          <p:cNvSpPr txBox="1"/>
          <p:nvPr/>
        </p:nvSpPr>
        <p:spPr>
          <a:xfrm>
            <a:off x="7674931" y="2417499"/>
            <a:ext cx="1405641"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GB" dirty="0"/>
              <a:t>(S. Fartoukh)</a:t>
            </a:r>
          </a:p>
        </p:txBody>
      </p:sp>
    </p:spTree>
    <p:extLst>
      <p:ext uri="{BB962C8B-B14F-4D97-AF65-F5344CB8AC3E}">
        <p14:creationId xmlns:p14="http://schemas.microsoft.com/office/powerpoint/2010/main" val="35246171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004B2-1541-5046-B6F2-22AF56585712}" type="slidenum">
              <a:rPr lang="en-US" smtClean="0"/>
              <a:t>26</a:t>
            </a:fld>
            <a:endParaRPr lang="en-US"/>
          </a:p>
        </p:txBody>
      </p:sp>
      <p:sp>
        <p:nvSpPr>
          <p:cNvPr id="2" name="Title 1"/>
          <p:cNvSpPr>
            <a:spLocks noGrp="1"/>
          </p:cNvSpPr>
          <p:nvPr>
            <p:ph type="title"/>
          </p:nvPr>
        </p:nvSpPr>
        <p:spPr/>
        <p:txBody>
          <a:bodyPr/>
          <a:lstStyle/>
          <a:p>
            <a:r>
              <a:rPr lang="fr-CH" dirty="0" err="1" smtClean="0"/>
              <a:t>Magnet</a:t>
            </a:r>
            <a:r>
              <a:rPr lang="fr-CH" dirty="0" smtClean="0"/>
              <a:t> the </a:t>
            </a:r>
            <a:r>
              <a:rPr lang="fr-CH" dirty="0" err="1" smtClean="0"/>
              <a:t>progress</a:t>
            </a:r>
            <a:endParaRPr lang="en-GB" dirty="0"/>
          </a:p>
        </p:txBody>
      </p:sp>
      <p:sp>
        <p:nvSpPr>
          <p:cNvPr id="7" name="Content Placeholder 6"/>
          <p:cNvSpPr>
            <a:spLocks noGrp="1"/>
          </p:cNvSpPr>
          <p:nvPr>
            <p:ph sz="half" idx="1"/>
          </p:nvPr>
        </p:nvSpPr>
        <p:spPr>
          <a:xfrm>
            <a:off x="0" y="1189038"/>
            <a:ext cx="4059484" cy="5348922"/>
          </a:xfrm>
        </p:spPr>
        <p:txBody>
          <a:bodyPr>
            <a:normAutofit/>
          </a:bodyPr>
          <a:lstStyle/>
          <a:p>
            <a:r>
              <a:rPr lang="fr-CH" sz="2400" dirty="0" smtClean="0"/>
              <a:t>LHC </a:t>
            </a:r>
            <a:r>
              <a:rPr lang="fr-CH" sz="2400" dirty="0" err="1" smtClean="0"/>
              <a:t>dipoles</a:t>
            </a:r>
            <a:r>
              <a:rPr lang="fr-CH" sz="2400" dirty="0" smtClean="0"/>
              <a:t> </a:t>
            </a:r>
            <a:r>
              <a:rPr lang="fr-CH" sz="2400" dirty="0" err="1" smtClean="0"/>
              <a:t>features</a:t>
            </a:r>
            <a:r>
              <a:rPr lang="fr-CH" sz="2400" dirty="0" smtClean="0"/>
              <a:t> 8.3 T in 56 mm (</a:t>
            </a:r>
            <a:r>
              <a:rPr lang="fr-CH" sz="2400" dirty="0" err="1" smtClean="0"/>
              <a:t>designed</a:t>
            </a:r>
            <a:r>
              <a:rPr lang="fr-CH" sz="2400" dirty="0" smtClean="0"/>
              <a:t> for 9.3 </a:t>
            </a:r>
            <a:r>
              <a:rPr lang="fr-CH" sz="2400" dirty="0" err="1" smtClean="0"/>
              <a:t>peak</a:t>
            </a:r>
            <a:r>
              <a:rPr lang="fr-CH" sz="2400" dirty="0" smtClean="0"/>
              <a:t> </a:t>
            </a:r>
            <a:r>
              <a:rPr lang="fr-CH" sz="2400" dirty="0" err="1" smtClean="0"/>
              <a:t>field</a:t>
            </a:r>
            <a:r>
              <a:rPr lang="fr-CH" sz="2400" dirty="0" smtClean="0"/>
              <a:t>)</a:t>
            </a:r>
          </a:p>
          <a:p>
            <a:r>
              <a:rPr lang="fr-CH" sz="2400" dirty="0" smtClean="0"/>
              <a:t>LHC IT Quads </a:t>
            </a:r>
            <a:r>
              <a:rPr lang="fr-CH" sz="2400" dirty="0" err="1" smtClean="0"/>
              <a:t>features</a:t>
            </a:r>
            <a:r>
              <a:rPr lang="en-GB" sz="2400" dirty="0" smtClean="0"/>
              <a:t> 205 T/m </a:t>
            </a:r>
            <a:r>
              <a:rPr lang="en-GB" sz="2400" dirty="0"/>
              <a:t>in 70 </a:t>
            </a:r>
            <a:r>
              <a:rPr lang="en-GB" sz="2400" dirty="0" smtClean="0"/>
              <a:t>mm with 8 T peak field </a:t>
            </a:r>
          </a:p>
          <a:p>
            <a:r>
              <a:rPr lang="fr-CH" sz="2400" dirty="0" smtClean="0"/>
              <a:t>HL-LHC </a:t>
            </a:r>
          </a:p>
          <a:p>
            <a:pPr lvl="1"/>
            <a:r>
              <a:rPr lang="fr-CH" sz="2000" b="1" dirty="0" smtClean="0"/>
              <a:t>11 T </a:t>
            </a:r>
            <a:r>
              <a:rPr lang="fr-CH" sz="2000" b="1" dirty="0" err="1" smtClean="0"/>
              <a:t>dipole</a:t>
            </a:r>
            <a:r>
              <a:rPr lang="fr-CH" sz="2000" b="1" dirty="0" smtClean="0"/>
              <a:t> (</a:t>
            </a:r>
            <a:r>
              <a:rPr lang="fr-CH" sz="2000" b="1" dirty="0" err="1" smtClean="0"/>
              <a:t>designed</a:t>
            </a:r>
            <a:r>
              <a:rPr lang="fr-CH" sz="2000" b="1" dirty="0" smtClean="0"/>
              <a:t> for 12.3 T </a:t>
            </a:r>
            <a:r>
              <a:rPr lang="fr-CH" sz="2000" b="1" dirty="0" err="1" smtClean="0"/>
              <a:t>peak</a:t>
            </a:r>
            <a:r>
              <a:rPr lang="fr-CH" sz="2000" b="1" dirty="0" smtClean="0"/>
              <a:t> </a:t>
            </a:r>
            <a:r>
              <a:rPr lang="fr-CH" sz="2000" b="1" dirty="0" err="1" smtClean="0"/>
              <a:t>field</a:t>
            </a:r>
            <a:r>
              <a:rPr lang="fr-CH" sz="2000" b="1" dirty="0" smtClean="0"/>
              <a:t>, 60 mm)</a:t>
            </a:r>
          </a:p>
          <a:p>
            <a:pPr lvl="1"/>
            <a:r>
              <a:rPr lang="fr-CH" sz="2000" b="1" dirty="0" smtClean="0"/>
              <a:t>New IT Quads </a:t>
            </a:r>
            <a:r>
              <a:rPr lang="fr-CH" sz="2000" b="1" dirty="0" err="1" smtClean="0"/>
              <a:t>features</a:t>
            </a:r>
            <a:r>
              <a:rPr lang="fr-CH" sz="2000" b="1" dirty="0" smtClean="0"/>
              <a:t>  140 T/m in 150 mm &gt; 12 T </a:t>
            </a:r>
            <a:r>
              <a:rPr lang="fr-CH" sz="2000" b="1" dirty="0" err="1" smtClean="0"/>
              <a:t>operational</a:t>
            </a:r>
            <a:r>
              <a:rPr lang="fr-CH" sz="2000" b="1" dirty="0" smtClean="0"/>
              <a:t> </a:t>
            </a:r>
            <a:r>
              <a:rPr lang="fr-CH" sz="2000" b="1" dirty="0" err="1" smtClean="0"/>
              <a:t>field</a:t>
            </a:r>
            <a:r>
              <a:rPr lang="fr-CH" sz="2000" b="1" dirty="0" smtClean="0"/>
              <a:t>, </a:t>
            </a:r>
            <a:r>
              <a:rPr lang="fr-CH" sz="2000" b="1" dirty="0" err="1" smtClean="0"/>
              <a:t>designed</a:t>
            </a:r>
            <a:r>
              <a:rPr lang="fr-CH" sz="2000" b="1" dirty="0" smtClean="0"/>
              <a:t> for 13.5 T).</a:t>
            </a:r>
            <a:endParaRPr lang="fr-CH" sz="2400" b="1" dirty="0" smtClean="0"/>
          </a:p>
        </p:txBody>
      </p:sp>
      <p:sp>
        <p:nvSpPr>
          <p:cNvPr id="5" name="Content Placeholder 4"/>
          <p:cNvSpPr>
            <a:spLocks noGrp="1"/>
          </p:cNvSpPr>
          <p:nvPr>
            <p:ph sz="half" idx="2"/>
          </p:nvPr>
        </p:nvSpPr>
        <p:spPr/>
        <p:txBody>
          <a:bodyPr>
            <a:normAutofit/>
          </a:bodyPr>
          <a:lstStyle/>
          <a:p>
            <a:endParaRPr lang="en-GB"/>
          </a:p>
        </p:txBody>
      </p:sp>
      <p:sp>
        <p:nvSpPr>
          <p:cNvPr id="3" name="Footer Placeholder 2"/>
          <p:cNvSpPr>
            <a:spLocks noGrp="1"/>
          </p:cNvSpPr>
          <p:nvPr>
            <p:ph type="ftr" sz="quarter" idx="3"/>
          </p:nvPr>
        </p:nvSpPr>
        <p:spPr/>
        <p:txBody>
          <a:bodyPr/>
          <a:lstStyle/>
          <a:p>
            <a:r>
              <a:rPr lang="en-GB" smtClean="0"/>
              <a:t>L. Rossi HL-LHC project - Varenna 9July 2015</a:t>
            </a:r>
            <a:endParaRPr lang="en-GB" dirty="0"/>
          </a:p>
        </p:txBody>
      </p:sp>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17140" y="3362905"/>
            <a:ext cx="4876512" cy="283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email">
            <a:extLst>
              <a:ext uri="{28A0092B-C50C-407E-A947-70E740481C1C}">
                <a14:useLocalDpi xmlns:a14="http://schemas.microsoft.com/office/drawing/2010/main" val="0"/>
              </a:ext>
            </a:extLst>
          </a:blip>
          <a:srcRect l="8333" t="7776" b="34001"/>
          <a:stretch/>
        </p:blipFill>
        <p:spPr>
          <a:xfrm>
            <a:off x="5800328" y="1556759"/>
            <a:ext cx="3298426" cy="1571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964" y="1539521"/>
            <a:ext cx="2042342" cy="1588488"/>
          </a:xfrm>
          <a:prstGeom prst="rect">
            <a:avLst/>
          </a:prstGeom>
        </p:spPr>
      </p:pic>
      <p:sp>
        <p:nvSpPr>
          <p:cNvPr id="12" name="Rounded Rectangle 11"/>
          <p:cNvSpPr/>
          <p:nvPr/>
        </p:nvSpPr>
        <p:spPr>
          <a:xfrm>
            <a:off x="350520" y="5666947"/>
            <a:ext cx="1905000" cy="2975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695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27</a:t>
            </a:fld>
            <a:endParaRPr lang="en-US"/>
          </a:p>
        </p:txBody>
      </p:sp>
      <p:sp>
        <p:nvSpPr>
          <p:cNvPr id="3" name="Title 2"/>
          <p:cNvSpPr>
            <a:spLocks noGrp="1"/>
          </p:cNvSpPr>
          <p:nvPr>
            <p:ph type="title"/>
          </p:nvPr>
        </p:nvSpPr>
        <p:spPr>
          <a:xfrm>
            <a:off x="0" y="527052"/>
            <a:ext cx="4933950" cy="1973262"/>
          </a:xfrm>
        </p:spPr>
        <p:txBody>
          <a:bodyPr/>
          <a:lstStyle/>
          <a:p>
            <a:r>
              <a:rPr lang="fr-CH" dirty="0" err="1" smtClean="0"/>
              <a:t>Going</a:t>
            </a:r>
            <a:r>
              <a:rPr lang="fr-CH" dirty="0" smtClean="0"/>
              <a:t> up to 11 or 12 T : forces doubles</a:t>
            </a:r>
            <a:endParaRPr lang="en-GB"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7200" y="2393692"/>
            <a:ext cx="6365630" cy="4171491"/>
          </a:xfrm>
          <a:prstGeom prst="rect">
            <a:avLst/>
          </a:prstGeom>
        </p:spPr>
      </p:pic>
      <p:sp>
        <p:nvSpPr>
          <p:cNvPr id="7" name="5-Point Star 6"/>
          <p:cNvSpPr>
            <a:spLocks noChangeAspect="1"/>
          </p:cNvSpPr>
          <p:nvPr/>
        </p:nvSpPr>
        <p:spPr>
          <a:xfrm>
            <a:off x="5848386" y="283212"/>
            <a:ext cx="411480" cy="41148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6667500" y="294545"/>
            <a:ext cx="161925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CH" sz="2400" b="1" dirty="0" smtClean="0"/>
              <a:t>HiLumi </a:t>
            </a:r>
            <a:r>
              <a:rPr lang="fr-CH" sz="2400" b="1" dirty="0" err="1" smtClean="0"/>
              <a:t>magnets</a:t>
            </a:r>
            <a:r>
              <a:rPr lang="fr-CH" sz="2400" b="1" dirty="0" smtClean="0"/>
              <a:t>!</a:t>
            </a:r>
            <a:endParaRPr lang="en-GB" sz="2400" b="1" dirty="0"/>
          </a:p>
        </p:txBody>
      </p:sp>
      <p:cxnSp>
        <p:nvCxnSpPr>
          <p:cNvPr id="10" name="Straight Arrow Connector 9"/>
          <p:cNvCxnSpPr/>
          <p:nvPr/>
        </p:nvCxnSpPr>
        <p:spPr>
          <a:xfrm flipV="1">
            <a:off x="4762500" y="876300"/>
            <a:ext cx="1085886" cy="18478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625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A004B2-1541-5046-B6F2-22AF56585712}" type="slidenum">
              <a:rPr lang="en-US" smtClean="0"/>
              <a:t>28</a:t>
            </a:fld>
            <a:endParaRPr lang="en-US"/>
          </a:p>
        </p:txBody>
      </p:sp>
      <p:sp>
        <p:nvSpPr>
          <p:cNvPr id="2" name="Title 1"/>
          <p:cNvSpPr>
            <a:spLocks noGrp="1"/>
          </p:cNvSpPr>
          <p:nvPr>
            <p:ph type="title"/>
          </p:nvPr>
        </p:nvSpPr>
        <p:spPr/>
        <p:txBody>
          <a:bodyPr>
            <a:normAutofit fontScale="90000"/>
          </a:bodyPr>
          <a:lstStyle/>
          <a:p>
            <a:r>
              <a:rPr lang="fr-CH" dirty="0" smtClean="0"/>
              <a:t>MS </a:t>
            </a:r>
            <a:r>
              <a:rPr lang="fr-CH" dirty="0" err="1" smtClean="0"/>
              <a:t>magnets</a:t>
            </a:r>
            <a:r>
              <a:rPr lang="fr-CH" dirty="0" smtClean="0"/>
              <a:t> have to </a:t>
            </a:r>
            <a:r>
              <a:rPr lang="fr-CH" dirty="0" err="1" smtClean="0"/>
              <a:t>upgraded</a:t>
            </a:r>
            <a:r>
              <a:rPr lang="fr-CH" dirty="0" smtClean="0"/>
              <a:t/>
            </a:r>
            <a:br>
              <a:rPr lang="fr-CH" dirty="0" smtClean="0"/>
            </a:br>
            <a:r>
              <a:rPr lang="fr-CH" dirty="0" smtClean="0"/>
              <a:t>But </a:t>
            </a:r>
            <a:r>
              <a:rPr lang="fr-CH" dirty="0" err="1" smtClean="0"/>
              <a:t>also</a:t>
            </a:r>
            <a:r>
              <a:rPr lang="fr-CH" dirty="0" smtClean="0"/>
              <a:t> </a:t>
            </a:r>
            <a:r>
              <a:rPr lang="fr-CH" dirty="0" err="1" smtClean="0"/>
              <a:t>cryogenic</a:t>
            </a:r>
            <a:r>
              <a:rPr lang="fr-CH" dirty="0" smtClean="0"/>
              <a:t> </a:t>
            </a:r>
            <a:r>
              <a:rPr lang="fr-CH" dirty="0" err="1" smtClean="0"/>
              <a:t>separation</a:t>
            </a:r>
            <a:r>
              <a:rPr lang="fr-CH" dirty="0" smtClean="0"/>
              <a:t> </a:t>
            </a:r>
            <a:r>
              <a:rPr lang="fr-CH" dirty="0" err="1" smtClean="0"/>
              <a:t>from</a:t>
            </a:r>
            <a:r>
              <a:rPr lang="fr-CH" dirty="0" smtClean="0"/>
              <a:t> arc</a:t>
            </a:r>
            <a:endParaRPr lang="en-GB"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35896" y="1614696"/>
            <a:ext cx="4785525" cy="3196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268760"/>
            <a:ext cx="4104456" cy="308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0377" y="4811573"/>
            <a:ext cx="8496944" cy="1477328"/>
          </a:xfrm>
          <a:prstGeom prst="rect">
            <a:avLst/>
          </a:prstGeom>
          <a:noFill/>
        </p:spPr>
        <p:txBody>
          <a:bodyPr wrap="square" rtlCol="0">
            <a:spAutoFit/>
          </a:bodyPr>
          <a:lstStyle/>
          <a:p>
            <a:r>
              <a:rPr lang="fr-CH" dirty="0" smtClean="0"/>
              <a:t>The </a:t>
            </a:r>
            <a:r>
              <a:rPr lang="fr-CH" dirty="0" err="1" smtClean="0"/>
              <a:t>cryoline</a:t>
            </a:r>
            <a:r>
              <a:rPr lang="fr-CH" dirty="0" smtClean="0"/>
              <a:t> </a:t>
            </a:r>
            <a:r>
              <a:rPr lang="fr-CH" dirty="0" err="1" smtClean="0"/>
              <a:t>is</a:t>
            </a:r>
            <a:r>
              <a:rPr lang="fr-CH" dirty="0" smtClean="0"/>
              <a:t> </a:t>
            </a:r>
            <a:r>
              <a:rPr lang="fr-CH" dirty="0" err="1" smtClean="0"/>
              <a:t>continous</a:t>
            </a:r>
            <a:r>
              <a:rPr lang="fr-CH" dirty="0" smtClean="0"/>
              <a:t> </a:t>
            </a:r>
            <a:r>
              <a:rPr lang="fr-CH" dirty="0" err="1" smtClean="0"/>
              <a:t>between</a:t>
            </a:r>
            <a:r>
              <a:rPr lang="fr-CH" dirty="0"/>
              <a:t> </a:t>
            </a:r>
            <a:r>
              <a:rPr lang="fr-CH" dirty="0" smtClean="0"/>
              <a:t>the </a:t>
            </a:r>
            <a:r>
              <a:rPr lang="fr-CH" dirty="0" err="1" smtClean="0"/>
              <a:t>continuous</a:t>
            </a:r>
            <a:r>
              <a:rPr lang="fr-CH" dirty="0" smtClean="0"/>
              <a:t> cryostat (Regular </a:t>
            </a:r>
            <a:r>
              <a:rPr lang="fr-CH" dirty="0" err="1" smtClean="0"/>
              <a:t>lattice</a:t>
            </a:r>
            <a:r>
              <a:rPr lang="fr-CH" dirty="0" smtClean="0"/>
              <a:t> Arc and DS Arc) and the MS-IT zones. This connections have </a:t>
            </a:r>
            <a:r>
              <a:rPr lang="fr-CH" dirty="0" err="1" smtClean="0"/>
              <a:t>consequences</a:t>
            </a:r>
            <a:r>
              <a:rPr lang="fr-CH" dirty="0" smtClean="0"/>
              <a:t>:</a:t>
            </a:r>
          </a:p>
          <a:p>
            <a:pPr marL="285750" indent="-285750">
              <a:buFontTx/>
              <a:buChar char="-"/>
            </a:pPr>
            <a:r>
              <a:rPr lang="fr-CH" dirty="0" err="1" smtClean="0"/>
              <a:t>Makes</a:t>
            </a:r>
            <a:r>
              <a:rPr lang="fr-CH" dirty="0" smtClean="0"/>
              <a:t> a limitation in </a:t>
            </a:r>
            <a:r>
              <a:rPr lang="fr-CH" dirty="0" err="1" smtClean="0"/>
              <a:t>cryopower</a:t>
            </a:r>
            <a:r>
              <a:rPr lang="fr-CH" dirty="0" smtClean="0"/>
              <a:t> </a:t>
            </a:r>
            <a:r>
              <a:rPr lang="fr-CH" dirty="0" err="1" smtClean="0"/>
              <a:t>since</a:t>
            </a:r>
            <a:r>
              <a:rPr lang="fr-CH" dirty="0" smtClean="0"/>
              <a:t> the IT zone </a:t>
            </a:r>
            <a:r>
              <a:rPr lang="fr-CH" dirty="0" err="1" smtClean="0"/>
              <a:t>will</a:t>
            </a:r>
            <a:r>
              <a:rPr lang="fr-CH" dirty="0" smtClean="0"/>
              <a:t> </a:t>
            </a:r>
            <a:r>
              <a:rPr lang="fr-CH" dirty="0" err="1" smtClean="0"/>
              <a:t>increase</a:t>
            </a:r>
            <a:r>
              <a:rPr lang="fr-CH" dirty="0" smtClean="0"/>
              <a:t> the power </a:t>
            </a:r>
            <a:r>
              <a:rPr lang="fr-CH" dirty="0" err="1" smtClean="0"/>
              <a:t>deposited</a:t>
            </a:r>
            <a:r>
              <a:rPr lang="fr-CH" dirty="0" smtClean="0"/>
              <a:t> </a:t>
            </a:r>
            <a:r>
              <a:rPr lang="fr-CH" dirty="0" err="1" smtClean="0"/>
              <a:t>with</a:t>
            </a:r>
            <a:r>
              <a:rPr lang="fr-CH" dirty="0" smtClean="0"/>
              <a:t> the </a:t>
            </a:r>
            <a:r>
              <a:rPr lang="fr-CH" dirty="0" err="1" smtClean="0"/>
              <a:t>lumi</a:t>
            </a:r>
            <a:r>
              <a:rPr lang="fr-CH" dirty="0" smtClean="0"/>
              <a:t> </a:t>
            </a:r>
            <a:r>
              <a:rPr lang="fr-CH" dirty="0" err="1" smtClean="0"/>
              <a:t>increase</a:t>
            </a:r>
            <a:endParaRPr lang="fr-CH" dirty="0" smtClean="0"/>
          </a:p>
          <a:p>
            <a:pPr marL="285750" indent="-285750">
              <a:buFontTx/>
              <a:buChar char="-"/>
            </a:pPr>
            <a:r>
              <a:rPr lang="fr-CH" dirty="0" smtClean="0"/>
              <a:t>A stop in the MS or IT zone </a:t>
            </a:r>
            <a:r>
              <a:rPr lang="fr-CH" dirty="0" err="1" smtClean="0"/>
              <a:t>would</a:t>
            </a:r>
            <a:r>
              <a:rPr lang="fr-CH" dirty="0" smtClean="0"/>
              <a:t> </a:t>
            </a:r>
            <a:r>
              <a:rPr lang="fr-CH" dirty="0" err="1" smtClean="0"/>
              <a:t>entail</a:t>
            </a:r>
            <a:r>
              <a:rPr lang="fr-CH" dirty="0" smtClean="0"/>
              <a:t> a thermal cycle on the </a:t>
            </a:r>
            <a:r>
              <a:rPr lang="fr-CH" dirty="0" err="1" smtClean="0"/>
              <a:t>entire</a:t>
            </a:r>
            <a:r>
              <a:rPr lang="fr-CH" dirty="0" smtClean="0"/>
              <a:t> </a:t>
            </a:r>
            <a:r>
              <a:rPr lang="fr-CH" dirty="0" err="1" smtClean="0"/>
              <a:t>Sector</a:t>
            </a:r>
            <a:endParaRPr lang="en-GB" dirty="0"/>
          </a:p>
        </p:txBody>
      </p:sp>
    </p:spTree>
    <p:extLst>
      <p:ext uri="{BB962C8B-B14F-4D97-AF65-F5344CB8AC3E}">
        <p14:creationId xmlns:p14="http://schemas.microsoft.com/office/powerpoint/2010/main" val="1756516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29</a:t>
            </a:fld>
            <a:endParaRPr lang="en-US"/>
          </a:p>
        </p:txBody>
      </p:sp>
      <p:sp>
        <p:nvSpPr>
          <p:cNvPr id="3" name="Title 2"/>
          <p:cNvSpPr>
            <a:spLocks noGrp="1"/>
          </p:cNvSpPr>
          <p:nvPr>
            <p:ph type="title"/>
          </p:nvPr>
        </p:nvSpPr>
        <p:spPr/>
        <p:txBody>
          <a:bodyPr/>
          <a:lstStyle/>
          <a:p>
            <a:r>
              <a:rPr lang="fr-CH" dirty="0" err="1" smtClean="0"/>
              <a:t>Magnets</a:t>
            </a:r>
            <a:r>
              <a:rPr lang="fr-CH" dirty="0" smtClean="0"/>
              <a:t> must </a:t>
            </a:r>
            <a:r>
              <a:rPr lang="fr-CH" dirty="0" err="1" smtClean="0"/>
              <a:t>be</a:t>
            </a:r>
            <a:r>
              <a:rPr lang="fr-CH" dirty="0" smtClean="0"/>
              <a:t> </a:t>
            </a:r>
            <a:r>
              <a:rPr lang="fr-CH" dirty="0" err="1" smtClean="0"/>
              <a:t>cryostated</a:t>
            </a:r>
            <a:r>
              <a:rPr lang="fr-CH" dirty="0" smtClean="0"/>
              <a:t>, </a:t>
            </a:r>
            <a:r>
              <a:rPr lang="fr-CH" dirty="0" err="1" smtClean="0"/>
              <a:t>tested</a:t>
            </a:r>
            <a:r>
              <a:rPr lang="fr-CH" dirty="0" smtClean="0"/>
              <a:t>, </a:t>
            </a:r>
            <a:r>
              <a:rPr lang="fr-CH" dirty="0" err="1" smtClean="0"/>
              <a:t>cooled</a:t>
            </a:r>
            <a:r>
              <a:rPr lang="fr-CH" dirty="0" smtClean="0"/>
              <a:t>, </a:t>
            </a:r>
            <a:r>
              <a:rPr lang="fr-CH" dirty="0" err="1" smtClean="0"/>
              <a:t>protected</a:t>
            </a:r>
            <a:r>
              <a:rPr lang="fr-CH" dirty="0" smtClean="0"/>
              <a:t>, </a:t>
            </a:r>
            <a:r>
              <a:rPr lang="fr-CH" dirty="0" err="1" smtClean="0"/>
              <a:t>powered</a:t>
            </a:r>
            <a:r>
              <a:rPr lang="fr-CH" dirty="0" smtClean="0"/>
              <a:t>, </a:t>
            </a:r>
            <a:r>
              <a:rPr lang="fr-CH" dirty="0" err="1" smtClean="0"/>
              <a:t>aligned</a:t>
            </a:r>
            <a:r>
              <a:rPr lang="fr-CH" dirty="0" smtClean="0"/>
              <a:t>, …</a:t>
            </a:r>
            <a:endParaRPr lang="en-GB" dirty="0"/>
          </a:p>
        </p:txBody>
      </p:sp>
      <p:sp>
        <p:nvSpPr>
          <p:cNvPr id="5" name="Content Placeholder 4"/>
          <p:cNvSpPr>
            <a:spLocks noGrp="1"/>
          </p:cNvSpPr>
          <p:nvPr>
            <p:ph idx="1"/>
          </p:nvPr>
        </p:nvSpPr>
        <p:spPr>
          <a:xfrm>
            <a:off x="457200" y="1408921"/>
            <a:ext cx="8229600" cy="5129037"/>
          </a:xfrm>
        </p:spPr>
        <p:txBody>
          <a:bodyPr>
            <a:normAutofit lnSpcReduction="10000"/>
          </a:bodyPr>
          <a:lstStyle/>
          <a:p>
            <a:r>
              <a:rPr lang="fr-CH" dirty="0" smtClean="0"/>
              <a:t>Cryostats</a:t>
            </a:r>
          </a:p>
          <a:p>
            <a:r>
              <a:rPr lang="fr-CH" dirty="0" err="1" smtClean="0"/>
              <a:t>Testing</a:t>
            </a:r>
            <a:r>
              <a:rPr lang="fr-CH" dirty="0" smtClean="0"/>
              <a:t> </a:t>
            </a:r>
            <a:endParaRPr lang="en-GB" dirty="0"/>
          </a:p>
          <a:p>
            <a:endParaRPr lang="fr-CH" dirty="0" smtClean="0"/>
          </a:p>
          <a:p>
            <a:r>
              <a:rPr lang="fr-CH" dirty="0" smtClean="0"/>
              <a:t>Protection </a:t>
            </a:r>
          </a:p>
          <a:p>
            <a:endParaRPr lang="fr-CH" dirty="0"/>
          </a:p>
          <a:p>
            <a:r>
              <a:rPr lang="fr-CH" dirty="0" err="1" smtClean="0"/>
              <a:t>EPC,Cables</a:t>
            </a:r>
            <a:r>
              <a:rPr lang="fr-CH" dirty="0" smtClean="0"/>
              <a:t>, DFB:</a:t>
            </a:r>
          </a:p>
          <a:p>
            <a:endParaRPr lang="fr-CH" dirty="0"/>
          </a:p>
          <a:p>
            <a:r>
              <a:rPr lang="fr-CH" dirty="0" err="1" smtClean="0"/>
              <a:t>Alignment</a:t>
            </a:r>
            <a:endParaRPr lang="fr-CH" dirty="0" smtClean="0"/>
          </a:p>
          <a:p>
            <a:endParaRPr lang="fr-CH"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7" name="Picture 6"/>
          <p:cNvPicPr>
            <a:picLocks noChangeAspect="1"/>
          </p:cNvPicPr>
          <p:nvPr/>
        </p:nvPicPr>
        <p:blipFill>
          <a:blip r:embed="rId2"/>
          <a:stretch>
            <a:fillRect/>
          </a:stretch>
        </p:blipFill>
        <p:spPr>
          <a:xfrm>
            <a:off x="2841673" y="1292957"/>
            <a:ext cx="2466975" cy="1847850"/>
          </a:xfrm>
          <a:prstGeom prst="rect">
            <a:avLst/>
          </a:prstGeom>
        </p:spPr>
      </p:pic>
      <p:pic>
        <p:nvPicPr>
          <p:cNvPr id="8" name="Picture 7"/>
          <p:cNvPicPr>
            <a:picLocks noChangeAspect="1"/>
          </p:cNvPicPr>
          <p:nvPr/>
        </p:nvPicPr>
        <p:blipFill>
          <a:blip r:embed="rId3"/>
          <a:stretch>
            <a:fillRect/>
          </a:stretch>
        </p:blipFill>
        <p:spPr>
          <a:xfrm>
            <a:off x="4736174" y="1441902"/>
            <a:ext cx="4344703" cy="1520646"/>
          </a:xfrm>
          <a:prstGeom prst="rect">
            <a:avLst/>
          </a:prstGeom>
        </p:spPr>
      </p:pic>
      <p:pic>
        <p:nvPicPr>
          <p:cNvPr id="6" name="Picture 5"/>
          <p:cNvPicPr>
            <a:picLocks noChangeAspect="1"/>
          </p:cNvPicPr>
          <p:nvPr/>
        </p:nvPicPr>
        <p:blipFill>
          <a:blip r:embed="rId4"/>
          <a:stretch>
            <a:fillRect/>
          </a:stretch>
        </p:blipFill>
        <p:spPr>
          <a:xfrm>
            <a:off x="2636834" y="2432033"/>
            <a:ext cx="2466975" cy="1847850"/>
          </a:xfrm>
          <a:prstGeom prst="rect">
            <a:avLst/>
          </a:prstGeom>
        </p:spPr>
      </p:pic>
      <p:pic>
        <p:nvPicPr>
          <p:cNvPr id="9" name="Picture 8"/>
          <p:cNvPicPr>
            <a:picLocks noChangeAspect="1"/>
          </p:cNvPicPr>
          <p:nvPr/>
        </p:nvPicPr>
        <p:blipFill rotWithShape="1">
          <a:blip r:embed="rId5"/>
          <a:srcRect l="16324" r="13191"/>
          <a:stretch/>
        </p:blipFill>
        <p:spPr>
          <a:xfrm>
            <a:off x="4835417" y="3307355"/>
            <a:ext cx="1830332" cy="1945056"/>
          </a:xfrm>
          <a:prstGeom prst="rect">
            <a:avLst/>
          </a:prstGeom>
        </p:spPr>
      </p:pic>
      <p:pic>
        <p:nvPicPr>
          <p:cNvPr id="11" name="Picture 10"/>
          <p:cNvPicPr>
            <a:picLocks noChangeAspect="1"/>
          </p:cNvPicPr>
          <p:nvPr/>
        </p:nvPicPr>
        <p:blipFill>
          <a:blip r:embed="rId6"/>
          <a:stretch>
            <a:fillRect/>
          </a:stretch>
        </p:blipFill>
        <p:spPr>
          <a:xfrm>
            <a:off x="6668022" y="3321902"/>
            <a:ext cx="2400124" cy="1799244"/>
          </a:xfrm>
          <a:prstGeom prst="rect">
            <a:avLst/>
          </a:prstGeom>
        </p:spPr>
      </p:pic>
      <p:pic>
        <p:nvPicPr>
          <p:cNvPr id="10" name="Picture 9"/>
          <p:cNvPicPr>
            <a:picLocks noChangeAspect="1"/>
          </p:cNvPicPr>
          <p:nvPr/>
        </p:nvPicPr>
        <p:blipFill>
          <a:blip r:embed="rId7"/>
          <a:stretch>
            <a:fillRect/>
          </a:stretch>
        </p:blipFill>
        <p:spPr>
          <a:xfrm>
            <a:off x="3591447" y="4883183"/>
            <a:ext cx="2619375" cy="1743075"/>
          </a:xfrm>
          <a:prstGeom prst="rect">
            <a:avLst/>
          </a:prstGeom>
        </p:spPr>
      </p:pic>
      <p:sp>
        <p:nvSpPr>
          <p:cNvPr id="12" name="Rounded Rectangle 11"/>
          <p:cNvSpPr/>
          <p:nvPr/>
        </p:nvSpPr>
        <p:spPr>
          <a:xfrm>
            <a:off x="457200" y="2078824"/>
            <a:ext cx="1805663" cy="57150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ounded Rectangle 12"/>
          <p:cNvSpPr/>
          <p:nvPr/>
        </p:nvSpPr>
        <p:spPr>
          <a:xfrm>
            <a:off x="493651" y="3273625"/>
            <a:ext cx="2032379" cy="57150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ounded Rectangle 13"/>
          <p:cNvSpPr/>
          <p:nvPr/>
        </p:nvSpPr>
        <p:spPr>
          <a:xfrm>
            <a:off x="556486" y="4434011"/>
            <a:ext cx="3251015" cy="53747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ounded Rectangle 14"/>
          <p:cNvSpPr/>
          <p:nvPr/>
        </p:nvSpPr>
        <p:spPr>
          <a:xfrm>
            <a:off x="493651" y="5675801"/>
            <a:ext cx="2143183" cy="57150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ounded Rectangle 15"/>
          <p:cNvSpPr/>
          <p:nvPr/>
        </p:nvSpPr>
        <p:spPr>
          <a:xfrm>
            <a:off x="320040" y="1373846"/>
            <a:ext cx="2140287" cy="57150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474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xit" presetSubtype="0" fill="hold" grpId="0"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0"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xit" presetSubtype="0" fill="hold" grpId="0"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xit" presetSubtype="0" fill="hold" grpId="0"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a:t>
            </a:fld>
            <a:endParaRPr lang="en-US"/>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sp>
        <p:nvSpPr>
          <p:cNvPr id="5" name="Title 1"/>
          <p:cNvSpPr txBox="1">
            <a:spLocks/>
          </p:cNvSpPr>
          <p:nvPr/>
        </p:nvSpPr>
        <p:spPr>
          <a:xfrm>
            <a:off x="457200" y="274638"/>
            <a:ext cx="7467600" cy="1143000"/>
          </a:xfrm>
          <a:prstGeom prst="rect">
            <a:avLst/>
          </a:prstGeom>
        </p:spPr>
        <p:txBody>
          <a:bodyPr/>
          <a:lstStyle>
            <a:lvl1pPr algn="ctr"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r>
              <a:rPr lang="fr-CH" smtClean="0"/>
              <a:t>LHC; the largest instrument</a:t>
            </a:r>
            <a:endParaRPr lang="en-GB" dirty="0"/>
          </a:p>
        </p:txBody>
      </p:sp>
      <p:pic>
        <p:nvPicPr>
          <p:cNvPr id="6" name="Content Placeholder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0" y="1340768"/>
            <a:ext cx="3918590" cy="5221903"/>
          </a:xfrm>
          <a:prstGeom prst="rect">
            <a:avLst/>
          </a:prstGeom>
        </p:spPr>
      </p:pic>
      <p:sp>
        <p:nvSpPr>
          <p:cNvPr id="7" name="Content Placeholder 2"/>
          <p:cNvSpPr txBox="1">
            <a:spLocks/>
          </p:cNvSpPr>
          <p:nvPr/>
        </p:nvSpPr>
        <p:spPr>
          <a:xfrm>
            <a:off x="107504" y="1600200"/>
            <a:ext cx="4268286" cy="4525963"/>
          </a:xfrm>
          <a:prstGeom prst="rect">
            <a:avLst/>
          </a:prstGeom>
        </p:spPr>
        <p:txBody>
          <a:bodyPr>
            <a:normAutofit fontScale="85000" lnSpcReduction="2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H" sz="2400" dirty="0" smtClean="0"/>
              <a:t>27 km, p-p at </a:t>
            </a:r>
            <a:r>
              <a:rPr lang="fr-CH" sz="2400" dirty="0" smtClean="0">
                <a:solidFill>
                  <a:srgbClr val="00B050"/>
                </a:solidFill>
              </a:rPr>
              <a:t>7+7 </a:t>
            </a:r>
            <a:r>
              <a:rPr lang="fr-CH" sz="2400" dirty="0" err="1" smtClean="0">
                <a:solidFill>
                  <a:srgbClr val="00B050"/>
                </a:solidFill>
              </a:rPr>
              <a:t>TeV</a:t>
            </a:r>
            <a:r>
              <a:rPr lang="fr-CH" sz="2400" dirty="0" smtClean="0">
                <a:solidFill>
                  <a:srgbClr val="00B050"/>
                </a:solidFill>
              </a:rPr>
              <a:t> </a:t>
            </a:r>
            <a:br>
              <a:rPr lang="fr-CH" sz="2400" dirty="0" smtClean="0">
                <a:solidFill>
                  <a:srgbClr val="00B050"/>
                </a:solidFill>
              </a:rPr>
            </a:br>
            <a:r>
              <a:rPr lang="fr-CH" sz="2400" dirty="0" smtClean="0"/>
              <a:t>3.5+3.5 </a:t>
            </a:r>
            <a:r>
              <a:rPr lang="fr-CH" sz="2400" dirty="0" err="1" smtClean="0"/>
              <a:t>start</a:t>
            </a:r>
            <a:r>
              <a:rPr lang="fr-CH" sz="2400" dirty="0" smtClean="0">
                <a:solidFill>
                  <a:schemeClr val="tx1"/>
                </a:solidFill>
              </a:rPr>
              <a:t>, 4+4 in 2012</a:t>
            </a:r>
            <a:br>
              <a:rPr lang="fr-CH" sz="2400" dirty="0" smtClean="0">
                <a:solidFill>
                  <a:schemeClr val="tx1"/>
                </a:solidFill>
              </a:rPr>
            </a:br>
            <a:r>
              <a:rPr lang="fr-CH" sz="2400" b="1" dirty="0" smtClean="0">
                <a:solidFill>
                  <a:srgbClr val="C00000"/>
                </a:solidFill>
              </a:rPr>
              <a:t>6.5+6.5 </a:t>
            </a:r>
            <a:r>
              <a:rPr lang="fr-CH" sz="2400" b="1" dirty="0" err="1" smtClean="0">
                <a:solidFill>
                  <a:srgbClr val="C00000"/>
                </a:solidFill>
              </a:rPr>
              <a:t>TeV</a:t>
            </a:r>
            <a:r>
              <a:rPr lang="fr-CH" sz="2400" b="1" dirty="0" smtClean="0">
                <a:solidFill>
                  <a:srgbClr val="C00000"/>
                </a:solidFill>
              </a:rPr>
              <a:t> in 2015!</a:t>
            </a:r>
          </a:p>
          <a:p>
            <a:r>
              <a:rPr lang="fr-CH" sz="2400" dirty="0" smtClean="0"/>
              <a:t>1232 x 15 m </a:t>
            </a:r>
            <a:r>
              <a:rPr lang="fr-CH" sz="2400" dirty="0" err="1" smtClean="0"/>
              <a:t>Twin</a:t>
            </a:r>
            <a:r>
              <a:rPr lang="fr-CH" sz="2400" dirty="0" smtClean="0"/>
              <a:t> </a:t>
            </a:r>
            <a:r>
              <a:rPr lang="fr-CH" sz="2400" dirty="0" err="1" smtClean="0"/>
              <a:t>Dipoles</a:t>
            </a:r>
            <a:endParaRPr lang="en-GB" sz="2400" dirty="0" smtClean="0"/>
          </a:p>
          <a:p>
            <a:r>
              <a:rPr lang="fr-CH" sz="2400" dirty="0" err="1" smtClean="0"/>
              <a:t>Operational</a:t>
            </a:r>
            <a:r>
              <a:rPr lang="fr-CH" sz="2400" dirty="0" smtClean="0"/>
              <a:t> </a:t>
            </a:r>
            <a:r>
              <a:rPr lang="fr-CH" sz="2400" dirty="0" err="1" smtClean="0"/>
              <a:t>field</a:t>
            </a:r>
            <a:r>
              <a:rPr lang="fr-CH" sz="2400" dirty="0" smtClean="0"/>
              <a:t> 8.3 T @11.85 kA </a:t>
            </a:r>
            <a:br>
              <a:rPr lang="fr-CH" sz="2400" dirty="0" smtClean="0"/>
            </a:br>
            <a:r>
              <a:rPr lang="fr-CH" sz="2400" dirty="0" smtClean="0"/>
              <a:t>(9 T design)</a:t>
            </a:r>
          </a:p>
          <a:p>
            <a:r>
              <a:rPr lang="fr-CH" sz="2400" dirty="0" smtClean="0"/>
              <a:t>HEII </a:t>
            </a:r>
            <a:r>
              <a:rPr lang="fr-CH" sz="2400" dirty="0" err="1" smtClean="0"/>
              <a:t>cooling</a:t>
            </a:r>
            <a:r>
              <a:rPr lang="fr-CH" sz="2400" dirty="0" smtClean="0"/>
              <a:t>, 1.9 K  </a:t>
            </a:r>
            <a:r>
              <a:rPr lang="fr-CH" sz="2400" dirty="0" err="1" smtClean="0"/>
              <a:t>with</a:t>
            </a:r>
            <a:r>
              <a:rPr lang="fr-CH" sz="2400" dirty="0" smtClean="0"/>
              <a:t> 3 km circuits (130 tonnes He </a:t>
            </a:r>
            <a:r>
              <a:rPr lang="fr-CH" sz="2400" dirty="0" err="1" smtClean="0"/>
              <a:t>inventory</a:t>
            </a:r>
            <a:r>
              <a:rPr lang="fr-CH" sz="2400" dirty="0" smtClean="0"/>
              <a:t>). </a:t>
            </a:r>
          </a:p>
          <a:p>
            <a:endParaRPr lang="fr-CH" sz="2400" dirty="0" smtClean="0"/>
          </a:p>
          <a:p>
            <a:r>
              <a:rPr lang="fr-CH" sz="2400" dirty="0" smtClean="0"/>
              <a:t>Field </a:t>
            </a:r>
            <a:r>
              <a:rPr lang="fr-CH" sz="2400" dirty="0" err="1" smtClean="0"/>
              <a:t>homogeneity</a:t>
            </a:r>
            <a:r>
              <a:rPr lang="fr-CH" sz="2400" dirty="0" smtClean="0"/>
              <a:t> </a:t>
            </a:r>
            <a:r>
              <a:rPr lang="fr-CH" sz="2400" b="1" dirty="0" smtClean="0"/>
              <a:t>of 10</a:t>
            </a:r>
            <a:r>
              <a:rPr lang="fr-CH" sz="2400" b="1" baseline="30000" dirty="0" smtClean="0"/>
              <a:t>-4</a:t>
            </a:r>
            <a:r>
              <a:rPr lang="fr-CH" sz="2400" dirty="0" smtClean="0"/>
              <a:t>, </a:t>
            </a:r>
            <a:r>
              <a:rPr lang="fr-CH" sz="2400" dirty="0" err="1" smtClean="0"/>
              <a:t>bending</a:t>
            </a:r>
            <a:r>
              <a:rPr lang="fr-CH" sz="2400" dirty="0" smtClean="0"/>
              <a:t> </a:t>
            </a:r>
            <a:r>
              <a:rPr lang="fr-CH" sz="2400" dirty="0" err="1" smtClean="0"/>
              <a:t>strength</a:t>
            </a:r>
            <a:r>
              <a:rPr lang="fr-CH" sz="2400" dirty="0" smtClean="0"/>
              <a:t> </a:t>
            </a:r>
            <a:r>
              <a:rPr lang="fr-CH" sz="2400" dirty="0" err="1" smtClean="0"/>
              <a:t>uniformity</a:t>
            </a:r>
            <a:r>
              <a:rPr lang="fr-CH" sz="2400" dirty="0" smtClean="0"/>
              <a:t> </a:t>
            </a:r>
            <a:r>
              <a:rPr lang="fr-CH" sz="2400" dirty="0" err="1" smtClean="0"/>
              <a:t>better</a:t>
            </a:r>
            <a:r>
              <a:rPr lang="fr-CH" sz="2400" dirty="0" smtClean="0"/>
              <a:t> </a:t>
            </a:r>
            <a:r>
              <a:rPr lang="fr-CH" sz="2400" dirty="0" err="1" smtClean="0"/>
              <a:t>then</a:t>
            </a:r>
            <a:r>
              <a:rPr lang="fr-CH" sz="2400" dirty="0" smtClean="0"/>
              <a:t> 10</a:t>
            </a:r>
            <a:r>
              <a:rPr lang="fr-CH" sz="2400" baseline="30000" dirty="0" smtClean="0"/>
              <a:t>-3</a:t>
            </a:r>
            <a:r>
              <a:rPr lang="fr-CH" sz="2400" dirty="0" smtClean="0"/>
              <a:t>. Field </a:t>
            </a:r>
            <a:r>
              <a:rPr lang="fr-CH" sz="2400" dirty="0" err="1" smtClean="0"/>
              <a:t>quality</a:t>
            </a:r>
            <a:r>
              <a:rPr lang="fr-CH" sz="2400" dirty="0" smtClean="0"/>
              <a:t> control (</a:t>
            </a:r>
            <a:r>
              <a:rPr lang="fr-CH" sz="2400" dirty="0" err="1" smtClean="0"/>
              <a:t>geometric</a:t>
            </a:r>
            <a:r>
              <a:rPr lang="fr-CH" sz="2400" dirty="0" smtClean="0"/>
              <a:t> and SC </a:t>
            </a:r>
            <a:r>
              <a:rPr lang="fr-CH" sz="2400" dirty="0" err="1" smtClean="0"/>
              <a:t>effects</a:t>
            </a:r>
            <a:r>
              <a:rPr lang="fr-CH" sz="2400" dirty="0" smtClean="0"/>
              <a:t>) at 10</a:t>
            </a:r>
            <a:r>
              <a:rPr lang="fr-CH" sz="2400" baseline="30000" dirty="0" smtClean="0"/>
              <a:t>-5</a:t>
            </a:r>
            <a:r>
              <a:rPr lang="fr-CH" sz="2400" dirty="0" smtClean="0"/>
              <a:t>.</a:t>
            </a:r>
          </a:p>
        </p:txBody>
      </p:sp>
    </p:spTree>
    <p:extLst>
      <p:ext uri="{BB962C8B-B14F-4D97-AF65-F5344CB8AC3E}">
        <p14:creationId xmlns:p14="http://schemas.microsoft.com/office/powerpoint/2010/main" val="39379546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30</a:t>
            </a:fld>
            <a:endParaRPr lang="en-US"/>
          </a:p>
        </p:txBody>
      </p:sp>
      <p:sp>
        <p:nvSpPr>
          <p:cNvPr id="3" name="Title 2"/>
          <p:cNvSpPr>
            <a:spLocks noGrp="1"/>
          </p:cNvSpPr>
          <p:nvPr>
            <p:ph type="title"/>
          </p:nvPr>
        </p:nvSpPr>
        <p:spPr>
          <a:xfrm>
            <a:off x="457200" y="56918"/>
            <a:ext cx="8229600" cy="914400"/>
          </a:xfrm>
        </p:spPr>
        <p:txBody>
          <a:bodyPr/>
          <a:lstStyle/>
          <a:p>
            <a:r>
              <a:rPr lang="fr-CH" dirty="0" smtClean="0"/>
              <a:t>IT </a:t>
            </a:r>
            <a:r>
              <a:rPr lang="fr-CH" dirty="0" err="1" smtClean="0"/>
              <a:t>cryoplants</a:t>
            </a:r>
            <a:r>
              <a:rPr lang="fr-CH" dirty="0" smtClean="0"/>
              <a:t> and new LSS QRL</a:t>
            </a:r>
            <a:endParaRPr lang="en-GB" dirty="0"/>
          </a:p>
        </p:txBody>
      </p:sp>
      <p:sp>
        <p:nvSpPr>
          <p:cNvPr id="4" name="Footer Placeholder 3"/>
          <p:cNvSpPr>
            <a:spLocks noGrp="1"/>
          </p:cNvSpPr>
          <p:nvPr>
            <p:ph type="ftr" sz="quarter" idx="3"/>
          </p:nvPr>
        </p:nvSpPr>
        <p:spPr>
          <a:prstGeom prst="rect">
            <a:avLst/>
          </a:prstGeom>
        </p:spPr>
        <p:txBody>
          <a:bodyPr/>
          <a:lstStyle/>
          <a:p>
            <a:r>
              <a:rPr lang="en-GB" smtClean="0"/>
              <a:t>L. Rossi HL-LHC project - Varenna 9July 2015</a:t>
            </a:r>
            <a:endParaRPr lang="en-GB"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0900" y="983839"/>
            <a:ext cx="8645525" cy="555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rc 6"/>
          <p:cNvSpPr/>
          <p:nvPr/>
        </p:nvSpPr>
        <p:spPr>
          <a:xfrm rot="255920" flipH="1" flipV="1">
            <a:off x="2356386" y="5129731"/>
            <a:ext cx="3236854" cy="907424"/>
          </a:xfrm>
          <a:prstGeom prst="arc">
            <a:avLst>
              <a:gd name="adj1" fmla="val 13169963"/>
              <a:gd name="adj2" fmla="val 20133032"/>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c 7"/>
          <p:cNvSpPr/>
          <p:nvPr/>
        </p:nvSpPr>
        <p:spPr>
          <a:xfrm rot="7909834" flipH="1" flipV="1">
            <a:off x="719900" y="2651869"/>
            <a:ext cx="2009045" cy="907424"/>
          </a:xfrm>
          <a:prstGeom prst="arc">
            <a:avLst>
              <a:gd name="adj1" fmla="val 13416251"/>
              <a:gd name="adj2" fmla="val 19252834"/>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18417317" flipH="1" flipV="1">
            <a:off x="6379072" y="4185256"/>
            <a:ext cx="1841165" cy="907424"/>
          </a:xfrm>
          <a:prstGeom prst="arc">
            <a:avLst>
              <a:gd name="adj1" fmla="val 12753780"/>
              <a:gd name="adj2" fmla="val 19204022"/>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p:cNvSpPr/>
          <p:nvPr/>
        </p:nvSpPr>
        <p:spPr>
          <a:xfrm rot="868990" flipH="1">
            <a:off x="4512080" y="1957992"/>
            <a:ext cx="2343611" cy="495448"/>
          </a:xfrm>
          <a:prstGeom prst="arc">
            <a:avLst>
              <a:gd name="adj1" fmla="val 11973192"/>
              <a:gd name="adj2" fmla="val 20412766"/>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c 10"/>
          <p:cNvSpPr/>
          <p:nvPr/>
        </p:nvSpPr>
        <p:spPr>
          <a:xfrm rot="2621102" flipH="1" flipV="1">
            <a:off x="237184" y="4137244"/>
            <a:ext cx="3277294" cy="1112053"/>
          </a:xfrm>
          <a:prstGeom prst="arc">
            <a:avLst>
              <a:gd name="adj1" fmla="val 13617790"/>
              <a:gd name="adj2" fmla="val 18389695"/>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p:cNvSpPr/>
          <p:nvPr/>
        </p:nvSpPr>
        <p:spPr>
          <a:xfrm rot="10255638" flipH="1" flipV="1">
            <a:off x="2029466" y="1910639"/>
            <a:ext cx="2829952" cy="907424"/>
          </a:xfrm>
          <a:prstGeom prst="arc">
            <a:avLst>
              <a:gd name="adj1" fmla="val 14023531"/>
              <a:gd name="adj2" fmla="val 18669366"/>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p:cNvSpPr txBox="1"/>
          <p:nvPr/>
        </p:nvSpPr>
        <p:spPr>
          <a:xfrm>
            <a:off x="2221353" y="2767395"/>
            <a:ext cx="4612555" cy="147732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u="sng" dirty="0" err="1" smtClean="0"/>
              <a:t>Availability</a:t>
            </a:r>
            <a:r>
              <a:rPr lang="fr-CH" b="1" u="sng" dirty="0" smtClean="0"/>
              <a:t>:</a:t>
            </a:r>
            <a:r>
              <a:rPr lang="fr-CH" b="1" dirty="0" smtClean="0"/>
              <a:t> </a:t>
            </a:r>
            <a:r>
              <a:rPr lang="fr-CH" b="1" dirty="0" err="1" smtClean="0"/>
              <a:t>separation</a:t>
            </a:r>
            <a:r>
              <a:rPr lang="fr-CH" b="1" dirty="0" smtClean="0"/>
              <a:t> New </a:t>
            </a:r>
            <a:r>
              <a:rPr lang="fr-CH" b="1" dirty="0" err="1" smtClean="0"/>
              <a:t>Inner</a:t>
            </a:r>
            <a:r>
              <a:rPr lang="fr-CH" b="1" dirty="0" smtClean="0"/>
              <a:t> Triplets (and IPM in MS) </a:t>
            </a:r>
            <a:r>
              <a:rPr lang="fr-CH" b="1" dirty="0" err="1" smtClean="0"/>
              <a:t>from</a:t>
            </a:r>
            <a:r>
              <a:rPr lang="fr-CH" b="1" dirty="0" smtClean="0"/>
              <a:t> the arc </a:t>
            </a:r>
            <a:r>
              <a:rPr lang="fr-CH" b="1" dirty="0" err="1" smtClean="0"/>
              <a:t>cryogenics</a:t>
            </a:r>
            <a:r>
              <a:rPr lang="fr-CH" b="1" dirty="0" smtClean="0"/>
              <a:t>.</a:t>
            </a:r>
          </a:p>
          <a:p>
            <a:r>
              <a:rPr lang="fr-CH" b="1" dirty="0" err="1" smtClean="0"/>
              <a:t>Keeping</a:t>
            </a:r>
            <a:r>
              <a:rPr lang="fr-CH" b="1" dirty="0" smtClean="0"/>
              <a:t> </a:t>
            </a:r>
            <a:r>
              <a:rPr lang="fr-CH" b="1" dirty="0" err="1" smtClean="0"/>
              <a:t>redundancy</a:t>
            </a:r>
            <a:r>
              <a:rPr lang="fr-CH" b="1" dirty="0" smtClean="0"/>
              <a:t> for </a:t>
            </a:r>
            <a:r>
              <a:rPr lang="fr-CH" b="1" dirty="0" err="1" smtClean="0"/>
              <a:t>nearby</a:t>
            </a:r>
            <a:r>
              <a:rPr lang="fr-CH" b="1" dirty="0" smtClean="0"/>
              <a:t> arc </a:t>
            </a:r>
            <a:r>
              <a:rPr lang="fr-CH" b="1" dirty="0" err="1" smtClean="0"/>
              <a:t>cryoplant</a:t>
            </a:r>
            <a:endParaRPr lang="fr-CH" b="1" dirty="0" smtClean="0"/>
          </a:p>
          <a:p>
            <a:r>
              <a:rPr lang="fr-CH" b="1" dirty="0" err="1" smtClean="0"/>
              <a:t>Redundancy</a:t>
            </a:r>
            <a:r>
              <a:rPr lang="fr-CH" b="1" dirty="0" smtClean="0"/>
              <a:t> </a:t>
            </a:r>
            <a:r>
              <a:rPr lang="fr-CH" b="1" dirty="0" err="1" smtClean="0"/>
              <a:t>with</a:t>
            </a:r>
            <a:r>
              <a:rPr lang="fr-CH" b="1" dirty="0" smtClean="0"/>
              <a:t> </a:t>
            </a:r>
            <a:r>
              <a:rPr lang="fr-CH" b="1" dirty="0" err="1" smtClean="0"/>
              <a:t>nearby</a:t>
            </a:r>
            <a:r>
              <a:rPr lang="fr-CH" b="1" dirty="0" smtClean="0"/>
              <a:t> Detector SC </a:t>
            </a:r>
            <a:r>
              <a:rPr lang="fr-CH" b="1" dirty="0" err="1" smtClean="0"/>
              <a:t>Magnets</a:t>
            </a:r>
            <a:r>
              <a:rPr lang="fr-CH" b="1" dirty="0" smtClean="0"/>
              <a:t> </a:t>
            </a:r>
            <a:r>
              <a:rPr lang="fr-CH" b="1" dirty="0" err="1" smtClean="0"/>
              <a:t>cryoplant</a:t>
            </a:r>
            <a:r>
              <a:rPr lang="fr-CH" b="1" dirty="0" smtClean="0"/>
              <a:t> </a:t>
            </a:r>
            <a:endParaRPr lang="en-GB" b="1" dirty="0"/>
          </a:p>
        </p:txBody>
      </p:sp>
      <p:pic>
        <p:nvPicPr>
          <p:cNvPr id="13" name="Picture 10"/>
          <p:cNvPicPr>
            <a:picLocks noChangeAspect="1" noChangeArrowheads="1"/>
          </p:cNvPicPr>
          <p:nvPr/>
        </p:nvPicPr>
        <p:blipFill>
          <a:blip r:embed="rId3" cstate="print"/>
          <a:srcRect/>
          <a:stretch>
            <a:fillRect/>
          </a:stretch>
        </p:blipFill>
        <p:spPr bwMode="auto">
          <a:xfrm>
            <a:off x="32656" y="2058847"/>
            <a:ext cx="2166044" cy="2902381"/>
          </a:xfrm>
          <a:prstGeom prst="rect">
            <a:avLst/>
          </a:prstGeom>
          <a:noFill/>
          <a:ln w="9525">
            <a:noFill/>
            <a:miter lim="800000"/>
            <a:headEnd/>
            <a:tailEnd/>
          </a:ln>
        </p:spPr>
      </p:pic>
      <p:pic>
        <p:nvPicPr>
          <p:cNvPr id="14" name="Picture 5" descr="dessus-1"/>
          <p:cNvPicPr>
            <a:picLocks noChangeAspect="1" noChangeArrowheads="1"/>
          </p:cNvPicPr>
          <p:nvPr/>
        </p:nvPicPr>
        <p:blipFill>
          <a:blip r:embed="rId4" cstate="print">
            <a:lum bright="14000"/>
          </a:blip>
          <a:srcRect/>
          <a:stretch>
            <a:fillRect/>
          </a:stretch>
        </p:blipFill>
        <p:spPr bwMode="auto">
          <a:xfrm>
            <a:off x="6833908" y="2383451"/>
            <a:ext cx="2310092" cy="2667160"/>
          </a:xfrm>
          <a:prstGeom prst="rect">
            <a:avLst/>
          </a:prstGeom>
          <a:noFill/>
          <a:ln w="9525">
            <a:noFill/>
            <a:miter lim="800000"/>
            <a:headEnd/>
            <a:tailEnd/>
          </a:ln>
        </p:spPr>
      </p:pic>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61208" y="5010616"/>
            <a:ext cx="2438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V="1">
            <a:off x="4896157" y="2069517"/>
            <a:ext cx="505575" cy="7475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745882" y="4638968"/>
            <a:ext cx="228931" cy="8723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08081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Beating</a:t>
            </a:r>
            <a:r>
              <a:rPr lang="fr-CH" dirty="0" smtClean="0"/>
              <a:t> the </a:t>
            </a:r>
            <a:r>
              <a:rPr lang="fr-CH" dirty="0" err="1" smtClean="0"/>
              <a:t>Reduction</a:t>
            </a:r>
            <a:r>
              <a:rPr lang="fr-CH" dirty="0" smtClean="0"/>
              <a:t> Factor:</a:t>
            </a:r>
            <a:br>
              <a:rPr lang="fr-CH" dirty="0" smtClean="0"/>
            </a:br>
            <a:r>
              <a:rPr lang="fr-CH" dirty="0" err="1" smtClean="0"/>
              <a:t>Crab</a:t>
            </a:r>
            <a:r>
              <a:rPr lang="fr-CH" dirty="0" smtClean="0"/>
              <a:t> </a:t>
            </a:r>
            <a:r>
              <a:rPr lang="fr-CH" dirty="0" err="1"/>
              <a:t>C</a:t>
            </a:r>
            <a:r>
              <a:rPr lang="fr-CH" dirty="0" err="1" smtClean="0"/>
              <a:t>avities</a:t>
            </a:r>
            <a:endParaRPr lang="en-GB"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0289" y="1743219"/>
            <a:ext cx="4451712" cy="263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66202" y="1652009"/>
            <a:ext cx="4677798" cy="273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4587154"/>
            <a:ext cx="9144000" cy="1631216"/>
          </a:xfrm>
          <a:prstGeom prst="rect">
            <a:avLst/>
          </a:prstGeom>
          <a:noFill/>
        </p:spPr>
        <p:txBody>
          <a:bodyPr>
            <a:spAutoFit/>
          </a:bodyPr>
          <a:lstStyle/>
          <a:p>
            <a:pPr marL="166688" indent="-166688" fontAlgn="auto">
              <a:spcBef>
                <a:spcPts val="0"/>
              </a:spcBef>
              <a:spcAft>
                <a:spcPts val="0"/>
              </a:spcAft>
              <a:buFont typeface="Arial" pitchFamily="34" charset="0"/>
              <a:buChar char="•"/>
              <a:defRPr/>
            </a:pPr>
            <a:r>
              <a:rPr lang="en-US" sz="2000" b="1" dirty="0">
                <a:latin typeface="Calibri"/>
              </a:rPr>
              <a:t>RF crab cavity deflects head and tail in opposite direction so that collision is effectively “head on” </a:t>
            </a:r>
            <a:r>
              <a:rPr lang="en-US" sz="2000" b="1" dirty="0" smtClean="0">
                <a:latin typeface="Calibri"/>
              </a:rPr>
              <a:t>and then luminosity is maximized</a:t>
            </a:r>
          </a:p>
          <a:p>
            <a:pPr marL="166688" indent="-166688" fontAlgn="auto">
              <a:spcBef>
                <a:spcPts val="0"/>
              </a:spcBef>
              <a:spcAft>
                <a:spcPts val="0"/>
              </a:spcAft>
              <a:buFont typeface="Arial" pitchFamily="34" charset="0"/>
              <a:buChar char="•"/>
              <a:defRPr/>
            </a:pPr>
            <a:r>
              <a:rPr lang="en-US" sz="2000" b="1" i="1" dirty="0" smtClean="0">
                <a:latin typeface="Calibri"/>
              </a:rPr>
              <a:t>Crab cavity maximizes the </a:t>
            </a:r>
            <a:r>
              <a:rPr lang="en-US" sz="2000" b="1" i="1" dirty="0" err="1" smtClean="0">
                <a:latin typeface="Calibri"/>
              </a:rPr>
              <a:t>lumi</a:t>
            </a:r>
            <a:r>
              <a:rPr lang="en-US" sz="2000" b="1" i="1" dirty="0" smtClean="0">
                <a:latin typeface="Calibri"/>
              </a:rPr>
              <a:t> and can be used also for luminosity </a:t>
            </a:r>
            <a:r>
              <a:rPr lang="en-US" sz="2000" b="1" i="1" dirty="0" err="1" smtClean="0">
                <a:latin typeface="Calibri"/>
              </a:rPr>
              <a:t>levelling</a:t>
            </a:r>
            <a:r>
              <a:rPr lang="en-US" sz="2000" b="1" i="1" dirty="0" smtClean="0">
                <a:latin typeface="Calibri"/>
              </a:rPr>
              <a:t>:  if the </a:t>
            </a:r>
            <a:r>
              <a:rPr lang="en-US" sz="2000" b="1" i="1" dirty="0" err="1" smtClean="0">
                <a:latin typeface="Calibri"/>
              </a:rPr>
              <a:t>lumi</a:t>
            </a:r>
            <a:r>
              <a:rPr lang="en-US" sz="2000" b="1" i="1" dirty="0" smtClean="0">
                <a:latin typeface="Calibri"/>
              </a:rPr>
              <a:t> is too high, initially you don’t use it, so </a:t>
            </a:r>
            <a:r>
              <a:rPr lang="en-US" sz="2000" b="1" i="1" dirty="0" err="1" smtClean="0">
                <a:latin typeface="Calibri"/>
              </a:rPr>
              <a:t>lumi</a:t>
            </a:r>
            <a:r>
              <a:rPr lang="en-US" sz="2000" b="1" i="1" dirty="0" smtClean="0">
                <a:latin typeface="Calibri"/>
              </a:rPr>
              <a:t> is reduced by the geometrical factor. Then they are slowly turned on to compensate the proton burning</a:t>
            </a:r>
            <a:endParaRPr lang="en-US" sz="2000" b="1" i="1" dirty="0">
              <a:latin typeface="Calibri"/>
            </a:endParaRPr>
          </a:p>
        </p:txBody>
      </p:sp>
      <p:sp>
        <p:nvSpPr>
          <p:cNvPr id="3" name="Footer Placeholder 2"/>
          <p:cNvSpPr>
            <a:spLocks noGrp="1"/>
          </p:cNvSpPr>
          <p:nvPr>
            <p:ph type="ftr" sz="quarter" idx="3"/>
          </p:nvPr>
        </p:nvSpPr>
        <p:spPr>
          <a:xfrm>
            <a:off x="3124200" y="6356350"/>
            <a:ext cx="2895600" cy="365125"/>
          </a:xfrm>
          <a:prstGeom prst="rect">
            <a:avLst/>
          </a:prstGeom>
        </p:spPr>
        <p:txBody>
          <a:bodyPr/>
          <a:lstStyle/>
          <a:p>
            <a:r>
              <a:rPr lang="en-GB" smtClean="0"/>
              <a:t>L. Rossi HL-LHC project - Varenna 9July 2015</a:t>
            </a:r>
            <a:endParaRPr lang="en-GB" dirty="0"/>
          </a:p>
        </p:txBody>
      </p:sp>
      <p:sp>
        <p:nvSpPr>
          <p:cNvPr id="4" name="Slide Number Placeholder 3"/>
          <p:cNvSpPr>
            <a:spLocks noGrp="1"/>
          </p:cNvSpPr>
          <p:nvPr>
            <p:ph type="sldNum" sz="quarter" idx="12"/>
          </p:nvPr>
        </p:nvSpPr>
        <p:spPr/>
        <p:txBody>
          <a:bodyPr/>
          <a:lstStyle/>
          <a:p>
            <a:fld id="{2831294B-30F2-40DE-96EA-1B04FE7EBCC5}" type="slidenum">
              <a:rPr lang="en-GB" smtClean="0"/>
              <a:t>31</a:t>
            </a:fld>
            <a:endParaRPr lang="en-GB"/>
          </a:p>
        </p:txBody>
      </p:sp>
      <p:sp>
        <p:nvSpPr>
          <p:cNvPr id="6" name="TextBox 5"/>
          <p:cNvSpPr txBox="1"/>
          <p:nvPr/>
        </p:nvSpPr>
        <p:spPr>
          <a:xfrm>
            <a:off x="6019800" y="6151435"/>
            <a:ext cx="3124199"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defPPr>
              <a:defRPr lang="en-US"/>
            </a:defPPr>
          </a:lstStyle>
          <a:p>
            <a:pPr algn="ctr"/>
            <a:r>
              <a:rPr lang="fr-CH" dirty="0"/>
              <a:t>F. Zimmermann LHC </a:t>
            </a:r>
            <a:r>
              <a:rPr lang="fr-CH" dirty="0" err="1"/>
              <a:t>promoter</a:t>
            </a:r>
            <a:r>
              <a:rPr lang="fr-CH" dirty="0"/>
              <a:t>!</a:t>
            </a:r>
            <a:endParaRPr lang="en-GB" dirty="0"/>
          </a:p>
        </p:txBody>
      </p:sp>
    </p:spTree>
    <p:extLst>
      <p:ext uri="{BB962C8B-B14F-4D97-AF65-F5344CB8AC3E}">
        <p14:creationId xmlns:p14="http://schemas.microsoft.com/office/powerpoint/2010/main" val="7871513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FA004B2-1541-5046-B6F2-22AF56585712}" type="slidenum">
              <a:rPr lang="en-US" smtClean="0"/>
              <a:t>32</a:t>
            </a:fld>
            <a:endParaRPr lang="en-US"/>
          </a:p>
        </p:txBody>
      </p:sp>
      <p:sp>
        <p:nvSpPr>
          <p:cNvPr id="4" name="Title 3"/>
          <p:cNvSpPr>
            <a:spLocks noGrp="1"/>
          </p:cNvSpPr>
          <p:nvPr>
            <p:ph type="title"/>
          </p:nvPr>
        </p:nvSpPr>
        <p:spPr>
          <a:xfrm>
            <a:off x="457200" y="274637"/>
            <a:ext cx="8229600" cy="1292523"/>
          </a:xfrm>
        </p:spPr>
        <p:txBody>
          <a:bodyPr>
            <a:noAutofit/>
          </a:bodyPr>
          <a:lstStyle/>
          <a:p>
            <a:r>
              <a:rPr lang="fr-CH" sz="3600" dirty="0" err="1" smtClean="0"/>
              <a:t>Crab</a:t>
            </a:r>
            <a:r>
              <a:rPr lang="fr-CH" sz="3600" dirty="0" smtClean="0"/>
              <a:t> </a:t>
            </a:r>
            <a:r>
              <a:rPr lang="fr-CH" sz="3600" dirty="0" err="1" smtClean="0"/>
              <a:t>Cavity</a:t>
            </a:r>
            <a:r>
              <a:rPr lang="fr-CH" sz="3600" dirty="0" smtClean="0"/>
              <a:t>, for p-</a:t>
            </a:r>
            <a:r>
              <a:rPr lang="fr-CH" sz="3600" dirty="0" err="1" smtClean="0"/>
              <a:t>beam</a:t>
            </a:r>
            <a:r>
              <a:rPr lang="fr-CH" sz="3600" dirty="0" smtClean="0"/>
              <a:t> rotation  </a:t>
            </a:r>
            <a:br>
              <a:rPr lang="fr-CH" sz="3600" dirty="0" smtClean="0"/>
            </a:br>
            <a:r>
              <a:rPr lang="fr-CH" sz="3600" b="1" dirty="0" smtClean="0">
                <a:solidFill>
                  <a:srgbClr val="C00000"/>
                </a:solidFill>
              </a:rPr>
              <a:t>at </a:t>
            </a:r>
            <a:r>
              <a:rPr lang="fr-CH" sz="3600" b="1" dirty="0" err="1" smtClean="0">
                <a:solidFill>
                  <a:srgbClr val="C00000"/>
                </a:solidFill>
              </a:rPr>
              <a:t>tens</a:t>
            </a:r>
            <a:r>
              <a:rPr lang="fr-CH" sz="3600" b="1" dirty="0" smtClean="0">
                <a:solidFill>
                  <a:srgbClr val="C00000"/>
                </a:solidFill>
              </a:rPr>
              <a:t> </a:t>
            </a:r>
            <a:r>
              <a:rPr lang="fr-CH" sz="3600" b="1" dirty="0" err="1" smtClean="0">
                <a:solidFill>
                  <a:srgbClr val="C00000"/>
                </a:solidFill>
              </a:rPr>
              <a:t>fs</a:t>
            </a:r>
            <a:r>
              <a:rPr lang="fr-CH" sz="3600" b="1" dirty="0" smtClean="0">
                <a:solidFill>
                  <a:srgbClr val="C00000"/>
                </a:solidFill>
              </a:rPr>
              <a:t> </a:t>
            </a:r>
            <a:r>
              <a:rPr lang="fr-CH" sz="3600" b="1" dirty="0" err="1" smtClean="0">
                <a:solidFill>
                  <a:srgbClr val="C00000"/>
                </a:solidFill>
              </a:rPr>
              <a:t>level</a:t>
            </a:r>
            <a:r>
              <a:rPr lang="fr-CH" sz="3600" b="1" dirty="0" smtClean="0">
                <a:solidFill>
                  <a:srgbClr val="C00000"/>
                </a:solidFill>
              </a:rPr>
              <a:t> </a:t>
            </a:r>
            <a:r>
              <a:rPr lang="fr-CH" sz="3600" b="1" dirty="0" err="1" smtClean="0">
                <a:solidFill>
                  <a:srgbClr val="C00000"/>
                </a:solidFill>
              </a:rPr>
              <a:t>precision</a:t>
            </a:r>
            <a:r>
              <a:rPr lang="fr-CH" sz="3600" b="1" dirty="0" smtClean="0">
                <a:solidFill>
                  <a:srgbClr val="C00000"/>
                </a:solidFill>
              </a:rPr>
              <a:t> !</a:t>
            </a:r>
            <a:br>
              <a:rPr lang="fr-CH" sz="3600" b="1" dirty="0" smtClean="0">
                <a:solidFill>
                  <a:srgbClr val="C00000"/>
                </a:solidFill>
              </a:rPr>
            </a:br>
            <a:r>
              <a:rPr lang="fr-CH" sz="3600" b="1" dirty="0" smtClean="0">
                <a:solidFill>
                  <a:srgbClr val="C00000"/>
                </a:solidFill>
              </a:rPr>
              <a:t>And compact!</a:t>
            </a:r>
            <a:endParaRPr lang="en-GB" sz="3600" b="1" dirty="0">
              <a:solidFill>
                <a:srgbClr val="C00000"/>
              </a:solidFill>
            </a:endParaRPr>
          </a:p>
        </p:txBody>
      </p:sp>
      <p:sp>
        <p:nvSpPr>
          <p:cNvPr id="2" name="Footer Placeholder 1"/>
          <p:cNvSpPr>
            <a:spLocks noGrp="1"/>
          </p:cNvSpPr>
          <p:nvPr>
            <p:ph type="ftr" sz="quarter" idx="3"/>
          </p:nvPr>
        </p:nvSpPr>
        <p:spPr>
          <a:prstGeom prst="rect">
            <a:avLst/>
          </a:prstGeom>
        </p:spPr>
        <p:txBody>
          <a:bodyPr/>
          <a:lstStyle/>
          <a:p>
            <a:r>
              <a:rPr lang="en-GB" smtClean="0"/>
              <a:t>L. Rossi HL-LHC project - Varenna 9July 2015</a:t>
            </a:r>
            <a:endParaRPr lang="en-US"/>
          </a:p>
        </p:txBody>
      </p:sp>
      <p:pic>
        <p:nvPicPr>
          <p:cNvPr id="717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23370" y="2954501"/>
            <a:ext cx="4737741" cy="318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67038" y="1997556"/>
            <a:ext cx="2651760"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dirty="0" err="1"/>
              <a:t>Elliptical</a:t>
            </a:r>
            <a:r>
              <a:rPr lang="fr-CH" dirty="0"/>
              <a:t> </a:t>
            </a:r>
            <a:r>
              <a:rPr lang="fr-CH" dirty="0" smtClean="0"/>
              <a:t>type CC has been </a:t>
            </a:r>
            <a:r>
              <a:rPr lang="fr-CH" dirty="0" err="1" smtClean="0"/>
              <a:t>tested</a:t>
            </a:r>
            <a:r>
              <a:rPr lang="fr-CH" dirty="0" smtClean="0"/>
              <a:t> first in KEK 2008</a:t>
            </a:r>
            <a:endParaRPr lang="en-GB" dirty="0"/>
          </a:p>
        </p:txBody>
      </p:sp>
      <p:pic>
        <p:nvPicPr>
          <p:cNvPr id="5" name="Picture 4"/>
          <p:cNvPicPr>
            <a:picLocks noChangeAspect="1"/>
          </p:cNvPicPr>
          <p:nvPr/>
        </p:nvPicPr>
        <p:blipFill>
          <a:blip r:embed="rId3"/>
          <a:stretch>
            <a:fillRect/>
          </a:stretch>
        </p:blipFill>
        <p:spPr>
          <a:xfrm>
            <a:off x="783204" y="1820036"/>
            <a:ext cx="2996345" cy="4492271"/>
          </a:xfrm>
          <a:prstGeom prst="rect">
            <a:avLst/>
          </a:prstGeom>
        </p:spPr>
      </p:pic>
      <p:sp>
        <p:nvSpPr>
          <p:cNvPr id="7" name="Oval Callout 6"/>
          <p:cNvSpPr/>
          <p:nvPr/>
        </p:nvSpPr>
        <p:spPr>
          <a:xfrm>
            <a:off x="699715" y="3736193"/>
            <a:ext cx="1025719" cy="659957"/>
          </a:xfrm>
          <a:prstGeom prst="wedgeEllipseCallout">
            <a:avLst>
              <a:gd name="adj1" fmla="val 297414"/>
              <a:gd name="adj2" fmla="val 194523"/>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6508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33</a:t>
            </a:fld>
            <a:endParaRPr lang="en-US"/>
          </a:p>
        </p:txBody>
      </p:sp>
      <p:sp>
        <p:nvSpPr>
          <p:cNvPr id="3" name="Title 2"/>
          <p:cNvSpPr>
            <a:spLocks noGrp="1"/>
          </p:cNvSpPr>
          <p:nvPr>
            <p:ph type="title"/>
          </p:nvPr>
        </p:nvSpPr>
        <p:spPr/>
        <p:txBody>
          <a:bodyPr>
            <a:normAutofit/>
          </a:bodyPr>
          <a:lstStyle/>
          <a:p>
            <a:r>
              <a:rPr lang="fr-CH" dirty="0" smtClean="0"/>
              <a:t>Situation: </a:t>
            </a:r>
            <a:r>
              <a:rPr lang="fr-CH" dirty="0" err="1" smtClean="0"/>
              <a:t>from</a:t>
            </a:r>
            <a:r>
              <a:rPr lang="fr-CH" dirty="0" smtClean="0"/>
              <a:t> </a:t>
            </a:r>
            <a:r>
              <a:rPr lang="fr-CH" dirty="0" err="1" smtClean="0"/>
              <a:t>drawings</a:t>
            </a:r>
            <a:r>
              <a:rPr lang="fr-CH" dirty="0" smtClean="0"/>
              <a:t> to reality…</a:t>
            </a:r>
            <a:endParaRPr lang="en-GB" dirty="0"/>
          </a:p>
        </p:txBody>
      </p:sp>
      <p:sp>
        <p:nvSpPr>
          <p:cNvPr id="4" name="Footer Placeholder 3"/>
          <p:cNvSpPr>
            <a:spLocks noGrp="1"/>
          </p:cNvSpPr>
          <p:nvPr>
            <p:ph type="ftr" sz="quarter" idx="3"/>
          </p:nvPr>
        </p:nvSpPr>
        <p:spPr>
          <a:prstGeom prst="rect">
            <a:avLst/>
          </a:prstGeom>
        </p:spPr>
        <p:txBody>
          <a:bodyPr/>
          <a:lstStyle/>
          <a:p>
            <a:r>
              <a:rPr lang="en-GB" smtClean="0"/>
              <a:t>L. Rossi HL-LHC project - Varenna 9July 2015</a:t>
            </a:r>
            <a:endParaRPr lang="en-GB"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41277" y="1423988"/>
            <a:ext cx="6207273" cy="432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02080" y="5748867"/>
            <a:ext cx="1432560" cy="369332"/>
          </a:xfrm>
          <a:prstGeom prst="rect">
            <a:avLst/>
          </a:prstGeom>
          <a:noFill/>
        </p:spPr>
        <p:txBody>
          <a:bodyPr wrap="square" rtlCol="0">
            <a:spAutoFit/>
          </a:bodyPr>
          <a:lstStyle/>
          <a:p>
            <a:r>
              <a:rPr lang="fr-CH" dirty="0" smtClean="0"/>
              <a:t>LARP-BNL</a:t>
            </a:r>
            <a:endParaRPr lang="en-GB" dirty="0"/>
          </a:p>
        </p:txBody>
      </p:sp>
      <p:sp>
        <p:nvSpPr>
          <p:cNvPr id="6" name="TextBox 5"/>
          <p:cNvSpPr txBox="1"/>
          <p:nvPr/>
        </p:nvSpPr>
        <p:spPr>
          <a:xfrm>
            <a:off x="3468613" y="5748867"/>
            <a:ext cx="1752600" cy="369332"/>
          </a:xfrm>
          <a:prstGeom prst="rect">
            <a:avLst/>
          </a:prstGeom>
          <a:noFill/>
        </p:spPr>
        <p:txBody>
          <a:bodyPr wrap="square" rtlCol="0">
            <a:spAutoFit/>
          </a:bodyPr>
          <a:lstStyle/>
          <a:p>
            <a:r>
              <a:rPr lang="fr-CH" dirty="0" smtClean="0"/>
              <a:t>LARP-ODU-JLAB</a:t>
            </a:r>
            <a:endParaRPr lang="en-GB" dirty="0"/>
          </a:p>
        </p:txBody>
      </p:sp>
      <p:sp>
        <p:nvSpPr>
          <p:cNvPr id="7" name="TextBox 6"/>
          <p:cNvSpPr txBox="1"/>
          <p:nvPr/>
        </p:nvSpPr>
        <p:spPr>
          <a:xfrm>
            <a:off x="5334000" y="5748867"/>
            <a:ext cx="2377440" cy="369332"/>
          </a:xfrm>
          <a:prstGeom prst="rect">
            <a:avLst/>
          </a:prstGeom>
          <a:noFill/>
        </p:spPr>
        <p:txBody>
          <a:bodyPr wrap="square" rtlCol="0">
            <a:spAutoFit/>
          </a:bodyPr>
          <a:lstStyle/>
          <a:p>
            <a:r>
              <a:rPr lang="fr-CH" dirty="0" err="1" smtClean="0"/>
              <a:t>Uni.Lancaster-CI-CERN</a:t>
            </a:r>
            <a:endParaRPr lang="en-GB" dirty="0"/>
          </a:p>
        </p:txBody>
      </p:sp>
    </p:spTree>
    <p:extLst>
      <p:ext uri="{BB962C8B-B14F-4D97-AF65-F5344CB8AC3E}">
        <p14:creationId xmlns:p14="http://schemas.microsoft.com/office/powerpoint/2010/main" val="36332102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34</a:t>
            </a:fld>
            <a:endParaRPr lang="en-US"/>
          </a:p>
        </p:txBody>
      </p:sp>
      <p:sp>
        <p:nvSpPr>
          <p:cNvPr id="6" name="Title 5"/>
          <p:cNvSpPr>
            <a:spLocks noGrp="1"/>
          </p:cNvSpPr>
          <p:nvPr>
            <p:ph type="title"/>
          </p:nvPr>
        </p:nvSpPr>
        <p:spPr/>
        <p:txBody>
          <a:bodyPr>
            <a:normAutofit fontScale="90000"/>
          </a:bodyPr>
          <a:lstStyle/>
          <a:p>
            <a:r>
              <a:rPr lang="fr-CH" dirty="0" smtClean="0"/>
              <a:t>And excellent </a:t>
            </a:r>
            <a:r>
              <a:rPr lang="fr-CH" dirty="0" err="1" smtClean="0"/>
              <a:t>results</a:t>
            </a:r>
            <a:r>
              <a:rPr lang="fr-CH" dirty="0" smtClean="0"/>
              <a:t>: </a:t>
            </a:r>
            <a:r>
              <a:rPr lang="fr-CH" dirty="0" smtClean="0">
                <a:solidFill>
                  <a:srgbClr val="FF0000"/>
                </a:solidFill>
              </a:rPr>
              <a:t>RF </a:t>
            </a:r>
            <a:r>
              <a:rPr lang="fr-CH" dirty="0" err="1" smtClean="0">
                <a:solidFill>
                  <a:srgbClr val="FF0000"/>
                </a:solidFill>
              </a:rPr>
              <a:t>dipole</a:t>
            </a:r>
            <a:r>
              <a:rPr lang="fr-CH" dirty="0" smtClean="0">
                <a:solidFill>
                  <a:srgbClr val="FF0000"/>
                </a:solidFill>
              </a:rPr>
              <a:t> &gt; 5 MV</a:t>
            </a:r>
            <a:br>
              <a:rPr lang="fr-CH" dirty="0" smtClean="0">
                <a:solidFill>
                  <a:srgbClr val="FF0000"/>
                </a:solidFill>
              </a:rPr>
            </a:br>
            <a:r>
              <a:rPr lang="fr-CH" sz="2200" dirty="0" smtClean="0"/>
              <a:t>¼ w and 4-rods </a:t>
            </a:r>
            <a:r>
              <a:rPr lang="fr-CH" sz="2200" dirty="0" err="1" smtClean="0"/>
              <a:t>also</a:t>
            </a:r>
            <a:r>
              <a:rPr lang="fr-CH" sz="2200" dirty="0" smtClean="0"/>
              <a:t> </a:t>
            </a:r>
            <a:r>
              <a:rPr lang="fr-CH" sz="2200" dirty="0" err="1" smtClean="0"/>
              <a:t>tested</a:t>
            </a:r>
            <a:r>
              <a:rPr lang="fr-CH" sz="2200" dirty="0" smtClean="0"/>
              <a:t> (1.5 MV) </a:t>
            </a:r>
            <a:br>
              <a:rPr lang="fr-CH" sz="2200" dirty="0" smtClean="0"/>
            </a:br>
            <a:r>
              <a:rPr lang="fr-CH" sz="2200" dirty="0" err="1" smtClean="0"/>
              <a:t>cleaning</a:t>
            </a:r>
            <a:r>
              <a:rPr lang="fr-CH" sz="2200" dirty="0" smtClean="0"/>
              <a:t> &amp; vacuum issues: new test </a:t>
            </a:r>
            <a:r>
              <a:rPr lang="fr-CH" sz="2200" dirty="0" err="1" smtClean="0"/>
              <a:t>under</a:t>
            </a:r>
            <a:r>
              <a:rPr lang="fr-CH" sz="2200" dirty="0" smtClean="0"/>
              <a:t> </a:t>
            </a:r>
            <a:r>
              <a:rPr lang="fr-CH" sz="2200" dirty="0" err="1" smtClean="0"/>
              <a:t>way</a:t>
            </a:r>
            <a:endParaRPr lang="en-GB" sz="2200" dirty="0"/>
          </a:p>
        </p:txBody>
      </p:sp>
      <p:sp>
        <p:nvSpPr>
          <p:cNvPr id="5" name="Footer Placeholder 4"/>
          <p:cNvSpPr>
            <a:spLocks noGrp="1"/>
          </p:cNvSpPr>
          <p:nvPr>
            <p:ph type="ftr" sz="quarter" idx="3"/>
          </p:nvPr>
        </p:nvSpPr>
        <p:spPr>
          <a:prstGeom prst="rect">
            <a:avLst/>
          </a:prstGeom>
        </p:spPr>
        <p:txBody>
          <a:bodyPr/>
          <a:lstStyle/>
          <a:p>
            <a:r>
              <a:rPr lang="en-GB" smtClean="0"/>
              <a:t>L. Rossi HL-LHC project - Varenna 9July 2015</a:t>
            </a:r>
            <a:endParaRPr lang="en-GB" dirty="0"/>
          </a:p>
        </p:txBody>
      </p:sp>
      <p:pic>
        <p:nvPicPr>
          <p:cNvPr id="1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88482" y="2138035"/>
            <a:ext cx="3062722" cy="201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preferRelativeResize="0">
            <a:picLocks noChangeAspect="1" noChangeArrowheads="1"/>
          </p:cNvPicPr>
          <p:nvPr/>
        </p:nvPicPr>
        <p:blipFill rotWithShape="1">
          <a:blip r:embed="rId3" cstate="email">
            <a:extLst>
              <a:ext uri="{28A0092B-C50C-407E-A947-70E740481C1C}">
                <a14:useLocalDpi xmlns:a14="http://schemas.microsoft.com/office/drawing/2010/main" val="0"/>
              </a:ext>
            </a:extLst>
          </a:blip>
          <a:srcRect r="4051" b="7963"/>
          <a:stretch/>
        </p:blipFill>
        <p:spPr bwMode="auto">
          <a:xfrm>
            <a:off x="34416" y="1343252"/>
            <a:ext cx="5880786" cy="4240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2307" t="85927" r="3698" b="7730"/>
          <a:stretch/>
        </p:blipFill>
        <p:spPr bwMode="auto">
          <a:xfrm>
            <a:off x="793623" y="5591778"/>
            <a:ext cx="5145023"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3485" t="85928" r="3714" b="8258"/>
          <a:stretch/>
        </p:blipFill>
        <p:spPr bwMode="auto">
          <a:xfrm>
            <a:off x="866775" y="6205442"/>
            <a:ext cx="5071872" cy="26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bwMode="auto">
          <a:xfrm>
            <a:off x="3187700" y="2276447"/>
            <a:ext cx="0" cy="3328031"/>
          </a:xfrm>
          <a:prstGeom prst="line">
            <a:avLst/>
          </a:prstGeom>
          <a:noFill/>
          <a:ln w="28575" cap="flat" cmpd="sng" algn="ctr">
            <a:solidFill>
              <a:srgbClr val="7030A0"/>
            </a:solidFill>
            <a:prstDash val="sysDash"/>
            <a:round/>
            <a:headEnd type="none" w="med" len="med"/>
            <a:tailEnd type="none" w="med" len="med"/>
          </a:ln>
          <a:effectLst/>
        </p:spPr>
      </p:cxnSp>
      <p:cxnSp>
        <p:nvCxnSpPr>
          <p:cNvPr id="13" name="Straight Connector 12"/>
          <p:cNvCxnSpPr/>
          <p:nvPr/>
        </p:nvCxnSpPr>
        <p:spPr bwMode="auto">
          <a:xfrm>
            <a:off x="4191000" y="2399276"/>
            <a:ext cx="0" cy="3214711"/>
          </a:xfrm>
          <a:prstGeom prst="line">
            <a:avLst/>
          </a:prstGeom>
          <a:noFill/>
          <a:ln w="28575" cap="flat" cmpd="sng" algn="ctr">
            <a:solidFill>
              <a:srgbClr val="7030A0"/>
            </a:solidFill>
            <a:prstDash val="sysDash"/>
            <a:round/>
            <a:headEnd type="none" w="med" len="med"/>
            <a:tailEnd type="none" w="med" len="med"/>
          </a:ln>
          <a:effectLst/>
        </p:spPr>
      </p:cxnSp>
      <p:sp>
        <p:nvSpPr>
          <p:cNvPr id="14" name="Content Placeholder 6"/>
          <p:cNvSpPr txBox="1">
            <a:spLocks/>
          </p:cNvSpPr>
          <p:nvPr/>
        </p:nvSpPr>
        <p:spPr>
          <a:xfrm>
            <a:off x="4919648" y="3859311"/>
            <a:ext cx="1022350" cy="363015"/>
          </a:xfrm>
          <a:prstGeom prst="rect">
            <a:avLst/>
          </a:prstGeom>
        </p:spPr>
        <p:txBody>
          <a:bodyPr vert="horz" lIns="91440" tIns="0" rIns="91440" bIns="0" rtlCol="0">
            <a:norm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1" smtClean="0"/>
              <a:t>Quench</a:t>
            </a:r>
            <a:endParaRPr lang="en-US" sz="1600" b="1" dirty="0"/>
          </a:p>
        </p:txBody>
      </p:sp>
      <p:cxnSp>
        <p:nvCxnSpPr>
          <p:cNvPr id="16" name="Straight Arrow Connector 15"/>
          <p:cNvCxnSpPr/>
          <p:nvPr/>
        </p:nvCxnSpPr>
        <p:spPr bwMode="auto">
          <a:xfrm>
            <a:off x="5420106" y="3165927"/>
            <a:ext cx="0" cy="584200"/>
          </a:xfrm>
          <a:prstGeom prst="straightConnector1">
            <a:avLst/>
          </a:prstGeom>
          <a:noFill/>
          <a:ln w="63500" cap="flat" cmpd="sng" algn="ctr">
            <a:solidFill>
              <a:srgbClr val="002060"/>
            </a:solidFill>
            <a:prstDash val="solid"/>
            <a:round/>
            <a:headEnd type="none" w="med" len="med"/>
            <a:tailEnd type="triangle"/>
          </a:ln>
          <a:effectLst/>
        </p:spPr>
      </p:cxnSp>
      <p:sp>
        <p:nvSpPr>
          <p:cNvPr id="17" name="TextBox 16"/>
          <p:cNvSpPr txBox="1"/>
          <p:nvPr/>
        </p:nvSpPr>
        <p:spPr>
          <a:xfrm>
            <a:off x="1181100" y="3635489"/>
            <a:ext cx="1236429" cy="369332"/>
          </a:xfrm>
          <a:prstGeom prst="rect">
            <a:avLst/>
          </a:prstGeom>
          <a:noFill/>
        </p:spPr>
        <p:txBody>
          <a:bodyPr wrap="none" rtlCol="0">
            <a:spAutoFit/>
          </a:bodyPr>
          <a:lstStyle/>
          <a:p>
            <a:r>
              <a:rPr lang="en-GB" dirty="0" smtClean="0"/>
              <a:t>4.2 K result</a:t>
            </a:r>
            <a:endParaRPr lang="en-GB" dirty="0"/>
          </a:p>
        </p:txBody>
      </p:sp>
      <p:sp>
        <p:nvSpPr>
          <p:cNvPr id="18" name="TextBox 17"/>
          <p:cNvSpPr txBox="1"/>
          <p:nvPr/>
        </p:nvSpPr>
        <p:spPr>
          <a:xfrm>
            <a:off x="1951271" y="2430505"/>
            <a:ext cx="1061701" cy="369332"/>
          </a:xfrm>
          <a:prstGeom prst="rect">
            <a:avLst/>
          </a:prstGeom>
          <a:noFill/>
        </p:spPr>
        <p:txBody>
          <a:bodyPr wrap="none" rtlCol="0">
            <a:spAutoFit/>
          </a:bodyPr>
          <a:lstStyle/>
          <a:p>
            <a:r>
              <a:rPr lang="en-GB" dirty="0" smtClean="0"/>
              <a:t>2 K result</a:t>
            </a:r>
            <a:endParaRPr lang="en-GB" dirty="0"/>
          </a:p>
        </p:txBody>
      </p:sp>
      <p:pic>
        <p:nvPicPr>
          <p:cNvPr id="54" name="Picture 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47338" t="92798" r="39393" b="2622"/>
          <a:stretch/>
        </p:blipFill>
        <p:spPr bwMode="auto">
          <a:xfrm>
            <a:off x="5953886" y="5380450"/>
            <a:ext cx="812801" cy="21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5"/>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48408" t="92447" r="40454" b="2114"/>
          <a:stretch/>
        </p:blipFill>
        <p:spPr bwMode="auto">
          <a:xfrm>
            <a:off x="5930772" y="5657817"/>
            <a:ext cx="682244" cy="25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6"/>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47869" t="92248" r="38912" b="2268"/>
          <a:stretch/>
        </p:blipFill>
        <p:spPr bwMode="auto">
          <a:xfrm>
            <a:off x="5989447" y="5974301"/>
            <a:ext cx="809752" cy="25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7"/>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48972" t="92270" r="40944" b="2444"/>
          <a:stretch/>
        </p:blipFill>
        <p:spPr bwMode="auto">
          <a:xfrm>
            <a:off x="5962014" y="6282149"/>
            <a:ext cx="617729" cy="24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13270" t="85929" r="4229" b="8082"/>
          <a:stretch/>
        </p:blipFill>
        <p:spPr bwMode="auto">
          <a:xfrm>
            <a:off x="862710" y="5908770"/>
            <a:ext cx="5053584" cy="27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143410" y="4247759"/>
            <a:ext cx="4000590"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sz="2400" b="1" dirty="0"/>
              <a:t>G</a:t>
            </a:r>
            <a:r>
              <a:rPr lang="fr-CH" sz="2400" b="1" dirty="0" smtClean="0"/>
              <a:t>oal </a:t>
            </a:r>
            <a:r>
              <a:rPr lang="fr-CH" sz="2400" b="1" dirty="0" err="1" smtClean="0"/>
              <a:t>is</a:t>
            </a:r>
            <a:r>
              <a:rPr lang="fr-CH" sz="2400" b="1" dirty="0" smtClean="0"/>
              <a:t> 3.3 MV</a:t>
            </a:r>
            <a:endParaRPr lang="fr-CH" sz="2400" b="1" dirty="0"/>
          </a:p>
          <a:p>
            <a:r>
              <a:rPr lang="fr-CH" sz="2400" b="1" dirty="0" smtClean="0">
                <a:sym typeface="Symbol"/>
              </a:rPr>
              <a:t>V </a:t>
            </a:r>
            <a:r>
              <a:rPr lang="fr-CH" sz="2400" b="1" dirty="0" smtClean="0"/>
              <a:t>&gt; 5 MV </a:t>
            </a:r>
            <a:r>
              <a:rPr lang="fr-CH" sz="2400" b="1" dirty="0" err="1" smtClean="0"/>
              <a:t>would</a:t>
            </a:r>
            <a:r>
              <a:rPr lang="fr-CH" sz="2400" b="1" dirty="0"/>
              <a:t> </a:t>
            </a:r>
            <a:r>
              <a:rPr lang="fr-CH" sz="2400" b="1" dirty="0" err="1" smtClean="0"/>
              <a:t>be</a:t>
            </a:r>
            <a:r>
              <a:rPr lang="fr-CH" sz="2400" b="1" dirty="0" smtClean="0"/>
              <a:t> an </a:t>
            </a:r>
            <a:r>
              <a:rPr lang="fr-CH" sz="2400" b="1" dirty="0" err="1" smtClean="0"/>
              <a:t>asset</a:t>
            </a:r>
            <a:r>
              <a:rPr lang="fr-CH" sz="2400" b="1" dirty="0" smtClean="0"/>
              <a:t> </a:t>
            </a:r>
          </a:p>
        </p:txBody>
      </p:sp>
      <p:sp>
        <p:nvSpPr>
          <p:cNvPr id="4" name="6-Point Star 3"/>
          <p:cNvSpPr/>
          <p:nvPr/>
        </p:nvSpPr>
        <p:spPr>
          <a:xfrm>
            <a:off x="3962400" y="5604478"/>
            <a:ext cx="457200" cy="54933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smtClean="0"/>
              <a:t>5</a:t>
            </a:r>
            <a:endParaRPr lang="en-GB" b="1" dirty="0"/>
          </a:p>
        </p:txBody>
      </p:sp>
      <p:pic>
        <p:nvPicPr>
          <p:cNvPr id="23" name="Picture 2"/>
          <p:cNvPicPr>
            <a:picLocks noChangeAspect="1" noChangeArrowheads="1"/>
          </p:cNvPicPr>
          <p:nvPr/>
        </p:nvPicPr>
        <p:blipFill>
          <a:blip r:embed="rId10" cstate="print"/>
          <a:srcRect/>
          <a:stretch>
            <a:fillRect/>
          </a:stretch>
        </p:blipFill>
        <p:spPr bwMode="auto">
          <a:xfrm>
            <a:off x="8230060" y="1185459"/>
            <a:ext cx="721144" cy="948997"/>
          </a:xfrm>
          <a:prstGeom prst="rect">
            <a:avLst/>
          </a:prstGeom>
          <a:noFill/>
          <a:ln w="9525">
            <a:noFill/>
            <a:miter lim="800000"/>
            <a:headEnd/>
            <a:tailEnd/>
          </a:ln>
        </p:spPr>
      </p:pic>
      <p:pic>
        <p:nvPicPr>
          <p:cNvPr id="2050" name="Picture 2"/>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120151" y="1343252"/>
            <a:ext cx="1017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61257" y="4616280"/>
            <a:ext cx="1328058"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CH" dirty="0" smtClean="0"/>
              <a:t>J. </a:t>
            </a:r>
            <a:r>
              <a:rPr lang="fr-CH" dirty="0" err="1" smtClean="0"/>
              <a:t>Delayen</a:t>
            </a:r>
            <a:endParaRPr lang="en-GB" dirty="0"/>
          </a:p>
        </p:txBody>
      </p:sp>
    </p:spTree>
    <p:extLst>
      <p:ext uri="{BB962C8B-B14F-4D97-AF65-F5344CB8AC3E}">
        <p14:creationId xmlns:p14="http://schemas.microsoft.com/office/powerpoint/2010/main" val="174117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35</a:t>
            </a:fld>
            <a:endParaRPr lang="en-US"/>
          </a:p>
        </p:txBody>
      </p:sp>
      <p:sp>
        <p:nvSpPr>
          <p:cNvPr id="3" name="Title 2"/>
          <p:cNvSpPr>
            <a:spLocks noGrp="1"/>
          </p:cNvSpPr>
          <p:nvPr>
            <p:ph type="title"/>
          </p:nvPr>
        </p:nvSpPr>
        <p:spPr>
          <a:xfrm>
            <a:off x="457200" y="35146"/>
            <a:ext cx="8229600" cy="914400"/>
          </a:xfrm>
        </p:spPr>
        <p:txBody>
          <a:bodyPr/>
          <a:lstStyle/>
          <a:p>
            <a:r>
              <a:rPr lang="fr-CH" sz="3200" dirty="0" smtClean="0"/>
              <a:t>CC: for </a:t>
            </a:r>
            <a:r>
              <a:rPr lang="fr-CH" sz="3200" dirty="0" err="1" smtClean="0"/>
              <a:t>preparing</a:t>
            </a:r>
            <a:r>
              <a:rPr lang="fr-CH" sz="3200" dirty="0" smtClean="0"/>
              <a:t> LHC </a:t>
            </a:r>
            <a:r>
              <a:rPr lang="fr-CH" sz="3200" dirty="0" err="1" smtClean="0"/>
              <a:t>we</a:t>
            </a:r>
            <a:r>
              <a:rPr lang="fr-CH" sz="3200" dirty="0" smtClean="0"/>
              <a:t> </a:t>
            </a:r>
            <a:r>
              <a:rPr lang="fr-CH" sz="3200" dirty="0" err="1" smtClean="0"/>
              <a:t>need</a:t>
            </a:r>
            <a:r>
              <a:rPr lang="fr-CH" sz="3200" dirty="0" smtClean="0"/>
              <a:t> a test in SPS</a:t>
            </a:r>
            <a:endParaRPr lang="en-GB" sz="3200" dirty="0"/>
          </a:p>
        </p:txBody>
      </p:sp>
      <p:sp>
        <p:nvSpPr>
          <p:cNvPr id="4" name="Footer Placeholder 3"/>
          <p:cNvSpPr>
            <a:spLocks noGrp="1"/>
          </p:cNvSpPr>
          <p:nvPr>
            <p:ph type="ftr" sz="quarter" idx="3"/>
          </p:nvPr>
        </p:nvSpPr>
        <p:spPr>
          <a:prstGeom prst="rect">
            <a:avLst/>
          </a:prstGeom>
        </p:spPr>
        <p:txBody>
          <a:bodyPr/>
          <a:lstStyle/>
          <a:p>
            <a:r>
              <a:rPr lang="en-GB" smtClean="0"/>
              <a:t>L. Rossi HL-LHC project - Varenna 9July 2015</a:t>
            </a:r>
            <a:endParaRPr lang="en-GB"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0900" y="978535"/>
            <a:ext cx="8645525" cy="555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rc 6"/>
          <p:cNvSpPr/>
          <p:nvPr/>
        </p:nvSpPr>
        <p:spPr>
          <a:xfrm rot="255920" flipH="1" flipV="1">
            <a:off x="2356386" y="5129731"/>
            <a:ext cx="3236854" cy="907424"/>
          </a:xfrm>
          <a:prstGeom prst="arc">
            <a:avLst>
              <a:gd name="adj1" fmla="val 13169963"/>
              <a:gd name="adj2" fmla="val 20133032"/>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p:cNvSpPr/>
          <p:nvPr/>
        </p:nvSpPr>
        <p:spPr>
          <a:xfrm rot="868990" flipH="1">
            <a:off x="4512080" y="1957992"/>
            <a:ext cx="2343611" cy="495448"/>
          </a:xfrm>
          <a:prstGeom prst="arc">
            <a:avLst>
              <a:gd name="adj1" fmla="val 11973192"/>
              <a:gd name="adj2" fmla="val 20412766"/>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4360208" y="5565172"/>
            <a:ext cx="4783792"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err="1" smtClean="0"/>
              <a:t>Present</a:t>
            </a:r>
            <a:r>
              <a:rPr lang="fr-CH" b="1" dirty="0" smtClean="0"/>
              <a:t> </a:t>
            </a:r>
            <a:r>
              <a:rPr lang="fr-CH" b="1" dirty="0" err="1" smtClean="0"/>
              <a:t>baseline</a:t>
            </a:r>
            <a:r>
              <a:rPr lang="fr-CH" b="1" dirty="0" smtClean="0"/>
              <a:t>: 4 </a:t>
            </a:r>
            <a:r>
              <a:rPr lang="fr-CH" b="1" dirty="0" err="1" smtClean="0"/>
              <a:t>cavity</a:t>
            </a:r>
            <a:r>
              <a:rPr lang="fr-CH" b="1" dirty="0" smtClean="0"/>
              <a:t>/</a:t>
            </a:r>
            <a:r>
              <a:rPr lang="fr-CH" b="1" dirty="0" err="1" smtClean="0"/>
              <a:t>beam</a:t>
            </a:r>
            <a:r>
              <a:rPr lang="fr-CH" b="1" dirty="0" smtClean="0"/>
              <a:t>-IP </a:t>
            </a:r>
            <a:r>
              <a:rPr lang="fr-CH" b="1" dirty="0" err="1" smtClean="0"/>
              <a:t>side</a:t>
            </a:r>
            <a:endParaRPr lang="fr-CH" b="1" dirty="0" smtClean="0"/>
          </a:p>
          <a:p>
            <a:r>
              <a:rPr lang="fr-CH" b="1" dirty="0" smtClean="0"/>
              <a:t>TEST in SPS </a:t>
            </a:r>
            <a:r>
              <a:rPr lang="fr-CH" b="1" dirty="0" err="1" smtClean="0"/>
              <a:t>under</a:t>
            </a:r>
            <a:r>
              <a:rPr lang="fr-CH" b="1" dirty="0" smtClean="0"/>
              <a:t> </a:t>
            </a:r>
            <a:r>
              <a:rPr lang="fr-CH" b="1" dirty="0" err="1" smtClean="0"/>
              <a:t>preparation</a:t>
            </a:r>
            <a:r>
              <a:rPr lang="fr-CH" b="1" dirty="0" smtClean="0"/>
              <a:t> (A. </a:t>
            </a:r>
            <a:r>
              <a:rPr lang="fr-CH" b="1" dirty="0" err="1" smtClean="0"/>
              <a:t>MacPherson</a:t>
            </a:r>
            <a:r>
              <a:rPr lang="fr-CH" b="1" dirty="0" smtClean="0"/>
              <a:t>)</a:t>
            </a:r>
          </a:p>
        </p:txBody>
      </p:sp>
      <p:pic>
        <p:nvPicPr>
          <p:cNvPr id="8" name="Picture 7"/>
          <p:cNvPicPr>
            <a:picLocks noChangeAspect="1"/>
          </p:cNvPicPr>
          <p:nvPr/>
        </p:nvPicPr>
        <p:blipFill>
          <a:blip r:embed="rId3"/>
          <a:stretch>
            <a:fillRect/>
          </a:stretch>
        </p:blipFill>
        <p:spPr>
          <a:xfrm>
            <a:off x="6583680" y="4147006"/>
            <a:ext cx="2155576" cy="1390942"/>
          </a:xfrm>
          <a:prstGeom prst="rect">
            <a:avLst/>
          </a:prstGeom>
        </p:spPr>
      </p:pic>
      <p:cxnSp>
        <p:nvCxnSpPr>
          <p:cNvPr id="13" name="Straight Arrow Connector 12"/>
          <p:cNvCxnSpPr/>
          <p:nvPr/>
        </p:nvCxnSpPr>
        <p:spPr>
          <a:xfrm flipV="1">
            <a:off x="4360208" y="2054497"/>
            <a:ext cx="1135717" cy="11727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733800" y="3664159"/>
            <a:ext cx="464489" cy="21651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stretch>
            <a:fillRect/>
          </a:stretch>
        </p:blipFill>
        <p:spPr>
          <a:xfrm>
            <a:off x="2592928" y="3237873"/>
            <a:ext cx="3958143" cy="1361427"/>
          </a:xfrm>
          <a:prstGeom prst="rect">
            <a:avLst/>
          </a:prstGeom>
        </p:spPr>
      </p:pic>
    </p:spTree>
    <p:extLst>
      <p:ext uri="{BB962C8B-B14F-4D97-AF65-F5344CB8AC3E}">
        <p14:creationId xmlns:p14="http://schemas.microsoft.com/office/powerpoint/2010/main" val="157011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smtClean="0"/>
              <a:t>Downselection</a:t>
            </a:r>
            <a:r>
              <a:rPr lang="en-GB" dirty="0" smtClean="0"/>
              <a:t> and accelerator cavity designs: test by 2015</a:t>
            </a:r>
            <a:endParaRPr lang="en-GB" dirty="0"/>
          </a:p>
        </p:txBody>
      </p:sp>
      <p:pic>
        <p:nvPicPr>
          <p:cNvPr id="1026"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223" y="1052736"/>
            <a:ext cx="3095625" cy="248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51520" y="3396842"/>
            <a:ext cx="2592288" cy="646331"/>
          </a:xfrm>
          <a:prstGeom prst="rect">
            <a:avLst/>
          </a:prstGeom>
        </p:spPr>
        <p:txBody>
          <a:bodyPr wrap="square">
            <a:spAutoFit/>
          </a:bodyPr>
          <a:lstStyle/>
          <a:p>
            <a:r>
              <a:rPr lang="en-GB" dirty="0" smtClean="0"/>
              <a:t>RF Dipole: Waveguide </a:t>
            </a:r>
            <a:r>
              <a:rPr lang="en-GB" dirty="0"/>
              <a:t>or</a:t>
            </a:r>
          </a:p>
          <a:p>
            <a:r>
              <a:rPr lang="en-GB" dirty="0"/>
              <a:t>waveguide-coax couplers</a:t>
            </a: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02114" y="4171669"/>
            <a:ext cx="1441694" cy="2215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943955" y="5306140"/>
            <a:ext cx="2286000" cy="923330"/>
          </a:xfrm>
          <a:prstGeom prst="rect">
            <a:avLst/>
          </a:prstGeom>
        </p:spPr>
        <p:txBody>
          <a:bodyPr wrap="square">
            <a:spAutoFit/>
          </a:bodyPr>
          <a:lstStyle/>
          <a:p>
            <a:r>
              <a:rPr lang="en-GB" dirty="0" smtClean="0"/>
              <a:t>Double ¼-wave: Coaxial </a:t>
            </a:r>
            <a:r>
              <a:rPr lang="en-GB" dirty="0"/>
              <a:t>couplers with</a:t>
            </a:r>
          </a:p>
          <a:p>
            <a:r>
              <a:rPr lang="en-GB" dirty="0"/>
              <a:t>hook-type antenna</a:t>
            </a:r>
          </a:p>
        </p:txBody>
      </p:sp>
      <p:sp>
        <p:nvSpPr>
          <p:cNvPr id="2" name="TextBox 1"/>
          <p:cNvSpPr txBox="1"/>
          <p:nvPr/>
        </p:nvSpPr>
        <p:spPr>
          <a:xfrm>
            <a:off x="5932114" y="5299889"/>
            <a:ext cx="3211886"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smtClean="0"/>
              <a:t>E. Jensen (CERN)</a:t>
            </a:r>
          </a:p>
          <a:p>
            <a:r>
              <a:rPr lang="fr-CH" b="1" dirty="0" smtClean="0"/>
              <a:t>G. Burt (</a:t>
            </a:r>
            <a:r>
              <a:rPr lang="fr-CH" b="1" dirty="0" err="1" smtClean="0"/>
              <a:t>Uni.Lancaster</a:t>
            </a:r>
            <a:r>
              <a:rPr lang="fr-CH" b="1" dirty="0" smtClean="0"/>
              <a:t>, CI)</a:t>
            </a:r>
          </a:p>
          <a:p>
            <a:r>
              <a:rPr lang="fr-CH" b="1" dirty="0" smtClean="0"/>
              <a:t>R. Calaga (CERN, former LARP)</a:t>
            </a:r>
          </a:p>
          <a:p>
            <a:r>
              <a:rPr lang="fr-CH" b="1" dirty="0" smtClean="0"/>
              <a:t>A. </a:t>
            </a:r>
            <a:r>
              <a:rPr lang="fr-CH" b="1" dirty="0" err="1" smtClean="0"/>
              <a:t>Ratti</a:t>
            </a:r>
            <a:r>
              <a:rPr lang="fr-CH" b="1" dirty="0" smtClean="0"/>
              <a:t> (LBNL, LARP)</a:t>
            </a:r>
            <a:endParaRPr lang="en-GB" b="1" dirty="0"/>
          </a:p>
        </p:txBody>
      </p:sp>
      <p:sp>
        <p:nvSpPr>
          <p:cNvPr id="3" name="Footer Placeholder 2"/>
          <p:cNvSpPr>
            <a:spLocks noGrp="1"/>
          </p:cNvSpPr>
          <p:nvPr>
            <p:ph type="ftr" sz="quarter" idx="3"/>
          </p:nvPr>
        </p:nvSpPr>
        <p:spPr/>
        <p:txBody>
          <a:bodyPr/>
          <a:lstStyle/>
          <a:p>
            <a:r>
              <a:rPr lang="en-GB" smtClean="0"/>
              <a:t>L. Rossi HL-LHC project - Varenna 9July 2015</a:t>
            </a:r>
            <a:endParaRPr lang="en-GB" dirty="0"/>
          </a:p>
        </p:txBody>
      </p:sp>
      <p:sp>
        <p:nvSpPr>
          <p:cNvPr id="5" name="Slide Number Placeholder 4"/>
          <p:cNvSpPr>
            <a:spLocks noGrp="1"/>
          </p:cNvSpPr>
          <p:nvPr>
            <p:ph type="sldNum" sz="quarter" idx="12"/>
          </p:nvPr>
        </p:nvSpPr>
        <p:spPr/>
        <p:txBody>
          <a:bodyPr/>
          <a:lstStyle/>
          <a:p>
            <a:fld id="{0FA004B2-1541-5046-B6F2-22AF56585712}" type="slidenum">
              <a:rPr lang="en-US" smtClean="0"/>
              <a:t>36</a:t>
            </a:fld>
            <a:endParaRPr lang="en-US"/>
          </a:p>
        </p:txBody>
      </p:sp>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80494" y="1366943"/>
            <a:ext cx="3949105" cy="2961829"/>
          </a:xfrm>
          <a:prstGeom prst="rect">
            <a:avLst/>
          </a:prstGeom>
        </p:spPr>
      </p:pic>
      <p:sp>
        <p:nvSpPr>
          <p:cNvPr id="11" name="TextBox 10"/>
          <p:cNvSpPr txBox="1"/>
          <p:nvPr/>
        </p:nvSpPr>
        <p:spPr>
          <a:xfrm>
            <a:off x="4280494" y="4464816"/>
            <a:ext cx="3949105"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CH" sz="1600" dirty="0" smtClean="0"/>
              <a:t>International </a:t>
            </a:r>
            <a:r>
              <a:rPr lang="fr-CH" sz="1600" dirty="0" err="1" smtClean="0"/>
              <a:t>Review</a:t>
            </a:r>
            <a:r>
              <a:rPr lang="fr-CH" sz="1600" dirty="0" smtClean="0"/>
              <a:t> </a:t>
            </a:r>
            <a:r>
              <a:rPr lang="fr-CH" sz="1600" dirty="0" err="1" smtClean="0"/>
              <a:t>Committee</a:t>
            </a:r>
            <a:r>
              <a:rPr lang="fr-CH" sz="1600" dirty="0" smtClean="0"/>
              <a:t> to </a:t>
            </a:r>
            <a:r>
              <a:rPr lang="fr-CH" sz="1600" dirty="0" err="1" smtClean="0"/>
              <a:t>assess</a:t>
            </a:r>
            <a:r>
              <a:rPr lang="fr-CH" sz="1600" dirty="0" smtClean="0"/>
              <a:t> CC </a:t>
            </a:r>
            <a:r>
              <a:rPr lang="fr-CH" sz="1600" dirty="0" err="1" smtClean="0"/>
              <a:t>downselection</a:t>
            </a:r>
            <a:r>
              <a:rPr lang="fr-CH" sz="1600" dirty="0" smtClean="0"/>
              <a:t>, BNL, May 2014</a:t>
            </a:r>
            <a:endParaRPr lang="en-GB" sz="1600" dirty="0"/>
          </a:p>
        </p:txBody>
      </p:sp>
    </p:spTree>
    <p:extLst>
      <p:ext uri="{BB962C8B-B14F-4D97-AF65-F5344CB8AC3E}">
        <p14:creationId xmlns:p14="http://schemas.microsoft.com/office/powerpoint/2010/main" val="3640411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37</a:t>
            </a:fld>
            <a:endParaRPr lang="en-US"/>
          </a:p>
        </p:txBody>
      </p:sp>
      <p:sp>
        <p:nvSpPr>
          <p:cNvPr id="3" name="Title 2"/>
          <p:cNvSpPr>
            <a:spLocks noGrp="1"/>
          </p:cNvSpPr>
          <p:nvPr>
            <p:ph type="title"/>
          </p:nvPr>
        </p:nvSpPr>
        <p:spPr/>
        <p:txBody>
          <a:bodyPr/>
          <a:lstStyle/>
          <a:p>
            <a:r>
              <a:rPr lang="fr-CH" dirty="0" err="1" smtClean="0"/>
              <a:t>Increased</a:t>
            </a:r>
            <a:r>
              <a:rPr lang="fr-CH" dirty="0" smtClean="0"/>
              <a:t> </a:t>
            </a:r>
            <a:r>
              <a:rPr lang="fr-CH" dirty="0" err="1" smtClean="0"/>
              <a:t>beam</a:t>
            </a:r>
            <a:r>
              <a:rPr lang="fr-CH" dirty="0" smtClean="0"/>
              <a:t> </a:t>
            </a:r>
            <a:r>
              <a:rPr lang="fr-CH" dirty="0" err="1" smtClean="0"/>
              <a:t>intensity</a:t>
            </a:r>
            <a:r>
              <a:rPr lang="fr-CH" dirty="0" smtClean="0"/>
              <a:t> and </a:t>
            </a:r>
            <a:r>
              <a:rPr lang="fr-CH" dirty="0" err="1"/>
              <a:t>L</a:t>
            </a:r>
            <a:r>
              <a:rPr lang="fr-CH" dirty="0" err="1" smtClean="0"/>
              <a:t>umi</a:t>
            </a:r>
            <a:r>
              <a:rPr lang="fr-CH" dirty="0" smtClean="0"/>
              <a:t>:</a:t>
            </a:r>
            <a:br>
              <a:rPr lang="fr-CH" dirty="0" smtClean="0"/>
            </a:br>
            <a:r>
              <a:rPr lang="fr-CH" dirty="0" smtClean="0"/>
              <a:t>collimation upgrade, new </a:t>
            </a:r>
            <a:r>
              <a:rPr lang="fr-CH" dirty="0" err="1" smtClean="0"/>
              <a:t>materials</a:t>
            </a:r>
            <a:endParaRPr lang="en-GB"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29" name="Picture 28"/>
          <p:cNvPicPr>
            <a:picLocks noChangeAspect="1"/>
          </p:cNvPicPr>
          <p:nvPr/>
        </p:nvPicPr>
        <p:blipFill>
          <a:blip r:embed="rId2"/>
          <a:stretch>
            <a:fillRect/>
          </a:stretch>
        </p:blipFill>
        <p:spPr>
          <a:xfrm>
            <a:off x="765809" y="1375701"/>
            <a:ext cx="8421201" cy="5274904"/>
          </a:xfrm>
          <a:prstGeom prst="rect">
            <a:avLst/>
          </a:prstGeom>
        </p:spPr>
      </p:pic>
      <p:sp>
        <p:nvSpPr>
          <p:cNvPr id="30" name="Rounded Rectangle 29"/>
          <p:cNvSpPr/>
          <p:nvPr/>
        </p:nvSpPr>
        <p:spPr>
          <a:xfrm>
            <a:off x="685798" y="5543550"/>
            <a:ext cx="5783582"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2400" dirty="0" smtClean="0"/>
              <a:t>OPTIONS </a:t>
            </a:r>
            <a:r>
              <a:rPr lang="fr-CH" sz="2400" dirty="0" err="1" smtClean="0"/>
              <a:t>under</a:t>
            </a:r>
            <a:r>
              <a:rPr lang="fr-CH" sz="2400" dirty="0" smtClean="0"/>
              <a:t> investigation</a:t>
            </a:r>
            <a:endParaRPr lang="en-GB" sz="2400" dirty="0"/>
          </a:p>
        </p:txBody>
      </p:sp>
    </p:spTree>
    <p:extLst>
      <p:ext uri="{BB962C8B-B14F-4D97-AF65-F5344CB8AC3E}">
        <p14:creationId xmlns:p14="http://schemas.microsoft.com/office/powerpoint/2010/main" val="308430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0"/>
                                        </p:tgtEl>
                                        <p:attrNameLst>
                                          <p:attrName>ppt_w</p:attrName>
                                        </p:attrNameLst>
                                      </p:cBhvr>
                                      <p:tavLst>
                                        <p:tav tm="0">
                                          <p:val>
                                            <p:strVal val="ppt_w"/>
                                          </p:val>
                                        </p:tav>
                                        <p:tav tm="100000">
                                          <p:val>
                                            <p:fltVal val="0"/>
                                          </p:val>
                                        </p:tav>
                                      </p:tavLst>
                                    </p:anim>
                                    <p:anim calcmode="lin" valueType="num">
                                      <p:cBhvr>
                                        <p:cTn id="7" dur="500"/>
                                        <p:tgtEl>
                                          <p:spTgt spid="30"/>
                                        </p:tgtEl>
                                        <p:attrNameLst>
                                          <p:attrName>ppt_h</p:attrName>
                                        </p:attrNameLst>
                                      </p:cBhvr>
                                      <p:tavLst>
                                        <p:tav tm="0">
                                          <p:val>
                                            <p:strVal val="ppt_h"/>
                                          </p:val>
                                        </p:tav>
                                        <p:tav tm="100000">
                                          <p:val>
                                            <p:fltVal val="0"/>
                                          </p:val>
                                        </p:tav>
                                      </p:tavLst>
                                    </p:anim>
                                    <p:animEffect transition="out" filter="fade">
                                      <p:cBhvr>
                                        <p:cTn id="8" dur="500"/>
                                        <p:tgtEl>
                                          <p:spTgt spid="30"/>
                                        </p:tgtEl>
                                      </p:cBhvr>
                                    </p:animEffect>
                                    <p:set>
                                      <p:cBhvr>
                                        <p:cTn id="9"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38</a:t>
            </a:fld>
            <a:endParaRPr lang="en-US"/>
          </a:p>
        </p:txBody>
      </p:sp>
      <p:sp>
        <p:nvSpPr>
          <p:cNvPr id="3" name="Title 2"/>
          <p:cNvSpPr>
            <a:spLocks noGrp="1"/>
          </p:cNvSpPr>
          <p:nvPr>
            <p:ph type="title"/>
          </p:nvPr>
        </p:nvSpPr>
        <p:spPr>
          <a:xfrm>
            <a:off x="457200" y="24260"/>
            <a:ext cx="8229600" cy="914400"/>
          </a:xfrm>
        </p:spPr>
        <p:txBody>
          <a:bodyPr>
            <a:normAutofit/>
          </a:bodyPr>
          <a:lstStyle/>
          <a:p>
            <a:r>
              <a:rPr lang="fr-CH" sz="2800" dirty="0" smtClean="0"/>
              <a:t>IP2 - DS </a:t>
            </a:r>
            <a:r>
              <a:rPr lang="fr-CH" sz="2800" dirty="0" err="1" smtClean="0"/>
              <a:t>collimators</a:t>
            </a:r>
            <a:r>
              <a:rPr lang="fr-CH" sz="2800" dirty="0" smtClean="0"/>
              <a:t> ions – 11 T (LS2 -2018)</a:t>
            </a:r>
            <a:br>
              <a:rPr lang="fr-CH" sz="2800" dirty="0" smtClean="0"/>
            </a:br>
            <a:r>
              <a:rPr lang="fr-CH" sz="2800" dirty="0" smtClean="0"/>
              <a:t>IP7 – DS </a:t>
            </a:r>
            <a:r>
              <a:rPr lang="fr-CH" sz="2800" dirty="0" err="1" smtClean="0"/>
              <a:t>collimators</a:t>
            </a:r>
            <a:r>
              <a:rPr lang="fr-CH" sz="2800" dirty="0" smtClean="0"/>
              <a:t> in the </a:t>
            </a:r>
            <a:r>
              <a:rPr lang="fr-CH" sz="2800" dirty="0" err="1" smtClean="0"/>
              <a:t>betatron</a:t>
            </a:r>
            <a:r>
              <a:rPr lang="fr-CH" sz="2800" dirty="0" smtClean="0"/>
              <a:t> </a:t>
            </a:r>
            <a:r>
              <a:rPr lang="fr-CH" sz="2800" dirty="0" err="1" smtClean="0"/>
              <a:t>cleaning</a:t>
            </a:r>
            <a:r>
              <a:rPr lang="fr-CH" sz="2800" dirty="0" smtClean="0"/>
              <a:t>(LS3)</a:t>
            </a:r>
            <a:endParaRPr lang="en-GB" sz="2800" dirty="0"/>
          </a:p>
        </p:txBody>
      </p:sp>
      <p:sp>
        <p:nvSpPr>
          <p:cNvPr id="4" name="Footer Placeholder 3"/>
          <p:cNvSpPr>
            <a:spLocks noGrp="1"/>
          </p:cNvSpPr>
          <p:nvPr>
            <p:ph type="ftr" sz="quarter" idx="3"/>
          </p:nvPr>
        </p:nvSpPr>
        <p:spPr>
          <a:prstGeom prst="rect">
            <a:avLst/>
          </a:prstGeom>
        </p:spPr>
        <p:txBody>
          <a:bodyPr/>
          <a:lstStyle/>
          <a:p>
            <a:r>
              <a:rPr lang="en-GB" smtClean="0"/>
              <a:t>L. Rossi HL-LHC project - Varenna 9July 2015</a:t>
            </a:r>
            <a:endParaRPr lang="en-GB"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0900" y="960662"/>
            <a:ext cx="8645525" cy="555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rc 7"/>
          <p:cNvSpPr/>
          <p:nvPr/>
        </p:nvSpPr>
        <p:spPr>
          <a:xfrm rot="7909834" flipH="1" flipV="1">
            <a:off x="719900" y="2651869"/>
            <a:ext cx="2009045" cy="907424"/>
          </a:xfrm>
          <a:prstGeom prst="arc">
            <a:avLst>
              <a:gd name="adj1" fmla="val 13416251"/>
              <a:gd name="adj2" fmla="val 19252834"/>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18417317" flipH="1" flipV="1">
            <a:off x="6379072" y="4185256"/>
            <a:ext cx="1841165" cy="907424"/>
          </a:xfrm>
          <a:prstGeom prst="arc">
            <a:avLst>
              <a:gd name="adj1" fmla="val 12753780"/>
              <a:gd name="adj2" fmla="val 19204022"/>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c 10"/>
          <p:cNvSpPr/>
          <p:nvPr/>
        </p:nvSpPr>
        <p:spPr>
          <a:xfrm rot="2621102" flipH="1" flipV="1">
            <a:off x="237184" y="4137244"/>
            <a:ext cx="3277294" cy="1112053"/>
          </a:xfrm>
          <a:prstGeom prst="arc">
            <a:avLst>
              <a:gd name="adj1" fmla="val 13617790"/>
              <a:gd name="adj2" fmla="val 18389695"/>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p:cNvSpPr/>
          <p:nvPr/>
        </p:nvSpPr>
        <p:spPr>
          <a:xfrm rot="10255638" flipH="1" flipV="1">
            <a:off x="2029466" y="1910639"/>
            <a:ext cx="2829952" cy="907424"/>
          </a:xfrm>
          <a:prstGeom prst="arc">
            <a:avLst>
              <a:gd name="adj1" fmla="val 14023531"/>
              <a:gd name="adj2" fmla="val 18669366"/>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13576" y="1112068"/>
            <a:ext cx="1403900" cy="10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10800000" flipV="1">
            <a:off x="2730461" y="4119692"/>
            <a:ext cx="5606715" cy="74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9"/>
          <p:cNvGrpSpPr>
            <a:grpSpLocks noChangeAspect="1"/>
          </p:cNvGrpSpPr>
          <p:nvPr/>
        </p:nvGrpSpPr>
        <p:grpSpPr bwMode="auto">
          <a:xfrm>
            <a:off x="1430599" y="4789533"/>
            <a:ext cx="1090047" cy="1035890"/>
            <a:chOff x="2937780" y="3163369"/>
            <a:chExt cx="1501691" cy="1428353"/>
          </a:xfrm>
        </p:grpSpPr>
        <p:pic>
          <p:nvPicPr>
            <p:cNvPr id="18" name="Picture 9" descr="6Bl_NC_BYoke2ACryo.png"/>
            <p:cNvPicPr>
              <a:picLocks noChangeAspect="1"/>
            </p:cNvPicPr>
            <p:nvPr/>
          </p:nvPicPr>
          <p:blipFill>
            <a:blip r:embed="rId6" cstate="email">
              <a:extLst>
                <a:ext uri="{28A0092B-C50C-407E-A947-70E740481C1C}">
                  <a14:useLocalDpi xmlns:a14="http://schemas.microsoft.com/office/drawing/2010/main" val="0"/>
                </a:ext>
              </a:extLst>
            </a:blip>
            <a:srcRect l="24754" t="14047"/>
            <a:stretch>
              <a:fillRect/>
            </a:stretch>
          </p:blipFill>
          <p:spPr bwMode="auto">
            <a:xfrm>
              <a:off x="2937780" y="3163369"/>
              <a:ext cx="1501691" cy="142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8"/>
            <p:cNvSpPr txBox="1">
              <a:spLocks noChangeArrowheads="1"/>
            </p:cNvSpPr>
            <p:nvPr/>
          </p:nvSpPr>
          <p:spPr bwMode="auto">
            <a:xfrm>
              <a:off x="3013167" y="4142380"/>
              <a:ext cx="11889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charset="0"/>
                  <a:ea typeface="ＭＳ Ｐゴシック" charset="0"/>
                  <a:cs typeface="ＭＳ Ｐゴシック" charset="0"/>
                </a:defRPr>
              </a:lvl1pPr>
              <a:lvl2pPr marL="742950" indent="-285750">
                <a:defRPr sz="1400">
                  <a:solidFill>
                    <a:schemeClr val="tx1"/>
                  </a:solidFill>
                  <a:latin typeface="Times New Roman" charset="0"/>
                  <a:ea typeface="ＭＳ Ｐゴシック" charset="0"/>
                </a:defRPr>
              </a:lvl2pPr>
              <a:lvl3pPr marL="1143000" indent="-228600">
                <a:defRPr sz="1400">
                  <a:solidFill>
                    <a:schemeClr val="tx1"/>
                  </a:solidFill>
                  <a:latin typeface="Times New Roman" charset="0"/>
                  <a:ea typeface="ＭＳ Ｐゴシック" charset="0"/>
                </a:defRPr>
              </a:lvl3pPr>
              <a:lvl4pPr marL="1600200" indent="-228600">
                <a:defRPr sz="1400">
                  <a:solidFill>
                    <a:schemeClr val="tx1"/>
                  </a:solidFill>
                  <a:latin typeface="Times New Roman" charset="0"/>
                  <a:ea typeface="ＭＳ Ｐゴシック" charset="0"/>
                </a:defRPr>
              </a:lvl4pPr>
              <a:lvl5pPr marL="2057400" indent="-228600">
                <a:defRPr sz="1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400">
                  <a:solidFill>
                    <a:schemeClr val="tx1"/>
                  </a:solidFill>
                  <a:latin typeface="Times New Roman" charset="0"/>
                  <a:ea typeface="ＭＳ Ｐゴシック" charset="0"/>
                </a:defRPr>
              </a:lvl9pPr>
            </a:lstStyle>
            <a:p>
              <a:r>
                <a:rPr lang="en-US" dirty="0"/>
                <a:t>11 T Nb</a:t>
              </a:r>
              <a:r>
                <a:rPr lang="en-US" baseline="-25000" dirty="0"/>
                <a:t>3</a:t>
              </a:r>
              <a:r>
                <a:rPr lang="en-US" dirty="0"/>
                <a:t>Sn</a:t>
              </a:r>
            </a:p>
          </p:txBody>
        </p:sp>
      </p:grpSp>
      <p:sp>
        <p:nvSpPr>
          <p:cNvPr id="5" name="TextBox 4"/>
          <p:cNvSpPr txBox="1"/>
          <p:nvPr/>
        </p:nvSpPr>
        <p:spPr>
          <a:xfrm>
            <a:off x="217781" y="2438598"/>
            <a:ext cx="2425636"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err="1" smtClean="0"/>
              <a:t>Recommended</a:t>
            </a:r>
            <a:r>
              <a:rPr lang="fr-CH" b="1" dirty="0" smtClean="0"/>
              <a:t> by the Collimation </a:t>
            </a:r>
            <a:r>
              <a:rPr lang="fr-CH" b="1" dirty="0" err="1" smtClean="0"/>
              <a:t>Review</a:t>
            </a:r>
            <a:endParaRPr lang="en-GB" b="1" dirty="0"/>
          </a:p>
        </p:txBody>
      </p:sp>
      <p:sp>
        <p:nvSpPr>
          <p:cNvPr id="10" name="TextBox 9"/>
          <p:cNvSpPr txBox="1"/>
          <p:nvPr/>
        </p:nvSpPr>
        <p:spPr>
          <a:xfrm>
            <a:off x="6435979" y="6077264"/>
            <a:ext cx="2298843"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sz="1600" dirty="0" smtClean="0"/>
              <a:t>F. Savary (11 T)</a:t>
            </a:r>
          </a:p>
          <a:p>
            <a:r>
              <a:rPr lang="fr-CH" sz="1600" dirty="0" smtClean="0"/>
              <a:t>S. Redaelli (collimation)</a:t>
            </a:r>
            <a:endParaRPr lang="en-GB" sz="1600" dirty="0"/>
          </a:p>
        </p:txBody>
      </p:sp>
      <p:pic>
        <p:nvPicPr>
          <p:cNvPr id="13" name="Picture 12"/>
          <p:cNvPicPr>
            <a:picLocks noChangeAspect="1"/>
          </p:cNvPicPr>
          <p:nvPr/>
        </p:nvPicPr>
        <p:blipFill>
          <a:blip r:embed="rId7"/>
          <a:stretch>
            <a:fillRect/>
          </a:stretch>
        </p:blipFill>
        <p:spPr>
          <a:xfrm rot="10800000" flipV="1">
            <a:off x="2732439" y="5006339"/>
            <a:ext cx="5604737" cy="708549"/>
          </a:xfrm>
          <a:prstGeom prst="rect">
            <a:avLst/>
          </a:prstGeom>
        </p:spPr>
      </p:pic>
      <p:pic>
        <p:nvPicPr>
          <p:cNvPr id="22" name="Picture 21"/>
          <p:cNvPicPr>
            <a:picLocks noChangeAspect="1"/>
          </p:cNvPicPr>
          <p:nvPr/>
        </p:nvPicPr>
        <p:blipFill>
          <a:blip r:embed="rId8"/>
          <a:stretch>
            <a:fillRect/>
          </a:stretch>
        </p:blipFill>
        <p:spPr>
          <a:xfrm>
            <a:off x="7417476" y="995113"/>
            <a:ext cx="1497924" cy="1324610"/>
          </a:xfrm>
          <a:prstGeom prst="rect">
            <a:avLst/>
          </a:prstGeom>
        </p:spPr>
      </p:pic>
      <p:pic>
        <p:nvPicPr>
          <p:cNvPr id="25" name="Picture 2"/>
          <p:cNvPicPr>
            <a:picLocks noChangeAspect="1" noChangeArrowheads="1"/>
          </p:cNvPicPr>
          <p:nvPr/>
        </p:nvPicPr>
        <p:blipFill rotWithShape="1">
          <a:blip r:embed="rId9" cstate="email">
            <a:clrChange>
              <a:clrFrom>
                <a:srgbClr val="FFFFFF"/>
              </a:clrFrom>
              <a:clrTo>
                <a:srgbClr val="FFFFFF">
                  <a:alpha val="0"/>
                </a:srgbClr>
              </a:clrTo>
            </a:clrChange>
            <a:extLst>
              <a:ext uri="{28A0092B-C50C-407E-A947-70E740481C1C}">
                <a14:useLocalDpi xmlns:a14="http://schemas.microsoft.com/office/drawing/2010/main" val="0"/>
              </a:ext>
            </a:extLst>
          </a:blip>
          <a:srcRect l="2346" t="19935" r="824" b="4735"/>
          <a:stretch/>
        </p:blipFill>
        <p:spPr bwMode="auto">
          <a:xfrm>
            <a:off x="1875831" y="2573227"/>
            <a:ext cx="5025386" cy="113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bwMode="auto">
          <a:xfrm flipV="1">
            <a:off x="6172478" y="2100515"/>
            <a:ext cx="1244998" cy="748167"/>
          </a:xfrm>
          <a:prstGeom prst="line">
            <a:avLst/>
          </a:prstGeom>
          <a:ln w="34925" cap="flat" cmpd="sng" algn="ctr">
            <a:solidFill>
              <a:srgbClr val="3861AA"/>
            </a:solidFill>
            <a:prstDash val="solid"/>
            <a:round/>
            <a:headEnd type="triangle" w="lg" len="lg"/>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26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barn(inVertical)">
                                      <p:cBhvr>
                                        <p:cTn id="18" dur="500"/>
                                        <p:tgtEl>
                                          <p:spTgt spid="205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39</a:t>
            </a:fld>
            <a:endParaRPr lang="en-US"/>
          </a:p>
        </p:txBody>
      </p:sp>
      <p:sp>
        <p:nvSpPr>
          <p:cNvPr id="4" name="Title 3"/>
          <p:cNvSpPr>
            <a:spLocks noGrp="1"/>
          </p:cNvSpPr>
          <p:nvPr>
            <p:ph type="title"/>
          </p:nvPr>
        </p:nvSpPr>
        <p:spPr/>
        <p:txBody>
          <a:bodyPr/>
          <a:lstStyle/>
          <a:p>
            <a:r>
              <a:rPr lang="fr-CH" dirty="0" smtClean="0"/>
              <a:t>CERN 11 T </a:t>
            </a:r>
            <a:r>
              <a:rPr lang="fr-CH" dirty="0" err="1" smtClean="0"/>
              <a:t>dipole</a:t>
            </a:r>
            <a:r>
              <a:rPr lang="fr-CH" dirty="0" smtClean="0"/>
              <a:t> (1.8 m long model)</a:t>
            </a:r>
            <a:endParaRPr lang="en-GB" dirty="0"/>
          </a:p>
        </p:txBody>
      </p:sp>
      <p:sp>
        <p:nvSpPr>
          <p:cNvPr id="3" name="Footer Placeholder 2"/>
          <p:cNvSpPr>
            <a:spLocks noGrp="1"/>
          </p:cNvSpPr>
          <p:nvPr>
            <p:ph type="ftr" sz="quarter" idx="3"/>
          </p:nvPr>
        </p:nvSpPr>
        <p:spPr/>
        <p:txBody>
          <a:bodyPr/>
          <a:lstStyle/>
          <a:p>
            <a:r>
              <a:rPr lang="en-GB" smtClean="0"/>
              <a:t>L. Rossi HL-LHC project - Varenna 9July 2015</a:t>
            </a:r>
            <a:endParaRPr lang="en-GB" dirty="0"/>
          </a:p>
        </p:txBody>
      </p:sp>
      <p:pic>
        <p:nvPicPr>
          <p:cNvPr id="5" name="Picture 4"/>
          <p:cNvPicPr>
            <a:picLocks noChangeAspect="1"/>
          </p:cNvPicPr>
          <p:nvPr/>
        </p:nvPicPr>
        <p:blipFill>
          <a:blip r:embed="rId2"/>
          <a:stretch>
            <a:fillRect/>
          </a:stretch>
        </p:blipFill>
        <p:spPr>
          <a:xfrm>
            <a:off x="979739" y="1319134"/>
            <a:ext cx="6950058" cy="4940965"/>
          </a:xfrm>
          <a:prstGeom prst="rect">
            <a:avLst/>
          </a:prstGeom>
        </p:spPr>
      </p:pic>
    </p:spTree>
    <p:extLst>
      <p:ext uri="{BB962C8B-B14F-4D97-AF65-F5344CB8AC3E}">
        <p14:creationId xmlns:p14="http://schemas.microsoft.com/office/powerpoint/2010/main" val="914242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4</a:t>
            </a:fld>
            <a:endParaRPr lang="en-US"/>
          </a:p>
        </p:txBody>
      </p:sp>
      <p:sp>
        <p:nvSpPr>
          <p:cNvPr id="3" name="Footer Placeholder 2"/>
          <p:cNvSpPr>
            <a:spLocks noGrp="1"/>
          </p:cNvSpPr>
          <p:nvPr>
            <p:ph type="ftr" sz="quarter" idx="3"/>
          </p:nvPr>
        </p:nvSpPr>
        <p:spPr/>
        <p:txBody>
          <a:bodyPr/>
          <a:lstStyle/>
          <a:p>
            <a:r>
              <a:rPr lang="en-GB" smtClean="0"/>
              <a:t>L. Rossi HL-LHC project - Varenna 9July 2015</a:t>
            </a:r>
            <a:endParaRPr lang="en-GB" dirty="0"/>
          </a:p>
        </p:txBody>
      </p:sp>
      <p:sp>
        <p:nvSpPr>
          <p:cNvPr id="4" name="Title 1"/>
          <p:cNvSpPr txBox="1">
            <a:spLocks/>
          </p:cNvSpPr>
          <p:nvPr/>
        </p:nvSpPr>
        <p:spPr>
          <a:xfrm>
            <a:off x="457200" y="274638"/>
            <a:ext cx="5050904" cy="1143000"/>
          </a:xfrm>
          <a:prstGeom prst="rect">
            <a:avLst/>
          </a:prstGeom>
        </p:spPr>
        <p:txBody>
          <a:bodyPr/>
          <a:lstStyle>
            <a:lvl1pPr algn="ctr"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r>
              <a:rPr lang="fr-CH" smtClean="0"/>
              <a:t>SCRF, Cryo…</a:t>
            </a:r>
            <a:endParaRPr lang="en-GB" dirty="0"/>
          </a:p>
        </p:txBody>
      </p:sp>
      <p:sp>
        <p:nvSpPr>
          <p:cNvPr id="5" name="Content Placeholder 2"/>
          <p:cNvSpPr txBox="1">
            <a:spLocks/>
          </p:cNvSpPr>
          <p:nvPr/>
        </p:nvSpPr>
        <p:spPr>
          <a:xfrm>
            <a:off x="107504" y="1600200"/>
            <a:ext cx="4536504" cy="4525963"/>
          </a:xfrm>
          <a:prstGeom prst="rect">
            <a:avLst/>
          </a:prstGeom>
        </p:spPr>
        <p:txBody>
          <a:bodyPr>
            <a:normAutofit fontScale="85000" lnSpcReduction="2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fr-CH" sz="2800" b="1" smtClean="0"/>
              <a:t>400 MHz Standing wave RF</a:t>
            </a:r>
            <a:endParaRPr lang="fr-CH" sz="2800" smtClean="0"/>
          </a:p>
          <a:p>
            <a:r>
              <a:rPr lang="fr-CH" sz="2800" smtClean="0"/>
              <a:t>4 single cell cavities in cryomodule, 2 crym per beam. Total 16 cavities. </a:t>
            </a:r>
          </a:p>
          <a:p>
            <a:r>
              <a:rPr lang="fr-CH" sz="2800" smtClean="0"/>
              <a:t>Sputtered niobium design (as LEP)</a:t>
            </a:r>
          </a:p>
          <a:p>
            <a:r>
              <a:rPr lang="fr-CH" sz="2800" smtClean="0"/>
              <a:t>Gradient 5.5 MV/m nominal  (8 MV/m available)</a:t>
            </a:r>
          </a:p>
          <a:p>
            <a:r>
              <a:rPr lang="fr-CH" sz="2800" smtClean="0"/>
              <a:t>Nominal 2MV, up to 3 MV at  8 MV/m</a:t>
            </a:r>
          </a:p>
          <a:p>
            <a:pPr marL="36576" indent="0">
              <a:buFont typeface="Arial"/>
              <a:buNone/>
            </a:pPr>
            <a:r>
              <a:rPr lang="fr-CH" sz="2800" b="1" smtClean="0"/>
              <a:t>Cryo : 8 x 18 kW@4.5K</a:t>
            </a:r>
            <a:endParaRPr lang="fr-CH" sz="2800" b="1"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89644" y="404664"/>
            <a:ext cx="3986812" cy="299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99992" y="3593252"/>
            <a:ext cx="2289315" cy="3062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50576" y="3652083"/>
            <a:ext cx="2160240" cy="298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46257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40</a:t>
            </a:fld>
            <a:endParaRPr lang="en-US"/>
          </a:p>
        </p:txBody>
      </p:sp>
      <p:sp>
        <p:nvSpPr>
          <p:cNvPr id="3" name="Title 2"/>
          <p:cNvSpPr>
            <a:spLocks noGrp="1"/>
          </p:cNvSpPr>
          <p:nvPr>
            <p:ph type="title"/>
          </p:nvPr>
        </p:nvSpPr>
        <p:spPr>
          <a:xfrm>
            <a:off x="457200" y="56918"/>
            <a:ext cx="8229600" cy="914400"/>
          </a:xfrm>
        </p:spPr>
        <p:txBody>
          <a:bodyPr>
            <a:normAutofit/>
          </a:bodyPr>
          <a:lstStyle/>
          <a:p>
            <a:r>
              <a:rPr lang="fr-CH" dirty="0" err="1"/>
              <a:t>L</a:t>
            </a:r>
            <a:r>
              <a:rPr lang="fr-CH" dirty="0" err="1" smtClean="0"/>
              <a:t>ow</a:t>
            </a:r>
            <a:r>
              <a:rPr lang="fr-CH" dirty="0" smtClean="0"/>
              <a:t> </a:t>
            </a:r>
            <a:r>
              <a:rPr lang="fr-CH" dirty="0" err="1" smtClean="0"/>
              <a:t>impedence</a:t>
            </a:r>
            <a:r>
              <a:rPr lang="fr-CH" dirty="0" smtClean="0"/>
              <a:t> </a:t>
            </a:r>
            <a:r>
              <a:rPr lang="fr-CH" dirty="0" err="1" smtClean="0"/>
              <a:t>collimators</a:t>
            </a:r>
            <a:r>
              <a:rPr lang="fr-CH" dirty="0" smtClean="0"/>
              <a:t>(LS2 &amp; LS3)</a:t>
            </a:r>
            <a:endParaRPr lang="en-GB" dirty="0"/>
          </a:p>
        </p:txBody>
      </p:sp>
      <p:sp>
        <p:nvSpPr>
          <p:cNvPr id="4" name="Footer Placeholder 3"/>
          <p:cNvSpPr>
            <a:spLocks noGrp="1"/>
          </p:cNvSpPr>
          <p:nvPr>
            <p:ph type="ftr" sz="quarter" idx="3"/>
          </p:nvPr>
        </p:nvSpPr>
        <p:spPr>
          <a:xfrm>
            <a:off x="3124200" y="6311960"/>
            <a:ext cx="2895600" cy="365125"/>
          </a:xfrm>
          <a:prstGeom prst="rect">
            <a:avLst/>
          </a:prstGeom>
        </p:spPr>
        <p:txBody>
          <a:bodyPr/>
          <a:lstStyle/>
          <a:p>
            <a:r>
              <a:rPr lang="en-GB" smtClean="0"/>
              <a:t>L. Rossi HL-LHC project - Varenna 9July 2015</a:t>
            </a:r>
            <a:endParaRPr lang="en-GB"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0900" y="983839"/>
            <a:ext cx="8645525" cy="555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rc 7"/>
          <p:cNvSpPr/>
          <p:nvPr/>
        </p:nvSpPr>
        <p:spPr>
          <a:xfrm rot="7909834" flipH="1" flipV="1">
            <a:off x="719900" y="2651869"/>
            <a:ext cx="2009045" cy="907424"/>
          </a:xfrm>
          <a:prstGeom prst="arc">
            <a:avLst>
              <a:gd name="adj1" fmla="val 13416251"/>
              <a:gd name="adj2" fmla="val 19252834"/>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18417317" flipH="1" flipV="1">
            <a:off x="6379072" y="4185256"/>
            <a:ext cx="1841165" cy="907424"/>
          </a:xfrm>
          <a:prstGeom prst="arc">
            <a:avLst>
              <a:gd name="adj1" fmla="val 12753780"/>
              <a:gd name="adj2" fmla="val 19204022"/>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c 10"/>
          <p:cNvSpPr/>
          <p:nvPr/>
        </p:nvSpPr>
        <p:spPr>
          <a:xfrm rot="2621102" flipH="1" flipV="1">
            <a:off x="237184" y="4137244"/>
            <a:ext cx="3277294" cy="1112053"/>
          </a:xfrm>
          <a:prstGeom prst="arc">
            <a:avLst>
              <a:gd name="adj1" fmla="val 13617790"/>
              <a:gd name="adj2" fmla="val 18389695"/>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p:cNvSpPr/>
          <p:nvPr/>
        </p:nvSpPr>
        <p:spPr>
          <a:xfrm rot="10255638" flipH="1" flipV="1">
            <a:off x="2029466" y="1910639"/>
            <a:ext cx="2829952" cy="907424"/>
          </a:xfrm>
          <a:prstGeom prst="arc">
            <a:avLst>
              <a:gd name="adj1" fmla="val 14023531"/>
              <a:gd name="adj2" fmla="val 18669366"/>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1"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l="24022" t="5208" b="13672"/>
          <a:stretch>
            <a:fillRect/>
          </a:stretch>
        </p:blipFill>
        <p:spPr bwMode="auto">
          <a:xfrm>
            <a:off x="2390632" y="2388194"/>
            <a:ext cx="3512607" cy="281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 name="Picture 1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33662" y="2503677"/>
            <a:ext cx="1536805" cy="106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33663" y="3624013"/>
            <a:ext cx="1536804" cy="119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28160" y="4638968"/>
            <a:ext cx="1842307" cy="30777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CH" sz="1400" dirty="0" smtClean="0"/>
              <a:t>New </a:t>
            </a:r>
            <a:r>
              <a:rPr lang="fr-CH" sz="1400" dirty="0" err="1" smtClean="0"/>
              <a:t>material</a:t>
            </a:r>
            <a:r>
              <a:rPr lang="fr-CH" sz="1400" dirty="0" smtClean="0"/>
              <a:t>: </a:t>
            </a:r>
            <a:r>
              <a:rPr lang="fr-CH" sz="1400" dirty="0" err="1" smtClean="0"/>
              <a:t>MoGr</a:t>
            </a:r>
            <a:endParaRPr lang="en-GB" sz="1400" dirty="0"/>
          </a:p>
        </p:txBody>
      </p:sp>
      <p:cxnSp>
        <p:nvCxnSpPr>
          <p:cNvPr id="27" name="Straight Arrow Connector 26"/>
          <p:cNvCxnSpPr/>
          <p:nvPr/>
        </p:nvCxnSpPr>
        <p:spPr>
          <a:xfrm>
            <a:off x="6383644" y="3937000"/>
            <a:ext cx="1380289" cy="584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265333" y="4521200"/>
            <a:ext cx="1168400" cy="4894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1861787" y="2620097"/>
            <a:ext cx="502311" cy="2370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1505857" y="2838545"/>
            <a:ext cx="821266" cy="338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542589" y="5437554"/>
            <a:ext cx="1601411"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CH" dirty="0" smtClean="0"/>
              <a:t>S. Redaelli</a:t>
            </a:r>
          </a:p>
          <a:p>
            <a:pPr algn="ctr"/>
            <a:r>
              <a:rPr lang="fr-CH" dirty="0" smtClean="0"/>
              <a:t>A. Bertarelli</a:t>
            </a:r>
            <a:endParaRPr lang="en-GB" dirty="0"/>
          </a:p>
        </p:txBody>
      </p:sp>
    </p:spTree>
    <p:extLst>
      <p:ext uri="{BB962C8B-B14F-4D97-AF65-F5344CB8AC3E}">
        <p14:creationId xmlns:p14="http://schemas.microsoft.com/office/powerpoint/2010/main" val="80297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41</a:t>
            </a:fld>
            <a:endParaRPr lang="en-US"/>
          </a:p>
        </p:txBody>
      </p:sp>
      <p:sp>
        <p:nvSpPr>
          <p:cNvPr id="3" name="Title 2"/>
          <p:cNvSpPr>
            <a:spLocks noGrp="1"/>
          </p:cNvSpPr>
          <p:nvPr>
            <p:ph type="title"/>
          </p:nvPr>
        </p:nvSpPr>
        <p:spPr/>
        <p:txBody>
          <a:bodyPr/>
          <a:lstStyle/>
          <a:p>
            <a:endParaRPr lang="en-GB"/>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sp>
        <p:nvSpPr>
          <p:cNvPr id="5" name="Title 1"/>
          <p:cNvSpPr txBox="1">
            <a:spLocks/>
          </p:cNvSpPr>
          <p:nvPr/>
        </p:nvSpPr>
        <p:spPr>
          <a:xfrm>
            <a:off x="1136560" y="234522"/>
            <a:ext cx="5039566" cy="952415"/>
          </a:xfrm>
          <a:prstGeom prst="rect">
            <a:avLst/>
          </a:prstGeom>
          <a:solidFill>
            <a:schemeClr val="tx2">
              <a:lumMod val="40000"/>
              <a:lumOff val="60000"/>
            </a:schemeClr>
          </a:solidFill>
        </p:spPr>
        <p:txBody>
          <a:bodyPr/>
          <a:lstStyle>
            <a:lvl1pPr algn="ctr"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pitchFamily="34" charset="0"/>
              </a:defRPr>
            </a:lvl2pPr>
            <a:lvl3pPr algn="l" rtl="0" eaLnBrk="0" fontAlgn="base" hangingPunct="0">
              <a:spcBef>
                <a:spcPct val="0"/>
              </a:spcBef>
              <a:spcAft>
                <a:spcPct val="0"/>
              </a:spcAft>
              <a:defRPr sz="2400" b="1">
                <a:solidFill>
                  <a:schemeClr val="bg1"/>
                </a:solidFill>
                <a:latin typeface="Arial" pitchFamily="34" charset="0"/>
              </a:defRPr>
            </a:lvl3pPr>
            <a:lvl4pPr algn="l" rtl="0" eaLnBrk="0" fontAlgn="base" hangingPunct="0">
              <a:spcBef>
                <a:spcPct val="0"/>
              </a:spcBef>
              <a:spcAft>
                <a:spcPct val="0"/>
              </a:spcAft>
              <a:defRPr sz="2400" b="1">
                <a:solidFill>
                  <a:schemeClr val="bg1"/>
                </a:solidFill>
                <a:latin typeface="Arial" pitchFamily="34" charset="0"/>
              </a:defRPr>
            </a:lvl4pPr>
            <a:lvl5pPr algn="l" rtl="0" eaLnBrk="0" fontAlgn="base" hangingPunct="0">
              <a:spcBef>
                <a:spcPct val="0"/>
              </a:spcBef>
              <a:spcAft>
                <a:spcPct val="0"/>
              </a:spcAft>
              <a:defRPr sz="2400" b="1">
                <a:solidFill>
                  <a:schemeClr val="bg1"/>
                </a:solidFill>
                <a:latin typeface="Arial" pitchFamily="34" charset="0"/>
              </a:defRPr>
            </a:lvl5pPr>
            <a:lvl6pPr marL="457200" algn="l" rtl="0" fontAlgn="base">
              <a:spcBef>
                <a:spcPct val="0"/>
              </a:spcBef>
              <a:spcAft>
                <a:spcPct val="0"/>
              </a:spcAft>
              <a:defRPr sz="2400" b="1">
                <a:solidFill>
                  <a:schemeClr val="bg1"/>
                </a:solidFill>
                <a:latin typeface="Arial" pitchFamily="34" charset="0"/>
              </a:defRPr>
            </a:lvl6pPr>
            <a:lvl7pPr marL="914400" algn="l" rtl="0" fontAlgn="base">
              <a:spcBef>
                <a:spcPct val="0"/>
              </a:spcBef>
              <a:spcAft>
                <a:spcPct val="0"/>
              </a:spcAft>
              <a:defRPr sz="2400" b="1">
                <a:solidFill>
                  <a:schemeClr val="bg1"/>
                </a:solidFill>
                <a:latin typeface="Arial" pitchFamily="34" charset="0"/>
              </a:defRPr>
            </a:lvl7pPr>
            <a:lvl8pPr marL="1371600" algn="l" rtl="0" fontAlgn="base">
              <a:spcBef>
                <a:spcPct val="0"/>
              </a:spcBef>
              <a:spcAft>
                <a:spcPct val="0"/>
              </a:spcAft>
              <a:defRPr sz="2400" b="1">
                <a:solidFill>
                  <a:schemeClr val="bg1"/>
                </a:solidFill>
                <a:latin typeface="Arial" pitchFamily="34" charset="0"/>
              </a:defRPr>
            </a:lvl8pPr>
            <a:lvl9pPr marL="1828800" algn="l" rtl="0" fontAlgn="base">
              <a:spcBef>
                <a:spcPct val="0"/>
              </a:spcBef>
              <a:spcAft>
                <a:spcPct val="0"/>
              </a:spcAft>
              <a:defRPr sz="2400" b="1">
                <a:solidFill>
                  <a:schemeClr val="bg1"/>
                </a:solidFill>
                <a:latin typeface="Arial" pitchFamily="34" charset="0"/>
              </a:defRPr>
            </a:lvl9pPr>
          </a:lstStyle>
          <a:p>
            <a:r>
              <a:rPr lang="de-DE" dirty="0" smtClean="0"/>
              <a:t>Preparing the fututre ...</a:t>
            </a:r>
          </a:p>
          <a:p>
            <a:r>
              <a:rPr lang="de-DE" dirty="0" smtClean="0"/>
              <a:t>Future Circular Collider</a:t>
            </a:r>
            <a:endParaRPr lang="de-DE" dirty="0"/>
          </a:p>
        </p:txBody>
      </p:sp>
      <p:sp>
        <p:nvSpPr>
          <p:cNvPr id="6" name="Content Placeholder 2"/>
          <p:cNvSpPr txBox="1">
            <a:spLocks/>
          </p:cNvSpPr>
          <p:nvPr/>
        </p:nvSpPr>
        <p:spPr>
          <a:xfrm>
            <a:off x="98634" y="1069154"/>
            <a:ext cx="5242978" cy="4736110"/>
          </a:xfrm>
          <a:prstGeom prst="rect">
            <a:avLst/>
          </a:prstGeom>
        </p:spPr>
        <p:txBody>
          <a:bodyPr/>
          <a:lstStyle>
            <a:lvl1pPr marL="265113" indent="-265113" algn="l" rtl="0" eaLnBrk="0" fontAlgn="base" hangingPunct="0">
              <a:spcBef>
                <a:spcPct val="0"/>
              </a:spcBef>
              <a:spcAft>
                <a:spcPct val="50000"/>
              </a:spcAft>
              <a:buClr>
                <a:srgbClr val="F28E00"/>
              </a:buClr>
              <a:buFont typeface="Wingdings" pitchFamily="2" charset="2"/>
              <a:buChar char="§"/>
              <a:defRPr sz="2400" b="1">
                <a:solidFill>
                  <a:schemeClr val="tx1"/>
                </a:solidFill>
                <a:latin typeface="+mn-lt"/>
                <a:ea typeface="+mn-ea"/>
                <a:cs typeface="+mn-cs"/>
              </a:defRPr>
            </a:lvl1pPr>
            <a:lvl2pPr marL="628650" indent="-184150" algn="l" rtl="0" eaLnBrk="0" fontAlgn="base" hangingPunct="0">
              <a:spcBef>
                <a:spcPct val="0"/>
              </a:spcBef>
              <a:spcAft>
                <a:spcPct val="50000"/>
              </a:spcAft>
              <a:buClr>
                <a:schemeClr val="bg2"/>
              </a:buClr>
              <a:buFont typeface="Wingdings" pitchFamily="2" charset="2"/>
              <a:buChar char="§"/>
              <a:defRPr sz="2000" b="1">
                <a:solidFill>
                  <a:schemeClr val="tx1"/>
                </a:solidFill>
                <a:latin typeface="+mn-lt"/>
              </a:defRPr>
            </a:lvl2pPr>
            <a:lvl3pPr marL="1236663" indent="-228600" algn="l" rtl="0" eaLnBrk="0" fontAlgn="base" hangingPunct="0">
              <a:spcBef>
                <a:spcPct val="0"/>
              </a:spcBef>
              <a:spcAft>
                <a:spcPct val="0"/>
              </a:spcAft>
              <a:buClr>
                <a:srgbClr val="FF9900"/>
              </a:buClr>
              <a:buFont typeface="Wingdings" pitchFamily="2" charset="2"/>
              <a:buChar char="§"/>
              <a:defRPr sz="1200">
                <a:solidFill>
                  <a:schemeClr val="tx1"/>
                </a:solidFill>
                <a:latin typeface="+mn-lt"/>
              </a:defRPr>
            </a:lvl3pPr>
            <a:lvl4pPr marL="1644650" indent="-228600" algn="l" rtl="0" eaLnBrk="0" fontAlgn="base" hangingPunct="0">
              <a:spcBef>
                <a:spcPct val="0"/>
              </a:spcBef>
              <a:spcAft>
                <a:spcPct val="0"/>
              </a:spcAft>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0" indent="0">
              <a:buNone/>
            </a:pPr>
            <a:r>
              <a:rPr lang="de-DE" sz="2800" dirty="0" smtClean="0">
                <a:solidFill>
                  <a:prstClr val="black"/>
                </a:solidFill>
              </a:rPr>
              <a:t>First studies on a new 80-100 km tunnel in the Geneva  area</a:t>
            </a:r>
          </a:p>
          <a:p>
            <a:pPr marL="173038" lvl="1" indent="-173038">
              <a:spcAft>
                <a:spcPts val="0"/>
              </a:spcAft>
              <a:buClr>
                <a:schemeClr val="tx1"/>
              </a:buClr>
            </a:pPr>
            <a:r>
              <a:rPr lang="en-US" sz="2400" dirty="0" smtClean="0">
                <a:solidFill>
                  <a:schemeClr val="tx1">
                    <a:lumMod val="75000"/>
                  </a:schemeClr>
                </a:solidFill>
                <a:ea typeface="ＭＳ Ｐゴシック" pitchFamily="-112" charset="-128"/>
              </a:rPr>
              <a:t> </a:t>
            </a:r>
            <a:r>
              <a:rPr lang="en-US" sz="2600" dirty="0" smtClean="0">
                <a:solidFill>
                  <a:schemeClr val="tx1">
                    <a:lumMod val="75000"/>
                  </a:schemeClr>
                </a:solidFill>
                <a:ea typeface="ＭＳ Ｐゴシック" pitchFamily="-112" charset="-128"/>
              </a:rPr>
              <a:t>42 </a:t>
            </a:r>
            <a:r>
              <a:rPr lang="en-US" sz="2600" dirty="0" err="1">
                <a:solidFill>
                  <a:schemeClr val="tx1">
                    <a:lumMod val="75000"/>
                  </a:schemeClr>
                </a:solidFill>
                <a:ea typeface="ＭＳ Ｐゴシック" pitchFamily="-112" charset="-128"/>
              </a:rPr>
              <a:t>TeV</a:t>
            </a:r>
            <a:r>
              <a:rPr lang="en-US" sz="2600" dirty="0">
                <a:solidFill>
                  <a:schemeClr val="tx1">
                    <a:lumMod val="75000"/>
                  </a:schemeClr>
                </a:solidFill>
                <a:ea typeface="ＭＳ Ｐゴシック" pitchFamily="-112" charset="-128"/>
              </a:rPr>
              <a:t>  </a:t>
            </a:r>
            <a:r>
              <a:rPr lang="en-US" sz="2600" dirty="0" smtClean="0">
                <a:solidFill>
                  <a:schemeClr val="tx1">
                    <a:lumMod val="75000"/>
                  </a:schemeClr>
                </a:solidFill>
                <a:ea typeface="ＭＳ Ｐゴシック" pitchFamily="-112" charset="-128"/>
              </a:rPr>
              <a:t>    with  </a:t>
            </a:r>
            <a:r>
              <a:rPr lang="en-US" sz="2600" dirty="0">
                <a:solidFill>
                  <a:schemeClr val="tx1">
                    <a:lumMod val="75000"/>
                  </a:schemeClr>
                </a:solidFill>
                <a:ea typeface="ＭＳ Ｐゴシック" pitchFamily="-112" charset="-128"/>
              </a:rPr>
              <a:t>8.3 T </a:t>
            </a:r>
            <a:r>
              <a:rPr lang="en-US" sz="2600" dirty="0" smtClean="0">
                <a:solidFill>
                  <a:schemeClr val="tx1">
                    <a:lumMod val="75000"/>
                  </a:schemeClr>
                </a:solidFill>
                <a:ea typeface="ＭＳ Ｐゴシック" pitchFamily="-112" charset="-128"/>
              </a:rPr>
              <a:t>using </a:t>
            </a:r>
            <a:br>
              <a:rPr lang="en-US" sz="2600" dirty="0" smtClean="0">
                <a:solidFill>
                  <a:schemeClr val="tx1">
                    <a:lumMod val="75000"/>
                  </a:schemeClr>
                </a:solidFill>
                <a:ea typeface="ＭＳ Ｐゴシック" pitchFamily="-112" charset="-128"/>
              </a:rPr>
            </a:br>
            <a:r>
              <a:rPr lang="en-US" sz="2600" dirty="0" smtClean="0">
                <a:solidFill>
                  <a:schemeClr val="tx1">
                    <a:lumMod val="75000"/>
                  </a:schemeClr>
                </a:solidFill>
                <a:ea typeface="ＭＳ Ｐゴシック" pitchFamily="-112" charset="-128"/>
              </a:rPr>
              <a:t>present </a:t>
            </a:r>
            <a:r>
              <a:rPr lang="en-US" sz="2600" dirty="0">
                <a:solidFill>
                  <a:schemeClr val="tx1">
                    <a:lumMod val="75000"/>
                  </a:schemeClr>
                </a:solidFill>
                <a:ea typeface="ＭＳ Ｐゴシック" pitchFamily="-112" charset="-128"/>
              </a:rPr>
              <a:t>LHC </a:t>
            </a:r>
            <a:r>
              <a:rPr lang="en-US" sz="2600" dirty="0" smtClean="0">
                <a:solidFill>
                  <a:schemeClr val="tx1">
                    <a:lumMod val="75000"/>
                  </a:schemeClr>
                </a:solidFill>
                <a:ea typeface="ＭＳ Ｐゴシック" pitchFamily="-112" charset="-128"/>
              </a:rPr>
              <a:t>dipoles</a:t>
            </a:r>
          </a:p>
          <a:p>
            <a:pPr marL="173038" lvl="1" indent="-173038">
              <a:spcAft>
                <a:spcPts val="0"/>
              </a:spcAft>
              <a:buClr>
                <a:schemeClr val="tx1"/>
              </a:buClr>
            </a:pPr>
            <a:endParaRPr lang="en-US" sz="2600" dirty="0">
              <a:solidFill>
                <a:schemeClr val="tx1">
                  <a:lumMod val="75000"/>
                </a:schemeClr>
              </a:solidFill>
              <a:ea typeface="ＭＳ Ｐゴシック" pitchFamily="-112" charset="-128"/>
            </a:endParaRPr>
          </a:p>
          <a:p>
            <a:pPr marL="173038" lvl="1" indent="-173038">
              <a:spcAft>
                <a:spcPts val="0"/>
              </a:spcAft>
              <a:buClr>
                <a:schemeClr val="tx1"/>
              </a:buClr>
            </a:pPr>
            <a:r>
              <a:rPr lang="en-US" sz="2600" dirty="0" smtClean="0">
                <a:solidFill>
                  <a:schemeClr val="tx1">
                    <a:lumMod val="75000"/>
                  </a:schemeClr>
                </a:solidFill>
                <a:ea typeface="ＭＳ Ｐゴシック" pitchFamily="-112" charset="-128"/>
              </a:rPr>
              <a:t> 80 </a:t>
            </a:r>
            <a:r>
              <a:rPr lang="en-US" sz="2600" dirty="0" err="1">
                <a:solidFill>
                  <a:schemeClr val="tx1">
                    <a:lumMod val="75000"/>
                  </a:schemeClr>
                </a:solidFill>
                <a:ea typeface="ＭＳ Ｐゴシック" pitchFamily="-112" charset="-128"/>
              </a:rPr>
              <a:t>TeV</a:t>
            </a:r>
            <a:r>
              <a:rPr lang="en-US" sz="2600" dirty="0">
                <a:solidFill>
                  <a:schemeClr val="tx1">
                    <a:lumMod val="75000"/>
                  </a:schemeClr>
                </a:solidFill>
                <a:ea typeface="ＭＳ Ｐゴシック" pitchFamily="-112" charset="-128"/>
              </a:rPr>
              <a:t>  </a:t>
            </a:r>
            <a:r>
              <a:rPr lang="en-US" sz="2600" dirty="0" smtClean="0">
                <a:solidFill>
                  <a:schemeClr val="tx1">
                    <a:lumMod val="75000"/>
                  </a:schemeClr>
                </a:solidFill>
                <a:ea typeface="ＭＳ Ｐゴシック" pitchFamily="-112" charset="-128"/>
              </a:rPr>
              <a:t>    with </a:t>
            </a:r>
            <a:r>
              <a:rPr lang="en-US" sz="2600" dirty="0">
                <a:solidFill>
                  <a:schemeClr val="tx1">
                    <a:lumMod val="75000"/>
                  </a:schemeClr>
                </a:solidFill>
                <a:ea typeface="ＭＳ Ｐゴシック" pitchFamily="-112" charset="-128"/>
              </a:rPr>
              <a:t>16 T </a:t>
            </a:r>
            <a:r>
              <a:rPr lang="en-US" sz="2600" dirty="0" smtClean="0">
                <a:solidFill>
                  <a:schemeClr val="tx1">
                    <a:lumMod val="75000"/>
                  </a:schemeClr>
                </a:solidFill>
                <a:ea typeface="ＭＳ Ｐゴシック" pitchFamily="-112" charset="-128"/>
              </a:rPr>
              <a:t> based</a:t>
            </a:r>
          </a:p>
          <a:p>
            <a:pPr marL="173038" lvl="1" indent="-173038">
              <a:spcAft>
                <a:spcPts val="0"/>
              </a:spcAft>
              <a:buClr>
                <a:schemeClr val="tx1"/>
              </a:buClr>
              <a:buNone/>
            </a:pPr>
            <a:r>
              <a:rPr lang="en-US" sz="2600" dirty="0" smtClean="0">
                <a:solidFill>
                  <a:schemeClr val="tx1">
                    <a:lumMod val="75000"/>
                  </a:schemeClr>
                </a:solidFill>
                <a:ea typeface="ＭＳ Ｐゴシック" pitchFamily="-112" charset="-128"/>
              </a:rPr>
              <a:t>	on Nb</a:t>
            </a:r>
            <a:r>
              <a:rPr lang="en-US" sz="2600" baseline="-25000" dirty="0" smtClean="0">
                <a:solidFill>
                  <a:schemeClr val="tx1">
                    <a:lumMod val="75000"/>
                  </a:schemeClr>
                </a:solidFill>
                <a:ea typeface="ＭＳ Ｐゴシック" pitchFamily="-112" charset="-128"/>
              </a:rPr>
              <a:t>3</a:t>
            </a:r>
            <a:r>
              <a:rPr lang="en-US" sz="2600" dirty="0" smtClean="0">
                <a:solidFill>
                  <a:schemeClr val="tx1">
                    <a:lumMod val="75000"/>
                  </a:schemeClr>
                </a:solidFill>
                <a:ea typeface="ＭＳ Ｐゴシック" pitchFamily="-112" charset="-128"/>
              </a:rPr>
              <a:t>Sn dipoles</a:t>
            </a:r>
          </a:p>
          <a:p>
            <a:pPr marL="173038" lvl="1" indent="-173038">
              <a:spcAft>
                <a:spcPts val="0"/>
              </a:spcAft>
              <a:buClr>
                <a:schemeClr val="tx1"/>
              </a:buClr>
              <a:buNone/>
            </a:pPr>
            <a:endParaRPr lang="en-US" sz="2600" dirty="0">
              <a:solidFill>
                <a:schemeClr val="tx1">
                  <a:lumMod val="75000"/>
                </a:schemeClr>
              </a:solidFill>
              <a:ea typeface="ＭＳ Ｐゴシック" pitchFamily="-112" charset="-128"/>
            </a:endParaRPr>
          </a:p>
          <a:p>
            <a:pPr marL="173038" lvl="1" indent="-173038">
              <a:spcAft>
                <a:spcPts val="0"/>
              </a:spcAft>
              <a:buClr>
                <a:schemeClr val="tx1"/>
              </a:buClr>
            </a:pPr>
            <a:r>
              <a:rPr lang="en-US" sz="2600" dirty="0" smtClean="0">
                <a:solidFill>
                  <a:schemeClr val="tx1">
                    <a:lumMod val="75000"/>
                  </a:schemeClr>
                </a:solidFill>
                <a:ea typeface="ＭＳ Ｐゴシック" pitchFamily="-112" charset="-128"/>
              </a:rPr>
              <a:t>100 </a:t>
            </a:r>
            <a:r>
              <a:rPr lang="en-US" sz="2600" dirty="0" err="1">
                <a:solidFill>
                  <a:schemeClr val="tx1">
                    <a:lumMod val="75000"/>
                  </a:schemeClr>
                </a:solidFill>
                <a:ea typeface="ＭＳ Ｐゴシック" pitchFamily="-112" charset="-128"/>
              </a:rPr>
              <a:t>TeV</a:t>
            </a:r>
            <a:r>
              <a:rPr lang="en-US" sz="2600" dirty="0">
                <a:solidFill>
                  <a:schemeClr val="tx1">
                    <a:lumMod val="75000"/>
                  </a:schemeClr>
                </a:solidFill>
                <a:ea typeface="ＭＳ Ｐゴシック" pitchFamily="-112" charset="-128"/>
              </a:rPr>
              <a:t>  </a:t>
            </a:r>
            <a:r>
              <a:rPr lang="en-US" sz="2600" dirty="0" smtClean="0">
                <a:solidFill>
                  <a:schemeClr val="tx1">
                    <a:lumMod val="75000"/>
                  </a:schemeClr>
                </a:solidFill>
                <a:ea typeface="ＭＳ Ｐゴシック" pitchFamily="-112" charset="-128"/>
              </a:rPr>
              <a:t>    with </a:t>
            </a:r>
            <a:r>
              <a:rPr lang="en-US" sz="2600" dirty="0">
                <a:solidFill>
                  <a:schemeClr val="tx1">
                    <a:lumMod val="75000"/>
                  </a:schemeClr>
                </a:solidFill>
                <a:ea typeface="ＭＳ Ｐゴシック" pitchFamily="-112" charset="-128"/>
              </a:rPr>
              <a:t>20 T </a:t>
            </a:r>
            <a:r>
              <a:rPr lang="en-US" sz="2600" dirty="0" smtClean="0">
                <a:solidFill>
                  <a:schemeClr val="tx1">
                    <a:lumMod val="75000"/>
                  </a:schemeClr>
                </a:solidFill>
                <a:ea typeface="ＭＳ Ｐゴシック" pitchFamily="-112" charset="-128"/>
              </a:rPr>
              <a:t>based</a:t>
            </a:r>
          </a:p>
          <a:p>
            <a:pPr marL="173038" lvl="1" indent="-173038">
              <a:spcAft>
                <a:spcPts val="0"/>
              </a:spcAft>
              <a:buClr>
                <a:schemeClr val="tx1"/>
              </a:buClr>
              <a:buNone/>
            </a:pPr>
            <a:r>
              <a:rPr lang="en-US" sz="2600" dirty="0" smtClean="0">
                <a:solidFill>
                  <a:schemeClr val="tx1">
                    <a:lumMod val="75000"/>
                  </a:schemeClr>
                </a:solidFill>
                <a:ea typeface="ＭＳ Ｐゴシック" pitchFamily="-112" charset="-128"/>
              </a:rPr>
              <a:t>	on HTS dipoles</a:t>
            </a:r>
            <a:endParaRPr lang="en-US" sz="2600" dirty="0">
              <a:solidFill>
                <a:schemeClr val="tx1">
                  <a:lumMod val="75000"/>
                </a:schemeClr>
              </a:solidFill>
              <a:ea typeface="ＭＳ Ｐゴシック" pitchFamily="-112" charset="-128"/>
            </a:endParaRPr>
          </a:p>
          <a:p>
            <a:pPr>
              <a:buClr>
                <a:schemeClr val="tx1"/>
              </a:buClr>
            </a:pPr>
            <a:endParaRPr lang="de-DE" sz="2000" dirty="0" smtClean="0">
              <a:solidFill>
                <a:prstClr val="black"/>
              </a:solidFill>
            </a:endParaRPr>
          </a:p>
          <a:p>
            <a:pPr marL="444500" lvl="1" indent="0">
              <a:buClr>
                <a:srgbClr val="EEECE1"/>
              </a:buClr>
              <a:buFont typeface="Wingdings" pitchFamily="2" charset="2"/>
              <a:buNone/>
            </a:pPr>
            <a:r>
              <a:rPr lang="de-DE" dirty="0" smtClean="0">
                <a:solidFill>
                  <a:prstClr val="black"/>
                </a:solidFill>
                <a:ea typeface="ＭＳ Ｐゴシック" pitchFamily="-112" charset="-128"/>
              </a:rPr>
              <a:t> </a:t>
            </a:r>
            <a:endParaRPr lang="de-DE" dirty="0">
              <a:solidFill>
                <a:prstClr val="black"/>
              </a:solidFill>
              <a:ea typeface="ＭＳ Ｐゴシック" pitchFamily="-112" charset="-128"/>
            </a:endParaRP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07108" y="1628856"/>
            <a:ext cx="4729996" cy="472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00192" y="521268"/>
            <a:ext cx="2404826" cy="707886"/>
          </a:xfrm>
          <a:prstGeom prst="borderCallout2">
            <a:avLst>
              <a:gd name="adj1" fmla="val 117062"/>
              <a:gd name="adj2" fmla="val 49139"/>
              <a:gd name="adj3" fmla="val 148454"/>
              <a:gd name="adj4" fmla="val 22667"/>
              <a:gd name="adj5" fmla="val 217666"/>
              <a:gd name="adj6" fmla="val 14857"/>
            </a:avLst>
          </a:prstGeom>
          <a:solidFill>
            <a:srgbClr val="FF0000"/>
          </a:solidFill>
          <a:ln w="28575">
            <a:solidFill>
              <a:srgbClr val="FF0000"/>
            </a:solidFill>
          </a:ln>
        </p:spPr>
        <p:txBody>
          <a:bodyPr wrap="none" rtlCol="0">
            <a:spAutoFit/>
          </a:bodyPr>
          <a:lstStyle/>
          <a:p>
            <a:pPr algn="ctr"/>
            <a:r>
              <a:rPr lang="en-GB" sz="2000" b="1" dirty="0" smtClean="0">
                <a:solidFill>
                  <a:schemeClr val="bg1"/>
                </a:solidFill>
              </a:rPr>
              <a:t>HE-LHC :33 </a:t>
            </a:r>
            <a:r>
              <a:rPr lang="en-GB" sz="2000" b="1" dirty="0" err="1" smtClean="0">
                <a:solidFill>
                  <a:schemeClr val="bg1"/>
                </a:solidFill>
              </a:rPr>
              <a:t>TeV</a:t>
            </a:r>
            <a:endParaRPr lang="en-GB" sz="2000" b="1" dirty="0" smtClean="0">
              <a:solidFill>
                <a:schemeClr val="bg1"/>
              </a:solidFill>
            </a:endParaRPr>
          </a:p>
          <a:p>
            <a:pPr algn="ctr"/>
            <a:r>
              <a:rPr lang="en-GB" sz="2000" b="1" dirty="0" smtClean="0">
                <a:solidFill>
                  <a:schemeClr val="bg1"/>
                </a:solidFill>
              </a:rPr>
              <a:t>with 20T magnets</a:t>
            </a:r>
          </a:p>
        </p:txBody>
      </p:sp>
      <p:cxnSp>
        <p:nvCxnSpPr>
          <p:cNvPr id="10" name="Straight Connector 9"/>
          <p:cNvCxnSpPr/>
          <p:nvPr/>
        </p:nvCxnSpPr>
        <p:spPr>
          <a:xfrm>
            <a:off x="4920689" y="1186937"/>
            <a:ext cx="874802" cy="1931017"/>
          </a:xfrm>
          <a:prstGeom prst="line">
            <a:avLst/>
          </a:prstGeom>
          <a:ln w="31750">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173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42</a:t>
            </a:fld>
            <a:endParaRPr lang="en-US"/>
          </a:p>
        </p:txBody>
      </p:sp>
      <p:sp>
        <p:nvSpPr>
          <p:cNvPr id="3" name="Title 2"/>
          <p:cNvSpPr>
            <a:spLocks noGrp="1"/>
          </p:cNvSpPr>
          <p:nvPr>
            <p:ph type="title"/>
          </p:nvPr>
        </p:nvSpPr>
        <p:spPr/>
        <p:txBody>
          <a:bodyPr/>
          <a:lstStyle/>
          <a:p>
            <a:r>
              <a:rPr lang="fr-CH" dirty="0" smtClean="0"/>
              <a:t>Is </a:t>
            </a:r>
            <a:r>
              <a:rPr lang="fr-CH" dirty="0" err="1" smtClean="0"/>
              <a:t>it</a:t>
            </a:r>
            <a:r>
              <a:rPr lang="fr-CH" dirty="0" smtClean="0"/>
              <a:t> </a:t>
            </a:r>
            <a:r>
              <a:rPr lang="fr-CH" dirty="0" err="1" smtClean="0"/>
              <a:t>really</a:t>
            </a:r>
            <a:r>
              <a:rPr lang="fr-CH" dirty="0" smtClean="0"/>
              <a:t> </a:t>
            </a:r>
            <a:r>
              <a:rPr lang="fr-CH" dirty="0" err="1" smtClean="0"/>
              <a:t>possibile</a:t>
            </a:r>
            <a:r>
              <a:rPr lang="fr-CH" dirty="0" smtClean="0"/>
              <a:t> to go </a:t>
            </a:r>
            <a:r>
              <a:rPr lang="fr-CH" dirty="0" err="1" smtClean="0"/>
              <a:t>so</a:t>
            </a:r>
            <a:r>
              <a:rPr lang="fr-CH" dirty="0" smtClean="0"/>
              <a:t> high?</a:t>
            </a:r>
            <a:endParaRPr lang="en-GB"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5" name="Picture 4"/>
          <p:cNvPicPr>
            <a:picLocks noChangeAspect="1"/>
          </p:cNvPicPr>
          <p:nvPr/>
        </p:nvPicPr>
        <p:blipFill>
          <a:blip r:embed="rId2" cstate="print"/>
          <a:srcRect/>
          <a:stretch>
            <a:fillRect/>
          </a:stretch>
        </p:blipFill>
        <p:spPr bwMode="auto">
          <a:xfrm>
            <a:off x="151747" y="1531796"/>
            <a:ext cx="6768752" cy="4260107"/>
          </a:xfrm>
          <a:prstGeom prst="rect">
            <a:avLst/>
          </a:prstGeom>
          <a:noFill/>
        </p:spPr>
      </p:pic>
      <p:sp>
        <p:nvSpPr>
          <p:cNvPr id="6" name="Oval 5"/>
          <p:cNvSpPr>
            <a:spLocks noChangeAspect="1"/>
          </p:cNvSpPr>
          <p:nvPr/>
        </p:nvSpPr>
        <p:spPr>
          <a:xfrm>
            <a:off x="2570810" y="3736493"/>
            <a:ext cx="62179" cy="6217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a:spLocks noChangeAspect="1"/>
          </p:cNvSpPr>
          <p:nvPr/>
        </p:nvSpPr>
        <p:spPr>
          <a:xfrm>
            <a:off x="2960059" y="3586480"/>
            <a:ext cx="62179" cy="6217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a:spLocks noChangeAspect="1"/>
          </p:cNvSpPr>
          <p:nvPr/>
        </p:nvSpPr>
        <p:spPr>
          <a:xfrm>
            <a:off x="3176083" y="3306655"/>
            <a:ext cx="62179" cy="6217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a:grpSpLocks noChangeAspect="1"/>
          </p:cNvGrpSpPr>
          <p:nvPr/>
        </p:nvGrpSpPr>
        <p:grpSpPr>
          <a:xfrm>
            <a:off x="137679" y="5799277"/>
            <a:ext cx="1790673" cy="276999"/>
            <a:chOff x="251520" y="5896281"/>
            <a:chExt cx="2351199" cy="276999"/>
          </a:xfrm>
        </p:grpSpPr>
        <p:sp>
          <p:nvSpPr>
            <p:cNvPr id="10" name="TextBox 9"/>
            <p:cNvSpPr txBox="1"/>
            <p:nvPr/>
          </p:nvSpPr>
          <p:spPr>
            <a:xfrm>
              <a:off x="251520" y="5896281"/>
              <a:ext cx="2351199" cy="276999"/>
            </a:xfrm>
            <a:prstGeom prst="rect">
              <a:avLst/>
            </a:prstGeom>
            <a:noFill/>
          </p:spPr>
          <p:txBody>
            <a:bodyPr wrap="square" rtlCol="0">
              <a:spAutoFit/>
            </a:bodyPr>
            <a:lstStyle/>
            <a:p>
              <a:r>
                <a:rPr lang="fr-CH" sz="1200" b="1" dirty="0" smtClean="0"/>
                <a:t>  Nb-Ti operating </a:t>
              </a:r>
              <a:r>
                <a:rPr lang="fr-CH" sz="1200" b="1" dirty="0" err="1" smtClean="0"/>
                <a:t>dipoles</a:t>
              </a:r>
              <a:r>
                <a:rPr lang="fr-CH" sz="1200" b="1" dirty="0" smtClean="0"/>
                <a:t>;  </a:t>
              </a:r>
              <a:endParaRPr lang="en-GB" sz="1200" b="1" dirty="0"/>
            </a:p>
          </p:txBody>
        </p:sp>
        <p:sp>
          <p:nvSpPr>
            <p:cNvPr id="11" name="Flowchart: Decision 10"/>
            <p:cNvSpPr>
              <a:spLocks noChangeAspect="1"/>
            </p:cNvSpPr>
            <p:nvPr/>
          </p:nvSpPr>
          <p:spPr>
            <a:xfrm>
              <a:off x="277305" y="6000188"/>
              <a:ext cx="99852" cy="86496"/>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12" name="Group 11"/>
          <p:cNvGrpSpPr>
            <a:grpSpLocks noChangeAspect="1"/>
          </p:cNvGrpSpPr>
          <p:nvPr/>
        </p:nvGrpSpPr>
        <p:grpSpPr>
          <a:xfrm>
            <a:off x="1895272" y="5792505"/>
            <a:ext cx="1877523" cy="461665"/>
            <a:chOff x="2635377" y="5918973"/>
            <a:chExt cx="2257963" cy="461665"/>
          </a:xfrm>
        </p:grpSpPr>
        <p:sp>
          <p:nvSpPr>
            <p:cNvPr id="13" name="Oval 12"/>
            <p:cNvSpPr>
              <a:spLocks noChangeAspect="1"/>
            </p:cNvSpPr>
            <p:nvPr/>
          </p:nvSpPr>
          <p:spPr>
            <a:xfrm>
              <a:off x="2635377" y="6041607"/>
              <a:ext cx="62179" cy="6217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4" name="TextBox 13"/>
            <p:cNvSpPr txBox="1"/>
            <p:nvPr/>
          </p:nvSpPr>
          <p:spPr>
            <a:xfrm>
              <a:off x="2697554" y="5918973"/>
              <a:ext cx="2195786" cy="461665"/>
            </a:xfrm>
            <a:prstGeom prst="rect">
              <a:avLst/>
            </a:prstGeom>
            <a:noFill/>
          </p:spPr>
          <p:txBody>
            <a:bodyPr wrap="square" rtlCol="0">
              <a:spAutoFit/>
            </a:bodyPr>
            <a:lstStyle/>
            <a:p>
              <a:r>
                <a:rPr lang="fr-CH" sz="1200" b="1" dirty="0" smtClean="0"/>
                <a:t>Nb3Sn cos</a:t>
              </a:r>
              <a:r>
                <a:rPr lang="fr-CH" sz="1200" b="1" dirty="0" smtClean="0">
                  <a:sym typeface="Symbol"/>
                </a:rPr>
                <a:t> test </a:t>
              </a:r>
              <a:r>
                <a:rPr lang="fr-CH" sz="1200" b="1" dirty="0" err="1" smtClean="0">
                  <a:sym typeface="Symbol"/>
                </a:rPr>
                <a:t>dipoles</a:t>
              </a:r>
              <a:endParaRPr lang="en-GB" sz="1200" b="1" dirty="0"/>
            </a:p>
          </p:txBody>
        </p:sp>
      </p:grpSp>
      <p:grpSp>
        <p:nvGrpSpPr>
          <p:cNvPr id="15" name="Group 14"/>
          <p:cNvGrpSpPr>
            <a:grpSpLocks noChangeAspect="1"/>
          </p:cNvGrpSpPr>
          <p:nvPr/>
        </p:nvGrpSpPr>
        <p:grpSpPr>
          <a:xfrm>
            <a:off x="3590338" y="2917526"/>
            <a:ext cx="2061290" cy="3176169"/>
            <a:chOff x="4289770" y="3325934"/>
            <a:chExt cx="2061290" cy="3176169"/>
          </a:xfrm>
        </p:grpSpPr>
        <p:sp>
          <p:nvSpPr>
            <p:cNvPr id="16" name="Rectangle 15"/>
            <p:cNvSpPr>
              <a:spLocks noChangeAspect="1"/>
            </p:cNvSpPr>
            <p:nvPr/>
          </p:nvSpPr>
          <p:spPr>
            <a:xfrm>
              <a:off x="4289770" y="3325934"/>
              <a:ext cx="60350" cy="603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7" name="Rectangle 16"/>
            <p:cNvSpPr>
              <a:spLocks noChangeAspect="1"/>
            </p:cNvSpPr>
            <p:nvPr/>
          </p:nvSpPr>
          <p:spPr>
            <a:xfrm>
              <a:off x="4761921" y="3618160"/>
              <a:ext cx="60350" cy="603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nvGrpSpPr>
            <p:cNvPr id="18" name="Group 17"/>
            <p:cNvGrpSpPr/>
            <p:nvPr/>
          </p:nvGrpSpPr>
          <p:grpSpPr>
            <a:xfrm>
              <a:off x="4496219" y="6225104"/>
              <a:ext cx="1854841" cy="276999"/>
              <a:chOff x="3938764" y="5913700"/>
              <a:chExt cx="1854841" cy="276999"/>
            </a:xfrm>
          </p:grpSpPr>
          <p:sp>
            <p:nvSpPr>
              <p:cNvPr id="20" name="Rectangle 19"/>
              <p:cNvSpPr>
                <a:spLocks noChangeAspect="1"/>
              </p:cNvSpPr>
              <p:nvPr/>
            </p:nvSpPr>
            <p:spPr>
              <a:xfrm>
                <a:off x="3938764" y="6028009"/>
                <a:ext cx="60350" cy="603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1" name="TextBox 20"/>
              <p:cNvSpPr txBox="1"/>
              <p:nvPr/>
            </p:nvSpPr>
            <p:spPr>
              <a:xfrm>
                <a:off x="3965627" y="5913700"/>
                <a:ext cx="1827978" cy="276999"/>
              </a:xfrm>
              <a:prstGeom prst="rect">
                <a:avLst/>
              </a:prstGeom>
              <a:noFill/>
            </p:spPr>
            <p:txBody>
              <a:bodyPr wrap="square" rtlCol="0">
                <a:spAutoFit/>
              </a:bodyPr>
              <a:lstStyle/>
              <a:p>
                <a:r>
                  <a:rPr lang="fr-CH" sz="1200" b="1" dirty="0" smtClean="0">
                    <a:sym typeface="Symbol"/>
                  </a:rPr>
                  <a:t>Nb3Sn block test </a:t>
                </a:r>
                <a:r>
                  <a:rPr lang="fr-CH" sz="1200" b="1" dirty="0" err="1" smtClean="0">
                    <a:sym typeface="Symbol"/>
                  </a:rPr>
                  <a:t>dipoles</a:t>
                </a:r>
                <a:r>
                  <a:rPr lang="fr-CH" sz="1200" b="1" dirty="0" smtClean="0"/>
                  <a:t> </a:t>
                </a:r>
                <a:endParaRPr lang="en-GB" sz="1200" b="1" dirty="0"/>
              </a:p>
            </p:txBody>
          </p:sp>
        </p:grpSp>
        <p:sp>
          <p:nvSpPr>
            <p:cNvPr id="19" name="Rectangle 18"/>
            <p:cNvSpPr>
              <a:spLocks noChangeAspect="1"/>
            </p:cNvSpPr>
            <p:nvPr/>
          </p:nvSpPr>
          <p:spPr>
            <a:xfrm>
              <a:off x="5026865" y="3686152"/>
              <a:ext cx="60350" cy="603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22" name="Group 21"/>
          <p:cNvGrpSpPr>
            <a:grpSpLocks noChangeAspect="1"/>
          </p:cNvGrpSpPr>
          <p:nvPr/>
        </p:nvGrpSpPr>
        <p:grpSpPr>
          <a:xfrm>
            <a:off x="3950673" y="3378739"/>
            <a:ext cx="3564806" cy="2703987"/>
            <a:chOff x="4650105" y="3787147"/>
            <a:chExt cx="3564806" cy="2703987"/>
          </a:xfrm>
        </p:grpSpPr>
        <p:sp>
          <p:nvSpPr>
            <p:cNvPr id="23" name="Cross 22"/>
            <p:cNvSpPr>
              <a:spLocks noChangeAspect="1"/>
            </p:cNvSpPr>
            <p:nvPr/>
          </p:nvSpPr>
          <p:spPr>
            <a:xfrm>
              <a:off x="4650105" y="3930549"/>
              <a:ext cx="108845" cy="108845"/>
            </a:xfrm>
            <a:prstGeom prst="plus">
              <a:avLst>
                <a:gd name="adj" fmla="val 3650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ross 23"/>
            <p:cNvSpPr>
              <a:spLocks noChangeAspect="1"/>
            </p:cNvSpPr>
            <p:nvPr/>
          </p:nvSpPr>
          <p:spPr>
            <a:xfrm>
              <a:off x="4872845" y="3861559"/>
              <a:ext cx="108845" cy="108845"/>
            </a:xfrm>
            <a:prstGeom prst="plus">
              <a:avLst>
                <a:gd name="adj" fmla="val 3650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ross 24"/>
            <p:cNvSpPr>
              <a:spLocks noChangeAspect="1"/>
            </p:cNvSpPr>
            <p:nvPr/>
          </p:nvSpPr>
          <p:spPr>
            <a:xfrm>
              <a:off x="5025245" y="3787147"/>
              <a:ext cx="108845" cy="108845"/>
            </a:xfrm>
            <a:prstGeom prst="plus">
              <a:avLst>
                <a:gd name="adj" fmla="val 3650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p:cNvGrpSpPr/>
            <p:nvPr/>
          </p:nvGrpSpPr>
          <p:grpSpPr>
            <a:xfrm>
              <a:off x="6296638" y="6214135"/>
              <a:ext cx="1918273" cy="276999"/>
              <a:chOff x="7020206" y="5633259"/>
              <a:chExt cx="1918273" cy="276999"/>
            </a:xfrm>
          </p:grpSpPr>
          <p:sp>
            <p:nvSpPr>
              <p:cNvPr id="27" name="TextBox 26"/>
              <p:cNvSpPr txBox="1"/>
              <p:nvPr/>
            </p:nvSpPr>
            <p:spPr>
              <a:xfrm>
                <a:off x="7109974" y="5633259"/>
                <a:ext cx="1828505" cy="276999"/>
              </a:xfrm>
              <a:prstGeom prst="rect">
                <a:avLst/>
              </a:prstGeom>
              <a:noFill/>
            </p:spPr>
            <p:txBody>
              <a:bodyPr wrap="square" rtlCol="0">
                <a:spAutoFit/>
              </a:bodyPr>
              <a:lstStyle/>
              <a:p>
                <a:r>
                  <a:rPr lang="fr-CH" sz="1200" b="1" dirty="0" smtClean="0"/>
                  <a:t>Nb3Sn cos</a:t>
                </a:r>
                <a:r>
                  <a:rPr lang="fr-CH" sz="1200" b="1" dirty="0" smtClean="0">
                    <a:sym typeface="Symbol"/>
                  </a:rPr>
                  <a:t> LARP </a:t>
                </a:r>
                <a:r>
                  <a:rPr lang="fr-CH" sz="1200" b="1" dirty="0" err="1" smtClean="0">
                    <a:sym typeface="Symbol"/>
                  </a:rPr>
                  <a:t>QUADs</a:t>
                </a:r>
                <a:endParaRPr lang="en-GB" sz="1200" b="1" dirty="0"/>
              </a:p>
            </p:txBody>
          </p:sp>
          <p:sp>
            <p:nvSpPr>
              <p:cNvPr id="28" name="Cross 27"/>
              <p:cNvSpPr>
                <a:spLocks noChangeAspect="1"/>
              </p:cNvSpPr>
              <p:nvPr/>
            </p:nvSpPr>
            <p:spPr>
              <a:xfrm>
                <a:off x="7020206" y="5717336"/>
                <a:ext cx="108845" cy="108845"/>
              </a:xfrm>
              <a:prstGeom prst="plus">
                <a:avLst>
                  <a:gd name="adj" fmla="val 3650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9" name="TextBox 28"/>
          <p:cNvSpPr txBox="1"/>
          <p:nvPr/>
        </p:nvSpPr>
        <p:spPr>
          <a:xfrm>
            <a:off x="7092280" y="1415491"/>
            <a:ext cx="2051720" cy="440120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sz="2000" b="1" dirty="0" err="1" smtClean="0"/>
              <a:t>Looking</a:t>
            </a:r>
            <a:r>
              <a:rPr lang="fr-CH" sz="2000" b="1" dirty="0" smtClean="0"/>
              <a:t> </a:t>
            </a:r>
            <a:r>
              <a:rPr lang="fr-CH" sz="2000" b="1" dirty="0" err="1" smtClean="0"/>
              <a:t>at</a:t>
            </a:r>
            <a:r>
              <a:rPr lang="fr-CH" sz="2000" b="1" dirty="0" smtClean="0"/>
              <a:t> performance </a:t>
            </a:r>
            <a:r>
              <a:rPr lang="fr-CH" sz="2000" b="1" dirty="0" err="1" smtClean="0"/>
              <a:t>offered</a:t>
            </a:r>
            <a:r>
              <a:rPr lang="fr-CH" sz="2000" b="1" dirty="0" smtClean="0"/>
              <a:t> by </a:t>
            </a:r>
            <a:r>
              <a:rPr lang="fr-CH" sz="2000" b="1" dirty="0" err="1" smtClean="0"/>
              <a:t>practical</a:t>
            </a:r>
            <a:r>
              <a:rPr lang="fr-CH" sz="2000" b="1" dirty="0" smtClean="0"/>
              <a:t> SC, </a:t>
            </a:r>
            <a:r>
              <a:rPr lang="fr-CH" sz="2000" b="1" dirty="0" err="1" smtClean="0"/>
              <a:t>considering</a:t>
            </a:r>
            <a:r>
              <a:rPr lang="fr-CH" sz="2000" b="1" dirty="0" smtClean="0"/>
              <a:t> tunnel size and basic engineering (forces, stresses, </a:t>
            </a:r>
            <a:r>
              <a:rPr lang="fr-CH" sz="2000" b="1" dirty="0" err="1" smtClean="0"/>
              <a:t>energy</a:t>
            </a:r>
            <a:r>
              <a:rPr lang="fr-CH" sz="2000" b="1" dirty="0" smtClean="0"/>
              <a:t>) the </a:t>
            </a:r>
            <a:r>
              <a:rPr lang="fr-CH" sz="2000" b="1" dirty="0" err="1" smtClean="0"/>
              <a:t>practical</a:t>
            </a:r>
            <a:r>
              <a:rPr lang="fr-CH" sz="2000" b="1" dirty="0" smtClean="0"/>
              <a:t> </a:t>
            </a:r>
            <a:r>
              <a:rPr lang="fr-CH" sz="2000" b="1" dirty="0" err="1" smtClean="0"/>
              <a:t>limits</a:t>
            </a:r>
            <a:r>
              <a:rPr lang="fr-CH" sz="2000" b="1" dirty="0" smtClean="0"/>
              <a:t> </a:t>
            </a:r>
            <a:r>
              <a:rPr lang="fr-CH" sz="2000" b="1" dirty="0" err="1" smtClean="0"/>
              <a:t>is</a:t>
            </a:r>
            <a:r>
              <a:rPr lang="fr-CH" sz="2000" b="1" dirty="0" smtClean="0"/>
              <a:t> </a:t>
            </a:r>
            <a:r>
              <a:rPr lang="fr-CH" sz="2000" b="1" dirty="0" err="1" smtClean="0"/>
              <a:t>around</a:t>
            </a:r>
            <a:r>
              <a:rPr lang="fr-CH" sz="2000" b="1" dirty="0" smtClean="0"/>
              <a:t> 20 T. </a:t>
            </a:r>
            <a:r>
              <a:rPr lang="fr-CH" sz="2000" b="1" dirty="0" err="1" smtClean="0"/>
              <a:t>Such</a:t>
            </a:r>
            <a:r>
              <a:rPr lang="fr-CH" sz="2000" b="1" dirty="0" smtClean="0"/>
              <a:t> a challenge </a:t>
            </a:r>
            <a:r>
              <a:rPr lang="fr-CH" sz="2000" b="1" dirty="0" err="1" smtClean="0"/>
              <a:t>is</a:t>
            </a:r>
            <a:r>
              <a:rPr lang="fr-CH" sz="2000" b="1" dirty="0" smtClean="0"/>
              <a:t> </a:t>
            </a:r>
            <a:r>
              <a:rPr lang="fr-CH" sz="2000" b="1" dirty="0" err="1" smtClean="0"/>
              <a:t>similar</a:t>
            </a:r>
            <a:r>
              <a:rPr lang="fr-CH" sz="2000" b="1" dirty="0" smtClean="0"/>
              <a:t> to a 40 T </a:t>
            </a:r>
            <a:r>
              <a:rPr lang="fr-CH" sz="2000" b="1" dirty="0" err="1" smtClean="0"/>
              <a:t>solenoid</a:t>
            </a:r>
            <a:r>
              <a:rPr lang="fr-CH" sz="2000" b="1" dirty="0" smtClean="0"/>
              <a:t> (</a:t>
            </a:r>
            <a:r>
              <a:rPr lang="fr-CH" sz="2000" b="1" dirty="0" smtClean="0">
                <a:sym typeface="Symbol"/>
              </a:rPr>
              <a:t>-C)</a:t>
            </a:r>
            <a:endParaRPr lang="en-GB" sz="2000" b="1" dirty="0"/>
          </a:p>
        </p:txBody>
      </p:sp>
    </p:spTree>
    <p:extLst>
      <p:ext uri="{BB962C8B-B14F-4D97-AF65-F5344CB8AC3E}">
        <p14:creationId xmlns:p14="http://schemas.microsoft.com/office/powerpoint/2010/main" val="328027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43</a:t>
            </a:fld>
            <a:endParaRPr lang="en-US"/>
          </a:p>
        </p:txBody>
      </p:sp>
      <p:sp>
        <p:nvSpPr>
          <p:cNvPr id="3" name="Title 2"/>
          <p:cNvSpPr>
            <a:spLocks noGrp="1"/>
          </p:cNvSpPr>
          <p:nvPr>
            <p:ph type="title"/>
          </p:nvPr>
        </p:nvSpPr>
        <p:spPr>
          <a:xfrm>
            <a:off x="5784" y="274638"/>
            <a:ext cx="6187053" cy="914400"/>
          </a:xfrm>
        </p:spPr>
        <p:txBody>
          <a:bodyPr/>
          <a:lstStyle/>
          <a:p>
            <a:r>
              <a:rPr lang="fr-CH" sz="2800" dirty="0" smtClean="0"/>
              <a:t>SC </a:t>
            </a:r>
            <a:r>
              <a:rPr lang="fr-CH" sz="2800" dirty="0" err="1" smtClean="0"/>
              <a:t>link</a:t>
            </a:r>
            <a:r>
              <a:rPr lang="fr-CH" sz="2800" dirty="0" smtClean="0"/>
              <a:t> to </a:t>
            </a:r>
            <a:r>
              <a:rPr lang="fr-CH" sz="2800" dirty="0" err="1" smtClean="0"/>
              <a:t>remove</a:t>
            </a:r>
            <a:r>
              <a:rPr lang="fr-CH" sz="2800" dirty="0" smtClean="0"/>
              <a:t> PC </a:t>
            </a:r>
            <a:r>
              <a:rPr lang="fr-CH" sz="2800" dirty="0" err="1" smtClean="0"/>
              <a:t>from</a:t>
            </a:r>
            <a:r>
              <a:rPr lang="fr-CH" sz="2800" dirty="0" smtClean="0"/>
              <a:t> Rad </a:t>
            </a:r>
            <a:r>
              <a:rPr lang="fr-CH" sz="2800" dirty="0" err="1" smtClean="0"/>
              <a:t>environment</a:t>
            </a:r>
            <a:r>
              <a:rPr lang="fr-CH" sz="2800" dirty="0" smtClean="0"/>
              <a:t>: High </a:t>
            </a:r>
            <a:r>
              <a:rPr lang="fr-CH" sz="2800" dirty="0" err="1" smtClean="0"/>
              <a:t>current</a:t>
            </a:r>
            <a:r>
              <a:rPr lang="fr-CH" sz="2800" dirty="0" smtClean="0"/>
              <a:t>- High </a:t>
            </a:r>
            <a:r>
              <a:rPr lang="fr-CH" sz="2800" dirty="0" err="1" smtClean="0"/>
              <a:t>temp</a:t>
            </a:r>
            <a:r>
              <a:rPr lang="fr-CH" sz="2800" dirty="0" smtClean="0"/>
              <a:t>. </a:t>
            </a:r>
            <a:endParaRPr lang="en-GB" sz="2800"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92837" y="105410"/>
            <a:ext cx="2951163" cy="643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1879" y="5243215"/>
            <a:ext cx="2289794" cy="523220"/>
          </a:xfrm>
          <a:prstGeom prst="rect">
            <a:avLst/>
          </a:prstGeom>
          <a:noFill/>
          <a:ln w="34925">
            <a:solidFill>
              <a:srgbClr val="0036A2"/>
            </a:solidFill>
          </a:ln>
        </p:spPr>
        <p:txBody>
          <a:bodyPr wrap="none" rtlCol="0">
            <a:spAutoFit/>
          </a:bodyPr>
          <a:lstStyle/>
          <a:p>
            <a:r>
              <a:rPr lang="en-GB" sz="2800" dirty="0" smtClean="0">
                <a:solidFill>
                  <a:srgbClr val="0036A2"/>
                </a:solidFill>
                <a:sym typeface="Symbol"/>
              </a:rPr>
              <a:t></a:t>
            </a:r>
            <a:r>
              <a:rPr lang="en-GB" sz="2800" dirty="0" err="1" smtClean="0">
                <a:solidFill>
                  <a:srgbClr val="0036A2"/>
                </a:solidFill>
                <a:sym typeface="Symbol"/>
              </a:rPr>
              <a:t>ext</a:t>
            </a:r>
            <a:r>
              <a:rPr lang="en-GB" sz="2800" dirty="0" smtClean="0">
                <a:solidFill>
                  <a:srgbClr val="0036A2"/>
                </a:solidFill>
                <a:sym typeface="Symbol"/>
              </a:rPr>
              <a:t>  65 mm</a:t>
            </a:r>
            <a:endParaRPr lang="en-GB" sz="2800" dirty="0">
              <a:solidFill>
                <a:srgbClr val="0036A2"/>
              </a:solidFill>
            </a:endParaRPr>
          </a:p>
        </p:txBody>
      </p:sp>
      <p:pic>
        <p:nvPicPr>
          <p:cNvPr id="7" name="Picture 9"/>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5908" t="538" r="5013" b="3475"/>
          <a:stretch/>
        </p:blipFill>
        <p:spPr bwMode="auto">
          <a:xfrm>
            <a:off x="5784" y="1272185"/>
            <a:ext cx="3611120" cy="360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773050" y="1876275"/>
            <a:ext cx="2390719" cy="1785104"/>
          </a:xfrm>
          <a:prstGeom prst="rect">
            <a:avLst/>
          </a:prstGeom>
          <a:solidFill>
            <a:srgbClr val="FFFF00">
              <a:alpha val="57000"/>
            </a:srgbClr>
          </a:solidFill>
          <a:ln w="22225">
            <a:solidFill>
              <a:srgbClr val="002D86"/>
            </a:solidFill>
          </a:ln>
        </p:spPr>
        <p:txBody>
          <a:bodyPr wrap="none" rtlCol="0">
            <a:spAutoFit/>
          </a:bodyPr>
          <a:lstStyle/>
          <a:p>
            <a:r>
              <a:rPr lang="fr-CH" sz="2200" b="1" dirty="0" err="1" smtClean="0">
                <a:solidFill>
                  <a:srgbClr val="FF0000"/>
                </a:solidFill>
              </a:rPr>
              <a:t>Tested</a:t>
            </a:r>
            <a:r>
              <a:rPr lang="fr-CH" sz="2200" b="1" dirty="0" smtClean="0">
                <a:solidFill>
                  <a:srgbClr val="FF0000"/>
                </a:solidFill>
              </a:rPr>
              <a:t> March 2014</a:t>
            </a:r>
            <a:endParaRPr lang="en-GB" sz="2200" b="1" dirty="0" smtClean="0">
              <a:solidFill>
                <a:srgbClr val="FF0000"/>
              </a:solidFill>
            </a:endParaRPr>
          </a:p>
          <a:p>
            <a:r>
              <a:rPr lang="en-GB" sz="2200" b="1" dirty="0" smtClean="0">
                <a:solidFill>
                  <a:srgbClr val="FF0000"/>
                </a:solidFill>
              </a:rPr>
              <a:t>I = 20 kA</a:t>
            </a:r>
          </a:p>
          <a:p>
            <a:r>
              <a:rPr lang="en-GB" sz="2200" b="1" dirty="0" smtClean="0">
                <a:solidFill>
                  <a:srgbClr val="FF0000"/>
                </a:solidFill>
              </a:rPr>
              <a:t>T = 24 K</a:t>
            </a:r>
          </a:p>
          <a:p>
            <a:r>
              <a:rPr lang="en-GB" sz="2200" b="1" dirty="0" err="1" smtClean="0">
                <a:solidFill>
                  <a:srgbClr val="FF0000"/>
                </a:solidFill>
              </a:rPr>
              <a:t>Bpeak</a:t>
            </a:r>
            <a:r>
              <a:rPr lang="en-GB" sz="2200" b="1" dirty="0" smtClean="0">
                <a:solidFill>
                  <a:srgbClr val="FF0000"/>
                </a:solidFill>
              </a:rPr>
              <a:t> = 1 T</a:t>
            </a:r>
          </a:p>
          <a:p>
            <a:r>
              <a:rPr lang="en-GB" sz="2200" b="1" dirty="0" smtClean="0">
                <a:solidFill>
                  <a:srgbClr val="FF0000"/>
                </a:solidFill>
              </a:rPr>
              <a:t>Length = 2</a:t>
            </a:r>
            <a:r>
              <a:rPr lang="en-GB" sz="2200" b="1" dirty="0" smtClean="0">
                <a:solidFill>
                  <a:srgbClr val="FF0000"/>
                </a:solidFill>
                <a:sym typeface="Symbol"/>
              </a:rPr>
              <a:t>20 m</a:t>
            </a:r>
            <a:endParaRPr lang="en-GB" sz="2200" b="1" dirty="0">
              <a:solidFill>
                <a:srgbClr val="FF0000"/>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53965" y="4242273"/>
            <a:ext cx="3038872" cy="2279154"/>
          </a:xfrm>
          <a:prstGeom prst="rect">
            <a:avLst/>
          </a:prstGeom>
        </p:spPr>
      </p:pic>
      <p:sp>
        <p:nvSpPr>
          <p:cNvPr id="10" name="TextBox 9"/>
          <p:cNvSpPr txBox="1"/>
          <p:nvPr/>
        </p:nvSpPr>
        <p:spPr>
          <a:xfrm>
            <a:off x="1470800" y="5918853"/>
            <a:ext cx="1370873"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smtClean="0"/>
              <a:t>A. Ballarino, CERN</a:t>
            </a:r>
            <a:endParaRPr lang="en-GB" b="1" dirty="0"/>
          </a:p>
        </p:txBody>
      </p:sp>
    </p:spTree>
    <p:extLst>
      <p:ext uri="{BB962C8B-B14F-4D97-AF65-F5344CB8AC3E}">
        <p14:creationId xmlns:p14="http://schemas.microsoft.com/office/powerpoint/2010/main" val="105763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FA004B2-1541-5046-B6F2-22AF56585712}" type="slidenum">
              <a:rPr lang="en-US" smtClean="0"/>
              <a:pPr/>
              <a:t>44</a:t>
            </a:fld>
            <a:endParaRPr lang="en-US"/>
          </a:p>
        </p:txBody>
      </p:sp>
      <p:sp>
        <p:nvSpPr>
          <p:cNvPr id="9" name="Title 8"/>
          <p:cNvSpPr>
            <a:spLocks noGrp="1"/>
          </p:cNvSpPr>
          <p:nvPr>
            <p:ph type="title"/>
          </p:nvPr>
        </p:nvSpPr>
        <p:spPr/>
        <p:txBody>
          <a:bodyPr/>
          <a:lstStyle/>
          <a:p>
            <a:endParaRPr lang="en-GB"/>
          </a:p>
        </p:txBody>
      </p:sp>
      <p:sp>
        <p:nvSpPr>
          <p:cNvPr id="10" name="Content Placeholder 9"/>
          <p:cNvSpPr>
            <a:spLocks noGrp="1"/>
          </p:cNvSpPr>
          <p:nvPr>
            <p:ph idx="1"/>
          </p:nvPr>
        </p:nvSpPr>
        <p:spPr/>
        <p:txBody>
          <a:bodyPr/>
          <a:lstStyle/>
          <a:p>
            <a:endParaRPr lang="en-GB"/>
          </a:p>
        </p:txBody>
      </p:sp>
      <p:sp>
        <p:nvSpPr>
          <p:cNvPr id="2" name="Footer Placeholder 1"/>
          <p:cNvSpPr>
            <a:spLocks noGrp="1"/>
          </p:cNvSpPr>
          <p:nvPr>
            <p:ph type="ftr" sz="quarter" idx="3"/>
          </p:nvPr>
        </p:nvSpPr>
        <p:spPr>
          <a:prstGeom prst="rect">
            <a:avLst/>
          </a:prstGeom>
        </p:spPr>
        <p:txBody>
          <a:bodyPr/>
          <a:lstStyle/>
          <a:p>
            <a:r>
              <a:rPr lang="en-GB" smtClean="0"/>
              <a:t>L. Rossi HL-LHC project - Varenna 9July 2015</a:t>
            </a:r>
            <a:endParaRPr lang="en-US" dirty="0"/>
          </a:p>
        </p:txBody>
      </p:sp>
      <p:grpSp>
        <p:nvGrpSpPr>
          <p:cNvPr id="8" name="Group 7"/>
          <p:cNvGrpSpPr/>
          <p:nvPr/>
        </p:nvGrpSpPr>
        <p:grpSpPr>
          <a:xfrm>
            <a:off x="747485" y="152400"/>
            <a:ext cx="7939315" cy="6437884"/>
            <a:chOff x="747485" y="152400"/>
            <a:chExt cx="7939315" cy="6437884"/>
          </a:xfrm>
        </p:grpSpPr>
        <p:pic>
          <p:nvPicPr>
            <p:cNvPr id="6" name="Picture 2" descr="D:\Eucas\Foto\1305140_01.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0665" r="11032" b="4879"/>
            <a:stretch/>
          </p:blipFill>
          <p:spPr bwMode="auto">
            <a:xfrm>
              <a:off x="747485" y="152400"/>
              <a:ext cx="7939315" cy="64378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1503" y="5759287"/>
              <a:ext cx="4213013" cy="830997"/>
            </a:xfrm>
            <a:prstGeom prst="rect">
              <a:avLst/>
            </a:prstGeom>
            <a:noFill/>
          </p:spPr>
          <p:txBody>
            <a:bodyPr wrap="none" rtlCol="0">
              <a:spAutoFit/>
            </a:bodyPr>
            <a:lstStyle/>
            <a:p>
              <a:r>
                <a:rPr lang="en-GB" sz="2400" b="1" dirty="0" smtClean="0">
                  <a:solidFill>
                    <a:schemeClr val="bg1"/>
                  </a:solidFill>
                </a:rPr>
                <a:t>L = 20 m</a:t>
              </a:r>
              <a:endParaRPr lang="en-GB" sz="2400" b="1" dirty="0">
                <a:solidFill>
                  <a:schemeClr val="bg1"/>
                </a:solidFill>
              </a:endParaRPr>
            </a:p>
            <a:p>
              <a:r>
                <a:rPr lang="en-GB" sz="2400" b="1" dirty="0" smtClean="0">
                  <a:solidFill>
                    <a:schemeClr val="bg1"/>
                  </a:solidFill>
                </a:rPr>
                <a:t>(25</a:t>
              </a:r>
              <a:r>
                <a:rPr lang="en-GB" sz="2400" b="1" dirty="0" smtClean="0">
                  <a:solidFill>
                    <a:schemeClr val="bg1"/>
                  </a:solidFill>
                  <a:sym typeface="Symbol"/>
                </a:rPr>
                <a:t>2) 1 kA @ 25 K, LHC Link P7</a:t>
              </a:r>
              <a:endParaRPr lang="en-GB" sz="2400" b="1" dirty="0">
                <a:solidFill>
                  <a:schemeClr val="bg1"/>
                </a:solidFill>
              </a:endParaRPr>
            </a:p>
          </p:txBody>
        </p:sp>
      </p:grpSp>
    </p:spTree>
    <p:extLst>
      <p:ext uri="{BB962C8B-B14F-4D97-AF65-F5344CB8AC3E}">
        <p14:creationId xmlns:p14="http://schemas.microsoft.com/office/powerpoint/2010/main" val="18477869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45</a:t>
            </a:fld>
            <a:endParaRPr lang="en-US"/>
          </a:p>
        </p:txBody>
      </p:sp>
      <p:sp>
        <p:nvSpPr>
          <p:cNvPr id="3" name="Title 2"/>
          <p:cNvSpPr>
            <a:spLocks noGrp="1"/>
          </p:cNvSpPr>
          <p:nvPr>
            <p:ph type="title"/>
          </p:nvPr>
        </p:nvSpPr>
        <p:spPr/>
        <p:txBody>
          <a:bodyPr/>
          <a:lstStyle/>
          <a:p>
            <a:r>
              <a:rPr lang="fr-CH" dirty="0" err="1" smtClean="0"/>
              <a:t>Next</a:t>
            </a:r>
            <a:r>
              <a:rPr lang="fr-CH" dirty="0" smtClean="0"/>
              <a:t> challenge: Civil Engineering (P5)</a:t>
            </a:r>
            <a:endParaRPr lang="en-GB" dirty="0"/>
          </a:p>
        </p:txBody>
      </p:sp>
      <p:pic>
        <p:nvPicPr>
          <p:cNvPr id="6" name="Content Placeholder 5"/>
          <p:cNvPicPr>
            <a:picLocks noGrp="1" noChangeAspect="1"/>
          </p:cNvPicPr>
          <p:nvPr>
            <p:ph idx="1"/>
          </p:nvPr>
        </p:nvPicPr>
        <p:blipFill>
          <a:blip r:embed="rId2"/>
          <a:stretch>
            <a:fillRect/>
          </a:stretch>
        </p:blipFill>
        <p:spPr>
          <a:xfrm>
            <a:off x="457199" y="1189038"/>
            <a:ext cx="8814929" cy="5348922"/>
          </a:xfrm>
          <a:prstGeom prst="rect">
            <a:avLst/>
          </a:prstGeom>
        </p:spPr>
      </p:pic>
      <p:sp>
        <p:nvSpPr>
          <p:cNvPr id="5" name="Footer Placeholder 4"/>
          <p:cNvSpPr>
            <a:spLocks noGrp="1"/>
          </p:cNvSpPr>
          <p:nvPr>
            <p:ph type="ftr" sz="quarter" idx="3"/>
          </p:nvPr>
        </p:nvSpPr>
        <p:spPr/>
        <p:txBody>
          <a:bodyPr/>
          <a:lstStyle/>
          <a:p>
            <a:r>
              <a:rPr lang="en-GB" smtClean="0"/>
              <a:t>L. Rossi HL-LHC project - Varenna 9July 2015</a:t>
            </a:r>
            <a:endParaRPr lang="en-GB" dirty="0"/>
          </a:p>
        </p:txBody>
      </p:sp>
    </p:spTree>
    <p:extLst>
      <p:ext uri="{BB962C8B-B14F-4D97-AF65-F5344CB8AC3E}">
        <p14:creationId xmlns:p14="http://schemas.microsoft.com/office/powerpoint/2010/main" val="7748929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pPr/>
              <a:t>46</a:t>
            </a:fld>
            <a:endParaRPr lang="en-US"/>
          </a:p>
        </p:txBody>
      </p:sp>
      <p:sp>
        <p:nvSpPr>
          <p:cNvPr id="3" name="Title 2"/>
          <p:cNvSpPr>
            <a:spLocks noGrp="1"/>
          </p:cNvSpPr>
          <p:nvPr>
            <p:ph type="title"/>
          </p:nvPr>
        </p:nvSpPr>
        <p:spPr/>
        <p:txBody>
          <a:bodyPr/>
          <a:lstStyle/>
          <a:p>
            <a:r>
              <a:rPr lang="fr-CH" dirty="0" smtClean="0"/>
              <a:t>Underground Civil Engineering (P5)</a:t>
            </a:r>
            <a:endParaRPr lang="en-GB" dirty="0"/>
          </a:p>
        </p:txBody>
      </p:sp>
      <p:pic>
        <p:nvPicPr>
          <p:cNvPr id="6" name="Content Placeholder 5"/>
          <p:cNvPicPr>
            <a:picLocks noGrp="1" noChangeAspect="1"/>
          </p:cNvPicPr>
          <p:nvPr>
            <p:ph sz="quarter" idx="13"/>
          </p:nvPr>
        </p:nvPicPr>
        <p:blipFill>
          <a:blip r:embed="rId2"/>
          <a:stretch>
            <a:fillRect/>
          </a:stretch>
        </p:blipFill>
        <p:spPr>
          <a:xfrm>
            <a:off x="457200" y="1339964"/>
            <a:ext cx="8229600" cy="5048023"/>
          </a:xfrm>
          <a:prstGeom prst="rect">
            <a:avLst/>
          </a:prstGeom>
        </p:spPr>
      </p:pic>
      <p:sp>
        <p:nvSpPr>
          <p:cNvPr id="5" name="Footer Placeholder 4"/>
          <p:cNvSpPr>
            <a:spLocks noGrp="1"/>
          </p:cNvSpPr>
          <p:nvPr>
            <p:ph type="ftr" sz="quarter" idx="3"/>
          </p:nvPr>
        </p:nvSpPr>
        <p:spPr/>
        <p:txBody>
          <a:bodyPr/>
          <a:lstStyle/>
          <a:p>
            <a:r>
              <a:rPr lang="en-GB" smtClean="0"/>
              <a:t>L. Rossi HL-LHC project - Varenna 9July 2015</a:t>
            </a:r>
            <a:endParaRPr lang="en-GB" dirty="0"/>
          </a:p>
        </p:txBody>
      </p:sp>
    </p:spTree>
    <p:extLst>
      <p:ext uri="{BB962C8B-B14F-4D97-AF65-F5344CB8AC3E}">
        <p14:creationId xmlns:p14="http://schemas.microsoft.com/office/powerpoint/2010/main" val="23785313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t="16774" b="45525"/>
          <a:stretch/>
        </p:blipFill>
        <p:spPr>
          <a:xfrm>
            <a:off x="61932" y="2461166"/>
            <a:ext cx="9105736" cy="1937210"/>
          </a:xfrm>
          <a:prstGeom prst="rect">
            <a:avLst/>
          </a:prstGeom>
        </p:spPr>
      </p:pic>
      <p:sp>
        <p:nvSpPr>
          <p:cNvPr id="3" name="Oval 2"/>
          <p:cNvSpPr/>
          <p:nvPr/>
        </p:nvSpPr>
        <p:spPr>
          <a:xfrm>
            <a:off x="38264" y="2368465"/>
            <a:ext cx="990042" cy="1816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Oval 3"/>
          <p:cNvSpPr/>
          <p:nvPr/>
        </p:nvSpPr>
        <p:spPr>
          <a:xfrm>
            <a:off x="7729894" y="2368465"/>
            <a:ext cx="1016669" cy="1816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 name="TextBox 4"/>
          <p:cNvSpPr txBox="1"/>
          <p:nvPr/>
        </p:nvSpPr>
        <p:spPr>
          <a:xfrm>
            <a:off x="4221159" y="5117681"/>
            <a:ext cx="739943"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350" dirty="0"/>
              <a:t>RF ZONE</a:t>
            </a:r>
          </a:p>
        </p:txBody>
      </p:sp>
      <p:sp>
        <p:nvSpPr>
          <p:cNvPr id="6" name="TextBox 5"/>
          <p:cNvSpPr txBox="1"/>
          <p:nvPr/>
        </p:nvSpPr>
        <p:spPr>
          <a:xfrm>
            <a:off x="880917" y="3042234"/>
            <a:ext cx="672005"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350" dirty="0" smtClean="0"/>
              <a:t>UA </a:t>
            </a:r>
            <a:r>
              <a:rPr lang="fr-FR" sz="1350" dirty="0"/>
              <a:t>13</a:t>
            </a:r>
          </a:p>
        </p:txBody>
      </p:sp>
      <p:sp>
        <p:nvSpPr>
          <p:cNvPr id="7" name="TextBox 6"/>
          <p:cNvSpPr txBox="1"/>
          <p:nvPr/>
        </p:nvSpPr>
        <p:spPr>
          <a:xfrm>
            <a:off x="7308789" y="3042234"/>
            <a:ext cx="664744"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350" dirty="0" smtClean="0"/>
              <a:t>UA </a:t>
            </a:r>
            <a:r>
              <a:rPr lang="fr-FR" sz="1350" dirty="0"/>
              <a:t>17</a:t>
            </a:r>
          </a:p>
        </p:txBody>
      </p:sp>
      <p:cxnSp>
        <p:nvCxnSpPr>
          <p:cNvPr id="9" name="Straight Arrow Connector 8"/>
          <p:cNvCxnSpPr>
            <a:stCxn id="5" idx="1"/>
            <a:endCxn id="3" idx="6"/>
          </p:cNvCxnSpPr>
          <p:nvPr/>
        </p:nvCxnSpPr>
        <p:spPr>
          <a:xfrm flipH="1" flipV="1">
            <a:off x="1028306" y="3276850"/>
            <a:ext cx="3192853" cy="20947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3"/>
          </p:cNvCxnSpPr>
          <p:nvPr/>
        </p:nvCxnSpPr>
        <p:spPr>
          <a:xfrm flipV="1">
            <a:off x="4961102" y="3276851"/>
            <a:ext cx="2768792" cy="20947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14856" y="1698655"/>
            <a:ext cx="1057681"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350" dirty="0" smtClean="0"/>
              <a:t>SC </a:t>
            </a:r>
            <a:r>
              <a:rPr lang="fr-FR" sz="1350" dirty="0" err="1" smtClean="0"/>
              <a:t>link</a:t>
            </a:r>
            <a:r>
              <a:rPr lang="fr-FR" sz="1350" dirty="0" smtClean="0"/>
              <a:t> &amp;  PC ZONE</a:t>
            </a:r>
            <a:endParaRPr lang="fr-FR" sz="1350" dirty="0"/>
          </a:p>
        </p:txBody>
      </p:sp>
      <p:cxnSp>
        <p:nvCxnSpPr>
          <p:cNvPr id="11" name="Straight Arrow Connector 10"/>
          <p:cNvCxnSpPr>
            <a:stCxn id="10" idx="1"/>
          </p:cNvCxnSpPr>
          <p:nvPr/>
        </p:nvCxnSpPr>
        <p:spPr>
          <a:xfrm flipH="1">
            <a:off x="2371907" y="1952571"/>
            <a:ext cx="1942949" cy="12295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3"/>
          </p:cNvCxnSpPr>
          <p:nvPr/>
        </p:nvCxnSpPr>
        <p:spPr>
          <a:xfrm>
            <a:off x="5372537" y="1952571"/>
            <a:ext cx="1249000" cy="14001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396393" y="3217743"/>
            <a:ext cx="672005"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350" dirty="0" smtClean="0"/>
              <a:t>UL </a:t>
            </a:r>
            <a:r>
              <a:rPr lang="fr-FR" sz="1350" dirty="0"/>
              <a:t>13</a:t>
            </a:r>
          </a:p>
        </p:txBody>
      </p:sp>
      <p:sp>
        <p:nvSpPr>
          <p:cNvPr id="18" name="TextBox 17"/>
          <p:cNvSpPr txBox="1"/>
          <p:nvPr/>
        </p:nvSpPr>
        <p:spPr>
          <a:xfrm>
            <a:off x="5846402" y="3286846"/>
            <a:ext cx="672005"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350" dirty="0" smtClean="0"/>
              <a:t>UL 17</a:t>
            </a:r>
            <a:endParaRPr lang="fr-FR" sz="1350" dirty="0"/>
          </a:p>
        </p:txBody>
      </p:sp>
      <p:sp>
        <p:nvSpPr>
          <p:cNvPr id="19" name="Title 2"/>
          <p:cNvSpPr txBox="1">
            <a:spLocks/>
          </p:cNvSpPr>
          <p:nvPr/>
        </p:nvSpPr>
        <p:spPr>
          <a:xfrm>
            <a:off x="476330" y="315874"/>
            <a:ext cx="8229600" cy="914400"/>
          </a:xfrm>
          <a:prstGeom prst="rect">
            <a:avLst/>
          </a:prstGeom>
        </p:spPr>
        <p:txBody>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r>
              <a:rPr lang="en-GB" dirty="0" smtClean="0"/>
              <a:t>Underground facilities P1</a:t>
            </a:r>
            <a:endParaRPr lang="en-GB" dirty="0"/>
          </a:p>
        </p:txBody>
      </p:sp>
      <p:sp>
        <p:nvSpPr>
          <p:cNvPr id="8" name="Footer Placeholder 7"/>
          <p:cNvSpPr>
            <a:spLocks noGrp="1"/>
          </p:cNvSpPr>
          <p:nvPr>
            <p:ph type="ftr" sz="quarter" idx="3"/>
          </p:nvPr>
        </p:nvSpPr>
        <p:spPr/>
        <p:txBody>
          <a:bodyPr/>
          <a:lstStyle/>
          <a:p>
            <a:r>
              <a:rPr lang="en-GB" smtClean="0"/>
              <a:t>L. Rossi HL-LHC project - Varenna 9July 2015</a:t>
            </a:r>
            <a:endParaRPr lang="en-GB" dirty="0"/>
          </a:p>
        </p:txBody>
      </p:sp>
      <p:sp>
        <p:nvSpPr>
          <p:cNvPr id="14" name="Slide Number Placeholder 13"/>
          <p:cNvSpPr>
            <a:spLocks noGrp="1"/>
          </p:cNvSpPr>
          <p:nvPr>
            <p:ph type="sldNum" sz="quarter" idx="12"/>
          </p:nvPr>
        </p:nvSpPr>
        <p:spPr/>
        <p:txBody>
          <a:bodyPr/>
          <a:lstStyle/>
          <a:p>
            <a:fld id="{0FA004B2-1541-5046-B6F2-22AF56585712}" type="slidenum">
              <a:rPr lang="en-US" smtClean="0"/>
              <a:t>47</a:t>
            </a:fld>
            <a:endParaRPr lang="en-US"/>
          </a:p>
        </p:txBody>
      </p:sp>
    </p:spTree>
    <p:extLst>
      <p:ext uri="{BB962C8B-B14F-4D97-AF65-F5344CB8AC3E}">
        <p14:creationId xmlns:p14="http://schemas.microsoft.com/office/powerpoint/2010/main" val="3314240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48</a:t>
            </a:fld>
            <a:endParaRPr lang="en-US"/>
          </a:p>
        </p:txBody>
      </p:sp>
      <p:sp>
        <p:nvSpPr>
          <p:cNvPr id="3" name="Title 2"/>
          <p:cNvSpPr>
            <a:spLocks noGrp="1"/>
          </p:cNvSpPr>
          <p:nvPr>
            <p:ph type="title"/>
          </p:nvPr>
        </p:nvSpPr>
        <p:spPr>
          <a:xfrm>
            <a:off x="457200" y="24260"/>
            <a:ext cx="8229600" cy="914400"/>
          </a:xfrm>
        </p:spPr>
        <p:txBody>
          <a:bodyPr/>
          <a:lstStyle/>
          <a:p>
            <a:r>
              <a:rPr lang="fr-CH" dirty="0" smtClean="0"/>
              <a:t>Project: the </a:t>
            </a:r>
            <a:r>
              <a:rPr lang="fr-CH" dirty="0" err="1" smtClean="0"/>
              <a:t>way</a:t>
            </a:r>
            <a:r>
              <a:rPr lang="fr-CH" dirty="0" smtClean="0"/>
              <a:t> to </a:t>
            </a:r>
            <a:r>
              <a:rPr lang="fr-CH" dirty="0" err="1" smtClean="0"/>
              <a:t>day</a:t>
            </a:r>
            <a:endParaRPr lang="en-GB" dirty="0"/>
          </a:p>
        </p:txBody>
      </p:sp>
      <p:sp>
        <p:nvSpPr>
          <p:cNvPr id="5" name="Footer Placeholder 4"/>
          <p:cNvSpPr>
            <a:spLocks noGrp="1"/>
          </p:cNvSpPr>
          <p:nvPr>
            <p:ph type="ftr" sz="quarter" idx="3"/>
          </p:nvPr>
        </p:nvSpPr>
        <p:spPr/>
        <p:txBody>
          <a:bodyPr/>
          <a:lstStyle/>
          <a:p>
            <a:r>
              <a:rPr lang="en-GB" smtClean="0"/>
              <a:t>L. Rossi HL-LHC project - Varenna 9July 2015</a:t>
            </a:r>
            <a:endParaRPr lang="en-GB" dirty="0"/>
          </a:p>
        </p:txBody>
      </p:sp>
      <p:graphicFrame>
        <p:nvGraphicFramePr>
          <p:cNvPr id="9" name="Table 8"/>
          <p:cNvGraphicFramePr>
            <a:graphicFrameLocks noGrp="1"/>
          </p:cNvGraphicFramePr>
          <p:nvPr>
            <p:extLst/>
          </p:nvPr>
        </p:nvGraphicFramePr>
        <p:xfrm>
          <a:off x="1045029" y="870856"/>
          <a:ext cx="7326085" cy="5532120"/>
        </p:xfrm>
        <a:graphic>
          <a:graphicData uri="http://schemas.openxmlformats.org/drawingml/2006/table">
            <a:tbl>
              <a:tblPr>
                <a:tableStyleId>{3B4B98B0-60AC-42C2-AFA5-B58CD77FA1E5}</a:tableStyleId>
              </a:tblPr>
              <a:tblGrid>
                <a:gridCol w="746508"/>
                <a:gridCol w="104511"/>
                <a:gridCol w="6475066"/>
              </a:tblGrid>
              <a:tr h="244748">
                <a:tc>
                  <a:txBody>
                    <a:bodyPr/>
                    <a:lstStyle/>
                    <a:p>
                      <a:pPr algn="r" fontAlgn="b"/>
                      <a:r>
                        <a:rPr lang="en-GB" sz="1600" u="none" strike="noStrike" dirty="0">
                          <a:effectLst/>
                        </a:rPr>
                        <a:t>Jul-10</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r>
                        <a:rPr lang="en-GB" sz="1600" u="none" strike="noStrike" dirty="0">
                          <a:effectLst/>
                        </a:rPr>
                        <a:t>Mandate to L. Rossi by D.A.T. to set up FP7-Design Study</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r>
              <a:tr h="244748">
                <a:tc>
                  <a:txBody>
                    <a:bodyPr/>
                    <a:lstStyle/>
                    <a:p>
                      <a:pPr algn="r" fontAlgn="b"/>
                      <a:r>
                        <a:rPr lang="en-GB" sz="1600" u="none" strike="noStrike" dirty="0">
                          <a:effectLst/>
                        </a:rPr>
                        <a:t>Nov-10</a:t>
                      </a:r>
                      <a:endParaRPr lang="en-GB"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GB" sz="1600" u="none" strike="noStrike" dirty="0">
                          <a:effectLst/>
                        </a:rPr>
                        <a:t>Application FP7-HiLumi LHC Design Study</a:t>
                      </a:r>
                      <a:endParaRPr lang="en-GB" sz="1600" b="0" i="0" u="none" strike="noStrike" dirty="0">
                        <a:solidFill>
                          <a:srgbClr val="000000"/>
                        </a:solidFill>
                        <a:effectLst/>
                        <a:latin typeface="Calibri" panose="020F0502020204030204" pitchFamily="34" charset="0"/>
                      </a:endParaRPr>
                    </a:p>
                  </a:txBody>
                  <a:tcPr marL="7620" marR="7620" marT="7620" marB="0" anchor="b"/>
                </a:tc>
              </a:tr>
              <a:tr h="244748">
                <a:tc>
                  <a:txBody>
                    <a:bodyPr/>
                    <a:lstStyle/>
                    <a:p>
                      <a:pPr algn="r" fontAlgn="b"/>
                      <a:r>
                        <a:rPr lang="en-GB" sz="1600" u="none" strike="noStrike" dirty="0">
                          <a:effectLst/>
                        </a:rPr>
                        <a:t>Dec-10</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r>
                        <a:rPr lang="en-GB" sz="1600" u="none" strike="noStrike" dirty="0">
                          <a:effectLst/>
                        </a:rPr>
                        <a:t>Institution of the HL-LHC as a project inside D.A.T.</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r>
              <a:tr h="244748">
                <a:tc>
                  <a:txBody>
                    <a:bodyPr/>
                    <a:lstStyle/>
                    <a:p>
                      <a:pPr algn="r" fontAlgn="b"/>
                      <a:r>
                        <a:rPr lang="en-GB" sz="1600" u="none" strike="noStrike">
                          <a:effectLst/>
                        </a:rPr>
                        <a:t>Mar-11</a:t>
                      </a:r>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GB" sz="1600" u="none" strike="noStrike">
                          <a:effectLst/>
                        </a:rPr>
                        <a:t>Approval FP7-HiLumi LHC Design Study</a:t>
                      </a:r>
                      <a:endParaRPr lang="en-GB" sz="1600" b="0" i="0" u="none" strike="noStrike">
                        <a:solidFill>
                          <a:srgbClr val="000000"/>
                        </a:solidFill>
                        <a:effectLst/>
                        <a:latin typeface="Calibri" panose="020F0502020204030204" pitchFamily="34" charset="0"/>
                      </a:endParaRPr>
                    </a:p>
                  </a:txBody>
                  <a:tcPr marL="7620" marR="7620" marT="7620" marB="0" anchor="b"/>
                </a:tc>
              </a:tr>
              <a:tr h="244748">
                <a:tc>
                  <a:txBody>
                    <a:bodyPr/>
                    <a:lstStyle/>
                    <a:p>
                      <a:pPr algn="r" fontAlgn="b"/>
                      <a:r>
                        <a:rPr lang="en-GB" sz="1600" u="none" strike="noStrike" dirty="0">
                          <a:effectLst/>
                        </a:rPr>
                        <a:t>Apr-11</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r>
                        <a:rPr lang="en-GB" sz="1600" u="none" strike="noStrike" dirty="0">
                          <a:effectLst/>
                        </a:rPr>
                        <a:t>CERN kick-off </a:t>
                      </a:r>
                      <a:r>
                        <a:rPr lang="en-GB" sz="1600" u="none" strike="noStrike" dirty="0" smtClean="0">
                          <a:effectLst/>
                        </a:rPr>
                        <a:t>meeting </a:t>
                      </a:r>
                      <a:r>
                        <a:rPr lang="en-GB" sz="1600" u="none" strike="noStrike" dirty="0">
                          <a:effectLst/>
                        </a:rPr>
                        <a:t>of DS</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r>
              <a:tr h="244748">
                <a:tc>
                  <a:txBody>
                    <a:bodyPr/>
                    <a:lstStyle/>
                    <a:p>
                      <a:pPr algn="r" fontAlgn="b"/>
                      <a:r>
                        <a:rPr lang="en-GB" sz="1600" u="none" strike="noStrike">
                          <a:effectLst/>
                        </a:rPr>
                        <a:t>Nov-11</a:t>
                      </a:r>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GB" sz="1600" u="none" strike="noStrike">
                          <a:effectLst/>
                        </a:rPr>
                        <a:t>Start of FP7 DS and 1st General Meetign @ CERN</a:t>
                      </a:r>
                      <a:endParaRPr lang="en-GB" sz="1600" b="0" i="0" u="none" strike="noStrike">
                        <a:solidFill>
                          <a:srgbClr val="000000"/>
                        </a:solidFill>
                        <a:effectLst/>
                        <a:latin typeface="Calibri" panose="020F0502020204030204" pitchFamily="34" charset="0"/>
                      </a:endParaRPr>
                    </a:p>
                  </a:txBody>
                  <a:tcPr marL="7620" marR="7620" marT="7620" marB="0" anchor="b"/>
                </a:tc>
              </a:tr>
              <a:tr h="244748">
                <a:tc>
                  <a:txBody>
                    <a:bodyPr/>
                    <a:lstStyle/>
                    <a:p>
                      <a:pPr algn="r" fontAlgn="b"/>
                      <a:r>
                        <a:rPr lang="en-GB" sz="1600" u="none" strike="noStrike" dirty="0">
                          <a:effectLst/>
                        </a:rPr>
                        <a:t>Jul-12</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r>
                        <a:rPr lang="en-GB" sz="1600" u="none" strike="noStrike" dirty="0">
                          <a:effectLst/>
                        </a:rPr>
                        <a:t>Document CERN-ATS-2012-236 describing HL-LHC for EU strategy</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r>
              <a:tr h="244748">
                <a:tc>
                  <a:txBody>
                    <a:bodyPr/>
                    <a:lstStyle/>
                    <a:p>
                      <a:pPr algn="r" fontAlgn="b"/>
                      <a:r>
                        <a:rPr lang="en-GB" sz="1600" u="none" strike="noStrike">
                          <a:effectLst/>
                        </a:rPr>
                        <a:t>Jul-12</a:t>
                      </a:r>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GB" sz="1600" u="none" strike="noStrike">
                          <a:effectLst/>
                        </a:rPr>
                        <a:t>Decision MQXF (IT quad) aperture 150 mm</a:t>
                      </a:r>
                      <a:endParaRPr lang="en-GB" sz="1600" b="0" i="0" u="none" strike="noStrike">
                        <a:solidFill>
                          <a:srgbClr val="000000"/>
                        </a:solidFill>
                        <a:effectLst/>
                        <a:latin typeface="Calibri" panose="020F0502020204030204" pitchFamily="34" charset="0"/>
                      </a:endParaRPr>
                    </a:p>
                  </a:txBody>
                  <a:tcPr marL="7620" marR="7620" marT="7620" marB="0" anchor="b"/>
                </a:tc>
              </a:tr>
              <a:tr h="244748">
                <a:tc>
                  <a:txBody>
                    <a:bodyPr/>
                    <a:lstStyle/>
                    <a:p>
                      <a:pPr algn="r" fontAlgn="b"/>
                      <a:r>
                        <a:rPr lang="en-GB" sz="1600" u="none" strike="noStrike" dirty="0">
                          <a:effectLst/>
                        </a:rPr>
                        <a:t>Nov-12</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r>
                        <a:rPr lang="en-GB" sz="1600" u="none" strike="noStrike" dirty="0">
                          <a:effectLst/>
                        </a:rPr>
                        <a:t>2nd General </a:t>
                      </a:r>
                      <a:r>
                        <a:rPr lang="en-GB" sz="1600" u="none" strike="noStrike" dirty="0" smtClean="0">
                          <a:effectLst/>
                        </a:rPr>
                        <a:t>Meeting </a:t>
                      </a:r>
                      <a:r>
                        <a:rPr lang="en-GB" sz="1600" u="none" strike="noStrike" dirty="0">
                          <a:effectLst/>
                        </a:rPr>
                        <a:t>@ </a:t>
                      </a:r>
                      <a:r>
                        <a:rPr lang="en-GB" sz="1600" u="none" strike="noStrike" dirty="0" err="1">
                          <a:effectLst/>
                        </a:rPr>
                        <a:t>Frascati</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r>
              <a:tr h="244748">
                <a:tc>
                  <a:txBody>
                    <a:bodyPr/>
                    <a:lstStyle/>
                    <a:p>
                      <a:pPr algn="r" fontAlgn="b"/>
                      <a:r>
                        <a:rPr lang="en-GB" sz="1600" u="none" strike="noStrike" dirty="0">
                          <a:effectLst/>
                        </a:rPr>
                        <a:t>May-13</a:t>
                      </a:r>
                      <a:endParaRPr lang="en-GB"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GB"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GB" sz="1600" u="none" strike="noStrike" dirty="0">
                          <a:effectLst/>
                        </a:rPr>
                        <a:t>HL-LHC 1st Priority in EU strategy update(Council @ Brussels)</a:t>
                      </a:r>
                      <a:endParaRPr lang="en-GB" sz="1600" b="0" i="0" u="none" strike="noStrike" dirty="0">
                        <a:solidFill>
                          <a:srgbClr val="000000"/>
                        </a:solidFill>
                        <a:effectLst/>
                        <a:latin typeface="Calibri" panose="020F0502020204030204" pitchFamily="34" charset="0"/>
                      </a:endParaRPr>
                    </a:p>
                  </a:txBody>
                  <a:tcPr marL="7620" marR="7620" marT="7620" marB="0" anchor="b"/>
                </a:tc>
              </a:tr>
              <a:tr h="244748">
                <a:tc>
                  <a:txBody>
                    <a:bodyPr/>
                    <a:lstStyle/>
                    <a:p>
                      <a:pPr algn="r" fontAlgn="b"/>
                      <a:r>
                        <a:rPr lang="en-GB" sz="1600" u="none" strike="noStrike" dirty="0">
                          <a:effectLst/>
                        </a:rPr>
                        <a:t>May-13</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r>
                        <a:rPr lang="en-GB" sz="1600" u="none" strike="noStrike" dirty="0">
                          <a:effectLst/>
                        </a:rPr>
                        <a:t>International Review on Collimation</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r>
              <a:tr h="244748">
                <a:tc>
                  <a:txBody>
                    <a:bodyPr/>
                    <a:lstStyle/>
                    <a:p>
                      <a:pPr algn="r" fontAlgn="b"/>
                      <a:r>
                        <a:rPr lang="en-GB" sz="1600" u="none" strike="noStrike">
                          <a:effectLst/>
                        </a:rPr>
                        <a:t>Jun-13</a:t>
                      </a:r>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GB" sz="1600" u="none" strike="noStrike">
                          <a:effectLst/>
                        </a:rPr>
                        <a:t>First partial insertion iof HL-LHC in the MTP</a:t>
                      </a:r>
                      <a:endParaRPr lang="en-GB" sz="1600" b="0" i="0" u="none" strike="noStrike">
                        <a:solidFill>
                          <a:srgbClr val="000000"/>
                        </a:solidFill>
                        <a:effectLst/>
                        <a:latin typeface="Calibri" panose="020F0502020204030204" pitchFamily="34" charset="0"/>
                      </a:endParaRPr>
                    </a:p>
                  </a:txBody>
                  <a:tcPr marL="7620" marR="7620" marT="7620" marB="0" anchor="b"/>
                </a:tc>
              </a:tr>
              <a:tr h="244748">
                <a:tc>
                  <a:txBody>
                    <a:bodyPr/>
                    <a:lstStyle/>
                    <a:p>
                      <a:pPr algn="r" fontAlgn="b"/>
                      <a:r>
                        <a:rPr lang="en-GB" sz="1600" u="none" strike="noStrike" dirty="0">
                          <a:effectLst/>
                        </a:rPr>
                        <a:t>Oct-13</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r>
                        <a:rPr lang="en-GB" sz="1600" u="none" strike="noStrike" dirty="0">
                          <a:effectLst/>
                        </a:rPr>
                        <a:t>RLIUP (Review of LHC and </a:t>
                      </a:r>
                      <a:r>
                        <a:rPr lang="en-GB" sz="1600" u="none" strike="noStrike" dirty="0" err="1">
                          <a:effectLst/>
                        </a:rPr>
                        <a:t>Inj</a:t>
                      </a:r>
                      <a:r>
                        <a:rPr lang="en-GB" sz="1600" u="none" strike="noStrike" dirty="0">
                          <a:effectLst/>
                        </a:rPr>
                        <a:t> Upgrade Plans by CMAC)</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r>
              <a:tr h="244748">
                <a:tc>
                  <a:txBody>
                    <a:bodyPr/>
                    <a:lstStyle/>
                    <a:p>
                      <a:pPr algn="r" fontAlgn="b"/>
                      <a:r>
                        <a:rPr lang="en-GB" sz="1600" u="none" strike="noStrike">
                          <a:effectLst/>
                        </a:rPr>
                        <a:t>Oct-13</a:t>
                      </a:r>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GB" sz="1600" u="none" strike="noStrike">
                          <a:effectLst/>
                        </a:rPr>
                        <a:t>First HL-LHC detector ECFA workshop</a:t>
                      </a:r>
                      <a:endParaRPr lang="en-GB" sz="1600" b="0" i="0" u="none" strike="noStrike">
                        <a:solidFill>
                          <a:srgbClr val="000000"/>
                        </a:solidFill>
                        <a:effectLst/>
                        <a:latin typeface="Calibri" panose="020F0502020204030204" pitchFamily="34" charset="0"/>
                      </a:endParaRPr>
                    </a:p>
                  </a:txBody>
                  <a:tcPr marL="7620" marR="7620" marT="7620" marB="0" anchor="b"/>
                </a:tc>
              </a:tr>
              <a:tr h="244748">
                <a:tc>
                  <a:txBody>
                    <a:bodyPr/>
                    <a:lstStyle/>
                    <a:p>
                      <a:pPr algn="r" fontAlgn="b"/>
                      <a:r>
                        <a:rPr lang="en-GB" sz="1600" u="none" strike="noStrike" dirty="0">
                          <a:effectLst/>
                        </a:rPr>
                        <a:t>Nov-13</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r>
                        <a:rPr lang="en-GB" sz="1600" u="none" strike="noStrike" dirty="0">
                          <a:effectLst/>
                        </a:rPr>
                        <a:t>HL-LHC Project kick-off and 3rd General meeting @ </a:t>
                      </a:r>
                      <a:r>
                        <a:rPr lang="en-GB" sz="1600" u="none" strike="noStrike" dirty="0" err="1">
                          <a:effectLst/>
                        </a:rPr>
                        <a:t>Daresbury</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r>
              <a:tr h="244748">
                <a:tc>
                  <a:txBody>
                    <a:bodyPr/>
                    <a:lstStyle/>
                    <a:p>
                      <a:pPr algn="r" fontAlgn="b"/>
                      <a:r>
                        <a:rPr lang="en-GB" sz="1600" u="none" strike="noStrike">
                          <a:effectLst/>
                        </a:rPr>
                        <a:t>May-14</a:t>
                      </a:r>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GB" sz="1600" u="none" strike="noStrike">
                          <a:effectLst/>
                        </a:rPr>
                        <a:t>International Review on CC @BNL</a:t>
                      </a:r>
                      <a:endParaRPr lang="en-GB" sz="1600" b="0" i="0" u="none" strike="noStrike">
                        <a:solidFill>
                          <a:srgbClr val="000000"/>
                        </a:solidFill>
                        <a:effectLst/>
                        <a:latin typeface="Calibri" panose="020F0502020204030204" pitchFamily="34" charset="0"/>
                      </a:endParaRPr>
                    </a:p>
                  </a:txBody>
                  <a:tcPr marL="7620" marR="7620" marT="7620" marB="0" anchor="b"/>
                </a:tc>
              </a:tr>
              <a:tr h="244748">
                <a:tc>
                  <a:txBody>
                    <a:bodyPr/>
                    <a:lstStyle/>
                    <a:p>
                      <a:pPr algn="r" fontAlgn="b"/>
                      <a:r>
                        <a:rPr lang="en-GB" sz="1600" u="none" strike="noStrike" dirty="0">
                          <a:effectLst/>
                        </a:rPr>
                        <a:t>Jun-14</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r>
                        <a:rPr lang="en-GB" sz="1600" u="none" strike="noStrike" dirty="0">
                          <a:effectLst/>
                        </a:rPr>
                        <a:t>MTP CERN incorporate HL-LHC budget</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r>
              <a:tr h="244748">
                <a:tc>
                  <a:txBody>
                    <a:bodyPr/>
                    <a:lstStyle/>
                    <a:p>
                      <a:pPr algn="r" fontAlgn="b"/>
                      <a:r>
                        <a:rPr lang="en-GB" sz="1600" u="none" strike="noStrike">
                          <a:effectLst/>
                        </a:rPr>
                        <a:t>Oct-14</a:t>
                      </a:r>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GB" sz="1600" u="none" strike="noStrike" dirty="0">
                          <a:effectLst/>
                        </a:rPr>
                        <a:t>International Review on MQXF </a:t>
                      </a:r>
                      <a:r>
                        <a:rPr lang="en-GB" sz="1600" u="none" strike="noStrike" dirty="0" err="1">
                          <a:effectLst/>
                        </a:rPr>
                        <a:t>NbSn</a:t>
                      </a:r>
                      <a:r>
                        <a:rPr lang="en-GB" sz="1600" u="none" strike="noStrike" dirty="0">
                          <a:effectLst/>
                        </a:rPr>
                        <a:t> Conductor @ CERN</a:t>
                      </a:r>
                      <a:endParaRPr lang="en-GB" sz="1600" b="0" i="0" u="none" strike="noStrike" dirty="0">
                        <a:solidFill>
                          <a:srgbClr val="000000"/>
                        </a:solidFill>
                        <a:effectLst/>
                        <a:latin typeface="Calibri" panose="020F0502020204030204" pitchFamily="34" charset="0"/>
                      </a:endParaRPr>
                    </a:p>
                  </a:txBody>
                  <a:tcPr marL="7620" marR="7620" marT="7620" marB="0" anchor="b"/>
                </a:tc>
              </a:tr>
              <a:tr h="244748">
                <a:tc>
                  <a:txBody>
                    <a:bodyPr/>
                    <a:lstStyle/>
                    <a:p>
                      <a:pPr algn="r" fontAlgn="b"/>
                      <a:r>
                        <a:rPr lang="en-GB" sz="1600" u="none" strike="noStrike" dirty="0">
                          <a:effectLst/>
                        </a:rPr>
                        <a:t>Nov-14</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r>
                        <a:rPr lang="en-GB" sz="1600" u="none" strike="noStrike" dirty="0">
                          <a:effectLst/>
                        </a:rPr>
                        <a:t>4th </a:t>
                      </a:r>
                      <a:r>
                        <a:rPr lang="en-GB" sz="1600" u="none" strike="noStrike" dirty="0" smtClean="0">
                          <a:effectLst/>
                        </a:rPr>
                        <a:t>General </a:t>
                      </a:r>
                      <a:r>
                        <a:rPr lang="en-GB" sz="1600" u="none" strike="noStrike" dirty="0">
                          <a:effectLst/>
                        </a:rPr>
                        <a:t>Meeting @ KEK </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r>
              <a:tr h="244748">
                <a:tc>
                  <a:txBody>
                    <a:bodyPr/>
                    <a:lstStyle/>
                    <a:p>
                      <a:pPr algn="r" fontAlgn="b"/>
                      <a:r>
                        <a:rPr lang="en-GB" sz="1600" u="none" strike="noStrike">
                          <a:effectLst/>
                        </a:rPr>
                        <a:t>Nov-14</a:t>
                      </a:r>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GB" sz="1600" u="none" strike="noStrike" dirty="0">
                          <a:effectLst/>
                        </a:rPr>
                        <a:t>Preliminary Design Report (PDR)</a:t>
                      </a:r>
                      <a:endParaRPr lang="en-GB" sz="1600" b="0" i="0" u="none" strike="noStrike" dirty="0">
                        <a:solidFill>
                          <a:srgbClr val="000000"/>
                        </a:solidFill>
                        <a:effectLst/>
                        <a:latin typeface="Calibri" panose="020F0502020204030204" pitchFamily="34" charset="0"/>
                      </a:endParaRPr>
                    </a:p>
                  </a:txBody>
                  <a:tcPr marL="7620" marR="7620" marT="7620" marB="0" anchor="b"/>
                </a:tc>
              </a:tr>
              <a:tr h="244748">
                <a:tc>
                  <a:txBody>
                    <a:bodyPr/>
                    <a:lstStyle/>
                    <a:p>
                      <a:pPr algn="r" fontAlgn="b"/>
                      <a:r>
                        <a:rPr lang="en-GB" sz="1600" u="none" strike="noStrike" dirty="0">
                          <a:effectLst/>
                        </a:rPr>
                        <a:t>Dec-14</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c>
                  <a:txBody>
                    <a:bodyPr/>
                    <a:lstStyle/>
                    <a:p>
                      <a:pPr algn="l" fontAlgn="b"/>
                      <a:r>
                        <a:rPr lang="en-GB" sz="1600" u="none" strike="noStrike" dirty="0">
                          <a:effectLst/>
                        </a:rPr>
                        <a:t>International Reviews on MQXF and MBH design @CERN</a:t>
                      </a:r>
                      <a:endParaRPr lang="en-GB" sz="1600" b="0" i="0" u="none" strike="noStrike" dirty="0">
                        <a:solidFill>
                          <a:srgbClr val="000000"/>
                        </a:solidFill>
                        <a:effectLst/>
                        <a:latin typeface="Calibri" panose="020F0502020204030204" pitchFamily="34" charset="0"/>
                      </a:endParaRPr>
                    </a:p>
                  </a:txBody>
                  <a:tcPr marL="7620" marR="7620" marT="7620" marB="0" anchor="b">
                    <a:solidFill>
                      <a:schemeClr val="accent5">
                        <a:lumMod val="20000"/>
                        <a:lumOff val="80000"/>
                      </a:schemeClr>
                    </a:solidFill>
                  </a:tcPr>
                </a:tc>
              </a:tr>
              <a:tr h="244748">
                <a:tc>
                  <a:txBody>
                    <a:bodyPr/>
                    <a:lstStyle/>
                    <a:p>
                      <a:pPr algn="r" fontAlgn="b"/>
                      <a:r>
                        <a:rPr lang="en-GB" sz="1600" u="none" strike="noStrike">
                          <a:effectLst/>
                        </a:rPr>
                        <a:t>Mar-15</a:t>
                      </a:r>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6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GB" sz="1600" u="none" strike="noStrike" dirty="0">
                          <a:effectLst/>
                        </a:rPr>
                        <a:t>Cost &amp; Schedule Review @ CERN by CMAC</a:t>
                      </a:r>
                      <a:endParaRPr lang="en-GB" sz="1600" b="0" i="0" u="none" strike="noStrike" dirty="0">
                        <a:solidFill>
                          <a:srgbClr val="000000"/>
                        </a:solidFill>
                        <a:effectLst/>
                        <a:latin typeface="Calibri" panose="020F0502020204030204" pitchFamily="34" charset="0"/>
                      </a:endParaRPr>
                    </a:p>
                  </a:txBody>
                  <a:tcPr marL="7620" marR="7620" marT="7620" marB="0" anchor="b"/>
                </a:tc>
              </a:tr>
            </a:tbl>
          </a:graphicData>
        </a:graphic>
      </p:graphicFrame>
      <p:sp>
        <p:nvSpPr>
          <p:cNvPr id="4" name="Rounded Rectangle 3"/>
          <p:cNvSpPr/>
          <p:nvPr/>
        </p:nvSpPr>
        <p:spPr>
          <a:xfrm>
            <a:off x="1049310" y="1618939"/>
            <a:ext cx="5261547" cy="239842"/>
          </a:xfrm>
          <a:prstGeom prst="roundRect">
            <a:avLst/>
          </a:prstGeom>
          <a:solidFill>
            <a:srgbClr val="FFCC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ounded Rectangle 6"/>
          <p:cNvSpPr/>
          <p:nvPr/>
        </p:nvSpPr>
        <p:spPr>
          <a:xfrm>
            <a:off x="1049310" y="2344188"/>
            <a:ext cx="6355831" cy="549699"/>
          </a:xfrm>
          <a:prstGeom prst="roundRect">
            <a:avLst/>
          </a:prstGeom>
          <a:solidFill>
            <a:srgbClr val="FFCC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ounded Rectangle 7"/>
          <p:cNvSpPr/>
          <p:nvPr/>
        </p:nvSpPr>
        <p:spPr>
          <a:xfrm>
            <a:off x="1049310" y="3852220"/>
            <a:ext cx="5261547" cy="239842"/>
          </a:xfrm>
          <a:prstGeom prst="roundRect">
            <a:avLst/>
          </a:prstGeom>
          <a:solidFill>
            <a:srgbClr val="FFCC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ounded Rectangle 9"/>
          <p:cNvSpPr/>
          <p:nvPr/>
        </p:nvSpPr>
        <p:spPr>
          <a:xfrm>
            <a:off x="1045029" y="3141960"/>
            <a:ext cx="6090289" cy="239842"/>
          </a:xfrm>
          <a:prstGeom prst="roundRect">
            <a:avLst/>
          </a:prstGeom>
          <a:solidFill>
            <a:srgbClr val="FFCC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ounded Rectangle 10"/>
          <p:cNvSpPr/>
          <p:nvPr/>
        </p:nvSpPr>
        <p:spPr>
          <a:xfrm>
            <a:off x="1045029" y="4868562"/>
            <a:ext cx="5261547" cy="239842"/>
          </a:xfrm>
          <a:prstGeom prst="roundRect">
            <a:avLst/>
          </a:prstGeom>
          <a:solidFill>
            <a:srgbClr val="FFCC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ounded Rectangle 11"/>
          <p:cNvSpPr/>
          <p:nvPr/>
        </p:nvSpPr>
        <p:spPr>
          <a:xfrm>
            <a:off x="1045028" y="6158500"/>
            <a:ext cx="5261547" cy="239842"/>
          </a:xfrm>
          <a:prstGeom prst="roundRect">
            <a:avLst/>
          </a:prstGeom>
          <a:solidFill>
            <a:srgbClr val="FFCC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dirty="0"/>
          </a:p>
        </p:txBody>
      </p:sp>
    </p:spTree>
    <p:extLst>
      <p:ext uri="{BB962C8B-B14F-4D97-AF65-F5344CB8AC3E}">
        <p14:creationId xmlns:p14="http://schemas.microsoft.com/office/powerpoint/2010/main" val="403301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49</a:t>
            </a:fld>
            <a:endParaRPr lang="en-US"/>
          </a:p>
        </p:txBody>
      </p:sp>
      <p:sp>
        <p:nvSpPr>
          <p:cNvPr id="3" name="Title 2"/>
          <p:cNvSpPr>
            <a:spLocks noGrp="1"/>
          </p:cNvSpPr>
          <p:nvPr>
            <p:ph type="title"/>
          </p:nvPr>
        </p:nvSpPr>
        <p:spPr/>
        <p:txBody>
          <a:bodyPr/>
          <a:lstStyle/>
          <a:p>
            <a:r>
              <a:rPr lang="fr-CH" dirty="0" err="1" smtClean="0"/>
              <a:t>Cost</a:t>
            </a:r>
            <a:r>
              <a:rPr lang="fr-CH" dirty="0" smtClean="0"/>
              <a:t> &amp; Schedule </a:t>
            </a:r>
            <a:r>
              <a:rPr lang="fr-CH" dirty="0" err="1" smtClean="0"/>
              <a:t>Review</a:t>
            </a:r>
            <a:endParaRPr lang="en-GB" dirty="0"/>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pic>
        <p:nvPicPr>
          <p:cNvPr id="5" name="Picture 4"/>
          <p:cNvPicPr>
            <a:picLocks noChangeAspect="1"/>
          </p:cNvPicPr>
          <p:nvPr/>
        </p:nvPicPr>
        <p:blipFill>
          <a:blip r:embed="rId2"/>
          <a:stretch>
            <a:fillRect/>
          </a:stretch>
        </p:blipFill>
        <p:spPr>
          <a:xfrm>
            <a:off x="985026" y="1039136"/>
            <a:ext cx="7173948" cy="5305484"/>
          </a:xfrm>
          <a:prstGeom prst="rect">
            <a:avLst/>
          </a:prstGeom>
        </p:spPr>
      </p:pic>
    </p:spTree>
    <p:extLst>
      <p:ext uri="{BB962C8B-B14F-4D97-AF65-F5344CB8AC3E}">
        <p14:creationId xmlns:p14="http://schemas.microsoft.com/office/powerpoint/2010/main" val="1709334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5</a:t>
            </a:fld>
            <a:endParaRPr lang="en-US"/>
          </a:p>
        </p:txBody>
      </p:sp>
      <p:sp>
        <p:nvSpPr>
          <p:cNvPr id="3" name="Footer Placeholder 2"/>
          <p:cNvSpPr>
            <a:spLocks noGrp="1"/>
          </p:cNvSpPr>
          <p:nvPr>
            <p:ph type="ftr" sz="quarter" idx="3"/>
          </p:nvPr>
        </p:nvSpPr>
        <p:spPr/>
        <p:txBody>
          <a:bodyPr/>
          <a:lstStyle/>
          <a:p>
            <a:r>
              <a:rPr lang="en-GB" smtClean="0"/>
              <a:t>L. Rossi HL-LHC project - Varenna 9July 2015</a:t>
            </a:r>
            <a:endParaRPr lang="en-GB" dirty="0"/>
          </a:p>
        </p:txBody>
      </p:sp>
      <p:sp>
        <p:nvSpPr>
          <p:cNvPr id="4" name="Title 1"/>
          <p:cNvSpPr txBox="1">
            <a:spLocks/>
          </p:cNvSpPr>
          <p:nvPr/>
        </p:nvSpPr>
        <p:spPr>
          <a:xfrm>
            <a:off x="5922087" y="1182964"/>
            <a:ext cx="3012659" cy="2650624"/>
          </a:xfrm>
          <a:prstGeom prst="rect">
            <a:avLst/>
          </a:prstGeom>
        </p:spPr>
        <p:style>
          <a:lnRef idx="3">
            <a:schemeClr val="lt1"/>
          </a:lnRef>
          <a:fillRef idx="1">
            <a:schemeClr val="accent2"/>
          </a:fillRef>
          <a:effectRef idx="1">
            <a:schemeClr val="accent2"/>
          </a:effectRef>
          <a:fontRef idx="minor">
            <a:schemeClr val="lt1"/>
          </a:fontRef>
        </p:style>
        <p:txBody>
          <a:bodyPr>
            <a:normAutofit/>
          </a:bodyPr>
          <a:lstStyle>
            <a:lvl1pPr algn="ctr" defTabSz="457200" rtl="0" eaLnBrk="1" latinLnBrk="0" hangingPunct="1">
              <a:spcBef>
                <a:spcPct val="0"/>
              </a:spcBef>
              <a:buNone/>
              <a:defRPr sz="4000" kern="1200" baseline="0">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CH" sz="3600" smtClean="0"/>
              <a:t>The Higgs: the needle in a haystack</a:t>
            </a:r>
            <a:endParaRPr lang="en-GB" sz="3600" dirty="0"/>
          </a:p>
        </p:txBody>
      </p:sp>
      <p:grpSp>
        <p:nvGrpSpPr>
          <p:cNvPr id="5" name="Group 4"/>
          <p:cNvGrpSpPr/>
          <p:nvPr/>
        </p:nvGrpSpPr>
        <p:grpSpPr>
          <a:xfrm>
            <a:off x="66507" y="3833588"/>
            <a:ext cx="9154215" cy="3080742"/>
            <a:chOff x="0" y="2203650"/>
            <a:chExt cx="9154215" cy="3080742"/>
          </a:xfrm>
        </p:grpSpPr>
        <p:pic>
          <p:nvPicPr>
            <p:cNvPr id="6" name="Picture 5" descr="Untitl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203650"/>
              <a:ext cx="9144000" cy="3080742"/>
            </a:xfrm>
            <a:prstGeom prst="rect">
              <a:avLst/>
            </a:prstGeom>
          </p:spPr>
        </p:pic>
        <p:sp>
          <p:nvSpPr>
            <p:cNvPr id="7" name="TextBox 6"/>
            <p:cNvSpPr txBox="1">
              <a:spLocks noChangeArrowheads="1"/>
            </p:cNvSpPr>
            <p:nvPr/>
          </p:nvSpPr>
          <p:spPr bwMode="auto">
            <a:xfrm>
              <a:off x="1259632" y="3861048"/>
              <a:ext cx="763600" cy="307777"/>
            </a:xfrm>
            <a:prstGeom prst="rect">
              <a:avLst/>
            </a:prstGeom>
            <a:solidFill>
              <a:srgbClr val="FFFF00"/>
            </a:solidFill>
            <a:ln w="9525">
              <a:solidFill>
                <a:srgbClr val="000000"/>
              </a:solid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prstClr val="black"/>
                  </a:solidFill>
                  <a:sym typeface="Wingdings"/>
                </a:rPr>
                <a:t>Z </a:t>
              </a:r>
              <a:r>
                <a:rPr lang="en-US" sz="1400" dirty="0" err="1" smtClean="0">
                  <a:solidFill>
                    <a:prstClr val="black"/>
                  </a:solidFill>
                  <a:latin typeface="Lucida Grande"/>
                  <a:ea typeface="Lucida Grande"/>
                  <a:cs typeface="Lucida Grande"/>
                  <a:sym typeface="Wingdings"/>
                </a:rPr>
                <a:t>μμ</a:t>
              </a:r>
              <a:endParaRPr lang="en-US" sz="1400" dirty="0" smtClean="0">
                <a:solidFill>
                  <a:prstClr val="black"/>
                </a:solidFill>
                <a:sym typeface="Wingdings"/>
              </a:endParaRPr>
            </a:p>
          </p:txBody>
        </p:sp>
        <p:sp>
          <p:nvSpPr>
            <p:cNvPr id="8" name="TextBox 5"/>
            <p:cNvSpPr txBox="1">
              <a:spLocks noChangeArrowheads="1"/>
            </p:cNvSpPr>
            <p:nvPr/>
          </p:nvSpPr>
          <p:spPr bwMode="auto">
            <a:xfrm>
              <a:off x="3108470" y="4679382"/>
              <a:ext cx="6045745" cy="338554"/>
            </a:xfrm>
            <a:prstGeom prst="rect">
              <a:avLst/>
            </a:prstGeom>
            <a:solidFill>
              <a:srgbClr val="FFFF00"/>
            </a:solidFill>
            <a:ln w="9525">
              <a:solidFill>
                <a:srgbClr val="000000"/>
              </a:solid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sym typeface="Wingdings"/>
                </a:rPr>
                <a:t>Z </a:t>
              </a:r>
              <a:r>
                <a:rPr lang="en-US" dirty="0" err="1" smtClean="0">
                  <a:solidFill>
                    <a:prstClr val="black"/>
                  </a:solidFill>
                  <a:latin typeface="Lucida Grande"/>
                  <a:ea typeface="Lucida Grande"/>
                  <a:cs typeface="Lucida Grande"/>
                  <a:sym typeface="Wingdings"/>
                </a:rPr>
                <a:t>μμ</a:t>
              </a:r>
              <a:r>
                <a:rPr lang="en-US" dirty="0" smtClean="0">
                  <a:solidFill>
                    <a:prstClr val="black"/>
                  </a:solidFill>
                  <a:sym typeface="Wingdings"/>
                </a:rPr>
                <a:t> event from 2012 data with 25 reconstructed vertices</a:t>
              </a:r>
            </a:p>
          </p:txBody>
        </p:sp>
      </p:grpSp>
      <p:pic>
        <p:nvPicPr>
          <p:cNvPr id="9" name="Picture 8" descr="run205113_evt12611816_VP1Base_lego.png"/>
          <p:cNvPicPr preferRelativeResize="0">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506" y="222602"/>
            <a:ext cx="5834559" cy="3771831"/>
          </a:xfrm>
          <a:prstGeom prst="rect">
            <a:avLst/>
          </a:prstGeom>
          <a:ln>
            <a:solidFill>
              <a:srgbClr val="FFFF00"/>
            </a:solidFill>
          </a:ln>
        </p:spPr>
      </p:pic>
    </p:spTree>
    <p:extLst>
      <p:ext uri="{BB962C8B-B14F-4D97-AF65-F5344CB8AC3E}">
        <p14:creationId xmlns:p14="http://schemas.microsoft.com/office/powerpoint/2010/main" val="6571494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50</a:t>
            </a:fld>
            <a:endParaRPr lang="en-US"/>
          </a:p>
        </p:txBody>
      </p:sp>
      <p:sp>
        <p:nvSpPr>
          <p:cNvPr id="3" name="Title 2"/>
          <p:cNvSpPr>
            <a:spLocks noGrp="1"/>
          </p:cNvSpPr>
          <p:nvPr>
            <p:ph type="title"/>
          </p:nvPr>
        </p:nvSpPr>
        <p:spPr/>
        <p:txBody>
          <a:bodyPr/>
          <a:lstStyle/>
          <a:p>
            <a:r>
              <a:rPr lang="fr-CH" dirty="0" err="1" smtClean="0"/>
              <a:t>Cost</a:t>
            </a:r>
            <a:r>
              <a:rPr lang="fr-CH" dirty="0" smtClean="0"/>
              <a:t> &amp; Schedule </a:t>
            </a:r>
            <a:r>
              <a:rPr lang="fr-CH" dirty="0" err="1" smtClean="0"/>
              <a:t>review</a:t>
            </a:r>
            <a:r>
              <a:rPr lang="fr-CH" dirty="0" smtClean="0"/>
              <a:t>: main </a:t>
            </a:r>
            <a:r>
              <a:rPr lang="fr-CH" dirty="0" err="1"/>
              <a:t>o</a:t>
            </a:r>
            <a:r>
              <a:rPr lang="fr-CH" dirty="0" err="1" smtClean="0"/>
              <a:t>utcome</a:t>
            </a:r>
            <a:endParaRPr lang="en-GB" dirty="0"/>
          </a:p>
        </p:txBody>
      </p:sp>
      <p:sp>
        <p:nvSpPr>
          <p:cNvPr id="4" name="Content Placeholder 3"/>
          <p:cNvSpPr>
            <a:spLocks noGrp="1"/>
          </p:cNvSpPr>
          <p:nvPr>
            <p:ph idx="1"/>
          </p:nvPr>
        </p:nvSpPr>
        <p:spPr>
          <a:xfrm>
            <a:off x="457200" y="1188719"/>
            <a:ext cx="8686800" cy="5349240"/>
          </a:xfrm>
        </p:spPr>
        <p:txBody>
          <a:bodyPr>
            <a:normAutofit fontScale="77500" lnSpcReduction="20000"/>
          </a:bodyPr>
          <a:lstStyle/>
          <a:p>
            <a:r>
              <a:rPr lang="en-GB" dirty="0" smtClean="0"/>
              <a:t>“The </a:t>
            </a:r>
            <a:r>
              <a:rPr lang="en-GB" dirty="0"/>
              <a:t>committee has given </a:t>
            </a:r>
            <a:r>
              <a:rPr lang="en-GB" b="1" dirty="0">
                <a:solidFill>
                  <a:srgbClr val="00B050"/>
                </a:solidFill>
              </a:rPr>
              <a:t>the project a clean bill of health</a:t>
            </a:r>
            <a:r>
              <a:rPr lang="en-GB" dirty="0"/>
              <a:t>, along with issuing a number of </a:t>
            </a:r>
            <a:r>
              <a:rPr lang="en-GB" dirty="0" smtClean="0"/>
              <a:t>recommendations…” </a:t>
            </a:r>
            <a:r>
              <a:rPr lang="fr-CH" dirty="0" smtClean="0"/>
              <a:t> </a:t>
            </a:r>
            <a:br>
              <a:rPr lang="fr-CH" dirty="0" smtClean="0"/>
            </a:br>
            <a:r>
              <a:rPr lang="fr-CH" dirty="0" smtClean="0"/>
              <a:t>DG Heuer, CERN Bulletin 16.03.15</a:t>
            </a:r>
          </a:p>
          <a:p>
            <a:r>
              <a:rPr lang="fr-CH" dirty="0" smtClean="0"/>
              <a:t>950 MCHF </a:t>
            </a:r>
            <a:r>
              <a:rPr lang="fr-CH" dirty="0" err="1" smtClean="0"/>
              <a:t>material</a:t>
            </a:r>
            <a:r>
              <a:rPr lang="fr-CH" dirty="0" smtClean="0"/>
              <a:t> </a:t>
            </a:r>
            <a:r>
              <a:rPr lang="fr-CH" dirty="0" err="1" smtClean="0"/>
              <a:t>cost</a:t>
            </a:r>
            <a:r>
              <a:rPr lang="fr-CH" dirty="0" smtClean="0"/>
              <a:t> (+ consolidation) </a:t>
            </a:r>
            <a:r>
              <a:rPr lang="fr-CH" dirty="0" err="1" smtClean="0"/>
              <a:t>including</a:t>
            </a:r>
            <a:r>
              <a:rPr lang="fr-CH" dirty="0" smtClean="0"/>
              <a:t> 1000 FTE-y of </a:t>
            </a:r>
            <a:r>
              <a:rPr lang="fr-CH" dirty="0" err="1" smtClean="0"/>
              <a:t>associate</a:t>
            </a:r>
            <a:r>
              <a:rPr lang="fr-CH" dirty="0" smtClean="0"/>
              <a:t> personnel</a:t>
            </a:r>
          </a:p>
          <a:p>
            <a:r>
              <a:rPr lang="fr-CH" dirty="0" smtClean="0"/>
              <a:t>1600 FTE-</a:t>
            </a:r>
            <a:r>
              <a:rPr lang="fr-CH" dirty="0" err="1" smtClean="0"/>
              <a:t>year</a:t>
            </a:r>
            <a:r>
              <a:rPr lang="fr-CH" dirty="0" smtClean="0"/>
              <a:t> of CERN staff</a:t>
            </a:r>
          </a:p>
          <a:p>
            <a:r>
              <a:rPr lang="fr-CH" dirty="0" err="1" smtClean="0"/>
              <a:t>Recommendations</a:t>
            </a:r>
            <a:r>
              <a:rPr lang="fr-CH" dirty="0" smtClean="0"/>
              <a:t>:</a:t>
            </a:r>
          </a:p>
          <a:p>
            <a:pPr lvl="1"/>
            <a:r>
              <a:rPr lang="fr-CH" dirty="0" smtClean="0"/>
              <a:t>The main issue </a:t>
            </a:r>
            <a:r>
              <a:rPr lang="fr-CH" dirty="0" err="1" smtClean="0"/>
              <a:t>is</a:t>
            </a:r>
            <a:r>
              <a:rPr lang="fr-CH" dirty="0" smtClean="0"/>
              <a:t> Civil Engineering: </a:t>
            </a:r>
            <a:r>
              <a:rPr lang="fr-CH" dirty="0" err="1" smtClean="0">
                <a:solidFill>
                  <a:srgbClr val="FF0000"/>
                </a:solidFill>
              </a:rPr>
              <a:t>cost</a:t>
            </a:r>
            <a:r>
              <a:rPr lang="fr-CH" dirty="0" smtClean="0">
                <a:solidFill>
                  <a:srgbClr val="FF0000"/>
                </a:solidFill>
              </a:rPr>
              <a:t> &amp; timing</a:t>
            </a:r>
          </a:p>
          <a:p>
            <a:pPr lvl="1"/>
            <a:r>
              <a:rPr lang="fr-CH" dirty="0" smtClean="0"/>
              <a:t>Plan of the SC </a:t>
            </a:r>
            <a:r>
              <a:rPr lang="fr-CH" dirty="0" err="1" smtClean="0"/>
              <a:t>magnets</a:t>
            </a:r>
            <a:r>
              <a:rPr lang="fr-CH" dirty="0" smtClean="0"/>
              <a:t>: test and back-up plan</a:t>
            </a:r>
          </a:p>
          <a:p>
            <a:pPr lvl="1"/>
            <a:r>
              <a:rPr lang="fr-CH" dirty="0" smtClean="0"/>
              <a:t>Stage the </a:t>
            </a:r>
            <a:r>
              <a:rPr lang="fr-CH" dirty="0" err="1" smtClean="0"/>
              <a:t>Crab</a:t>
            </a:r>
            <a:r>
              <a:rPr lang="fr-CH" dirty="0" smtClean="0"/>
              <a:t> </a:t>
            </a:r>
            <a:r>
              <a:rPr lang="fr-CH" dirty="0" err="1" smtClean="0"/>
              <a:t>Cavities</a:t>
            </a:r>
            <a:r>
              <a:rPr lang="fr-CH" dirty="0" smtClean="0"/>
              <a:t> installation.</a:t>
            </a:r>
          </a:p>
          <a:p>
            <a:pPr lvl="1"/>
            <a:r>
              <a:rPr lang="fr-CH" dirty="0" smtClean="0"/>
              <a:t>Secure in-</a:t>
            </a:r>
            <a:r>
              <a:rPr lang="fr-CH" dirty="0" err="1" smtClean="0"/>
              <a:t>kind</a:t>
            </a:r>
            <a:r>
              <a:rPr lang="fr-CH" dirty="0" smtClean="0"/>
              <a:t> contribution: </a:t>
            </a:r>
            <a:r>
              <a:rPr lang="fr-CH" b="1" dirty="0" smtClean="0">
                <a:solidFill>
                  <a:srgbClr val="00B050"/>
                </a:solidFill>
              </a:rPr>
              <a:t>USA </a:t>
            </a:r>
            <a:r>
              <a:rPr lang="fr-CH" b="1" dirty="0" err="1" smtClean="0">
                <a:solidFill>
                  <a:srgbClr val="00B050"/>
                </a:solidFill>
              </a:rPr>
              <a:t>is</a:t>
            </a:r>
            <a:r>
              <a:rPr lang="fr-CH" b="1" dirty="0" smtClean="0">
                <a:solidFill>
                  <a:srgbClr val="00B050"/>
                </a:solidFill>
              </a:rPr>
              <a:t> </a:t>
            </a:r>
            <a:r>
              <a:rPr lang="fr-CH" b="1" dirty="0" err="1" smtClean="0">
                <a:solidFill>
                  <a:srgbClr val="00B050"/>
                </a:solidFill>
              </a:rPr>
              <a:t>almost</a:t>
            </a:r>
            <a:r>
              <a:rPr lang="fr-CH" b="1" dirty="0" smtClean="0">
                <a:solidFill>
                  <a:srgbClr val="00B050"/>
                </a:solidFill>
              </a:rPr>
              <a:t> </a:t>
            </a:r>
            <a:r>
              <a:rPr lang="fr-CH" b="1" dirty="0" err="1" smtClean="0">
                <a:solidFill>
                  <a:srgbClr val="00B050"/>
                </a:solidFill>
              </a:rPr>
              <a:t>done</a:t>
            </a:r>
            <a:r>
              <a:rPr lang="fr-CH" b="1" dirty="0" smtClean="0">
                <a:solidFill>
                  <a:srgbClr val="00B050"/>
                </a:solidFill>
              </a:rPr>
              <a:t> for 200 M$ </a:t>
            </a:r>
            <a:r>
              <a:rPr lang="fr-CH" dirty="0" smtClean="0"/>
              <a:t>(DOE </a:t>
            </a:r>
            <a:r>
              <a:rPr lang="fr-CH" dirty="0" err="1" smtClean="0"/>
              <a:t>accounting</a:t>
            </a:r>
            <a:r>
              <a:rPr lang="fr-CH" dirty="0" smtClean="0"/>
              <a:t>) and </a:t>
            </a:r>
            <a:r>
              <a:rPr lang="fr-CH" b="1" dirty="0" err="1" smtClean="0">
                <a:solidFill>
                  <a:srgbClr val="92D050"/>
                </a:solidFill>
              </a:rPr>
              <a:t>Japan</a:t>
            </a:r>
            <a:r>
              <a:rPr lang="fr-CH" b="1" dirty="0" smtClean="0">
                <a:solidFill>
                  <a:srgbClr val="92D050"/>
                </a:solidFill>
              </a:rPr>
              <a:t> for 15-25 MCHF.</a:t>
            </a:r>
          </a:p>
        </p:txBody>
      </p:sp>
      <p:sp>
        <p:nvSpPr>
          <p:cNvPr id="5" name="Footer Placeholder 4"/>
          <p:cNvSpPr>
            <a:spLocks noGrp="1"/>
          </p:cNvSpPr>
          <p:nvPr>
            <p:ph type="ftr" sz="quarter" idx="3"/>
          </p:nvPr>
        </p:nvSpPr>
        <p:spPr/>
        <p:txBody>
          <a:bodyPr/>
          <a:lstStyle/>
          <a:p>
            <a:r>
              <a:rPr lang="en-GB" smtClean="0"/>
              <a:t>L. Rossi HL-LHC project - Varenna 9July 2015</a:t>
            </a:r>
            <a:endParaRPr lang="en-GB" dirty="0"/>
          </a:p>
        </p:txBody>
      </p:sp>
      <p:pic>
        <p:nvPicPr>
          <p:cNvPr id="6" name="Picture 5"/>
          <p:cNvPicPr>
            <a:picLocks noChangeAspect="1"/>
          </p:cNvPicPr>
          <p:nvPr/>
        </p:nvPicPr>
        <p:blipFill>
          <a:blip r:embed="rId2"/>
          <a:stretch>
            <a:fillRect/>
          </a:stretch>
        </p:blipFill>
        <p:spPr>
          <a:xfrm>
            <a:off x="6450164" y="1498390"/>
            <a:ext cx="2465236" cy="945007"/>
          </a:xfrm>
          <a:prstGeom prst="rect">
            <a:avLst/>
          </a:prstGeom>
        </p:spPr>
      </p:pic>
    </p:spTree>
    <p:extLst>
      <p:ext uri="{BB962C8B-B14F-4D97-AF65-F5344CB8AC3E}">
        <p14:creationId xmlns:p14="http://schemas.microsoft.com/office/powerpoint/2010/main" val="27316978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FA004B2-1541-5046-B6F2-22AF56585712}" type="slidenum">
              <a:rPr lang="en-US" smtClean="0"/>
              <a:t>51</a:t>
            </a:fld>
            <a:endParaRPr lang="en-US"/>
          </a:p>
        </p:txBody>
      </p:sp>
      <p:sp>
        <p:nvSpPr>
          <p:cNvPr id="2" name="Footer Placeholder 1"/>
          <p:cNvSpPr>
            <a:spLocks noGrp="1"/>
          </p:cNvSpPr>
          <p:nvPr>
            <p:ph type="ftr" sz="quarter" idx="3"/>
          </p:nvPr>
        </p:nvSpPr>
        <p:spPr/>
        <p:txBody>
          <a:bodyPr/>
          <a:lstStyle/>
          <a:p>
            <a:r>
              <a:rPr lang="en-GB" smtClean="0"/>
              <a:t>L. Rossi HL-LHC project - Varenna 9July 2015</a:t>
            </a: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95957"/>
            <a:ext cx="9144000" cy="6466086"/>
          </a:xfrm>
          <a:prstGeom prst="rect">
            <a:avLst/>
          </a:prstGeom>
        </p:spPr>
      </p:pic>
    </p:spTree>
    <p:extLst>
      <p:ext uri="{BB962C8B-B14F-4D97-AF65-F5344CB8AC3E}">
        <p14:creationId xmlns:p14="http://schemas.microsoft.com/office/powerpoint/2010/main" val="21767662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52</a:t>
            </a:fld>
            <a:endParaRPr lang="en-US"/>
          </a:p>
        </p:txBody>
      </p:sp>
      <p:sp>
        <p:nvSpPr>
          <p:cNvPr id="3" name="Title 2"/>
          <p:cNvSpPr>
            <a:spLocks noGrp="1"/>
          </p:cNvSpPr>
          <p:nvPr>
            <p:ph type="title"/>
          </p:nvPr>
        </p:nvSpPr>
        <p:spPr/>
        <p:txBody>
          <a:bodyPr/>
          <a:lstStyle/>
          <a:p>
            <a:r>
              <a:rPr lang="fr-CH" dirty="0" smtClean="0"/>
              <a:t>International </a:t>
            </a:r>
            <a:r>
              <a:rPr lang="fr-CH" dirty="0" err="1" smtClean="0"/>
              <a:t>Reviews</a:t>
            </a:r>
            <a:r>
              <a:rPr lang="fr-CH" dirty="0" smtClean="0"/>
              <a:t> and Communications</a:t>
            </a:r>
            <a:endParaRPr lang="en-GB" dirty="0"/>
          </a:p>
        </p:txBody>
      </p:sp>
      <p:sp>
        <p:nvSpPr>
          <p:cNvPr id="4" name="Content Placeholder 3"/>
          <p:cNvSpPr>
            <a:spLocks noGrp="1"/>
          </p:cNvSpPr>
          <p:nvPr>
            <p:ph idx="1"/>
          </p:nvPr>
        </p:nvSpPr>
        <p:spPr>
          <a:xfrm>
            <a:off x="457200" y="1362895"/>
            <a:ext cx="8229600" cy="4687295"/>
          </a:xfrm>
          <a:solidFill>
            <a:srgbClr val="D1ECF7"/>
          </a:solidFill>
        </p:spPr>
        <p:style>
          <a:lnRef idx="1">
            <a:schemeClr val="accent5"/>
          </a:lnRef>
          <a:fillRef idx="2">
            <a:schemeClr val="accent5"/>
          </a:fillRef>
          <a:effectRef idx="1">
            <a:schemeClr val="accent5"/>
          </a:effectRef>
          <a:fontRef idx="minor">
            <a:schemeClr val="dk1"/>
          </a:fontRef>
        </p:style>
        <p:txBody>
          <a:bodyPr>
            <a:normAutofit fontScale="62500" lnSpcReduction="20000"/>
          </a:bodyPr>
          <a:lstStyle/>
          <a:p>
            <a:r>
              <a:rPr lang="fr-CH" dirty="0" smtClean="0">
                <a:solidFill>
                  <a:schemeClr val="tx1"/>
                </a:solidFill>
              </a:rPr>
              <a:t>1 Referees </a:t>
            </a:r>
            <a:r>
              <a:rPr lang="fr-CH" dirty="0" err="1" smtClean="0">
                <a:solidFill>
                  <a:schemeClr val="tx1"/>
                </a:solidFill>
              </a:rPr>
              <a:t>Process</a:t>
            </a:r>
            <a:r>
              <a:rPr lang="fr-CH" dirty="0" smtClean="0">
                <a:solidFill>
                  <a:schemeClr val="tx1"/>
                </a:solidFill>
              </a:rPr>
              <a:t> by EC-FP7 (</a:t>
            </a:r>
            <a:r>
              <a:rPr lang="fr-CH" dirty="0" err="1" smtClean="0">
                <a:solidFill>
                  <a:schemeClr val="tx1"/>
                </a:solidFill>
              </a:rPr>
              <a:t>blind</a:t>
            </a:r>
            <a:r>
              <a:rPr lang="fr-CH" dirty="0" smtClean="0">
                <a:solidFill>
                  <a:schemeClr val="tx1"/>
                </a:solidFill>
              </a:rPr>
              <a:t>)</a:t>
            </a:r>
          </a:p>
          <a:p>
            <a:r>
              <a:rPr lang="fr-CH" dirty="0" smtClean="0">
                <a:solidFill>
                  <a:schemeClr val="tx1"/>
                </a:solidFill>
              </a:rPr>
              <a:t>1 CC</a:t>
            </a:r>
          </a:p>
          <a:p>
            <a:r>
              <a:rPr lang="fr-CH" dirty="0" smtClean="0">
                <a:solidFill>
                  <a:schemeClr val="tx1"/>
                </a:solidFill>
              </a:rPr>
              <a:t>2 LHC </a:t>
            </a:r>
            <a:r>
              <a:rPr lang="fr-CH" dirty="0" err="1" smtClean="0">
                <a:solidFill>
                  <a:schemeClr val="tx1"/>
                </a:solidFill>
              </a:rPr>
              <a:t>Collimators</a:t>
            </a:r>
            <a:r>
              <a:rPr lang="fr-CH" dirty="0" smtClean="0">
                <a:solidFill>
                  <a:schemeClr val="tx1"/>
                </a:solidFill>
              </a:rPr>
              <a:t> Upgrade and 11 T</a:t>
            </a:r>
          </a:p>
          <a:p>
            <a:r>
              <a:rPr lang="fr-CH" dirty="0" smtClean="0">
                <a:solidFill>
                  <a:schemeClr val="tx1"/>
                </a:solidFill>
              </a:rPr>
              <a:t>2 </a:t>
            </a:r>
            <a:r>
              <a:rPr lang="fr-CH" dirty="0" err="1" smtClean="0">
                <a:solidFill>
                  <a:schemeClr val="tx1"/>
                </a:solidFill>
              </a:rPr>
              <a:t>Low</a:t>
            </a:r>
            <a:r>
              <a:rPr lang="fr-CH" dirty="0" smtClean="0">
                <a:solidFill>
                  <a:schemeClr val="tx1"/>
                </a:solidFill>
              </a:rPr>
              <a:t>-</a:t>
            </a:r>
            <a:r>
              <a:rPr lang="el-GR" dirty="0" smtClean="0">
                <a:solidFill>
                  <a:schemeClr val="tx1"/>
                </a:solidFill>
              </a:rPr>
              <a:t>β</a:t>
            </a:r>
            <a:r>
              <a:rPr lang="fr-CH" dirty="0" smtClean="0">
                <a:solidFill>
                  <a:schemeClr val="tx1"/>
                </a:solidFill>
              </a:rPr>
              <a:t> Quads</a:t>
            </a:r>
          </a:p>
          <a:p>
            <a:r>
              <a:rPr lang="fr-CH" dirty="0" smtClean="0">
                <a:solidFill>
                  <a:schemeClr val="tx1"/>
                </a:solidFill>
              </a:rPr>
              <a:t>1 RLIUP/C-MAC</a:t>
            </a:r>
          </a:p>
          <a:p>
            <a:r>
              <a:rPr lang="fr-CH" dirty="0" smtClean="0">
                <a:solidFill>
                  <a:schemeClr val="tx1"/>
                </a:solidFill>
              </a:rPr>
              <a:t>1 Chamonix 2014/C-MAC</a:t>
            </a:r>
          </a:p>
          <a:p>
            <a:r>
              <a:rPr lang="fr-CH" dirty="0" smtClean="0">
                <a:solidFill>
                  <a:schemeClr val="tx1"/>
                </a:solidFill>
              </a:rPr>
              <a:t>1 C&amp;S </a:t>
            </a:r>
            <a:r>
              <a:rPr lang="fr-CH" dirty="0" err="1" smtClean="0">
                <a:solidFill>
                  <a:schemeClr val="tx1"/>
                </a:solidFill>
              </a:rPr>
              <a:t>Review</a:t>
            </a:r>
            <a:r>
              <a:rPr lang="fr-CH" dirty="0" smtClean="0">
                <a:solidFill>
                  <a:schemeClr val="tx1"/>
                </a:solidFill>
              </a:rPr>
              <a:t>/C-MAC</a:t>
            </a:r>
          </a:p>
          <a:p>
            <a:r>
              <a:rPr lang="fr-CH" b="1" dirty="0" smtClean="0">
                <a:solidFill>
                  <a:srgbClr val="284579"/>
                </a:solidFill>
              </a:rPr>
              <a:t>TOTAL: 9 International </a:t>
            </a:r>
            <a:r>
              <a:rPr lang="fr-CH" b="1" dirty="0" err="1" smtClean="0">
                <a:solidFill>
                  <a:srgbClr val="284579"/>
                </a:solidFill>
              </a:rPr>
              <a:t>review</a:t>
            </a:r>
            <a:r>
              <a:rPr lang="fr-CH" b="1" dirty="0" err="1">
                <a:solidFill>
                  <a:srgbClr val="284579"/>
                </a:solidFill>
              </a:rPr>
              <a:t>s</a:t>
            </a:r>
            <a:r>
              <a:rPr lang="fr-CH" b="1" dirty="0" smtClean="0">
                <a:solidFill>
                  <a:srgbClr val="284579"/>
                </a:solidFill>
              </a:rPr>
              <a:t> (in 4 </a:t>
            </a:r>
            <a:r>
              <a:rPr lang="fr-CH" b="1" dirty="0" err="1" smtClean="0">
                <a:solidFill>
                  <a:srgbClr val="284579"/>
                </a:solidFill>
              </a:rPr>
              <a:t>years</a:t>
            </a:r>
            <a:r>
              <a:rPr lang="fr-CH" b="1" dirty="0" smtClean="0">
                <a:solidFill>
                  <a:srgbClr val="284579"/>
                </a:solidFill>
              </a:rPr>
              <a:t>!)</a:t>
            </a:r>
          </a:p>
          <a:p>
            <a:r>
              <a:rPr lang="fr-CH" dirty="0" smtClean="0">
                <a:solidFill>
                  <a:schemeClr val="tx1"/>
                </a:solidFill>
              </a:rPr>
              <a:t>26 FP7 </a:t>
            </a:r>
            <a:r>
              <a:rPr lang="fr-CH" dirty="0" err="1" smtClean="0">
                <a:solidFill>
                  <a:schemeClr val="tx1"/>
                </a:solidFill>
              </a:rPr>
              <a:t>Deliverable</a:t>
            </a:r>
            <a:r>
              <a:rPr lang="fr-CH" dirty="0" smtClean="0">
                <a:solidFill>
                  <a:schemeClr val="tx1"/>
                </a:solidFill>
              </a:rPr>
              <a:t> reports and 52 </a:t>
            </a:r>
            <a:r>
              <a:rPr lang="fr-CH" dirty="0" err="1" smtClean="0">
                <a:solidFill>
                  <a:schemeClr val="tx1"/>
                </a:solidFill>
              </a:rPr>
              <a:t>Milestone</a:t>
            </a:r>
            <a:r>
              <a:rPr lang="fr-CH" dirty="0" smtClean="0">
                <a:solidFill>
                  <a:schemeClr val="tx1"/>
                </a:solidFill>
              </a:rPr>
              <a:t> reports (&gt; 1500 pages)</a:t>
            </a:r>
          </a:p>
          <a:p>
            <a:r>
              <a:rPr lang="fr-CH" dirty="0" smtClean="0">
                <a:solidFill>
                  <a:schemeClr val="tx1"/>
                </a:solidFill>
              </a:rPr>
              <a:t>HiLumi LHC Book (World </a:t>
            </a:r>
            <a:r>
              <a:rPr lang="fr-CH" dirty="0" err="1" smtClean="0">
                <a:solidFill>
                  <a:schemeClr val="tx1"/>
                </a:solidFill>
              </a:rPr>
              <a:t>Sci</a:t>
            </a:r>
            <a:r>
              <a:rPr lang="fr-CH" dirty="0" smtClean="0">
                <a:solidFill>
                  <a:schemeClr val="tx1"/>
                </a:solidFill>
              </a:rPr>
              <a:t>. Publisher) </a:t>
            </a:r>
            <a:r>
              <a:rPr lang="fr-CH" dirty="0" err="1" smtClean="0">
                <a:solidFill>
                  <a:schemeClr val="tx1"/>
                </a:solidFill>
              </a:rPr>
              <a:t>coming</a:t>
            </a:r>
            <a:r>
              <a:rPr lang="fr-CH" dirty="0" smtClean="0">
                <a:solidFill>
                  <a:schemeClr val="tx1"/>
                </a:solidFill>
              </a:rPr>
              <a:t> out in </a:t>
            </a:r>
            <a:r>
              <a:rPr lang="fr-CH" dirty="0" err="1" smtClean="0">
                <a:solidFill>
                  <a:schemeClr val="tx1"/>
                </a:solidFill>
              </a:rPr>
              <a:t>June</a:t>
            </a:r>
            <a:r>
              <a:rPr lang="fr-CH" dirty="0" smtClean="0">
                <a:solidFill>
                  <a:schemeClr val="tx1"/>
                </a:solidFill>
              </a:rPr>
              <a:t> 2015 (300 pages)</a:t>
            </a:r>
          </a:p>
          <a:p>
            <a:r>
              <a:rPr lang="fr-CH" dirty="0" smtClean="0">
                <a:solidFill>
                  <a:schemeClr val="tx1"/>
                </a:solidFill>
              </a:rPr>
              <a:t>&gt; 400 publications of </a:t>
            </a:r>
            <a:r>
              <a:rPr lang="fr-CH" dirty="0" err="1" smtClean="0">
                <a:solidFill>
                  <a:schemeClr val="tx1"/>
                </a:solidFill>
              </a:rPr>
              <a:t>which</a:t>
            </a:r>
            <a:r>
              <a:rPr lang="fr-CH" dirty="0" smtClean="0">
                <a:solidFill>
                  <a:schemeClr val="tx1"/>
                </a:solidFill>
              </a:rPr>
              <a:t> &gt; 200 for HiLumi LHC</a:t>
            </a:r>
          </a:p>
          <a:p>
            <a:endParaRPr lang="en-GB" dirty="0">
              <a:solidFill>
                <a:schemeClr val="tx1"/>
              </a:solidFill>
            </a:endParaRPr>
          </a:p>
        </p:txBody>
      </p:sp>
      <p:sp>
        <p:nvSpPr>
          <p:cNvPr id="5" name="Footer Placeholder 4"/>
          <p:cNvSpPr>
            <a:spLocks noGrp="1"/>
          </p:cNvSpPr>
          <p:nvPr>
            <p:ph type="ftr" sz="quarter" idx="3"/>
          </p:nvPr>
        </p:nvSpPr>
        <p:spPr/>
        <p:txBody>
          <a:bodyPr/>
          <a:lstStyle/>
          <a:p>
            <a:r>
              <a:rPr lang="en-GB" smtClean="0"/>
              <a:t>L. Rossi HL-LHC project - Varenna 9July 2015</a:t>
            </a:r>
            <a:endParaRPr lang="en-GB" dirty="0"/>
          </a:p>
        </p:txBody>
      </p:sp>
    </p:spTree>
    <p:extLst>
      <p:ext uri="{BB962C8B-B14F-4D97-AF65-F5344CB8AC3E}">
        <p14:creationId xmlns:p14="http://schemas.microsoft.com/office/powerpoint/2010/main" val="6757929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7471" y="985788"/>
            <a:ext cx="4612113" cy="5688632"/>
            <a:chOff x="1616071" y="116632"/>
            <a:chExt cx="4612113" cy="5688632"/>
          </a:xfrm>
        </p:grpSpPr>
        <p:sp>
          <p:nvSpPr>
            <p:cNvPr id="3" name="TextBox 2"/>
            <p:cNvSpPr txBox="1"/>
            <p:nvPr/>
          </p:nvSpPr>
          <p:spPr>
            <a:xfrm>
              <a:off x="2995814" y="2177204"/>
              <a:ext cx="1008112" cy="1200329"/>
            </a:xfrm>
            <a:prstGeom prst="rect">
              <a:avLst/>
            </a:prstGeom>
            <a:noFill/>
          </p:spPr>
          <p:txBody>
            <a:bodyPr wrap="square" rtlCol="0">
              <a:spAutoFit/>
            </a:bodyPr>
            <a:lstStyle/>
            <a:p>
              <a:r>
                <a:rPr lang="fr-CH" dirty="0" smtClean="0"/>
                <a:t>FP7</a:t>
              </a:r>
            </a:p>
            <a:p>
              <a:r>
                <a:rPr lang="fr-CH" dirty="0" smtClean="0"/>
                <a:t>EuCARD</a:t>
              </a:r>
            </a:p>
            <a:p>
              <a:r>
                <a:rPr lang="fr-CH" dirty="0" err="1" smtClean="0"/>
                <a:t>HiField</a:t>
              </a:r>
              <a:r>
                <a:rPr lang="fr-CH" dirty="0" smtClean="0"/>
                <a:t> </a:t>
              </a:r>
              <a:r>
                <a:rPr lang="fr-CH" dirty="0" err="1" smtClean="0"/>
                <a:t>Dip</a:t>
              </a:r>
              <a:endParaRPr lang="en-US" dirty="0"/>
            </a:p>
          </p:txBody>
        </p:sp>
        <p:sp>
          <p:nvSpPr>
            <p:cNvPr id="4" name="Oval 3"/>
            <p:cNvSpPr/>
            <p:nvPr/>
          </p:nvSpPr>
          <p:spPr>
            <a:xfrm>
              <a:off x="1763688" y="2492896"/>
              <a:ext cx="3312368" cy="1872208"/>
            </a:xfrm>
            <a:prstGeom prst="ellipse">
              <a:avLst/>
            </a:prstGeom>
            <a:solidFill>
              <a:schemeClr val="tx2">
                <a:lumMod val="20000"/>
                <a:lumOff val="80000"/>
                <a:alpha val="20000"/>
              </a:schemeClr>
            </a:solidFill>
            <a:effectLst>
              <a:outerShdw blurRad="50800" dist="50800" dir="5400000" sx="71000" sy="7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Process 4"/>
            <p:cNvSpPr/>
            <p:nvPr/>
          </p:nvSpPr>
          <p:spPr>
            <a:xfrm>
              <a:off x="1619672" y="1052736"/>
              <a:ext cx="914400" cy="864096"/>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19672" y="1124744"/>
              <a:ext cx="936104" cy="646331"/>
            </a:xfrm>
            <a:prstGeom prst="rect">
              <a:avLst/>
            </a:prstGeom>
            <a:noFill/>
          </p:spPr>
          <p:txBody>
            <a:bodyPr wrap="square" rtlCol="0">
              <a:spAutoFit/>
            </a:bodyPr>
            <a:lstStyle/>
            <a:p>
              <a:r>
                <a:rPr lang="fr-CH" dirty="0" smtClean="0"/>
                <a:t>LARP</a:t>
              </a:r>
            </a:p>
            <a:p>
              <a:r>
                <a:rPr lang="fr-CH" dirty="0" err="1" smtClean="0"/>
                <a:t>generic</a:t>
              </a:r>
              <a:endParaRPr lang="en-US" dirty="0"/>
            </a:p>
          </p:txBody>
        </p:sp>
        <p:sp>
          <p:nvSpPr>
            <p:cNvPr id="7" name="Flowchart: Process 6"/>
            <p:cNvSpPr/>
            <p:nvPr/>
          </p:nvSpPr>
          <p:spPr>
            <a:xfrm>
              <a:off x="2987824" y="1052736"/>
              <a:ext cx="914400" cy="936104"/>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59832" y="1052736"/>
              <a:ext cx="936104" cy="923330"/>
            </a:xfrm>
            <a:prstGeom prst="rect">
              <a:avLst/>
            </a:prstGeom>
            <a:noFill/>
          </p:spPr>
          <p:txBody>
            <a:bodyPr wrap="square" rtlCol="0">
              <a:spAutoFit/>
            </a:bodyPr>
            <a:lstStyle/>
            <a:p>
              <a:r>
                <a:rPr lang="fr-CH" dirty="0" smtClean="0"/>
                <a:t>FP6</a:t>
              </a:r>
            </a:p>
            <a:p>
              <a:r>
                <a:rPr lang="fr-CH" dirty="0" smtClean="0"/>
                <a:t>CARE</a:t>
              </a:r>
            </a:p>
            <a:p>
              <a:r>
                <a:rPr lang="fr-CH" dirty="0" smtClean="0"/>
                <a:t>Nb3Sn</a:t>
              </a:r>
              <a:endParaRPr lang="en-US" dirty="0"/>
            </a:p>
          </p:txBody>
        </p:sp>
        <p:sp>
          <p:nvSpPr>
            <p:cNvPr id="9" name="Flowchart: Process 8"/>
            <p:cNvSpPr/>
            <p:nvPr/>
          </p:nvSpPr>
          <p:spPr>
            <a:xfrm>
              <a:off x="1619672" y="116632"/>
              <a:ext cx="914400" cy="900680"/>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19672" y="116632"/>
              <a:ext cx="864096" cy="923330"/>
            </a:xfrm>
            <a:prstGeom prst="rect">
              <a:avLst/>
            </a:prstGeom>
            <a:noFill/>
          </p:spPr>
          <p:txBody>
            <a:bodyPr wrap="square" rtlCol="0">
              <a:spAutoFit/>
            </a:bodyPr>
            <a:lstStyle/>
            <a:p>
              <a:r>
                <a:rPr lang="fr-CH" dirty="0" smtClean="0"/>
                <a:t>DOE Nb3Sn R&amp;D</a:t>
              </a:r>
              <a:endParaRPr lang="en-US" dirty="0"/>
            </a:p>
          </p:txBody>
        </p:sp>
        <p:sp>
          <p:nvSpPr>
            <p:cNvPr id="11" name="Flowchart: Process 10"/>
            <p:cNvSpPr/>
            <p:nvPr/>
          </p:nvSpPr>
          <p:spPr>
            <a:xfrm>
              <a:off x="1619672" y="1988840"/>
              <a:ext cx="914400" cy="864096"/>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19672" y="1988840"/>
              <a:ext cx="864096" cy="923330"/>
            </a:xfrm>
            <a:prstGeom prst="rect">
              <a:avLst/>
            </a:prstGeom>
            <a:noFill/>
          </p:spPr>
          <p:txBody>
            <a:bodyPr wrap="square" rtlCol="0">
              <a:spAutoFit/>
            </a:bodyPr>
            <a:lstStyle/>
            <a:p>
              <a:r>
                <a:rPr lang="fr-CH" dirty="0" smtClean="0"/>
                <a:t>LARP</a:t>
              </a:r>
            </a:p>
            <a:p>
              <a:r>
                <a:rPr lang="fr-CH" dirty="0" err="1" smtClean="0"/>
                <a:t>HiField</a:t>
              </a:r>
              <a:r>
                <a:rPr lang="fr-CH" dirty="0" smtClean="0"/>
                <a:t> quads</a:t>
              </a:r>
              <a:endParaRPr lang="en-US" dirty="0"/>
            </a:p>
          </p:txBody>
        </p:sp>
        <p:sp>
          <p:nvSpPr>
            <p:cNvPr id="13" name="Flowchart: Process 12"/>
            <p:cNvSpPr/>
            <p:nvPr/>
          </p:nvSpPr>
          <p:spPr>
            <a:xfrm>
              <a:off x="2987824" y="2257847"/>
              <a:ext cx="914400" cy="1080120"/>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p:cNvSpPr/>
            <p:nvPr/>
          </p:nvSpPr>
          <p:spPr>
            <a:xfrm>
              <a:off x="1619672" y="2924944"/>
              <a:ext cx="914400" cy="864096"/>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91680" y="2996952"/>
              <a:ext cx="792088" cy="646331"/>
            </a:xfrm>
            <a:prstGeom prst="rect">
              <a:avLst/>
            </a:prstGeom>
            <a:noFill/>
          </p:spPr>
          <p:txBody>
            <a:bodyPr wrap="square" rtlCol="0">
              <a:spAutoFit/>
            </a:bodyPr>
            <a:lstStyle/>
            <a:p>
              <a:r>
                <a:rPr lang="fr-CH" dirty="0" smtClean="0"/>
                <a:t>LARP</a:t>
              </a:r>
            </a:p>
            <a:p>
              <a:r>
                <a:rPr lang="fr-CH" dirty="0" err="1" smtClean="0"/>
                <a:t>Demo</a:t>
              </a:r>
              <a:endParaRPr lang="en-US" dirty="0"/>
            </a:p>
          </p:txBody>
        </p:sp>
        <p:sp>
          <p:nvSpPr>
            <p:cNvPr id="16" name="Flowchart: Process 15"/>
            <p:cNvSpPr/>
            <p:nvPr/>
          </p:nvSpPr>
          <p:spPr>
            <a:xfrm>
              <a:off x="4287263" y="1952836"/>
              <a:ext cx="914400" cy="936104"/>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330432" y="1919372"/>
              <a:ext cx="792088" cy="1077218"/>
            </a:xfrm>
            <a:prstGeom prst="rect">
              <a:avLst/>
            </a:prstGeom>
            <a:noFill/>
          </p:spPr>
          <p:txBody>
            <a:bodyPr wrap="square" rtlCol="0">
              <a:spAutoFit/>
            </a:bodyPr>
            <a:lstStyle/>
            <a:p>
              <a:r>
                <a:rPr lang="fr-CH" sz="1600" dirty="0" smtClean="0"/>
                <a:t>FP7</a:t>
              </a:r>
              <a:br>
                <a:rPr lang="fr-CH" sz="1600" dirty="0" smtClean="0"/>
              </a:br>
              <a:r>
                <a:rPr lang="fr-CH" sz="1600" dirty="0" err="1" smtClean="0"/>
                <a:t>sLHC</a:t>
              </a:r>
              <a:r>
                <a:rPr lang="fr-CH" sz="1600" dirty="0" smtClean="0"/>
                <a:t> PP</a:t>
              </a:r>
            </a:p>
            <a:p>
              <a:r>
                <a:rPr lang="fr-CH" sz="1600" dirty="0" smtClean="0"/>
                <a:t>(INJ)</a:t>
              </a:r>
            </a:p>
          </p:txBody>
        </p:sp>
        <p:sp>
          <p:nvSpPr>
            <p:cNvPr id="18" name="Flowchart: Process 17"/>
            <p:cNvSpPr/>
            <p:nvPr/>
          </p:nvSpPr>
          <p:spPr>
            <a:xfrm>
              <a:off x="4291525" y="2945485"/>
              <a:ext cx="914400" cy="864096"/>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283968" y="2924944"/>
              <a:ext cx="1008112" cy="646331"/>
            </a:xfrm>
            <a:prstGeom prst="rect">
              <a:avLst/>
            </a:prstGeom>
            <a:noFill/>
          </p:spPr>
          <p:txBody>
            <a:bodyPr wrap="square" rtlCol="0">
              <a:spAutoFit/>
            </a:bodyPr>
            <a:lstStyle/>
            <a:p>
              <a:r>
                <a:rPr lang="fr-CH" dirty="0" err="1" smtClean="0"/>
                <a:t>sLHC</a:t>
              </a:r>
              <a:r>
                <a:rPr lang="fr-CH" dirty="0" smtClean="0"/>
                <a:t> INJ </a:t>
              </a:r>
              <a:r>
                <a:rPr lang="fr-CH" dirty="0" err="1" smtClean="0"/>
                <a:t>implem</a:t>
              </a:r>
              <a:r>
                <a:rPr lang="fr-CH" dirty="0" smtClean="0"/>
                <a:t>.</a:t>
              </a:r>
              <a:endParaRPr lang="en-US" dirty="0"/>
            </a:p>
          </p:txBody>
        </p:sp>
        <p:sp>
          <p:nvSpPr>
            <p:cNvPr id="20" name="TextBox 19"/>
            <p:cNvSpPr txBox="1"/>
            <p:nvPr/>
          </p:nvSpPr>
          <p:spPr>
            <a:xfrm>
              <a:off x="2627784" y="3284984"/>
              <a:ext cx="1512168" cy="646331"/>
            </a:xfrm>
            <a:prstGeom prst="rect">
              <a:avLst/>
            </a:prstGeom>
            <a:noFill/>
          </p:spPr>
          <p:txBody>
            <a:bodyPr wrap="square" rtlCol="0">
              <a:spAutoFit/>
            </a:bodyPr>
            <a:lstStyle/>
            <a:p>
              <a:pPr algn="ctr"/>
              <a:r>
                <a:rPr lang="fr-CH" b="1" dirty="0" smtClean="0"/>
                <a:t>FP7 DS </a:t>
              </a:r>
              <a:br>
                <a:rPr lang="fr-CH" b="1" dirty="0" smtClean="0"/>
              </a:br>
              <a:r>
                <a:rPr lang="fr-CH" b="1" dirty="0" smtClean="0"/>
                <a:t>Hi-</a:t>
              </a:r>
              <a:r>
                <a:rPr lang="fr-CH" b="1" dirty="0" err="1" smtClean="0"/>
                <a:t>Lumi</a:t>
              </a:r>
              <a:r>
                <a:rPr lang="fr-CH" b="1" dirty="0" smtClean="0"/>
                <a:t> LHC</a:t>
              </a:r>
              <a:endParaRPr lang="en-US" b="1" dirty="0"/>
            </a:p>
          </p:txBody>
        </p:sp>
        <p:sp>
          <p:nvSpPr>
            <p:cNvPr id="21" name="Left-Right-Up Arrow 20"/>
            <p:cNvSpPr/>
            <p:nvPr/>
          </p:nvSpPr>
          <p:spPr>
            <a:xfrm flipV="1">
              <a:off x="2195736" y="3861048"/>
              <a:ext cx="2448272" cy="1224136"/>
            </a:xfrm>
            <a:prstGeom prst="leftRightUpArrow">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p:cNvSpPr>
              <a:spLocks noChangeAspect="1"/>
            </p:cNvSpPr>
            <p:nvPr/>
          </p:nvSpPr>
          <p:spPr>
            <a:xfrm>
              <a:off x="1619672" y="3789040"/>
              <a:ext cx="1224136" cy="1159707"/>
            </a:xfrm>
            <a:prstGeom prst="rtTriangle">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616071" y="4368893"/>
              <a:ext cx="871297" cy="646331"/>
            </a:xfrm>
            <a:prstGeom prst="rect">
              <a:avLst/>
            </a:prstGeom>
            <a:noFill/>
          </p:spPr>
          <p:txBody>
            <a:bodyPr wrap="square" rtlCol="0">
              <a:spAutoFit/>
            </a:bodyPr>
            <a:lstStyle/>
            <a:p>
              <a:r>
                <a:rPr lang="en-US" dirty="0" smtClean="0"/>
                <a:t>Construction</a:t>
              </a:r>
              <a:endParaRPr lang="en-US" dirty="0"/>
            </a:p>
          </p:txBody>
        </p:sp>
        <p:sp>
          <p:nvSpPr>
            <p:cNvPr id="24" name="Right Triangle 23"/>
            <p:cNvSpPr>
              <a:spLocks noChangeAspect="1"/>
            </p:cNvSpPr>
            <p:nvPr/>
          </p:nvSpPr>
          <p:spPr>
            <a:xfrm flipH="1">
              <a:off x="3995936" y="3717032"/>
              <a:ext cx="1224136" cy="1224136"/>
            </a:xfrm>
            <a:prstGeom prst="rtTriangle">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t>M</a:t>
              </a:r>
              <a:endParaRPr lang="en-US" dirty="0"/>
            </a:p>
          </p:txBody>
        </p:sp>
        <p:sp>
          <p:nvSpPr>
            <p:cNvPr id="25" name="TextBox 24"/>
            <p:cNvSpPr txBox="1"/>
            <p:nvPr/>
          </p:nvSpPr>
          <p:spPr>
            <a:xfrm>
              <a:off x="4373913" y="4365104"/>
              <a:ext cx="960584" cy="646331"/>
            </a:xfrm>
            <a:prstGeom prst="rect">
              <a:avLst/>
            </a:prstGeom>
            <a:noFill/>
          </p:spPr>
          <p:txBody>
            <a:bodyPr wrap="none" rtlCol="0">
              <a:spAutoFit/>
            </a:bodyPr>
            <a:lstStyle/>
            <a:p>
              <a:r>
                <a:rPr lang="fr-CH" dirty="0" err="1" smtClean="0"/>
                <a:t>Injector</a:t>
              </a:r>
              <a:endParaRPr lang="fr-CH" dirty="0" smtClean="0"/>
            </a:p>
            <a:p>
              <a:r>
                <a:rPr lang="fr-CH" dirty="0" smtClean="0"/>
                <a:t>upgrade</a:t>
              </a:r>
              <a:endParaRPr lang="en-US" dirty="0"/>
            </a:p>
          </p:txBody>
        </p:sp>
        <p:sp>
          <p:nvSpPr>
            <p:cNvPr id="26" name="Flowchart: Terminator 25"/>
            <p:cNvSpPr/>
            <p:nvPr/>
          </p:nvSpPr>
          <p:spPr>
            <a:xfrm>
              <a:off x="2411760" y="4869160"/>
              <a:ext cx="2088232" cy="936104"/>
            </a:xfrm>
            <a:prstGeom prst="flowChartTerminator">
              <a:avLst/>
            </a:prstGeom>
            <a:solidFill>
              <a:schemeClr val="accent3">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555776" y="5013176"/>
              <a:ext cx="1872208" cy="707886"/>
            </a:xfrm>
            <a:prstGeom prst="rect">
              <a:avLst/>
            </a:prstGeom>
            <a:noFill/>
          </p:spPr>
          <p:txBody>
            <a:bodyPr wrap="square" rtlCol="0">
              <a:spAutoFit/>
            </a:bodyPr>
            <a:lstStyle/>
            <a:p>
              <a:pPr algn="ctr"/>
              <a:r>
                <a:rPr lang="fr-CH" sz="2000" b="1" dirty="0" smtClean="0"/>
                <a:t>HL-LHC </a:t>
              </a:r>
              <a:r>
                <a:rPr lang="fr-CH" sz="2000" b="1" dirty="0" err="1" smtClean="0"/>
                <a:t>commissioning</a:t>
              </a:r>
              <a:endParaRPr lang="en-US" sz="2000" b="1" dirty="0"/>
            </a:p>
          </p:txBody>
        </p:sp>
        <p:sp>
          <p:nvSpPr>
            <p:cNvPr id="28" name="Pentagon 27"/>
            <p:cNvSpPr/>
            <p:nvPr/>
          </p:nvSpPr>
          <p:spPr>
            <a:xfrm rot="5400000">
              <a:off x="3131840" y="2636912"/>
              <a:ext cx="5544616" cy="648072"/>
            </a:xfrm>
            <a:prstGeom prst="homePlate">
              <a:avLst/>
            </a:prstGeom>
            <a:solidFill>
              <a:schemeClr val="accent6">
                <a:lumMod val="40000"/>
                <a:lumOff val="6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80112" y="260648"/>
              <a:ext cx="648072" cy="369332"/>
            </a:xfrm>
            <a:prstGeom prst="rect">
              <a:avLst/>
            </a:prstGeom>
            <a:noFill/>
          </p:spPr>
          <p:txBody>
            <a:bodyPr wrap="square" rtlCol="0">
              <a:spAutoFit/>
            </a:bodyPr>
            <a:lstStyle/>
            <a:p>
              <a:r>
                <a:rPr lang="fr-CH" dirty="0" smtClean="0"/>
                <a:t>2000</a:t>
              </a:r>
              <a:endParaRPr lang="en-US" dirty="0"/>
            </a:p>
          </p:txBody>
        </p:sp>
        <p:sp>
          <p:nvSpPr>
            <p:cNvPr id="30" name="TextBox 29"/>
            <p:cNvSpPr txBox="1"/>
            <p:nvPr/>
          </p:nvSpPr>
          <p:spPr>
            <a:xfrm>
              <a:off x="5580112" y="1412776"/>
              <a:ext cx="648072" cy="369332"/>
            </a:xfrm>
            <a:prstGeom prst="rect">
              <a:avLst/>
            </a:prstGeom>
            <a:noFill/>
          </p:spPr>
          <p:txBody>
            <a:bodyPr wrap="square" rtlCol="0">
              <a:spAutoFit/>
            </a:bodyPr>
            <a:lstStyle/>
            <a:p>
              <a:r>
                <a:rPr lang="fr-CH" dirty="0" smtClean="0"/>
                <a:t>2005</a:t>
              </a:r>
              <a:endParaRPr lang="en-US" dirty="0"/>
            </a:p>
          </p:txBody>
        </p:sp>
        <p:sp>
          <p:nvSpPr>
            <p:cNvPr id="31" name="TextBox 30"/>
            <p:cNvSpPr txBox="1"/>
            <p:nvPr/>
          </p:nvSpPr>
          <p:spPr>
            <a:xfrm>
              <a:off x="5580112" y="2492896"/>
              <a:ext cx="648072" cy="369332"/>
            </a:xfrm>
            <a:prstGeom prst="rect">
              <a:avLst/>
            </a:prstGeom>
            <a:noFill/>
          </p:spPr>
          <p:txBody>
            <a:bodyPr wrap="square" rtlCol="0">
              <a:spAutoFit/>
            </a:bodyPr>
            <a:lstStyle/>
            <a:p>
              <a:r>
                <a:rPr lang="fr-CH" dirty="0" smtClean="0"/>
                <a:t>2010</a:t>
              </a:r>
              <a:endParaRPr lang="en-US" dirty="0"/>
            </a:p>
          </p:txBody>
        </p:sp>
        <p:sp>
          <p:nvSpPr>
            <p:cNvPr id="32" name="TextBox 31"/>
            <p:cNvSpPr txBox="1"/>
            <p:nvPr/>
          </p:nvSpPr>
          <p:spPr>
            <a:xfrm>
              <a:off x="5580112" y="3604374"/>
              <a:ext cx="648072" cy="369332"/>
            </a:xfrm>
            <a:prstGeom prst="rect">
              <a:avLst/>
            </a:prstGeom>
            <a:noFill/>
          </p:spPr>
          <p:txBody>
            <a:bodyPr wrap="square" rtlCol="0">
              <a:spAutoFit/>
            </a:bodyPr>
            <a:lstStyle/>
            <a:p>
              <a:r>
                <a:rPr lang="fr-CH" dirty="0" smtClean="0"/>
                <a:t>2015</a:t>
              </a:r>
              <a:endParaRPr lang="en-US" dirty="0"/>
            </a:p>
          </p:txBody>
        </p:sp>
        <p:sp>
          <p:nvSpPr>
            <p:cNvPr id="33" name="TextBox 32"/>
            <p:cNvSpPr txBox="1"/>
            <p:nvPr/>
          </p:nvSpPr>
          <p:spPr>
            <a:xfrm>
              <a:off x="5580112" y="5085184"/>
              <a:ext cx="648072" cy="369332"/>
            </a:xfrm>
            <a:prstGeom prst="rect">
              <a:avLst/>
            </a:prstGeom>
            <a:noFill/>
          </p:spPr>
          <p:txBody>
            <a:bodyPr wrap="square" rtlCol="0">
              <a:spAutoFit/>
            </a:bodyPr>
            <a:lstStyle/>
            <a:p>
              <a:r>
                <a:rPr lang="fr-CH" b="1" dirty="0" smtClean="0"/>
                <a:t>2023</a:t>
              </a:r>
              <a:endParaRPr lang="en-US" b="1" dirty="0"/>
            </a:p>
          </p:txBody>
        </p:sp>
      </p:grpSp>
      <p:sp>
        <p:nvSpPr>
          <p:cNvPr id="34" name="TextBox 33"/>
          <p:cNvSpPr txBox="1"/>
          <p:nvPr/>
        </p:nvSpPr>
        <p:spPr>
          <a:xfrm>
            <a:off x="462960" y="2884656"/>
            <a:ext cx="864096" cy="839391"/>
          </a:xfrm>
          <a:prstGeom prst="rect">
            <a:avLst/>
          </a:prstGeom>
          <a:solidFill>
            <a:schemeClr val="accent1">
              <a:lumMod val="20000"/>
              <a:lumOff val="80000"/>
              <a:alpha val="50000"/>
            </a:schemeClr>
          </a:solidFill>
          <a:ln w="25400">
            <a:solidFill>
              <a:srgbClr val="002060"/>
            </a:solidFill>
          </a:ln>
        </p:spPr>
        <p:txBody>
          <a:bodyPr wrap="square" rtlCol="0">
            <a:spAutoFit/>
          </a:bodyPr>
          <a:lstStyle/>
          <a:p>
            <a:r>
              <a:rPr lang="en-US" dirty="0" smtClean="0"/>
              <a:t>CERN-KEK R&amp;D</a:t>
            </a:r>
            <a:endParaRPr lang="en-US" dirty="0"/>
          </a:p>
        </p:txBody>
      </p:sp>
      <p:sp>
        <p:nvSpPr>
          <p:cNvPr id="35" name="TextBox 34"/>
          <p:cNvSpPr txBox="1"/>
          <p:nvPr/>
        </p:nvSpPr>
        <p:spPr>
          <a:xfrm>
            <a:off x="462960" y="3820170"/>
            <a:ext cx="864096" cy="839391"/>
          </a:xfrm>
          <a:prstGeom prst="rect">
            <a:avLst/>
          </a:prstGeom>
          <a:solidFill>
            <a:schemeClr val="accent1">
              <a:lumMod val="20000"/>
              <a:lumOff val="80000"/>
              <a:alpha val="50000"/>
            </a:schemeClr>
          </a:solidFill>
          <a:ln w="25400">
            <a:solidFill>
              <a:srgbClr val="002060"/>
            </a:solidFill>
          </a:ln>
        </p:spPr>
        <p:txBody>
          <a:bodyPr wrap="square" rtlCol="0">
            <a:spAutoFit/>
          </a:bodyPr>
          <a:lstStyle/>
          <a:p>
            <a:r>
              <a:rPr lang="en-US" dirty="0" smtClean="0"/>
              <a:t>CERN-KEK D1 design</a:t>
            </a:r>
            <a:endParaRPr lang="en-US"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8808" y="2018500"/>
            <a:ext cx="785542" cy="79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54" descr="United States ic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274" y="321720"/>
            <a:ext cx="695691" cy="695691"/>
          </a:xfrm>
          <a:prstGeom prst="rect">
            <a:avLst/>
          </a:prstGeom>
          <a:noFill/>
          <a:extLst>
            <a:ext uri="{909E8E84-426E-40DD-AFC4-6F175D3DCCD1}">
              <a14:hiddenFill xmlns:a14="http://schemas.microsoft.com/office/drawing/2010/main">
                <a:solidFill>
                  <a:srgbClr val="FFFFFF"/>
                </a:solidFill>
              </a14:hiddenFill>
            </a:ext>
          </a:extLst>
        </p:spPr>
      </p:pic>
      <p:sp>
        <p:nvSpPr>
          <p:cNvPr id="37" name="AutoShape 4" descr="data:image/jpeg;base64,/9j/4AAQSkZJRgABAQAAAQABAAD/2wCEAAkGBwgHBgkIBwgKCgkLDRYPDQwMDRsUFRAWIB0iIiAdHx8kKDQsJCYxJx8fLT0tMTU3Ojo6Iys/RD84QzQ5OjcBCgoKDQwNGg8PGjclHyU3Nzc3Nzc3Nzc3Nzc3Nzc3Nzc3Nzc3Nzc3Nzc3Nzc3Nzc3Nzc3Nzc3Nzc3Nzc3Nzc3N//AABEIAFoAhAMBEQACEQEDEQH/xAAcAAEAAgIDAQAAAAAAAAAAAAAABgcECAECBQP/xAA3EAABAwICBAwGAgMBAAAAAAABAAIDBBEFBhIhMZQHExUXNlFTVWF00eEUQUJxsbIigSNioVL/xAAaAQEAAgMBAAAAAAAAAAAAAAAAAwQBBQYC/8QAMBEAAgECAggFBQEBAQEAAAAAAAECAxEEMQUSEyFBYXGRBhUzUVIiMoHB0bGhYkL/2gAMAwEAAhEDEQA/APX4Tc+Y7lvMww/C5KdsBpWS2kh0jpEuB138Atng8JSrU9aV8yKc3F7iJ87ebe2ot291b8uoc+5HtZDnbzb21Fu3unl1Dn3G1kOdvNvbUW7e6eXUOfcbWQ52829tRbt7p5dQ59xtZDnbzb21Fu3unl1Dn3G1kOdvNvbUW7e6eXUOfcbWQ52829tRbt7p5dQ59xtZDnbzb21Fu3unl1Dn3G1kOdvNvbUW7e6eXUOfcbWQ52829tRbt7p5dQ59xtZDnbzb21Fu3unl1Dn3G1kOdvNvbUW7e6eXUOfcbWQ52829tRbt7p5dQ59xtZDnbzb21Fu3unl1Dn3G1kOdvNvbUW7e6eXUOfcbWRdOTMRqMYythmI1paaiohD5Cxthe52BaavBU6sorJMsRd1cpvhw6cN8hF+0i3GjfQfV/ogq5kAWwIggCAIAgCA5a1zzZjXOPUBdYbS3sGdiWEVeHNpXVETrVNMypYQ06muva/jqVTDY2jiXNQe+MnF9Ue5QlG1zAVw8BAEAQBAEAQGzHBt0DwTyw/JXNYv159S1H7UVNw4dOG+Qi/aRbXRvoPq/0RVcyALYEQQBAEAFri+sfOxWHkCy6bK+XJMiSYgZcQDHXrLlsfxAay7CANhbcnX9iuEq6Z0pHTSw+rH4Zy1bytJNvO9ll+C6qVPZX/JX+H1bqLEoammqKimDJQRLEf8AIxl9fgTb5bD9l2mIoqtQlTqRUrrJ5N/y/wCSpF2d0SrOee35kw4UsLKiia2c6UQkBbPERq07fUCB/HWNfzsFzmg/DS0XXdSTU7rPjGXG3J++e4nrV9pGy3GFwfYXhuLY7FDXvqmSxOFQzi9Hii1hBIffWB4jrVvxHjcVg8HKpQSd/p43vLctW2fQ84eMZytI+efcLwzCMdmpcNdUucXca/TDRE0P/k1sdhcgA7f6Xvw9jMVjMFGrXSXBWvfduetfJ7shXjGMrRI2t6QBAEAQBAbMcG3QPBPLD8lc1i/Xn1LUftRU3Dh04b5CL9pFtdG+g+r/AERVcyALYEQQBAZOH0T8Qq46WKWCOSQ2aZ5NBpPVc/NQYivHD0nVkm0vZXfYzFazsSTNOR6vAaGnrJJ6YRmnbxzXzAOM2u7WD6ha3/Vo9E+IqGka06UIu6btu3avBt8CepQdNXIuKmcPa8Tyh7WcW12mbhlraI/1sSLbNZW/2ULNaq3u/wCffrzzILs+SkMBAdmSSRh4Y9zRI3QeGkjSbcGx6xcDV4Ly4xdm1e3++5m9jJoaafFKqCjbURNfo8XEamXRaBckNBOzWTYeKgr1YYanKq4trN6qu+tv9MpOTsSLNeSKnAKOmq5J6YRmnZxwfMA4z69JrB9Q2LSaI8R0dI1Z0oxd1J2st2rwbfAmq0HTVyJLpCuEAQBAbMcG3QPBPLD8lc1i/Xn1LUftRU3Dh04b5CL9pFtdG+g+r/RFVzIAtgRBAEB2ieI5o5Cxrwx4cWO2Osdh8CvM460XG+Yy3nr45mfFMegEOKyRzBkxlicGBpjuLFot9OzUbnVtWtwGh8JgJuWGjq3Vnvvfjd349uhLOtKatI8ZbQiCAIAgO8L+Lljk0GP0HB2g8Xa6xvY+C8yjrRcb2uZPVxvMuKY9A2LFZY59CYyxv4sNdHcWLRb6dmo3Ooa1rsBofCYCTlho6t1Z773txfPme51ZTVpHjrZkYQBAEBsxwbdA8E8sPyVzWL9efUtR+1FTcOHThvkIv2kW10b6D6v9EVXMgC2BEEAQE84Nsv4RjLKyWslnEscboHse1oi/ygtaWu26Vr6utcf4n0rjcC6caMU02pbr3+mzaatlzLWHpwmm2RHHKWlosUqKSikqJI4HmNz6hga4uBsdQ2DUulwVarXw8atVJOSvZO6s8t5XmkpNIwVbPIQBAEAQFh5Ayzg+NYRXTST1DZpWfBkSNbZkhs+8f/o/xGo69q4nxFpjHYHFU4QgnFPW3N5b42lu3LfnkW6FKE4tsgda2lbVSNoXTugabMM7Q15+4Gz7LsaDqSpp1ba3J3X4ZVla+4+ClMBAEBsxwbdA8E8sPyVzWL9efUtR+1FTcOHThvkIv2kW10b6D6v9EVXMgC2BEEAQHfjZBFxQe7i9LT0NLVpWte3X4rzqRvrW3+/L+C+471TanjGyVfGF8zBKHyEkvab2dc7dh1rxSdO2rTtaO7dwtwMu/E+KlMBAEAQBAZEvxdOynZK6aNuiJ4AXEAB2x7eq9tvgoY7Ko5ONn/8AL/HB/wAMu6sfB73SPc97i57iXOcTrJO0lSpJKyMHCyAgCA2Y4NugeCeWH5K5rF+vPqWo/aipuHDpw3yEX7SLa6N9B9X+iKrmQBbAiCAIDLwmdlNiNO+SClnYXhro6todEQTY6XV9/kq2LpupQlFSads45/j+HqDtIm/CBjmXq/CoYsChoJJYXfCl7oLSRxAEtMV/pvcX8fFcn4d0bpPD4mcsbKVpfVa+5yb363Pl/CzXqU3H6SvV2pUCAIAgMvCZ20+I075IaSdheGujq2B0RBNjpdVtt/kq2LpOpRlFSads45/g9QdpJk2z/juXsQwuBmBQUMkkTvhXPdBoyRxNF28Vf6dusbP7XKeHdG6Sw9eUsZKVn9Vr3Tbz1v8A1y/hZr1ISjaJXy7QqBAEAQGzHBt0DwTyw/JXNYv159S1H7UVNw4dOG+Qi/aRbXRvoPq/0RVcyALYEQQBAEByLXGle3zt1I2wWTS5Vy7LkWTEvia4RkmrLzGzj2tZdjmgbCLk69mxcHV03pKOmVhdSO76c3q3lZp34O3AuqjTdK5XTIXTzujo4ZpdZLGBuk/R8QPDqXcOahDWqNL/AIv+lPN7j0MVy9iWFx00k9LOY56VlSXiF1og6/8AFx+RFtd+sKnhNJ4bFSnGEleMnHNb7cV1Pc6coreelwfYXhuL47FBXyVDJInCoaGtaYntYQSH31j77Pstf4jxuKweDlUoJO/08bpvcmvf/T3h4xnK0jpnzCsOwbHZqTD5Kl7y7jZNNoEbA/8Ak1rLbbA7V78P43E43Bxq14pcFZ73bc3L23rIxXhGMrIja3pCEAQBAEBsxwbdA8E8sPyVzWL9efUtR+1FTcOHThvkIv2kW10b6D6v9EVXMgC2BEEAQBAEB9RVVAex4qJQ9kfFNcHm7WWtoj/WxOrZrKjdGk01qqzd8uPv155mbs5o5jT1kEwlni4uRpMkDtGRovr0TcWNr/NYr01Vpyg0ndPc96fUzF2aZKM453lzRQsp30zqXi6jTDY5SWSR21B41XcCARqtrOz58/oXw5T0VVdSMtZtZ2s0+NvZPuTVa7qKxE2SSRiQRyPYJGaDw1xGk24Nj1i4GrwXRuEZNNq9t66lffwOZJZJRGJZHv4tgjZpOJ0WjY0dQ1nUsRhGN9VWvv8Az79eYu+J0XsBAEAQBAbMcG3QPBPLD8lc1i/Xn1LUftRVvDVR1c+dGSQUlRKz4GIaUcTnC+k/VqC2ejpxVFptZ/wjqp3IHyZiHd9Zu7/RXtrT+S7kVmOTMQ7vrN3f6JtafyXcWY5MxDu+s3d/om1p/JdxZjkzEO76zd3+ibWn8l3FmOTMQ7vrN3f6JtafyXcWY5MxDu+s3d/om1p/JdxZjkzEO76zd3+ibWn8l3FmOTMQ7vrN3f6JtafyXcWY5MxDu+s3d/om1p/JdxZjkzEO76zd3+ibWn8l3FmOTMQ7vrN3f6JtafyXcWY5MxDu+s3d/om1p/JdxZjkzEO76zd3+ibWn8l3FmOTMQ7vrN3f6JtafyXcWY5MxDu+s3d/om1p/JdxZmyHBzG+LI+DMlY5j204DmuaQQbnaFzuKadebXuWo/aiSBVz0coAgCAIAgCAIAgCAIAgCAIAgCA4ssg//9k="/>
          <p:cNvSpPr>
            <a:spLocks noChangeAspect="1" noChangeArrowheads="1"/>
          </p:cNvSpPr>
          <p:nvPr/>
        </p:nvSpPr>
        <p:spPr bwMode="auto">
          <a:xfrm>
            <a:off x="155575" y="-411163"/>
            <a:ext cx="125730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AutoShape 6" descr="data:image/jpeg;base64,/9j/4AAQSkZJRgABAQAAAQABAAD/2wCEAAkGBwgHBgkIBwgKCgkLDRYPDQwMDRsUFRAWIB0iIiAdHx8kKDQsJCYxJx8fLT0tMTU3Ojo6Iys/RD84QzQ5OjcBCgoKDQwNGg8PGjclHyU3Nzc3Nzc3Nzc3Nzc3Nzc3Nzc3Nzc3Nzc3Nzc3Nzc3Nzc3Nzc3Nzc3Nzc3Nzc3Nzc3N//AABEIAFoAhAMBEQACEQEDEQH/xAAcAAEAAgIDAQAAAAAAAAAAAAAABgcECAECBQP/xAA3EAABAwICBAwGAgMBAAAAAAABAAIDBBEFBhIhMZQHExUXNlFTVWF00eEUQUJxsbIigSNioVL/xAAaAQEAAgMBAAAAAAAAAAAAAAAAAwQBBQYC/8QAMBEAAgECAggFBQEBAQEAAAAAAAECAxEEMQUSEyFBYXGRBhUzUVIiMoHB0bGhYkL/2gAMAwEAAhEDEQA/APX4Tc+Y7lvMww/C5KdsBpWS2kh0jpEuB138Atng8JSrU9aV8yKc3F7iJ87ebe2ot291b8uoc+5HtZDnbzb21Fu3unl1Dn3G1kOdvNvbUW7e6eXUOfcbWQ52829tRbt7p5dQ59xtZDnbzb21Fu3unl1Dn3G1kOdvNvbUW7e6eXUOfcbWQ52829tRbt7p5dQ59xtZDnbzb21Fu3unl1Dn3G1kOdvNvbUW7e6eXUOfcbWQ52829tRbt7p5dQ59xtZDnbzb21Fu3unl1Dn3G1kOdvNvbUW7e6eXUOfcbWQ52829tRbt7p5dQ59xtZDnbzb21Fu3unl1Dn3G1kOdvNvbUW7e6eXUOfcbWRdOTMRqMYythmI1paaiohD5Cxthe52BaavBU6sorJMsRd1cpvhw6cN8hF+0i3GjfQfV/ogq5kAWwIggCAIAgCA5a1zzZjXOPUBdYbS3sGdiWEVeHNpXVETrVNMypYQ06muva/jqVTDY2jiXNQe+MnF9Ue5QlG1zAVw8BAEAQBAEAQGzHBt0DwTyw/JXNYv159S1H7UVNw4dOG+Qi/aRbXRvoPq/0RVcyALYEQQBAEAFri+sfOxWHkCy6bK+XJMiSYgZcQDHXrLlsfxAay7CANhbcnX9iuEq6Z0pHTSw+rH4Zy1bytJNvO9ll+C6qVPZX/JX+H1bqLEoammqKimDJQRLEf8AIxl9fgTb5bD9l2mIoqtQlTqRUrrJ5N/y/wCSpF2d0SrOee35kw4UsLKiia2c6UQkBbPERq07fUCB/HWNfzsFzmg/DS0XXdSTU7rPjGXG3J++e4nrV9pGy3GFwfYXhuLY7FDXvqmSxOFQzi9Hii1hBIffWB4jrVvxHjcVg8HKpQSd/p43vLctW2fQ84eMZytI+efcLwzCMdmpcNdUucXca/TDRE0P/k1sdhcgA7f6Xvw9jMVjMFGrXSXBWvfduetfJ7shXjGMrRI2t6QBAEAQBAbMcG3QPBPLD8lc1i/Xn1LUftRU3Dh04b5CL9pFtdG+g+r/AERVcyALYEQQBAZOH0T8Qq46WKWCOSQ2aZ5NBpPVc/NQYivHD0nVkm0vZXfYzFazsSTNOR6vAaGnrJJ6YRmnbxzXzAOM2u7WD6ha3/Vo9E+IqGka06UIu6btu3avBt8CepQdNXIuKmcPa8Tyh7WcW12mbhlraI/1sSLbNZW/2ULNaq3u/wCffrzzILs+SkMBAdmSSRh4Y9zRI3QeGkjSbcGx6xcDV4Ly4xdm1e3++5m9jJoaafFKqCjbURNfo8XEamXRaBckNBOzWTYeKgr1YYanKq4trN6qu+tv9MpOTsSLNeSKnAKOmq5J6YRmnZxwfMA4z69JrB9Q2LSaI8R0dI1Z0oxd1J2st2rwbfAmq0HTVyJLpCuEAQBAbMcG3QPBPLD8lc1i/Xn1LUftRU3Dh04b5CL9pFtdG+g+r/RFVzIAtgRBAEB2ieI5o5Cxrwx4cWO2Osdh8CvM460XG+Yy3nr45mfFMegEOKyRzBkxlicGBpjuLFot9OzUbnVtWtwGh8JgJuWGjq3Vnvvfjd349uhLOtKatI8ZbQiCAIAgO8L+Lljk0GP0HB2g8Xa6xvY+C8yjrRcb2uZPVxvMuKY9A2LFZY59CYyxv4sNdHcWLRb6dmo3Ooa1rsBofCYCTlho6t1Z773txfPme51ZTVpHjrZkYQBAEBsxwbdA8E8sPyVzWL9efUtR+1FTcOHThvkIv2kW10b6D6v9EVXMgC2BEEAQE84Nsv4RjLKyWslnEscboHse1oi/ygtaWu26Vr6utcf4n0rjcC6caMU02pbr3+mzaatlzLWHpwmm2RHHKWlosUqKSikqJI4HmNz6hga4uBsdQ2DUulwVarXw8atVJOSvZO6s8t5XmkpNIwVbPIQBAEAQFh5Ayzg+NYRXTST1DZpWfBkSNbZkhs+8f/o/xGo69q4nxFpjHYHFU4QgnFPW3N5b42lu3LfnkW6FKE4tsgda2lbVSNoXTugabMM7Q15+4Gz7LsaDqSpp1ba3J3X4ZVla+4+ClMBAEBsxwbdA8E8sPyVzWL9efUtR+1FTcOHThvkIv2kW10b6D6v9EVXMgC2BEEAQHfjZBFxQe7i9LT0NLVpWte3X4rzqRvrW3+/L+C+471TanjGyVfGF8zBKHyEkvab2dc7dh1rxSdO2rTtaO7dwtwMu/E+KlMBAEAQBAZEvxdOynZK6aNuiJ4AXEAB2x7eq9tvgoY7Ko5ONn/8AL/HB/wAMu6sfB73SPc97i57iXOcTrJO0lSpJKyMHCyAgCA2Y4NugeCeWH5K5rF+vPqWo/aipuHDpw3yEX7SLa6N9B9X+iKrmQBbAiCAIDLwmdlNiNO+SClnYXhro6todEQTY6XV9/kq2LpupQlFSads45/j+HqDtIm/CBjmXq/CoYsChoJJYXfCl7oLSRxAEtMV/pvcX8fFcn4d0bpPD4mcsbKVpfVa+5yb363Pl/CzXqU3H6SvV2pUCAIAgMvCZ20+I075IaSdheGujq2B0RBNjpdVtt/kq2LpOpRlFSads45/g9QdpJk2z/juXsQwuBmBQUMkkTvhXPdBoyRxNF28Vf6dusbP7XKeHdG6Sw9eUsZKVn9Vr3Tbz1v8A1y/hZr1ISjaJXy7QqBAEAQGzHBt0DwTyw/JXNYv159S1H7UVNw4dOG+Qi/aRbXRvoPq/0RVcyALYEQQBAEByLXGle3zt1I2wWTS5Vy7LkWTEvia4RkmrLzGzj2tZdjmgbCLk69mxcHV03pKOmVhdSO76c3q3lZp34O3AuqjTdK5XTIXTzujo4ZpdZLGBuk/R8QPDqXcOahDWqNL/AIv+lPN7j0MVy9iWFx00k9LOY56VlSXiF1og6/8AFx+RFtd+sKnhNJ4bFSnGEleMnHNb7cV1Pc6coreelwfYXhuL47FBXyVDJInCoaGtaYntYQSH31j77Pstf4jxuKweDlUoJO/08bpvcmvf/T3h4xnK0jpnzCsOwbHZqTD5Kl7y7jZNNoEbA/8Ak1rLbbA7V78P43E43Bxq14pcFZ73bc3L23rIxXhGMrIja3pCEAQBAEBsxwbdA8E8sPyVzWL9efUtR+1FTcOHThvkIv2kW10b6D6v9EVXMgC2BEEAQBAEB9RVVAex4qJQ9kfFNcHm7WWtoj/WxOrZrKjdGk01qqzd8uPv155mbs5o5jT1kEwlni4uRpMkDtGRovr0TcWNr/NYr01Vpyg0ndPc96fUzF2aZKM453lzRQsp30zqXi6jTDY5SWSR21B41XcCARqtrOz58/oXw5T0VVdSMtZtZ2s0+NvZPuTVa7qKxE2SSRiQRyPYJGaDw1xGk24Nj1i4GrwXRuEZNNq9t66lffwOZJZJRGJZHv4tgjZpOJ0WjY0dQ1nUsRhGN9VWvv8Az79eYu+J0XsBAEAQBAbMcG3QPBPLD8lc1i/Xn1LUftRVvDVR1c+dGSQUlRKz4GIaUcTnC+k/VqC2ejpxVFptZ/wjqp3IHyZiHd9Zu7/RXtrT+S7kVmOTMQ7vrN3f6JtafyXcWY5MxDu+s3d/om1p/JdxZjkzEO76zd3+ibWn8l3FmOTMQ7vrN3f6JtafyXcWY5MxDu+s3d/om1p/JdxZjkzEO76zd3+ibWn8l3FmOTMQ7vrN3f6JtafyXcWY5MxDu+s3d/om1p/JdxZjkzEO76zd3+ibWn8l3FmOTMQ7vrN3f6JtafyXcWY5MxDu+s3d/om1p/JdxZjkzEO76zd3+ibWn8l3FmOTMQ7vrN3f6JtafyXcWY5MxDu+s3d/om1p/JdxZmyHBzG+LI+DMlY5j204DmuaQQbnaFzuKadebXuWo/aiSBVz0coAgCAIAgCAIAgCAIAgCAIAgCA4ssg//9k="/>
          <p:cNvSpPr>
            <a:spLocks noChangeAspect="1" noChangeArrowheads="1"/>
          </p:cNvSpPr>
          <p:nvPr/>
        </p:nvSpPr>
        <p:spPr bwMode="auto">
          <a:xfrm>
            <a:off x="307975" y="-258763"/>
            <a:ext cx="125730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0"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11705" y="1160874"/>
            <a:ext cx="1459877" cy="62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6372200" y="1909118"/>
            <a:ext cx="2448272" cy="341632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fr-CH" sz="2400" b="1" dirty="0" smtClean="0"/>
              <a:t>The HL-LHC project </a:t>
            </a:r>
            <a:r>
              <a:rPr lang="fr-CH" sz="2400" b="1" dirty="0" err="1" smtClean="0"/>
              <a:t>formally</a:t>
            </a:r>
            <a:r>
              <a:rPr lang="fr-CH" sz="2400" b="1" dirty="0" smtClean="0"/>
              <a:t> </a:t>
            </a:r>
            <a:r>
              <a:rPr lang="fr-CH" sz="2400" b="1" dirty="0" err="1" smtClean="0"/>
              <a:t>started</a:t>
            </a:r>
            <a:r>
              <a:rPr lang="fr-CH" sz="2400" b="1" dirty="0" smtClean="0"/>
              <a:t> in 2010; </a:t>
            </a:r>
            <a:r>
              <a:rPr lang="fr-CH" sz="2400" b="1" dirty="0" err="1" smtClean="0"/>
              <a:t>however</a:t>
            </a:r>
            <a:r>
              <a:rPr lang="fr-CH" sz="2400" b="1" dirty="0" smtClean="0"/>
              <a:t> </a:t>
            </a:r>
            <a:r>
              <a:rPr lang="fr-CH" sz="2400" b="1" dirty="0" err="1" smtClean="0"/>
              <a:t>it</a:t>
            </a:r>
            <a:r>
              <a:rPr lang="fr-CH" sz="2400" b="1" dirty="0" smtClean="0"/>
              <a:t> </a:t>
            </a:r>
            <a:r>
              <a:rPr lang="fr-CH" sz="2400" b="1" dirty="0" err="1" smtClean="0"/>
              <a:t>is</a:t>
            </a:r>
            <a:r>
              <a:rPr lang="fr-CH" sz="2400" b="1" dirty="0" smtClean="0"/>
              <a:t> the </a:t>
            </a:r>
            <a:r>
              <a:rPr lang="fr-CH" sz="2400" b="1" dirty="0"/>
              <a:t>focal point of 20 </a:t>
            </a:r>
            <a:r>
              <a:rPr lang="fr-CH" sz="2400" b="1" dirty="0" err="1"/>
              <a:t>years</a:t>
            </a:r>
            <a:r>
              <a:rPr lang="fr-CH" sz="2400" b="1" dirty="0"/>
              <a:t> of </a:t>
            </a:r>
            <a:r>
              <a:rPr lang="fr-CH" sz="2400" b="1" u="sng" dirty="0" err="1"/>
              <a:t>converging</a:t>
            </a:r>
            <a:r>
              <a:rPr lang="fr-CH" sz="2400" b="1" u="sng" dirty="0"/>
              <a:t> </a:t>
            </a:r>
            <a:r>
              <a:rPr lang="fr-CH" sz="2400" b="1" dirty="0"/>
              <a:t>International </a:t>
            </a:r>
            <a:r>
              <a:rPr lang="fr-CH" sz="2400" b="1" dirty="0" smtClean="0"/>
              <a:t>Collaboration</a:t>
            </a:r>
            <a:endParaRPr lang="en-GB" sz="2400" b="1" dirty="0"/>
          </a:p>
        </p:txBody>
      </p:sp>
      <p:cxnSp>
        <p:nvCxnSpPr>
          <p:cNvPr id="44" name="Straight Connector 43"/>
          <p:cNvCxnSpPr/>
          <p:nvPr/>
        </p:nvCxnSpPr>
        <p:spPr>
          <a:xfrm flipV="1">
            <a:off x="528729" y="4632171"/>
            <a:ext cx="5535389" cy="13251"/>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859003" y="4315576"/>
            <a:ext cx="728084" cy="369332"/>
          </a:xfrm>
          <a:prstGeom prst="rect">
            <a:avLst/>
          </a:prstGeom>
          <a:noFill/>
        </p:spPr>
        <p:txBody>
          <a:bodyPr wrap="none" rtlCol="0">
            <a:spAutoFit/>
          </a:bodyPr>
          <a:lstStyle/>
          <a:p>
            <a:r>
              <a:rPr lang="fr-CH" b="1" dirty="0" err="1" smtClean="0">
                <a:solidFill>
                  <a:srgbClr val="C00000"/>
                </a:solidFill>
              </a:rPr>
              <a:t>today</a:t>
            </a:r>
            <a:endParaRPr lang="en-GB" b="1" dirty="0">
              <a:solidFill>
                <a:srgbClr val="C00000"/>
              </a:solidFill>
            </a:endParaRPr>
          </a:p>
        </p:txBody>
      </p:sp>
      <p:sp>
        <p:nvSpPr>
          <p:cNvPr id="39" name="Slide Number Placeholder 38"/>
          <p:cNvSpPr>
            <a:spLocks noGrp="1"/>
          </p:cNvSpPr>
          <p:nvPr>
            <p:ph type="sldNum" sz="quarter" idx="12"/>
          </p:nvPr>
        </p:nvSpPr>
        <p:spPr/>
        <p:txBody>
          <a:bodyPr/>
          <a:lstStyle/>
          <a:p>
            <a:fld id="{0FA004B2-1541-5046-B6F2-22AF56585712}" type="slidenum">
              <a:rPr lang="en-US" smtClean="0"/>
              <a:t>53</a:t>
            </a:fld>
            <a:endParaRPr lang="en-US"/>
          </a:p>
        </p:txBody>
      </p:sp>
      <p:sp>
        <p:nvSpPr>
          <p:cNvPr id="41" name="Title 40"/>
          <p:cNvSpPr>
            <a:spLocks noGrp="1"/>
          </p:cNvSpPr>
          <p:nvPr>
            <p:ph type="title"/>
          </p:nvPr>
        </p:nvSpPr>
        <p:spPr>
          <a:xfrm>
            <a:off x="2385472" y="144006"/>
            <a:ext cx="6301328" cy="914400"/>
          </a:xfrm>
        </p:spPr>
        <p:txBody>
          <a:bodyPr/>
          <a:lstStyle/>
          <a:p>
            <a:r>
              <a:rPr lang="fr-CH" dirty="0" smtClean="0"/>
              <a:t>Collaboration: the long </a:t>
            </a:r>
            <a:r>
              <a:rPr lang="fr-CH" dirty="0" err="1" smtClean="0"/>
              <a:t>way</a:t>
            </a:r>
            <a:endParaRPr lang="en-GB" dirty="0"/>
          </a:p>
        </p:txBody>
      </p:sp>
      <p:sp>
        <p:nvSpPr>
          <p:cNvPr id="36" name="Footer Placeholder 35"/>
          <p:cNvSpPr>
            <a:spLocks noGrp="1"/>
          </p:cNvSpPr>
          <p:nvPr>
            <p:ph type="ftr" sz="quarter" idx="3"/>
          </p:nvPr>
        </p:nvSpPr>
        <p:spPr/>
        <p:txBody>
          <a:bodyPr/>
          <a:lstStyle/>
          <a:p>
            <a:r>
              <a:rPr lang="en-GB" smtClean="0"/>
              <a:t>L. Rossi HL-LHC project - Varenna 9July 2015</a:t>
            </a:r>
            <a:endParaRPr lang="en-GB" dirty="0"/>
          </a:p>
        </p:txBody>
      </p:sp>
    </p:spTree>
    <p:extLst>
      <p:ext uri="{BB962C8B-B14F-4D97-AF65-F5344CB8AC3E}">
        <p14:creationId xmlns:p14="http://schemas.microsoft.com/office/powerpoint/2010/main" val="408210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SERAQEhQVFBUVFxcXFhgUFBoSGRcYFhQVFxQYGRUXGyYeGRojGRUXHy8gIycpLC0tFR42NTAqNSYrLCkBCQoKDgwOGg8PGiwkHyQqLTYqMDUsLCo1LCwvLCwsLC0sLCwyLCwsLCosKSwtLyw0LCwsLCwsLC4sNSwsLCwsLP/AABEIAMIBAwMBIgACEQEDEQH/xAAbAAEAAQUBAAAAAAAAAAAAAAAABgECBAUHA//EADoQAAIBAgQEBQMCBAQHAQAAAAABAgMRBBIhMQUGQVETImFxgTKRobHRBxTB8GJysuEWJDNCQ5LxFf/EABoBAQADAQEBAAAAAAAAAAAAAAADBAUCAQb/xAAyEQACAQMDAwEFCAIDAAAAAAAAAQIDBBESITETQVEFFCJhcaEjMoGxwdHh8BVSQkOR/9oADAMBAAIRAxEAPwDuIAAAAAAAAAAAAAAAAAAAAAAAAAAAAAAAAAAAAAAAAAAAABrKvLtKUpSfi3bbdsRWSu3d2SnZL0WhsweptcDBj4bAxpxUI5rK/wBU5Terb+qTbe4MgDIAAPAAAAAAAAAAAAAAAAAAAAAAAAAAAAAAAAAAAAAAAAAAAAAAAAAAAAAAAADXcT49ToNRlmcnraK2Xdt2SOoxcniKOZSUVmRsQaOnzIpucY5U0rwbldStrLb/AO+hquL8a8ak4aJp3zQlezWq6aJr109SeFtNvD2IJXEEsrck1XitGLalUgmujkkYdTmzDL/yX9oyf5sc5q3v5tP6mT/+TNUlXmmoN6L6X7tq+hoew0Y41Se/yKHt1WWdMVt8zo2H43RnHPGpG23meT/VYYrjdGmnKU1pbRPM9b20Xez+xy9NPa33vYusSL0uDedTI36nNbaUTmpz3QTaUajXdJJP4buZvDOZqNd5YtqXaSt+Vp+Tm7iIQbaS3bS+7JKnptHTtlEdP1Grq3wzrsZJ7alTX8E4YqNKMU79X0NgYEkk9jfi21uAR3mbjFahKLglkf8Ahu7631+V06FeXsTiZu9SV4WtaSSf4WpL0Ho15RD1lr0YZISjZScbpra/bT8mFT4fJXTm5RfSTcv1Ikl3ZK2+yM5O5U1dKEKckpVVe+icrvWyta+m3Y2glHAjLIB5108rs7Po+33IxT4vVwztUnGpCUtPNmklre1vXud06Tqfd58HFSqqf3uPJKwY2E4lTq3UJxk1uk9UZJG04vDJE1JZQAuDw9AAAAAAAAAABi8UzeDUypN5XZNtL11Wp7FZeDxvCyYeL5ow9ObpynqnZ2i5Wa6NpHpS5kw0tq0Pl5f9Vjmklq/3v+SqRvf4yk0t39D59+qVVJ7L6nUq/E6UI5pTila61TuvS25D+YcVUqVs9J56eVNWakkreZtP1I8kVimmmnb9fv0OqVjGk9SeX8jyp6g6q0tYXzNjgeJwjOMpwVr6tXT9bfrYux//AFJNWyzacZJaWd1tv3NbGEZa6P8AJkSqNpJvRK3wiZ0VqyiBXHu6X+HYsxdHwpNPSz07PtbuSrg3MlOpCNGsktkna8Xtv2ZouFUp1qlJP6U9HJPVXu+n6npzDKHiXppxtvdbtN9E9itNRqtU5c45RahKdKLqx4zwyV8W4JSlRm1CKai2mtLWV9+xz/KTzlmvVqUn4uqtaL7qxD8fQcKk4vdN/wC34OLCTjKVNvJ16glKMaiWMmE4mRwbCeJXpxeivfbsZfCOXauJtL6Kbf1X1aXbsb6vhKfD0pwpupfeUpO62t0fqT17uLzThu2RW9pJYq1NkvxJPGNkkVMDgvE3XpKo45X2/a5nnz8k4vDPoItSWUedeEWrztZa69DX/wDEGHUsviRu3bRafdaGj5s5gjJeFTaaX1yvp7Lv6kXp3e6t29unsadvYqcc1G1nhGVceoOEsU0njlnV4yTV1qjTc1YmcaNqd9XaTT1S+O5EOF8Uq0b5ZeV3Vru3vbo/X0PWpxetK15y0VtHvpa7e7fqz2FjKM8pppHlT1CEqeGmm/BJMBgaVKi6snmcY5pJd+1u9+54Ueclkd42mnay1XX+liNSrSbzOTbta99bdvY8o0ur79NOlidWcX995K8r+X/WsLBlcQ4rUr5XNp22SVl9jCcT2ylriX4pRWEZ85OTyxw7Fzoz8SLu+zWlu1iR4bnRuos8VGDsn1s+rvv8EaaLGiOpb06u8luS07qrS2i9iUca5jozUZU3LxINqOltHpJ3d1ayPXhvMuHcs0r05KKTbWjt0010Ig0WNEfsNJx07kv+QqqWrY6hhOKUqizQnFq9t7a+z1L/AOdhdxU4trVpNN9/pWpylxE5v6tW++79PUrv0uP+30LK9Wl/r9TrVKqpJNde6s/sy8iPL3Hq6lTo1qbtLaTVn6Xez/UlxkVaTpywbFKqqkcgAERKDzxFLNGUXs1Z+z3L2UcbnqPHuc94jyzOM3Gk8yfVLb5ejsbOjyGst/EkpO3S6+zJdGklrYvLkr2q0kmU42NGLbxyc04nwidCWWeqe0lszFynSOK8NVaGV+tvsc9rYeUJShJWaZq2l11o4lyjGvbToy1R4Z5RhbbbtYvhTTcc6eW6ckuq6oqkIws2+5alusFOLw8k+4fXoTgvDy+VaK1mvghE4pVHmSlaTuuj1LMJidc0el/lf1TRSei79kU6NuqblvlMvV7p1VHbDX8Ez5a4mqkHBpKUe3VdC7jPLkK7zXcZbNrqvUiGDdWLjWUcsYvWSd/jp+ToODxKqQjOLumjNuI9Keum/wCDVtpdanoqrf8AP4jB4ZU4Rpx2irHpOCejV/cuBSyXzxxFVU4SlbSKvZaGveJ/mcLNw0cotWvs+10Xcf4bKtCKi7ZXm9yH4Ti1Wh4kINavfezW7Sa0fQu29DqRzB+8mZ9zcdKWJr3Wn/f0NdCjJyjHKm3JJLfaXX9jJ4rCMqsnFtLVNLRX2fr9jz8WV27u7d97FEjc0PVqZgOolHTFdykY/wB+pekEXI6ZGiqRWwRU5OilijRcWzWmn7gFjRa0XRhZW/v1KM7RyzyySlKMILNOWiX9X6G3fJmIt9UNul/6mvw2LlSmpw0k/L73v+m/wdGwlVzpxk1q1qZ15cVaUlpexqWNvSrRepbnOsNwmFWrGjSbvZ+aTvd/90kui7En4byPThLPUbqNbX0S+D25f5b8GpOrJ3b0j6IkBSuLpt6YN4NC2tVFaqkVqPKVFadkeoBQL4AAAAAAAAAIJzTH/mZ+0bf+pOzRcz8HdWKqQ+qK1XdFyzqqnVy+5SvqMqtLEeVuQ2JeiyD+PcrKaW7S93Y3z5lLsVcL7663XS2i++p6YPBzrzVKm/8APO2kVrp7nj/Mpp5fM9rLq7pfq9yc8t8MdGksySnJuUreutilc1ulH3eWaVpQdaXvcIpwjgPhRak81+6NrTpKKslZehcDDlNyeWb8YKKwgADk6NXzBxSVCmpxUW3JLzXelm3s12IVKNTE12qcYqUtZb5Uvvu2SvnCtFUVGSu5Py62s0t/77kNwuIlTvklKN97Npv3ZtWVN9LVFYfkwr+rFVtM3mPg9JcLqRavd3VlpZNq/wBmY6Sk8jzKN1naVnbdpPv+5IuBcUpvSvLzK+WUtbrezl7ipPCVYzWaVK7vrHVP0auS9WpFuMov5oh6NGSU4SSfh/qaepSpJXp5k29VLXTpqmKWDhklUSvNS8zeuklp7L09SytSjGUoxk5xT0k9L/Ap1bJxT00uk+210T6Nlj6lbqYk8pcY2FKna+7u29ddy7Ir3std/wCgTK3JMEWSpRi5a2AUkzw/mE1eOvZd7uy+G+p7SN7geG+JhYThrODb2tt0Iq1XpJMnoUes2vBi0OAVKUPGq5VJ2jCP1JOW79XoTDh8ZZIuejtstjQ/yOIxFSE5u0Ivbb7Lv6koSMW4qOWMvLN62pqOcLC7fuVABULgAAAAAAAABRyKlGioADAAIdx3gDp56sfpvf2v/v8AqY3LXD4Va7dSKllhpfXd6k3rUVOLjLVNWZF8RyjOLcqNSy7PR+2ZGjTuVKm6c3jwzMqWrhVVWms+UZuLw9GdNOlFPLLeCStZ677m1weMjOKafpro7rfRkb5crzo1Xh6kLZrvXpb12sbSvHDRmoynGMk/a1+jfQhqU8PRu/HfYnp1MrW8Ls+25uQeVCtGS8slJLTRp/oepVawW08go2VLZ7P2PD05zxbiTrVJSbdrvKuy6f7mFcpVum09Gm7+/UszH1sIqMUlwfFVJOUm5cnpcqpHlmKqR2cHtCNlp3f7/Yu0s+jfVbnnTrJKSfVfnozM4RweeJnluoRX1O6crP0W36lacowTcy3ShKpJaOX/AH+T2wXBa1WHiwcHFX01T03W9jEudEwGBjRpxpwWiIfzbhXCs3GyzpNdr7fsUba6c5uMuOxoXdmqdNSjz3NRKuk1Hq+i1+fYuciZ8E5bhRpu/nnNeaT66EU4xw10JuD1TV07aWd9GT0bqNSbj/4V69lOlBS58/AwqdTO0qcXNvbKtPl7JE65XwDpUcsvqbbl7s8OUcjpOaSTWjttp1Mvg2IlepTm7tSbXXRttfrt7FC6rSqZj4NKzoQpYkv+SNqADONMAAAAAAAAAAAAAAAAAAAFGgDA4vg6coupU0yJu/ojns612337nQ+OYWVTD1acd2tPhp2/BzGU7Np7rR/Btenbxe5heqZUo7bGxwfE50nmpys/un8Mm3L3G1iIa2zrRpdfVI5s6pWGJcWpRbTWzTs/ui1cWsay8PyU7a7lQfleDrwIfydzDUqTdGo3NJXUnq17vqTAwK1J0p6WfR0ayrQU0RTmXleVSfi0bXe6enyaqnyTiGm24K20Vd3+ToAJ4XlWEVFPggnY0ZycmuTkNVOMpRlvFtPrqnZlPENtzpw5Ua+aO1ROXzfzfrf5I+6h9BSmqkFJdz5mtTdOo4PsZfjdehL+RsBLz15JpPSKel11diNctYKFbEU4T+lXdu9tkdShBJJJWSMz1Cvj7NGv6bbp/av8C4wOL8JjXik9HF3i+zM8GPGTi8o25RUlhllGLUUnq7ET4jxL/mVTqwWvkl2lF/RJX2a1v7kvNHzNwV1YxqU9KkHdevoT0JRUve7/AEILiMnHMe31MLivHqWGj/L0EsyaTVvLHXW/d+nqZuEgnWjXVRWkknHNms2m/jRfgjlXhqxFXNPPSlZOeZJxk1o7SW3zY3nA+HuMHTlNSerVnfy7bO/qixUjCMPd57/HJWpyqSm3Ljt8MfD8SRgg3GcVisE4yhNypapKSUlvfV79e99Dd8F5jeIgpxhqvrV+vpfZddX+5BK3koqaaaJ4XMXNwaaf94N8CynUUldF5WLQAAAAAAAAAAAAAAAAAAOfc68C8KTxEX5Zy1XaTvt9joJDf4nYi1CjHvUv9oS/cuWUpKsku5SvoRlRbl24IL4xR1jC8YlfJPLccS5VKqeWOy2TZ9BWqxpR1SPnaNGVaemJKeQ8Co4fxHG0ptu/W3QkxZRoqEVGKsloi8+XqT1ycvJ9ZThogorsAARnZzj+I0JrEQk/pcEo+lm8y/KZE/FOk/xF4b4mF8Vb0Xm907Jr+vwcxwlGVSShBNtux9JZVU6Cz2PmL6i1XeO5KOWMBOKnjdFClGbV9btJ9F0uSPkjidWu69Wo7pte17JWS6I23BeBxpYZUGrqUfMnre61MrhXCYYeHh01ZXuZVe5VTVtu3t8jYoWrp6cPZLf5mYmVAKBfAAALJUk+iIdzFzbDDVJUqMU5pNSlfSMsvkt3tfX7Hp/EnH1adCl4cpRjKTU3HS/luldarqcxdU17G0U11J8eDGv7yUH04LD8/sTHDc5ylh8RCtPNUsnTbit7rTRe71Jry5Wp1aUcRCKi5K0ku66HF3VJX/D3jzpV/Af0VfxJLR/KVvsWLu0XTcofMr2d5LqKNTdcf38jqWVK7S+3USqJK/8AepSvSzJatWaaadti+xgn0BVMAHh6AAAAAAAAAAAAAAADmf8AFfGvxsPS6KDl8ylb9I/k6Yce/iRiXV4h4ST8qjFK1r31eut99/xprf8AT1mtnwmUPUH9jjy0eHK/LdTFTi3F+HfzPY6/w7h8aNONOCskYvL2AjRoU6cdPKn6mzI7q4lWl8CS1t40Y7cgAFQtgAAFtSmpJxaunuYuG4TSpu8KcU+6RmA9y0eYQAB4egAAAAAGh504RLE4WVOnbNmjJX9Hrb1sQ/hf8Makta0lFdludOBZp3VSnDRFlapa06k9clk41zZyhPB+dPNTbsn2uuv2/QpyDw51sVCXSn5mdgxWEjUi4TSlF7pmn5Y4M6CqqUY3zSyyjFRvG/lul1tv63Lnt8pUXGXJT9gjGspR48G+PB4yKqKk9JNZo3t5lezt6q6v/mRdi8VGnCdSbtGCcpOzeiV3otWQ/h0ZcQxEMW04U6Um6N1aSi1FPN/ibTfpfr0z6dPUnJ8L8zQnPS1Fc/oTUAERKAAAAAAAAAAAAAAACKcxclqtiKeKpyyVItN6JqVu6fpoSsHcKkoPMTicIzWJHhTw6vGTSzJWvZXt2v2PcA5ydlCoB4AAAAAAAAAAAAAAAAAAAAAC2cE009noyzD4aMFlikl6HqBkAAAAAAAAAAAAAAAAAAAAAAAAAAAAAAAAAAAAAAAAAAAAAAAAAAAAAAAAAAAAAAAAAAAAAAAAAAAAAAAAAAAAAAAAAAAAAAAAAAAAAAAAAAAA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blank world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 y="-14385"/>
            <a:ext cx="9191744" cy="68898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5575" y="-14029"/>
            <a:ext cx="8880921" cy="1138773"/>
          </a:xfrm>
          <a:prstGeom prst="rect">
            <a:avLst/>
          </a:prstGeom>
          <a:solidFill>
            <a:schemeClr val="bg1"/>
          </a:solidFill>
        </p:spPr>
        <p:txBody>
          <a:bodyPr wrap="square" rtlCol="0" anchor="b">
            <a:spAutoFit/>
          </a:bodyPr>
          <a:lstStyle/>
          <a:p>
            <a:pPr algn="r">
              <a:spcBef>
                <a:spcPct val="0"/>
              </a:spcBef>
            </a:pPr>
            <a:r>
              <a:rPr lang="en-GB" sz="1000" dirty="0" smtClean="0"/>
              <a:t/>
            </a:r>
            <a:br>
              <a:rPr lang="en-GB" sz="1000" dirty="0" smtClean="0"/>
            </a:br>
            <a:r>
              <a:rPr lang="en-GB" sz="4000" dirty="0">
                <a:solidFill>
                  <a:schemeClr val="tx1">
                    <a:lumMod val="75000"/>
                    <a:lumOff val="25000"/>
                  </a:schemeClr>
                </a:solidFill>
                <a:latin typeface="Calibri" pitchFamily="34" charset="0"/>
                <a:ea typeface="+mj-ea"/>
                <a:cs typeface="+mj-cs"/>
              </a:rPr>
              <a:t>High Luminosity LHC Participants</a:t>
            </a:r>
          </a:p>
          <a:p>
            <a:endParaRPr lang="en-GB" dirty="0"/>
          </a:p>
        </p:txBody>
      </p:sp>
      <p:pic>
        <p:nvPicPr>
          <p:cNvPr id="17" name="Picture 40" descr="SLAC logo"/>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0589" y="2636736"/>
            <a:ext cx="731091" cy="264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2" descr="BNL lo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12557" y="2616523"/>
            <a:ext cx="835307" cy="3084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8" descr="ODU logo"/>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38283" y="3140968"/>
            <a:ext cx="691927" cy="431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6" descr="LBNL logo"/>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82354" y="2996952"/>
            <a:ext cx="609326" cy="3702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4" descr="http://hilumilhc.web.cern.ch/HiLumiLHC/images/partners_logos/FNAL-logo.gif"/>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691680" y="2924944"/>
            <a:ext cx="1022226" cy="1965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NP 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2160" y="2348880"/>
            <a:ext cx="656545" cy="3600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IGH ENERGY ACCELERATOR RESEARCH ORGANIZATION. KEK">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446371" y="3024628"/>
            <a:ext cx="1583725" cy="28795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 descr="\\cern.ch\dfs\Users\j\jdouble\Desktop\mapeurope.png"/>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l="507" t="8630" r="45693" b="902"/>
          <a:stretch/>
        </p:blipFill>
        <p:spPr bwMode="auto">
          <a:xfrm>
            <a:off x="3406422" y="2920752"/>
            <a:ext cx="3622669" cy="3572580"/>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914650" y="3486150"/>
            <a:ext cx="2899939" cy="2775133"/>
            <a:chOff x="3523449" y="3630477"/>
            <a:chExt cx="2764413" cy="2493338"/>
          </a:xfrm>
        </p:grpSpPr>
        <p:pic>
          <p:nvPicPr>
            <p:cNvPr id="67" name="Picture 69"/>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211960" y="5796313"/>
              <a:ext cx="649209" cy="327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4" descr="CEA logo"/>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790085" y="4972174"/>
              <a:ext cx="325432" cy="32543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0"/>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138579" y="5434862"/>
              <a:ext cx="882441" cy="30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10" descr="DESY logo"/>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5446773" y="4418542"/>
              <a:ext cx="382968" cy="37560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6" descr="EPFL logo"/>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5663560" y="5020764"/>
              <a:ext cx="624302" cy="32824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INFN logo"/>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5593937" y="5434863"/>
              <a:ext cx="566980" cy="36145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8"/>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5229198" y="4936680"/>
              <a:ext cx="364739" cy="36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20" descr="SOTON logo"/>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3940816" y="4525952"/>
              <a:ext cx="757335" cy="19507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8" descr="UNIMAN logo"/>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3523449" y="4165911"/>
              <a:ext cx="866132" cy="29542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3" descr="Royal Holloway, University of London logo"/>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4389581" y="4165912"/>
              <a:ext cx="608266" cy="30413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1"/>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3688983" y="3937100"/>
              <a:ext cx="988630" cy="214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4" descr="STFClogosmall.jpg"/>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3871946" y="3630477"/>
              <a:ext cx="1237715" cy="31941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Lancaster University"/>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4698151" y="3843696"/>
              <a:ext cx="699542" cy="428292"/>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11" descr="\\cern.ch\dfs\Users\j\jdouble\Desktop\HiLumi-small-180px.jpg"/>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107504" y="188640"/>
            <a:ext cx="1601905" cy="77318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0FA004B2-1541-5046-B6F2-22AF56585712}" type="slidenum">
              <a:rPr lang="en-US" smtClean="0"/>
              <a:t>54</a:t>
            </a:fld>
            <a:endParaRPr lang="en-US"/>
          </a:p>
        </p:txBody>
      </p:sp>
      <p:sp>
        <p:nvSpPr>
          <p:cNvPr id="2" name="Footer Placeholder 1"/>
          <p:cNvSpPr>
            <a:spLocks noGrp="1"/>
          </p:cNvSpPr>
          <p:nvPr>
            <p:ph type="ftr" sz="quarter" idx="3"/>
          </p:nvPr>
        </p:nvSpPr>
        <p:spPr/>
        <p:txBody>
          <a:bodyPr/>
          <a:lstStyle/>
          <a:p>
            <a:r>
              <a:rPr lang="en-GB" smtClean="0"/>
              <a:t>L. Rossi HL-LHC project - Varenna 9July 2015</a:t>
            </a:r>
            <a:endParaRPr lang="en-GB" dirty="0"/>
          </a:p>
        </p:txBody>
      </p:sp>
    </p:spTree>
    <p:extLst>
      <p:ext uri="{BB962C8B-B14F-4D97-AF65-F5344CB8AC3E}">
        <p14:creationId xmlns:p14="http://schemas.microsoft.com/office/powerpoint/2010/main" val="171410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07185" y="794479"/>
            <a:ext cx="7644569" cy="2918366"/>
          </a:xfrm>
          <a:prstGeom prst="rect">
            <a:avLst/>
          </a:prstGeom>
        </p:spPr>
      </p:pic>
      <p:sp>
        <p:nvSpPr>
          <p:cNvPr id="5" name="Slide Number Placeholder 4"/>
          <p:cNvSpPr>
            <a:spLocks noGrp="1"/>
          </p:cNvSpPr>
          <p:nvPr>
            <p:ph type="sldNum" sz="quarter" idx="12"/>
          </p:nvPr>
        </p:nvSpPr>
        <p:spPr/>
        <p:txBody>
          <a:bodyPr/>
          <a:lstStyle/>
          <a:p>
            <a:fld id="{0FA004B2-1541-5046-B6F2-22AF56585712}" type="slidenum">
              <a:rPr lang="en-US" smtClean="0"/>
              <a:t>55</a:t>
            </a:fld>
            <a:endParaRPr lang="en-US"/>
          </a:p>
        </p:txBody>
      </p:sp>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fr-CH" dirty="0" err="1" smtClean="0"/>
              <a:t>Implementation</a:t>
            </a:r>
            <a:r>
              <a:rPr lang="fr-CH" dirty="0" smtClean="0"/>
              <a:t> plan (FP7-Nov. 2010)</a:t>
            </a:r>
            <a:endParaRPr lang="en-GB" dirty="0">
              <a:solidFill>
                <a:srgbClr val="FF0000"/>
              </a:solidFill>
            </a:endParaRPr>
          </a:p>
        </p:txBody>
      </p:sp>
      <p:sp>
        <p:nvSpPr>
          <p:cNvPr id="3" name="Content Placeholder 2"/>
          <p:cNvSpPr>
            <a:spLocks noGrp="1"/>
          </p:cNvSpPr>
          <p:nvPr>
            <p:ph idx="1"/>
          </p:nvPr>
        </p:nvSpPr>
        <p:spPr>
          <a:xfrm>
            <a:off x="457200" y="3862872"/>
            <a:ext cx="8229600" cy="2702311"/>
          </a:xfr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fr-CH" sz="1600" b="1" dirty="0" smtClean="0"/>
              <a:t>All </a:t>
            </a:r>
            <a:r>
              <a:rPr lang="fr-CH" sz="1600" b="1" dirty="0" err="1" smtClean="0"/>
              <a:t>WPs</a:t>
            </a:r>
            <a:r>
              <a:rPr lang="fr-CH" sz="1600" b="1" dirty="0" smtClean="0"/>
              <a:t> are active, </a:t>
            </a:r>
            <a:r>
              <a:rPr lang="fr-CH" sz="1600" b="1" dirty="0" err="1" smtClean="0"/>
              <a:t>from</a:t>
            </a:r>
            <a:r>
              <a:rPr lang="fr-CH" sz="1600" b="1" dirty="0" smtClean="0"/>
              <a:t> diagnostics to Machine Protection (</a:t>
            </a:r>
            <a:r>
              <a:rPr lang="fr-CH" sz="1600" b="1" dirty="0" err="1" smtClean="0"/>
              <a:t>except</a:t>
            </a:r>
            <a:r>
              <a:rPr lang="fr-CH" sz="1600" b="1" dirty="0" smtClean="0"/>
              <a:t> HWC); </a:t>
            </a:r>
          </a:p>
          <a:p>
            <a:r>
              <a:rPr lang="fr-CH" sz="1600" b="1" dirty="0" err="1" smtClean="0"/>
              <a:t>Integration</a:t>
            </a:r>
            <a:r>
              <a:rPr lang="fr-CH" sz="1600" b="1" dirty="0" smtClean="0"/>
              <a:t> </a:t>
            </a:r>
            <a:r>
              <a:rPr lang="fr-CH" sz="1600" b="1" dirty="0" err="1" smtClean="0"/>
              <a:t>started</a:t>
            </a:r>
            <a:r>
              <a:rPr lang="fr-CH" sz="1600" b="1" dirty="0" smtClean="0"/>
              <a:t> </a:t>
            </a:r>
            <a:r>
              <a:rPr lang="fr-CH" sz="1600" b="1" dirty="0" err="1" smtClean="0"/>
              <a:t>with</a:t>
            </a:r>
            <a:r>
              <a:rPr lang="fr-CH" sz="1600" b="1" dirty="0" smtClean="0"/>
              <a:t> </a:t>
            </a:r>
            <a:r>
              <a:rPr lang="fr-CH" sz="1600" b="1" dirty="0" err="1" smtClean="0"/>
              <a:t>vigour</a:t>
            </a:r>
            <a:r>
              <a:rPr lang="fr-CH" sz="1600" b="1" dirty="0" smtClean="0"/>
              <a:t> as </a:t>
            </a:r>
            <a:r>
              <a:rPr lang="fr-CH" sz="1600" b="1" dirty="0" err="1" smtClean="0"/>
              <a:t>well</a:t>
            </a:r>
            <a:r>
              <a:rPr lang="fr-CH" sz="1600" b="1" dirty="0" smtClean="0"/>
              <a:t> as QA</a:t>
            </a:r>
          </a:p>
          <a:p>
            <a:r>
              <a:rPr lang="fr-CH" sz="1600" b="1" dirty="0" err="1" smtClean="0"/>
              <a:t>Pivotal</a:t>
            </a:r>
            <a:r>
              <a:rPr lang="fr-CH" sz="1600" b="1" dirty="0" smtClean="0"/>
              <a:t> </a:t>
            </a:r>
            <a:r>
              <a:rPr lang="fr-CH" sz="1600" b="1" dirty="0" err="1" smtClean="0"/>
              <a:t>decision</a:t>
            </a:r>
            <a:r>
              <a:rPr lang="fr-CH" sz="1600" b="1" dirty="0" smtClean="0"/>
              <a:t>: CERN MTP of </a:t>
            </a:r>
            <a:r>
              <a:rPr lang="fr-CH" sz="1600" b="1" dirty="0" err="1" smtClean="0"/>
              <a:t>September</a:t>
            </a:r>
            <a:r>
              <a:rPr lang="fr-CH" sz="1600" b="1" dirty="0" smtClean="0"/>
              <a:t> 2015 </a:t>
            </a:r>
            <a:r>
              <a:rPr lang="fr-CH" sz="1600" b="1" dirty="0" err="1" smtClean="0"/>
              <a:t>with</a:t>
            </a:r>
            <a:r>
              <a:rPr lang="fr-CH" sz="1600" b="1" dirty="0" smtClean="0"/>
              <a:t> full HL_LHC </a:t>
            </a:r>
            <a:r>
              <a:rPr lang="fr-CH" sz="1600" b="1" dirty="0" err="1" smtClean="0"/>
              <a:t>CtC</a:t>
            </a:r>
            <a:r>
              <a:rPr lang="fr-CH" sz="1600" b="1" dirty="0" smtClean="0"/>
              <a:t> (</a:t>
            </a:r>
            <a:r>
              <a:rPr lang="fr-CH" sz="1600" b="1" dirty="0" smtClean="0">
                <a:solidFill>
                  <a:srgbClr val="C00000"/>
                </a:solidFill>
              </a:rPr>
              <a:t>40% MTP </a:t>
            </a:r>
            <a:r>
              <a:rPr lang="fr-CH" sz="1600" b="1" dirty="0" smtClean="0"/>
              <a:t>+ </a:t>
            </a:r>
            <a:r>
              <a:rPr lang="fr-CH" sz="1600" b="1" dirty="0" smtClean="0">
                <a:solidFill>
                  <a:srgbClr val="00B050"/>
                </a:solidFill>
              </a:rPr>
              <a:t>60% LTP</a:t>
            </a:r>
            <a:r>
              <a:rPr lang="fr-CH" sz="1600" b="1" dirty="0" smtClean="0"/>
              <a:t>)</a:t>
            </a:r>
          </a:p>
          <a:p>
            <a:r>
              <a:rPr lang="fr-CH" sz="1600" b="1" dirty="0" smtClean="0"/>
              <a:t>Cryo, </a:t>
            </a:r>
            <a:r>
              <a:rPr lang="fr-CH" sz="1600" b="1" dirty="0" err="1" smtClean="0"/>
              <a:t>Collimators</a:t>
            </a:r>
            <a:r>
              <a:rPr lang="fr-CH" sz="1600" b="1" dirty="0" smtClean="0"/>
              <a:t>, Diagnostics, etc. </a:t>
            </a:r>
            <a:r>
              <a:rPr lang="fr-CH" sz="1600" b="1" dirty="0" err="1" smtClean="0"/>
              <a:t>starts</a:t>
            </a:r>
            <a:r>
              <a:rPr lang="fr-CH" sz="1600" b="1" dirty="0" smtClean="0"/>
              <a:t> in LS2 (2019-20)</a:t>
            </a:r>
          </a:p>
          <a:p>
            <a:r>
              <a:rPr lang="fr-CH" sz="1600" b="1" dirty="0"/>
              <a:t>Proof </a:t>
            </a:r>
            <a:r>
              <a:rPr lang="fr-CH" sz="1600" b="1" dirty="0" smtClean="0"/>
              <a:t>of main </a:t>
            </a:r>
            <a:r>
              <a:rPr lang="fr-CH" sz="1600" b="1" dirty="0"/>
              <a:t>hardware by </a:t>
            </a:r>
            <a:r>
              <a:rPr lang="fr-CH" sz="1600" b="1" dirty="0" smtClean="0"/>
              <a:t>2016; Prototypes by 2017</a:t>
            </a:r>
            <a:endParaRPr lang="fr-CH" sz="1600" b="1" dirty="0"/>
          </a:p>
          <a:p>
            <a:r>
              <a:rPr lang="fr-CH" sz="1600" b="1" dirty="0" smtClean="0"/>
              <a:t>Start construction 2017/18 </a:t>
            </a:r>
            <a:r>
              <a:rPr lang="fr-CH" sz="1600" b="1" dirty="0" err="1" smtClean="0"/>
              <a:t>from</a:t>
            </a:r>
            <a:r>
              <a:rPr lang="fr-CH" sz="1600" b="1" dirty="0" smtClean="0"/>
              <a:t> IT, CC, </a:t>
            </a:r>
            <a:r>
              <a:rPr lang="fr-CH" sz="1600" b="1" dirty="0" err="1" smtClean="0"/>
              <a:t>other</a:t>
            </a:r>
            <a:r>
              <a:rPr lang="fr-CH" sz="1600" b="1" dirty="0"/>
              <a:t> </a:t>
            </a:r>
            <a:r>
              <a:rPr lang="fr-CH" sz="1600" b="1" dirty="0" smtClean="0"/>
              <a:t>main hardware</a:t>
            </a:r>
          </a:p>
          <a:p>
            <a:r>
              <a:rPr lang="fr-CH" sz="1600" b="1" dirty="0" smtClean="0"/>
              <a:t>IT String test (</a:t>
            </a:r>
            <a:r>
              <a:rPr lang="fr-CH" sz="1600" b="1" dirty="0" err="1" smtClean="0"/>
              <a:t>integration</a:t>
            </a:r>
            <a:r>
              <a:rPr lang="fr-CH" sz="1600" b="1" dirty="0" smtClean="0"/>
              <a:t>) in 2021-22; Main Installation 2024-26</a:t>
            </a:r>
          </a:p>
          <a:p>
            <a:r>
              <a:rPr lang="fr-CH" sz="1600" b="1" dirty="0" err="1" smtClean="0"/>
              <a:t>Though</a:t>
            </a:r>
            <a:r>
              <a:rPr lang="fr-CH" sz="1600" b="1" dirty="0" smtClean="0"/>
              <a:t> but – </a:t>
            </a:r>
            <a:r>
              <a:rPr lang="fr-CH" sz="1600" b="1" dirty="0" err="1" smtClean="0"/>
              <a:t>based</a:t>
            </a:r>
            <a:r>
              <a:rPr lang="fr-CH" sz="1600" b="1" dirty="0" smtClean="0"/>
              <a:t> on LHC </a:t>
            </a:r>
            <a:r>
              <a:rPr lang="fr-CH" sz="1600" b="1" dirty="0" err="1" smtClean="0"/>
              <a:t>experience</a:t>
            </a:r>
            <a:r>
              <a:rPr lang="fr-CH" sz="1600" b="1" dirty="0" smtClean="0"/>
              <a:t> – </a:t>
            </a:r>
            <a:r>
              <a:rPr lang="fr-CH" sz="1600" b="1" dirty="0" err="1" smtClean="0"/>
              <a:t>feasible</a:t>
            </a:r>
            <a:r>
              <a:rPr lang="fr-CH" sz="1600" b="1" dirty="0" smtClean="0"/>
              <a:t> </a:t>
            </a:r>
            <a:r>
              <a:rPr lang="fr-CH" sz="1600" b="1" dirty="0" smtClean="0">
                <a:solidFill>
                  <a:srgbClr val="C00000"/>
                </a:solidFill>
              </a:rPr>
              <a:t>(C.E. and cash flow are main </a:t>
            </a:r>
            <a:r>
              <a:rPr lang="fr-CH" sz="1600" b="1" dirty="0" err="1" smtClean="0">
                <a:solidFill>
                  <a:srgbClr val="C00000"/>
                </a:solidFill>
              </a:rPr>
              <a:t>uncertainties</a:t>
            </a:r>
            <a:r>
              <a:rPr lang="fr-CH" sz="1600" b="1" dirty="0" smtClean="0">
                <a:solidFill>
                  <a:srgbClr val="C00000"/>
                </a:solidFill>
              </a:rPr>
              <a:t>)</a:t>
            </a:r>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cxnSp>
        <p:nvCxnSpPr>
          <p:cNvPr id="7" name="Straight Connector 6"/>
          <p:cNvCxnSpPr/>
          <p:nvPr/>
        </p:nvCxnSpPr>
        <p:spPr>
          <a:xfrm flipH="1">
            <a:off x="3769567" y="1968759"/>
            <a:ext cx="7277" cy="137160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412802" y="3343513"/>
            <a:ext cx="728084"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fr-CH" b="1" dirty="0" err="1" smtClean="0"/>
              <a:t>today</a:t>
            </a:r>
            <a:endParaRPr lang="en-GB" b="1" dirty="0"/>
          </a:p>
        </p:txBody>
      </p:sp>
    </p:spTree>
    <p:extLst>
      <p:ext uri="{BB962C8B-B14F-4D97-AF65-F5344CB8AC3E}">
        <p14:creationId xmlns:p14="http://schemas.microsoft.com/office/powerpoint/2010/main" val="2200735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6</a:t>
            </a:fld>
            <a:endParaRPr lang="en-US"/>
          </a:p>
        </p:txBody>
      </p:sp>
      <p:sp>
        <p:nvSpPr>
          <p:cNvPr id="3" name="Footer Placeholder 2"/>
          <p:cNvSpPr>
            <a:spLocks noGrp="1"/>
          </p:cNvSpPr>
          <p:nvPr>
            <p:ph type="ftr" sz="quarter" idx="3"/>
          </p:nvPr>
        </p:nvSpPr>
        <p:spPr/>
        <p:txBody>
          <a:bodyPr/>
          <a:lstStyle/>
          <a:p>
            <a:r>
              <a:rPr lang="en-GB" smtClean="0"/>
              <a:t>L. Rossi HL-LHC project - Varenna 9July 2015</a:t>
            </a:r>
            <a:endParaRPr lang="en-GB"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05190" y="3048000"/>
            <a:ext cx="7924800" cy="353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1278" y="76200"/>
            <a:ext cx="4567766" cy="2971800"/>
          </a:xfrm>
          <a:prstGeom prst="rect">
            <a:avLst/>
          </a:prstGeom>
        </p:spPr>
      </p:pic>
      <p:sp>
        <p:nvSpPr>
          <p:cNvPr id="6" name="TextBox 5"/>
          <p:cNvSpPr txBox="1"/>
          <p:nvPr/>
        </p:nvSpPr>
        <p:spPr>
          <a:xfrm>
            <a:off x="5258628" y="3024342"/>
            <a:ext cx="3571362" cy="461665"/>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fr-CH" sz="2400" b="1" dirty="0" err="1" smtClean="0"/>
              <a:t>Luminosity</a:t>
            </a:r>
            <a:r>
              <a:rPr lang="fr-CH" sz="2400" b="1" dirty="0" smtClean="0"/>
              <a:t> </a:t>
            </a:r>
            <a:r>
              <a:rPr lang="fr-CH" sz="2400" b="1" dirty="0" smtClean="0">
                <a:sym typeface="Symbol" panose="05050102010706020507" pitchFamily="18" charset="2"/>
              </a:rPr>
              <a:t> collision rate</a:t>
            </a:r>
            <a:endParaRPr lang="en-GB" sz="2400" b="1" dirty="0"/>
          </a:p>
        </p:txBody>
      </p:sp>
    </p:spTree>
    <p:extLst>
      <p:ext uri="{BB962C8B-B14F-4D97-AF65-F5344CB8AC3E}">
        <p14:creationId xmlns:p14="http://schemas.microsoft.com/office/powerpoint/2010/main" val="2181352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86" y="300700"/>
            <a:ext cx="9144000" cy="38087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pic>
      <p:sp>
        <p:nvSpPr>
          <p:cNvPr id="2" name="Slide Number Placeholder 1"/>
          <p:cNvSpPr>
            <a:spLocks noGrp="1"/>
          </p:cNvSpPr>
          <p:nvPr>
            <p:ph type="sldNum" sz="quarter" idx="12"/>
          </p:nvPr>
        </p:nvSpPr>
        <p:spPr/>
        <p:txBody>
          <a:bodyPr/>
          <a:lstStyle/>
          <a:p>
            <a:fld id="{0FA004B2-1541-5046-B6F2-22AF56585712}" type="slidenum">
              <a:rPr lang="en-US" smtClean="0"/>
              <a:t>7</a:t>
            </a:fld>
            <a:endParaRPr lang="en-US"/>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sp>
        <p:nvSpPr>
          <p:cNvPr id="6" name="Up Arrow Callout 5"/>
          <p:cNvSpPr/>
          <p:nvPr/>
        </p:nvSpPr>
        <p:spPr>
          <a:xfrm>
            <a:off x="1586" y="4077072"/>
            <a:ext cx="1800200" cy="1378020"/>
          </a:xfrm>
          <a:prstGeom prst="upArrowCallout">
            <a:avLst>
              <a:gd name="adj1" fmla="val 14586"/>
              <a:gd name="adj2" fmla="val 14586"/>
              <a:gd name="adj3" fmla="val 18751"/>
              <a:gd name="adj4" fmla="val 73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smtClean="0"/>
              <a:t>0.75 10</a:t>
            </a:r>
            <a:r>
              <a:rPr lang="fr-CH" b="1" baseline="30000" dirty="0" smtClean="0"/>
              <a:t>34</a:t>
            </a:r>
            <a:r>
              <a:rPr lang="fr-CH" b="1" dirty="0" smtClean="0"/>
              <a:t> cm</a:t>
            </a:r>
            <a:r>
              <a:rPr lang="fr-CH" b="1" baseline="30000" dirty="0" smtClean="0"/>
              <a:t>-2</a:t>
            </a:r>
            <a:r>
              <a:rPr lang="fr-CH" b="1" dirty="0" smtClean="0"/>
              <a:t>s</a:t>
            </a:r>
            <a:r>
              <a:rPr lang="fr-CH" b="1" baseline="30000" dirty="0" smtClean="0"/>
              <a:t>-1</a:t>
            </a:r>
          </a:p>
          <a:p>
            <a:pPr algn="ctr"/>
            <a:r>
              <a:rPr lang="fr-CH" b="1" dirty="0" smtClean="0"/>
              <a:t>50 ns </a:t>
            </a:r>
            <a:r>
              <a:rPr lang="fr-CH" b="1" dirty="0" err="1" smtClean="0"/>
              <a:t>bunch</a:t>
            </a:r>
            <a:r>
              <a:rPr lang="fr-CH" b="1" dirty="0" smtClean="0"/>
              <a:t> </a:t>
            </a:r>
            <a:br>
              <a:rPr lang="fr-CH" b="1" dirty="0" smtClean="0"/>
            </a:br>
            <a:r>
              <a:rPr lang="fr-CH" b="1" dirty="0" smtClean="0"/>
              <a:t>high pile up </a:t>
            </a:r>
            <a:r>
              <a:rPr lang="fr-CH" b="1" dirty="0" smtClean="0">
                <a:sym typeface="Symbol"/>
              </a:rPr>
              <a:t>40</a:t>
            </a:r>
            <a:r>
              <a:rPr lang="fr-CH" b="1" dirty="0" smtClean="0"/>
              <a:t> </a:t>
            </a:r>
            <a:endParaRPr lang="en-GB" b="1" dirty="0"/>
          </a:p>
        </p:txBody>
      </p:sp>
      <p:sp>
        <p:nvSpPr>
          <p:cNvPr id="7" name="Up Arrow Callout 6"/>
          <p:cNvSpPr/>
          <p:nvPr/>
        </p:nvSpPr>
        <p:spPr>
          <a:xfrm>
            <a:off x="2225938" y="4077072"/>
            <a:ext cx="1800200" cy="1378020"/>
          </a:xfrm>
          <a:prstGeom prst="upArrowCallout">
            <a:avLst>
              <a:gd name="adj1" fmla="val 14586"/>
              <a:gd name="adj2" fmla="val 14586"/>
              <a:gd name="adj3" fmla="val 18751"/>
              <a:gd name="adj4" fmla="val 73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smtClean="0"/>
              <a:t>1.5 10</a:t>
            </a:r>
            <a:r>
              <a:rPr lang="fr-CH" b="1" baseline="30000" dirty="0" smtClean="0"/>
              <a:t>34</a:t>
            </a:r>
            <a:r>
              <a:rPr lang="fr-CH" b="1" dirty="0" smtClean="0"/>
              <a:t> cm</a:t>
            </a:r>
            <a:r>
              <a:rPr lang="fr-CH" b="1" baseline="30000" dirty="0" smtClean="0"/>
              <a:t>-2</a:t>
            </a:r>
            <a:r>
              <a:rPr lang="fr-CH" b="1" dirty="0" smtClean="0"/>
              <a:t>s</a:t>
            </a:r>
            <a:r>
              <a:rPr lang="fr-CH" b="1" baseline="30000" dirty="0" smtClean="0"/>
              <a:t>-1</a:t>
            </a:r>
          </a:p>
          <a:p>
            <a:pPr algn="ctr"/>
            <a:r>
              <a:rPr lang="fr-CH" b="1" dirty="0" smtClean="0"/>
              <a:t>25 ns </a:t>
            </a:r>
            <a:r>
              <a:rPr lang="fr-CH" b="1" dirty="0" err="1" smtClean="0"/>
              <a:t>bunch</a:t>
            </a:r>
            <a:r>
              <a:rPr lang="fr-CH" b="1" dirty="0" smtClean="0"/>
              <a:t> </a:t>
            </a:r>
            <a:br>
              <a:rPr lang="fr-CH" b="1" dirty="0" smtClean="0"/>
            </a:br>
            <a:r>
              <a:rPr lang="fr-CH" b="1" dirty="0" smtClean="0"/>
              <a:t>pile up </a:t>
            </a:r>
            <a:r>
              <a:rPr lang="fr-CH" b="1" dirty="0" smtClean="0">
                <a:sym typeface="Symbol"/>
              </a:rPr>
              <a:t>40</a:t>
            </a:r>
            <a:endParaRPr lang="en-GB" b="1" dirty="0"/>
          </a:p>
        </p:txBody>
      </p:sp>
      <p:sp>
        <p:nvSpPr>
          <p:cNvPr id="8" name="Up Arrow Callout 7"/>
          <p:cNvSpPr/>
          <p:nvPr/>
        </p:nvSpPr>
        <p:spPr>
          <a:xfrm>
            <a:off x="4463414" y="4077072"/>
            <a:ext cx="2088232" cy="1378020"/>
          </a:xfrm>
          <a:prstGeom prst="upArrowCallout">
            <a:avLst>
              <a:gd name="adj1" fmla="val 14586"/>
              <a:gd name="adj2" fmla="val 14586"/>
              <a:gd name="adj3" fmla="val 18751"/>
              <a:gd name="adj4" fmla="val 73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smtClean="0"/>
              <a:t>1.7-2.2 10</a:t>
            </a:r>
            <a:r>
              <a:rPr lang="fr-CH" b="1" baseline="30000" dirty="0" smtClean="0"/>
              <a:t>34</a:t>
            </a:r>
            <a:r>
              <a:rPr lang="fr-CH" b="1" dirty="0" smtClean="0"/>
              <a:t> cm</a:t>
            </a:r>
            <a:r>
              <a:rPr lang="fr-CH" b="1" baseline="30000" dirty="0" smtClean="0"/>
              <a:t>-2</a:t>
            </a:r>
            <a:r>
              <a:rPr lang="fr-CH" b="1" dirty="0" smtClean="0"/>
              <a:t>s</a:t>
            </a:r>
            <a:r>
              <a:rPr lang="fr-CH" b="1" baseline="30000" dirty="0" smtClean="0"/>
              <a:t>-1</a:t>
            </a:r>
          </a:p>
          <a:p>
            <a:pPr algn="ctr"/>
            <a:r>
              <a:rPr lang="fr-CH" b="1" dirty="0" smtClean="0"/>
              <a:t>25 ns </a:t>
            </a:r>
            <a:r>
              <a:rPr lang="fr-CH" b="1" dirty="0" err="1" smtClean="0"/>
              <a:t>bunch</a:t>
            </a:r>
            <a:r>
              <a:rPr lang="fr-CH" b="1" dirty="0" smtClean="0"/>
              <a:t> </a:t>
            </a:r>
            <a:br>
              <a:rPr lang="fr-CH" b="1" dirty="0" smtClean="0"/>
            </a:br>
            <a:r>
              <a:rPr lang="fr-CH" b="1" dirty="0" smtClean="0"/>
              <a:t> pile up </a:t>
            </a:r>
            <a:r>
              <a:rPr lang="fr-CH" b="1" dirty="0" smtClean="0">
                <a:sym typeface="Symbol"/>
              </a:rPr>
              <a:t>60</a:t>
            </a:r>
            <a:endParaRPr lang="en-GB" b="1" dirty="0"/>
          </a:p>
        </p:txBody>
      </p:sp>
      <p:sp>
        <p:nvSpPr>
          <p:cNvPr id="9" name="Oval 8"/>
          <p:cNvSpPr/>
          <p:nvPr/>
        </p:nvSpPr>
        <p:spPr>
          <a:xfrm>
            <a:off x="5227968" y="2071209"/>
            <a:ext cx="959885" cy="4794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Horizontal Scroll 9"/>
          <p:cNvSpPr/>
          <p:nvPr/>
        </p:nvSpPr>
        <p:spPr>
          <a:xfrm>
            <a:off x="6762007" y="4293096"/>
            <a:ext cx="2155617" cy="1368152"/>
          </a:xfrm>
          <a:prstGeom prst="horizontalScroll">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b="1" dirty="0" err="1" smtClean="0">
                <a:solidFill>
                  <a:srgbClr val="FF0000"/>
                </a:solidFill>
              </a:rPr>
              <a:t>Technical</a:t>
            </a:r>
            <a:r>
              <a:rPr lang="fr-CH" sz="1600" b="1" dirty="0" smtClean="0">
                <a:solidFill>
                  <a:srgbClr val="FF0000"/>
                </a:solidFill>
              </a:rPr>
              <a:t> </a:t>
            </a:r>
            <a:r>
              <a:rPr lang="fr-CH" sz="1600" b="1" dirty="0" err="1" smtClean="0">
                <a:solidFill>
                  <a:srgbClr val="FF0000"/>
                </a:solidFill>
              </a:rPr>
              <a:t>limits</a:t>
            </a:r>
            <a:r>
              <a:rPr lang="fr-CH" sz="1600" b="1" dirty="0" smtClean="0">
                <a:solidFill>
                  <a:srgbClr val="FF0000"/>
                </a:solidFill>
              </a:rPr>
              <a:t> to </a:t>
            </a:r>
            <a:r>
              <a:rPr lang="fr-CH" sz="1600" b="1" dirty="0" err="1" smtClean="0">
                <a:solidFill>
                  <a:srgbClr val="FF0000"/>
                </a:solidFill>
              </a:rPr>
              <a:t>lumi</a:t>
            </a:r>
            <a:r>
              <a:rPr lang="fr-CH" sz="1600" b="1" dirty="0" smtClean="0">
                <a:solidFill>
                  <a:srgbClr val="FF0000"/>
                </a:solidFill>
              </a:rPr>
              <a:t> </a:t>
            </a:r>
            <a:r>
              <a:rPr lang="fr-CH" sz="1600" b="1" dirty="0" err="1" smtClean="0">
                <a:solidFill>
                  <a:srgbClr val="FF0000"/>
                </a:solidFill>
              </a:rPr>
              <a:t>increase</a:t>
            </a:r>
            <a:r>
              <a:rPr lang="fr-CH" sz="1600" b="1" dirty="0" smtClean="0">
                <a:solidFill>
                  <a:srgbClr val="FF0000"/>
                </a:solidFill>
              </a:rPr>
              <a:t> (Machine &amp; </a:t>
            </a:r>
            <a:r>
              <a:rPr lang="fr-CH" sz="1600" b="1" dirty="0" err="1" smtClean="0">
                <a:solidFill>
                  <a:srgbClr val="FF0000"/>
                </a:solidFill>
              </a:rPr>
              <a:t>Experiments</a:t>
            </a:r>
            <a:r>
              <a:rPr lang="fr-CH" sz="1600" b="1" dirty="0" smtClean="0">
                <a:solidFill>
                  <a:srgbClr val="FF0000"/>
                </a:solidFill>
              </a:rPr>
              <a:t>)</a:t>
            </a:r>
          </a:p>
        </p:txBody>
      </p:sp>
      <p:cxnSp>
        <p:nvCxnSpPr>
          <p:cNvPr id="11" name="Straight Arrow Connector 10"/>
          <p:cNvCxnSpPr/>
          <p:nvPr/>
        </p:nvCxnSpPr>
        <p:spPr>
          <a:xfrm flipH="1" flipV="1">
            <a:off x="6157335" y="2512296"/>
            <a:ext cx="1443013" cy="179199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294685" y="2720113"/>
            <a:ext cx="901178" cy="3881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flipH="1" flipV="1">
            <a:off x="6129903" y="3094619"/>
            <a:ext cx="1033686" cy="11895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610" y="1411095"/>
            <a:ext cx="1065475" cy="23123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r>
              <a:rPr lang="fr-CH" sz="1400" b="1" dirty="0" err="1" smtClean="0"/>
              <a:t>Run</a:t>
            </a:r>
            <a:r>
              <a:rPr lang="fr-CH" sz="1400" b="1" dirty="0" smtClean="0"/>
              <a:t> I</a:t>
            </a:r>
            <a:endParaRPr lang="en-GB" sz="1400" b="1" dirty="0"/>
          </a:p>
        </p:txBody>
      </p:sp>
      <p:sp>
        <p:nvSpPr>
          <p:cNvPr id="16" name="TextBox 15"/>
          <p:cNvSpPr txBox="1"/>
          <p:nvPr/>
        </p:nvSpPr>
        <p:spPr>
          <a:xfrm>
            <a:off x="2211920" y="1404850"/>
            <a:ext cx="1473645" cy="23123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pPr algn="ctr"/>
            <a:r>
              <a:rPr lang="fr-CH" sz="1400" b="1" dirty="0" err="1" smtClean="0"/>
              <a:t>Run</a:t>
            </a:r>
            <a:r>
              <a:rPr lang="fr-CH" sz="1400" b="1" dirty="0" smtClean="0"/>
              <a:t> II</a:t>
            </a:r>
            <a:endParaRPr lang="en-GB" sz="1400" b="1" dirty="0"/>
          </a:p>
        </p:txBody>
      </p:sp>
      <p:sp>
        <p:nvSpPr>
          <p:cNvPr id="17" name="TextBox 16"/>
          <p:cNvSpPr txBox="1"/>
          <p:nvPr/>
        </p:nvSpPr>
        <p:spPr>
          <a:xfrm>
            <a:off x="4564049" y="1411095"/>
            <a:ext cx="1455087" cy="23123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r>
              <a:rPr lang="fr-CH" sz="1400" b="1" dirty="0" err="1" smtClean="0"/>
              <a:t>Run</a:t>
            </a:r>
            <a:r>
              <a:rPr lang="fr-CH" sz="1400" b="1" dirty="0" smtClean="0"/>
              <a:t> III</a:t>
            </a:r>
            <a:endParaRPr lang="en-GB" sz="1400" b="1" dirty="0"/>
          </a:p>
        </p:txBody>
      </p:sp>
      <p:sp>
        <p:nvSpPr>
          <p:cNvPr id="18" name="Striped Right Arrow 17"/>
          <p:cNvSpPr/>
          <p:nvPr/>
        </p:nvSpPr>
        <p:spPr>
          <a:xfrm>
            <a:off x="2225938" y="5628584"/>
            <a:ext cx="1800200" cy="484632"/>
          </a:xfrm>
          <a:prstGeom prst="stripedRightArrow">
            <a:avLst/>
          </a:prstGeom>
          <a:solidFill>
            <a:srgbClr val="4F81BD"/>
          </a:solidFill>
          <a:ln w="25400">
            <a:solidFill>
              <a:srgbClr val="3861A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b="1" dirty="0"/>
              <a:t>50 </a:t>
            </a:r>
            <a:r>
              <a:rPr lang="fr-CH" sz="1600" b="1" dirty="0">
                <a:sym typeface="Symbol"/>
              </a:rPr>
              <a:t> 25 ns</a:t>
            </a:r>
            <a:endParaRPr lang="en-GB" sz="1600" b="1" dirty="0"/>
          </a:p>
        </p:txBody>
      </p:sp>
      <p:sp>
        <p:nvSpPr>
          <p:cNvPr id="19" name="TextBox 18"/>
          <p:cNvSpPr txBox="1"/>
          <p:nvPr/>
        </p:nvSpPr>
        <p:spPr>
          <a:xfrm>
            <a:off x="7332429" y="1373230"/>
            <a:ext cx="1354372" cy="307777"/>
          </a:xfrm>
          <a:prstGeom prst="rect">
            <a:avLst/>
          </a:prstGeom>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r>
              <a:rPr lang="fr-CH" sz="1400" b="1" dirty="0" err="1" smtClean="0"/>
              <a:t>Run</a:t>
            </a:r>
            <a:r>
              <a:rPr lang="fr-CH" sz="1400" b="1" dirty="0" smtClean="0"/>
              <a:t> IV, V…</a:t>
            </a:r>
            <a:endParaRPr lang="en-GB" sz="1400" b="1" dirty="0"/>
          </a:p>
        </p:txBody>
      </p:sp>
    </p:spTree>
    <p:extLst>
      <p:ext uri="{BB962C8B-B14F-4D97-AF65-F5344CB8AC3E}">
        <p14:creationId xmlns:p14="http://schemas.microsoft.com/office/powerpoint/2010/main" val="60101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51" y="598829"/>
            <a:ext cx="9144000" cy="38087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pic>
      <p:sp>
        <p:nvSpPr>
          <p:cNvPr id="2" name="Slide Number Placeholder 1"/>
          <p:cNvSpPr>
            <a:spLocks noGrp="1"/>
          </p:cNvSpPr>
          <p:nvPr>
            <p:ph type="sldNum" sz="quarter" idx="12"/>
          </p:nvPr>
        </p:nvSpPr>
        <p:spPr/>
        <p:txBody>
          <a:bodyPr/>
          <a:lstStyle/>
          <a:p>
            <a:fld id="{0FA004B2-1541-5046-B6F2-22AF56585712}" type="slidenum">
              <a:rPr lang="en-US" smtClean="0"/>
              <a:t>8</a:t>
            </a:fld>
            <a:endParaRPr lang="en-US"/>
          </a:p>
        </p:txBody>
      </p:sp>
      <p:sp>
        <p:nvSpPr>
          <p:cNvPr id="4" name="Footer Placeholder 3"/>
          <p:cNvSpPr>
            <a:spLocks noGrp="1"/>
          </p:cNvSpPr>
          <p:nvPr>
            <p:ph type="ftr" sz="quarter" idx="3"/>
          </p:nvPr>
        </p:nvSpPr>
        <p:spPr/>
        <p:txBody>
          <a:bodyPr/>
          <a:lstStyle/>
          <a:p>
            <a:r>
              <a:rPr lang="en-GB" smtClean="0"/>
              <a:t>L. Rossi HL-LHC project - Varenna 9July 2015</a:t>
            </a:r>
            <a:endParaRPr lang="en-GB" dirty="0"/>
          </a:p>
        </p:txBody>
      </p:sp>
      <p:sp>
        <p:nvSpPr>
          <p:cNvPr id="15" name="TextBox 14"/>
          <p:cNvSpPr txBox="1"/>
          <p:nvPr/>
        </p:nvSpPr>
        <p:spPr>
          <a:xfrm>
            <a:off x="63610" y="1411095"/>
            <a:ext cx="1065475" cy="23123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r>
              <a:rPr lang="fr-CH" sz="1400" b="1" dirty="0" err="1" smtClean="0"/>
              <a:t>Run</a:t>
            </a:r>
            <a:r>
              <a:rPr lang="fr-CH" sz="1400" b="1" dirty="0" smtClean="0"/>
              <a:t> I</a:t>
            </a:r>
            <a:endParaRPr lang="en-GB" sz="1400" b="1" dirty="0"/>
          </a:p>
        </p:txBody>
      </p:sp>
      <p:sp>
        <p:nvSpPr>
          <p:cNvPr id="16" name="TextBox 15"/>
          <p:cNvSpPr txBox="1"/>
          <p:nvPr/>
        </p:nvSpPr>
        <p:spPr>
          <a:xfrm>
            <a:off x="2211920" y="1404850"/>
            <a:ext cx="1473645" cy="23123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pPr algn="ctr"/>
            <a:r>
              <a:rPr lang="fr-CH" sz="1400" b="1" dirty="0" err="1" smtClean="0"/>
              <a:t>Run</a:t>
            </a:r>
            <a:r>
              <a:rPr lang="fr-CH" sz="1400" b="1" dirty="0" smtClean="0"/>
              <a:t> II</a:t>
            </a:r>
            <a:endParaRPr lang="en-GB" sz="1400" b="1" dirty="0"/>
          </a:p>
        </p:txBody>
      </p:sp>
      <p:sp>
        <p:nvSpPr>
          <p:cNvPr id="17" name="TextBox 16"/>
          <p:cNvSpPr txBox="1"/>
          <p:nvPr/>
        </p:nvSpPr>
        <p:spPr>
          <a:xfrm>
            <a:off x="4564049" y="1411095"/>
            <a:ext cx="1455087" cy="23123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r>
              <a:rPr lang="fr-CH" sz="1400" b="1" dirty="0" err="1" smtClean="0"/>
              <a:t>Run</a:t>
            </a:r>
            <a:r>
              <a:rPr lang="fr-CH" sz="1400" b="1" dirty="0" smtClean="0"/>
              <a:t> III</a:t>
            </a:r>
            <a:endParaRPr lang="en-GB" sz="1400" b="1" dirty="0"/>
          </a:p>
        </p:txBody>
      </p:sp>
      <p:sp>
        <p:nvSpPr>
          <p:cNvPr id="19" name="TextBox 18"/>
          <p:cNvSpPr txBox="1"/>
          <p:nvPr/>
        </p:nvSpPr>
        <p:spPr>
          <a:xfrm>
            <a:off x="7332429" y="1373230"/>
            <a:ext cx="1354372" cy="307777"/>
          </a:xfrm>
          <a:prstGeom prst="rect">
            <a:avLst/>
          </a:prstGeom>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r>
              <a:rPr lang="fr-CH" sz="1400" b="1" dirty="0" err="1" smtClean="0"/>
              <a:t>Run</a:t>
            </a:r>
            <a:r>
              <a:rPr lang="fr-CH" sz="1400" b="1" dirty="0" smtClean="0"/>
              <a:t> IV, V…</a:t>
            </a:r>
            <a:endParaRPr lang="en-GB" sz="1400" b="1" dirty="0"/>
          </a:p>
        </p:txBody>
      </p:sp>
      <p:sp>
        <p:nvSpPr>
          <p:cNvPr id="14" name="Rectangle 13"/>
          <p:cNvSpPr/>
          <p:nvPr/>
        </p:nvSpPr>
        <p:spPr>
          <a:xfrm>
            <a:off x="4013266" y="2170706"/>
            <a:ext cx="991009" cy="1550504"/>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p:cNvSpPr/>
          <p:nvPr/>
        </p:nvSpPr>
        <p:spPr>
          <a:xfrm>
            <a:off x="6491171" y="2170706"/>
            <a:ext cx="1157983" cy="1550504"/>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ight Arrow 20"/>
          <p:cNvSpPr/>
          <p:nvPr/>
        </p:nvSpPr>
        <p:spPr>
          <a:xfrm>
            <a:off x="3248244" y="3091069"/>
            <a:ext cx="739471" cy="2425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22" name="Right Arrow 21"/>
          <p:cNvSpPr/>
          <p:nvPr/>
        </p:nvSpPr>
        <p:spPr>
          <a:xfrm>
            <a:off x="5649400" y="3199736"/>
            <a:ext cx="739471" cy="2425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23" name="TextBox 22"/>
          <p:cNvSpPr txBox="1"/>
          <p:nvPr/>
        </p:nvSpPr>
        <p:spPr>
          <a:xfrm>
            <a:off x="3987715" y="4029152"/>
            <a:ext cx="101656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fr-CH" sz="1400" b="1" dirty="0" smtClean="0"/>
              <a:t>Excavation </a:t>
            </a:r>
            <a:r>
              <a:rPr lang="fr-CH" sz="1400" b="1" dirty="0" err="1" smtClean="0"/>
              <a:t>period</a:t>
            </a:r>
            <a:endParaRPr lang="en-GB" sz="1400" b="1" dirty="0"/>
          </a:p>
        </p:txBody>
      </p:sp>
      <p:sp>
        <p:nvSpPr>
          <p:cNvPr id="24" name="TextBox 23"/>
          <p:cNvSpPr txBox="1"/>
          <p:nvPr/>
        </p:nvSpPr>
        <p:spPr>
          <a:xfrm>
            <a:off x="5004276" y="4036300"/>
            <a:ext cx="1486896"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fr-CH" sz="1400" b="1" dirty="0" smtClean="0"/>
              <a:t>Surface buildings and services  </a:t>
            </a:r>
            <a:endParaRPr lang="en-GB" sz="1400" b="1" dirty="0"/>
          </a:p>
        </p:txBody>
      </p:sp>
      <p:sp>
        <p:nvSpPr>
          <p:cNvPr id="25" name="TextBox 24"/>
          <p:cNvSpPr txBox="1"/>
          <p:nvPr/>
        </p:nvSpPr>
        <p:spPr>
          <a:xfrm>
            <a:off x="2211919" y="4036807"/>
            <a:ext cx="1775795"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CH" sz="1400" b="1" dirty="0" smtClean="0"/>
              <a:t>Lay-out, </a:t>
            </a:r>
            <a:r>
              <a:rPr lang="fr-CH" sz="1400" b="1" dirty="0" err="1" smtClean="0"/>
              <a:t>permits</a:t>
            </a:r>
            <a:r>
              <a:rPr lang="fr-CH" sz="1400" b="1" dirty="0" smtClean="0"/>
              <a:t>, tenders, </a:t>
            </a:r>
            <a:r>
              <a:rPr lang="fr-CH" sz="1400" b="1" dirty="0" err="1" smtClean="0"/>
              <a:t>preparation</a:t>
            </a:r>
            <a:endParaRPr lang="en-GB" sz="1400" b="1" dirty="0"/>
          </a:p>
        </p:txBody>
      </p:sp>
      <p:sp>
        <p:nvSpPr>
          <p:cNvPr id="26" name="Right Arrow 25"/>
          <p:cNvSpPr/>
          <p:nvPr/>
        </p:nvSpPr>
        <p:spPr>
          <a:xfrm>
            <a:off x="2314221" y="4820370"/>
            <a:ext cx="4176951" cy="670803"/>
          </a:xfrm>
          <a:prstGeom prst="rightArrow">
            <a:avLst/>
          </a:prstGeom>
          <a:gradFill>
            <a:gsLst>
              <a:gs pos="0">
                <a:srgbClr val="3861AA"/>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CH" b="1" dirty="0" smtClean="0"/>
              <a:t>Civil </a:t>
            </a:r>
            <a:r>
              <a:rPr lang="fr-CH" b="1" dirty="0" err="1" smtClean="0"/>
              <a:t>engineer</a:t>
            </a:r>
            <a:r>
              <a:rPr lang="fr-CH" b="1" dirty="0" smtClean="0"/>
              <a:t> </a:t>
            </a:r>
            <a:r>
              <a:rPr lang="fr-CH" b="1" dirty="0" err="1" smtClean="0"/>
              <a:t>works</a:t>
            </a:r>
            <a:r>
              <a:rPr lang="fr-CH" b="1" dirty="0" smtClean="0"/>
              <a:t> for HL-LHC</a:t>
            </a:r>
            <a:endParaRPr lang="en-GB" b="1" dirty="0"/>
          </a:p>
        </p:txBody>
      </p:sp>
      <p:sp>
        <p:nvSpPr>
          <p:cNvPr id="5" name="TextBox 4"/>
          <p:cNvSpPr txBox="1"/>
          <p:nvPr/>
        </p:nvSpPr>
        <p:spPr>
          <a:xfrm>
            <a:off x="765110" y="5549638"/>
            <a:ext cx="7298473"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fr-CH" b="1" dirty="0" err="1" smtClean="0"/>
              <a:t>Problem</a:t>
            </a:r>
            <a:r>
              <a:rPr lang="fr-CH" b="1" dirty="0" smtClean="0"/>
              <a:t> of vibrations </a:t>
            </a:r>
            <a:r>
              <a:rPr lang="fr-CH" b="1" dirty="0" err="1" smtClean="0"/>
              <a:t>makes</a:t>
            </a:r>
            <a:r>
              <a:rPr lang="fr-CH" b="1" dirty="0" smtClean="0"/>
              <a:t> </a:t>
            </a:r>
            <a:r>
              <a:rPr lang="fr-CH" b="1" dirty="0" err="1" smtClean="0"/>
              <a:t>difficult</a:t>
            </a:r>
            <a:r>
              <a:rPr lang="fr-CH" b="1" dirty="0" smtClean="0"/>
              <a:t>/impossible to </a:t>
            </a:r>
            <a:r>
              <a:rPr lang="fr-CH" b="1" dirty="0" err="1" smtClean="0"/>
              <a:t>excavate</a:t>
            </a:r>
            <a:r>
              <a:rPr lang="fr-CH" b="1" dirty="0" smtClean="0"/>
              <a:t> </a:t>
            </a:r>
            <a:r>
              <a:rPr lang="fr-CH" b="1" dirty="0" err="1" smtClean="0"/>
              <a:t>during</a:t>
            </a:r>
            <a:r>
              <a:rPr lang="fr-CH" b="1" dirty="0" smtClean="0"/>
              <a:t> </a:t>
            </a:r>
            <a:r>
              <a:rPr lang="fr-CH" b="1" dirty="0" err="1" smtClean="0"/>
              <a:t>Run</a:t>
            </a:r>
            <a:r>
              <a:rPr lang="fr-CH" b="1" dirty="0" smtClean="0"/>
              <a:t> III</a:t>
            </a:r>
            <a:endParaRPr lang="en-GB" b="1" dirty="0"/>
          </a:p>
        </p:txBody>
      </p:sp>
    </p:spTree>
    <p:extLst>
      <p:ext uri="{BB962C8B-B14F-4D97-AF65-F5344CB8AC3E}">
        <p14:creationId xmlns:p14="http://schemas.microsoft.com/office/powerpoint/2010/main" val="26722260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FA004B2-1541-5046-B6F2-22AF56585712}" type="slidenum">
              <a:rPr lang="en-US" smtClean="0"/>
              <a:t>9</a:t>
            </a:fld>
            <a:endParaRPr lang="en-US"/>
          </a:p>
        </p:txBody>
      </p:sp>
      <p:sp>
        <p:nvSpPr>
          <p:cNvPr id="2" name="Title 1"/>
          <p:cNvSpPr>
            <a:spLocks noGrp="1"/>
          </p:cNvSpPr>
          <p:nvPr>
            <p:ph type="title"/>
          </p:nvPr>
        </p:nvSpPr>
        <p:spPr/>
        <p:txBody>
          <a:bodyPr>
            <a:normAutofit fontScale="90000"/>
          </a:bodyPr>
          <a:lstStyle/>
          <a:p>
            <a:r>
              <a:rPr lang="fr-CH" dirty="0" smtClean="0"/>
              <a:t>Goal of High </a:t>
            </a:r>
            <a:r>
              <a:rPr lang="fr-CH" dirty="0" err="1" smtClean="0"/>
              <a:t>Luminosity</a:t>
            </a:r>
            <a:r>
              <a:rPr lang="fr-CH" dirty="0" smtClean="0"/>
              <a:t> LHC (HL-LHC) as </a:t>
            </a:r>
            <a:r>
              <a:rPr lang="fr-CH" dirty="0" err="1" smtClean="0"/>
              <a:t>fixed</a:t>
            </a:r>
            <a:r>
              <a:rPr lang="fr-CH" dirty="0" smtClean="0"/>
              <a:t> in </a:t>
            </a:r>
            <a:r>
              <a:rPr lang="fr-CH" dirty="0" err="1" smtClean="0"/>
              <a:t>November</a:t>
            </a:r>
            <a:r>
              <a:rPr lang="fr-CH" dirty="0" smtClean="0"/>
              <a:t> 2010</a:t>
            </a:r>
            <a:endParaRPr lang="en-GB" dirty="0"/>
          </a:p>
        </p:txBody>
      </p:sp>
      <p:sp>
        <p:nvSpPr>
          <p:cNvPr id="6" name="Footer Placeholder 5"/>
          <p:cNvSpPr>
            <a:spLocks noGrp="1"/>
          </p:cNvSpPr>
          <p:nvPr>
            <p:ph type="ftr" sz="quarter" idx="3"/>
          </p:nvPr>
        </p:nvSpPr>
        <p:spPr/>
        <p:txBody>
          <a:bodyPr/>
          <a:lstStyle/>
          <a:p>
            <a:r>
              <a:rPr lang="en-GB" smtClean="0"/>
              <a:t>L. Rossi HL-LHC project - Varenna 9July 2015</a:t>
            </a:r>
            <a:endParaRPr lang="en-GB"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TextBox 3"/>
          <p:cNvSpPr txBox="1"/>
          <p:nvPr/>
        </p:nvSpPr>
        <p:spPr>
          <a:xfrm>
            <a:off x="723900" y="1333902"/>
            <a:ext cx="7704856" cy="350865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2000" dirty="0"/>
              <a:t>The main objective of HiLumi LHC Design Study is to determine a hardware configuration and a set of beam parameters that will allow the LHC to reach the following targets:</a:t>
            </a:r>
          </a:p>
          <a:p>
            <a:endParaRPr lang="en-GB" dirty="0"/>
          </a:p>
          <a:p>
            <a:r>
              <a:rPr lang="en-GB" sz="2400" dirty="0"/>
              <a:t>A peak luminosity of </a:t>
            </a:r>
            <a:r>
              <a:rPr lang="en-GB" sz="2400" b="1" dirty="0"/>
              <a:t>5×10</a:t>
            </a:r>
            <a:r>
              <a:rPr lang="en-GB" sz="2400" b="1" baseline="30000" dirty="0"/>
              <a:t>34</a:t>
            </a:r>
            <a:r>
              <a:rPr lang="en-GB" sz="2400" b="1" dirty="0"/>
              <a:t> cm</a:t>
            </a:r>
            <a:r>
              <a:rPr lang="en-GB" sz="2400" b="1" baseline="30000" dirty="0"/>
              <a:t>-2</a:t>
            </a:r>
            <a:r>
              <a:rPr lang="en-GB" sz="2400" b="1" dirty="0"/>
              <a:t>s</a:t>
            </a:r>
            <a:r>
              <a:rPr lang="en-GB" sz="2400" b="1" baseline="30000" dirty="0"/>
              <a:t>-1</a:t>
            </a:r>
            <a:r>
              <a:rPr lang="en-GB" sz="2400" b="1" dirty="0"/>
              <a:t> with levelling,</a:t>
            </a:r>
            <a:r>
              <a:rPr lang="en-GB" sz="2400" dirty="0"/>
              <a:t> allowing:</a:t>
            </a:r>
          </a:p>
          <a:p>
            <a:r>
              <a:rPr lang="en-GB" sz="2400" dirty="0" smtClean="0"/>
              <a:t/>
            </a:r>
            <a:br>
              <a:rPr lang="en-GB" sz="2400" dirty="0" smtClean="0"/>
            </a:br>
            <a:r>
              <a:rPr lang="en-GB" sz="2400" dirty="0" smtClean="0"/>
              <a:t>An </a:t>
            </a:r>
            <a:r>
              <a:rPr lang="en-GB" sz="2400" dirty="0"/>
              <a:t>integrated luminosity of </a:t>
            </a:r>
            <a:r>
              <a:rPr lang="en-GB" sz="2400" b="1" dirty="0"/>
              <a:t>250 fb</a:t>
            </a:r>
            <a:r>
              <a:rPr lang="en-GB" sz="2400" b="1" baseline="30000" dirty="0"/>
              <a:t>-1</a:t>
            </a:r>
            <a:r>
              <a:rPr lang="en-GB" sz="2400" b="1" dirty="0"/>
              <a:t> per year</a:t>
            </a:r>
            <a:r>
              <a:rPr lang="en-GB" sz="2400" dirty="0"/>
              <a:t>, enabling the goal of </a:t>
            </a:r>
            <a:r>
              <a:rPr lang="en-GB" sz="2400" b="1" dirty="0"/>
              <a:t>3000 </a:t>
            </a:r>
            <a:r>
              <a:rPr lang="en-GB" sz="2400" b="1" dirty="0" smtClean="0"/>
              <a:t>fb</a:t>
            </a:r>
            <a:r>
              <a:rPr lang="en-GB" sz="2400" b="1" baseline="30000" dirty="0" smtClean="0"/>
              <a:t>-1</a:t>
            </a:r>
            <a:r>
              <a:rPr lang="en-GB" sz="2400" dirty="0" smtClean="0"/>
              <a:t>. </a:t>
            </a:r>
            <a:br>
              <a:rPr lang="en-GB" sz="2400" dirty="0" smtClean="0"/>
            </a:br>
            <a:r>
              <a:rPr lang="en-GB" sz="2400" dirty="0" smtClean="0"/>
              <a:t>This </a:t>
            </a:r>
            <a:r>
              <a:rPr lang="en-GB" sz="2400" dirty="0"/>
              <a:t>luminosity is more than ten times the luminosity reach of the first 10 years of the LHC lifetime.</a:t>
            </a:r>
          </a:p>
        </p:txBody>
      </p:sp>
      <p:sp>
        <p:nvSpPr>
          <p:cNvPr id="8" name="TextBox 7"/>
          <p:cNvSpPr txBox="1"/>
          <p:nvPr/>
        </p:nvSpPr>
        <p:spPr>
          <a:xfrm>
            <a:off x="723900" y="5141825"/>
            <a:ext cx="7704856" cy="113877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CH" sz="2000" dirty="0" smtClean="0">
                <a:solidFill>
                  <a:schemeClr val="tx1"/>
                </a:solidFill>
              </a:rPr>
              <a:t>Concept of </a:t>
            </a:r>
            <a:r>
              <a:rPr lang="fr-CH" sz="2000" dirty="0" err="1" smtClean="0">
                <a:solidFill>
                  <a:schemeClr val="tx1"/>
                </a:solidFill>
              </a:rPr>
              <a:t>ultimate</a:t>
            </a:r>
            <a:r>
              <a:rPr lang="fr-CH" sz="2000" dirty="0" smtClean="0">
                <a:solidFill>
                  <a:schemeClr val="tx1"/>
                </a:solidFill>
              </a:rPr>
              <a:t> performance (Oct.2013, ECFA &amp; RLIUP) </a:t>
            </a:r>
            <a:r>
              <a:rPr lang="fr-CH" sz="2000" dirty="0" err="1" smtClean="0">
                <a:solidFill>
                  <a:schemeClr val="tx1"/>
                </a:solidFill>
              </a:rPr>
              <a:t>under</a:t>
            </a:r>
            <a:r>
              <a:rPr lang="fr-CH" sz="2000" dirty="0" smtClean="0">
                <a:solidFill>
                  <a:schemeClr val="tx1"/>
                </a:solidFill>
              </a:rPr>
              <a:t> </a:t>
            </a:r>
            <a:r>
              <a:rPr lang="fr-CH" sz="2000" dirty="0" err="1" smtClean="0">
                <a:solidFill>
                  <a:schemeClr val="tx1"/>
                </a:solidFill>
              </a:rPr>
              <a:t>study</a:t>
            </a:r>
            <a:r>
              <a:rPr lang="fr-CH" sz="2000" dirty="0" smtClean="0">
                <a:solidFill>
                  <a:schemeClr val="tx1"/>
                </a:solidFill>
              </a:rPr>
              <a:t>:</a:t>
            </a:r>
          </a:p>
          <a:p>
            <a:pPr algn="ctr"/>
            <a:r>
              <a:rPr lang="fr-CH" sz="2400" b="1" dirty="0" err="1" smtClean="0">
                <a:solidFill>
                  <a:schemeClr val="tx1"/>
                </a:solidFill>
              </a:rPr>
              <a:t>L</a:t>
            </a:r>
            <a:r>
              <a:rPr lang="fr-CH" sz="2400" b="1" baseline="-25000" dirty="0" err="1" smtClean="0">
                <a:solidFill>
                  <a:schemeClr val="tx1"/>
                </a:solidFill>
              </a:rPr>
              <a:t>peak</a:t>
            </a:r>
            <a:r>
              <a:rPr lang="fr-CH" sz="2400" b="1" dirty="0" smtClean="0">
                <a:solidFill>
                  <a:schemeClr val="tx1"/>
                </a:solidFill>
              </a:rPr>
              <a:t> </a:t>
            </a:r>
            <a:r>
              <a:rPr lang="fr-CH" sz="2400" b="1" dirty="0" smtClean="0">
                <a:solidFill>
                  <a:schemeClr val="tx1"/>
                </a:solidFill>
                <a:sym typeface="Symbol"/>
              </a:rPr>
              <a:t> 7.5 10</a:t>
            </a:r>
            <a:r>
              <a:rPr lang="fr-CH" sz="2400" b="1" baseline="30000" dirty="0" smtClean="0">
                <a:solidFill>
                  <a:schemeClr val="tx1"/>
                </a:solidFill>
                <a:sym typeface="Symbol"/>
              </a:rPr>
              <a:t>34</a:t>
            </a:r>
            <a:r>
              <a:rPr lang="fr-CH" sz="2400" b="1" dirty="0" smtClean="0">
                <a:solidFill>
                  <a:schemeClr val="tx1"/>
                </a:solidFill>
                <a:sym typeface="Symbol"/>
              </a:rPr>
              <a:t> cm</a:t>
            </a:r>
            <a:r>
              <a:rPr lang="fr-CH" sz="2400" b="1" baseline="30000" dirty="0" smtClean="0">
                <a:solidFill>
                  <a:schemeClr val="tx1"/>
                </a:solidFill>
                <a:sym typeface="Symbol"/>
              </a:rPr>
              <a:t>-2</a:t>
            </a:r>
            <a:r>
              <a:rPr lang="fr-CH" sz="2400" b="1" dirty="0" smtClean="0">
                <a:solidFill>
                  <a:schemeClr val="tx1"/>
                </a:solidFill>
                <a:sym typeface="Symbol"/>
              </a:rPr>
              <a:t>s</a:t>
            </a:r>
            <a:r>
              <a:rPr lang="fr-CH" sz="2400" b="1" baseline="30000" dirty="0" smtClean="0">
                <a:solidFill>
                  <a:schemeClr val="tx1"/>
                </a:solidFill>
                <a:sym typeface="Symbol"/>
              </a:rPr>
              <a:t>-1</a:t>
            </a:r>
            <a:r>
              <a:rPr lang="fr-CH" sz="2400" dirty="0" smtClean="0">
                <a:solidFill>
                  <a:schemeClr val="tx1"/>
                </a:solidFill>
                <a:sym typeface="Symbol"/>
              </a:rPr>
              <a:t>  and   </a:t>
            </a:r>
            <a:r>
              <a:rPr lang="fr-CH" sz="2400" b="1" dirty="0" smtClean="0">
                <a:solidFill>
                  <a:schemeClr val="tx1"/>
                </a:solidFill>
                <a:sym typeface="Symbol"/>
              </a:rPr>
              <a:t>Int. L  4000 fb</a:t>
            </a:r>
            <a:r>
              <a:rPr lang="fr-CH" sz="2400" b="1" baseline="30000" dirty="0" smtClean="0">
                <a:solidFill>
                  <a:schemeClr val="tx1"/>
                </a:solidFill>
                <a:sym typeface="Symbol"/>
              </a:rPr>
              <a:t>-1</a:t>
            </a:r>
            <a:r>
              <a:rPr lang="fr-CH" sz="2400" b="1" dirty="0" smtClean="0">
                <a:solidFill>
                  <a:schemeClr val="tx1"/>
                </a:solidFill>
                <a:sym typeface="Symbol"/>
              </a:rPr>
              <a:t> </a:t>
            </a:r>
            <a:r>
              <a:rPr lang="fr-CH" sz="2400" dirty="0" smtClean="0">
                <a:solidFill>
                  <a:schemeClr val="tx1"/>
                </a:solidFill>
                <a:sym typeface="Symbol"/>
              </a:rPr>
              <a:t> </a:t>
            </a:r>
          </a:p>
          <a:p>
            <a:pPr algn="ctr"/>
            <a:r>
              <a:rPr lang="fr-CH" sz="2400" dirty="0" smtClean="0">
                <a:solidFill>
                  <a:schemeClr val="tx1"/>
                </a:solidFill>
                <a:sym typeface="Symbol"/>
              </a:rPr>
              <a:t>LHC </a:t>
            </a:r>
            <a:r>
              <a:rPr lang="fr-CH" sz="2400" dirty="0" err="1" smtClean="0">
                <a:solidFill>
                  <a:schemeClr val="tx1"/>
                </a:solidFill>
                <a:sym typeface="Symbol"/>
              </a:rPr>
              <a:t>should</a:t>
            </a:r>
            <a:r>
              <a:rPr lang="fr-CH" sz="2400" dirty="0" smtClean="0">
                <a:solidFill>
                  <a:schemeClr val="tx1"/>
                </a:solidFill>
                <a:sym typeface="Symbol"/>
              </a:rPr>
              <a:t> not </a:t>
            </a:r>
            <a:r>
              <a:rPr lang="fr-CH" sz="2400" dirty="0" err="1" smtClean="0">
                <a:solidFill>
                  <a:schemeClr val="tx1"/>
                </a:solidFill>
                <a:sym typeface="Symbol"/>
              </a:rPr>
              <a:t>be</a:t>
            </a:r>
            <a:r>
              <a:rPr lang="fr-CH" sz="2400" dirty="0" smtClean="0">
                <a:solidFill>
                  <a:schemeClr val="tx1"/>
                </a:solidFill>
                <a:sym typeface="Symbol"/>
              </a:rPr>
              <a:t> the </a:t>
            </a:r>
            <a:r>
              <a:rPr lang="fr-CH" sz="2400" dirty="0" err="1" smtClean="0">
                <a:solidFill>
                  <a:schemeClr val="tx1"/>
                </a:solidFill>
                <a:sym typeface="Symbol"/>
              </a:rPr>
              <a:t>limit</a:t>
            </a:r>
            <a:r>
              <a:rPr lang="fr-CH" sz="2400" dirty="0" smtClean="0">
                <a:solidFill>
                  <a:schemeClr val="tx1"/>
                </a:solidFill>
                <a:sym typeface="Symbol"/>
              </a:rPr>
              <a:t>, </a:t>
            </a:r>
            <a:r>
              <a:rPr lang="fr-CH" sz="2400" dirty="0" err="1" smtClean="0">
                <a:solidFill>
                  <a:schemeClr val="tx1"/>
                </a:solidFill>
                <a:sym typeface="Symbol"/>
              </a:rPr>
              <a:t>would</a:t>
            </a:r>
            <a:r>
              <a:rPr lang="fr-CH" sz="2400" dirty="0" smtClean="0">
                <a:solidFill>
                  <a:schemeClr val="tx1"/>
                </a:solidFill>
                <a:sym typeface="Symbol"/>
              </a:rPr>
              <a:t> </a:t>
            </a:r>
            <a:r>
              <a:rPr lang="fr-CH" sz="2400" dirty="0" err="1" smtClean="0">
                <a:solidFill>
                  <a:schemeClr val="tx1"/>
                </a:solidFill>
                <a:sym typeface="Symbol"/>
              </a:rPr>
              <a:t>Physics</a:t>
            </a:r>
            <a:r>
              <a:rPr lang="fr-CH" sz="2400" dirty="0" smtClean="0">
                <a:solidFill>
                  <a:schemeClr val="tx1"/>
                </a:solidFill>
                <a:sym typeface="Symbol"/>
              </a:rPr>
              <a:t> </a:t>
            </a:r>
            <a:r>
              <a:rPr lang="fr-CH" sz="2400" dirty="0" err="1" smtClean="0">
                <a:solidFill>
                  <a:schemeClr val="tx1"/>
                </a:solidFill>
                <a:sym typeface="Symbol"/>
              </a:rPr>
              <a:t>require</a:t>
            </a:r>
            <a:r>
              <a:rPr lang="fr-CH" sz="2400" dirty="0" smtClean="0">
                <a:solidFill>
                  <a:schemeClr val="tx1"/>
                </a:solidFill>
                <a:sym typeface="Symbol"/>
              </a:rPr>
              <a:t> more…</a:t>
            </a:r>
            <a:endParaRPr lang="en-GB" sz="2400" dirty="0">
              <a:solidFill>
                <a:schemeClr val="tx1"/>
              </a:solidFill>
            </a:endParaRPr>
          </a:p>
        </p:txBody>
      </p:sp>
    </p:spTree>
    <p:extLst>
      <p:ext uri="{BB962C8B-B14F-4D97-AF65-F5344CB8AC3E}">
        <p14:creationId xmlns:p14="http://schemas.microsoft.com/office/powerpoint/2010/main" val="188131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HiLumiLHC_Presentatio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65F00B9AFF9D4DB8D423D62D364FE5" ma:contentTypeVersion="0" ma:contentTypeDescription="Create a new document." ma:contentTypeScope="" ma:versionID="1f5c5222447e6795847028ce554a3f6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2125E1-CCB4-4909-BE88-A72A822A6F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D553D58-F42B-43B9-BDA1-90638D0CBA0D}">
  <ds:schemaRefs>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8A7ED259-6AEE-4E24-A95A-9729541A61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HiLumiLHC_PresentationTemplate</Template>
  <TotalTime>1615</TotalTime>
  <Words>3435</Words>
  <Application>Microsoft Office PowerPoint</Application>
  <PresentationFormat>On-screen Show (4:3)</PresentationFormat>
  <Paragraphs>649</Paragraphs>
  <Slides>55</Slides>
  <Notes>10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4" baseType="lpstr">
      <vt:lpstr>ＭＳ Ｐゴシック</vt:lpstr>
      <vt:lpstr>Arial</vt:lpstr>
      <vt:lpstr>Calibri</vt:lpstr>
      <vt:lpstr>Lucida Grande</vt:lpstr>
      <vt:lpstr>Symbol</vt:lpstr>
      <vt:lpstr>Times New Roman</vt:lpstr>
      <vt:lpstr>Wingdings</vt:lpstr>
      <vt:lpstr>HiLumiLHC_PresentationTemplate</vt:lpstr>
      <vt:lpstr>Equation</vt:lpstr>
      <vt:lpstr>Varenna Workshop on Future Research Infrastructure; Challenges and Opportunities</vt:lpstr>
      <vt:lpstr>Accelerators progress: SC domination</vt:lpstr>
      <vt:lpstr>PowerPoint Presentation</vt:lpstr>
      <vt:lpstr>PowerPoint Presentation</vt:lpstr>
      <vt:lpstr>PowerPoint Presentation</vt:lpstr>
      <vt:lpstr>PowerPoint Presentation</vt:lpstr>
      <vt:lpstr>PowerPoint Presentation</vt:lpstr>
      <vt:lpstr>PowerPoint Presentation</vt:lpstr>
      <vt:lpstr>Goal of High Luminosity LHC (HL-LHC) as fixed in November 2010</vt:lpstr>
      <vt:lpstr>Nominal upgrade parameters  3000 fb-1 would be reached in 2038</vt:lpstr>
      <vt:lpstr>Ultimate performance: 4000+ fb-1 by 2038</vt:lpstr>
      <vt:lpstr>Luminosity the main ingredients</vt:lpstr>
      <vt:lpstr>Luminosity and levelling - 2</vt:lpstr>
      <vt:lpstr>Budget FP7 HiLumi DS</vt:lpstr>
      <vt:lpstr>LIU Project Definition</vt:lpstr>
      <vt:lpstr>PSB upgrade</vt:lpstr>
      <vt:lpstr>Increasing luminosity by reducing beam size with a «local» action</vt:lpstr>
      <vt:lpstr>Parameters LHC and HL-LHC (PLC)</vt:lpstr>
      <vt:lpstr>Works in various part of the ring</vt:lpstr>
      <vt:lpstr>The largest HEP accelerator in construction</vt:lpstr>
      <vt:lpstr>Integration view of IT zone (InTeraction Region, ITR)</vt:lpstr>
      <vt:lpstr>Progress for MQXF – Nb3Sn  (low-β quads, or Inner Triplet IT quads)</vt:lpstr>
      <vt:lpstr>Thanks to better shielding the new triplet will survive 4000 fb-1</vt:lpstr>
      <vt:lpstr>Two International Reviews</vt:lpstr>
      <vt:lpstr>The Achromatic Telescopic Squeezing (ATS) scheme </vt:lpstr>
      <vt:lpstr>Magnet the progress</vt:lpstr>
      <vt:lpstr>Going up to 11 or 12 T : forces doubles</vt:lpstr>
      <vt:lpstr>MS magnets have to upgraded But also cryogenic separation from arc</vt:lpstr>
      <vt:lpstr>Magnets must be cryostated, tested, cooled, protected, powered, aligned, …</vt:lpstr>
      <vt:lpstr>IT cryoplants and new LSS QRL</vt:lpstr>
      <vt:lpstr>Beating the Reduction Factor: Crab Cavities</vt:lpstr>
      <vt:lpstr>Crab Cavity, for p-beam rotation   at tens fs level precision ! And compact!</vt:lpstr>
      <vt:lpstr>Situation: from drawings to reality…</vt:lpstr>
      <vt:lpstr>And excellent results: RF dipole &gt; 5 MV ¼ w and 4-rods also tested (1.5 MV)  cleaning &amp; vacuum issues: new test under way</vt:lpstr>
      <vt:lpstr>CC: for preparing LHC we need a test in SPS</vt:lpstr>
      <vt:lpstr>Downselection and accelerator cavity designs: test by 2015</vt:lpstr>
      <vt:lpstr>Increased beam intensity and Lumi: collimation upgrade, new materials</vt:lpstr>
      <vt:lpstr>IP2 - DS collimators ions – 11 T (LS2 -2018) IP7 – DS collimators in the betatron cleaning(LS3)</vt:lpstr>
      <vt:lpstr>CERN 11 T dipole (1.8 m long model)</vt:lpstr>
      <vt:lpstr>Low impedence collimators(LS2 &amp; LS3)</vt:lpstr>
      <vt:lpstr>PowerPoint Presentation</vt:lpstr>
      <vt:lpstr>Is it really possibile to go so high?</vt:lpstr>
      <vt:lpstr>SC link to remove PC from Rad environment: High current- High temp. </vt:lpstr>
      <vt:lpstr>PowerPoint Presentation</vt:lpstr>
      <vt:lpstr>Next challenge: Civil Engineering (P5)</vt:lpstr>
      <vt:lpstr>Underground Civil Engineering (P5)</vt:lpstr>
      <vt:lpstr>PowerPoint Presentation</vt:lpstr>
      <vt:lpstr>Project: the way to day</vt:lpstr>
      <vt:lpstr>Cost &amp; Schedule Review</vt:lpstr>
      <vt:lpstr>Cost &amp; Schedule review: main outcome</vt:lpstr>
      <vt:lpstr>PowerPoint Presentation</vt:lpstr>
      <vt:lpstr>International Reviews and Communications</vt:lpstr>
      <vt:lpstr>Collaboration: the long way</vt:lpstr>
      <vt:lpstr>PowerPoint Presentation</vt:lpstr>
      <vt:lpstr>Implementation plan (FP7-Nov. 2010)</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for HiLumi collaborators</dc:title>
  <dc:creator>Cecile Noels</dc:creator>
  <cp:lastModifiedBy>Lucio Rossi</cp:lastModifiedBy>
  <cp:revision>130</cp:revision>
  <dcterms:created xsi:type="dcterms:W3CDTF">2011-12-13T14:40:13Z</dcterms:created>
  <dcterms:modified xsi:type="dcterms:W3CDTF">2015-07-08T22:21:56Z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0x0101003D65F00B9AFF9D4DB8D423D62D364FE5</vt:lpwstr>
  </property>
</Properties>
</file>