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60" r:id="rId4"/>
    <p:sldId id="268" r:id="rId5"/>
    <p:sldId id="259" r:id="rId6"/>
    <p:sldId id="261" r:id="rId7"/>
    <p:sldId id="262" r:id="rId8"/>
    <p:sldId id="267" r:id="rId9"/>
    <p:sldId id="270" r:id="rId10"/>
    <p:sldId id="263" r:id="rId11"/>
    <p:sldId id="265" r:id="rId12"/>
    <p:sldId id="264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960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75C3D-28FE-9442-9D3D-75DD9556F4B0}" type="datetimeFigureOut">
              <a:rPr lang="en-US" smtClean="0"/>
              <a:t>27/10/15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AF872-1678-5547-AA2A-C5ACF788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4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58A14-5EF4-F245-A5DA-34E617056C75}" type="datetimeFigureOut">
              <a:rPr lang="en-US" smtClean="0"/>
              <a:t>27/10/15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D722D-1272-4244-88ED-3DA83543C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48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3321-DF1B-E14B-89CA-5B2839D37050}" type="datetime3">
              <a:rPr lang="en-US" smtClean="0"/>
              <a:t>27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0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B8A2-6CA9-A942-A3AD-FCA58ABC605E}" type="datetime3">
              <a:rPr lang="en-US" smtClean="0"/>
              <a:t>27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5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958D-34CD-8F4F-9D8B-EA752AE716A2}" type="datetime3">
              <a:rPr lang="en-US" smtClean="0"/>
              <a:t>27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CF9-20A9-EA43-ADE6-77C338AFF237}" type="datetime3">
              <a:rPr lang="en-US" smtClean="0"/>
              <a:t>27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3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D79B-A09C-5244-99EB-A74FD67D17F7}" type="datetime3">
              <a:rPr lang="en-US" smtClean="0"/>
              <a:t>27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7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DF5-1EAA-B749-BC0F-A433F1986A28}" type="datetime3">
              <a:rPr lang="en-US" smtClean="0"/>
              <a:t>27 October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1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90C1-BDE5-D647-8F73-9299641041F2}" type="datetime3">
              <a:rPr lang="en-US" smtClean="0"/>
              <a:t>27 October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6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9461-2BAD-5640-B3F6-5FED73CB8C18}" type="datetime3">
              <a:rPr lang="en-US" smtClean="0"/>
              <a:t>27 October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0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45EE-757D-764F-B442-B5BDD9FC9FEB}" type="datetime3">
              <a:rPr lang="en-US" smtClean="0"/>
              <a:t>27 October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3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9BD7-F612-A546-9DC3-D2B95473614F}" type="datetime3">
              <a:rPr lang="en-US" smtClean="0"/>
              <a:t>27 October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2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5FAA-7570-4149-AE71-4787091C4435}" type="datetime3">
              <a:rPr lang="en-US" smtClean="0"/>
              <a:t>27 October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5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318F3B3D-8ED8-7F49-8EAE-B21F6455BC26}" type="datetime3">
              <a:rPr lang="en-US" smtClean="0"/>
              <a:t>27 October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r>
              <a:rPr lang="en-US" smtClean="0"/>
              <a:t>Calorimetry laboratory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93257DD4-73D3-A044-8627-DBB033BD95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2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5411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en-US" dirty="0" smtClean="0"/>
              <a:t>olarization and test of 1 mm</a:t>
            </a:r>
            <a:r>
              <a:rPr lang="en-US" baseline="30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Hamamatsu MPPC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Laboratory course: Day </a:t>
            </a:r>
            <a:r>
              <a:rPr lang="en-US" sz="3600" i="1" dirty="0"/>
              <a:t>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23157"/>
            <a:ext cx="6400800" cy="1752600"/>
          </a:xfrm>
        </p:spPr>
        <p:txBody>
          <a:bodyPr/>
          <a:lstStyle/>
          <a:p>
            <a:endParaRPr lang="en-US" dirty="0" smtClean="0">
              <a:latin typeface="Times"/>
              <a:cs typeface="Times"/>
            </a:endParaRPr>
          </a:p>
          <a:p>
            <a:r>
              <a:rPr lang="en-US" dirty="0" err="1" smtClean="0">
                <a:latin typeface="Times"/>
                <a:cs typeface="Times"/>
              </a:rPr>
              <a:t>Calorimetry</a:t>
            </a:r>
            <a:r>
              <a:rPr lang="en-US" dirty="0" smtClean="0">
                <a:latin typeface="Times"/>
                <a:cs typeface="Times"/>
              </a:rPr>
              <a:t> </a:t>
            </a:r>
            <a:r>
              <a:rPr lang="en-US" dirty="0">
                <a:latin typeface="Times"/>
                <a:cs typeface="Times"/>
              </a:rPr>
              <a:t>Laboratory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936" y="425824"/>
            <a:ext cx="2971181" cy="214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66"/>
            <a:ext cx="8229600" cy="1143000"/>
          </a:xfrm>
        </p:spPr>
        <p:txBody>
          <a:bodyPr/>
          <a:lstStyle/>
          <a:p>
            <a:r>
              <a:rPr lang="en-US" dirty="0" smtClean="0"/>
              <a:t>First part of the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00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Due to their high gain (~10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), it is simple to polarize the MPPC and readout its signal also without a amplifier;</a:t>
            </a:r>
          </a:p>
          <a:p>
            <a:pPr algn="just"/>
            <a:r>
              <a:rPr lang="en-US" sz="2400" b="1" dirty="0" smtClean="0"/>
              <a:t>In the first part of the experience you will build the polarization scheme and you will measure the response of your polarized MPPC to a blue led.</a:t>
            </a:r>
            <a:endParaRPr lang="en-US" sz="24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701236" y="3592325"/>
            <a:ext cx="8288844" cy="2552700"/>
            <a:chOff x="855156" y="3573081"/>
            <a:chExt cx="8288844" cy="2552700"/>
          </a:xfrm>
        </p:grpSpPr>
        <p:grpSp>
          <p:nvGrpSpPr>
            <p:cNvPr id="9" name="Group 8"/>
            <p:cNvGrpSpPr/>
            <p:nvPr/>
          </p:nvGrpSpPr>
          <p:grpSpPr>
            <a:xfrm>
              <a:off x="855156" y="3573081"/>
              <a:ext cx="8288844" cy="2552700"/>
              <a:chOff x="609600" y="3573081"/>
              <a:chExt cx="8288844" cy="2552700"/>
            </a:xfrm>
          </p:grpSpPr>
          <p:pic>
            <p:nvPicPr>
              <p:cNvPr id="5" name="Picture 4" descr="Screen Shot 2015-10-20 at 18.02.26.p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7786"/>
              <a:stretch/>
            </p:blipFill>
            <p:spPr>
              <a:xfrm>
                <a:off x="609600" y="3573081"/>
                <a:ext cx="6163021" cy="2552700"/>
              </a:xfrm>
              <a:prstGeom prst="rect">
                <a:avLst/>
              </a:prstGeom>
            </p:spPr>
          </p:pic>
          <p:sp>
            <p:nvSpPr>
              <p:cNvPr id="6" name="Rectangle 5"/>
              <p:cNvSpPr/>
              <p:nvPr/>
            </p:nvSpPr>
            <p:spPr>
              <a:xfrm>
                <a:off x="5233389" y="4464556"/>
                <a:ext cx="1539232" cy="1488411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 descr="Screen Shot 2015-10-20 at 18.02.26.p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567"/>
              <a:stretch/>
            </p:blipFill>
            <p:spPr>
              <a:xfrm>
                <a:off x="5874415" y="3573081"/>
                <a:ext cx="3024029" cy="2552700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5874415" y="5388258"/>
                <a:ext cx="673414" cy="56471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5478945" y="4714725"/>
              <a:ext cx="641026" cy="6735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51338" y="5393853"/>
              <a:ext cx="1606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"/>
                  <a:cs typeface="Times"/>
                </a:rPr>
                <a:t>P</a:t>
              </a:r>
              <a:r>
                <a:rPr lang="en-US" dirty="0" smtClean="0">
                  <a:latin typeface="Times"/>
                  <a:cs typeface="Times"/>
                </a:rPr>
                <a:t>olarization scheme</a:t>
              </a:r>
              <a:endParaRPr lang="en-US" dirty="0">
                <a:latin typeface="Times"/>
                <a:cs typeface="Times"/>
              </a:endParaRPr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3FCE-124C-3841-AF71-B5DD7A14BC6B}" type="datetime3">
              <a:rPr lang="en-US" smtClean="0"/>
              <a:t>27 October 2015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7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66"/>
            <a:ext cx="8229600" cy="1143000"/>
          </a:xfrm>
        </p:spPr>
        <p:txBody>
          <a:bodyPr/>
          <a:lstStyle/>
          <a:p>
            <a:r>
              <a:rPr lang="en-US" dirty="0" smtClean="0"/>
              <a:t>Polarization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004"/>
            <a:ext cx="8229600" cy="1995381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We will use a simple RC filter and we will connect the output directly to the 50 Ohm of the DAQ.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67663" y="2602605"/>
            <a:ext cx="3745695" cy="2768341"/>
            <a:chOff x="457200" y="2602605"/>
            <a:chExt cx="3745695" cy="2768341"/>
          </a:xfrm>
        </p:grpSpPr>
        <p:pic>
          <p:nvPicPr>
            <p:cNvPr id="4" name="Picture 3" descr="Screen Shot 2015-10-20 at 18.22.28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2602605"/>
              <a:ext cx="2146300" cy="2184400"/>
            </a:xfrm>
            <a:prstGeom prst="rect">
              <a:avLst/>
            </a:prstGeom>
          </p:spPr>
        </p:pic>
        <p:pic>
          <p:nvPicPr>
            <p:cNvPr id="13" name="Picture 12" descr="Screen Shot 2015-10-20 at 18.22.53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5399" y="4926446"/>
              <a:ext cx="711200" cy="444500"/>
            </a:xfrm>
            <a:prstGeom prst="rect">
              <a:avLst/>
            </a:prstGeom>
          </p:spPr>
        </p:pic>
        <p:sp>
          <p:nvSpPr>
            <p:cNvPr id="16" name="Can 15"/>
            <p:cNvSpPr/>
            <p:nvPr/>
          </p:nvSpPr>
          <p:spPr>
            <a:xfrm rot="5400000">
              <a:off x="2389623" y="4076045"/>
              <a:ext cx="207121" cy="1494517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623069" y="4800741"/>
              <a:ext cx="1793918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23069" y="4926446"/>
              <a:ext cx="14196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297393" y="4333766"/>
              <a:ext cx="905502" cy="6776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"/>
                  <a:cs typeface="Times"/>
                </a:rPr>
                <a:t>DAQ</a:t>
              </a:r>
              <a:endParaRPr lang="en-US" dirty="0">
                <a:latin typeface="Times"/>
                <a:cs typeface="Times"/>
              </a:endParaRPr>
            </a:p>
          </p:txBody>
        </p:sp>
      </p:grp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8F38-467C-3049-B6B2-0E267B69F546}" type="datetime3">
              <a:rPr lang="en-US" smtClean="0"/>
              <a:t>27 October 2015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5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66"/>
            <a:ext cx="8229600" cy="1143000"/>
          </a:xfrm>
        </p:spPr>
        <p:txBody>
          <a:bodyPr/>
          <a:lstStyle/>
          <a:p>
            <a:r>
              <a:rPr lang="en-US" dirty="0" smtClean="0"/>
              <a:t>MPPC Dynamic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296"/>
            <a:ext cx="8229600" cy="5064054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The MPPC is by construction a “digital” device. We can count single “photons” with a good amplifier but if two photons impinge in the same pixel the response is proportional to one </a:t>
            </a:r>
            <a:r>
              <a:rPr lang="en-US" sz="2400" dirty="0" smtClean="0"/>
              <a:t>(inside </a:t>
            </a:r>
            <a:r>
              <a:rPr lang="en-US" sz="2400" dirty="0" smtClean="0"/>
              <a:t>the so called </a:t>
            </a:r>
            <a:r>
              <a:rPr lang="en-US" sz="2400" dirty="0" smtClean="0"/>
              <a:t>“recovery </a:t>
            </a:r>
            <a:r>
              <a:rPr lang="en-US" sz="2400" dirty="0" smtClean="0"/>
              <a:t>time”)</a:t>
            </a:r>
          </a:p>
          <a:p>
            <a:pPr algn="just"/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The Hamamatsu devices that we will use have ~400 pixel…</a:t>
            </a:r>
          </a:p>
          <a:p>
            <a:pPr marL="0" indent="0" algn="just">
              <a:buNone/>
            </a:pPr>
            <a:endParaRPr lang="en-US" sz="1000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What do you expect to see as response when is fired by 500 photons?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3AC-A337-7C4C-AF4F-6ABA875F2E6A}" type="datetime3">
              <a:rPr lang="en-US" smtClean="0"/>
              <a:t>27 October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4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ge_vs_Np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4"/>
          <a:stretch/>
        </p:blipFill>
        <p:spPr>
          <a:xfrm rot="5400000">
            <a:off x="5743365" y="2773771"/>
            <a:ext cx="2963715" cy="38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66"/>
            <a:ext cx="8229600" cy="1143000"/>
          </a:xfrm>
        </p:spPr>
        <p:txBody>
          <a:bodyPr/>
          <a:lstStyle/>
          <a:p>
            <a:r>
              <a:rPr lang="en-US" dirty="0" smtClean="0"/>
              <a:t>Second part of the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00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In the second part of the experience you will measure the MPPC  linearity by changing the light using a graduated polaroid and acquiring a signal with a Caen Flash ADC.</a:t>
            </a:r>
            <a:endParaRPr lang="en-US" sz="2400" b="1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D34-4450-1847-84FF-FF5954EBB73D}" type="datetime3">
              <a:rPr lang="en-US" smtClean="0"/>
              <a:t>27 October 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13</a:t>
            </a:fld>
            <a:endParaRPr lang="en-US"/>
          </a:p>
        </p:txBody>
      </p:sp>
      <p:pic>
        <p:nvPicPr>
          <p:cNvPr id="11" name="Picture 10" descr="Screen Shot 2015-10-20 at 18.30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6704"/>
            <a:ext cx="5306445" cy="20397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19800" y="4752087"/>
            <a:ext cx="2767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[0]*(1-exp(-([1]*x+[2])/[3]))</a:t>
            </a:r>
          </a:p>
        </p:txBody>
      </p:sp>
    </p:spTree>
    <p:extLst>
      <p:ext uri="{BB962C8B-B14F-4D97-AF65-F5344CB8AC3E}">
        <p14:creationId xmlns:p14="http://schemas.microsoft.com/office/powerpoint/2010/main" val="5245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64"/>
            <a:ext cx="8229600" cy="1143000"/>
          </a:xfrm>
        </p:spPr>
        <p:txBody>
          <a:bodyPr/>
          <a:lstStyle/>
          <a:p>
            <a:r>
              <a:rPr lang="en-US" dirty="0" smtClean="0"/>
              <a:t>How to run/analyze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957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1. </a:t>
            </a:r>
            <a:r>
              <a:rPr lang="en-US" sz="1400" dirty="0"/>
              <a:t>data </a:t>
            </a:r>
            <a:r>
              <a:rPr lang="en-US" sz="1400" dirty="0" smtClean="0"/>
              <a:t>taking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create sub-directory where data will be stored:</a:t>
            </a:r>
          </a:p>
          <a:p>
            <a:pPr marL="0" indent="0">
              <a:buNone/>
            </a:pPr>
            <a:r>
              <a:rPr lang="en-US" sz="1400" dirty="0"/>
              <a:t>   &gt; </a:t>
            </a:r>
            <a:r>
              <a:rPr lang="en-US" sz="1400" dirty="0" err="1"/>
              <a:t>godata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&gt; </a:t>
            </a:r>
            <a:r>
              <a:rPr lang="en-US" sz="1400" dirty="0" err="1"/>
              <a:t>mkdir</a:t>
            </a:r>
            <a:r>
              <a:rPr lang="en-US" sz="1400" dirty="0"/>
              <a:t> "</a:t>
            </a:r>
            <a:r>
              <a:rPr lang="en-US" sz="1400" dirty="0" err="1" smtClean="0"/>
              <a:t>namedir</a:t>
            </a:r>
            <a:r>
              <a:rPr lang="en-US" sz="1400" dirty="0" smtClean="0"/>
              <a:t>”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&gt; godaq2</a:t>
            </a:r>
          </a:p>
          <a:p>
            <a:pPr marL="0" indent="0">
              <a:buNone/>
            </a:pPr>
            <a:r>
              <a:rPr lang="en-US" sz="1400" dirty="0"/>
              <a:t>   &gt; RUNDAQ3  start the DAQ program </a:t>
            </a:r>
          </a:p>
          <a:p>
            <a:pPr marL="0" indent="0">
              <a:buNone/>
            </a:pPr>
            <a:r>
              <a:rPr lang="en-US" sz="1400" dirty="0"/>
              <a:t>   answer questions: "</a:t>
            </a:r>
            <a:r>
              <a:rPr lang="en-US" sz="1400" dirty="0" err="1"/>
              <a:t>namedir</a:t>
            </a:r>
            <a:r>
              <a:rPr lang="en-US" sz="1400" dirty="0"/>
              <a:t>", number of events, number of positions/runs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shift+W</a:t>
            </a:r>
            <a:r>
              <a:rPr lang="en-US" sz="1400" dirty="0"/>
              <a:t> to write on disk</a:t>
            </a:r>
          </a:p>
          <a:p>
            <a:pPr marL="0" indent="0">
              <a:buNone/>
            </a:pPr>
            <a:r>
              <a:rPr lang="en-US" sz="1400" dirty="0"/>
              <a:t>   S to start/stop</a:t>
            </a:r>
          </a:p>
          <a:p>
            <a:pPr marL="0" indent="0">
              <a:buNone/>
            </a:pPr>
            <a:r>
              <a:rPr lang="en-US" sz="1400" dirty="0"/>
              <a:t>   return to move to next position/next run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2. </a:t>
            </a:r>
            <a:r>
              <a:rPr lang="en-US" sz="1400" dirty="0"/>
              <a:t>how to start </a:t>
            </a:r>
            <a:r>
              <a:rPr lang="en-US" sz="1400" dirty="0" smtClean="0"/>
              <a:t>root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&gt; root -l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3. </a:t>
            </a:r>
            <a:r>
              <a:rPr lang="en-US" sz="1400" dirty="0"/>
              <a:t>how to create </a:t>
            </a:r>
            <a:r>
              <a:rPr lang="en-US" sz="1400" dirty="0" err="1"/>
              <a:t>roottoples</a:t>
            </a:r>
            <a:r>
              <a:rPr lang="en-US" sz="1400" dirty="0"/>
              <a:t> (FOR LED/LASER with 0-400 ns integration</a:t>
            </a:r>
            <a:r>
              <a:rPr lang="en-US" sz="1400" dirty="0" smtClean="0"/>
              <a:t>)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&gt; </a:t>
            </a:r>
            <a:r>
              <a:rPr lang="en-US" sz="1400" dirty="0" err="1"/>
              <a:t>goroot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&gt; source </a:t>
            </a:r>
            <a:r>
              <a:rPr lang="en-US" sz="1400" dirty="0" err="1"/>
              <a:t>doroot_edit.csh</a:t>
            </a:r>
            <a:r>
              <a:rPr lang="en-US" sz="1400" dirty="0"/>
              <a:t> "</a:t>
            </a:r>
            <a:r>
              <a:rPr lang="en-US" sz="1400" dirty="0" err="1"/>
              <a:t>namedir</a:t>
            </a:r>
            <a:r>
              <a:rPr lang="en-US" sz="1400" dirty="0"/>
              <a:t>" "</a:t>
            </a:r>
            <a:r>
              <a:rPr lang="en-US" sz="1400" dirty="0" err="1"/>
              <a:t>Nfiles</a:t>
            </a:r>
            <a:r>
              <a:rPr lang="en-US" sz="1400" dirty="0"/>
              <a:t> (i.e. readout channels)"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CF9-20A9-EA43-ADE6-77C338AFF237}" type="datetime3">
              <a:rPr lang="en-US" smtClean="0"/>
              <a:t>27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1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39"/>
            <a:ext cx="8229600" cy="681836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Experience Description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noProof="0" dirty="0" smtClean="0"/>
              <a:t>The 6 students will be separated in three groups.</a:t>
            </a:r>
          </a:p>
          <a:p>
            <a:pPr marL="0" indent="0">
              <a:buNone/>
            </a:pPr>
            <a:endParaRPr lang="en-US" sz="2400" noProof="0" dirty="0" smtClean="0"/>
          </a:p>
          <a:p>
            <a:pPr marL="0" indent="0">
              <a:buNone/>
            </a:pPr>
            <a:r>
              <a:rPr lang="en-US" sz="2400" noProof="0" dirty="0" smtClean="0"/>
              <a:t>The experience is composed </a:t>
            </a:r>
            <a:r>
              <a:rPr lang="en-US" sz="2400" dirty="0" smtClean="0"/>
              <a:t>by</a:t>
            </a:r>
            <a:r>
              <a:rPr lang="en-US" sz="2400" noProof="0" dirty="0" smtClean="0"/>
              <a:t> </a:t>
            </a:r>
            <a:r>
              <a:rPr lang="en-US" sz="2400" dirty="0" smtClean="0"/>
              <a:t>three</a:t>
            </a:r>
            <a:r>
              <a:rPr lang="en-US" sz="2400" noProof="0" dirty="0" smtClean="0"/>
              <a:t> parts: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2400" noProof="0" dirty="0" smtClean="0"/>
              <a:t>Build a polarization circuit for a 1 mm</a:t>
            </a:r>
            <a:r>
              <a:rPr lang="en-US" sz="2400" baseline="30000" noProof="0" dirty="0" smtClean="0"/>
              <a:t>2</a:t>
            </a:r>
            <a:r>
              <a:rPr lang="en-US" sz="2400" noProof="0" dirty="0" smtClean="0"/>
              <a:t> Hamamatsu MPPC;</a:t>
            </a:r>
          </a:p>
          <a:p>
            <a:pPr marL="514350" indent="-514350">
              <a:buFont typeface="+mj-ea"/>
              <a:buAutoNum type="circleNumDbPlain"/>
            </a:pPr>
            <a:endParaRPr lang="en-US" sz="2400" noProof="0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sz="2400" dirty="0" smtClean="0"/>
              <a:t>Measure the response of the MPPC to a blue led/laser changing the light on the detector with a graduated polaroid;</a:t>
            </a:r>
          </a:p>
          <a:p>
            <a:pPr marL="514350" indent="-514350">
              <a:buFont typeface="+mj-ea"/>
              <a:buAutoNum type="circleNumDbPlain"/>
            </a:pPr>
            <a:endParaRPr lang="en-US" sz="2400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sz="2400" dirty="0" smtClean="0"/>
              <a:t>Study</a:t>
            </a:r>
            <a:r>
              <a:rPr lang="en-US" sz="2400" noProof="0" dirty="0" smtClean="0"/>
              <a:t> the MPPC linearity and the gain.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Calorimetry laboratory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750E-B5B9-7B47-A78F-CE7D6C24F8BD}" type="slidenum">
              <a:rPr lang="it-IT" smtClean="0"/>
              <a:t>2</a:t>
            </a:fld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9A96-7EC8-F247-877A-9DEAFE5B57F2}" type="datetime3">
              <a:rPr lang="en-US" smtClean="0"/>
              <a:t>27 October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1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APD </a:t>
            </a:r>
            <a:endParaRPr lang="en-US" dirty="0"/>
          </a:p>
        </p:txBody>
      </p:sp>
      <p:pic>
        <p:nvPicPr>
          <p:cNvPr id="6" name="Picture 5" descr="Screen Shot 2015-10-20 at 17.13.1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99" r="53776" b="-6586"/>
          <a:stretch/>
        </p:blipFill>
        <p:spPr>
          <a:xfrm>
            <a:off x="5075297" y="1428934"/>
            <a:ext cx="3779853" cy="4062999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80B5-A4A5-4546-B2A2-30DDD139D81D}" type="datetime3">
              <a:rPr lang="en-US" smtClean="0"/>
              <a:t>27 October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2236" y="1323088"/>
            <a:ext cx="45157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1) A photon absorbed in the depletion region produces a new electron-hole pair;</a:t>
            </a:r>
          </a:p>
          <a:p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2) The electron-hole pair is accelerated by the high electric field generating further electron-hole pairs;</a:t>
            </a:r>
          </a:p>
          <a:p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3) An Avalanche multiplication happens with a Gain proportional to the applied reverse bias voltage (G ~100-500).</a:t>
            </a:r>
          </a:p>
        </p:txBody>
      </p:sp>
    </p:spTree>
    <p:extLst>
      <p:ext uri="{BB962C8B-B14F-4D97-AF65-F5344CB8AC3E}">
        <p14:creationId xmlns:p14="http://schemas.microsoft.com/office/powerpoint/2010/main" val="9236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82"/>
            <a:ext cx="8229600" cy="7132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I-V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45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photodiode working in Geiger mode is polarized with a reverse bias voltage greater than the Breakdown. </a:t>
            </a:r>
          </a:p>
          <a:p>
            <a:pPr marL="0" indent="0" algn="just">
              <a:buNone/>
            </a:pPr>
            <a:r>
              <a:rPr lang="en-US" sz="2400" b="1" dirty="0"/>
              <a:t>In this way, there is a very high electric field in the depletion region, such that one photon interacting will produce the avalanche.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CF9-20A9-EA43-ADE6-77C338AFF237}" type="datetime3">
              <a:rPr lang="en-US" smtClean="0"/>
              <a:t>27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Screen Shot 2015-10-21 at 11.06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29" y="2905381"/>
            <a:ext cx="4484632" cy="345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2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66"/>
            <a:ext cx="8229600" cy="1143000"/>
          </a:xfrm>
        </p:spPr>
        <p:txBody>
          <a:bodyPr/>
          <a:lstStyle/>
          <a:p>
            <a:r>
              <a:rPr lang="en-US" dirty="0" smtClean="0"/>
              <a:t>MPPC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796" y="1062963"/>
            <a:ext cx="8686800" cy="5038906"/>
          </a:xfrm>
        </p:spPr>
        <p:txBody>
          <a:bodyPr>
            <a:noAutofit/>
          </a:bodyPr>
          <a:lstStyle/>
          <a:p>
            <a:pPr algn="just"/>
            <a:endParaRPr lang="en-US" sz="1000" dirty="0"/>
          </a:p>
          <a:p>
            <a:pPr algn="just"/>
            <a:r>
              <a:rPr lang="en-US" sz="2400" dirty="0"/>
              <a:t>When the reverse </a:t>
            </a:r>
            <a:r>
              <a:rPr lang="en-US" sz="2400" dirty="0" smtClean="0"/>
              <a:t>voltage </a:t>
            </a:r>
            <a:r>
              <a:rPr lang="en-US" sz="2400" dirty="0"/>
              <a:t>applied to an APD is set higher than the breakdown voltage, the electric field in the APD becomes high enough to cause a discharge (Geiger discharge) even by input of </a:t>
            </a:r>
            <a:r>
              <a:rPr lang="en-US" sz="2400" dirty="0" smtClean="0"/>
              <a:t>one single photon. </a:t>
            </a:r>
          </a:p>
          <a:p>
            <a:pPr algn="just"/>
            <a:endParaRPr lang="en-US" sz="1000" dirty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Geiger mode allows obtaining a large output by way of the discharge even when detecting a single photon. </a:t>
            </a:r>
            <a:r>
              <a:rPr lang="en-US" sz="2400" b="1" dirty="0"/>
              <a:t>Once the Geiger discharge begins, it continues as long as the electric field in the APD is maintained. </a:t>
            </a:r>
            <a:endParaRPr lang="en-US" sz="2400" b="1" dirty="0" smtClean="0"/>
          </a:p>
          <a:p>
            <a:pPr algn="just"/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FCC5-2AA6-5845-9231-09E7506654C0}" type="datetime3">
              <a:rPr lang="en-US" smtClean="0"/>
              <a:t>27 October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0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66"/>
            <a:ext cx="8229600" cy="1143000"/>
          </a:xfrm>
        </p:spPr>
        <p:txBody>
          <a:bodyPr/>
          <a:lstStyle/>
          <a:p>
            <a:r>
              <a:rPr lang="en-US" dirty="0" smtClean="0"/>
              <a:t>Quenching resistor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76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One specific example </a:t>
            </a:r>
            <a:r>
              <a:rPr lang="en-US" sz="2400" dirty="0" smtClean="0"/>
              <a:t>to stop the </a:t>
            </a:r>
            <a:r>
              <a:rPr lang="en-US" sz="2400" dirty="0"/>
              <a:t>Geiger discharge is a technique using a so-called quenching resistor connected in series with the APD. This quickly stops avalanche multiplication in the APD because </a:t>
            </a:r>
            <a:r>
              <a:rPr lang="en-US" sz="2400" b="1" dirty="0"/>
              <a:t>a drop in the operating voltage occurs when the output </a:t>
            </a:r>
            <a:r>
              <a:rPr lang="en-US" sz="2400" b="1" dirty="0" smtClean="0"/>
              <a:t>current, </a:t>
            </a:r>
            <a:r>
              <a:rPr lang="en-US" sz="2400" b="1" dirty="0"/>
              <a:t>caused by the Geiger </a:t>
            </a:r>
            <a:r>
              <a:rPr lang="en-US" sz="2400" b="1" dirty="0" smtClean="0"/>
              <a:t>discharge, </a:t>
            </a:r>
            <a:r>
              <a:rPr lang="en-US" sz="2400" b="1" dirty="0" smtClean="0"/>
              <a:t>flows.</a:t>
            </a:r>
          </a:p>
          <a:p>
            <a:pPr algn="just"/>
            <a:endParaRPr lang="en-US" sz="2400" dirty="0"/>
          </a:p>
        </p:txBody>
      </p:sp>
      <p:pic>
        <p:nvPicPr>
          <p:cNvPr id="4" name="Picture 3" descr="Screen Shot 2015-10-20 at 17.22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60" y="4047244"/>
            <a:ext cx="4165600" cy="2451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560" y="4047244"/>
            <a:ext cx="279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MPPC Structure</a:t>
            </a:r>
            <a:endParaRPr lang="en-US" b="1" dirty="0">
              <a:latin typeface="Times"/>
              <a:cs typeface="Times"/>
            </a:endParaRPr>
          </a:p>
        </p:txBody>
      </p:sp>
      <p:pic>
        <p:nvPicPr>
          <p:cNvPr id="7" name="Picture 6" descr="Screen Shot 2015-10-20 at 17.27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360" y="3617275"/>
            <a:ext cx="3968139" cy="30290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01724" y="3862578"/>
            <a:ext cx="279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Times"/>
                <a:cs typeface="Times"/>
              </a:rPr>
              <a:t>w/o the </a:t>
            </a:r>
            <a:r>
              <a:rPr lang="en-US" b="1" dirty="0" err="1" smtClean="0">
                <a:solidFill>
                  <a:srgbClr val="3366FF"/>
                </a:solidFill>
                <a:latin typeface="Times"/>
                <a:cs typeface="Times"/>
              </a:rPr>
              <a:t>quencing</a:t>
            </a:r>
            <a:endParaRPr lang="en-US" b="1" dirty="0">
              <a:solidFill>
                <a:srgbClr val="3366FF"/>
              </a:solidFill>
              <a:latin typeface="Times"/>
              <a:cs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2111" y="4199644"/>
            <a:ext cx="27944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  <a:latin typeface="Times"/>
                <a:cs typeface="Times"/>
              </a:rPr>
              <a:t>with the </a:t>
            </a:r>
            <a:r>
              <a:rPr lang="en-US" b="1" dirty="0" err="1" smtClean="0">
                <a:solidFill>
                  <a:srgbClr val="660066"/>
                </a:solidFill>
                <a:latin typeface="Times"/>
                <a:cs typeface="Times"/>
              </a:rPr>
              <a:t>quencing</a:t>
            </a:r>
            <a:endParaRPr lang="en-US" b="1" dirty="0">
              <a:solidFill>
                <a:srgbClr val="660066"/>
              </a:solidFill>
              <a:latin typeface="Times"/>
              <a:cs typeface="Time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641E-0CEB-6946-AD2B-3C91196208A2}" type="datetime3">
              <a:rPr lang="en-US" smtClean="0"/>
              <a:t>27 October 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8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1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Basic 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67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The basic element (pixel) of an </a:t>
            </a:r>
            <a:r>
              <a:rPr lang="en-US" sz="2400" b="1" dirty="0"/>
              <a:t>MPPC is a combination of the Geiger mode APD and quenching resistor</a:t>
            </a:r>
            <a:r>
              <a:rPr lang="en-US" sz="2400" dirty="0"/>
              <a:t>, and a large number of these pixels are electrically connected and arranged in two </a:t>
            </a:r>
            <a:r>
              <a:rPr lang="en-US" sz="2400" dirty="0" smtClean="0"/>
              <a:t>dimensions</a:t>
            </a:r>
            <a:r>
              <a:rPr lang="en-US" sz="2400" dirty="0"/>
              <a:t>;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  <p:pic>
        <p:nvPicPr>
          <p:cNvPr id="5" name="Picture 4" descr="Screen Shot 2015-10-20 at 17.31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936" y="2539070"/>
            <a:ext cx="4507064" cy="41160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46671" y="5103814"/>
            <a:ext cx="1485578" cy="646331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latin typeface="Times"/>
                <a:cs typeface="Times"/>
              </a:rPr>
              <a:t>depletion area</a:t>
            </a:r>
          </a:p>
          <a:p>
            <a:pPr algn="ctr"/>
            <a:r>
              <a:rPr lang="en-US" dirty="0" smtClean="0">
                <a:latin typeface="Times"/>
                <a:cs typeface="Times"/>
              </a:rPr>
              <a:t>        2 um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9" y="2929218"/>
            <a:ext cx="52750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>
                <a:latin typeface="Times"/>
                <a:cs typeface="Times"/>
              </a:rPr>
              <a:t>Each pixel in the MPPC </a:t>
            </a:r>
            <a:r>
              <a:rPr lang="en-US" sz="2400" dirty="0" smtClean="0">
                <a:latin typeface="Times"/>
                <a:cs typeface="Times"/>
              </a:rPr>
              <a:t>generates </a:t>
            </a:r>
            <a:r>
              <a:rPr lang="en-US" sz="2400" dirty="0">
                <a:latin typeface="Times"/>
                <a:cs typeface="Times"/>
              </a:rPr>
              <a:t>a pulse </a:t>
            </a:r>
            <a:r>
              <a:rPr lang="en-US" sz="2400" dirty="0" smtClean="0">
                <a:latin typeface="Times"/>
                <a:cs typeface="Times"/>
              </a:rPr>
              <a:t>o </a:t>
            </a:r>
            <a:r>
              <a:rPr lang="en-US" sz="2400" dirty="0">
                <a:latin typeface="Times"/>
                <a:cs typeface="Times"/>
              </a:rPr>
              <a:t>the same amplitude when it detects a photon. The pulses generated by multiple </a:t>
            </a:r>
            <a:r>
              <a:rPr lang="en-US" sz="2400" dirty="0" smtClean="0">
                <a:latin typeface="Times"/>
                <a:cs typeface="Times"/>
              </a:rPr>
              <a:t>pixels create the output signal as a superimposition of the single pixel pulses. </a:t>
            </a:r>
            <a:endParaRPr lang="en-US" sz="2400" dirty="0">
              <a:latin typeface="Times"/>
              <a:cs typeface="Time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F120-F4EE-FB4B-A241-50928D6DD490}" type="datetime3">
              <a:rPr lang="en-US" smtClean="0"/>
              <a:t>27 October 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39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190"/>
          </a:xfrm>
        </p:spPr>
        <p:txBody>
          <a:bodyPr/>
          <a:lstStyle/>
          <a:p>
            <a:r>
              <a:rPr lang="en-US" dirty="0" smtClean="0"/>
              <a:t>PDE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453"/>
            <a:ext cx="8009875" cy="36921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The photon detection efficiency is the product of 3 components:</a:t>
            </a:r>
          </a:p>
          <a:p>
            <a:pPr algn="just"/>
            <a:endParaRPr lang="en-US" sz="1000" dirty="0" smtClean="0"/>
          </a:p>
          <a:p>
            <a:pPr marL="0" indent="0" algn="just">
              <a:buNone/>
            </a:pPr>
            <a:r>
              <a:rPr lang="en-US" sz="2400" dirty="0" smtClean="0"/>
              <a:t>1) The quantum efficiency @ the silicon surface</a:t>
            </a:r>
          </a:p>
          <a:p>
            <a:pPr marL="0" indent="0" algn="just">
              <a:buNone/>
            </a:pPr>
            <a:r>
              <a:rPr lang="en-US" sz="2400" dirty="0" smtClean="0"/>
              <a:t>2)The “filling factor” of active area with respect to the total area of the MPPC</a:t>
            </a:r>
          </a:p>
          <a:p>
            <a:pPr marL="0" indent="0" algn="just">
              <a:buNone/>
            </a:pPr>
            <a:r>
              <a:rPr lang="en-US" sz="2400" dirty="0" smtClean="0"/>
              <a:t>3)The avalanche probability (that is function of </a:t>
            </a:r>
            <a:r>
              <a:rPr lang="en-US" sz="2400" dirty="0" err="1" smtClean="0"/>
              <a:t>Vbias</a:t>
            </a:r>
            <a:r>
              <a:rPr lang="en-US" sz="2400" dirty="0" smtClean="0"/>
              <a:t>)</a:t>
            </a:r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CF9-20A9-EA43-ADE6-77C338AFF237}" type="datetime3">
              <a:rPr lang="en-US" smtClean="0"/>
              <a:t>27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 descr="Screen Shot 2015-10-21 at 11.08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05" y="3572165"/>
            <a:ext cx="3229236" cy="302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86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Phototube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SiPm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CF9-20A9-EA43-ADE6-77C338AFF237}" type="datetime3">
              <a:rPr lang="en-US" smtClean="0"/>
              <a:t>27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DD4-73D3-A044-8627-DBB033BD95FC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4596" y="1266111"/>
            <a:ext cx="2478604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"/>
                <a:cs typeface="Times"/>
              </a:rPr>
              <a:t>Vbias</a:t>
            </a:r>
            <a:r>
              <a:rPr lang="en-US" sz="2400" dirty="0" smtClean="0">
                <a:latin typeface="Times"/>
                <a:cs typeface="Times"/>
              </a:rPr>
              <a:t> ~ kV</a:t>
            </a:r>
          </a:p>
          <a:p>
            <a:endParaRPr lang="en-US" sz="2400" dirty="0" smtClean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Gain ~10</a:t>
            </a:r>
            <a:r>
              <a:rPr lang="en-US" sz="2400" baseline="30000" dirty="0" smtClean="0">
                <a:latin typeface="Times"/>
                <a:cs typeface="Times"/>
              </a:rPr>
              <a:t>6</a:t>
            </a:r>
          </a:p>
          <a:p>
            <a:endParaRPr lang="en-US" sz="2400" baseline="30000" dirty="0" smtClean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QE ~ 30%</a:t>
            </a:r>
          </a:p>
          <a:p>
            <a:endParaRPr lang="en-US" sz="2400" dirty="0" smtClean="0">
              <a:latin typeface="Times"/>
              <a:cs typeface="Times"/>
            </a:endParaRPr>
          </a:p>
          <a:p>
            <a:r>
              <a:rPr lang="en-US" sz="2400" dirty="0">
                <a:latin typeface="Times"/>
                <a:cs typeface="Times"/>
              </a:rPr>
              <a:t>N</a:t>
            </a:r>
            <a:r>
              <a:rPr lang="en-US" sz="2400" dirty="0" smtClean="0">
                <a:latin typeface="Times"/>
                <a:cs typeface="Times"/>
              </a:rPr>
              <a:t>o able to work in high magnetic field</a:t>
            </a:r>
          </a:p>
          <a:p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Proportional response</a:t>
            </a:r>
            <a:endParaRPr lang="en-US" sz="2400" dirty="0">
              <a:latin typeface="Times"/>
              <a:cs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0498" y="1143000"/>
            <a:ext cx="24786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"/>
                <a:cs typeface="Times"/>
              </a:rPr>
              <a:t>Vbias</a:t>
            </a:r>
            <a:r>
              <a:rPr lang="en-US" sz="2400" dirty="0" smtClean="0">
                <a:latin typeface="Times"/>
                <a:cs typeface="Times"/>
              </a:rPr>
              <a:t> ~ 30-70 V</a:t>
            </a:r>
          </a:p>
          <a:p>
            <a:endParaRPr lang="en-US" sz="2400" dirty="0" smtClean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Gain ~10</a:t>
            </a:r>
            <a:r>
              <a:rPr lang="en-US" sz="2400" baseline="30000" dirty="0" smtClean="0">
                <a:latin typeface="Times"/>
                <a:cs typeface="Times"/>
              </a:rPr>
              <a:t>6</a:t>
            </a:r>
          </a:p>
          <a:p>
            <a:endParaRPr lang="en-US" sz="2400" dirty="0" smtClean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PDE ~ 40%</a:t>
            </a:r>
            <a:endParaRPr lang="en-US" sz="2400" baseline="30000" dirty="0" smtClean="0">
              <a:latin typeface="Times"/>
              <a:cs typeface="Times"/>
            </a:endParaRPr>
          </a:p>
          <a:p>
            <a:endParaRPr lang="en-US" sz="2400" dirty="0" smtClean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Able to work in high magnetic field</a:t>
            </a:r>
          </a:p>
          <a:p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Digital devices, saturation problem</a:t>
            </a:r>
            <a:endParaRPr lang="en-US" sz="2400" dirty="0">
              <a:latin typeface="Times"/>
              <a:cs typeface="Times"/>
            </a:endParaRPr>
          </a:p>
        </p:txBody>
      </p:sp>
      <p:pic>
        <p:nvPicPr>
          <p:cNvPr id="10" name="Picture 9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638" y="1266111"/>
            <a:ext cx="690376" cy="503999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187" y="1957208"/>
            <a:ext cx="644827" cy="460591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640" y="2674126"/>
            <a:ext cx="644827" cy="460591"/>
          </a:xfrm>
          <a:prstGeom prst="rect">
            <a:avLst/>
          </a:prstGeom>
        </p:spPr>
      </p:pic>
      <p:pic>
        <p:nvPicPr>
          <p:cNvPr id="14" name="Picture 1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85" y="3729502"/>
            <a:ext cx="690376" cy="503999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394" y="5066953"/>
            <a:ext cx="644827" cy="460591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649" y="1240290"/>
            <a:ext cx="644827" cy="460591"/>
          </a:xfrm>
          <a:prstGeom prst="rect">
            <a:avLst/>
          </a:prstGeom>
        </p:spPr>
      </p:pic>
      <p:pic>
        <p:nvPicPr>
          <p:cNvPr id="17" name="Picture 1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102" y="1957208"/>
            <a:ext cx="644827" cy="460591"/>
          </a:xfrm>
          <a:prstGeom prst="rect">
            <a:avLst/>
          </a:prstGeom>
        </p:spPr>
      </p:pic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975" y="2674126"/>
            <a:ext cx="644827" cy="460591"/>
          </a:xfrm>
          <a:prstGeom prst="rect">
            <a:avLst/>
          </a:prstGeom>
        </p:spPr>
      </p:pic>
      <p:pic>
        <p:nvPicPr>
          <p:cNvPr id="19" name="Picture 1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707" y="3729502"/>
            <a:ext cx="644827" cy="460591"/>
          </a:xfrm>
          <a:prstGeom prst="rect">
            <a:avLst/>
          </a:prstGeom>
        </p:spPr>
      </p:pic>
      <p:pic>
        <p:nvPicPr>
          <p:cNvPr id="20" name="Picture 19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95" y="5050325"/>
            <a:ext cx="690376" cy="50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64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916</Words>
  <Application>Microsoft Macintosh PowerPoint</Application>
  <PresentationFormat>On-screen Show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Polarization and test of 1 mm2 Hamamatsu MPPC   Laboratory course: Day 2</vt:lpstr>
      <vt:lpstr>Experience Description</vt:lpstr>
      <vt:lpstr>APD </vt:lpstr>
      <vt:lpstr>I-V curve</vt:lpstr>
      <vt:lpstr>MPPC</vt:lpstr>
      <vt:lpstr>Quenching resistor</vt:lpstr>
      <vt:lpstr>Basic operation </vt:lpstr>
      <vt:lpstr>PDE</vt:lpstr>
      <vt:lpstr>Phototube vs SiPm </vt:lpstr>
      <vt:lpstr>First part of the experience</vt:lpstr>
      <vt:lpstr>Polarization Scheme</vt:lpstr>
      <vt:lpstr>MPPC Dynamic Range</vt:lpstr>
      <vt:lpstr>Second part of the experience</vt:lpstr>
      <vt:lpstr>How to run/analyze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Polarization and test of 1 mm2 Hamamatsu MPPC   Laboratory course: Day 3</dc:title>
  <dc:creator>ivano sarra</dc:creator>
  <cp:lastModifiedBy>ivano sarra</cp:lastModifiedBy>
  <cp:revision>33</cp:revision>
  <dcterms:created xsi:type="dcterms:W3CDTF">2015-10-20T14:42:35Z</dcterms:created>
  <dcterms:modified xsi:type="dcterms:W3CDTF">2015-10-27T13:38:31Z</dcterms:modified>
</cp:coreProperties>
</file>