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6.bin" ContentType="application/vnd.openxmlformats-officedocument.oleObject"/>
  <Override PartName="/ppt/notesSlides/notesSlide17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18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19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33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39.bin" ContentType="application/vnd.openxmlformats-officedocument.oleObject"/>
  <Override PartName="/ppt/notesSlides/notesSlide34.xml" ContentType="application/vnd.openxmlformats-officedocument.presentationml.notesSlide+xml"/>
  <Override PartName="/ppt/embeddings/oleObject40.bin" ContentType="application/vnd.openxmlformats-officedocument.oleObject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0" r:id="rId1"/>
  </p:sldMasterIdLst>
  <p:notesMasterIdLst>
    <p:notesMasterId r:id="rId104"/>
  </p:notesMasterIdLst>
  <p:handoutMasterIdLst>
    <p:handoutMasterId r:id="rId105"/>
  </p:handoutMasterIdLst>
  <p:sldIdLst>
    <p:sldId id="256" r:id="rId2"/>
    <p:sldId id="389" r:id="rId3"/>
    <p:sldId id="447" r:id="rId4"/>
    <p:sldId id="352" r:id="rId5"/>
    <p:sldId id="448" r:id="rId6"/>
    <p:sldId id="533" r:id="rId7"/>
    <p:sldId id="333" r:id="rId8"/>
    <p:sldId id="401" r:id="rId9"/>
    <p:sldId id="534" r:id="rId10"/>
    <p:sldId id="373" r:id="rId11"/>
    <p:sldId id="535" r:id="rId12"/>
    <p:sldId id="374" r:id="rId13"/>
    <p:sldId id="375" r:id="rId14"/>
    <p:sldId id="536" r:id="rId15"/>
    <p:sldId id="376" r:id="rId16"/>
    <p:sldId id="503" r:id="rId17"/>
    <p:sldId id="537" r:id="rId18"/>
    <p:sldId id="409" r:id="rId19"/>
    <p:sldId id="410" r:id="rId20"/>
    <p:sldId id="504" r:id="rId21"/>
    <p:sldId id="326" r:id="rId22"/>
    <p:sldId id="347" r:id="rId23"/>
    <p:sldId id="348" r:id="rId24"/>
    <p:sldId id="505" r:id="rId25"/>
    <p:sldId id="506" r:id="rId26"/>
    <p:sldId id="507" r:id="rId27"/>
    <p:sldId id="285" r:id="rId28"/>
    <p:sldId id="299" r:id="rId29"/>
    <p:sldId id="264" r:id="rId30"/>
    <p:sldId id="289" r:id="rId31"/>
    <p:sldId id="508" r:id="rId32"/>
    <p:sldId id="509" r:id="rId33"/>
    <p:sldId id="510" r:id="rId34"/>
    <p:sldId id="538" r:id="rId35"/>
    <p:sldId id="511" r:id="rId36"/>
    <p:sldId id="512" r:id="rId37"/>
    <p:sldId id="513" r:id="rId38"/>
    <p:sldId id="514" r:id="rId39"/>
    <p:sldId id="515" r:id="rId40"/>
    <p:sldId id="516" r:id="rId41"/>
    <p:sldId id="517" r:id="rId42"/>
    <p:sldId id="518" r:id="rId43"/>
    <p:sldId id="519" r:id="rId44"/>
    <p:sldId id="520" r:id="rId45"/>
    <p:sldId id="521" r:id="rId46"/>
    <p:sldId id="522" r:id="rId47"/>
    <p:sldId id="523" r:id="rId48"/>
    <p:sldId id="524" r:id="rId49"/>
    <p:sldId id="305" r:id="rId50"/>
    <p:sldId id="525" r:id="rId51"/>
    <p:sldId id="526" r:id="rId52"/>
    <p:sldId id="313" r:id="rId53"/>
    <p:sldId id="528" r:id="rId54"/>
    <p:sldId id="527" r:id="rId55"/>
    <p:sldId id="529" r:id="rId56"/>
    <p:sldId id="311" r:id="rId57"/>
    <p:sldId id="316" r:id="rId58"/>
    <p:sldId id="344" r:id="rId59"/>
    <p:sldId id="345" r:id="rId60"/>
    <p:sldId id="346" r:id="rId61"/>
    <p:sldId id="364" r:id="rId62"/>
    <p:sldId id="368" r:id="rId63"/>
    <p:sldId id="386" r:id="rId64"/>
    <p:sldId id="387" r:id="rId65"/>
    <p:sldId id="531" r:id="rId66"/>
    <p:sldId id="388" r:id="rId67"/>
    <p:sldId id="369" r:id="rId68"/>
    <p:sldId id="467" r:id="rId69"/>
    <p:sldId id="309" r:id="rId70"/>
    <p:sldId id="385" r:id="rId71"/>
    <p:sldId id="530" r:id="rId72"/>
    <p:sldId id="532" r:id="rId73"/>
    <p:sldId id="310" r:id="rId74"/>
    <p:sldId id="475" r:id="rId75"/>
    <p:sldId id="306" r:id="rId76"/>
    <p:sldId id="317" r:id="rId77"/>
    <p:sldId id="277" r:id="rId78"/>
    <p:sldId id="318" r:id="rId79"/>
    <p:sldId id="380" r:id="rId80"/>
    <p:sldId id="381" r:id="rId81"/>
    <p:sldId id="418" r:id="rId82"/>
    <p:sldId id="367" r:id="rId83"/>
    <p:sldId id="452" r:id="rId84"/>
    <p:sldId id="411" r:id="rId85"/>
    <p:sldId id="412" r:id="rId86"/>
    <p:sldId id="413" r:id="rId87"/>
    <p:sldId id="451" r:id="rId88"/>
    <p:sldId id="431" r:id="rId89"/>
    <p:sldId id="433" r:id="rId90"/>
    <p:sldId id="434" r:id="rId91"/>
    <p:sldId id="481" r:id="rId92"/>
    <p:sldId id="426" r:id="rId93"/>
    <p:sldId id="427" r:id="rId94"/>
    <p:sldId id="429" r:id="rId95"/>
    <p:sldId id="430" r:id="rId96"/>
    <p:sldId id="395" r:id="rId97"/>
    <p:sldId id="439" r:id="rId98"/>
    <p:sldId id="324" r:id="rId99"/>
    <p:sldId id="276" r:id="rId100"/>
    <p:sldId id="282" r:id="rId101"/>
    <p:sldId id="283" r:id="rId102"/>
    <p:sldId id="284" r:id="rId103"/>
  </p:sldIdLst>
  <p:sldSz cx="9144000" cy="6858000" type="screen4x3"/>
  <p:notesSz cx="6781800" cy="9918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MS Pゴシック" pitchFamily="-9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MS Pゴシック" pitchFamily="-9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MS Pゴシック" pitchFamily="-9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MS Pゴシック" pitchFamily="-9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MS Pゴシック" pitchFamily="-9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charset="0"/>
        <a:ea typeface="MS Pゴシック" pitchFamily="-9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charset="0"/>
        <a:ea typeface="MS Pゴシック" pitchFamily="-9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charset="0"/>
        <a:ea typeface="MS Pゴシック" pitchFamily="-9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charset="0"/>
        <a:ea typeface="MS Pゴシック" pitchFamily="-9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-17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notesMaster" Target="notesMasters/notesMaster1.xml"/><Relationship Id="rId105" Type="http://schemas.openxmlformats.org/officeDocument/2006/relationships/handoutMaster" Target="handoutMasters/handoutMaster1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5.emf"/><Relationship Id="rId1" Type="http://schemas.openxmlformats.org/officeDocument/2006/relationships/image" Target="../media/image15.emf"/><Relationship Id="rId2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4" Type="http://schemas.openxmlformats.org/officeDocument/2006/relationships/image" Target="../media/image65.wmf"/><Relationship Id="rId1" Type="http://schemas.openxmlformats.org/officeDocument/2006/relationships/image" Target="../media/image62.wmf"/><Relationship Id="rId2" Type="http://schemas.openxmlformats.org/officeDocument/2006/relationships/image" Target="../media/image6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Relationship Id="rId3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Relationship Id="rId3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53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5018043-BFBF-4264-B21C-9339F8F3D733}" type="datetime1">
              <a:rPr lang="en-US"/>
              <a:pPr/>
              <a:t>10/19/15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53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F01D5D-BFF5-4107-9855-04A1E2954D4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0948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1700"/>
            <a:ext cx="497205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</a:defRPr>
            </a:lvl1pPr>
          </a:lstStyle>
          <a:p>
            <a:endParaRPr lang="en-GB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</a:defRPr>
            </a:lvl1pPr>
          </a:lstStyle>
          <a:p>
            <a:fld id="{7AB282B1-CF25-40B2-B8B4-899727C7B83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9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ゴシック" pitchFamily="-92" charset="-128"/>
        <a:cs typeface="MS Pゴシック" pitchFamily="-9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ゴシック" pitchFamily="-92" charset="-128"/>
        <a:cs typeface="MS Pゴシック" pitchFamily="-9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ゴシック" pitchFamily="-92" charset="-128"/>
        <a:cs typeface="MS Pゴシック" pitchFamily="-9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ゴシック" pitchFamily="-92" charset="-128"/>
        <a:cs typeface="MS Pゴシック" pitchFamily="-9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ゴシック" pitchFamily="-92" charset="-128"/>
        <a:cs typeface="MS Pゴシック" pitchFamily="-92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B5D61C-DE10-4EE8-B884-9D7F547A72F1}" type="slidenum">
              <a:rPr lang="en-GB"/>
              <a:pPr/>
              <a:t>1</a:t>
            </a:fld>
            <a:endParaRPr lang="en-GB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9BA08D-5868-4901-994F-AFFCBA6CA2D3}" type="slidenum">
              <a:rPr lang="en-GB"/>
              <a:pPr/>
              <a:t>28</a:t>
            </a:fld>
            <a:endParaRPr lang="en-GB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427F2D-76A2-495A-AD3C-40557D549868}" type="slidenum">
              <a:rPr lang="en-GB"/>
              <a:pPr/>
              <a:t>29</a:t>
            </a:fld>
            <a:endParaRPr lang="en-GB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z="1000" smtClean="0"/>
              <a:t>Address and data signals can be on separate electrical lines or share the same lines (multiplexed)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AE6367-182F-4378-9A19-510D2413CB26}" type="slidenum">
              <a:rPr lang="en-GB"/>
              <a:pPr/>
              <a:t>30</a:t>
            </a:fld>
            <a:endParaRPr lang="en-GB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Bus-width can only be increased up to a certain point (128 bit for PC-system bus)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Bus-frequency (number of elementary operations per second) can be increased, but</a:t>
            </a:r>
            <a:r>
              <a:rPr lang="en-US" sz="2000" baseline="0" dirty="0" smtClean="0"/>
              <a:t> only to a point. Modern “buses” use multiple differential serial lines (“lanes”)</a:t>
            </a:r>
            <a:endParaRPr lang="en-GB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7BCB68-1975-48F3-B67D-88463247E6FA}" type="slidenum">
              <a:rPr lang="en-GB"/>
              <a:pPr/>
              <a:t>49</a:t>
            </a:fld>
            <a:endParaRPr lang="en-GB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AC13DF-B16A-4B15-88DC-996C7A044626}" type="slidenum">
              <a:rPr lang="en-GB"/>
              <a:pPr/>
              <a:t>52</a:t>
            </a:fld>
            <a:endParaRPr lang="en-GB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ABA983-D3FD-4948-9632-4486FE7E7068}" type="slidenum">
              <a:rPr lang="en-GB"/>
              <a:pPr/>
              <a:t>56</a:t>
            </a:fld>
            <a:endParaRPr lang="en-GB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B10574-E5B0-4F0C-8F8C-7B1007FA418A}" type="slidenum">
              <a:rPr lang="en-GB"/>
              <a:pPr/>
              <a:t>57</a:t>
            </a:fld>
            <a:endParaRPr lang="en-GB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C615E9-0A69-4E07-A2CD-E4F772C1D675}" type="slidenum">
              <a:rPr lang="en-GB"/>
              <a:pPr/>
              <a:t>58</a:t>
            </a:fld>
            <a:endParaRPr lang="en-GB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69EFF-34C7-4AFA-9823-3176FB558987}" type="slidenum">
              <a:rPr lang="en-GB"/>
              <a:pPr/>
              <a:t>59</a:t>
            </a:fld>
            <a:endParaRPr lang="en-GB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83E043-813F-433B-AA2A-F02A7316695E}" type="slidenum">
              <a:rPr lang="en-GB"/>
              <a:pPr/>
              <a:t>60</a:t>
            </a:fld>
            <a:endParaRPr lang="en-GB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82BCF-B7E1-4636-B40A-18ACB7DF10C2}" type="slidenum">
              <a:rPr lang="en-GB"/>
              <a:pPr/>
              <a:t>7</a:t>
            </a:fld>
            <a:endParaRPr lang="en-GB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708025"/>
            <a:ext cx="5035550" cy="3778250"/>
          </a:xfrm>
          <a:ln/>
        </p:spPr>
      </p:sp>
      <p:sp>
        <p:nvSpPr>
          <p:cNvPr id="161795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Times New Roman" charset="0"/>
              </a:rPr>
              <a:t>Trigger levels include HLT which is operating on entire events</a:t>
            </a:r>
          </a:p>
          <a:p>
            <a:pPr eaLnBrk="1" hangingPunct="1"/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CFEC9-3972-4C9D-A243-D92FF1DDF104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FCDC7-DEC9-4923-B62C-150E6B58A568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16703-8F09-4B77-BD8C-E7072E20B48B}" type="slidenum">
              <a:rPr lang="en-GB"/>
              <a:pPr/>
              <a:t>69</a:t>
            </a:fld>
            <a:endParaRPr lang="en-GB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4BE6B-4FBA-4217-856B-D2DC756D958A}" type="slidenum">
              <a:rPr lang="en-GB"/>
              <a:pPr/>
              <a:t>73</a:t>
            </a:fld>
            <a:endParaRPr lang="en-GB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3430C-ADEF-40F7-9113-28CF03753249}" type="slidenum">
              <a:rPr lang="en-GB"/>
              <a:pPr/>
              <a:t>75</a:t>
            </a:fld>
            <a:endParaRPr lang="en-GB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D9F381-DCB8-4275-AEBD-ED7FF13D0928}" type="slidenum">
              <a:rPr lang="en-GB"/>
              <a:pPr/>
              <a:t>76</a:t>
            </a:fld>
            <a:endParaRPr lang="en-GB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D6601F-DF79-4153-A16D-6DA4B7C8EFC2}" type="slidenum">
              <a:rPr lang="en-GB"/>
              <a:pPr/>
              <a:t>77</a:t>
            </a:fld>
            <a:endParaRPr lang="en-GB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171B86-61F1-451B-824C-EDA485FE38BE}" type="slidenum">
              <a:rPr lang="en-GB"/>
              <a:pPr/>
              <a:t>78</a:t>
            </a:fld>
            <a:endParaRPr lang="en-GB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35F0D-E97B-43B5-A1DD-E46470643692}" type="slidenum">
              <a:rPr lang="en-US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39454-A681-48D0-A704-DD91CB31E02B}" type="slidenum">
              <a:rPr lang="en-US"/>
              <a:pPr/>
              <a:t>10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D82BCF-B7E1-4636-B40A-18ACB7DF10C2}" type="slidenum">
              <a:rPr lang="en-GB"/>
              <a:pPr/>
              <a:t>87</a:t>
            </a:fld>
            <a:endParaRPr lang="en-GB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4FC9AF-E3E4-49F2-8C12-A8BA8AAEED41}" type="slidenum">
              <a:rPr lang="en-GB"/>
              <a:pPr/>
              <a:t>98</a:t>
            </a:fld>
            <a:endParaRPr lang="en-GB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0402B-F7DA-4008-8CB8-A06C61B78E11}" type="slidenum">
              <a:rPr lang="en-GB"/>
              <a:pPr/>
              <a:t>99</a:t>
            </a:fld>
            <a:endParaRPr lang="en-GB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64166D-6CE5-4158-B750-50406D6BA866}" type="slidenum">
              <a:rPr lang="en-GB"/>
              <a:pPr/>
              <a:t>100</a:t>
            </a:fld>
            <a:endParaRPr lang="en-GB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A582C3-1A37-40E5-869C-532F3CE4D4E8}" type="slidenum">
              <a:rPr lang="en-GB"/>
              <a:pPr/>
              <a:t>101</a:t>
            </a:fld>
            <a:endParaRPr lang="en-GB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5E4638-1401-4D11-925E-F3DFF87FF1DC}" type="slidenum">
              <a:rPr lang="en-GB"/>
              <a:pPr/>
              <a:t>102</a:t>
            </a:fld>
            <a:endParaRPr lang="en-GB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96ADBA-1735-4751-A48E-4FE3D3950F22}" type="slidenum">
              <a:rPr lang="en-US"/>
              <a:pPr/>
              <a:t>12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Delay important to give the trigger</a:t>
            </a:r>
            <a:r>
              <a:rPr lang="en-GB" baseline="0" dirty="0" smtClean="0"/>
              <a:t> time to “decide” </a:t>
            </a:r>
            <a:r>
              <a:rPr lang="en-GB" baseline="0" dirty="0" smtClean="0">
                <a:sym typeface="Wingdings"/>
              </a:rPr>
              <a:t>  will be short for a discriminator, but real sensors can deliver data at very high rate potentially; at the very least the signal propagation time is finite (think 5 ns / m). </a:t>
            </a:r>
          </a:p>
          <a:p>
            <a:pPr eaLnBrk="1" hangingPunct="1"/>
            <a:r>
              <a:rPr lang="en-GB" baseline="0" dirty="0" smtClean="0">
                <a:sym typeface="Wingdings"/>
              </a:rPr>
              <a:t>Unnecessary readings are removed. Missed readings are partially fixed, if the time between consecutive incoming signals is larger than the Delay.</a:t>
            </a:r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random arrival times, Poisson statistics,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deadtime</a:t>
            </a:r>
            <a:r>
              <a:rPr lang="en-US" baseline="0" dirty="0" smtClean="0"/>
              <a:t> can never be exactly 0, because no processing is infinitely fast.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282B1-CF25-40B2-B8B4-899727C7B83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43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B94F00-3483-4FF5-AF88-527B9D6E73CC}" type="slidenum">
              <a:rPr lang="en-GB"/>
              <a:pPr/>
              <a:t>21</a:t>
            </a:fld>
            <a:endParaRPr lang="en-GB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579E41-AD72-4E6F-8F24-DAE94607EFED}" type="slidenum">
              <a:rPr lang="en-GB"/>
              <a:pPr/>
              <a:t>22</a:t>
            </a:fld>
            <a:endParaRPr lang="en-GB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5D5CB7-6D01-4098-BABD-5706D8785934}" type="slidenum">
              <a:rPr lang="en-GB"/>
              <a:pPr/>
              <a:t>23</a:t>
            </a:fld>
            <a:endParaRPr lang="en-GB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2DAF95-8D25-413F-9EF2-EC3407AC6CD1}" type="slidenum">
              <a:rPr lang="en-GB"/>
              <a:pPr/>
              <a:t>27</a:t>
            </a:fld>
            <a:endParaRPr lang="en-GB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H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6001D-392D-4D0E-8422-20FF313158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3FBAB0-9A2B-4649-8654-BCA0307BBA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65337" cy="6037263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450" y="0"/>
            <a:ext cx="6043613" cy="6037263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6EFF7-F063-4ABA-B446-C600C1E7F6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0"/>
            <a:ext cx="7343775" cy="8366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81075"/>
            <a:ext cx="3810000" cy="5543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3810000" cy="5543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97650"/>
            <a:ext cx="2195513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3438" y="6629400"/>
            <a:ext cx="450056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450" y="0"/>
            <a:ext cx="8229600" cy="1006679"/>
          </a:xfrm>
        </p:spPr>
        <p:txBody>
          <a:bodyPr/>
          <a:lstStyle>
            <a:lvl1pPr>
              <a:defRPr sz="3600"/>
            </a:lvl1pPr>
          </a:lstStyle>
          <a:p>
            <a:r>
              <a:rPr lang="fr-CH" dirty="0" smtClean="0"/>
              <a:t>Click to </a:t>
            </a:r>
            <a:r>
              <a:rPr lang="fr-CH" dirty="0" err="1" smtClean="0"/>
              <a:t>edit</a:t>
            </a:r>
            <a:r>
              <a:rPr lang="fr-CH" dirty="0" smtClean="0"/>
              <a:t> Master </a:t>
            </a:r>
            <a:r>
              <a:rPr lang="fr-CH" dirty="0" err="1" smtClean="0"/>
              <a:t>title</a:t>
            </a:r>
            <a:r>
              <a:rPr lang="fr-CH" dirty="0" smtClean="0"/>
              <a:t>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9021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471353" y="6557331"/>
            <a:ext cx="4959610" cy="255587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C0FC1-A78D-46C6-BB12-B0D98A81EE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56FFD-FFAF-4BB8-9324-5507CEBA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13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1300"/>
            <a:ext cx="4038600" cy="452596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54875-01C8-447A-8F3C-36A5E597D9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718CBE-F88D-4667-9877-51687A0604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9A3DD-692D-4565-833F-9AB531AF0A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50F62-50A7-4238-AD5F-2A27C7D0DB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46C08-2110-493F-A075-BBB71E84E3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B757D-32B7-4037-921E-F91444BF80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oleObject" Target="../embeddings/oleObject1.bin"/><Relationship Id="rId16" Type="http://schemas.openxmlformats.org/officeDocument/2006/relationships/image" Target="../media/image1.wmf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-49213"/>
          <a:ext cx="9144000" cy="690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Visio" r:id="rId15" imgW="10146960" imgH="7666560" progId="Visio.Drawing.11">
                  <p:embed/>
                </p:oleObj>
              </mc:Choice>
              <mc:Fallback>
                <p:oleObj name="Visio" r:id="rId15" imgW="10146960" imgH="766656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9213"/>
                        <a:ext cx="9144000" cy="690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45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113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6725" y="6465888"/>
            <a:ext cx="4694238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220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94525" y="6443663"/>
            <a:ext cx="21336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DFDEEB6-E595-4A0F-B83C-234F0CF94DD3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CERNLogoNew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8585200" y="0"/>
            <a:ext cx="5588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oleObject" Target="../embeddings/oleObject39.bin"/><Relationship Id="rId5" Type="http://schemas.openxmlformats.org/officeDocument/2006/relationships/image" Target="../media/image5.emf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oleObject" Target="../embeddings/oleObject40.bin"/><Relationship Id="rId5" Type="http://schemas.openxmlformats.org/officeDocument/2006/relationships/image" Target="../media/image72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isotdaq.web.cern.ch/isotdaq/isotdaq/Home.html" TargetMode="External"/><Relationship Id="rId3" Type="http://schemas.openxmlformats.org/officeDocument/2006/relationships/hyperlink" Target="http://summer-timetable.web.cern.ch/summer-timetable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1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5.emf"/><Relationship Id="rId6" Type="http://schemas.openxmlformats.org/officeDocument/2006/relationships/image" Target="../media/image1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2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3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oleObject" Target="../embeddings/oleObject9.bin"/><Relationship Id="rId13" Type="http://schemas.openxmlformats.org/officeDocument/2006/relationships/oleObject" Target="../embeddings/oleObject10.bin"/><Relationship Id="rId14" Type="http://schemas.openxmlformats.org/officeDocument/2006/relationships/oleObject" Target="../embeddings/oleObject11.bin"/><Relationship Id="rId15" Type="http://schemas.openxmlformats.org/officeDocument/2006/relationships/oleObject" Target="../embeddings/oleObject12.bin"/><Relationship Id="rId16" Type="http://schemas.openxmlformats.org/officeDocument/2006/relationships/image" Target="../media/image5.emf"/><Relationship Id="rId17" Type="http://schemas.openxmlformats.org/officeDocument/2006/relationships/oleObject" Target="../embeddings/oleObject13.bin"/><Relationship Id="rId18" Type="http://schemas.openxmlformats.org/officeDocument/2006/relationships/oleObject" Target="../embeddings/oleObject14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34.emf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oleObject" Target="../embeddings/oleObject8.bin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oleObject" Target="../embeddings/oleObject20.bin"/><Relationship Id="rId16" Type="http://schemas.openxmlformats.org/officeDocument/2006/relationships/image" Target="../media/image5.emf"/><Relationship Id="rId17" Type="http://schemas.openxmlformats.org/officeDocument/2006/relationships/oleObject" Target="../embeddings/oleObject21.bin"/><Relationship Id="rId18" Type="http://schemas.openxmlformats.org/officeDocument/2006/relationships/oleObject" Target="../embeddings/oleObject22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34.e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35.emf"/><Relationship Id="rId8" Type="http://schemas.openxmlformats.org/officeDocument/2006/relationships/oleObject" Target="../embeddings/oleObject17.bin"/><Relationship Id="rId9" Type="http://schemas.openxmlformats.org/officeDocument/2006/relationships/oleObject" Target="../embeddings/oleObject18.bin"/><Relationship Id="rId10" Type="http://schemas.openxmlformats.org/officeDocument/2006/relationships/oleObject" Target="../embeddings/oleObject19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emf"/><Relationship Id="rId20" Type="http://schemas.openxmlformats.org/officeDocument/2006/relationships/oleObject" Target="../embeddings/oleObject31.bin"/><Relationship Id="rId21" Type="http://schemas.openxmlformats.org/officeDocument/2006/relationships/oleObject" Target="../embeddings/oleObject32.bin"/><Relationship Id="rId10" Type="http://schemas.openxmlformats.org/officeDocument/2006/relationships/oleObject" Target="../embeddings/oleObject26.bin"/><Relationship Id="rId11" Type="http://schemas.openxmlformats.org/officeDocument/2006/relationships/oleObject" Target="../embeddings/oleObject27.bin"/><Relationship Id="rId12" Type="http://schemas.openxmlformats.org/officeDocument/2006/relationships/oleObject" Target="../embeddings/oleObject28.bin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oleObject" Target="../embeddings/oleObject29.bin"/><Relationship Id="rId18" Type="http://schemas.openxmlformats.org/officeDocument/2006/relationships/image" Target="../media/image5.emf"/><Relationship Id="rId19" Type="http://schemas.openxmlformats.org/officeDocument/2006/relationships/oleObject" Target="../embeddings/oleObject30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15.e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34.emf"/><Relationship Id="rId8" Type="http://schemas.openxmlformats.org/officeDocument/2006/relationships/oleObject" Target="../embeddings/oleObject25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ta.com/" TargetMode="External"/><Relationship Id="rId4" Type="http://schemas.openxmlformats.org/officeDocument/2006/relationships/hyperlink" Target="http://www.pcisig.com/" TargetMode="External"/><Relationship Id="rId5" Type="http://schemas.openxmlformats.org/officeDocument/2006/relationships/hyperlink" Target="http://www.ietf.org/" TargetMode="External"/><Relationship Id="rId6" Type="http://schemas.openxmlformats.org/officeDocument/2006/relationships/hyperlink" Target="http://www.ietf.org/rfc/rfc1925.txt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4" Type="http://schemas.openxmlformats.org/officeDocument/2006/relationships/image" Target="../media/image4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w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wmf"/><Relationship Id="rId3" Type="http://schemas.openxmlformats.org/officeDocument/2006/relationships/image" Target="../media/image58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4" Type="http://schemas.openxmlformats.org/officeDocument/2006/relationships/image" Target="../media/image61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4" Type="http://schemas.openxmlformats.org/officeDocument/2006/relationships/image" Target="../media/image62.wmf"/><Relationship Id="rId5" Type="http://schemas.openxmlformats.org/officeDocument/2006/relationships/oleObject" Target="../embeddings/oleObject36.bin"/><Relationship Id="rId6" Type="http://schemas.openxmlformats.org/officeDocument/2006/relationships/image" Target="../media/image63.wmf"/><Relationship Id="rId7" Type="http://schemas.openxmlformats.org/officeDocument/2006/relationships/oleObject" Target="../embeddings/oleObject37.bin"/><Relationship Id="rId8" Type="http://schemas.openxmlformats.org/officeDocument/2006/relationships/image" Target="../media/image64.wmf"/><Relationship Id="rId9" Type="http://schemas.openxmlformats.org/officeDocument/2006/relationships/oleObject" Target="../embeddings/oleObject38.bin"/><Relationship Id="rId10" Type="http://schemas.openxmlformats.org/officeDocument/2006/relationships/image" Target="../media/image65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1880" y="1571458"/>
            <a:ext cx="8725976" cy="2028994"/>
          </a:xfrm>
        </p:spPr>
        <p:txBody>
          <a:bodyPr/>
          <a:lstStyle/>
          <a:p>
            <a:pPr eaLnBrk="1" hangingPunct="1"/>
            <a:r>
              <a:rPr lang="en-GB" b="1" dirty="0" smtClean="0"/>
              <a:t> Introduction to </a:t>
            </a:r>
            <a:br>
              <a:rPr lang="en-GB" b="1" dirty="0" smtClean="0"/>
            </a:br>
            <a:r>
              <a:rPr lang="en-GB" b="1" dirty="0" smtClean="0"/>
              <a:t>Data Acquisition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0225" y="3886200"/>
            <a:ext cx="7985125" cy="1752600"/>
          </a:xfrm>
        </p:spPr>
        <p:txBody>
          <a:bodyPr/>
          <a:lstStyle/>
          <a:p>
            <a:pPr eaLnBrk="1" hangingPunct="1"/>
            <a:r>
              <a:rPr lang="en-GB" sz="2800" dirty="0" smtClean="0"/>
              <a:t>EDIT school 2015</a:t>
            </a:r>
          </a:p>
          <a:p>
            <a:pPr eaLnBrk="1" hangingPunct="1"/>
            <a:r>
              <a:rPr lang="en-GB" sz="2400" dirty="0" smtClean="0"/>
              <a:t>Niko Neufeld, CERN-PH</a:t>
            </a:r>
          </a:p>
          <a:p>
            <a:pPr eaLnBrk="1" hangingPunct="1"/>
            <a:endParaRPr lang="en-GB" sz="2400" dirty="0" smtClean="0"/>
          </a:p>
          <a:p>
            <a:pPr eaLnBrk="1" hangingPunct="1"/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2"/>
          <p:cNvSpPr>
            <a:spLocks noChangeArrowheads="1"/>
          </p:cNvSpPr>
          <p:nvPr/>
        </p:nvSpPr>
        <p:spPr bwMode="auto">
          <a:xfrm>
            <a:off x="922338" y="4646613"/>
            <a:ext cx="7400925" cy="1416050"/>
          </a:xfrm>
          <a:prstGeom prst="rect">
            <a:avLst/>
          </a:prstGeom>
          <a:solidFill>
            <a:srgbClr val="EAEAEA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093" name="Rectangle 3"/>
          <p:cNvSpPr>
            <a:spLocks noChangeArrowheads="1"/>
          </p:cNvSpPr>
          <p:nvPr/>
        </p:nvSpPr>
        <p:spPr bwMode="auto">
          <a:xfrm>
            <a:off x="914400" y="2954338"/>
            <a:ext cx="7399338" cy="1416050"/>
          </a:xfrm>
          <a:prstGeom prst="rect">
            <a:avLst/>
          </a:prstGeom>
          <a:solidFill>
            <a:srgbClr val="EAEAEA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094" name="Rectangle 4"/>
          <p:cNvSpPr>
            <a:spLocks noChangeArrowheads="1"/>
          </p:cNvSpPr>
          <p:nvPr/>
        </p:nvSpPr>
        <p:spPr bwMode="auto">
          <a:xfrm>
            <a:off x="922338" y="1163638"/>
            <a:ext cx="7400925" cy="1417637"/>
          </a:xfrm>
          <a:prstGeom prst="rect">
            <a:avLst/>
          </a:prstGeom>
          <a:solidFill>
            <a:srgbClr val="EAEAEA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095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Trivial DAQ</a:t>
            </a:r>
          </a:p>
        </p:txBody>
      </p:sp>
      <p:sp>
        <p:nvSpPr>
          <p:cNvPr id="89123" name="Footer Placeholder 40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89122" name="Slide Number Placeholder 3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E957498-AC07-4A71-8794-6C9B1BA1A448}" type="slidenum">
              <a:rPr lang="en-US"/>
              <a:pPr/>
              <a:t>10</a:t>
            </a:fld>
            <a:endParaRPr lang="en-US"/>
          </a:p>
        </p:txBody>
      </p:sp>
      <p:sp>
        <p:nvSpPr>
          <p:cNvPr id="89096" name="Rectangle 7"/>
          <p:cNvSpPr>
            <a:spLocks noChangeArrowheads="1"/>
          </p:cNvSpPr>
          <p:nvPr/>
        </p:nvSpPr>
        <p:spPr bwMode="auto">
          <a:xfrm>
            <a:off x="3573463" y="3332163"/>
            <a:ext cx="1285875" cy="298450"/>
          </a:xfrm>
          <a:prstGeom prst="rect">
            <a:avLst/>
          </a:prstGeom>
          <a:solidFill>
            <a:srgbClr val="CCECFF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/>
              <a:t>ADC Card</a:t>
            </a:r>
          </a:p>
        </p:txBody>
      </p:sp>
      <p:graphicFrame>
        <p:nvGraphicFramePr>
          <p:cNvPr id="89090" name="Object 2"/>
          <p:cNvGraphicFramePr>
            <a:graphicFrameLocks/>
          </p:cNvGraphicFramePr>
          <p:nvPr/>
        </p:nvGraphicFramePr>
        <p:xfrm>
          <a:off x="7183438" y="3067050"/>
          <a:ext cx="612775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1" name="ClipArt" r:id="rId4" imgW="644400" imgH="736560" progId="">
                  <p:embed/>
                </p:oleObj>
              </mc:Choice>
              <mc:Fallback>
                <p:oleObj name="ClipArt" r:id="rId4" imgW="644400" imgH="736560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3438" y="3067050"/>
                        <a:ext cx="612775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7" name="Rectangle 10" descr="Light vertical"/>
          <p:cNvSpPr>
            <a:spLocks noChangeArrowheads="1"/>
          </p:cNvSpPr>
          <p:nvPr/>
        </p:nvSpPr>
        <p:spPr bwMode="auto">
          <a:xfrm>
            <a:off x="4386263" y="3648075"/>
            <a:ext cx="473075" cy="36513"/>
          </a:xfrm>
          <a:prstGeom prst="rect">
            <a:avLst/>
          </a:prstGeom>
          <a:pattFill prst="ltVert">
            <a:fgClr>
              <a:schemeClr val="tx1"/>
            </a:fgClr>
            <a:bgClr>
              <a:schemeClr val="bg1"/>
            </a:bgClr>
          </a:patt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098" name="Rectangle 11"/>
          <p:cNvSpPr>
            <a:spLocks noChangeArrowheads="1"/>
          </p:cNvSpPr>
          <p:nvPr/>
        </p:nvSpPr>
        <p:spPr bwMode="auto">
          <a:xfrm>
            <a:off x="914400" y="1160463"/>
            <a:ext cx="1849438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External View</a:t>
            </a:r>
          </a:p>
        </p:txBody>
      </p:sp>
      <p:sp>
        <p:nvSpPr>
          <p:cNvPr id="89099" name="AutoShape 12"/>
          <p:cNvSpPr>
            <a:spLocks noChangeArrowheads="1"/>
          </p:cNvSpPr>
          <p:nvPr/>
        </p:nvSpPr>
        <p:spPr bwMode="auto">
          <a:xfrm>
            <a:off x="2133600" y="2320925"/>
            <a:ext cx="490538" cy="4445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100" name="Rectangle 14"/>
          <p:cNvSpPr>
            <a:spLocks noChangeArrowheads="1"/>
          </p:cNvSpPr>
          <p:nvPr/>
        </p:nvSpPr>
        <p:spPr bwMode="auto">
          <a:xfrm>
            <a:off x="1852613" y="1995488"/>
            <a:ext cx="890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sensor</a:t>
            </a:r>
          </a:p>
        </p:txBody>
      </p:sp>
      <p:sp>
        <p:nvSpPr>
          <p:cNvPr id="89101" name="Freeform 17"/>
          <p:cNvSpPr>
            <a:spLocks/>
          </p:cNvSpPr>
          <p:nvPr/>
        </p:nvSpPr>
        <p:spPr bwMode="auto">
          <a:xfrm>
            <a:off x="1930400" y="3281363"/>
            <a:ext cx="1636713" cy="320675"/>
          </a:xfrm>
          <a:custGeom>
            <a:avLst/>
            <a:gdLst>
              <a:gd name="T0" fmla="*/ 0 w 773"/>
              <a:gd name="T1" fmla="*/ 334194789 h 293"/>
              <a:gd name="T2" fmla="*/ 206225838 w 773"/>
              <a:gd name="T3" fmla="*/ 349766680 h 293"/>
              <a:gd name="T4" fmla="*/ 345204580 w 773"/>
              <a:gd name="T5" fmla="*/ 349766680 h 293"/>
              <a:gd name="T6" fmla="*/ 452802051 w 773"/>
              <a:gd name="T7" fmla="*/ 349766680 h 293"/>
              <a:gd name="T8" fmla="*/ 560397404 w 773"/>
              <a:gd name="T9" fmla="*/ 349766680 h 293"/>
              <a:gd name="T10" fmla="*/ 699376146 w 773"/>
              <a:gd name="T11" fmla="*/ 349766680 h 293"/>
              <a:gd name="T12" fmla="*/ 878703146 w 773"/>
              <a:gd name="T13" fmla="*/ 340183641 h 293"/>
              <a:gd name="T14" fmla="*/ 981816065 w 773"/>
              <a:gd name="T15" fmla="*/ 321018659 h 293"/>
              <a:gd name="T16" fmla="*/ 1161143065 w 773"/>
              <a:gd name="T17" fmla="*/ 293467970 h 293"/>
              <a:gd name="T18" fmla="*/ 1232874711 w 773"/>
              <a:gd name="T19" fmla="*/ 255138005 h 293"/>
              <a:gd name="T20" fmla="*/ 1300121807 w 773"/>
              <a:gd name="T21" fmla="*/ 218005372 h 293"/>
              <a:gd name="T22" fmla="*/ 1300121807 w 773"/>
              <a:gd name="T23" fmla="*/ 189257351 h 293"/>
              <a:gd name="T24" fmla="*/ 1335987630 w 773"/>
              <a:gd name="T25" fmla="*/ 160509329 h 293"/>
              <a:gd name="T26" fmla="*/ 1335987630 w 773"/>
              <a:gd name="T27" fmla="*/ 131761308 h 293"/>
              <a:gd name="T28" fmla="*/ 1335987630 w 773"/>
              <a:gd name="T29" fmla="*/ 85045637 h 293"/>
              <a:gd name="T30" fmla="*/ 1335987630 w 773"/>
              <a:gd name="T31" fmla="*/ 46715671 h 293"/>
              <a:gd name="T32" fmla="*/ 1407719277 w 773"/>
              <a:gd name="T33" fmla="*/ 19164983 h 293"/>
              <a:gd name="T34" fmla="*/ 1515314630 w 773"/>
              <a:gd name="T35" fmla="*/ 0 h 293"/>
              <a:gd name="T36" fmla="*/ 1654293373 w 773"/>
              <a:gd name="T37" fmla="*/ 0 h 293"/>
              <a:gd name="T38" fmla="*/ 1797754549 w 773"/>
              <a:gd name="T39" fmla="*/ 9583039 h 293"/>
              <a:gd name="T40" fmla="*/ 2008464938 w 773"/>
              <a:gd name="T41" fmla="*/ 28748021 h 293"/>
              <a:gd name="T42" fmla="*/ 2147483647 w 773"/>
              <a:gd name="T43" fmla="*/ 38331060 h 293"/>
              <a:gd name="T44" fmla="*/ 2147483647 w 773"/>
              <a:gd name="T45" fmla="*/ 56297615 h 293"/>
              <a:gd name="T46" fmla="*/ 2147483647 w 773"/>
              <a:gd name="T47" fmla="*/ 65880654 h 293"/>
              <a:gd name="T48" fmla="*/ 2147483647 w 773"/>
              <a:gd name="T49" fmla="*/ 94628675 h 293"/>
              <a:gd name="T50" fmla="*/ 2147483647 w 773"/>
              <a:gd name="T51" fmla="*/ 123376697 h 293"/>
              <a:gd name="T52" fmla="*/ 2147483647 w 773"/>
              <a:gd name="T53" fmla="*/ 150926291 h 293"/>
              <a:gd name="T54" fmla="*/ 2147483647 w 773"/>
              <a:gd name="T55" fmla="*/ 179674312 h 293"/>
              <a:gd name="T56" fmla="*/ 2147483647 w 773"/>
              <a:gd name="T57" fmla="*/ 179674312 h 293"/>
              <a:gd name="T58" fmla="*/ 2147483647 w 773"/>
              <a:gd name="T59" fmla="*/ 170091273 h 293"/>
              <a:gd name="T60" fmla="*/ 2147483647 w 773"/>
              <a:gd name="T61" fmla="*/ 150926291 h 293"/>
              <a:gd name="T62" fmla="*/ 2147483647 w 773"/>
              <a:gd name="T63" fmla="*/ 141344347 h 293"/>
              <a:gd name="T64" fmla="*/ 2147483647 w 773"/>
              <a:gd name="T65" fmla="*/ 104210619 h 2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73"/>
              <a:gd name="T100" fmla="*/ 0 h 293"/>
              <a:gd name="T101" fmla="*/ 773 w 773"/>
              <a:gd name="T102" fmla="*/ 293 h 2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73" h="293">
                <a:moveTo>
                  <a:pt x="0" y="279"/>
                </a:moveTo>
                <a:lnTo>
                  <a:pt x="46" y="292"/>
                </a:lnTo>
                <a:lnTo>
                  <a:pt x="77" y="292"/>
                </a:lnTo>
                <a:lnTo>
                  <a:pt x="101" y="292"/>
                </a:lnTo>
                <a:lnTo>
                  <a:pt x="125" y="292"/>
                </a:lnTo>
                <a:lnTo>
                  <a:pt x="156" y="292"/>
                </a:lnTo>
                <a:lnTo>
                  <a:pt x="196" y="284"/>
                </a:lnTo>
                <a:lnTo>
                  <a:pt x="219" y="268"/>
                </a:lnTo>
                <a:lnTo>
                  <a:pt x="259" y="245"/>
                </a:lnTo>
                <a:lnTo>
                  <a:pt x="275" y="213"/>
                </a:lnTo>
                <a:lnTo>
                  <a:pt x="290" y="182"/>
                </a:lnTo>
                <a:lnTo>
                  <a:pt x="290" y="158"/>
                </a:lnTo>
                <a:lnTo>
                  <a:pt x="298" y="134"/>
                </a:lnTo>
                <a:lnTo>
                  <a:pt x="298" y="110"/>
                </a:lnTo>
                <a:lnTo>
                  <a:pt x="298" y="71"/>
                </a:lnTo>
                <a:lnTo>
                  <a:pt x="298" y="39"/>
                </a:lnTo>
                <a:lnTo>
                  <a:pt x="314" y="16"/>
                </a:lnTo>
                <a:lnTo>
                  <a:pt x="338" y="0"/>
                </a:lnTo>
                <a:lnTo>
                  <a:pt x="369" y="0"/>
                </a:lnTo>
                <a:lnTo>
                  <a:pt x="401" y="8"/>
                </a:lnTo>
                <a:lnTo>
                  <a:pt x="448" y="24"/>
                </a:lnTo>
                <a:lnTo>
                  <a:pt x="488" y="32"/>
                </a:lnTo>
                <a:lnTo>
                  <a:pt x="519" y="47"/>
                </a:lnTo>
                <a:lnTo>
                  <a:pt x="543" y="55"/>
                </a:lnTo>
                <a:lnTo>
                  <a:pt x="575" y="79"/>
                </a:lnTo>
                <a:lnTo>
                  <a:pt x="606" y="103"/>
                </a:lnTo>
                <a:lnTo>
                  <a:pt x="646" y="126"/>
                </a:lnTo>
                <a:lnTo>
                  <a:pt x="677" y="150"/>
                </a:lnTo>
                <a:lnTo>
                  <a:pt x="701" y="150"/>
                </a:lnTo>
                <a:lnTo>
                  <a:pt x="725" y="142"/>
                </a:lnTo>
                <a:lnTo>
                  <a:pt x="748" y="126"/>
                </a:lnTo>
                <a:lnTo>
                  <a:pt x="772" y="118"/>
                </a:lnTo>
                <a:lnTo>
                  <a:pt x="768" y="87"/>
                </a:lnTo>
              </a:path>
            </a:pathLst>
          </a:custGeom>
          <a:noFill/>
          <a:ln w="126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9102" name="Rectangle 18"/>
          <p:cNvSpPr>
            <a:spLocks noChangeArrowheads="1"/>
          </p:cNvSpPr>
          <p:nvPr/>
        </p:nvSpPr>
        <p:spPr bwMode="auto">
          <a:xfrm>
            <a:off x="1096963" y="3284538"/>
            <a:ext cx="88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sensor</a:t>
            </a:r>
          </a:p>
        </p:txBody>
      </p:sp>
      <p:sp>
        <p:nvSpPr>
          <p:cNvPr id="89103" name="Rectangle 19"/>
          <p:cNvSpPr>
            <a:spLocks noChangeArrowheads="1"/>
          </p:cNvSpPr>
          <p:nvPr/>
        </p:nvSpPr>
        <p:spPr bwMode="auto">
          <a:xfrm>
            <a:off x="5402263" y="3173413"/>
            <a:ext cx="1082675" cy="404812"/>
          </a:xfrm>
          <a:prstGeom prst="rect">
            <a:avLst/>
          </a:prstGeom>
          <a:solidFill>
            <a:srgbClr val="FFFFCC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CPU</a:t>
            </a:r>
          </a:p>
        </p:txBody>
      </p:sp>
      <p:sp>
        <p:nvSpPr>
          <p:cNvPr id="89104" name="Line 21"/>
          <p:cNvSpPr>
            <a:spLocks noChangeShapeType="1"/>
          </p:cNvSpPr>
          <p:nvPr/>
        </p:nvSpPr>
        <p:spPr bwMode="auto">
          <a:xfrm>
            <a:off x="4165600" y="3692525"/>
            <a:ext cx="3962400" cy="0"/>
          </a:xfrm>
          <a:prstGeom prst="line">
            <a:avLst/>
          </a:prstGeom>
          <a:noFill/>
          <a:ln w="507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105" name="Line 22"/>
          <p:cNvSpPr>
            <a:spLocks noChangeShapeType="1"/>
          </p:cNvSpPr>
          <p:nvPr/>
        </p:nvSpPr>
        <p:spPr bwMode="auto">
          <a:xfrm>
            <a:off x="5892800" y="3587750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106" name="Line 23"/>
          <p:cNvSpPr>
            <a:spLocks noChangeShapeType="1"/>
          </p:cNvSpPr>
          <p:nvPr/>
        </p:nvSpPr>
        <p:spPr bwMode="auto">
          <a:xfrm flipH="1">
            <a:off x="6502400" y="3324225"/>
            <a:ext cx="711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89107" name="Group 29"/>
          <p:cNvGrpSpPr>
            <a:grpSpLocks/>
          </p:cNvGrpSpPr>
          <p:nvPr/>
        </p:nvGrpSpPr>
        <p:grpSpPr bwMode="auto">
          <a:xfrm>
            <a:off x="7046913" y="3913188"/>
            <a:ext cx="979487" cy="350837"/>
            <a:chOff x="3329" y="3560"/>
            <a:chExt cx="463" cy="320"/>
          </a:xfrm>
        </p:grpSpPr>
        <p:sp>
          <p:nvSpPr>
            <p:cNvPr id="89124" name="Oval 24"/>
            <p:cNvSpPr>
              <a:spLocks noChangeArrowheads="1"/>
            </p:cNvSpPr>
            <p:nvPr/>
          </p:nvSpPr>
          <p:spPr bwMode="auto">
            <a:xfrm>
              <a:off x="3337" y="3731"/>
              <a:ext cx="447" cy="149"/>
            </a:xfrm>
            <a:prstGeom prst="ellipse">
              <a:avLst/>
            </a:prstGeom>
            <a:solidFill>
              <a:srgbClr val="9999FF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9125" name="Rectangle 25"/>
            <p:cNvSpPr>
              <a:spLocks noChangeArrowheads="1"/>
            </p:cNvSpPr>
            <p:nvPr/>
          </p:nvSpPr>
          <p:spPr bwMode="auto">
            <a:xfrm>
              <a:off x="3329" y="3639"/>
              <a:ext cx="463" cy="170"/>
            </a:xfrm>
            <a:prstGeom prst="rect">
              <a:avLst/>
            </a:prstGeom>
            <a:solidFill>
              <a:srgbClr val="99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9126" name="Oval 26"/>
            <p:cNvSpPr>
              <a:spLocks noChangeArrowheads="1"/>
            </p:cNvSpPr>
            <p:nvPr/>
          </p:nvSpPr>
          <p:spPr bwMode="auto">
            <a:xfrm>
              <a:off x="3336" y="3560"/>
              <a:ext cx="447" cy="149"/>
            </a:xfrm>
            <a:prstGeom prst="ellipse">
              <a:avLst/>
            </a:prstGeom>
            <a:solidFill>
              <a:srgbClr val="9999FF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9127" name="Line 27"/>
            <p:cNvSpPr>
              <a:spLocks noChangeShapeType="1"/>
            </p:cNvSpPr>
            <p:nvPr/>
          </p:nvSpPr>
          <p:spPr bwMode="auto">
            <a:xfrm>
              <a:off x="3334" y="3637"/>
              <a:ext cx="0" cy="172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9128" name="Line 28"/>
            <p:cNvSpPr>
              <a:spLocks noChangeShapeType="1"/>
            </p:cNvSpPr>
            <p:nvPr/>
          </p:nvSpPr>
          <p:spPr bwMode="auto">
            <a:xfrm>
              <a:off x="3788" y="3640"/>
              <a:ext cx="0" cy="172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9108" name="Line 30"/>
          <p:cNvSpPr>
            <a:spLocks noChangeShapeType="1"/>
          </p:cNvSpPr>
          <p:nvPr/>
        </p:nvSpPr>
        <p:spPr bwMode="auto">
          <a:xfrm>
            <a:off x="7518400" y="3692525"/>
            <a:ext cx="0" cy="21113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109" name="Rectangle 31"/>
          <p:cNvSpPr>
            <a:spLocks noChangeArrowheads="1"/>
          </p:cNvSpPr>
          <p:nvPr/>
        </p:nvSpPr>
        <p:spPr bwMode="auto">
          <a:xfrm>
            <a:off x="7180263" y="3952875"/>
            <a:ext cx="641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disk</a:t>
            </a:r>
          </a:p>
        </p:txBody>
      </p:sp>
      <p:sp>
        <p:nvSpPr>
          <p:cNvPr id="89110" name="Rectangle 32"/>
          <p:cNvSpPr>
            <a:spLocks noChangeArrowheads="1"/>
          </p:cNvSpPr>
          <p:nvPr/>
        </p:nvSpPr>
        <p:spPr bwMode="auto">
          <a:xfrm>
            <a:off x="2252663" y="5126038"/>
            <a:ext cx="879475" cy="193675"/>
          </a:xfrm>
          <a:prstGeom prst="rect">
            <a:avLst/>
          </a:prstGeom>
          <a:solidFill>
            <a:srgbClr val="CCECFF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ADC</a:t>
            </a:r>
          </a:p>
        </p:txBody>
      </p:sp>
      <p:sp>
        <p:nvSpPr>
          <p:cNvPr id="89111" name="Line 34"/>
          <p:cNvSpPr>
            <a:spLocks noChangeShapeType="1"/>
          </p:cNvSpPr>
          <p:nvPr/>
        </p:nvSpPr>
        <p:spPr bwMode="auto">
          <a:xfrm>
            <a:off x="1320800" y="5224463"/>
            <a:ext cx="9144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112" name="Line 36"/>
          <p:cNvSpPr>
            <a:spLocks noChangeShapeType="1"/>
          </p:cNvSpPr>
          <p:nvPr/>
        </p:nvSpPr>
        <p:spPr bwMode="auto">
          <a:xfrm>
            <a:off x="3149600" y="5224463"/>
            <a:ext cx="8128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113" name="Line 43"/>
          <p:cNvSpPr>
            <a:spLocks noChangeShapeType="1"/>
          </p:cNvSpPr>
          <p:nvPr/>
        </p:nvSpPr>
        <p:spPr bwMode="auto">
          <a:xfrm>
            <a:off x="5283200" y="5224463"/>
            <a:ext cx="10160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114" name="Rectangle 44"/>
          <p:cNvSpPr>
            <a:spLocks noChangeArrowheads="1"/>
          </p:cNvSpPr>
          <p:nvPr/>
        </p:nvSpPr>
        <p:spPr bwMode="auto">
          <a:xfrm>
            <a:off x="6299200" y="5064125"/>
            <a:ext cx="11318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storage</a:t>
            </a:r>
          </a:p>
        </p:txBody>
      </p:sp>
      <p:sp>
        <p:nvSpPr>
          <p:cNvPr id="89115" name="Rectangle 46"/>
          <p:cNvSpPr>
            <a:spLocks noChangeArrowheads="1"/>
          </p:cNvSpPr>
          <p:nvPr/>
        </p:nvSpPr>
        <p:spPr bwMode="auto">
          <a:xfrm>
            <a:off x="914400" y="2954338"/>
            <a:ext cx="1865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Physical View</a:t>
            </a:r>
          </a:p>
        </p:txBody>
      </p:sp>
      <p:sp>
        <p:nvSpPr>
          <p:cNvPr id="89116" name="Rectangle 47"/>
          <p:cNvSpPr>
            <a:spLocks noChangeArrowheads="1"/>
          </p:cNvSpPr>
          <p:nvPr/>
        </p:nvSpPr>
        <p:spPr bwMode="auto">
          <a:xfrm>
            <a:off x="995363" y="4662488"/>
            <a:ext cx="177482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Logical View</a:t>
            </a:r>
          </a:p>
        </p:txBody>
      </p:sp>
      <p:sp>
        <p:nvSpPr>
          <p:cNvPr id="89117" name="Oval 48"/>
          <p:cNvSpPr>
            <a:spLocks noChangeArrowheads="1"/>
          </p:cNvSpPr>
          <p:nvPr/>
        </p:nvSpPr>
        <p:spPr bwMode="auto">
          <a:xfrm>
            <a:off x="3962400" y="4852988"/>
            <a:ext cx="1404938" cy="730250"/>
          </a:xfrm>
          <a:prstGeom prst="ellipse">
            <a:avLst/>
          </a:prstGeom>
          <a:solidFill>
            <a:srgbClr val="FFFFCC"/>
          </a:solidFill>
          <a:ln w="25399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Proces-</a:t>
            </a:r>
          </a:p>
          <a:p>
            <a:pPr algn="ctr"/>
            <a:r>
              <a:rPr lang="en-US" sz="2000"/>
              <a:t>sing</a:t>
            </a:r>
            <a:endParaRPr lang="en-US" sz="1400"/>
          </a:p>
        </p:txBody>
      </p:sp>
      <p:sp>
        <p:nvSpPr>
          <p:cNvPr id="89118" name="Freeform 51"/>
          <p:cNvSpPr>
            <a:spLocks/>
          </p:cNvSpPr>
          <p:nvPr/>
        </p:nvSpPr>
        <p:spPr bwMode="auto">
          <a:xfrm>
            <a:off x="2641600" y="2057400"/>
            <a:ext cx="1727200" cy="322263"/>
          </a:xfrm>
          <a:custGeom>
            <a:avLst/>
            <a:gdLst>
              <a:gd name="T0" fmla="*/ 0 w 773"/>
              <a:gd name="T1" fmla="*/ 337512749 h 293"/>
              <a:gd name="T2" fmla="*/ 229659505 w 773"/>
              <a:gd name="T3" fmla="*/ 353238744 h 293"/>
              <a:gd name="T4" fmla="*/ 384430479 w 773"/>
              <a:gd name="T5" fmla="*/ 353238744 h 293"/>
              <a:gd name="T6" fmla="*/ 504253024 w 773"/>
              <a:gd name="T7" fmla="*/ 353238744 h 293"/>
              <a:gd name="T8" fmla="*/ 624073334 w 773"/>
              <a:gd name="T9" fmla="*/ 353238744 h 293"/>
              <a:gd name="T10" fmla="*/ 778844307 w 773"/>
              <a:gd name="T11" fmla="*/ 353238744 h 293"/>
              <a:gd name="T12" fmla="*/ 978549294 w 773"/>
              <a:gd name="T13" fmla="*/ 343560955 h 293"/>
              <a:gd name="T14" fmla="*/ 1093377929 w 773"/>
              <a:gd name="T15" fmla="*/ 324205377 h 293"/>
              <a:gd name="T16" fmla="*/ 1293082915 w 773"/>
              <a:gd name="T17" fmla="*/ 296381871 h 293"/>
              <a:gd name="T18" fmla="*/ 1372963122 w 773"/>
              <a:gd name="T19" fmla="*/ 257670716 h 293"/>
              <a:gd name="T20" fmla="*/ 1447851654 w 773"/>
              <a:gd name="T21" fmla="*/ 220169422 h 293"/>
              <a:gd name="T22" fmla="*/ 1447851654 w 773"/>
              <a:gd name="T23" fmla="*/ 191136055 h 293"/>
              <a:gd name="T24" fmla="*/ 1487793992 w 773"/>
              <a:gd name="T25" fmla="*/ 162102688 h 293"/>
              <a:gd name="T26" fmla="*/ 1487793992 w 773"/>
              <a:gd name="T27" fmla="*/ 133069322 h 293"/>
              <a:gd name="T28" fmla="*/ 1487793992 w 773"/>
              <a:gd name="T29" fmla="*/ 85890239 h 293"/>
              <a:gd name="T30" fmla="*/ 1487793992 w 773"/>
              <a:gd name="T31" fmla="*/ 47179083 h 293"/>
              <a:gd name="T32" fmla="*/ 1567674199 w 773"/>
              <a:gd name="T33" fmla="*/ 19355578 h 293"/>
              <a:gd name="T34" fmla="*/ 1687496744 w 773"/>
              <a:gd name="T35" fmla="*/ 0 h 293"/>
              <a:gd name="T36" fmla="*/ 1842267717 w 773"/>
              <a:gd name="T37" fmla="*/ 0 h 293"/>
              <a:gd name="T38" fmla="*/ 2002030366 w 773"/>
              <a:gd name="T39" fmla="*/ 9677789 h 293"/>
              <a:gd name="T40" fmla="*/ 2147483647 w 773"/>
              <a:gd name="T41" fmla="*/ 29033367 h 293"/>
              <a:gd name="T42" fmla="*/ 2147483647 w 773"/>
              <a:gd name="T43" fmla="*/ 38711155 h 293"/>
              <a:gd name="T44" fmla="*/ 2147483647 w 773"/>
              <a:gd name="T45" fmla="*/ 56856872 h 293"/>
              <a:gd name="T46" fmla="*/ 2147483647 w 773"/>
              <a:gd name="T47" fmla="*/ 66534661 h 293"/>
              <a:gd name="T48" fmla="*/ 2147483647 w 773"/>
              <a:gd name="T49" fmla="*/ 95568028 h 293"/>
              <a:gd name="T50" fmla="*/ 2147483647 w 773"/>
              <a:gd name="T51" fmla="*/ 124601394 h 293"/>
              <a:gd name="T52" fmla="*/ 2147483647 w 773"/>
              <a:gd name="T53" fmla="*/ 152424900 h 293"/>
              <a:gd name="T54" fmla="*/ 2147483647 w 773"/>
              <a:gd name="T55" fmla="*/ 181458266 h 293"/>
              <a:gd name="T56" fmla="*/ 2147483647 w 773"/>
              <a:gd name="T57" fmla="*/ 181458266 h 293"/>
              <a:gd name="T58" fmla="*/ 2147483647 w 773"/>
              <a:gd name="T59" fmla="*/ 171780477 h 293"/>
              <a:gd name="T60" fmla="*/ 2147483647 w 773"/>
              <a:gd name="T61" fmla="*/ 152424900 h 293"/>
              <a:gd name="T62" fmla="*/ 2147483647 w 773"/>
              <a:gd name="T63" fmla="*/ 142747111 h 293"/>
              <a:gd name="T64" fmla="*/ 2147483647 w 773"/>
              <a:gd name="T65" fmla="*/ 105245816 h 2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73"/>
              <a:gd name="T100" fmla="*/ 0 h 293"/>
              <a:gd name="T101" fmla="*/ 773 w 773"/>
              <a:gd name="T102" fmla="*/ 293 h 2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73" h="293">
                <a:moveTo>
                  <a:pt x="0" y="279"/>
                </a:moveTo>
                <a:lnTo>
                  <a:pt x="46" y="292"/>
                </a:lnTo>
                <a:lnTo>
                  <a:pt x="77" y="292"/>
                </a:lnTo>
                <a:lnTo>
                  <a:pt x="101" y="292"/>
                </a:lnTo>
                <a:lnTo>
                  <a:pt x="125" y="292"/>
                </a:lnTo>
                <a:lnTo>
                  <a:pt x="156" y="292"/>
                </a:lnTo>
                <a:lnTo>
                  <a:pt x="196" y="284"/>
                </a:lnTo>
                <a:lnTo>
                  <a:pt x="219" y="268"/>
                </a:lnTo>
                <a:lnTo>
                  <a:pt x="259" y="245"/>
                </a:lnTo>
                <a:lnTo>
                  <a:pt x="275" y="213"/>
                </a:lnTo>
                <a:lnTo>
                  <a:pt x="290" y="182"/>
                </a:lnTo>
                <a:lnTo>
                  <a:pt x="290" y="158"/>
                </a:lnTo>
                <a:lnTo>
                  <a:pt x="298" y="134"/>
                </a:lnTo>
                <a:lnTo>
                  <a:pt x="298" y="110"/>
                </a:lnTo>
                <a:lnTo>
                  <a:pt x="298" y="71"/>
                </a:lnTo>
                <a:lnTo>
                  <a:pt x="298" y="39"/>
                </a:lnTo>
                <a:lnTo>
                  <a:pt x="314" y="16"/>
                </a:lnTo>
                <a:lnTo>
                  <a:pt x="338" y="0"/>
                </a:lnTo>
                <a:lnTo>
                  <a:pt x="369" y="0"/>
                </a:lnTo>
                <a:lnTo>
                  <a:pt x="401" y="8"/>
                </a:lnTo>
                <a:lnTo>
                  <a:pt x="448" y="24"/>
                </a:lnTo>
                <a:lnTo>
                  <a:pt x="488" y="32"/>
                </a:lnTo>
                <a:lnTo>
                  <a:pt x="519" y="47"/>
                </a:lnTo>
                <a:lnTo>
                  <a:pt x="543" y="55"/>
                </a:lnTo>
                <a:lnTo>
                  <a:pt x="575" y="79"/>
                </a:lnTo>
                <a:lnTo>
                  <a:pt x="606" y="103"/>
                </a:lnTo>
                <a:lnTo>
                  <a:pt x="646" y="126"/>
                </a:lnTo>
                <a:lnTo>
                  <a:pt x="677" y="150"/>
                </a:lnTo>
                <a:lnTo>
                  <a:pt x="701" y="150"/>
                </a:lnTo>
                <a:lnTo>
                  <a:pt x="725" y="142"/>
                </a:lnTo>
                <a:lnTo>
                  <a:pt x="748" y="126"/>
                </a:lnTo>
                <a:lnTo>
                  <a:pt x="772" y="118"/>
                </a:lnTo>
                <a:lnTo>
                  <a:pt x="768" y="87"/>
                </a:lnTo>
              </a:path>
            </a:pathLst>
          </a:custGeom>
          <a:noFill/>
          <a:ln w="126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89119" name="AutoShape 52"/>
          <p:cNvSpPr>
            <a:spLocks noChangeArrowheads="1"/>
          </p:cNvSpPr>
          <p:nvPr/>
        </p:nvSpPr>
        <p:spPr bwMode="auto">
          <a:xfrm>
            <a:off x="1524000" y="3587750"/>
            <a:ext cx="490538" cy="4286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12699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120" name="Line 53"/>
          <p:cNvSpPr>
            <a:spLocks noChangeShapeType="1"/>
          </p:cNvSpPr>
          <p:nvPr/>
        </p:nvSpPr>
        <p:spPr bwMode="auto">
          <a:xfrm>
            <a:off x="6197600" y="5116513"/>
            <a:ext cx="17272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9121" name="Line 54"/>
          <p:cNvSpPr>
            <a:spLocks noChangeShapeType="1"/>
          </p:cNvSpPr>
          <p:nvPr/>
        </p:nvSpPr>
        <p:spPr bwMode="auto">
          <a:xfrm>
            <a:off x="6197600" y="5430838"/>
            <a:ext cx="17272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5267325" y="1203325"/>
          <a:ext cx="1082675" cy="142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2" name="Visio" r:id="rId6" imgW="733120" imgH="961954" progId="Visio.Drawing.11">
                  <p:embed/>
                </p:oleObj>
              </mc:Choice>
              <mc:Fallback>
                <p:oleObj name="Visio" r:id="rId6" imgW="733120" imgH="961954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7325" y="1203325"/>
                        <a:ext cx="1082675" cy="142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0A9410A-CA51-481A-9E65-6C5A680326F4}" type="slidenum">
              <a:rPr lang="en-US"/>
              <a:pPr/>
              <a:t>100</a:t>
            </a:fld>
            <a:endParaRPr lang="en-US"/>
          </a:p>
        </p:txBody>
      </p:sp>
      <p:sp>
        <p:nvSpPr>
          <p:cNvPr id="34820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Reading Out Automatically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250825" y="2852738"/>
            <a:ext cx="217963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/>
              <a:t>Note how small the sensor has become.</a:t>
            </a:r>
          </a:p>
          <a:p>
            <a:pPr eaLnBrk="0" hangingPunct="0"/>
            <a:r>
              <a:rPr lang="en-US" sz="2000"/>
              <a:t>In DAQ we normally need not worry about the details of the things we readout</a:t>
            </a:r>
          </a:p>
        </p:txBody>
      </p:sp>
      <p:graphicFrame>
        <p:nvGraphicFramePr>
          <p:cNvPr id="34818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7372350" y="1676400"/>
          <a:ext cx="139382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6" name="Visio" r:id="rId4" imgW="733120" imgH="961954" progId="Visio.Drawing.11">
                  <p:embed/>
                </p:oleObj>
              </mc:Choice>
              <mc:Fallback>
                <p:oleObj name="Visio" r:id="rId4" imgW="733120" imgH="961954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2350" y="1676400"/>
                        <a:ext cx="1393825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822" name="AutoShape 10"/>
          <p:cNvCxnSpPr>
            <a:cxnSpLocks noChangeShapeType="1"/>
          </p:cNvCxnSpPr>
          <p:nvPr/>
        </p:nvCxnSpPr>
        <p:spPr bwMode="auto">
          <a:xfrm rot="5400000">
            <a:off x="5661025" y="2619375"/>
            <a:ext cx="1522413" cy="3294063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34823" name="Text Box 11"/>
          <p:cNvSpPr txBox="1">
            <a:spLocks noChangeArrowheads="1"/>
          </p:cNvSpPr>
          <p:nvPr/>
        </p:nvSpPr>
        <p:spPr bwMode="auto">
          <a:xfrm>
            <a:off x="5257800" y="4191000"/>
            <a:ext cx="1687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USB/RS232</a:t>
            </a:r>
          </a:p>
        </p:txBody>
      </p:sp>
      <p:sp>
        <p:nvSpPr>
          <p:cNvPr id="34824" name="Text Box 12"/>
          <p:cNvSpPr txBox="1">
            <a:spLocks noChangeArrowheads="1"/>
          </p:cNvSpPr>
          <p:nvPr/>
        </p:nvSpPr>
        <p:spPr bwMode="auto">
          <a:xfrm>
            <a:off x="2514600" y="990600"/>
            <a:ext cx="4876800" cy="228282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solidFill>
                  <a:srgbClr val="00FF00"/>
                </a:solidFill>
                <a:latin typeface="Courier New" charset="0"/>
              </a:rPr>
              <a:t>#include &lt;libusb.h&gt;</a:t>
            </a:r>
          </a:p>
          <a:p>
            <a:pPr eaLnBrk="0" hangingPunct="0"/>
            <a:r>
              <a:rPr lang="en-US" sz="1200">
                <a:solidFill>
                  <a:srgbClr val="00FF00"/>
                </a:solidFill>
                <a:latin typeface="Courier New" charset="0"/>
              </a:rPr>
              <a:t>struct usb_bus *bus; </a:t>
            </a:r>
          </a:p>
          <a:p>
            <a:pPr eaLnBrk="0" hangingPunct="0"/>
            <a:r>
              <a:rPr lang="en-US" sz="1200">
                <a:solidFill>
                  <a:srgbClr val="00FF00"/>
                </a:solidFill>
                <a:latin typeface="Courier New" charset="0"/>
              </a:rPr>
              <a:t>struct usb_device *dev; </a:t>
            </a:r>
          </a:p>
          <a:p>
            <a:pPr eaLnBrk="0" hangingPunct="0"/>
            <a:r>
              <a:rPr lang="en-US" sz="1200">
                <a:solidFill>
                  <a:srgbClr val="00FF00"/>
                </a:solidFill>
                <a:latin typeface="Courier New" charset="0"/>
              </a:rPr>
              <a:t>usb_dev_handle *vmh = 0; </a:t>
            </a:r>
          </a:p>
          <a:p>
            <a:pPr eaLnBrk="0" hangingPunct="0"/>
            <a:r>
              <a:rPr lang="en-US" sz="1200">
                <a:solidFill>
                  <a:srgbClr val="00FF00"/>
                </a:solidFill>
                <a:latin typeface="Courier New" charset="0"/>
              </a:rPr>
              <a:t>usb_find_busses(); usb_find_devices(); </a:t>
            </a:r>
          </a:p>
          <a:p>
            <a:pPr eaLnBrk="0" hangingPunct="0"/>
            <a:r>
              <a:rPr lang="en-US" sz="1200">
                <a:solidFill>
                  <a:srgbClr val="00FF00"/>
                </a:solidFill>
                <a:latin typeface="Courier New" charset="0"/>
              </a:rPr>
              <a:t>for (bus = usb_busses; bus; bus = bus-&gt;next) </a:t>
            </a:r>
          </a:p>
          <a:p>
            <a:pPr eaLnBrk="0" hangingPunct="0"/>
            <a:r>
              <a:rPr lang="en-US" sz="1200">
                <a:solidFill>
                  <a:srgbClr val="00FF00"/>
                </a:solidFill>
                <a:latin typeface="Courier New" charset="0"/>
              </a:rPr>
              <a:t>	for (dev = bus-&gt;devices; dev; dev = dev-&gt;next)  </a:t>
            </a:r>
          </a:p>
          <a:p>
            <a:pPr eaLnBrk="0" hangingPunct="0"/>
            <a:r>
              <a:rPr lang="en-US" sz="1200">
                <a:solidFill>
                  <a:srgbClr val="00FF00"/>
                </a:solidFill>
                <a:latin typeface="Courier New" charset="0"/>
              </a:rPr>
              <a:t>		if (dev-&gt;descriptor.idVendor == HOBBICO) vmh = usb_open(dev);</a:t>
            </a:r>
          </a:p>
          <a:p>
            <a:pPr eaLnBrk="0" hangingPunct="0"/>
            <a:r>
              <a:rPr lang="en-US" sz="1200">
                <a:solidFill>
                  <a:srgbClr val="00FF00"/>
                </a:solidFill>
                <a:latin typeface="Courier New" charset="0"/>
              </a:rPr>
              <a:t>usb_bulk_read(vmh ,3,&amp;u,sizeof(float),500);</a:t>
            </a:r>
            <a:r>
              <a:rPr lang="en-US" sz="1200">
                <a:solidFill>
                  <a:srgbClr val="00FF00"/>
                </a:solidFill>
                <a:latin typeface="Times" charset="0"/>
              </a:rPr>
              <a:t>  </a:t>
            </a:r>
          </a:p>
          <a:p>
            <a:pPr eaLnBrk="0" hangingPunct="0"/>
            <a:endParaRPr lang="en-US" sz="1200">
              <a:solidFill>
                <a:srgbClr val="00FF00"/>
              </a:solidFill>
              <a:latin typeface="Times" charset="0"/>
            </a:endParaRPr>
          </a:p>
        </p:txBody>
      </p:sp>
      <p:pic>
        <p:nvPicPr>
          <p:cNvPr id="34825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55943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13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33766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Freeform 15"/>
          <p:cNvSpPr>
            <a:spLocks/>
          </p:cNvSpPr>
          <p:nvPr/>
        </p:nvSpPr>
        <p:spPr bwMode="auto">
          <a:xfrm>
            <a:off x="1600200" y="52054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828" name="Freeform 16"/>
          <p:cNvSpPr>
            <a:spLocks/>
          </p:cNvSpPr>
          <p:nvPr/>
        </p:nvSpPr>
        <p:spPr bwMode="auto">
          <a:xfrm>
            <a:off x="2133600" y="52816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829" name="Footer Placeholder 1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6EEBF1D-0DE6-449D-B9BF-327C2CCD6E3B}" type="slidenum">
              <a:rPr lang="en-US"/>
              <a:pPr/>
              <a:t>101</a:t>
            </a:fld>
            <a:endParaRPr lang="en-US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Read-out 16 Sensors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0" y="3429000"/>
            <a:ext cx="36576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400" smtClean="0"/>
              <a:t>Buy 4 x 4-port USB hub (very cheap) (+ 3 more voltmeters)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smtClean="0"/>
              <a:t>Adapt our little DAQ program</a:t>
            </a:r>
          </a:p>
          <a:p>
            <a:pPr eaLnBrk="1" hangingPunct="1">
              <a:lnSpc>
                <a:spcPct val="90000"/>
              </a:lnSpc>
            </a:pPr>
            <a:r>
              <a:rPr lang="en-GB" sz="2400" smtClean="0"/>
              <a:t>No fundamental (architectural) change to our DAQ</a:t>
            </a:r>
          </a:p>
          <a:p>
            <a:pPr eaLnBrk="1" hangingPunct="1">
              <a:lnSpc>
                <a:spcPct val="90000"/>
              </a:lnSpc>
            </a:pPr>
            <a:endParaRPr lang="en-GB" sz="2400" smtClean="0"/>
          </a:p>
          <a:p>
            <a:pPr eaLnBrk="1" hangingPunct="1">
              <a:lnSpc>
                <a:spcPct val="90000"/>
              </a:lnSpc>
            </a:pPr>
            <a:endParaRPr lang="en-GB" sz="2400" smtClean="0"/>
          </a:p>
          <a:p>
            <a:pPr eaLnBrk="1" hangingPunct="1">
              <a:lnSpc>
                <a:spcPct val="90000"/>
              </a:lnSpc>
            </a:pPr>
            <a:endParaRPr lang="en-GB" sz="2400" smtClean="0"/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6781800" y="1371600"/>
          <a:ext cx="139065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4" r:id="rId4" imgW="1390476" imgH="1828571" progId="Visio.Drawing.11">
                  <p:embed/>
                </p:oleObj>
              </mc:Choice>
              <mc:Fallback>
                <p:oleObj r:id="rId4" imgW="1390476" imgH="1828571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371600"/>
                        <a:ext cx="139065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70" name="Picture 1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946150" y="32321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6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44600" y="10144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Freeform 17"/>
          <p:cNvSpPr>
            <a:spLocks/>
          </p:cNvSpPr>
          <p:nvPr/>
        </p:nvSpPr>
        <p:spPr bwMode="auto">
          <a:xfrm>
            <a:off x="330200" y="28432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73" name="Freeform 18"/>
          <p:cNvSpPr>
            <a:spLocks/>
          </p:cNvSpPr>
          <p:nvPr/>
        </p:nvSpPr>
        <p:spPr bwMode="auto">
          <a:xfrm>
            <a:off x="863600" y="29194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874" name="Picture 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93750" y="33845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21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97000" y="11668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6" name="Freeform 22"/>
          <p:cNvSpPr>
            <a:spLocks/>
          </p:cNvSpPr>
          <p:nvPr/>
        </p:nvSpPr>
        <p:spPr bwMode="auto">
          <a:xfrm>
            <a:off x="482600" y="29956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77" name="Freeform 23"/>
          <p:cNvSpPr>
            <a:spLocks/>
          </p:cNvSpPr>
          <p:nvPr/>
        </p:nvSpPr>
        <p:spPr bwMode="auto">
          <a:xfrm>
            <a:off x="1016000" y="30718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878" name="Picture 2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41350" y="35369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26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49400" y="13192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0" name="Freeform 27"/>
          <p:cNvSpPr>
            <a:spLocks/>
          </p:cNvSpPr>
          <p:nvPr/>
        </p:nvSpPr>
        <p:spPr bwMode="auto">
          <a:xfrm>
            <a:off x="635000" y="31480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81" name="Freeform 28"/>
          <p:cNvSpPr>
            <a:spLocks/>
          </p:cNvSpPr>
          <p:nvPr/>
        </p:nvSpPr>
        <p:spPr bwMode="auto">
          <a:xfrm>
            <a:off x="1168400" y="32242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882" name="Picture 3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88950" y="36893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3" name="Picture 31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01800" y="14716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4" name="Freeform 32"/>
          <p:cNvSpPr>
            <a:spLocks/>
          </p:cNvSpPr>
          <p:nvPr/>
        </p:nvSpPr>
        <p:spPr bwMode="auto">
          <a:xfrm>
            <a:off x="787400" y="33004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85" name="Freeform 33"/>
          <p:cNvSpPr>
            <a:spLocks/>
          </p:cNvSpPr>
          <p:nvPr/>
        </p:nvSpPr>
        <p:spPr bwMode="auto">
          <a:xfrm>
            <a:off x="1320800" y="33766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886" name="Picture 3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36550" y="38417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7" name="Picture 36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4200" y="16240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8" name="Freeform 37"/>
          <p:cNvSpPr>
            <a:spLocks/>
          </p:cNvSpPr>
          <p:nvPr/>
        </p:nvSpPr>
        <p:spPr bwMode="auto">
          <a:xfrm>
            <a:off x="939800" y="34528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89" name="Freeform 38"/>
          <p:cNvSpPr>
            <a:spLocks/>
          </p:cNvSpPr>
          <p:nvPr/>
        </p:nvSpPr>
        <p:spPr bwMode="auto">
          <a:xfrm>
            <a:off x="1473200" y="35290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890" name="Picture 4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4150" y="39941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1" name="Picture 41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06600" y="17764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92" name="Freeform 42"/>
          <p:cNvSpPr>
            <a:spLocks/>
          </p:cNvSpPr>
          <p:nvPr/>
        </p:nvSpPr>
        <p:spPr bwMode="auto">
          <a:xfrm>
            <a:off x="1092200" y="36052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93" name="Freeform 43"/>
          <p:cNvSpPr>
            <a:spLocks/>
          </p:cNvSpPr>
          <p:nvPr/>
        </p:nvSpPr>
        <p:spPr bwMode="auto">
          <a:xfrm>
            <a:off x="1625600" y="36814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894" name="Picture 4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1750" y="41465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5" name="Picture 46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59000" y="19288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96" name="Freeform 47"/>
          <p:cNvSpPr>
            <a:spLocks/>
          </p:cNvSpPr>
          <p:nvPr/>
        </p:nvSpPr>
        <p:spPr bwMode="auto">
          <a:xfrm>
            <a:off x="1244600" y="37576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897" name="Freeform 48"/>
          <p:cNvSpPr>
            <a:spLocks/>
          </p:cNvSpPr>
          <p:nvPr/>
        </p:nvSpPr>
        <p:spPr bwMode="auto">
          <a:xfrm>
            <a:off x="1778000" y="38338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898" name="Picture 5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650" y="42989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9" name="Picture 51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11400" y="20812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00" name="Freeform 52"/>
          <p:cNvSpPr>
            <a:spLocks/>
          </p:cNvSpPr>
          <p:nvPr/>
        </p:nvSpPr>
        <p:spPr bwMode="auto">
          <a:xfrm>
            <a:off x="1397000" y="39100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901" name="Freeform 53"/>
          <p:cNvSpPr>
            <a:spLocks/>
          </p:cNvSpPr>
          <p:nvPr/>
        </p:nvSpPr>
        <p:spPr bwMode="auto">
          <a:xfrm>
            <a:off x="1930400" y="39862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902" name="Picture 5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3050" y="44513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3" name="Picture 56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63800" y="22336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04" name="Freeform 57"/>
          <p:cNvSpPr>
            <a:spLocks/>
          </p:cNvSpPr>
          <p:nvPr/>
        </p:nvSpPr>
        <p:spPr bwMode="auto">
          <a:xfrm>
            <a:off x="1549400" y="40624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905" name="Freeform 58"/>
          <p:cNvSpPr>
            <a:spLocks/>
          </p:cNvSpPr>
          <p:nvPr/>
        </p:nvSpPr>
        <p:spPr bwMode="auto">
          <a:xfrm>
            <a:off x="2082800" y="41386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906" name="Picture 6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450" y="46037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7" name="Picture 61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16200" y="23860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08" name="Freeform 62"/>
          <p:cNvSpPr>
            <a:spLocks/>
          </p:cNvSpPr>
          <p:nvPr/>
        </p:nvSpPr>
        <p:spPr bwMode="auto">
          <a:xfrm>
            <a:off x="1701800" y="42148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909" name="Freeform 63"/>
          <p:cNvSpPr>
            <a:spLocks/>
          </p:cNvSpPr>
          <p:nvPr/>
        </p:nvSpPr>
        <p:spPr bwMode="auto">
          <a:xfrm>
            <a:off x="2235200" y="42910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910" name="Picture 6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850" y="47561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1" name="Picture 66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68600" y="25384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12" name="Freeform 67"/>
          <p:cNvSpPr>
            <a:spLocks/>
          </p:cNvSpPr>
          <p:nvPr/>
        </p:nvSpPr>
        <p:spPr bwMode="auto">
          <a:xfrm>
            <a:off x="1854200" y="43672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913" name="Freeform 68"/>
          <p:cNvSpPr>
            <a:spLocks/>
          </p:cNvSpPr>
          <p:nvPr/>
        </p:nvSpPr>
        <p:spPr bwMode="auto">
          <a:xfrm>
            <a:off x="2387600" y="44434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914" name="Picture 7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0" y="49085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5" name="Picture 71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1000" y="26908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16" name="Freeform 72"/>
          <p:cNvSpPr>
            <a:spLocks/>
          </p:cNvSpPr>
          <p:nvPr/>
        </p:nvSpPr>
        <p:spPr bwMode="auto">
          <a:xfrm>
            <a:off x="2006600" y="45196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917" name="Freeform 73"/>
          <p:cNvSpPr>
            <a:spLocks/>
          </p:cNvSpPr>
          <p:nvPr/>
        </p:nvSpPr>
        <p:spPr bwMode="auto">
          <a:xfrm>
            <a:off x="2540000" y="45958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36918" name="Picture 7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2650" y="5060950"/>
            <a:ext cx="2220913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19" name="Picture 76" descr="voltmeter-nb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3400" y="2843213"/>
            <a:ext cx="2260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20" name="Freeform 77"/>
          <p:cNvSpPr>
            <a:spLocks/>
          </p:cNvSpPr>
          <p:nvPr/>
        </p:nvSpPr>
        <p:spPr bwMode="auto">
          <a:xfrm>
            <a:off x="2159000" y="4672013"/>
            <a:ext cx="1524000" cy="914400"/>
          </a:xfrm>
          <a:custGeom>
            <a:avLst/>
            <a:gdLst>
              <a:gd name="T0" fmla="*/ 1008 w 1008"/>
              <a:gd name="T1" fmla="*/ 0 h 576"/>
              <a:gd name="T2" fmla="*/ 261 w 1008"/>
              <a:gd name="T3" fmla="*/ 18 h 576"/>
              <a:gd name="T4" fmla="*/ 0 w 1008"/>
              <a:gd name="T5" fmla="*/ 576 h 576"/>
              <a:gd name="T6" fmla="*/ 0 60000 65536"/>
              <a:gd name="T7" fmla="*/ 0 60000 65536"/>
              <a:gd name="T8" fmla="*/ 0 60000 65536"/>
              <a:gd name="T9" fmla="*/ 0 w 1008"/>
              <a:gd name="T10" fmla="*/ 0 h 576"/>
              <a:gd name="T11" fmla="*/ 1008 w 100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08" h="576">
                <a:moveTo>
                  <a:pt x="1008" y="0"/>
                </a:moveTo>
                <a:lnTo>
                  <a:pt x="261" y="18"/>
                </a:lnTo>
                <a:lnTo>
                  <a:pt x="0" y="576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921" name="Freeform 78"/>
          <p:cNvSpPr>
            <a:spLocks/>
          </p:cNvSpPr>
          <p:nvPr/>
        </p:nvSpPr>
        <p:spPr bwMode="auto">
          <a:xfrm>
            <a:off x="2692400" y="4748213"/>
            <a:ext cx="1524000" cy="838200"/>
          </a:xfrm>
          <a:custGeom>
            <a:avLst/>
            <a:gdLst>
              <a:gd name="T0" fmla="*/ 960 w 960"/>
              <a:gd name="T1" fmla="*/ 0 h 528"/>
              <a:gd name="T2" fmla="*/ 618 w 960"/>
              <a:gd name="T3" fmla="*/ 461 h 528"/>
              <a:gd name="T4" fmla="*/ 0 w 960"/>
              <a:gd name="T5" fmla="*/ 528 h 528"/>
              <a:gd name="T6" fmla="*/ 0 60000 65536"/>
              <a:gd name="T7" fmla="*/ 0 60000 65536"/>
              <a:gd name="T8" fmla="*/ 0 60000 65536"/>
              <a:gd name="T9" fmla="*/ 0 w 960"/>
              <a:gd name="T10" fmla="*/ 0 h 528"/>
              <a:gd name="T11" fmla="*/ 960 w 96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528">
                <a:moveTo>
                  <a:pt x="960" y="0"/>
                </a:moveTo>
                <a:lnTo>
                  <a:pt x="618" y="461"/>
                </a:lnTo>
                <a:lnTo>
                  <a:pt x="0" y="528"/>
                </a:ln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922" name="Rectangle 90"/>
          <p:cNvSpPr>
            <a:spLocks noChangeArrowheads="1"/>
          </p:cNvSpPr>
          <p:nvPr/>
        </p:nvSpPr>
        <p:spPr bwMode="auto">
          <a:xfrm>
            <a:off x="5321300" y="1652588"/>
            <a:ext cx="304800" cy="457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36923" name="AutoShape 91"/>
          <p:cNvCxnSpPr>
            <a:cxnSpLocks noChangeShapeType="1"/>
            <a:stCxn id="36922" idx="1"/>
          </p:cNvCxnSpPr>
          <p:nvPr/>
        </p:nvCxnSpPr>
        <p:spPr bwMode="auto">
          <a:xfrm flipH="1" flipV="1">
            <a:off x="2590800" y="1676400"/>
            <a:ext cx="2717800" cy="204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924" name="AutoShape 92"/>
          <p:cNvCxnSpPr>
            <a:cxnSpLocks noChangeShapeType="1"/>
            <a:stCxn id="36922" idx="1"/>
          </p:cNvCxnSpPr>
          <p:nvPr/>
        </p:nvCxnSpPr>
        <p:spPr bwMode="auto">
          <a:xfrm flipH="1" flipV="1">
            <a:off x="2743200" y="1828800"/>
            <a:ext cx="2565400" cy="523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925" name="AutoShape 93"/>
          <p:cNvCxnSpPr>
            <a:cxnSpLocks noChangeShapeType="1"/>
            <a:stCxn id="36922" idx="1"/>
          </p:cNvCxnSpPr>
          <p:nvPr/>
        </p:nvCxnSpPr>
        <p:spPr bwMode="auto">
          <a:xfrm flipH="1">
            <a:off x="2895600" y="1881188"/>
            <a:ext cx="2413000" cy="100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926" name="AutoShape 94"/>
          <p:cNvCxnSpPr>
            <a:cxnSpLocks noChangeShapeType="1"/>
            <a:stCxn id="36922" idx="1"/>
          </p:cNvCxnSpPr>
          <p:nvPr/>
        </p:nvCxnSpPr>
        <p:spPr bwMode="auto">
          <a:xfrm flipH="1">
            <a:off x="3048000" y="1881188"/>
            <a:ext cx="2260600" cy="2524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6927" name="Rectangle 112"/>
          <p:cNvSpPr>
            <a:spLocks noChangeArrowheads="1"/>
          </p:cNvSpPr>
          <p:nvPr/>
        </p:nvSpPr>
        <p:spPr bwMode="auto">
          <a:xfrm>
            <a:off x="4940300" y="1195388"/>
            <a:ext cx="304800" cy="457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36928" name="AutoShape 113"/>
          <p:cNvCxnSpPr>
            <a:cxnSpLocks noChangeShapeType="1"/>
            <a:stCxn id="36927" idx="1"/>
          </p:cNvCxnSpPr>
          <p:nvPr/>
        </p:nvCxnSpPr>
        <p:spPr bwMode="auto">
          <a:xfrm flipH="1" flipV="1">
            <a:off x="2209800" y="1219200"/>
            <a:ext cx="2717800" cy="204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929" name="AutoShape 114"/>
          <p:cNvCxnSpPr>
            <a:cxnSpLocks noChangeShapeType="1"/>
            <a:stCxn id="36927" idx="1"/>
          </p:cNvCxnSpPr>
          <p:nvPr/>
        </p:nvCxnSpPr>
        <p:spPr bwMode="auto">
          <a:xfrm flipH="1" flipV="1">
            <a:off x="2362200" y="1371600"/>
            <a:ext cx="2565400" cy="523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930" name="AutoShape 115"/>
          <p:cNvCxnSpPr>
            <a:cxnSpLocks noChangeShapeType="1"/>
            <a:stCxn id="36927" idx="1"/>
          </p:cNvCxnSpPr>
          <p:nvPr/>
        </p:nvCxnSpPr>
        <p:spPr bwMode="auto">
          <a:xfrm flipH="1">
            <a:off x="2514600" y="1423988"/>
            <a:ext cx="2413000" cy="100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931" name="AutoShape 116"/>
          <p:cNvCxnSpPr>
            <a:cxnSpLocks noChangeShapeType="1"/>
            <a:stCxn id="36927" idx="1"/>
          </p:cNvCxnSpPr>
          <p:nvPr/>
        </p:nvCxnSpPr>
        <p:spPr bwMode="auto">
          <a:xfrm flipH="1">
            <a:off x="2667000" y="1423988"/>
            <a:ext cx="2260600" cy="2524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6932" name="Rectangle 118"/>
          <p:cNvSpPr>
            <a:spLocks noChangeArrowheads="1"/>
          </p:cNvSpPr>
          <p:nvPr/>
        </p:nvSpPr>
        <p:spPr bwMode="auto">
          <a:xfrm>
            <a:off x="5778500" y="2033588"/>
            <a:ext cx="304800" cy="457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36933" name="AutoShape 119"/>
          <p:cNvCxnSpPr>
            <a:cxnSpLocks noChangeShapeType="1"/>
            <a:stCxn id="36932" idx="1"/>
          </p:cNvCxnSpPr>
          <p:nvPr/>
        </p:nvCxnSpPr>
        <p:spPr bwMode="auto">
          <a:xfrm flipH="1" flipV="1">
            <a:off x="3048000" y="2057400"/>
            <a:ext cx="2717800" cy="204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934" name="AutoShape 120"/>
          <p:cNvCxnSpPr>
            <a:cxnSpLocks noChangeShapeType="1"/>
            <a:stCxn id="36932" idx="1"/>
          </p:cNvCxnSpPr>
          <p:nvPr/>
        </p:nvCxnSpPr>
        <p:spPr bwMode="auto">
          <a:xfrm flipH="1" flipV="1">
            <a:off x="3200400" y="2209800"/>
            <a:ext cx="2565400" cy="523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935" name="AutoShape 121"/>
          <p:cNvCxnSpPr>
            <a:cxnSpLocks noChangeShapeType="1"/>
            <a:stCxn id="36932" idx="1"/>
          </p:cNvCxnSpPr>
          <p:nvPr/>
        </p:nvCxnSpPr>
        <p:spPr bwMode="auto">
          <a:xfrm flipH="1">
            <a:off x="3352800" y="2262188"/>
            <a:ext cx="2413000" cy="100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36936" name="AutoShape 122"/>
          <p:cNvCxnSpPr>
            <a:cxnSpLocks noChangeShapeType="1"/>
            <a:stCxn id="36932" idx="1"/>
          </p:cNvCxnSpPr>
          <p:nvPr/>
        </p:nvCxnSpPr>
        <p:spPr bwMode="auto">
          <a:xfrm flipH="1">
            <a:off x="3505200" y="2262188"/>
            <a:ext cx="2260600" cy="2524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6937" name="Group 123"/>
          <p:cNvGrpSpPr>
            <a:grpSpLocks/>
          </p:cNvGrpSpPr>
          <p:nvPr/>
        </p:nvGrpSpPr>
        <p:grpSpPr bwMode="auto">
          <a:xfrm>
            <a:off x="3517900" y="2514600"/>
            <a:ext cx="3035300" cy="481013"/>
            <a:chOff x="1592" y="720"/>
            <a:chExt cx="1912" cy="303"/>
          </a:xfrm>
        </p:grpSpPr>
        <p:sp>
          <p:nvSpPr>
            <p:cNvPr id="36943" name="Rectangle 124"/>
            <p:cNvSpPr>
              <a:spLocks noChangeArrowheads="1"/>
            </p:cNvSpPr>
            <p:nvPr/>
          </p:nvSpPr>
          <p:spPr bwMode="auto">
            <a:xfrm>
              <a:off x="3312" y="720"/>
              <a:ext cx="192" cy="28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cxnSp>
          <p:nvCxnSpPr>
            <p:cNvPr id="36944" name="AutoShape 125"/>
            <p:cNvCxnSpPr>
              <a:cxnSpLocks noChangeShapeType="1"/>
              <a:stCxn id="36943" idx="1"/>
            </p:cNvCxnSpPr>
            <p:nvPr/>
          </p:nvCxnSpPr>
          <p:spPr bwMode="auto">
            <a:xfrm flipH="1" flipV="1">
              <a:off x="1592" y="735"/>
              <a:ext cx="1712" cy="12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45" name="AutoShape 126"/>
            <p:cNvCxnSpPr>
              <a:cxnSpLocks noChangeShapeType="1"/>
              <a:stCxn id="36943" idx="1"/>
            </p:cNvCxnSpPr>
            <p:nvPr/>
          </p:nvCxnSpPr>
          <p:spPr bwMode="auto">
            <a:xfrm flipH="1" flipV="1">
              <a:off x="1688" y="831"/>
              <a:ext cx="1616" cy="3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46" name="AutoShape 127"/>
            <p:cNvCxnSpPr>
              <a:cxnSpLocks noChangeShapeType="1"/>
              <a:stCxn id="36943" idx="1"/>
            </p:cNvCxnSpPr>
            <p:nvPr/>
          </p:nvCxnSpPr>
          <p:spPr bwMode="auto">
            <a:xfrm flipH="1">
              <a:off x="1784" y="864"/>
              <a:ext cx="1520" cy="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947" name="AutoShape 128"/>
            <p:cNvCxnSpPr>
              <a:cxnSpLocks noChangeShapeType="1"/>
              <a:stCxn id="36943" idx="1"/>
            </p:cNvCxnSpPr>
            <p:nvPr/>
          </p:nvCxnSpPr>
          <p:spPr bwMode="auto">
            <a:xfrm flipH="1">
              <a:off x="1880" y="864"/>
              <a:ext cx="1424" cy="15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36938" name="AutoShape 130"/>
          <p:cNvCxnSpPr>
            <a:cxnSpLocks noChangeShapeType="1"/>
            <a:stCxn id="36927" idx="3"/>
          </p:cNvCxnSpPr>
          <p:nvPr/>
        </p:nvCxnSpPr>
        <p:spPr bwMode="auto">
          <a:xfrm>
            <a:off x="5257800" y="1423988"/>
            <a:ext cx="2914650" cy="862012"/>
          </a:xfrm>
          <a:prstGeom prst="bentConnector5">
            <a:avLst>
              <a:gd name="adj1" fmla="val 25926"/>
              <a:gd name="adj2" fmla="val 232597"/>
              <a:gd name="adj3" fmla="val 107843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36939" name="AutoShape 131"/>
          <p:cNvCxnSpPr>
            <a:cxnSpLocks noChangeShapeType="1"/>
            <a:stCxn id="36922" idx="3"/>
          </p:cNvCxnSpPr>
          <p:nvPr/>
        </p:nvCxnSpPr>
        <p:spPr bwMode="auto">
          <a:xfrm>
            <a:off x="5638800" y="1881188"/>
            <a:ext cx="2533650" cy="404812"/>
          </a:xfrm>
          <a:prstGeom prst="bentConnector5">
            <a:avLst>
              <a:gd name="adj1" fmla="val 22306"/>
              <a:gd name="adj2" fmla="val 382352"/>
              <a:gd name="adj3" fmla="val 109023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36940" name="AutoShape 132"/>
          <p:cNvCxnSpPr>
            <a:cxnSpLocks noChangeShapeType="1"/>
            <a:stCxn id="36932" idx="3"/>
          </p:cNvCxnSpPr>
          <p:nvPr/>
        </p:nvCxnSpPr>
        <p:spPr bwMode="auto">
          <a:xfrm>
            <a:off x="6096000" y="2262188"/>
            <a:ext cx="2076450" cy="23812"/>
          </a:xfrm>
          <a:prstGeom prst="bentConnector5">
            <a:avLst>
              <a:gd name="adj1" fmla="val 16208"/>
              <a:gd name="adj2" fmla="val 4900000"/>
              <a:gd name="adj3" fmla="val 11100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36941" name="AutoShape 133"/>
          <p:cNvCxnSpPr>
            <a:cxnSpLocks noChangeShapeType="1"/>
            <a:stCxn id="36943" idx="3"/>
          </p:cNvCxnSpPr>
          <p:nvPr/>
        </p:nvCxnSpPr>
        <p:spPr bwMode="auto">
          <a:xfrm flipV="1">
            <a:off x="6565900" y="2286000"/>
            <a:ext cx="1606550" cy="457200"/>
          </a:xfrm>
          <a:prstGeom prst="bentConnector5">
            <a:avLst>
              <a:gd name="adj1" fmla="val 6324"/>
              <a:gd name="adj2" fmla="val -150000"/>
              <a:gd name="adj3" fmla="val 11423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36942" name="Footer Placeholder 8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60DAD9A-F96A-46C8-990A-DB77C689B06B}" type="slidenum">
              <a:rPr lang="en-US"/>
              <a:pPr/>
              <a:t>102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Read-out 160 Sensors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mtClean="0"/>
              <a:t>For a moment we (might) consider to buy 52 USB hubs, 160 Voltmeters</a:t>
            </a:r>
          </a:p>
          <a:p>
            <a:pPr eaLnBrk="1" hangingPunct="1"/>
            <a:r>
              <a:rPr lang="en-GB" smtClean="0"/>
              <a:t>…but hopefully we abandon the idea very quickly, before we start cabling this!</a:t>
            </a:r>
          </a:p>
          <a:p>
            <a:pPr eaLnBrk="1" hangingPunct="1"/>
            <a:r>
              <a:rPr lang="en-GB" smtClean="0"/>
              <a:t>Expensive, cumbersome, fragile </a:t>
            </a:r>
            <a:r>
              <a:rPr lang="en-GB" smtClean="0">
                <a:sym typeface="Wingdings" charset="2"/>
              </a:rPr>
              <a:t></a:t>
            </a:r>
            <a:r>
              <a:rPr lang="en-GB" smtClean="0"/>
              <a:t> </a:t>
            </a:r>
            <a:br>
              <a:rPr lang="en-GB" smtClean="0"/>
            </a:br>
            <a:r>
              <a:rPr lang="en-GB" smtClean="0"/>
              <a:t>our data acquisition system is </a:t>
            </a:r>
            <a:r>
              <a:rPr lang="en-GB" i="1" smtClean="0">
                <a:solidFill>
                  <a:srgbClr val="FF0000"/>
                </a:solidFill>
              </a:rPr>
              <a:t>not</a:t>
            </a:r>
            <a:r>
              <a:rPr lang="en-GB" smtClean="0">
                <a:solidFill>
                  <a:srgbClr val="FF0000"/>
                </a:solidFill>
              </a:rPr>
              <a:t> </a:t>
            </a:r>
            <a:r>
              <a:rPr lang="en-GB" i="1" smtClean="0">
                <a:solidFill>
                  <a:srgbClr val="FF0000"/>
                </a:solidFill>
              </a:rPr>
              <a:t>scalable</a:t>
            </a:r>
          </a:p>
        </p:txBody>
      </p:sp>
      <p:pic>
        <p:nvPicPr>
          <p:cNvPr id="96743" name="Picture 15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113" y="2066925"/>
            <a:ext cx="6745287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Footer Placeholder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6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 with trivial?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Constant readout frequency (also called “sample rate”) (loop delay) leads to</a:t>
            </a:r>
          </a:p>
          <a:p>
            <a:pPr lvl="1"/>
            <a:r>
              <a:rPr lang="en-US" dirty="0" smtClean="0"/>
              <a:t>(bad) Useless readings if signal has not changed or occurs randomly or consists of short pulses</a:t>
            </a:r>
          </a:p>
          <a:p>
            <a:pPr lvl="1"/>
            <a:r>
              <a:rPr lang="en-US" dirty="0"/>
              <a:t>(</a:t>
            </a:r>
            <a:r>
              <a:rPr lang="en-US" dirty="0" smtClean="0"/>
              <a:t>worse </a:t>
            </a:r>
            <a:r>
              <a:rPr lang="en-US" dirty="0" smtClean="0">
                <a:sym typeface="Wingdings"/>
              </a:rPr>
              <a:t>) missed readings if signal frequency is larger than readout frequency or not within “sampling window”</a:t>
            </a:r>
          </a:p>
          <a:p>
            <a:r>
              <a:rPr lang="en-US" dirty="0" smtClean="0">
                <a:sym typeface="Wingdings"/>
              </a:rPr>
              <a:t>No protection if signal come faster than ADC can process (worst )  risk of reading junk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00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1016000" y="1212850"/>
            <a:ext cx="7399338" cy="4478338"/>
          </a:xfrm>
          <a:prstGeom prst="rect">
            <a:avLst/>
          </a:prstGeom>
          <a:solidFill>
            <a:srgbClr val="EAEAEA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4572000" y="1793875"/>
            <a:ext cx="3436938" cy="1573213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Trivial DAQ with a real trigger</a:t>
            </a:r>
          </a:p>
        </p:txBody>
      </p:sp>
      <p:sp>
        <p:nvSpPr>
          <p:cNvPr id="91168" name="Footer Placeholder 39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91167" name="Slide Number Placeholder 38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C497DCB-9AA1-4CC9-875D-B32BFD052ADE}" type="slidenum">
              <a:rPr lang="en-US"/>
              <a:pPr/>
              <a:t>12</a:t>
            </a:fld>
            <a:endParaRPr lang="en-US"/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1643063" y="3068638"/>
            <a:ext cx="879475" cy="193675"/>
          </a:xfrm>
          <a:prstGeom prst="rect">
            <a:avLst/>
          </a:prstGeom>
          <a:solidFill>
            <a:srgbClr val="CCECFF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1662113" y="2970213"/>
            <a:ext cx="960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US"/>
              <a:t>ADC</a:t>
            </a:r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2133600" y="2057400"/>
            <a:ext cx="33528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1422400" y="1319213"/>
            <a:ext cx="981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Sensor</a:t>
            </a:r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2133600" y="1581150"/>
            <a:ext cx="0" cy="7921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1947863" y="2382838"/>
            <a:ext cx="371475" cy="350837"/>
          </a:xfrm>
          <a:prstGeom prst="rect">
            <a:avLst/>
          </a:prstGeom>
          <a:solidFill>
            <a:srgbClr val="86868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2360613" y="2401888"/>
            <a:ext cx="906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Delay</a:t>
            </a:r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>
            <a:off x="2133600" y="2743200"/>
            <a:ext cx="0" cy="31591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49" name="AutoShape 13"/>
          <p:cNvSpPr>
            <a:spLocks noChangeArrowheads="1"/>
          </p:cNvSpPr>
          <p:nvPr/>
        </p:nvSpPr>
        <p:spPr bwMode="auto">
          <a:xfrm rot="10800000" flipH="1">
            <a:off x="5097463" y="2435225"/>
            <a:ext cx="777875" cy="404813"/>
          </a:xfrm>
          <a:prstGeom prst="triangle">
            <a:avLst>
              <a:gd name="adj" fmla="val 49995"/>
            </a:avLst>
          </a:prstGeom>
          <a:solidFill>
            <a:srgbClr val="FFFFCC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50" name="Line 14"/>
          <p:cNvSpPr>
            <a:spLocks noChangeShapeType="1"/>
          </p:cNvSpPr>
          <p:nvPr/>
        </p:nvSpPr>
        <p:spPr bwMode="auto">
          <a:xfrm>
            <a:off x="5486400" y="2057400"/>
            <a:ext cx="0" cy="3698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51" name="Oval 15"/>
          <p:cNvSpPr>
            <a:spLocks noChangeArrowheads="1"/>
          </p:cNvSpPr>
          <p:nvPr/>
        </p:nvSpPr>
        <p:spPr bwMode="auto">
          <a:xfrm>
            <a:off x="1439863" y="3702050"/>
            <a:ext cx="1404937" cy="728663"/>
          </a:xfrm>
          <a:prstGeom prst="ellipse">
            <a:avLst/>
          </a:prstGeom>
          <a:solidFill>
            <a:srgbClr val="FFFFCC"/>
          </a:solidFill>
          <a:ln w="25399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Proces-</a:t>
            </a:r>
          </a:p>
          <a:p>
            <a:pPr algn="ctr"/>
            <a:r>
              <a:rPr lang="en-US" sz="2000"/>
              <a:t>sing</a:t>
            </a:r>
            <a:endParaRPr lang="en-US" sz="1400"/>
          </a:p>
        </p:txBody>
      </p:sp>
      <p:sp>
        <p:nvSpPr>
          <p:cNvPr id="91152" name="Rectangle 16"/>
          <p:cNvSpPr>
            <a:spLocks noChangeArrowheads="1"/>
          </p:cNvSpPr>
          <p:nvPr/>
        </p:nvSpPr>
        <p:spPr bwMode="auto">
          <a:xfrm>
            <a:off x="4146550" y="4537075"/>
            <a:ext cx="185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endParaRPr lang="en-GB" sz="2000"/>
          </a:p>
        </p:txBody>
      </p:sp>
      <p:sp>
        <p:nvSpPr>
          <p:cNvPr id="91153" name="Line 17"/>
          <p:cNvSpPr>
            <a:spLocks noChangeShapeType="1"/>
          </p:cNvSpPr>
          <p:nvPr/>
        </p:nvSpPr>
        <p:spPr bwMode="auto">
          <a:xfrm>
            <a:off x="2133600" y="3270250"/>
            <a:ext cx="0" cy="4222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54" name="Line 18"/>
          <p:cNvSpPr>
            <a:spLocks noChangeShapeType="1"/>
          </p:cNvSpPr>
          <p:nvPr/>
        </p:nvSpPr>
        <p:spPr bwMode="auto">
          <a:xfrm>
            <a:off x="5486400" y="2847975"/>
            <a:ext cx="0" cy="1266825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55" name="Line 19"/>
          <p:cNvSpPr>
            <a:spLocks noChangeShapeType="1"/>
          </p:cNvSpPr>
          <p:nvPr/>
        </p:nvSpPr>
        <p:spPr bwMode="auto">
          <a:xfrm flipH="1">
            <a:off x="2844800" y="4114800"/>
            <a:ext cx="26416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56" name="Line 20"/>
          <p:cNvSpPr>
            <a:spLocks noChangeShapeType="1"/>
          </p:cNvSpPr>
          <p:nvPr/>
        </p:nvSpPr>
        <p:spPr bwMode="auto">
          <a:xfrm flipH="1">
            <a:off x="2540000" y="3165475"/>
            <a:ext cx="29464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57" name="Rectangle 21"/>
          <p:cNvSpPr>
            <a:spLocks noChangeArrowheads="1"/>
          </p:cNvSpPr>
          <p:nvPr/>
        </p:nvSpPr>
        <p:spPr bwMode="auto">
          <a:xfrm>
            <a:off x="3149600" y="3798888"/>
            <a:ext cx="1225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Interrupt</a:t>
            </a:r>
          </a:p>
        </p:txBody>
      </p:sp>
      <p:sp>
        <p:nvSpPr>
          <p:cNvPr id="91158" name="Line 22"/>
          <p:cNvSpPr>
            <a:spLocks noChangeShapeType="1"/>
          </p:cNvSpPr>
          <p:nvPr/>
        </p:nvSpPr>
        <p:spPr bwMode="auto">
          <a:xfrm flipH="1">
            <a:off x="5588000" y="2479675"/>
            <a:ext cx="1016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59" name="Line 23"/>
          <p:cNvSpPr>
            <a:spLocks noChangeShapeType="1"/>
          </p:cNvSpPr>
          <p:nvPr/>
        </p:nvSpPr>
        <p:spPr bwMode="auto">
          <a:xfrm flipH="1">
            <a:off x="5486400" y="2479675"/>
            <a:ext cx="101600" cy="15875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60" name="Line 24"/>
          <p:cNvSpPr>
            <a:spLocks noChangeShapeType="1"/>
          </p:cNvSpPr>
          <p:nvPr/>
        </p:nvSpPr>
        <p:spPr bwMode="auto">
          <a:xfrm flipH="1">
            <a:off x="5384800" y="2638425"/>
            <a:ext cx="1016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61" name="Rectangle 25"/>
          <p:cNvSpPr>
            <a:spLocks noChangeArrowheads="1"/>
          </p:cNvSpPr>
          <p:nvPr/>
        </p:nvSpPr>
        <p:spPr bwMode="auto">
          <a:xfrm>
            <a:off x="5689600" y="2532063"/>
            <a:ext cx="180975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Discriminator</a:t>
            </a:r>
          </a:p>
        </p:txBody>
      </p:sp>
      <p:sp>
        <p:nvSpPr>
          <p:cNvPr id="91162" name="Rectangle 26"/>
          <p:cNvSpPr>
            <a:spLocks noChangeArrowheads="1"/>
          </p:cNvSpPr>
          <p:nvPr/>
        </p:nvSpPr>
        <p:spPr bwMode="auto">
          <a:xfrm>
            <a:off x="6481763" y="1814513"/>
            <a:ext cx="1031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 b="1"/>
              <a:t>Trigger</a:t>
            </a:r>
          </a:p>
        </p:txBody>
      </p:sp>
      <p:sp>
        <p:nvSpPr>
          <p:cNvPr id="91163" name="Rectangle 27"/>
          <p:cNvSpPr>
            <a:spLocks noChangeArrowheads="1"/>
          </p:cNvSpPr>
          <p:nvPr/>
        </p:nvSpPr>
        <p:spPr bwMode="auto">
          <a:xfrm>
            <a:off x="3262313" y="2844800"/>
            <a:ext cx="739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Start</a:t>
            </a:r>
          </a:p>
        </p:txBody>
      </p:sp>
      <p:grpSp>
        <p:nvGrpSpPr>
          <p:cNvPr id="91164" name="Group 35"/>
          <p:cNvGrpSpPr>
            <a:grpSpLocks/>
          </p:cNvGrpSpPr>
          <p:nvPr/>
        </p:nvGrpSpPr>
        <p:grpSpPr bwMode="auto">
          <a:xfrm>
            <a:off x="1450975" y="4905375"/>
            <a:ext cx="1344613" cy="461963"/>
            <a:chOff x="721" y="4472"/>
            <a:chExt cx="527" cy="420"/>
          </a:xfrm>
        </p:grpSpPr>
        <p:grpSp>
          <p:nvGrpSpPr>
            <p:cNvPr id="91169" name="Group 33"/>
            <p:cNvGrpSpPr>
              <a:grpSpLocks/>
            </p:cNvGrpSpPr>
            <p:nvPr/>
          </p:nvGrpSpPr>
          <p:grpSpPr bwMode="auto">
            <a:xfrm>
              <a:off x="721" y="4472"/>
              <a:ext cx="527" cy="369"/>
              <a:chOff x="721" y="4472"/>
              <a:chExt cx="527" cy="369"/>
            </a:xfrm>
          </p:grpSpPr>
          <p:sp>
            <p:nvSpPr>
              <p:cNvPr id="91171" name="Oval 28"/>
              <p:cNvSpPr>
                <a:spLocks noChangeArrowheads="1"/>
              </p:cNvSpPr>
              <p:nvPr/>
            </p:nvSpPr>
            <p:spPr bwMode="auto">
              <a:xfrm>
                <a:off x="729" y="4667"/>
                <a:ext cx="511" cy="174"/>
              </a:xfrm>
              <a:prstGeom prst="ellipse">
                <a:avLst/>
              </a:prstGeom>
              <a:solidFill>
                <a:srgbClr val="9999FF"/>
              </a:solidFill>
              <a:ln w="253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1172" name="Rectangle 29"/>
              <p:cNvSpPr>
                <a:spLocks noChangeArrowheads="1"/>
              </p:cNvSpPr>
              <p:nvPr/>
            </p:nvSpPr>
            <p:spPr bwMode="auto">
              <a:xfrm>
                <a:off x="721" y="4563"/>
                <a:ext cx="527" cy="196"/>
              </a:xfrm>
              <a:prstGeom prst="rect">
                <a:avLst/>
              </a:prstGeom>
              <a:solidFill>
                <a:srgbClr val="99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1173" name="Oval 30"/>
              <p:cNvSpPr>
                <a:spLocks noChangeArrowheads="1"/>
              </p:cNvSpPr>
              <p:nvPr/>
            </p:nvSpPr>
            <p:spPr bwMode="auto">
              <a:xfrm>
                <a:off x="728" y="4472"/>
                <a:ext cx="511" cy="173"/>
              </a:xfrm>
              <a:prstGeom prst="ellipse">
                <a:avLst/>
              </a:prstGeom>
              <a:solidFill>
                <a:srgbClr val="9999FF"/>
              </a:solidFill>
              <a:ln w="253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1174" name="Line 31"/>
              <p:cNvSpPr>
                <a:spLocks noChangeShapeType="1"/>
              </p:cNvSpPr>
              <p:nvPr/>
            </p:nvSpPr>
            <p:spPr bwMode="auto">
              <a:xfrm>
                <a:off x="727" y="4561"/>
                <a:ext cx="0" cy="198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1175" name="Line 32"/>
              <p:cNvSpPr>
                <a:spLocks noChangeShapeType="1"/>
              </p:cNvSpPr>
              <p:nvPr/>
            </p:nvSpPr>
            <p:spPr bwMode="auto">
              <a:xfrm>
                <a:off x="1244" y="4565"/>
                <a:ext cx="0" cy="197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91170" name="Rectangle 34"/>
            <p:cNvSpPr>
              <a:spLocks noChangeArrowheads="1"/>
            </p:cNvSpPr>
            <p:nvPr/>
          </p:nvSpPr>
          <p:spPr bwMode="auto">
            <a:xfrm>
              <a:off x="746" y="4527"/>
              <a:ext cx="44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/>
                <a:t>storage</a:t>
              </a:r>
            </a:p>
          </p:txBody>
        </p:sp>
      </p:grpSp>
      <p:sp>
        <p:nvSpPr>
          <p:cNvPr id="91165" name="Line 36"/>
          <p:cNvSpPr>
            <a:spLocks noChangeShapeType="1"/>
          </p:cNvSpPr>
          <p:nvPr/>
        </p:nvSpPr>
        <p:spPr bwMode="auto">
          <a:xfrm>
            <a:off x="2133600" y="4430713"/>
            <a:ext cx="0" cy="474662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166" name="Rectangle 37"/>
          <p:cNvSpPr>
            <a:spLocks noChangeArrowheads="1"/>
          </p:cNvSpPr>
          <p:nvPr/>
        </p:nvSpPr>
        <p:spPr bwMode="auto">
          <a:xfrm>
            <a:off x="1503363" y="5772150"/>
            <a:ext cx="59547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What if a trigger is produced when the </a:t>
            </a:r>
            <a:r>
              <a:rPr lang="en-US" sz="2000" i="1"/>
              <a:t>ADC</a:t>
            </a:r>
            <a:r>
              <a:rPr lang="en-US" sz="2000"/>
              <a:t> or</a:t>
            </a:r>
          </a:p>
          <a:p>
            <a:r>
              <a:rPr lang="en-US" sz="2000" i="1"/>
              <a:t>processing</a:t>
            </a:r>
            <a:r>
              <a:rPr lang="en-US" sz="2000"/>
              <a:t> is busy?	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1016000" y="1212850"/>
            <a:ext cx="7399338" cy="4214813"/>
          </a:xfrm>
          <a:prstGeom prst="rect">
            <a:avLst/>
          </a:prstGeom>
          <a:solidFill>
            <a:srgbClr val="EAEAEA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4783138" y="2852738"/>
            <a:ext cx="3336925" cy="1627187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 smtClean="0"/>
              <a:t>Trivial DAQ with a real trigger 2</a:t>
            </a:r>
          </a:p>
        </p:txBody>
      </p:sp>
      <p:sp>
        <p:nvSpPr>
          <p:cNvPr id="93232" name="Footer Placeholder 6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93231" name="Slide Number Placeholder 6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DCF7330-6B02-4942-A783-C4DD26F34C78}" type="slidenum">
              <a:rPr lang="en-US"/>
              <a:pPr/>
              <a:t>13</a:t>
            </a:fld>
            <a:endParaRPr lang="en-US"/>
          </a:p>
        </p:txBody>
      </p:sp>
      <p:sp>
        <p:nvSpPr>
          <p:cNvPr id="21509" name="AutoShape 5"/>
          <p:cNvSpPr>
            <a:spLocks noChangeArrowheads="1"/>
          </p:cNvSpPr>
          <p:nvPr/>
        </p:nvSpPr>
        <p:spPr bwMode="auto">
          <a:xfrm>
            <a:off x="4783138" y="1798638"/>
            <a:ext cx="3336925" cy="939800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1643063" y="3068638"/>
            <a:ext cx="896937" cy="201612"/>
          </a:xfrm>
          <a:prstGeom prst="rect">
            <a:avLst/>
          </a:prstGeom>
          <a:solidFill>
            <a:srgbClr val="CCECFF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ADC</a:t>
            </a: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0" y="3165475"/>
            <a:ext cx="960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endParaRPr lang="en-GB" sz="2000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2133600" y="1581150"/>
            <a:ext cx="0" cy="7921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193" name="Line 9"/>
          <p:cNvSpPr>
            <a:spLocks noChangeShapeType="1"/>
          </p:cNvSpPr>
          <p:nvPr/>
        </p:nvSpPr>
        <p:spPr bwMode="auto">
          <a:xfrm>
            <a:off x="2133600" y="2057400"/>
            <a:ext cx="33528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194" name="Oval 10"/>
          <p:cNvSpPr>
            <a:spLocks noChangeArrowheads="1"/>
          </p:cNvSpPr>
          <p:nvPr/>
        </p:nvSpPr>
        <p:spPr bwMode="auto">
          <a:xfrm>
            <a:off x="6723063" y="3173413"/>
            <a:ext cx="168275" cy="88900"/>
          </a:xfrm>
          <a:prstGeom prst="ellipse">
            <a:avLst/>
          </a:prstGeom>
          <a:solidFill>
            <a:srgbClr val="FFFFCC"/>
          </a:solidFill>
          <a:ln w="25399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1604963" y="1285875"/>
            <a:ext cx="981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Sensor</a:t>
            </a:r>
          </a:p>
        </p:txBody>
      </p:sp>
      <p:sp>
        <p:nvSpPr>
          <p:cNvPr id="93196" name="Rectangle 12"/>
          <p:cNvSpPr>
            <a:spLocks noChangeArrowheads="1"/>
          </p:cNvSpPr>
          <p:nvPr/>
        </p:nvSpPr>
        <p:spPr bwMode="auto">
          <a:xfrm>
            <a:off x="1947863" y="2382838"/>
            <a:ext cx="371475" cy="350837"/>
          </a:xfrm>
          <a:prstGeom prst="rect">
            <a:avLst/>
          </a:prstGeom>
          <a:solidFill>
            <a:srgbClr val="86868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2336800" y="2427288"/>
            <a:ext cx="908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Delay</a:t>
            </a:r>
          </a:p>
        </p:txBody>
      </p:sp>
      <p:sp>
        <p:nvSpPr>
          <p:cNvPr id="93198" name="Line 14"/>
          <p:cNvSpPr>
            <a:spLocks noChangeShapeType="1"/>
          </p:cNvSpPr>
          <p:nvPr/>
        </p:nvSpPr>
        <p:spPr bwMode="auto">
          <a:xfrm>
            <a:off x="2133600" y="2743200"/>
            <a:ext cx="0" cy="31591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199" name="Line 15"/>
          <p:cNvSpPr>
            <a:spLocks noChangeShapeType="1"/>
          </p:cNvSpPr>
          <p:nvPr/>
        </p:nvSpPr>
        <p:spPr bwMode="auto">
          <a:xfrm>
            <a:off x="5486400" y="2057400"/>
            <a:ext cx="0" cy="21113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1422400" y="3640138"/>
            <a:ext cx="1422400" cy="738187"/>
          </a:xfrm>
          <a:prstGeom prst="ellipse">
            <a:avLst/>
          </a:prstGeom>
          <a:solidFill>
            <a:srgbClr val="FFFFCC"/>
          </a:solidFill>
          <a:ln w="25399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Proces-</a:t>
            </a:r>
          </a:p>
          <a:p>
            <a:pPr algn="ctr"/>
            <a:r>
              <a:rPr lang="en-US" sz="2000"/>
              <a:t>sing</a:t>
            </a:r>
          </a:p>
        </p:txBody>
      </p:sp>
      <p:sp>
        <p:nvSpPr>
          <p:cNvPr id="93201" name="Line 18"/>
          <p:cNvSpPr>
            <a:spLocks noChangeShapeType="1"/>
          </p:cNvSpPr>
          <p:nvPr/>
        </p:nvSpPr>
        <p:spPr bwMode="auto">
          <a:xfrm>
            <a:off x="2133600" y="3270250"/>
            <a:ext cx="0" cy="3698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02" name="Line 19"/>
          <p:cNvSpPr>
            <a:spLocks noChangeShapeType="1"/>
          </p:cNvSpPr>
          <p:nvPr/>
        </p:nvSpPr>
        <p:spPr bwMode="auto">
          <a:xfrm>
            <a:off x="5486400" y="2690813"/>
            <a:ext cx="0" cy="633412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03" name="Line 20"/>
          <p:cNvSpPr>
            <a:spLocks noChangeShapeType="1"/>
          </p:cNvSpPr>
          <p:nvPr/>
        </p:nvSpPr>
        <p:spPr bwMode="auto">
          <a:xfrm flipH="1">
            <a:off x="2844800" y="3903663"/>
            <a:ext cx="16256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04" name="Line 21"/>
          <p:cNvSpPr>
            <a:spLocks noChangeShapeType="1"/>
          </p:cNvSpPr>
          <p:nvPr/>
        </p:nvSpPr>
        <p:spPr bwMode="auto">
          <a:xfrm flipH="1">
            <a:off x="2540000" y="3165475"/>
            <a:ext cx="19304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05" name="Rectangle 22"/>
          <p:cNvSpPr>
            <a:spLocks noChangeArrowheads="1"/>
          </p:cNvSpPr>
          <p:nvPr/>
        </p:nvSpPr>
        <p:spPr bwMode="auto">
          <a:xfrm>
            <a:off x="2754313" y="3571875"/>
            <a:ext cx="1227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Interrupt</a:t>
            </a:r>
          </a:p>
        </p:txBody>
      </p:sp>
      <p:grpSp>
        <p:nvGrpSpPr>
          <p:cNvPr id="93206" name="Group 27"/>
          <p:cNvGrpSpPr>
            <a:grpSpLocks/>
          </p:cNvGrpSpPr>
          <p:nvPr/>
        </p:nvGrpSpPr>
        <p:grpSpPr bwMode="auto">
          <a:xfrm>
            <a:off x="5097463" y="2276475"/>
            <a:ext cx="777875" cy="404813"/>
            <a:chOff x="2408" y="2072"/>
            <a:chExt cx="368" cy="368"/>
          </a:xfrm>
        </p:grpSpPr>
        <p:sp>
          <p:nvSpPr>
            <p:cNvPr id="93249" name="AutoShape 23"/>
            <p:cNvSpPr>
              <a:spLocks noChangeArrowheads="1"/>
            </p:cNvSpPr>
            <p:nvPr/>
          </p:nvSpPr>
          <p:spPr bwMode="auto">
            <a:xfrm rot="10800000" flipH="1">
              <a:off x="2408" y="2072"/>
              <a:ext cx="368" cy="368"/>
            </a:xfrm>
            <a:prstGeom prst="triangle">
              <a:avLst>
                <a:gd name="adj" fmla="val 49995"/>
              </a:avLst>
            </a:prstGeom>
            <a:solidFill>
              <a:srgbClr val="FFFFCC"/>
            </a:solidFill>
            <a:ln w="253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50" name="Line 24"/>
            <p:cNvSpPr>
              <a:spLocks noChangeShapeType="1"/>
            </p:cNvSpPr>
            <p:nvPr/>
          </p:nvSpPr>
          <p:spPr bwMode="auto">
            <a:xfrm flipH="1">
              <a:off x="2640" y="2112"/>
              <a:ext cx="48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51" name="Line 25"/>
            <p:cNvSpPr>
              <a:spLocks noChangeShapeType="1"/>
            </p:cNvSpPr>
            <p:nvPr/>
          </p:nvSpPr>
          <p:spPr bwMode="auto">
            <a:xfrm flipH="1">
              <a:off x="2592" y="2112"/>
              <a:ext cx="48" cy="144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52" name="Line 26"/>
            <p:cNvSpPr>
              <a:spLocks noChangeShapeType="1"/>
            </p:cNvSpPr>
            <p:nvPr/>
          </p:nvSpPr>
          <p:spPr bwMode="auto">
            <a:xfrm flipH="1">
              <a:off x="2544" y="2256"/>
              <a:ext cx="48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3207" name="Rectangle 28"/>
          <p:cNvSpPr>
            <a:spLocks noChangeArrowheads="1"/>
          </p:cNvSpPr>
          <p:nvPr/>
        </p:nvSpPr>
        <p:spPr bwMode="auto">
          <a:xfrm>
            <a:off x="5791200" y="2320925"/>
            <a:ext cx="180975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Discriminator</a:t>
            </a:r>
          </a:p>
        </p:txBody>
      </p:sp>
      <p:sp>
        <p:nvSpPr>
          <p:cNvPr id="93208" name="Rectangle 29"/>
          <p:cNvSpPr>
            <a:spLocks noChangeArrowheads="1"/>
          </p:cNvSpPr>
          <p:nvPr/>
        </p:nvSpPr>
        <p:spPr bwMode="auto">
          <a:xfrm>
            <a:off x="6604000" y="1793875"/>
            <a:ext cx="1031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 b="1"/>
              <a:t>Trigger</a:t>
            </a:r>
          </a:p>
        </p:txBody>
      </p:sp>
      <p:sp>
        <p:nvSpPr>
          <p:cNvPr id="93209" name="Rectangle 30"/>
          <p:cNvSpPr>
            <a:spLocks noChangeArrowheads="1"/>
          </p:cNvSpPr>
          <p:nvPr/>
        </p:nvSpPr>
        <p:spPr bwMode="auto">
          <a:xfrm>
            <a:off x="2844800" y="2844800"/>
            <a:ext cx="739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Start</a:t>
            </a:r>
          </a:p>
        </p:txBody>
      </p:sp>
      <p:sp>
        <p:nvSpPr>
          <p:cNvPr id="93210" name="Line 39"/>
          <p:cNvSpPr>
            <a:spLocks noChangeShapeType="1"/>
          </p:cNvSpPr>
          <p:nvPr/>
        </p:nvSpPr>
        <p:spPr bwMode="auto">
          <a:xfrm>
            <a:off x="2133600" y="4378325"/>
            <a:ext cx="0" cy="4222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11" name="Rectangle 40"/>
          <p:cNvSpPr>
            <a:spLocks noChangeArrowheads="1"/>
          </p:cNvSpPr>
          <p:nvPr/>
        </p:nvSpPr>
        <p:spPr bwMode="auto">
          <a:xfrm>
            <a:off x="1096963" y="5561013"/>
            <a:ext cx="7228641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 b="1" dirty="0" err="1" smtClean="0"/>
              <a:t>Deadtime</a:t>
            </a:r>
            <a:r>
              <a:rPr lang="en-US" sz="2000" b="1" dirty="0"/>
              <a:t> </a:t>
            </a:r>
            <a:r>
              <a:rPr lang="en-US" sz="2000" dirty="0" smtClean="0"/>
              <a:t>is the time during which the system is busy and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annot accept incoming data</a:t>
            </a:r>
            <a:endParaRPr lang="en-US" sz="2000" dirty="0"/>
          </a:p>
        </p:txBody>
      </p:sp>
      <p:grpSp>
        <p:nvGrpSpPr>
          <p:cNvPr id="93212" name="Group 46"/>
          <p:cNvGrpSpPr>
            <a:grpSpLocks/>
          </p:cNvGrpSpPr>
          <p:nvPr/>
        </p:nvGrpSpPr>
        <p:grpSpPr bwMode="auto">
          <a:xfrm>
            <a:off x="5383213" y="3324225"/>
            <a:ext cx="369887" cy="333375"/>
            <a:chOff x="2543" y="3024"/>
            <a:chExt cx="175" cy="304"/>
          </a:xfrm>
        </p:grpSpPr>
        <p:sp>
          <p:nvSpPr>
            <p:cNvPr id="93244" name="Rectangle 41"/>
            <p:cNvSpPr>
              <a:spLocks noChangeArrowheads="1"/>
            </p:cNvSpPr>
            <p:nvPr/>
          </p:nvSpPr>
          <p:spPr bwMode="auto">
            <a:xfrm>
              <a:off x="2547" y="3024"/>
              <a:ext cx="170" cy="216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45" name="Arc 42"/>
            <p:cNvSpPr>
              <a:spLocks/>
            </p:cNvSpPr>
            <p:nvPr/>
          </p:nvSpPr>
          <p:spPr bwMode="auto">
            <a:xfrm rot="-5340000">
              <a:off x="2589" y="3198"/>
              <a:ext cx="84" cy="175"/>
            </a:xfrm>
            <a:custGeom>
              <a:avLst/>
              <a:gdLst>
                <a:gd name="T0" fmla="*/ 0 w 22418"/>
                <a:gd name="T1" fmla="*/ 0 h 43198"/>
                <a:gd name="T2" fmla="*/ 0 w 22418"/>
                <a:gd name="T3" fmla="*/ 0 h 43198"/>
                <a:gd name="T4" fmla="*/ 0 w 22418"/>
                <a:gd name="T5" fmla="*/ 0 h 43198"/>
                <a:gd name="T6" fmla="*/ 0 60000 65536"/>
                <a:gd name="T7" fmla="*/ 0 60000 65536"/>
                <a:gd name="T8" fmla="*/ 0 60000 65536"/>
                <a:gd name="T9" fmla="*/ 0 w 22418"/>
                <a:gd name="T10" fmla="*/ 0 h 43198"/>
                <a:gd name="T11" fmla="*/ 22418 w 22418"/>
                <a:gd name="T12" fmla="*/ 43198 h 43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18" h="43198" fill="none" extrusionOk="0">
                  <a:moveTo>
                    <a:pt x="22418" y="43182"/>
                  </a:moveTo>
                  <a:cubicBezTo>
                    <a:pt x="22145" y="43192"/>
                    <a:pt x="21872" y="43197"/>
                    <a:pt x="21600" y="43197"/>
                  </a:cubicBezTo>
                  <a:cubicBezTo>
                    <a:pt x="9670" y="43198"/>
                    <a:pt x="0" y="33527"/>
                    <a:pt x="0" y="21598"/>
                  </a:cubicBezTo>
                  <a:cubicBezTo>
                    <a:pt x="0" y="9772"/>
                    <a:pt x="9508" y="145"/>
                    <a:pt x="21332" y="-1"/>
                  </a:cubicBezTo>
                </a:path>
                <a:path w="22418" h="43198" stroke="0" extrusionOk="0">
                  <a:moveTo>
                    <a:pt x="22418" y="43182"/>
                  </a:moveTo>
                  <a:cubicBezTo>
                    <a:pt x="22145" y="43192"/>
                    <a:pt x="21872" y="43197"/>
                    <a:pt x="21600" y="43197"/>
                  </a:cubicBezTo>
                  <a:cubicBezTo>
                    <a:pt x="9670" y="43198"/>
                    <a:pt x="0" y="33527"/>
                    <a:pt x="0" y="21598"/>
                  </a:cubicBezTo>
                  <a:cubicBezTo>
                    <a:pt x="0" y="9772"/>
                    <a:pt x="9508" y="145"/>
                    <a:pt x="21332" y="-1"/>
                  </a:cubicBezTo>
                  <a:lnTo>
                    <a:pt x="21600" y="21598"/>
                  </a:lnTo>
                  <a:close/>
                </a:path>
              </a:pathLst>
            </a:custGeom>
            <a:solidFill>
              <a:srgbClr val="FFFFCC"/>
            </a:solidFill>
            <a:ln w="25399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46" name="Line 43"/>
            <p:cNvSpPr>
              <a:spLocks noChangeShapeType="1"/>
            </p:cNvSpPr>
            <p:nvPr/>
          </p:nvSpPr>
          <p:spPr bwMode="auto">
            <a:xfrm flipV="1">
              <a:off x="2547" y="3024"/>
              <a:ext cx="0" cy="216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47" name="Line 44"/>
            <p:cNvSpPr>
              <a:spLocks noChangeShapeType="1"/>
            </p:cNvSpPr>
            <p:nvPr/>
          </p:nvSpPr>
          <p:spPr bwMode="auto">
            <a:xfrm>
              <a:off x="2547" y="3024"/>
              <a:ext cx="170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48" name="Line 45"/>
            <p:cNvSpPr>
              <a:spLocks noChangeShapeType="1"/>
            </p:cNvSpPr>
            <p:nvPr/>
          </p:nvSpPr>
          <p:spPr bwMode="auto">
            <a:xfrm>
              <a:off x="2717" y="3024"/>
              <a:ext cx="0" cy="216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3213" name="Line 47"/>
          <p:cNvSpPr>
            <a:spLocks noChangeShapeType="1"/>
          </p:cNvSpPr>
          <p:nvPr/>
        </p:nvSpPr>
        <p:spPr bwMode="auto">
          <a:xfrm>
            <a:off x="6908800" y="4010025"/>
            <a:ext cx="1016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3214" name="Group 52"/>
          <p:cNvGrpSpPr>
            <a:grpSpLocks/>
          </p:cNvGrpSpPr>
          <p:nvPr/>
        </p:nvGrpSpPr>
        <p:grpSpPr bwMode="auto">
          <a:xfrm>
            <a:off x="6027738" y="3716338"/>
            <a:ext cx="981075" cy="568325"/>
            <a:chOff x="2848" y="3381"/>
            <a:chExt cx="463" cy="518"/>
          </a:xfrm>
        </p:grpSpPr>
        <p:sp>
          <p:nvSpPr>
            <p:cNvPr id="93240" name="Rectangle 48"/>
            <p:cNvSpPr>
              <a:spLocks noChangeArrowheads="1"/>
            </p:cNvSpPr>
            <p:nvPr/>
          </p:nvSpPr>
          <p:spPr bwMode="auto">
            <a:xfrm>
              <a:off x="2888" y="3464"/>
              <a:ext cx="368" cy="368"/>
            </a:xfrm>
            <a:prstGeom prst="rect">
              <a:avLst/>
            </a:prstGeom>
            <a:solidFill>
              <a:srgbClr val="FFFFCC"/>
            </a:solidFill>
            <a:ln w="253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241" name="Rectangle 49"/>
            <p:cNvSpPr>
              <a:spLocks noChangeArrowheads="1"/>
            </p:cNvSpPr>
            <p:nvPr/>
          </p:nvSpPr>
          <p:spPr bwMode="auto">
            <a:xfrm>
              <a:off x="2859" y="3381"/>
              <a:ext cx="251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/>
                <a:t>Set</a:t>
              </a:r>
            </a:p>
          </p:txBody>
        </p:sp>
        <p:sp>
          <p:nvSpPr>
            <p:cNvPr id="93242" name="Rectangle 50"/>
            <p:cNvSpPr>
              <a:spLocks noChangeArrowheads="1"/>
            </p:cNvSpPr>
            <p:nvPr/>
          </p:nvSpPr>
          <p:spPr bwMode="auto">
            <a:xfrm>
              <a:off x="3126" y="3519"/>
              <a:ext cx="185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/>
                <a:t>Q</a:t>
              </a:r>
            </a:p>
          </p:txBody>
        </p:sp>
        <p:sp>
          <p:nvSpPr>
            <p:cNvPr id="93243" name="Rectangle 51"/>
            <p:cNvSpPr>
              <a:spLocks noChangeArrowheads="1"/>
            </p:cNvSpPr>
            <p:nvPr/>
          </p:nvSpPr>
          <p:spPr bwMode="auto">
            <a:xfrm>
              <a:off x="2848" y="3562"/>
              <a:ext cx="377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/>
                <a:t>Clear</a:t>
              </a:r>
            </a:p>
          </p:txBody>
        </p:sp>
      </p:grpSp>
      <p:sp>
        <p:nvSpPr>
          <p:cNvPr id="93215" name="Line 53"/>
          <p:cNvSpPr>
            <a:spLocks noChangeShapeType="1"/>
          </p:cNvSpPr>
          <p:nvPr/>
        </p:nvSpPr>
        <p:spPr bwMode="auto">
          <a:xfrm>
            <a:off x="4470400" y="3165475"/>
            <a:ext cx="0" cy="738188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16" name="Line 54"/>
          <p:cNvSpPr>
            <a:spLocks noChangeShapeType="1"/>
          </p:cNvSpPr>
          <p:nvPr/>
        </p:nvSpPr>
        <p:spPr bwMode="auto">
          <a:xfrm>
            <a:off x="5588000" y="3903663"/>
            <a:ext cx="5080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17" name="AutoShape 55"/>
          <p:cNvSpPr>
            <a:spLocks noChangeArrowheads="1"/>
          </p:cNvSpPr>
          <p:nvPr/>
        </p:nvSpPr>
        <p:spPr bwMode="auto">
          <a:xfrm rot="16200000" flipH="1">
            <a:off x="6302376" y="2981325"/>
            <a:ext cx="298450" cy="473075"/>
          </a:xfrm>
          <a:prstGeom prst="triangle">
            <a:avLst>
              <a:gd name="adj" fmla="val 50792"/>
            </a:avLst>
          </a:prstGeom>
          <a:solidFill>
            <a:srgbClr val="FFFFCC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18" name="Line 56"/>
          <p:cNvSpPr>
            <a:spLocks noChangeShapeType="1"/>
          </p:cNvSpPr>
          <p:nvPr/>
        </p:nvSpPr>
        <p:spPr bwMode="auto">
          <a:xfrm>
            <a:off x="7010400" y="4010025"/>
            <a:ext cx="3048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19" name="Line 57"/>
          <p:cNvSpPr>
            <a:spLocks noChangeShapeType="1"/>
          </p:cNvSpPr>
          <p:nvPr/>
        </p:nvSpPr>
        <p:spPr bwMode="auto">
          <a:xfrm flipV="1">
            <a:off x="7315200" y="3217863"/>
            <a:ext cx="0" cy="792162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20" name="Line 58"/>
          <p:cNvSpPr>
            <a:spLocks noChangeShapeType="1"/>
          </p:cNvSpPr>
          <p:nvPr/>
        </p:nvSpPr>
        <p:spPr bwMode="auto">
          <a:xfrm flipH="1">
            <a:off x="6908800" y="3217863"/>
            <a:ext cx="4064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21" name="Line 59"/>
          <p:cNvSpPr>
            <a:spLocks noChangeShapeType="1"/>
          </p:cNvSpPr>
          <p:nvPr/>
        </p:nvSpPr>
        <p:spPr bwMode="auto">
          <a:xfrm flipH="1">
            <a:off x="5689600" y="3217863"/>
            <a:ext cx="5080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22" name="Line 60"/>
          <p:cNvSpPr>
            <a:spLocks noChangeShapeType="1"/>
          </p:cNvSpPr>
          <p:nvPr/>
        </p:nvSpPr>
        <p:spPr bwMode="auto">
          <a:xfrm flipV="1">
            <a:off x="5689600" y="3217863"/>
            <a:ext cx="0" cy="106362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23" name="Line 61"/>
          <p:cNvSpPr>
            <a:spLocks noChangeShapeType="1"/>
          </p:cNvSpPr>
          <p:nvPr/>
        </p:nvSpPr>
        <p:spPr bwMode="auto">
          <a:xfrm>
            <a:off x="5588000" y="3640138"/>
            <a:ext cx="0" cy="263525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24" name="Line 62"/>
          <p:cNvSpPr>
            <a:spLocks noChangeShapeType="1"/>
          </p:cNvSpPr>
          <p:nvPr/>
        </p:nvSpPr>
        <p:spPr bwMode="auto">
          <a:xfrm flipH="1">
            <a:off x="4470400" y="3903663"/>
            <a:ext cx="11176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25" name="Line 63"/>
          <p:cNvSpPr>
            <a:spLocks noChangeShapeType="1"/>
          </p:cNvSpPr>
          <p:nvPr/>
        </p:nvSpPr>
        <p:spPr bwMode="auto">
          <a:xfrm>
            <a:off x="2844800" y="4114800"/>
            <a:ext cx="32512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3226" name="Rectangle 64"/>
          <p:cNvSpPr>
            <a:spLocks noChangeArrowheads="1"/>
          </p:cNvSpPr>
          <p:nvPr/>
        </p:nvSpPr>
        <p:spPr bwMode="auto">
          <a:xfrm>
            <a:off x="5770563" y="3344863"/>
            <a:ext cx="692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and</a:t>
            </a:r>
          </a:p>
        </p:txBody>
      </p:sp>
      <p:sp>
        <p:nvSpPr>
          <p:cNvPr id="93227" name="Rectangle 65"/>
          <p:cNvSpPr>
            <a:spLocks noChangeArrowheads="1"/>
          </p:cNvSpPr>
          <p:nvPr/>
        </p:nvSpPr>
        <p:spPr bwMode="auto">
          <a:xfrm>
            <a:off x="6583363" y="3290888"/>
            <a:ext cx="5969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not</a:t>
            </a:r>
          </a:p>
        </p:txBody>
      </p:sp>
      <p:sp>
        <p:nvSpPr>
          <p:cNvPr id="93228" name="Rectangle 66"/>
          <p:cNvSpPr>
            <a:spLocks noChangeArrowheads="1"/>
          </p:cNvSpPr>
          <p:nvPr/>
        </p:nvSpPr>
        <p:spPr bwMode="auto">
          <a:xfrm>
            <a:off x="6096000" y="2746375"/>
            <a:ext cx="1493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 b="1"/>
              <a:t>Busy Logic</a:t>
            </a:r>
          </a:p>
        </p:txBody>
      </p:sp>
      <p:sp>
        <p:nvSpPr>
          <p:cNvPr id="93229" name="Rectangle 67"/>
          <p:cNvSpPr>
            <a:spLocks noChangeArrowheads="1"/>
          </p:cNvSpPr>
          <p:nvPr/>
        </p:nvSpPr>
        <p:spPr bwMode="auto">
          <a:xfrm>
            <a:off x="2844800" y="4114800"/>
            <a:ext cx="996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Ready</a:t>
            </a:r>
          </a:p>
        </p:txBody>
      </p:sp>
      <p:grpSp>
        <p:nvGrpSpPr>
          <p:cNvPr id="93230" name="Group 68"/>
          <p:cNvGrpSpPr>
            <a:grpSpLocks/>
          </p:cNvGrpSpPr>
          <p:nvPr/>
        </p:nvGrpSpPr>
        <p:grpSpPr bwMode="auto">
          <a:xfrm>
            <a:off x="1450975" y="4800600"/>
            <a:ext cx="1344613" cy="461963"/>
            <a:chOff x="721" y="4472"/>
            <a:chExt cx="527" cy="420"/>
          </a:xfrm>
        </p:grpSpPr>
        <p:grpSp>
          <p:nvGrpSpPr>
            <p:cNvPr id="93233" name="Group 69"/>
            <p:cNvGrpSpPr>
              <a:grpSpLocks/>
            </p:cNvGrpSpPr>
            <p:nvPr/>
          </p:nvGrpSpPr>
          <p:grpSpPr bwMode="auto">
            <a:xfrm>
              <a:off x="721" y="4472"/>
              <a:ext cx="527" cy="369"/>
              <a:chOff x="721" y="4472"/>
              <a:chExt cx="527" cy="369"/>
            </a:xfrm>
          </p:grpSpPr>
          <p:sp>
            <p:nvSpPr>
              <p:cNvPr id="93235" name="Oval 70"/>
              <p:cNvSpPr>
                <a:spLocks noChangeArrowheads="1"/>
              </p:cNvSpPr>
              <p:nvPr/>
            </p:nvSpPr>
            <p:spPr bwMode="auto">
              <a:xfrm>
                <a:off x="729" y="4667"/>
                <a:ext cx="511" cy="174"/>
              </a:xfrm>
              <a:prstGeom prst="ellipse">
                <a:avLst/>
              </a:prstGeom>
              <a:solidFill>
                <a:srgbClr val="9999FF"/>
              </a:solidFill>
              <a:ln w="253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3236" name="Rectangle 71"/>
              <p:cNvSpPr>
                <a:spLocks noChangeArrowheads="1"/>
              </p:cNvSpPr>
              <p:nvPr/>
            </p:nvSpPr>
            <p:spPr bwMode="auto">
              <a:xfrm>
                <a:off x="721" y="4563"/>
                <a:ext cx="527" cy="196"/>
              </a:xfrm>
              <a:prstGeom prst="rect">
                <a:avLst/>
              </a:prstGeom>
              <a:solidFill>
                <a:srgbClr val="99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3237" name="Oval 72"/>
              <p:cNvSpPr>
                <a:spLocks noChangeArrowheads="1"/>
              </p:cNvSpPr>
              <p:nvPr/>
            </p:nvSpPr>
            <p:spPr bwMode="auto">
              <a:xfrm>
                <a:off x="728" y="4472"/>
                <a:ext cx="511" cy="173"/>
              </a:xfrm>
              <a:prstGeom prst="ellipse">
                <a:avLst/>
              </a:prstGeom>
              <a:solidFill>
                <a:srgbClr val="9999FF"/>
              </a:solidFill>
              <a:ln w="253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3238" name="Line 73"/>
              <p:cNvSpPr>
                <a:spLocks noChangeShapeType="1"/>
              </p:cNvSpPr>
              <p:nvPr/>
            </p:nvSpPr>
            <p:spPr bwMode="auto">
              <a:xfrm>
                <a:off x="727" y="4561"/>
                <a:ext cx="0" cy="198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3239" name="Line 74"/>
              <p:cNvSpPr>
                <a:spLocks noChangeShapeType="1"/>
              </p:cNvSpPr>
              <p:nvPr/>
            </p:nvSpPr>
            <p:spPr bwMode="auto">
              <a:xfrm>
                <a:off x="1244" y="4565"/>
                <a:ext cx="0" cy="197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93234" name="Rectangle 75"/>
            <p:cNvSpPr>
              <a:spLocks noChangeArrowheads="1"/>
            </p:cNvSpPr>
            <p:nvPr/>
          </p:nvSpPr>
          <p:spPr bwMode="auto">
            <a:xfrm>
              <a:off x="764" y="4527"/>
              <a:ext cx="44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/>
                <a:t>storage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Deadtime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It seems the best is (obviously) to be dead-time free</a:t>
            </a:r>
          </a:p>
          <a:p>
            <a:pPr lvl="1"/>
            <a:r>
              <a:rPr lang="en-US" dirty="0" smtClean="0"/>
              <a:t>But this requires  processing at least as fast as your data come (think 40 MHz at the LHC for example)</a:t>
            </a:r>
          </a:p>
          <a:p>
            <a:pPr lvl="1"/>
            <a:r>
              <a:rPr lang="en-US" dirty="0" smtClean="0"/>
              <a:t>And for random arrival times it can be impossible ( or very costly) to go to 0 dead-time</a:t>
            </a:r>
          </a:p>
          <a:p>
            <a:r>
              <a:rPr lang="en-US" dirty="0" smtClean="0"/>
              <a:t>If you are looking for very rare events, it can be perfectly fine to have dead-time (ATLAS, CMS)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1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 smtClean="0"/>
              <a:t>Trivial DAQ with a real trigger 3 </a:t>
            </a:r>
          </a:p>
        </p:txBody>
      </p:sp>
      <p:sp>
        <p:nvSpPr>
          <p:cNvPr id="94251" name="Footer Placeholder 5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94250" name="Slide Number Placeholder 5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3DBB7AA-A137-489E-8034-10153D2AFAE0}" type="slidenum">
              <a:rPr lang="en-US"/>
              <a:pPr/>
              <a:t>15</a:t>
            </a:fld>
            <a:endParaRPr lang="en-US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820738" y="1270000"/>
            <a:ext cx="7400925" cy="4213225"/>
          </a:xfrm>
          <a:prstGeom prst="rect">
            <a:avLst/>
          </a:prstGeom>
          <a:solidFill>
            <a:srgbClr val="EAEAEA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4572000" y="2743200"/>
            <a:ext cx="3335338" cy="887413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4579938" y="1690688"/>
            <a:ext cx="3336925" cy="942975"/>
          </a:xfrm>
          <a:prstGeom prst="roundRect">
            <a:avLst>
              <a:gd name="adj" fmla="val 12495"/>
            </a:avLst>
          </a:prstGeom>
          <a:solidFill>
            <a:schemeClr val="bg1"/>
          </a:solidFill>
          <a:ln w="12699">
            <a:solidFill>
              <a:schemeClr val="tx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GB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1439863" y="2962275"/>
            <a:ext cx="879475" cy="193675"/>
          </a:xfrm>
          <a:prstGeom prst="rect">
            <a:avLst/>
          </a:prstGeom>
          <a:solidFill>
            <a:srgbClr val="CCECFF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ADC</a:t>
            </a:r>
          </a:p>
        </p:txBody>
      </p:sp>
      <p:sp>
        <p:nvSpPr>
          <p:cNvPr id="94215" name="Line 8"/>
          <p:cNvSpPr>
            <a:spLocks noChangeShapeType="1"/>
          </p:cNvSpPr>
          <p:nvPr/>
        </p:nvSpPr>
        <p:spPr bwMode="auto">
          <a:xfrm>
            <a:off x="1930400" y="1581150"/>
            <a:ext cx="0" cy="7921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16" name="Line 9"/>
          <p:cNvSpPr>
            <a:spLocks noChangeShapeType="1"/>
          </p:cNvSpPr>
          <p:nvPr/>
        </p:nvSpPr>
        <p:spPr bwMode="auto">
          <a:xfrm>
            <a:off x="1930400" y="1898650"/>
            <a:ext cx="33528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17" name="Rectangle 10"/>
          <p:cNvSpPr>
            <a:spLocks noChangeArrowheads="1"/>
          </p:cNvSpPr>
          <p:nvPr/>
        </p:nvSpPr>
        <p:spPr bwMode="auto">
          <a:xfrm>
            <a:off x="1219200" y="1319213"/>
            <a:ext cx="981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Sensor</a:t>
            </a:r>
          </a:p>
        </p:txBody>
      </p:sp>
      <p:sp>
        <p:nvSpPr>
          <p:cNvPr id="94218" name="Rectangle 11"/>
          <p:cNvSpPr>
            <a:spLocks noChangeArrowheads="1"/>
          </p:cNvSpPr>
          <p:nvPr/>
        </p:nvSpPr>
        <p:spPr bwMode="auto">
          <a:xfrm>
            <a:off x="1744663" y="2382838"/>
            <a:ext cx="371475" cy="350837"/>
          </a:xfrm>
          <a:prstGeom prst="rect">
            <a:avLst/>
          </a:prstGeom>
          <a:solidFill>
            <a:srgbClr val="86868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19" name="Rectangle 12"/>
          <p:cNvSpPr>
            <a:spLocks noChangeArrowheads="1"/>
          </p:cNvSpPr>
          <p:nvPr/>
        </p:nvSpPr>
        <p:spPr bwMode="auto">
          <a:xfrm>
            <a:off x="2133600" y="2427288"/>
            <a:ext cx="908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Delay</a:t>
            </a:r>
          </a:p>
        </p:txBody>
      </p:sp>
      <p:sp>
        <p:nvSpPr>
          <p:cNvPr id="94220" name="Line 13"/>
          <p:cNvSpPr>
            <a:spLocks noChangeShapeType="1"/>
          </p:cNvSpPr>
          <p:nvPr/>
        </p:nvSpPr>
        <p:spPr bwMode="auto">
          <a:xfrm>
            <a:off x="1930400" y="2743200"/>
            <a:ext cx="0" cy="21113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21" name="Line 14"/>
          <p:cNvSpPr>
            <a:spLocks noChangeShapeType="1"/>
          </p:cNvSpPr>
          <p:nvPr/>
        </p:nvSpPr>
        <p:spPr bwMode="auto">
          <a:xfrm>
            <a:off x="5283200" y="1898650"/>
            <a:ext cx="0" cy="21113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22" name="Oval 15"/>
          <p:cNvSpPr>
            <a:spLocks noChangeArrowheads="1"/>
          </p:cNvSpPr>
          <p:nvPr/>
        </p:nvSpPr>
        <p:spPr bwMode="auto">
          <a:xfrm>
            <a:off x="1219200" y="4010025"/>
            <a:ext cx="1422400" cy="738188"/>
          </a:xfrm>
          <a:prstGeom prst="ellipse">
            <a:avLst/>
          </a:prstGeom>
          <a:solidFill>
            <a:srgbClr val="FFFFCC"/>
          </a:solidFill>
          <a:ln w="25399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Proces-</a:t>
            </a:r>
          </a:p>
          <a:p>
            <a:pPr algn="ctr"/>
            <a:r>
              <a:rPr lang="en-US" sz="2000"/>
              <a:t>sing</a:t>
            </a:r>
            <a:endParaRPr lang="en-US" sz="1400"/>
          </a:p>
        </p:txBody>
      </p:sp>
      <p:sp>
        <p:nvSpPr>
          <p:cNvPr id="94223" name="Rectangle 16"/>
          <p:cNvSpPr>
            <a:spLocks noChangeArrowheads="1"/>
          </p:cNvSpPr>
          <p:nvPr/>
        </p:nvSpPr>
        <p:spPr bwMode="auto">
          <a:xfrm>
            <a:off x="3251200" y="4167188"/>
            <a:ext cx="126206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/>
            <a:endParaRPr lang="en-GB" sz="2000"/>
          </a:p>
        </p:txBody>
      </p:sp>
      <p:sp>
        <p:nvSpPr>
          <p:cNvPr id="94224" name="Line 17"/>
          <p:cNvSpPr>
            <a:spLocks noChangeShapeType="1"/>
          </p:cNvSpPr>
          <p:nvPr/>
        </p:nvSpPr>
        <p:spPr bwMode="auto">
          <a:xfrm>
            <a:off x="1930400" y="3165475"/>
            <a:ext cx="0" cy="21113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25" name="Line 18"/>
          <p:cNvSpPr>
            <a:spLocks noChangeShapeType="1"/>
          </p:cNvSpPr>
          <p:nvPr/>
        </p:nvSpPr>
        <p:spPr bwMode="auto">
          <a:xfrm>
            <a:off x="5283200" y="2532063"/>
            <a:ext cx="0" cy="263525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26" name="Line 19"/>
          <p:cNvSpPr>
            <a:spLocks noChangeShapeType="1"/>
          </p:cNvSpPr>
          <p:nvPr/>
        </p:nvSpPr>
        <p:spPr bwMode="auto">
          <a:xfrm flipH="1">
            <a:off x="2336800" y="3059113"/>
            <a:ext cx="25400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4227" name="Group 24"/>
          <p:cNvGrpSpPr>
            <a:grpSpLocks/>
          </p:cNvGrpSpPr>
          <p:nvPr/>
        </p:nvGrpSpPr>
        <p:grpSpPr bwMode="auto">
          <a:xfrm>
            <a:off x="4894263" y="2119313"/>
            <a:ext cx="777875" cy="404812"/>
            <a:chOff x="2312" y="1928"/>
            <a:chExt cx="368" cy="368"/>
          </a:xfrm>
        </p:grpSpPr>
        <p:sp>
          <p:nvSpPr>
            <p:cNvPr id="94261" name="AutoShape 20"/>
            <p:cNvSpPr>
              <a:spLocks noChangeArrowheads="1"/>
            </p:cNvSpPr>
            <p:nvPr/>
          </p:nvSpPr>
          <p:spPr bwMode="auto">
            <a:xfrm rot="10800000" flipH="1">
              <a:off x="2312" y="1928"/>
              <a:ext cx="368" cy="368"/>
            </a:xfrm>
            <a:prstGeom prst="triangle">
              <a:avLst>
                <a:gd name="adj" fmla="val 49995"/>
              </a:avLst>
            </a:prstGeom>
            <a:solidFill>
              <a:srgbClr val="FFFFCC"/>
            </a:solidFill>
            <a:ln w="253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4262" name="Line 21"/>
            <p:cNvSpPr>
              <a:spLocks noChangeShapeType="1"/>
            </p:cNvSpPr>
            <p:nvPr/>
          </p:nvSpPr>
          <p:spPr bwMode="auto">
            <a:xfrm flipH="1">
              <a:off x="2544" y="1968"/>
              <a:ext cx="48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4263" name="Line 22"/>
            <p:cNvSpPr>
              <a:spLocks noChangeShapeType="1"/>
            </p:cNvSpPr>
            <p:nvPr/>
          </p:nvSpPr>
          <p:spPr bwMode="auto">
            <a:xfrm flipH="1">
              <a:off x="2496" y="1968"/>
              <a:ext cx="48" cy="144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4264" name="Line 23"/>
            <p:cNvSpPr>
              <a:spLocks noChangeShapeType="1"/>
            </p:cNvSpPr>
            <p:nvPr/>
          </p:nvSpPr>
          <p:spPr bwMode="auto">
            <a:xfrm flipH="1">
              <a:off x="2448" y="2112"/>
              <a:ext cx="48" cy="0"/>
            </a:xfrm>
            <a:prstGeom prst="line">
              <a:avLst/>
            </a:prstGeom>
            <a:noFill/>
            <a:ln w="126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4228" name="Rectangle 25"/>
          <p:cNvSpPr>
            <a:spLocks noChangeArrowheads="1"/>
          </p:cNvSpPr>
          <p:nvPr/>
        </p:nvSpPr>
        <p:spPr bwMode="auto">
          <a:xfrm>
            <a:off x="5486400" y="2216150"/>
            <a:ext cx="1809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Discriminator</a:t>
            </a:r>
          </a:p>
        </p:txBody>
      </p:sp>
      <p:sp>
        <p:nvSpPr>
          <p:cNvPr id="94229" name="Rectangle 26"/>
          <p:cNvSpPr>
            <a:spLocks noChangeArrowheads="1"/>
          </p:cNvSpPr>
          <p:nvPr/>
        </p:nvSpPr>
        <p:spPr bwMode="auto">
          <a:xfrm>
            <a:off x="6380163" y="1708150"/>
            <a:ext cx="1031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 b="1"/>
              <a:t>Trigger</a:t>
            </a:r>
          </a:p>
        </p:txBody>
      </p:sp>
      <p:sp>
        <p:nvSpPr>
          <p:cNvPr id="94230" name="Rectangle 27"/>
          <p:cNvSpPr>
            <a:spLocks noChangeArrowheads="1"/>
          </p:cNvSpPr>
          <p:nvPr/>
        </p:nvSpPr>
        <p:spPr bwMode="auto">
          <a:xfrm>
            <a:off x="2925763" y="2714625"/>
            <a:ext cx="739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Start</a:t>
            </a:r>
          </a:p>
        </p:txBody>
      </p:sp>
      <p:sp>
        <p:nvSpPr>
          <p:cNvPr id="94231" name="Rectangle 37"/>
          <p:cNvSpPr>
            <a:spLocks noChangeArrowheads="1"/>
          </p:cNvSpPr>
          <p:nvPr/>
        </p:nvSpPr>
        <p:spPr bwMode="auto">
          <a:xfrm>
            <a:off x="893763" y="5561013"/>
            <a:ext cx="61531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 b="1"/>
              <a:t>Buffers</a:t>
            </a:r>
            <a:r>
              <a:rPr lang="en-US" sz="2000"/>
              <a:t> are introduced to de-randomize data, </a:t>
            </a:r>
          </a:p>
          <a:p>
            <a:r>
              <a:rPr lang="en-US" sz="2000"/>
              <a:t>to decouple the data production from the data </a:t>
            </a:r>
          </a:p>
          <a:p>
            <a:r>
              <a:rPr lang="en-US" sz="2000"/>
              <a:t>consumption. </a:t>
            </a:r>
            <a:r>
              <a:rPr lang="en-US" sz="2000" b="1"/>
              <a:t>Better performance</a:t>
            </a:r>
            <a:r>
              <a:rPr lang="en-US" sz="2000"/>
              <a:t>.</a:t>
            </a:r>
          </a:p>
        </p:txBody>
      </p:sp>
      <p:sp>
        <p:nvSpPr>
          <p:cNvPr id="94232" name="Line 38"/>
          <p:cNvSpPr>
            <a:spLocks noChangeShapeType="1"/>
          </p:cNvSpPr>
          <p:nvPr/>
        </p:nvSpPr>
        <p:spPr bwMode="auto">
          <a:xfrm>
            <a:off x="5791200" y="3113088"/>
            <a:ext cx="0" cy="315912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33" name="Rectangle 39"/>
          <p:cNvSpPr>
            <a:spLocks noChangeArrowheads="1"/>
          </p:cNvSpPr>
          <p:nvPr/>
        </p:nvSpPr>
        <p:spPr bwMode="auto">
          <a:xfrm>
            <a:off x="5892800" y="2743200"/>
            <a:ext cx="1493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 b="1"/>
              <a:t>Busy Logic</a:t>
            </a:r>
          </a:p>
        </p:txBody>
      </p:sp>
      <p:sp>
        <p:nvSpPr>
          <p:cNvPr id="94234" name="Rectangle 40"/>
          <p:cNvSpPr>
            <a:spLocks noChangeArrowheads="1"/>
          </p:cNvSpPr>
          <p:nvPr/>
        </p:nvSpPr>
        <p:spPr bwMode="auto">
          <a:xfrm>
            <a:off x="1439863" y="3384550"/>
            <a:ext cx="981075" cy="404813"/>
          </a:xfrm>
          <a:prstGeom prst="rect">
            <a:avLst/>
          </a:prstGeom>
          <a:solidFill>
            <a:srgbClr val="CCFF6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FIFO</a:t>
            </a:r>
          </a:p>
        </p:txBody>
      </p:sp>
      <p:sp>
        <p:nvSpPr>
          <p:cNvPr id="94235" name="Line 41"/>
          <p:cNvSpPr>
            <a:spLocks noChangeShapeType="1"/>
          </p:cNvSpPr>
          <p:nvPr/>
        </p:nvSpPr>
        <p:spPr bwMode="auto">
          <a:xfrm>
            <a:off x="1422400" y="3481388"/>
            <a:ext cx="10160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36" name="Line 42"/>
          <p:cNvSpPr>
            <a:spLocks noChangeShapeType="1"/>
          </p:cNvSpPr>
          <p:nvPr/>
        </p:nvSpPr>
        <p:spPr bwMode="auto">
          <a:xfrm>
            <a:off x="1422400" y="3692525"/>
            <a:ext cx="10160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37" name="Line 43"/>
          <p:cNvSpPr>
            <a:spLocks noChangeShapeType="1"/>
          </p:cNvSpPr>
          <p:nvPr/>
        </p:nvSpPr>
        <p:spPr bwMode="auto">
          <a:xfrm>
            <a:off x="1930400" y="3798888"/>
            <a:ext cx="0" cy="211137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38" name="Line 45"/>
          <p:cNvSpPr>
            <a:spLocks noChangeShapeType="1"/>
          </p:cNvSpPr>
          <p:nvPr/>
        </p:nvSpPr>
        <p:spPr bwMode="auto">
          <a:xfrm>
            <a:off x="2438400" y="3429000"/>
            <a:ext cx="33528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39" name="Rectangle 46"/>
          <p:cNvSpPr>
            <a:spLocks noChangeArrowheads="1"/>
          </p:cNvSpPr>
          <p:nvPr/>
        </p:nvSpPr>
        <p:spPr bwMode="auto">
          <a:xfrm>
            <a:off x="3027363" y="3094038"/>
            <a:ext cx="56832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Full</a:t>
            </a:r>
          </a:p>
        </p:txBody>
      </p:sp>
      <p:sp>
        <p:nvSpPr>
          <p:cNvPr id="94240" name="Rectangle 49"/>
          <p:cNvSpPr>
            <a:spLocks noChangeArrowheads="1"/>
          </p:cNvSpPr>
          <p:nvPr/>
        </p:nvSpPr>
        <p:spPr bwMode="auto">
          <a:xfrm>
            <a:off x="2946400" y="3798888"/>
            <a:ext cx="162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DataReady</a:t>
            </a:r>
          </a:p>
        </p:txBody>
      </p:sp>
      <p:sp>
        <p:nvSpPr>
          <p:cNvPr id="94241" name="Line 56"/>
          <p:cNvSpPr>
            <a:spLocks noChangeShapeType="1"/>
          </p:cNvSpPr>
          <p:nvPr/>
        </p:nvSpPr>
        <p:spPr bwMode="auto">
          <a:xfrm>
            <a:off x="5283200" y="2795588"/>
            <a:ext cx="5080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42" name="Line 57"/>
          <p:cNvSpPr>
            <a:spLocks noChangeShapeType="1"/>
          </p:cNvSpPr>
          <p:nvPr/>
        </p:nvSpPr>
        <p:spPr bwMode="auto">
          <a:xfrm>
            <a:off x="5791200" y="2795588"/>
            <a:ext cx="0" cy="211137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43" name="Line 58"/>
          <p:cNvSpPr>
            <a:spLocks noChangeShapeType="1"/>
          </p:cNvSpPr>
          <p:nvPr/>
        </p:nvSpPr>
        <p:spPr bwMode="auto">
          <a:xfrm flipH="1">
            <a:off x="5486400" y="3006725"/>
            <a:ext cx="3048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44" name="Line 59"/>
          <p:cNvSpPr>
            <a:spLocks noChangeShapeType="1"/>
          </p:cNvSpPr>
          <p:nvPr/>
        </p:nvSpPr>
        <p:spPr bwMode="auto">
          <a:xfrm>
            <a:off x="5486400" y="3113088"/>
            <a:ext cx="304800" cy="0"/>
          </a:xfrm>
          <a:prstGeom prst="line">
            <a:avLst/>
          </a:prstGeom>
          <a:noFill/>
          <a:ln w="25399">
            <a:solidFill>
              <a:srgbClr val="86868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4245" name="Group 62"/>
          <p:cNvGrpSpPr>
            <a:grpSpLocks/>
          </p:cNvGrpSpPr>
          <p:nvPr/>
        </p:nvGrpSpPr>
        <p:grpSpPr bwMode="auto">
          <a:xfrm>
            <a:off x="4978400" y="3270250"/>
            <a:ext cx="677863" cy="300038"/>
            <a:chOff x="2408" y="2984"/>
            <a:chExt cx="320" cy="272"/>
          </a:xfrm>
        </p:grpSpPr>
        <p:sp>
          <p:nvSpPr>
            <p:cNvPr id="94259" name="Oval 60"/>
            <p:cNvSpPr>
              <a:spLocks noChangeArrowheads="1"/>
            </p:cNvSpPr>
            <p:nvPr/>
          </p:nvSpPr>
          <p:spPr bwMode="auto">
            <a:xfrm>
              <a:off x="2408" y="3080"/>
              <a:ext cx="80" cy="80"/>
            </a:xfrm>
            <a:prstGeom prst="ellipse">
              <a:avLst/>
            </a:prstGeom>
            <a:solidFill>
              <a:srgbClr val="FFFFCC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4260" name="AutoShape 61"/>
            <p:cNvSpPr>
              <a:spLocks noChangeArrowheads="1"/>
            </p:cNvSpPr>
            <p:nvPr/>
          </p:nvSpPr>
          <p:spPr bwMode="auto">
            <a:xfrm rot="5400000">
              <a:off x="2480" y="3008"/>
              <a:ext cx="272" cy="224"/>
            </a:xfrm>
            <a:prstGeom prst="triangle">
              <a:avLst>
                <a:gd name="adj" fmla="val 50792"/>
              </a:avLst>
            </a:prstGeom>
            <a:solidFill>
              <a:srgbClr val="FFFFCC"/>
            </a:solidFill>
            <a:ln w="253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4246" name="AutoShape 64"/>
          <p:cNvSpPr>
            <a:spLocks noChangeArrowheads="1"/>
          </p:cNvSpPr>
          <p:nvPr/>
        </p:nvSpPr>
        <p:spPr bwMode="auto">
          <a:xfrm flipH="1">
            <a:off x="4876800" y="2954338"/>
            <a:ext cx="609600" cy="211137"/>
          </a:xfrm>
          <a:prstGeom prst="flowChartDelay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US" sz="1600"/>
              <a:t>and</a:t>
            </a:r>
          </a:p>
        </p:txBody>
      </p:sp>
      <p:grpSp>
        <p:nvGrpSpPr>
          <p:cNvPr id="94247" name="Group 65"/>
          <p:cNvGrpSpPr>
            <a:grpSpLocks/>
          </p:cNvGrpSpPr>
          <p:nvPr/>
        </p:nvGrpSpPr>
        <p:grpSpPr bwMode="auto">
          <a:xfrm>
            <a:off x="1247775" y="4959350"/>
            <a:ext cx="1344613" cy="469900"/>
            <a:chOff x="721" y="4472"/>
            <a:chExt cx="527" cy="428"/>
          </a:xfrm>
        </p:grpSpPr>
        <p:grpSp>
          <p:nvGrpSpPr>
            <p:cNvPr id="94252" name="Group 66"/>
            <p:cNvGrpSpPr>
              <a:grpSpLocks/>
            </p:cNvGrpSpPr>
            <p:nvPr/>
          </p:nvGrpSpPr>
          <p:grpSpPr bwMode="auto">
            <a:xfrm>
              <a:off x="721" y="4472"/>
              <a:ext cx="527" cy="369"/>
              <a:chOff x="721" y="4472"/>
              <a:chExt cx="527" cy="369"/>
            </a:xfrm>
          </p:grpSpPr>
          <p:sp>
            <p:nvSpPr>
              <p:cNvPr id="94254" name="Oval 67"/>
              <p:cNvSpPr>
                <a:spLocks noChangeArrowheads="1"/>
              </p:cNvSpPr>
              <p:nvPr/>
            </p:nvSpPr>
            <p:spPr bwMode="auto">
              <a:xfrm>
                <a:off x="729" y="4667"/>
                <a:ext cx="511" cy="174"/>
              </a:xfrm>
              <a:prstGeom prst="ellipse">
                <a:avLst/>
              </a:prstGeom>
              <a:solidFill>
                <a:srgbClr val="9999FF"/>
              </a:solidFill>
              <a:ln w="253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4255" name="Rectangle 68"/>
              <p:cNvSpPr>
                <a:spLocks noChangeArrowheads="1"/>
              </p:cNvSpPr>
              <p:nvPr/>
            </p:nvSpPr>
            <p:spPr bwMode="auto">
              <a:xfrm>
                <a:off x="721" y="4563"/>
                <a:ext cx="527" cy="196"/>
              </a:xfrm>
              <a:prstGeom prst="rect">
                <a:avLst/>
              </a:prstGeom>
              <a:solidFill>
                <a:srgbClr val="9999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4256" name="Oval 69"/>
              <p:cNvSpPr>
                <a:spLocks noChangeArrowheads="1"/>
              </p:cNvSpPr>
              <p:nvPr/>
            </p:nvSpPr>
            <p:spPr bwMode="auto">
              <a:xfrm>
                <a:off x="728" y="4472"/>
                <a:ext cx="511" cy="173"/>
              </a:xfrm>
              <a:prstGeom prst="ellipse">
                <a:avLst/>
              </a:prstGeom>
              <a:solidFill>
                <a:srgbClr val="9999FF"/>
              </a:solidFill>
              <a:ln w="253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4257" name="Line 70"/>
              <p:cNvSpPr>
                <a:spLocks noChangeShapeType="1"/>
              </p:cNvSpPr>
              <p:nvPr/>
            </p:nvSpPr>
            <p:spPr bwMode="auto">
              <a:xfrm>
                <a:off x="727" y="4561"/>
                <a:ext cx="0" cy="198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4258" name="Line 71"/>
              <p:cNvSpPr>
                <a:spLocks noChangeShapeType="1"/>
              </p:cNvSpPr>
              <p:nvPr/>
            </p:nvSpPr>
            <p:spPr bwMode="auto">
              <a:xfrm>
                <a:off x="1244" y="4565"/>
                <a:ext cx="0" cy="197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94253" name="Rectangle 72"/>
            <p:cNvSpPr>
              <a:spLocks noChangeArrowheads="1"/>
            </p:cNvSpPr>
            <p:nvPr/>
          </p:nvSpPr>
          <p:spPr bwMode="auto">
            <a:xfrm>
              <a:off x="729" y="4535"/>
              <a:ext cx="443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/>
                <a:t>storage</a:t>
              </a:r>
            </a:p>
          </p:txBody>
        </p:sp>
      </p:grpSp>
      <p:sp>
        <p:nvSpPr>
          <p:cNvPr id="94248" name="Line 36"/>
          <p:cNvSpPr>
            <a:spLocks noChangeShapeType="1"/>
          </p:cNvSpPr>
          <p:nvPr/>
        </p:nvSpPr>
        <p:spPr bwMode="auto">
          <a:xfrm>
            <a:off x="1930400" y="4748213"/>
            <a:ext cx="0" cy="211137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4249" name="Freeform 73"/>
          <p:cNvSpPr>
            <a:spLocks/>
          </p:cNvSpPr>
          <p:nvPr/>
        </p:nvSpPr>
        <p:spPr bwMode="auto">
          <a:xfrm>
            <a:off x="2438400" y="3744913"/>
            <a:ext cx="495300" cy="474662"/>
          </a:xfrm>
          <a:custGeom>
            <a:avLst/>
            <a:gdLst>
              <a:gd name="T0" fmla="*/ 0 w 234"/>
              <a:gd name="T1" fmla="*/ 0 h 432"/>
              <a:gd name="T2" fmla="*/ 430106667 w 234"/>
              <a:gd name="T3" fmla="*/ 0 h 432"/>
              <a:gd name="T4" fmla="*/ 1048385000 w 234"/>
              <a:gd name="T5" fmla="*/ 166601967 h 432"/>
              <a:gd name="T6" fmla="*/ 967740000 w 234"/>
              <a:gd name="T7" fmla="*/ 376665173 h 432"/>
              <a:gd name="T8" fmla="*/ 215053333 w 234"/>
              <a:gd name="T9" fmla="*/ 521537070 h 4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4"/>
              <a:gd name="T16" fmla="*/ 0 h 432"/>
              <a:gd name="T17" fmla="*/ 234 w 234"/>
              <a:gd name="T18" fmla="*/ 432 h 43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4" h="432">
                <a:moveTo>
                  <a:pt x="0" y="0"/>
                </a:moveTo>
                <a:lnTo>
                  <a:pt x="96" y="0"/>
                </a:lnTo>
                <a:cubicBezTo>
                  <a:pt x="135" y="23"/>
                  <a:pt x="214" y="86"/>
                  <a:pt x="234" y="138"/>
                </a:cubicBezTo>
                <a:lnTo>
                  <a:pt x="216" y="312"/>
                </a:lnTo>
                <a:lnTo>
                  <a:pt x="48" y="432"/>
                </a:lnTo>
              </a:path>
            </a:pathLst>
          </a:custGeom>
          <a:noFill/>
          <a:ln w="25400">
            <a:solidFill>
              <a:schemeClr val="bg2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-26634"/>
            <a:ext cx="8229600" cy="985422"/>
          </a:xfrm>
          <a:noFill/>
        </p:spPr>
        <p:txBody>
          <a:bodyPr/>
          <a:lstStyle/>
          <a:p>
            <a:pPr eaLnBrk="1" hangingPunct="1"/>
            <a:r>
              <a:rPr lang="en-US" sz="3200" smtClean="0"/>
              <a:t>Effect of de-randomizing</a:t>
            </a:r>
          </a:p>
        </p:txBody>
      </p:sp>
      <p:sp>
        <p:nvSpPr>
          <p:cNvPr id="95241" name="Footer Placeholder 12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95240" name="Slide Number Placeholder 12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AA6C7C0-BA7D-4E10-8A6B-EFAEFCF3C321}" type="slidenum">
              <a:rPr lang="en-US"/>
              <a:pPr/>
              <a:t>16</a:t>
            </a:fld>
            <a:endParaRPr lang="en-US"/>
          </a:p>
        </p:txBody>
      </p:sp>
      <p:sp>
        <p:nvSpPr>
          <p:cNvPr id="95236" name="Rectangle 126"/>
          <p:cNvSpPr>
            <a:spLocks noChangeArrowheads="1"/>
          </p:cNvSpPr>
          <p:nvPr/>
        </p:nvSpPr>
        <p:spPr bwMode="auto">
          <a:xfrm>
            <a:off x="4673600" y="3268316"/>
            <a:ext cx="3678238" cy="1077912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en-US" sz="1600"/>
              <a:t>The system is </a:t>
            </a:r>
            <a:r>
              <a:rPr lang="en-US" sz="1600" i="1"/>
              <a:t>busy </a:t>
            </a:r>
            <a:r>
              <a:rPr lang="en-US" sz="1600"/>
              <a:t>during the ADC conversion time if the FIFO is not full (assuming the storage can always follow!)</a:t>
            </a:r>
          </a:p>
        </p:txBody>
      </p:sp>
      <p:graphicFrame>
        <p:nvGraphicFramePr>
          <p:cNvPr id="95234" name="Object 2"/>
          <p:cNvGraphicFramePr>
            <a:graphicFrameLocks/>
          </p:cNvGraphicFramePr>
          <p:nvPr/>
        </p:nvGraphicFramePr>
        <p:xfrm>
          <a:off x="1019175" y="4372215"/>
          <a:ext cx="7161213" cy="23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781" name="Worksheet" r:id="rId3" imgW="7162208" imgH="2310193" progId="Excel.Sheet.8">
                  <p:embed/>
                </p:oleObj>
              </mc:Choice>
              <mc:Fallback>
                <p:oleObj name="Worksheet" r:id="rId3" imgW="7162208" imgH="2310193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75" y="4372215"/>
                        <a:ext cx="7161213" cy="2308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08000" y="947391"/>
            <a:ext cx="3881438" cy="3344862"/>
            <a:chOff x="508000" y="947391"/>
            <a:chExt cx="3881438" cy="3344862"/>
          </a:xfrm>
        </p:grpSpPr>
        <p:sp>
          <p:nvSpPr>
            <p:cNvPr id="95237" name="Rectangle 127"/>
            <p:cNvSpPr>
              <a:spLocks noChangeArrowheads="1"/>
            </p:cNvSpPr>
            <p:nvPr/>
          </p:nvSpPr>
          <p:spPr bwMode="auto">
            <a:xfrm>
              <a:off x="609600" y="3214341"/>
              <a:ext cx="3657600" cy="1077912"/>
            </a:xfrm>
            <a:prstGeom prst="rect">
              <a:avLst/>
            </a:prstGeom>
            <a:solidFill>
              <a:srgbClr val="CCFF66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r>
                <a:rPr lang="en-US" sz="1600" dirty="0"/>
                <a:t>The system is </a:t>
              </a:r>
              <a:r>
                <a:rPr lang="en-US" sz="1600" i="1" dirty="0"/>
                <a:t>busy </a:t>
              </a:r>
              <a:r>
                <a:rPr lang="en-US" sz="1600" dirty="0"/>
                <a:t>during the ADC conversion time + processing time until the data is written to the storage</a:t>
              </a:r>
            </a:p>
          </p:txBody>
        </p:sp>
        <p:grpSp>
          <p:nvGrpSpPr>
            <p:cNvPr id="95238" name="Group 191"/>
            <p:cNvGrpSpPr>
              <a:grpSpLocks noChangeAspect="1"/>
            </p:cNvGrpSpPr>
            <p:nvPr/>
          </p:nvGrpSpPr>
          <p:grpSpPr bwMode="auto">
            <a:xfrm>
              <a:off x="508000" y="947391"/>
              <a:ext cx="3881438" cy="2209002"/>
              <a:chOff x="480" y="1008"/>
              <a:chExt cx="3496" cy="3834"/>
            </a:xfrm>
          </p:grpSpPr>
          <p:sp>
            <p:nvSpPr>
              <p:cNvPr id="95293" name="Rectangle 129"/>
              <p:cNvSpPr>
                <a:spLocks noChangeAspect="1" noChangeArrowheads="1"/>
              </p:cNvSpPr>
              <p:nvPr/>
            </p:nvSpPr>
            <p:spPr bwMode="auto">
              <a:xfrm>
                <a:off x="480" y="1008"/>
                <a:ext cx="3496" cy="3834"/>
              </a:xfrm>
              <a:prstGeom prst="rect">
                <a:avLst/>
              </a:prstGeom>
              <a:solidFill>
                <a:srgbClr val="EAEAEA"/>
              </a:solidFill>
              <a:ln w="12699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682" name="AutoShape 130"/>
              <p:cNvSpPr>
                <a:spLocks noChangeAspect="1" noChangeArrowheads="1"/>
              </p:cNvSpPr>
              <p:nvPr/>
            </p:nvSpPr>
            <p:spPr bwMode="auto">
              <a:xfrm>
                <a:off x="2260" y="2595"/>
                <a:ext cx="1576" cy="1480"/>
              </a:xfrm>
              <a:prstGeom prst="roundRect">
                <a:avLst>
                  <a:gd name="adj" fmla="val 12495"/>
                </a:avLst>
              </a:prstGeom>
              <a:solidFill>
                <a:schemeClr val="bg1"/>
              </a:solidFill>
              <a:ln w="12699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683" name="AutoShape 131"/>
              <p:cNvSpPr>
                <a:spLocks noChangeAspect="1" noChangeArrowheads="1"/>
              </p:cNvSpPr>
              <p:nvPr/>
            </p:nvSpPr>
            <p:spPr bwMode="auto">
              <a:xfrm>
                <a:off x="2260" y="1636"/>
                <a:ext cx="1576" cy="857"/>
              </a:xfrm>
              <a:prstGeom prst="roundRect">
                <a:avLst>
                  <a:gd name="adj" fmla="val 12495"/>
                </a:avLst>
              </a:prstGeom>
              <a:solidFill>
                <a:schemeClr val="bg1"/>
              </a:solidFill>
              <a:ln w="12699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296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776" y="2792"/>
                <a:ext cx="424" cy="184"/>
              </a:xfrm>
              <a:prstGeom prst="rect">
                <a:avLst/>
              </a:prstGeom>
              <a:solidFill>
                <a:srgbClr val="CCECFF"/>
              </a:solidFill>
              <a:ln w="25399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00"/>
                  <a:t>ADC</a:t>
                </a:r>
              </a:p>
            </p:txBody>
          </p:sp>
          <p:sp>
            <p:nvSpPr>
              <p:cNvPr id="95297" name="Line 133"/>
              <p:cNvSpPr>
                <a:spLocks noChangeAspect="1" noChangeShapeType="1"/>
              </p:cNvSpPr>
              <p:nvPr/>
            </p:nvSpPr>
            <p:spPr bwMode="auto">
              <a:xfrm>
                <a:off x="1008" y="1439"/>
                <a:ext cx="0" cy="721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298" name="Line 134"/>
              <p:cNvSpPr>
                <a:spLocks noChangeAspect="1" noChangeShapeType="1"/>
              </p:cNvSpPr>
              <p:nvPr/>
            </p:nvSpPr>
            <p:spPr bwMode="auto">
              <a:xfrm>
                <a:off x="1008" y="1872"/>
                <a:ext cx="1584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299" name="Oval 135"/>
              <p:cNvSpPr>
                <a:spLocks noChangeAspect="1" noChangeArrowheads="1"/>
              </p:cNvSpPr>
              <p:nvPr/>
            </p:nvSpPr>
            <p:spPr bwMode="auto">
              <a:xfrm>
                <a:off x="3176" y="2888"/>
                <a:ext cx="80" cy="80"/>
              </a:xfrm>
              <a:prstGeom prst="ellipse">
                <a:avLst/>
              </a:prstGeom>
              <a:solidFill>
                <a:srgbClr val="FFFFCC"/>
              </a:solidFill>
              <a:ln w="253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00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758" y="1170"/>
                <a:ext cx="544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000"/>
                  <a:t>Sensor</a:t>
                </a:r>
              </a:p>
            </p:txBody>
          </p:sp>
          <p:sp>
            <p:nvSpPr>
              <p:cNvPr id="95301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920" y="2168"/>
                <a:ext cx="176" cy="320"/>
              </a:xfrm>
              <a:prstGeom prst="rect">
                <a:avLst/>
              </a:prstGeom>
              <a:solidFill>
                <a:srgbClr val="868686"/>
              </a:solidFill>
              <a:ln w="25399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02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1103" y="2208"/>
                <a:ext cx="502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000"/>
                  <a:t>Delay</a:t>
                </a:r>
              </a:p>
            </p:txBody>
          </p:sp>
          <p:sp>
            <p:nvSpPr>
              <p:cNvPr id="95303" name="Line 139"/>
              <p:cNvSpPr>
                <a:spLocks noChangeAspect="1" noChangeShapeType="1"/>
              </p:cNvSpPr>
              <p:nvPr/>
            </p:nvSpPr>
            <p:spPr bwMode="auto">
              <a:xfrm>
                <a:off x="1008" y="2496"/>
                <a:ext cx="0" cy="288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04" name="Line 140"/>
              <p:cNvSpPr>
                <a:spLocks noChangeAspect="1" noChangeShapeType="1"/>
              </p:cNvSpPr>
              <p:nvPr/>
            </p:nvSpPr>
            <p:spPr bwMode="auto">
              <a:xfrm>
                <a:off x="2592" y="1872"/>
                <a:ext cx="0" cy="192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05" name="Oval 141"/>
              <p:cNvSpPr>
                <a:spLocks noChangeAspect="1" noChangeArrowheads="1"/>
              </p:cNvSpPr>
              <p:nvPr/>
            </p:nvSpPr>
            <p:spPr bwMode="auto">
              <a:xfrm>
                <a:off x="672" y="3312"/>
                <a:ext cx="672" cy="672"/>
              </a:xfrm>
              <a:prstGeom prst="ellipse">
                <a:avLst/>
              </a:prstGeom>
              <a:solidFill>
                <a:srgbClr val="FFFFCC"/>
              </a:solidFill>
              <a:ln w="253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00"/>
                  <a:t>Proces-</a:t>
                </a:r>
              </a:p>
              <a:p>
                <a:pPr algn="ctr"/>
                <a:r>
                  <a:rPr lang="en-US" sz="1000"/>
                  <a:t>sing</a:t>
                </a:r>
              </a:p>
            </p:txBody>
          </p:sp>
          <p:sp>
            <p:nvSpPr>
              <p:cNvPr id="95306" name="Line 142"/>
              <p:cNvSpPr>
                <a:spLocks noChangeAspect="1" noChangeShapeType="1"/>
              </p:cNvSpPr>
              <p:nvPr/>
            </p:nvSpPr>
            <p:spPr bwMode="auto">
              <a:xfrm>
                <a:off x="1008" y="2976"/>
                <a:ext cx="0" cy="336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07" name="Line 143"/>
              <p:cNvSpPr>
                <a:spLocks noChangeAspect="1" noChangeShapeType="1"/>
              </p:cNvSpPr>
              <p:nvPr/>
            </p:nvSpPr>
            <p:spPr bwMode="auto">
              <a:xfrm>
                <a:off x="2592" y="2448"/>
                <a:ext cx="0" cy="576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08" name="Line 144"/>
              <p:cNvSpPr>
                <a:spLocks noChangeAspect="1" noChangeShapeType="1"/>
              </p:cNvSpPr>
              <p:nvPr/>
            </p:nvSpPr>
            <p:spPr bwMode="auto">
              <a:xfrm flipH="1">
                <a:off x="1344" y="3552"/>
                <a:ext cx="768" cy="0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09" name="Line 145"/>
              <p:cNvSpPr>
                <a:spLocks noChangeAspect="1" noChangeShapeType="1"/>
              </p:cNvSpPr>
              <p:nvPr/>
            </p:nvSpPr>
            <p:spPr bwMode="auto">
              <a:xfrm flipH="1">
                <a:off x="1200" y="2880"/>
                <a:ext cx="912" cy="0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10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1296" y="3312"/>
                <a:ext cx="636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000"/>
                  <a:t>Interrupt</a:t>
                </a:r>
              </a:p>
            </p:txBody>
          </p:sp>
          <p:grpSp>
            <p:nvGrpSpPr>
              <p:cNvPr id="95311" name="Group 147"/>
              <p:cNvGrpSpPr>
                <a:grpSpLocks noChangeAspect="1"/>
              </p:cNvGrpSpPr>
              <p:nvPr/>
            </p:nvGrpSpPr>
            <p:grpSpPr bwMode="auto">
              <a:xfrm>
                <a:off x="2408" y="2072"/>
                <a:ext cx="368" cy="368"/>
                <a:chOff x="2408" y="2072"/>
                <a:chExt cx="368" cy="368"/>
              </a:xfrm>
            </p:grpSpPr>
            <p:sp>
              <p:nvSpPr>
                <p:cNvPr id="95351" name="AutoShape 148"/>
                <p:cNvSpPr>
                  <a:spLocks noChangeAspect="1" noChangeArrowheads="1"/>
                </p:cNvSpPr>
                <p:nvPr/>
              </p:nvSpPr>
              <p:spPr bwMode="auto">
                <a:xfrm rot="10800000" flipH="1">
                  <a:off x="2408" y="2072"/>
                  <a:ext cx="368" cy="368"/>
                </a:xfrm>
                <a:prstGeom prst="triangle">
                  <a:avLst>
                    <a:gd name="adj" fmla="val 49995"/>
                  </a:avLst>
                </a:prstGeom>
                <a:solidFill>
                  <a:srgbClr val="FFFFCC"/>
                </a:solidFill>
                <a:ln w="25399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352" name="Line 14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640" y="2112"/>
                  <a:ext cx="48" cy="0"/>
                </a:xfrm>
                <a:prstGeom prst="line">
                  <a:avLst/>
                </a:prstGeom>
                <a:noFill/>
                <a:ln w="12699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353" name="Line 15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92" y="2112"/>
                  <a:ext cx="48" cy="144"/>
                </a:xfrm>
                <a:prstGeom prst="line">
                  <a:avLst/>
                </a:prstGeom>
                <a:noFill/>
                <a:ln w="12699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354" name="Line 15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544" y="2256"/>
                  <a:ext cx="48" cy="0"/>
                </a:xfrm>
                <a:prstGeom prst="line">
                  <a:avLst/>
                </a:prstGeom>
                <a:noFill/>
                <a:ln w="12699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95312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2737" y="2111"/>
                <a:ext cx="899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000"/>
                  <a:t>Discriminator</a:t>
                </a:r>
              </a:p>
            </p:txBody>
          </p:sp>
          <p:sp>
            <p:nvSpPr>
              <p:cNvPr id="95313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3122" y="1632"/>
                <a:ext cx="544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000" b="1"/>
                  <a:t>Trigger</a:t>
                </a:r>
              </a:p>
            </p:txBody>
          </p:sp>
          <p:sp>
            <p:nvSpPr>
              <p:cNvPr id="95314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1344" y="2639"/>
                <a:ext cx="417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000"/>
                  <a:t>Start</a:t>
                </a:r>
              </a:p>
            </p:txBody>
          </p:sp>
          <p:sp>
            <p:nvSpPr>
              <p:cNvPr id="95315" name="Line 155"/>
              <p:cNvSpPr>
                <a:spLocks noChangeAspect="1" noChangeShapeType="1"/>
              </p:cNvSpPr>
              <p:nvPr/>
            </p:nvSpPr>
            <p:spPr bwMode="auto">
              <a:xfrm>
                <a:off x="1008" y="3984"/>
                <a:ext cx="0" cy="384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95316" name="Group 156"/>
              <p:cNvGrpSpPr>
                <a:grpSpLocks noChangeAspect="1"/>
              </p:cNvGrpSpPr>
              <p:nvPr/>
            </p:nvGrpSpPr>
            <p:grpSpPr bwMode="auto">
              <a:xfrm>
                <a:off x="2543" y="3024"/>
                <a:ext cx="175" cy="304"/>
                <a:chOff x="2543" y="3024"/>
                <a:chExt cx="175" cy="304"/>
              </a:xfrm>
            </p:grpSpPr>
            <p:sp>
              <p:nvSpPr>
                <p:cNvPr id="95346" name="Rectangle 157"/>
                <p:cNvSpPr>
                  <a:spLocks noChangeAspect="1" noChangeArrowheads="1"/>
                </p:cNvSpPr>
                <p:nvPr/>
              </p:nvSpPr>
              <p:spPr bwMode="auto">
                <a:xfrm>
                  <a:off x="2547" y="3024"/>
                  <a:ext cx="170" cy="216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347" name="Arc 158"/>
                <p:cNvSpPr>
                  <a:spLocks noChangeAspect="1"/>
                </p:cNvSpPr>
                <p:nvPr/>
              </p:nvSpPr>
              <p:spPr bwMode="auto">
                <a:xfrm rot="-5340000">
                  <a:off x="2589" y="3198"/>
                  <a:ext cx="84" cy="175"/>
                </a:xfrm>
                <a:custGeom>
                  <a:avLst/>
                  <a:gdLst>
                    <a:gd name="T0" fmla="*/ 0 w 22418"/>
                    <a:gd name="T1" fmla="*/ 0 h 43198"/>
                    <a:gd name="T2" fmla="*/ 0 w 22418"/>
                    <a:gd name="T3" fmla="*/ 0 h 43198"/>
                    <a:gd name="T4" fmla="*/ 0 w 22418"/>
                    <a:gd name="T5" fmla="*/ 0 h 43198"/>
                    <a:gd name="T6" fmla="*/ 0 60000 65536"/>
                    <a:gd name="T7" fmla="*/ 0 60000 65536"/>
                    <a:gd name="T8" fmla="*/ 0 60000 65536"/>
                    <a:gd name="T9" fmla="*/ 0 w 22418"/>
                    <a:gd name="T10" fmla="*/ 0 h 43198"/>
                    <a:gd name="T11" fmla="*/ 22418 w 22418"/>
                    <a:gd name="T12" fmla="*/ 43198 h 4319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18" h="43198" fill="none" extrusionOk="0">
                      <a:moveTo>
                        <a:pt x="22418" y="43182"/>
                      </a:moveTo>
                      <a:cubicBezTo>
                        <a:pt x="22145" y="43192"/>
                        <a:pt x="21872" y="43197"/>
                        <a:pt x="21600" y="43197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0" y="9772"/>
                        <a:pt x="9508" y="145"/>
                        <a:pt x="21332" y="-1"/>
                      </a:cubicBezTo>
                    </a:path>
                    <a:path w="22418" h="43198" stroke="0" extrusionOk="0">
                      <a:moveTo>
                        <a:pt x="22418" y="43182"/>
                      </a:moveTo>
                      <a:cubicBezTo>
                        <a:pt x="22145" y="43192"/>
                        <a:pt x="21872" y="43197"/>
                        <a:pt x="21600" y="43197"/>
                      </a:cubicBezTo>
                      <a:cubicBezTo>
                        <a:pt x="9670" y="43198"/>
                        <a:pt x="0" y="33527"/>
                        <a:pt x="0" y="21598"/>
                      </a:cubicBezTo>
                      <a:cubicBezTo>
                        <a:pt x="0" y="9772"/>
                        <a:pt x="9508" y="145"/>
                        <a:pt x="21332" y="-1"/>
                      </a:cubicBezTo>
                      <a:lnTo>
                        <a:pt x="21600" y="21598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25399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348" name="Line 1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547" y="3024"/>
                  <a:ext cx="0" cy="216"/>
                </a:xfrm>
                <a:prstGeom prst="line">
                  <a:avLst/>
                </a:prstGeom>
                <a:noFill/>
                <a:ln w="25399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349" name="Line 160"/>
                <p:cNvSpPr>
                  <a:spLocks noChangeAspect="1" noChangeShapeType="1"/>
                </p:cNvSpPr>
                <p:nvPr/>
              </p:nvSpPr>
              <p:spPr bwMode="auto">
                <a:xfrm>
                  <a:off x="2547" y="3024"/>
                  <a:ext cx="170" cy="0"/>
                </a:xfrm>
                <a:prstGeom prst="line">
                  <a:avLst/>
                </a:prstGeom>
                <a:noFill/>
                <a:ln w="25399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350" name="Line 161"/>
                <p:cNvSpPr>
                  <a:spLocks noChangeAspect="1" noChangeShapeType="1"/>
                </p:cNvSpPr>
                <p:nvPr/>
              </p:nvSpPr>
              <p:spPr bwMode="auto">
                <a:xfrm>
                  <a:off x="2717" y="3024"/>
                  <a:ext cx="0" cy="216"/>
                </a:xfrm>
                <a:prstGeom prst="line">
                  <a:avLst/>
                </a:prstGeom>
                <a:noFill/>
                <a:ln w="25399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95317" name="Line 162"/>
              <p:cNvSpPr>
                <a:spLocks noChangeAspect="1" noChangeShapeType="1"/>
              </p:cNvSpPr>
              <p:nvPr/>
            </p:nvSpPr>
            <p:spPr bwMode="auto">
              <a:xfrm>
                <a:off x="3264" y="3648"/>
                <a:ext cx="48" cy="0"/>
              </a:xfrm>
              <a:prstGeom prst="line">
                <a:avLst/>
              </a:prstGeom>
              <a:noFill/>
              <a:ln w="253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95318" name="Group 163"/>
              <p:cNvGrpSpPr>
                <a:grpSpLocks noChangeAspect="1"/>
              </p:cNvGrpSpPr>
              <p:nvPr/>
            </p:nvGrpSpPr>
            <p:grpSpPr bwMode="auto">
              <a:xfrm>
                <a:off x="2871" y="3464"/>
                <a:ext cx="477" cy="535"/>
                <a:chOff x="2871" y="3464"/>
                <a:chExt cx="477" cy="535"/>
              </a:xfrm>
            </p:grpSpPr>
            <p:sp>
              <p:nvSpPr>
                <p:cNvPr id="95342" name="Rectangle 164"/>
                <p:cNvSpPr>
                  <a:spLocks noChangeAspect="1" noChangeArrowheads="1"/>
                </p:cNvSpPr>
                <p:nvPr/>
              </p:nvSpPr>
              <p:spPr bwMode="auto">
                <a:xfrm>
                  <a:off x="2888" y="3464"/>
                  <a:ext cx="368" cy="368"/>
                </a:xfrm>
                <a:prstGeom prst="rect">
                  <a:avLst/>
                </a:prstGeom>
                <a:solidFill>
                  <a:srgbClr val="FFFFCC"/>
                </a:solidFill>
                <a:ln w="25399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343" name="Rectangle 165"/>
                <p:cNvSpPr>
                  <a:spLocks noChangeAspect="1" noChangeArrowheads="1"/>
                </p:cNvSpPr>
                <p:nvPr/>
              </p:nvSpPr>
              <p:spPr bwMode="auto">
                <a:xfrm>
                  <a:off x="2871" y="3484"/>
                  <a:ext cx="271" cy="3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600"/>
                    <a:t>Set</a:t>
                  </a:r>
                </a:p>
              </p:txBody>
            </p:sp>
            <p:sp>
              <p:nvSpPr>
                <p:cNvPr id="95344" name="Rectangle 166"/>
                <p:cNvSpPr>
                  <a:spLocks noChangeAspect="1" noChangeArrowheads="1"/>
                </p:cNvSpPr>
                <p:nvPr/>
              </p:nvSpPr>
              <p:spPr bwMode="auto">
                <a:xfrm>
                  <a:off x="3111" y="3581"/>
                  <a:ext cx="237" cy="3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600"/>
                    <a:t>Q</a:t>
                  </a:r>
                </a:p>
              </p:txBody>
            </p:sp>
            <p:sp>
              <p:nvSpPr>
                <p:cNvPr id="95345" name="Rectangle 167"/>
                <p:cNvSpPr>
                  <a:spLocks noChangeAspect="1" noChangeArrowheads="1"/>
                </p:cNvSpPr>
                <p:nvPr/>
              </p:nvSpPr>
              <p:spPr bwMode="auto">
                <a:xfrm>
                  <a:off x="2871" y="3677"/>
                  <a:ext cx="352" cy="3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600"/>
                    <a:t>Clear</a:t>
                  </a:r>
                </a:p>
              </p:txBody>
            </p:sp>
          </p:grpSp>
          <p:sp>
            <p:nvSpPr>
              <p:cNvPr id="95319" name="Line 168"/>
              <p:cNvSpPr>
                <a:spLocks noChangeAspect="1" noChangeShapeType="1"/>
              </p:cNvSpPr>
              <p:nvPr/>
            </p:nvSpPr>
            <p:spPr bwMode="auto">
              <a:xfrm>
                <a:off x="2112" y="2880"/>
                <a:ext cx="0" cy="672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20" name="Line 169"/>
              <p:cNvSpPr>
                <a:spLocks noChangeAspect="1" noChangeShapeType="1"/>
              </p:cNvSpPr>
              <p:nvPr/>
            </p:nvSpPr>
            <p:spPr bwMode="auto">
              <a:xfrm>
                <a:off x="2640" y="3552"/>
                <a:ext cx="240" cy="0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21" name="AutoShape 170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2912" y="2816"/>
                <a:ext cx="272" cy="224"/>
              </a:xfrm>
              <a:prstGeom prst="triangle">
                <a:avLst>
                  <a:gd name="adj" fmla="val 50792"/>
                </a:avLst>
              </a:prstGeom>
              <a:solidFill>
                <a:srgbClr val="FFFFCC"/>
              </a:solidFill>
              <a:ln w="25399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22" name="Line 171"/>
              <p:cNvSpPr>
                <a:spLocks noChangeAspect="1" noChangeShapeType="1"/>
              </p:cNvSpPr>
              <p:nvPr/>
            </p:nvSpPr>
            <p:spPr bwMode="auto">
              <a:xfrm>
                <a:off x="3312" y="3648"/>
                <a:ext cx="144" cy="0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23" name="Line 172"/>
              <p:cNvSpPr>
                <a:spLocks noChangeAspect="1" noChangeShapeType="1"/>
              </p:cNvSpPr>
              <p:nvPr/>
            </p:nvSpPr>
            <p:spPr bwMode="auto">
              <a:xfrm flipV="1">
                <a:off x="3456" y="2928"/>
                <a:ext cx="0" cy="720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24" name="Line 173"/>
              <p:cNvSpPr>
                <a:spLocks noChangeAspect="1" noChangeShapeType="1"/>
              </p:cNvSpPr>
              <p:nvPr/>
            </p:nvSpPr>
            <p:spPr bwMode="auto">
              <a:xfrm flipH="1">
                <a:off x="3264" y="2928"/>
                <a:ext cx="192" cy="0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25" name="Line 174"/>
              <p:cNvSpPr>
                <a:spLocks noChangeAspect="1" noChangeShapeType="1"/>
              </p:cNvSpPr>
              <p:nvPr/>
            </p:nvSpPr>
            <p:spPr bwMode="auto">
              <a:xfrm flipH="1">
                <a:off x="2688" y="2928"/>
                <a:ext cx="240" cy="0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26" name="Line 175"/>
              <p:cNvSpPr>
                <a:spLocks noChangeAspect="1" noChangeShapeType="1"/>
              </p:cNvSpPr>
              <p:nvPr/>
            </p:nvSpPr>
            <p:spPr bwMode="auto">
              <a:xfrm flipV="1">
                <a:off x="2688" y="2928"/>
                <a:ext cx="0" cy="96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27" name="Line 176"/>
              <p:cNvSpPr>
                <a:spLocks noChangeAspect="1" noChangeShapeType="1"/>
              </p:cNvSpPr>
              <p:nvPr/>
            </p:nvSpPr>
            <p:spPr bwMode="auto">
              <a:xfrm>
                <a:off x="2640" y="3312"/>
                <a:ext cx="0" cy="240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28" name="Line 177"/>
              <p:cNvSpPr>
                <a:spLocks noChangeAspect="1" noChangeShapeType="1"/>
              </p:cNvSpPr>
              <p:nvPr/>
            </p:nvSpPr>
            <p:spPr bwMode="auto">
              <a:xfrm flipH="1">
                <a:off x="2112" y="3552"/>
                <a:ext cx="528" cy="0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29" name="Line 178"/>
              <p:cNvSpPr>
                <a:spLocks noChangeAspect="1" noChangeShapeType="1"/>
              </p:cNvSpPr>
              <p:nvPr/>
            </p:nvSpPr>
            <p:spPr bwMode="auto">
              <a:xfrm>
                <a:off x="1344" y="3744"/>
                <a:ext cx="1536" cy="0"/>
              </a:xfrm>
              <a:prstGeom prst="line">
                <a:avLst/>
              </a:prstGeom>
              <a:noFill/>
              <a:ln w="25399">
                <a:solidFill>
                  <a:srgbClr val="868686"/>
                </a:solidFill>
                <a:round/>
                <a:headEnd type="none" w="sm" len="sm"/>
                <a:tailEnd type="stealth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330" name="Rectangle 179"/>
              <p:cNvSpPr>
                <a:spLocks noChangeAspect="1" noChangeArrowheads="1"/>
              </p:cNvSpPr>
              <p:nvPr/>
            </p:nvSpPr>
            <p:spPr bwMode="auto">
              <a:xfrm>
                <a:off x="2726" y="3043"/>
                <a:ext cx="396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000"/>
                  <a:t>and</a:t>
                </a:r>
              </a:p>
            </p:txBody>
          </p:sp>
          <p:sp>
            <p:nvSpPr>
              <p:cNvPr id="95331" name="Rectangle 180"/>
              <p:cNvSpPr>
                <a:spLocks noChangeAspect="1" noChangeArrowheads="1"/>
              </p:cNvSpPr>
              <p:nvPr/>
            </p:nvSpPr>
            <p:spPr bwMode="auto">
              <a:xfrm>
                <a:off x="3111" y="2994"/>
                <a:ext cx="353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000"/>
                  <a:t>not</a:t>
                </a:r>
              </a:p>
            </p:txBody>
          </p:sp>
          <p:sp>
            <p:nvSpPr>
              <p:cNvPr id="95332" name="Rectangle 181"/>
              <p:cNvSpPr>
                <a:spLocks noChangeAspect="1" noChangeArrowheads="1"/>
              </p:cNvSpPr>
              <p:nvPr/>
            </p:nvSpPr>
            <p:spPr bwMode="auto">
              <a:xfrm>
                <a:off x="2880" y="2505"/>
                <a:ext cx="756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000" b="1" dirty="0"/>
                  <a:t>Busy Logic</a:t>
                </a:r>
              </a:p>
            </p:txBody>
          </p:sp>
          <p:sp>
            <p:nvSpPr>
              <p:cNvPr id="95333" name="Rectangle 182"/>
              <p:cNvSpPr>
                <a:spLocks noChangeAspect="1" noChangeArrowheads="1"/>
              </p:cNvSpPr>
              <p:nvPr/>
            </p:nvSpPr>
            <p:spPr bwMode="auto">
              <a:xfrm>
                <a:off x="1344" y="3743"/>
                <a:ext cx="537" cy="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000"/>
                  <a:t>Ready</a:t>
                </a:r>
              </a:p>
            </p:txBody>
          </p:sp>
          <p:grpSp>
            <p:nvGrpSpPr>
              <p:cNvPr id="95334" name="Group 183"/>
              <p:cNvGrpSpPr>
                <a:grpSpLocks noChangeAspect="1"/>
              </p:cNvGrpSpPr>
              <p:nvPr/>
            </p:nvGrpSpPr>
            <p:grpSpPr bwMode="auto">
              <a:xfrm>
                <a:off x="673" y="4368"/>
                <a:ext cx="646" cy="448"/>
                <a:chOff x="712" y="4472"/>
                <a:chExt cx="536" cy="448"/>
              </a:xfrm>
            </p:grpSpPr>
            <p:grpSp>
              <p:nvGrpSpPr>
                <p:cNvPr id="95335" name="Group 184"/>
                <p:cNvGrpSpPr>
                  <a:grpSpLocks noChangeAspect="1"/>
                </p:cNvGrpSpPr>
                <p:nvPr/>
              </p:nvGrpSpPr>
              <p:grpSpPr bwMode="auto">
                <a:xfrm>
                  <a:off x="721" y="4472"/>
                  <a:ext cx="527" cy="369"/>
                  <a:chOff x="721" y="4472"/>
                  <a:chExt cx="527" cy="369"/>
                </a:xfrm>
              </p:grpSpPr>
              <p:sp>
                <p:nvSpPr>
                  <p:cNvPr id="95337" name="Oval 1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9" y="4667"/>
                    <a:ext cx="511" cy="174"/>
                  </a:xfrm>
                  <a:prstGeom prst="ellipse">
                    <a:avLst/>
                  </a:prstGeom>
                  <a:solidFill>
                    <a:srgbClr val="9999FF"/>
                  </a:solidFill>
                  <a:ln w="25399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95338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1" y="4563"/>
                    <a:ext cx="527" cy="196"/>
                  </a:xfrm>
                  <a:prstGeom prst="rect">
                    <a:avLst/>
                  </a:prstGeom>
                  <a:solidFill>
                    <a:srgbClr val="9999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95339" name="Oval 1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8" y="4472"/>
                    <a:ext cx="511" cy="173"/>
                  </a:xfrm>
                  <a:prstGeom prst="ellipse">
                    <a:avLst/>
                  </a:prstGeom>
                  <a:solidFill>
                    <a:srgbClr val="9999FF"/>
                  </a:solidFill>
                  <a:ln w="25399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95340" name="Line 18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727" y="4561"/>
                    <a:ext cx="0" cy="198"/>
                  </a:xfrm>
                  <a:prstGeom prst="line">
                    <a:avLst/>
                  </a:prstGeom>
                  <a:noFill/>
                  <a:ln w="25399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95341" name="Line 18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244" y="4565"/>
                    <a:ext cx="0" cy="197"/>
                  </a:xfrm>
                  <a:prstGeom prst="line">
                    <a:avLst/>
                  </a:prstGeom>
                  <a:noFill/>
                  <a:ln w="25399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95336" name="Rectangle 190"/>
                <p:cNvSpPr>
                  <a:spLocks noChangeAspect="1" noChangeArrowheads="1"/>
                </p:cNvSpPr>
                <p:nvPr/>
              </p:nvSpPr>
              <p:spPr bwMode="auto">
                <a:xfrm>
                  <a:off x="712" y="4492"/>
                  <a:ext cx="493" cy="4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1000" dirty="0"/>
                    <a:t>storage</a:t>
                  </a:r>
                </a:p>
              </p:txBody>
            </p:sp>
          </p:grpSp>
        </p:grpSp>
      </p:grpSp>
      <p:grpSp>
        <p:nvGrpSpPr>
          <p:cNvPr id="95239" name="Group 243"/>
          <p:cNvGrpSpPr>
            <a:grpSpLocks noChangeAspect="1"/>
          </p:cNvGrpSpPr>
          <p:nvPr/>
        </p:nvGrpSpPr>
        <p:grpSpPr bwMode="auto">
          <a:xfrm>
            <a:off x="4583113" y="947391"/>
            <a:ext cx="3889375" cy="2215540"/>
            <a:chOff x="388" y="1155"/>
            <a:chExt cx="3496" cy="3834"/>
          </a:xfrm>
        </p:grpSpPr>
        <p:sp>
          <p:nvSpPr>
            <p:cNvPr id="95242" name="Rectangle 192"/>
            <p:cNvSpPr>
              <a:spLocks noChangeAspect="1" noChangeArrowheads="1"/>
            </p:cNvSpPr>
            <p:nvPr/>
          </p:nvSpPr>
          <p:spPr bwMode="auto">
            <a:xfrm>
              <a:off x="388" y="1155"/>
              <a:ext cx="3496" cy="3834"/>
            </a:xfrm>
            <a:prstGeom prst="rect">
              <a:avLst/>
            </a:prstGeom>
            <a:solidFill>
              <a:srgbClr val="EAEAEA"/>
            </a:solidFill>
            <a:ln w="126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45" name="AutoShape 193"/>
            <p:cNvSpPr>
              <a:spLocks noChangeAspect="1" noChangeArrowheads="1"/>
            </p:cNvSpPr>
            <p:nvPr/>
          </p:nvSpPr>
          <p:spPr bwMode="auto">
            <a:xfrm>
              <a:off x="2160" y="2496"/>
              <a:ext cx="1575" cy="808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699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46" name="AutoShape 194"/>
            <p:cNvSpPr>
              <a:spLocks noChangeAspect="1" noChangeArrowheads="1"/>
            </p:cNvSpPr>
            <p:nvPr/>
          </p:nvSpPr>
          <p:spPr bwMode="auto">
            <a:xfrm>
              <a:off x="2165" y="1540"/>
              <a:ext cx="1575" cy="857"/>
            </a:xfrm>
            <a:prstGeom prst="roundRect">
              <a:avLst>
                <a:gd name="adj" fmla="val 12495"/>
              </a:avLst>
            </a:prstGeom>
            <a:solidFill>
              <a:schemeClr val="bg1"/>
            </a:solidFill>
            <a:ln w="12699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45" name="Rectangle 195"/>
            <p:cNvSpPr>
              <a:spLocks noChangeAspect="1" noChangeArrowheads="1"/>
            </p:cNvSpPr>
            <p:nvPr/>
          </p:nvSpPr>
          <p:spPr bwMode="auto">
            <a:xfrm>
              <a:off x="680" y="2696"/>
              <a:ext cx="416" cy="176"/>
            </a:xfrm>
            <a:prstGeom prst="rect">
              <a:avLst/>
            </a:prstGeom>
            <a:solidFill>
              <a:srgbClr val="CCECFF"/>
            </a:solidFill>
            <a:ln w="253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/>
                <a:t>ADC</a:t>
              </a:r>
            </a:p>
          </p:txBody>
        </p:sp>
        <p:sp>
          <p:nvSpPr>
            <p:cNvPr id="95246" name="Line 196"/>
            <p:cNvSpPr>
              <a:spLocks noChangeAspect="1" noChangeShapeType="1"/>
            </p:cNvSpPr>
            <p:nvPr/>
          </p:nvSpPr>
          <p:spPr bwMode="auto">
            <a:xfrm>
              <a:off x="912" y="1439"/>
              <a:ext cx="0" cy="721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47" name="Line 197"/>
            <p:cNvSpPr>
              <a:spLocks noChangeAspect="1" noChangeShapeType="1"/>
            </p:cNvSpPr>
            <p:nvPr/>
          </p:nvSpPr>
          <p:spPr bwMode="auto">
            <a:xfrm>
              <a:off x="912" y="1728"/>
              <a:ext cx="1584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48" name="Rectangle 198"/>
            <p:cNvSpPr>
              <a:spLocks noChangeAspect="1" noChangeArrowheads="1"/>
            </p:cNvSpPr>
            <p:nvPr/>
          </p:nvSpPr>
          <p:spPr bwMode="auto">
            <a:xfrm>
              <a:off x="578" y="1199"/>
              <a:ext cx="543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/>
                <a:t>Sensor</a:t>
              </a:r>
            </a:p>
          </p:txBody>
        </p:sp>
        <p:sp>
          <p:nvSpPr>
            <p:cNvPr id="95249" name="Rectangle 199"/>
            <p:cNvSpPr>
              <a:spLocks noChangeAspect="1" noChangeArrowheads="1"/>
            </p:cNvSpPr>
            <p:nvPr/>
          </p:nvSpPr>
          <p:spPr bwMode="auto">
            <a:xfrm>
              <a:off x="824" y="2168"/>
              <a:ext cx="176" cy="320"/>
            </a:xfrm>
            <a:prstGeom prst="rect">
              <a:avLst/>
            </a:prstGeom>
            <a:solidFill>
              <a:srgbClr val="868686"/>
            </a:solidFill>
            <a:ln w="253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50" name="Rectangle 200"/>
            <p:cNvSpPr>
              <a:spLocks noChangeAspect="1" noChangeArrowheads="1"/>
            </p:cNvSpPr>
            <p:nvPr/>
          </p:nvSpPr>
          <p:spPr bwMode="auto">
            <a:xfrm>
              <a:off x="1008" y="2207"/>
              <a:ext cx="501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/>
                <a:t>Delay</a:t>
              </a:r>
            </a:p>
          </p:txBody>
        </p:sp>
        <p:sp>
          <p:nvSpPr>
            <p:cNvPr id="95251" name="Line 201"/>
            <p:cNvSpPr>
              <a:spLocks noChangeAspect="1" noChangeShapeType="1"/>
            </p:cNvSpPr>
            <p:nvPr/>
          </p:nvSpPr>
          <p:spPr bwMode="auto">
            <a:xfrm>
              <a:off x="912" y="2496"/>
              <a:ext cx="0" cy="192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52" name="Line 202"/>
            <p:cNvSpPr>
              <a:spLocks noChangeAspect="1" noChangeShapeType="1"/>
            </p:cNvSpPr>
            <p:nvPr/>
          </p:nvSpPr>
          <p:spPr bwMode="auto">
            <a:xfrm>
              <a:off x="2496" y="1728"/>
              <a:ext cx="0" cy="192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53" name="Oval 203"/>
            <p:cNvSpPr>
              <a:spLocks noChangeAspect="1" noChangeArrowheads="1"/>
            </p:cNvSpPr>
            <p:nvPr/>
          </p:nvSpPr>
          <p:spPr bwMode="auto">
            <a:xfrm>
              <a:off x="576" y="3648"/>
              <a:ext cx="672" cy="672"/>
            </a:xfrm>
            <a:prstGeom prst="ellipse">
              <a:avLst/>
            </a:prstGeom>
            <a:solidFill>
              <a:srgbClr val="FFFFCC"/>
            </a:solidFill>
            <a:ln w="25399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/>
                <a:t>Proces-</a:t>
              </a:r>
            </a:p>
            <a:p>
              <a:pPr algn="ctr"/>
              <a:r>
                <a:rPr lang="en-US" sz="1000"/>
                <a:t>sing</a:t>
              </a:r>
              <a:endParaRPr lang="en-US" sz="700"/>
            </a:p>
          </p:txBody>
        </p:sp>
        <p:sp>
          <p:nvSpPr>
            <p:cNvPr id="95254" name="Rectangle 204"/>
            <p:cNvSpPr>
              <a:spLocks noChangeAspect="1" noChangeArrowheads="1"/>
            </p:cNvSpPr>
            <p:nvPr/>
          </p:nvSpPr>
          <p:spPr bwMode="auto">
            <a:xfrm>
              <a:off x="1536" y="3793"/>
              <a:ext cx="597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/>
              <a:endParaRPr lang="en-GB" sz="1000"/>
            </a:p>
          </p:txBody>
        </p:sp>
        <p:sp>
          <p:nvSpPr>
            <p:cNvPr id="95255" name="Line 205"/>
            <p:cNvSpPr>
              <a:spLocks noChangeAspect="1" noChangeShapeType="1"/>
            </p:cNvSpPr>
            <p:nvPr/>
          </p:nvSpPr>
          <p:spPr bwMode="auto">
            <a:xfrm>
              <a:off x="912" y="2880"/>
              <a:ext cx="0" cy="192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56" name="Line 206"/>
            <p:cNvSpPr>
              <a:spLocks noChangeAspect="1" noChangeShapeType="1"/>
            </p:cNvSpPr>
            <p:nvPr/>
          </p:nvSpPr>
          <p:spPr bwMode="auto">
            <a:xfrm>
              <a:off x="2496" y="2304"/>
              <a:ext cx="0" cy="240"/>
            </a:xfrm>
            <a:prstGeom prst="line">
              <a:avLst/>
            </a:prstGeom>
            <a:noFill/>
            <a:ln w="25399">
              <a:solidFill>
                <a:srgbClr val="86868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57" name="Line 207"/>
            <p:cNvSpPr>
              <a:spLocks noChangeAspect="1" noChangeShapeType="1"/>
            </p:cNvSpPr>
            <p:nvPr/>
          </p:nvSpPr>
          <p:spPr bwMode="auto">
            <a:xfrm flipH="1">
              <a:off x="1104" y="2784"/>
              <a:ext cx="1200" cy="0"/>
            </a:xfrm>
            <a:prstGeom prst="line">
              <a:avLst/>
            </a:prstGeom>
            <a:noFill/>
            <a:ln w="25399">
              <a:solidFill>
                <a:srgbClr val="868686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5258" name="Group 208"/>
            <p:cNvGrpSpPr>
              <a:grpSpLocks noChangeAspect="1"/>
            </p:cNvGrpSpPr>
            <p:nvPr/>
          </p:nvGrpSpPr>
          <p:grpSpPr bwMode="auto">
            <a:xfrm>
              <a:off x="2312" y="1928"/>
              <a:ext cx="368" cy="368"/>
              <a:chOff x="2312" y="1928"/>
              <a:chExt cx="368" cy="368"/>
            </a:xfrm>
          </p:grpSpPr>
          <p:sp>
            <p:nvSpPr>
              <p:cNvPr id="95289" name="AutoShape 209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2312" y="1928"/>
                <a:ext cx="368" cy="368"/>
              </a:xfrm>
              <a:prstGeom prst="triangle">
                <a:avLst>
                  <a:gd name="adj" fmla="val 49995"/>
                </a:avLst>
              </a:prstGeom>
              <a:solidFill>
                <a:srgbClr val="FFFFCC"/>
              </a:solidFill>
              <a:ln w="25399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290" name="Line 210"/>
              <p:cNvSpPr>
                <a:spLocks noChangeAspect="1" noChangeShapeType="1"/>
              </p:cNvSpPr>
              <p:nvPr/>
            </p:nvSpPr>
            <p:spPr bwMode="auto">
              <a:xfrm flipH="1">
                <a:off x="2544" y="1968"/>
                <a:ext cx="48" cy="0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291" name="Line 211"/>
              <p:cNvSpPr>
                <a:spLocks noChangeAspect="1" noChangeShapeType="1"/>
              </p:cNvSpPr>
              <p:nvPr/>
            </p:nvSpPr>
            <p:spPr bwMode="auto">
              <a:xfrm flipH="1">
                <a:off x="2496" y="1968"/>
                <a:ext cx="48" cy="144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292" name="Line 212"/>
              <p:cNvSpPr>
                <a:spLocks noChangeAspect="1" noChangeShapeType="1"/>
              </p:cNvSpPr>
              <p:nvPr/>
            </p:nvSpPr>
            <p:spPr bwMode="auto">
              <a:xfrm flipH="1">
                <a:off x="2448" y="2112"/>
                <a:ext cx="48" cy="0"/>
              </a:xfrm>
              <a:prstGeom prst="line">
                <a:avLst/>
              </a:prstGeom>
              <a:noFill/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95259" name="Rectangle 213"/>
            <p:cNvSpPr>
              <a:spLocks noChangeAspect="1" noChangeArrowheads="1"/>
            </p:cNvSpPr>
            <p:nvPr/>
          </p:nvSpPr>
          <p:spPr bwMode="auto">
            <a:xfrm>
              <a:off x="2594" y="2017"/>
              <a:ext cx="897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/>
                <a:t>Discriminator</a:t>
              </a:r>
            </a:p>
          </p:txBody>
        </p:sp>
        <p:sp>
          <p:nvSpPr>
            <p:cNvPr id="95260" name="Rectangle 214"/>
            <p:cNvSpPr>
              <a:spLocks noChangeAspect="1" noChangeArrowheads="1"/>
            </p:cNvSpPr>
            <p:nvPr/>
          </p:nvSpPr>
          <p:spPr bwMode="auto">
            <a:xfrm>
              <a:off x="3015" y="1552"/>
              <a:ext cx="543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/>
                <a:t>Trigger</a:t>
              </a:r>
            </a:p>
          </p:txBody>
        </p:sp>
        <p:sp>
          <p:nvSpPr>
            <p:cNvPr id="95261" name="Rectangle 215"/>
            <p:cNvSpPr>
              <a:spLocks noChangeAspect="1" noChangeArrowheads="1"/>
            </p:cNvSpPr>
            <p:nvPr/>
          </p:nvSpPr>
          <p:spPr bwMode="auto">
            <a:xfrm>
              <a:off x="1385" y="2564"/>
              <a:ext cx="416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/>
                <a:t>Start</a:t>
              </a:r>
            </a:p>
          </p:txBody>
        </p:sp>
        <p:sp>
          <p:nvSpPr>
            <p:cNvPr id="95262" name="Line 216"/>
            <p:cNvSpPr>
              <a:spLocks noChangeAspect="1" noChangeShapeType="1"/>
            </p:cNvSpPr>
            <p:nvPr/>
          </p:nvSpPr>
          <p:spPr bwMode="auto">
            <a:xfrm>
              <a:off x="2736" y="2832"/>
              <a:ext cx="0" cy="288"/>
            </a:xfrm>
            <a:prstGeom prst="line">
              <a:avLst/>
            </a:prstGeom>
            <a:noFill/>
            <a:ln w="25399">
              <a:solidFill>
                <a:srgbClr val="86868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63" name="Rectangle 217"/>
            <p:cNvSpPr>
              <a:spLocks noChangeAspect="1" noChangeArrowheads="1"/>
            </p:cNvSpPr>
            <p:nvPr/>
          </p:nvSpPr>
          <p:spPr bwMode="auto">
            <a:xfrm>
              <a:off x="2787" y="2496"/>
              <a:ext cx="755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b="1"/>
                <a:t>Busy Logic</a:t>
              </a:r>
            </a:p>
          </p:txBody>
        </p:sp>
        <p:sp>
          <p:nvSpPr>
            <p:cNvPr id="95264" name="Rectangle 218"/>
            <p:cNvSpPr>
              <a:spLocks noChangeAspect="1" noChangeArrowheads="1"/>
            </p:cNvSpPr>
            <p:nvPr/>
          </p:nvSpPr>
          <p:spPr bwMode="auto">
            <a:xfrm>
              <a:off x="680" y="3080"/>
              <a:ext cx="464" cy="368"/>
            </a:xfrm>
            <a:prstGeom prst="rect">
              <a:avLst/>
            </a:prstGeom>
            <a:solidFill>
              <a:srgbClr val="CCFF66"/>
            </a:solidFill>
            <a:ln w="253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/>
                <a:t>FIFO</a:t>
              </a:r>
            </a:p>
          </p:txBody>
        </p:sp>
        <p:sp>
          <p:nvSpPr>
            <p:cNvPr id="95265" name="Line 219"/>
            <p:cNvSpPr>
              <a:spLocks noChangeAspect="1" noChangeShapeType="1"/>
            </p:cNvSpPr>
            <p:nvPr/>
          </p:nvSpPr>
          <p:spPr bwMode="auto">
            <a:xfrm>
              <a:off x="672" y="3168"/>
              <a:ext cx="480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66" name="Line 220"/>
            <p:cNvSpPr>
              <a:spLocks noChangeAspect="1" noChangeShapeType="1"/>
            </p:cNvSpPr>
            <p:nvPr/>
          </p:nvSpPr>
          <p:spPr bwMode="auto">
            <a:xfrm>
              <a:off x="672" y="3360"/>
              <a:ext cx="480" cy="0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67" name="Line 221"/>
            <p:cNvSpPr>
              <a:spLocks noChangeAspect="1" noChangeShapeType="1"/>
            </p:cNvSpPr>
            <p:nvPr/>
          </p:nvSpPr>
          <p:spPr bwMode="auto">
            <a:xfrm>
              <a:off x="912" y="3456"/>
              <a:ext cx="0" cy="192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68" name="Line 222"/>
            <p:cNvSpPr>
              <a:spLocks noChangeAspect="1" noChangeShapeType="1"/>
            </p:cNvSpPr>
            <p:nvPr/>
          </p:nvSpPr>
          <p:spPr bwMode="auto">
            <a:xfrm>
              <a:off x="1152" y="3120"/>
              <a:ext cx="1584" cy="0"/>
            </a:xfrm>
            <a:prstGeom prst="line">
              <a:avLst/>
            </a:prstGeom>
            <a:noFill/>
            <a:ln w="25399">
              <a:solidFill>
                <a:srgbClr val="86868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69" name="Rectangle 223"/>
            <p:cNvSpPr>
              <a:spLocks noChangeAspect="1" noChangeArrowheads="1"/>
            </p:cNvSpPr>
            <p:nvPr/>
          </p:nvSpPr>
          <p:spPr bwMode="auto">
            <a:xfrm>
              <a:off x="1430" y="2899"/>
              <a:ext cx="339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/>
                <a:t>Full</a:t>
              </a:r>
            </a:p>
          </p:txBody>
        </p:sp>
        <p:sp>
          <p:nvSpPr>
            <p:cNvPr id="95270" name="Rectangle 224"/>
            <p:cNvSpPr>
              <a:spLocks noChangeAspect="1" noChangeArrowheads="1"/>
            </p:cNvSpPr>
            <p:nvPr/>
          </p:nvSpPr>
          <p:spPr bwMode="auto">
            <a:xfrm>
              <a:off x="1390" y="3454"/>
              <a:ext cx="824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/>
                <a:t>DataReady</a:t>
              </a:r>
            </a:p>
          </p:txBody>
        </p:sp>
        <p:sp>
          <p:nvSpPr>
            <p:cNvPr id="95271" name="Line 225"/>
            <p:cNvSpPr>
              <a:spLocks noChangeAspect="1" noChangeShapeType="1"/>
            </p:cNvSpPr>
            <p:nvPr/>
          </p:nvSpPr>
          <p:spPr bwMode="auto">
            <a:xfrm>
              <a:off x="2496" y="2544"/>
              <a:ext cx="240" cy="0"/>
            </a:xfrm>
            <a:prstGeom prst="line">
              <a:avLst/>
            </a:prstGeom>
            <a:noFill/>
            <a:ln w="25399">
              <a:solidFill>
                <a:srgbClr val="86868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72" name="Line 226"/>
            <p:cNvSpPr>
              <a:spLocks noChangeAspect="1" noChangeShapeType="1"/>
            </p:cNvSpPr>
            <p:nvPr/>
          </p:nvSpPr>
          <p:spPr bwMode="auto">
            <a:xfrm>
              <a:off x="2736" y="2544"/>
              <a:ext cx="0" cy="192"/>
            </a:xfrm>
            <a:prstGeom prst="line">
              <a:avLst/>
            </a:prstGeom>
            <a:noFill/>
            <a:ln w="25399">
              <a:solidFill>
                <a:srgbClr val="86868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73" name="Line 227"/>
            <p:cNvSpPr>
              <a:spLocks noChangeAspect="1" noChangeShapeType="1"/>
            </p:cNvSpPr>
            <p:nvPr/>
          </p:nvSpPr>
          <p:spPr bwMode="auto">
            <a:xfrm flipH="1">
              <a:off x="2592" y="2736"/>
              <a:ext cx="144" cy="0"/>
            </a:xfrm>
            <a:prstGeom prst="line">
              <a:avLst/>
            </a:prstGeom>
            <a:noFill/>
            <a:ln w="25399">
              <a:solidFill>
                <a:srgbClr val="86868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74" name="Line 228"/>
            <p:cNvSpPr>
              <a:spLocks noChangeAspect="1" noChangeShapeType="1"/>
            </p:cNvSpPr>
            <p:nvPr/>
          </p:nvSpPr>
          <p:spPr bwMode="auto">
            <a:xfrm>
              <a:off x="2592" y="2832"/>
              <a:ext cx="144" cy="0"/>
            </a:xfrm>
            <a:prstGeom prst="line">
              <a:avLst/>
            </a:prstGeom>
            <a:noFill/>
            <a:ln w="25399">
              <a:solidFill>
                <a:srgbClr val="86868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5275" name="Group 229"/>
            <p:cNvGrpSpPr>
              <a:grpSpLocks noChangeAspect="1"/>
            </p:cNvGrpSpPr>
            <p:nvPr/>
          </p:nvGrpSpPr>
          <p:grpSpPr bwMode="auto">
            <a:xfrm>
              <a:off x="2352" y="2976"/>
              <a:ext cx="320" cy="272"/>
              <a:chOff x="2408" y="2984"/>
              <a:chExt cx="320" cy="272"/>
            </a:xfrm>
          </p:grpSpPr>
          <p:sp>
            <p:nvSpPr>
              <p:cNvPr id="95287" name="Oval 230"/>
              <p:cNvSpPr>
                <a:spLocks noChangeAspect="1" noChangeArrowheads="1"/>
              </p:cNvSpPr>
              <p:nvPr/>
            </p:nvSpPr>
            <p:spPr bwMode="auto">
              <a:xfrm>
                <a:off x="2408" y="3080"/>
                <a:ext cx="80" cy="80"/>
              </a:xfrm>
              <a:prstGeom prst="ellipse">
                <a:avLst/>
              </a:prstGeom>
              <a:solidFill>
                <a:srgbClr val="FFFFCC"/>
              </a:solidFill>
              <a:ln w="253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288" name="AutoShape 231"/>
              <p:cNvSpPr>
                <a:spLocks noChangeAspect="1" noChangeArrowheads="1"/>
              </p:cNvSpPr>
              <p:nvPr/>
            </p:nvSpPr>
            <p:spPr bwMode="auto">
              <a:xfrm rot="5400000">
                <a:off x="2480" y="3008"/>
                <a:ext cx="272" cy="224"/>
              </a:xfrm>
              <a:prstGeom prst="triangle">
                <a:avLst>
                  <a:gd name="adj" fmla="val 50792"/>
                </a:avLst>
              </a:prstGeom>
              <a:solidFill>
                <a:srgbClr val="FFFFCC"/>
              </a:solidFill>
              <a:ln w="25399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95276" name="AutoShape 232"/>
            <p:cNvSpPr>
              <a:spLocks noChangeAspect="1" noChangeArrowheads="1"/>
            </p:cNvSpPr>
            <p:nvPr/>
          </p:nvSpPr>
          <p:spPr bwMode="auto">
            <a:xfrm flipH="1">
              <a:off x="2304" y="2688"/>
              <a:ext cx="288" cy="192"/>
            </a:xfrm>
            <a:prstGeom prst="flowChartDelay">
              <a:avLst/>
            </a:prstGeom>
            <a:solidFill>
              <a:srgbClr val="FFFFCC"/>
            </a:solidFill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 sz="800"/>
                <a:t>and</a:t>
              </a:r>
            </a:p>
          </p:txBody>
        </p:sp>
        <p:grpSp>
          <p:nvGrpSpPr>
            <p:cNvPr id="95277" name="Group 233"/>
            <p:cNvGrpSpPr>
              <a:grpSpLocks noChangeAspect="1"/>
            </p:cNvGrpSpPr>
            <p:nvPr/>
          </p:nvGrpSpPr>
          <p:grpSpPr bwMode="auto">
            <a:xfrm>
              <a:off x="578" y="4512"/>
              <a:ext cx="648" cy="445"/>
              <a:chOff x="712" y="4472"/>
              <a:chExt cx="536" cy="445"/>
            </a:xfrm>
          </p:grpSpPr>
          <p:grpSp>
            <p:nvGrpSpPr>
              <p:cNvPr id="95280" name="Group 234"/>
              <p:cNvGrpSpPr>
                <a:grpSpLocks noChangeAspect="1"/>
              </p:cNvGrpSpPr>
              <p:nvPr/>
            </p:nvGrpSpPr>
            <p:grpSpPr bwMode="auto">
              <a:xfrm>
                <a:off x="721" y="4472"/>
                <a:ext cx="527" cy="369"/>
                <a:chOff x="721" y="4472"/>
                <a:chExt cx="527" cy="369"/>
              </a:xfrm>
            </p:grpSpPr>
            <p:sp>
              <p:nvSpPr>
                <p:cNvPr id="95282" name="Oval 235"/>
                <p:cNvSpPr>
                  <a:spLocks noChangeAspect="1" noChangeArrowheads="1"/>
                </p:cNvSpPr>
                <p:nvPr/>
              </p:nvSpPr>
              <p:spPr bwMode="auto">
                <a:xfrm>
                  <a:off x="729" y="4667"/>
                  <a:ext cx="511" cy="174"/>
                </a:xfrm>
                <a:prstGeom prst="ellipse">
                  <a:avLst/>
                </a:prstGeom>
                <a:solidFill>
                  <a:srgbClr val="9999FF"/>
                </a:solidFill>
                <a:ln w="25399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283" name="Rectangle 236"/>
                <p:cNvSpPr>
                  <a:spLocks noChangeAspect="1" noChangeArrowheads="1"/>
                </p:cNvSpPr>
                <p:nvPr/>
              </p:nvSpPr>
              <p:spPr bwMode="auto">
                <a:xfrm>
                  <a:off x="721" y="4563"/>
                  <a:ext cx="527" cy="196"/>
                </a:xfrm>
                <a:prstGeom prst="rect">
                  <a:avLst/>
                </a:prstGeom>
                <a:solidFill>
                  <a:srgbClr val="9999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284" name="Oval 237"/>
                <p:cNvSpPr>
                  <a:spLocks noChangeAspect="1" noChangeArrowheads="1"/>
                </p:cNvSpPr>
                <p:nvPr/>
              </p:nvSpPr>
              <p:spPr bwMode="auto">
                <a:xfrm>
                  <a:off x="728" y="4472"/>
                  <a:ext cx="511" cy="173"/>
                </a:xfrm>
                <a:prstGeom prst="ellipse">
                  <a:avLst/>
                </a:prstGeom>
                <a:solidFill>
                  <a:srgbClr val="9999FF"/>
                </a:solidFill>
                <a:ln w="25399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285" name="Line 238"/>
                <p:cNvSpPr>
                  <a:spLocks noChangeAspect="1" noChangeShapeType="1"/>
                </p:cNvSpPr>
                <p:nvPr/>
              </p:nvSpPr>
              <p:spPr bwMode="auto">
                <a:xfrm>
                  <a:off x="727" y="4561"/>
                  <a:ext cx="0" cy="198"/>
                </a:xfrm>
                <a:prstGeom prst="line">
                  <a:avLst/>
                </a:prstGeom>
                <a:noFill/>
                <a:ln w="25399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95286" name="Line 239"/>
                <p:cNvSpPr>
                  <a:spLocks noChangeAspect="1" noChangeShapeType="1"/>
                </p:cNvSpPr>
                <p:nvPr/>
              </p:nvSpPr>
              <p:spPr bwMode="auto">
                <a:xfrm>
                  <a:off x="1244" y="4565"/>
                  <a:ext cx="0" cy="197"/>
                </a:xfrm>
                <a:prstGeom prst="line">
                  <a:avLst/>
                </a:prstGeom>
                <a:noFill/>
                <a:ln w="25399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95281" name="Rectangle 240"/>
              <p:cNvSpPr>
                <a:spLocks noChangeAspect="1" noChangeArrowheads="1"/>
              </p:cNvSpPr>
              <p:nvPr/>
            </p:nvSpPr>
            <p:spPr bwMode="auto">
              <a:xfrm>
                <a:off x="712" y="4490"/>
                <a:ext cx="490" cy="4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spAutoFit/>
              </a:bodyPr>
              <a:lstStyle/>
              <a:p>
                <a:r>
                  <a:rPr lang="en-US" sz="1000" dirty="0"/>
                  <a:t>storage</a:t>
                </a:r>
              </a:p>
            </p:txBody>
          </p:sp>
        </p:grpSp>
        <p:sp>
          <p:nvSpPr>
            <p:cNvPr id="95278" name="Line 241"/>
            <p:cNvSpPr>
              <a:spLocks noChangeAspect="1" noChangeShapeType="1"/>
            </p:cNvSpPr>
            <p:nvPr/>
          </p:nvSpPr>
          <p:spPr bwMode="auto">
            <a:xfrm>
              <a:off x="912" y="4320"/>
              <a:ext cx="0" cy="192"/>
            </a:xfrm>
            <a:prstGeom prst="line">
              <a:avLst/>
            </a:prstGeom>
            <a:noFill/>
            <a:ln w="25399">
              <a:solidFill>
                <a:schemeClr val="tx1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79" name="Freeform 242"/>
            <p:cNvSpPr>
              <a:spLocks noChangeAspect="1"/>
            </p:cNvSpPr>
            <p:nvPr/>
          </p:nvSpPr>
          <p:spPr bwMode="auto">
            <a:xfrm>
              <a:off x="1152" y="3408"/>
              <a:ext cx="234" cy="432"/>
            </a:xfrm>
            <a:custGeom>
              <a:avLst/>
              <a:gdLst>
                <a:gd name="T0" fmla="*/ 0 w 234"/>
                <a:gd name="T1" fmla="*/ 0 h 432"/>
                <a:gd name="T2" fmla="*/ 96 w 234"/>
                <a:gd name="T3" fmla="*/ 0 h 432"/>
                <a:gd name="T4" fmla="*/ 234 w 234"/>
                <a:gd name="T5" fmla="*/ 138 h 432"/>
                <a:gd name="T6" fmla="*/ 216 w 234"/>
                <a:gd name="T7" fmla="*/ 312 h 432"/>
                <a:gd name="T8" fmla="*/ 48 w 234"/>
                <a:gd name="T9" fmla="*/ 432 h 4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4"/>
                <a:gd name="T16" fmla="*/ 0 h 432"/>
                <a:gd name="T17" fmla="*/ 234 w 234"/>
                <a:gd name="T18" fmla="*/ 432 h 4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4" h="432">
                  <a:moveTo>
                    <a:pt x="0" y="0"/>
                  </a:moveTo>
                  <a:lnTo>
                    <a:pt x="96" y="0"/>
                  </a:lnTo>
                  <a:cubicBezTo>
                    <a:pt x="135" y="23"/>
                    <a:pt x="214" y="86"/>
                    <a:pt x="234" y="138"/>
                  </a:cubicBezTo>
                  <a:lnTo>
                    <a:pt x="216" y="312"/>
                  </a:lnTo>
                  <a:lnTo>
                    <a:pt x="48" y="432"/>
                  </a:lnTo>
                </a:path>
              </a:pathLst>
            </a:custGeom>
            <a:noFill/>
            <a:ln w="25400">
              <a:solidFill>
                <a:schemeClr val="bg2"/>
              </a:solidFill>
              <a:round/>
              <a:headEnd type="none" w="sm" len="sm"/>
              <a:tailEnd type="stealth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" name="Oval 2"/>
          <p:cNvSpPr/>
          <p:nvPr/>
        </p:nvSpPr>
        <p:spPr>
          <a:xfrm>
            <a:off x="4752743" y="1986824"/>
            <a:ext cx="792123" cy="364670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0000" lnSpcReduction="20000"/>
          </a:bodyPr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989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 animBg="1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Deadtime</a:t>
            </a:r>
            <a:r>
              <a:rPr lang="en-US" dirty="0" smtClean="0"/>
              <a:t>, buffers for grown-ups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look at the LHC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06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Triggered read-out</a:t>
            </a:r>
            <a:endParaRPr lang="en-US" sz="4000"/>
          </a:p>
        </p:txBody>
      </p:sp>
      <p:sp>
        <p:nvSpPr>
          <p:cNvPr id="239619" name="Rectangle 3"/>
          <p:cNvSpPr>
            <a:spLocks noGrp="1" noChangeArrowheads="1"/>
          </p:cNvSpPr>
          <p:nvPr>
            <p:ph idx="1"/>
          </p:nvPr>
        </p:nvSpPr>
        <p:spPr>
          <a:xfrm>
            <a:off x="225632" y="1145220"/>
            <a:ext cx="5997616" cy="366647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</a:pPr>
            <a:r>
              <a:rPr lang="en-US" sz="1800" dirty="0" smtClean="0"/>
              <a:t>Trigger </a:t>
            </a:r>
            <a:r>
              <a:rPr lang="en-US" sz="1800" dirty="0"/>
              <a:t>processing requires some data transmission and processing time to make decision so front-ends </a:t>
            </a:r>
            <a:r>
              <a:rPr lang="en-US" sz="1800" dirty="0">
                <a:solidFill>
                  <a:srgbClr val="FF0000"/>
                </a:solidFill>
              </a:rPr>
              <a:t>must buffer data </a:t>
            </a:r>
            <a:r>
              <a:rPr lang="en-US" sz="1800" dirty="0"/>
              <a:t>during this </a:t>
            </a:r>
            <a:r>
              <a:rPr lang="en-US" sz="1800" dirty="0" smtClean="0"/>
              <a:t>time. This is called the </a:t>
            </a:r>
            <a:r>
              <a:rPr lang="en-US" sz="1800" dirty="0" smtClean="0">
                <a:solidFill>
                  <a:srgbClr val="FF0000"/>
                </a:solidFill>
              </a:rPr>
              <a:t>trigger latency</a:t>
            </a:r>
            <a:endParaRPr lang="en-US" sz="1800" dirty="0">
              <a:solidFill>
                <a:srgbClr val="FF0000"/>
              </a:solidFill>
            </a:endParaRPr>
          </a:p>
          <a:p>
            <a:pPr marL="457200" indent="-457200">
              <a:lnSpc>
                <a:spcPct val="80000"/>
              </a:lnSpc>
            </a:pPr>
            <a:r>
              <a:rPr lang="en-US" sz="1800" dirty="0"/>
              <a:t>For constant high rate experiments a “pipeline” buffer is needed in all front-end detector channels: </a:t>
            </a:r>
            <a:r>
              <a:rPr lang="en-US" sz="1800" dirty="0" smtClean="0"/>
              <a:t>(analog </a:t>
            </a:r>
            <a:r>
              <a:rPr lang="en-US" sz="1800" dirty="0"/>
              <a:t>or </a:t>
            </a:r>
            <a:r>
              <a:rPr lang="en-US" sz="1800" dirty="0" smtClean="0"/>
              <a:t>digital)</a:t>
            </a:r>
            <a:endParaRPr lang="en-US" sz="1800" dirty="0"/>
          </a:p>
          <a:p>
            <a:pPr marL="800100" lvl="1" indent="-342900">
              <a:lnSpc>
                <a:spcPct val="80000"/>
              </a:lnSpc>
              <a:buFontTx/>
              <a:buAutoNum type="arabicPeriod"/>
            </a:pPr>
            <a:r>
              <a:rPr lang="en-US" sz="1400" dirty="0"/>
              <a:t>Real clocked pipeline (high power, large area, bad for analog)</a:t>
            </a:r>
          </a:p>
          <a:p>
            <a:pPr marL="800100" lvl="1" indent="-342900">
              <a:lnSpc>
                <a:spcPct val="80000"/>
              </a:lnSpc>
              <a:buFontTx/>
              <a:buAutoNum type="arabicPeriod"/>
            </a:pPr>
            <a:r>
              <a:rPr lang="en-US" sz="1400" dirty="0"/>
              <a:t>Circular buffer </a:t>
            </a:r>
          </a:p>
          <a:p>
            <a:pPr marL="800100" lvl="1" indent="-342900">
              <a:lnSpc>
                <a:spcPct val="80000"/>
              </a:lnSpc>
              <a:buFontTx/>
              <a:buAutoNum type="arabicPeriod"/>
            </a:pPr>
            <a:r>
              <a:rPr lang="en-US" sz="1400" dirty="0"/>
              <a:t>Time tagged (zero suppressed latency buffer based on time information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8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1353" y="6477429"/>
            <a:ext cx="4959610" cy="255587"/>
          </a:xfrm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81" name="Slide Number Placeholder 8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39621" name="Picture 5" descr="ATLAS_overview"/>
          <p:cNvPicPr>
            <a:picLocks noChangeAspect="1" noChangeArrowheads="1"/>
          </p:cNvPicPr>
          <p:nvPr/>
        </p:nvPicPr>
        <p:blipFill>
          <a:blip r:embed="rId2"/>
          <a:srcRect l="25546" t="38242" r="23361" b="29454"/>
          <a:stretch>
            <a:fillRect/>
          </a:stretch>
        </p:blipFill>
        <p:spPr bwMode="auto">
          <a:xfrm>
            <a:off x="6256338" y="836613"/>
            <a:ext cx="2887662" cy="3132137"/>
          </a:xfrm>
          <a:prstGeom prst="rect">
            <a:avLst/>
          </a:prstGeom>
          <a:noFill/>
        </p:spPr>
      </p:pic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4638" y="3897313"/>
            <a:ext cx="2303462" cy="1890712"/>
          </a:xfrm>
          <a:prstGeom prst="rect">
            <a:avLst/>
          </a:prstGeom>
          <a:noFill/>
        </p:spPr>
      </p:pic>
      <p:sp>
        <p:nvSpPr>
          <p:cNvPr id="239622" name="Line 6"/>
          <p:cNvSpPr>
            <a:spLocks noChangeShapeType="1"/>
          </p:cNvSpPr>
          <p:nvPr/>
        </p:nvSpPr>
        <p:spPr bwMode="auto">
          <a:xfrm>
            <a:off x="361950" y="4728529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23" name="Line 7"/>
          <p:cNvSpPr>
            <a:spLocks noChangeShapeType="1"/>
          </p:cNvSpPr>
          <p:nvPr/>
        </p:nvSpPr>
        <p:spPr bwMode="auto">
          <a:xfrm flipH="1" flipV="1">
            <a:off x="611188" y="4003041"/>
            <a:ext cx="1587" cy="725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24" name="Line 8"/>
          <p:cNvSpPr>
            <a:spLocks noChangeShapeType="1"/>
          </p:cNvSpPr>
          <p:nvPr/>
        </p:nvSpPr>
        <p:spPr bwMode="auto">
          <a:xfrm>
            <a:off x="611188" y="4290379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25" name="Line 9"/>
          <p:cNvSpPr>
            <a:spLocks noChangeShapeType="1"/>
          </p:cNvSpPr>
          <p:nvPr/>
        </p:nvSpPr>
        <p:spPr bwMode="auto">
          <a:xfrm>
            <a:off x="971550" y="4145916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26" name="Line 10"/>
          <p:cNvSpPr>
            <a:spLocks noChangeShapeType="1"/>
          </p:cNvSpPr>
          <p:nvPr/>
        </p:nvSpPr>
        <p:spPr bwMode="auto">
          <a:xfrm>
            <a:off x="1042988" y="4145916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27" name="Line 11"/>
          <p:cNvSpPr>
            <a:spLocks noChangeShapeType="1"/>
          </p:cNvSpPr>
          <p:nvPr/>
        </p:nvSpPr>
        <p:spPr bwMode="auto">
          <a:xfrm>
            <a:off x="1042988" y="4290379"/>
            <a:ext cx="396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28" name="Line 12"/>
          <p:cNvSpPr>
            <a:spLocks noChangeShapeType="1"/>
          </p:cNvSpPr>
          <p:nvPr/>
        </p:nvSpPr>
        <p:spPr bwMode="auto">
          <a:xfrm>
            <a:off x="1441450" y="4188779"/>
            <a:ext cx="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29" name="Line 13"/>
          <p:cNvSpPr>
            <a:spLocks noChangeShapeType="1"/>
          </p:cNvSpPr>
          <p:nvPr/>
        </p:nvSpPr>
        <p:spPr bwMode="auto">
          <a:xfrm>
            <a:off x="1404938" y="4728529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0" name="Line 14"/>
          <p:cNvSpPr>
            <a:spLocks noChangeShapeType="1"/>
          </p:cNvSpPr>
          <p:nvPr/>
        </p:nvSpPr>
        <p:spPr bwMode="auto">
          <a:xfrm>
            <a:off x="611188" y="4003041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1" name="Line 15"/>
          <p:cNvSpPr>
            <a:spLocks noChangeShapeType="1"/>
          </p:cNvSpPr>
          <p:nvPr/>
        </p:nvSpPr>
        <p:spPr bwMode="auto">
          <a:xfrm>
            <a:off x="1187450" y="4003041"/>
            <a:ext cx="252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2" name="Line 16"/>
          <p:cNvSpPr>
            <a:spLocks noChangeShapeType="1"/>
          </p:cNvSpPr>
          <p:nvPr/>
        </p:nvSpPr>
        <p:spPr bwMode="auto">
          <a:xfrm>
            <a:off x="1439863" y="4003041"/>
            <a:ext cx="0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3" name="Rectangle 17"/>
          <p:cNvSpPr>
            <a:spLocks noChangeArrowheads="1"/>
          </p:cNvSpPr>
          <p:nvPr/>
        </p:nvSpPr>
        <p:spPr bwMode="auto">
          <a:xfrm>
            <a:off x="5219700" y="5450841"/>
            <a:ext cx="576263" cy="504825"/>
          </a:xfrm>
          <a:prstGeom prst="rect">
            <a:avLst/>
          </a:prstGeom>
          <a:solidFill>
            <a:srgbClr val="FFCC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/>
              <a:t>ADC</a:t>
            </a:r>
          </a:p>
        </p:txBody>
      </p:sp>
      <p:sp>
        <p:nvSpPr>
          <p:cNvPr id="239634" name="Line 18"/>
          <p:cNvSpPr>
            <a:spLocks noChangeShapeType="1"/>
          </p:cNvSpPr>
          <p:nvPr/>
        </p:nvSpPr>
        <p:spPr bwMode="auto">
          <a:xfrm>
            <a:off x="5795963" y="5703254"/>
            <a:ext cx="395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5" name="Rectangle 19"/>
          <p:cNvSpPr>
            <a:spLocks noChangeArrowheads="1"/>
          </p:cNvSpPr>
          <p:nvPr/>
        </p:nvSpPr>
        <p:spPr bwMode="auto">
          <a:xfrm>
            <a:off x="6191250" y="5415916"/>
            <a:ext cx="539750" cy="5762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/>
              <a:t>DAQ</a:t>
            </a:r>
          </a:p>
        </p:txBody>
      </p:sp>
      <p:sp>
        <p:nvSpPr>
          <p:cNvPr id="239636" name="AutoShape 20"/>
          <p:cNvSpPr>
            <a:spLocks noChangeArrowheads="1"/>
          </p:cNvSpPr>
          <p:nvPr/>
        </p:nvSpPr>
        <p:spPr bwMode="auto">
          <a:xfrm rot="5400000">
            <a:off x="828675" y="4441191"/>
            <a:ext cx="576263" cy="576263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7" name="Rectangle 21"/>
          <p:cNvSpPr>
            <a:spLocks noChangeArrowheads="1"/>
          </p:cNvSpPr>
          <p:nvPr/>
        </p:nvSpPr>
        <p:spPr bwMode="auto">
          <a:xfrm>
            <a:off x="863600" y="3931604"/>
            <a:ext cx="323850" cy="142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38" name="Rectangle 22"/>
          <p:cNvSpPr>
            <a:spLocks noChangeArrowheads="1"/>
          </p:cNvSpPr>
          <p:nvPr/>
        </p:nvSpPr>
        <p:spPr bwMode="auto">
          <a:xfrm>
            <a:off x="1655763" y="4477704"/>
            <a:ext cx="973137" cy="53975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/>
              <a:t>Shaping</a:t>
            </a:r>
          </a:p>
        </p:txBody>
      </p:sp>
      <p:grpSp>
        <p:nvGrpSpPr>
          <p:cNvPr id="2" name="Group 76"/>
          <p:cNvGrpSpPr>
            <a:grpSpLocks/>
          </p:cNvGrpSpPr>
          <p:nvPr/>
        </p:nvGrpSpPr>
        <p:grpSpPr bwMode="auto">
          <a:xfrm rot="5400000">
            <a:off x="3132138" y="4622166"/>
            <a:ext cx="684212" cy="1512888"/>
            <a:chOff x="1905" y="3090"/>
            <a:chExt cx="431" cy="953"/>
          </a:xfrm>
        </p:grpSpPr>
        <p:sp>
          <p:nvSpPr>
            <p:cNvPr id="239639" name="Rectangle 23"/>
            <p:cNvSpPr>
              <a:spLocks noChangeArrowheads="1"/>
            </p:cNvSpPr>
            <p:nvPr/>
          </p:nvSpPr>
          <p:spPr bwMode="auto">
            <a:xfrm>
              <a:off x="1973" y="3090"/>
              <a:ext cx="295" cy="953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40" name="Line 24"/>
            <p:cNvSpPr>
              <a:spLocks noChangeShapeType="1"/>
            </p:cNvSpPr>
            <p:nvPr/>
          </p:nvSpPr>
          <p:spPr bwMode="auto">
            <a:xfrm>
              <a:off x="2041" y="3158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41" name="Line 25"/>
            <p:cNvSpPr>
              <a:spLocks noChangeShapeType="1"/>
            </p:cNvSpPr>
            <p:nvPr/>
          </p:nvSpPr>
          <p:spPr bwMode="auto">
            <a:xfrm>
              <a:off x="2109" y="3112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42" name="Line 26"/>
            <p:cNvSpPr>
              <a:spLocks noChangeShapeType="1"/>
            </p:cNvSpPr>
            <p:nvPr/>
          </p:nvSpPr>
          <p:spPr bwMode="auto">
            <a:xfrm>
              <a:off x="2132" y="3112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43" name="Line 27"/>
            <p:cNvSpPr>
              <a:spLocks noChangeShapeType="1"/>
            </p:cNvSpPr>
            <p:nvPr/>
          </p:nvSpPr>
          <p:spPr bwMode="auto">
            <a:xfrm>
              <a:off x="2132" y="3158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44" name="Line 28"/>
            <p:cNvSpPr>
              <a:spLocks noChangeShapeType="1"/>
            </p:cNvSpPr>
            <p:nvPr/>
          </p:nvSpPr>
          <p:spPr bwMode="auto">
            <a:xfrm>
              <a:off x="1973" y="3226"/>
              <a:ext cx="2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45" name="Line 29"/>
            <p:cNvSpPr>
              <a:spLocks noChangeShapeType="1"/>
            </p:cNvSpPr>
            <p:nvPr/>
          </p:nvSpPr>
          <p:spPr bwMode="auto">
            <a:xfrm>
              <a:off x="2041" y="3294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46" name="Line 30"/>
            <p:cNvSpPr>
              <a:spLocks noChangeShapeType="1"/>
            </p:cNvSpPr>
            <p:nvPr/>
          </p:nvSpPr>
          <p:spPr bwMode="auto">
            <a:xfrm>
              <a:off x="2109" y="3248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47" name="Line 31"/>
            <p:cNvSpPr>
              <a:spLocks noChangeShapeType="1"/>
            </p:cNvSpPr>
            <p:nvPr/>
          </p:nvSpPr>
          <p:spPr bwMode="auto">
            <a:xfrm>
              <a:off x="2132" y="3248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48" name="Line 32"/>
            <p:cNvSpPr>
              <a:spLocks noChangeShapeType="1"/>
            </p:cNvSpPr>
            <p:nvPr/>
          </p:nvSpPr>
          <p:spPr bwMode="auto">
            <a:xfrm>
              <a:off x="2132" y="3294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49" name="Line 33"/>
            <p:cNvSpPr>
              <a:spLocks noChangeShapeType="1"/>
            </p:cNvSpPr>
            <p:nvPr/>
          </p:nvSpPr>
          <p:spPr bwMode="auto">
            <a:xfrm>
              <a:off x="1973" y="3362"/>
              <a:ext cx="2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50" name="Line 34"/>
            <p:cNvSpPr>
              <a:spLocks noChangeShapeType="1"/>
            </p:cNvSpPr>
            <p:nvPr/>
          </p:nvSpPr>
          <p:spPr bwMode="auto">
            <a:xfrm>
              <a:off x="2041" y="3430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51" name="Line 35"/>
            <p:cNvSpPr>
              <a:spLocks noChangeShapeType="1"/>
            </p:cNvSpPr>
            <p:nvPr/>
          </p:nvSpPr>
          <p:spPr bwMode="auto">
            <a:xfrm>
              <a:off x="2109" y="3384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52" name="Line 36"/>
            <p:cNvSpPr>
              <a:spLocks noChangeShapeType="1"/>
            </p:cNvSpPr>
            <p:nvPr/>
          </p:nvSpPr>
          <p:spPr bwMode="auto">
            <a:xfrm>
              <a:off x="2132" y="3384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53" name="Line 37"/>
            <p:cNvSpPr>
              <a:spLocks noChangeShapeType="1"/>
            </p:cNvSpPr>
            <p:nvPr/>
          </p:nvSpPr>
          <p:spPr bwMode="auto">
            <a:xfrm>
              <a:off x="2132" y="3430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54" name="Line 38"/>
            <p:cNvSpPr>
              <a:spLocks noChangeShapeType="1"/>
            </p:cNvSpPr>
            <p:nvPr/>
          </p:nvSpPr>
          <p:spPr bwMode="auto">
            <a:xfrm>
              <a:off x="2041" y="3702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55" name="Line 39"/>
            <p:cNvSpPr>
              <a:spLocks noChangeShapeType="1"/>
            </p:cNvSpPr>
            <p:nvPr/>
          </p:nvSpPr>
          <p:spPr bwMode="auto">
            <a:xfrm>
              <a:off x="2109" y="3656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56" name="Line 40"/>
            <p:cNvSpPr>
              <a:spLocks noChangeShapeType="1"/>
            </p:cNvSpPr>
            <p:nvPr/>
          </p:nvSpPr>
          <p:spPr bwMode="auto">
            <a:xfrm>
              <a:off x="2132" y="3656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57" name="Line 41"/>
            <p:cNvSpPr>
              <a:spLocks noChangeShapeType="1"/>
            </p:cNvSpPr>
            <p:nvPr/>
          </p:nvSpPr>
          <p:spPr bwMode="auto">
            <a:xfrm>
              <a:off x="2132" y="3702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58" name="Line 42"/>
            <p:cNvSpPr>
              <a:spLocks noChangeShapeType="1"/>
            </p:cNvSpPr>
            <p:nvPr/>
          </p:nvSpPr>
          <p:spPr bwMode="auto">
            <a:xfrm>
              <a:off x="1973" y="3770"/>
              <a:ext cx="2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59" name="Line 43"/>
            <p:cNvSpPr>
              <a:spLocks noChangeShapeType="1"/>
            </p:cNvSpPr>
            <p:nvPr/>
          </p:nvSpPr>
          <p:spPr bwMode="auto">
            <a:xfrm>
              <a:off x="2041" y="3838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60" name="Line 44"/>
            <p:cNvSpPr>
              <a:spLocks noChangeShapeType="1"/>
            </p:cNvSpPr>
            <p:nvPr/>
          </p:nvSpPr>
          <p:spPr bwMode="auto">
            <a:xfrm>
              <a:off x="2109" y="3792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61" name="Line 45"/>
            <p:cNvSpPr>
              <a:spLocks noChangeShapeType="1"/>
            </p:cNvSpPr>
            <p:nvPr/>
          </p:nvSpPr>
          <p:spPr bwMode="auto">
            <a:xfrm>
              <a:off x="2132" y="3792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62" name="Line 46"/>
            <p:cNvSpPr>
              <a:spLocks noChangeShapeType="1"/>
            </p:cNvSpPr>
            <p:nvPr/>
          </p:nvSpPr>
          <p:spPr bwMode="auto">
            <a:xfrm>
              <a:off x="2132" y="3838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63" name="Line 47"/>
            <p:cNvSpPr>
              <a:spLocks noChangeShapeType="1"/>
            </p:cNvSpPr>
            <p:nvPr/>
          </p:nvSpPr>
          <p:spPr bwMode="auto">
            <a:xfrm>
              <a:off x="1973" y="3906"/>
              <a:ext cx="2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64" name="Line 48"/>
            <p:cNvSpPr>
              <a:spLocks noChangeShapeType="1"/>
            </p:cNvSpPr>
            <p:nvPr/>
          </p:nvSpPr>
          <p:spPr bwMode="auto">
            <a:xfrm>
              <a:off x="2041" y="3974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65" name="Line 49"/>
            <p:cNvSpPr>
              <a:spLocks noChangeShapeType="1"/>
            </p:cNvSpPr>
            <p:nvPr/>
          </p:nvSpPr>
          <p:spPr bwMode="auto">
            <a:xfrm>
              <a:off x="2109" y="3928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66" name="Line 50"/>
            <p:cNvSpPr>
              <a:spLocks noChangeShapeType="1"/>
            </p:cNvSpPr>
            <p:nvPr/>
          </p:nvSpPr>
          <p:spPr bwMode="auto">
            <a:xfrm>
              <a:off x="2132" y="3928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67" name="Line 51"/>
            <p:cNvSpPr>
              <a:spLocks noChangeShapeType="1"/>
            </p:cNvSpPr>
            <p:nvPr/>
          </p:nvSpPr>
          <p:spPr bwMode="auto">
            <a:xfrm>
              <a:off x="2132" y="3974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68" name="Line 52"/>
            <p:cNvSpPr>
              <a:spLocks noChangeShapeType="1"/>
            </p:cNvSpPr>
            <p:nvPr/>
          </p:nvSpPr>
          <p:spPr bwMode="auto">
            <a:xfrm>
              <a:off x="1973" y="3498"/>
              <a:ext cx="2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69" name="Line 53"/>
            <p:cNvSpPr>
              <a:spLocks noChangeShapeType="1"/>
            </p:cNvSpPr>
            <p:nvPr/>
          </p:nvSpPr>
          <p:spPr bwMode="auto">
            <a:xfrm>
              <a:off x="1973" y="3635"/>
              <a:ext cx="29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70" name="Line 54"/>
            <p:cNvSpPr>
              <a:spLocks noChangeShapeType="1"/>
            </p:cNvSpPr>
            <p:nvPr/>
          </p:nvSpPr>
          <p:spPr bwMode="auto">
            <a:xfrm flipH="1">
              <a:off x="1905" y="3158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71" name="Line 55"/>
            <p:cNvSpPr>
              <a:spLocks noChangeShapeType="1"/>
            </p:cNvSpPr>
            <p:nvPr/>
          </p:nvSpPr>
          <p:spPr bwMode="auto">
            <a:xfrm flipH="1">
              <a:off x="1905" y="3294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72" name="Line 56"/>
            <p:cNvSpPr>
              <a:spLocks noChangeShapeType="1"/>
            </p:cNvSpPr>
            <p:nvPr/>
          </p:nvSpPr>
          <p:spPr bwMode="auto">
            <a:xfrm flipH="1">
              <a:off x="1905" y="3430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73" name="Line 57"/>
            <p:cNvSpPr>
              <a:spLocks noChangeShapeType="1"/>
            </p:cNvSpPr>
            <p:nvPr/>
          </p:nvSpPr>
          <p:spPr bwMode="auto">
            <a:xfrm flipH="1">
              <a:off x="1905" y="3566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74" name="Line 58"/>
            <p:cNvSpPr>
              <a:spLocks noChangeShapeType="1"/>
            </p:cNvSpPr>
            <p:nvPr/>
          </p:nvSpPr>
          <p:spPr bwMode="auto">
            <a:xfrm flipH="1">
              <a:off x="1905" y="3702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75" name="Line 59"/>
            <p:cNvSpPr>
              <a:spLocks noChangeShapeType="1"/>
            </p:cNvSpPr>
            <p:nvPr/>
          </p:nvSpPr>
          <p:spPr bwMode="auto">
            <a:xfrm flipH="1">
              <a:off x="1905" y="3838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76" name="Line 60"/>
            <p:cNvSpPr>
              <a:spLocks noChangeShapeType="1"/>
            </p:cNvSpPr>
            <p:nvPr/>
          </p:nvSpPr>
          <p:spPr bwMode="auto">
            <a:xfrm flipH="1">
              <a:off x="1905" y="3974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77" name="Line 61"/>
            <p:cNvSpPr>
              <a:spLocks noChangeShapeType="1"/>
            </p:cNvSpPr>
            <p:nvPr/>
          </p:nvSpPr>
          <p:spPr bwMode="auto">
            <a:xfrm flipH="1">
              <a:off x="2268" y="3158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78" name="Line 62"/>
            <p:cNvSpPr>
              <a:spLocks noChangeShapeType="1"/>
            </p:cNvSpPr>
            <p:nvPr/>
          </p:nvSpPr>
          <p:spPr bwMode="auto">
            <a:xfrm flipH="1">
              <a:off x="2268" y="3294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79" name="Line 63"/>
            <p:cNvSpPr>
              <a:spLocks noChangeShapeType="1"/>
            </p:cNvSpPr>
            <p:nvPr/>
          </p:nvSpPr>
          <p:spPr bwMode="auto">
            <a:xfrm flipH="1">
              <a:off x="2268" y="3430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80" name="Line 64"/>
            <p:cNvSpPr>
              <a:spLocks noChangeShapeType="1"/>
            </p:cNvSpPr>
            <p:nvPr/>
          </p:nvSpPr>
          <p:spPr bwMode="auto">
            <a:xfrm flipH="1">
              <a:off x="2268" y="3566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81" name="Line 65"/>
            <p:cNvSpPr>
              <a:spLocks noChangeShapeType="1"/>
            </p:cNvSpPr>
            <p:nvPr/>
          </p:nvSpPr>
          <p:spPr bwMode="auto">
            <a:xfrm flipH="1">
              <a:off x="2268" y="3702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82" name="Line 66"/>
            <p:cNvSpPr>
              <a:spLocks noChangeShapeType="1"/>
            </p:cNvSpPr>
            <p:nvPr/>
          </p:nvSpPr>
          <p:spPr bwMode="auto">
            <a:xfrm flipH="1">
              <a:off x="2268" y="3838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683" name="Line 67"/>
            <p:cNvSpPr>
              <a:spLocks noChangeShapeType="1"/>
            </p:cNvSpPr>
            <p:nvPr/>
          </p:nvSpPr>
          <p:spPr bwMode="auto">
            <a:xfrm flipH="1">
              <a:off x="2268" y="3974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9689" name="Line 73"/>
          <p:cNvSpPr>
            <a:spLocks noChangeShapeType="1"/>
          </p:cNvSpPr>
          <p:nvPr/>
        </p:nvSpPr>
        <p:spPr bwMode="auto">
          <a:xfrm>
            <a:off x="4500563" y="5342891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90" name="Rectangle 74"/>
          <p:cNvSpPr>
            <a:spLocks noChangeArrowheads="1"/>
          </p:cNvSpPr>
          <p:nvPr/>
        </p:nvSpPr>
        <p:spPr bwMode="auto">
          <a:xfrm>
            <a:off x="4679950" y="4938079"/>
            <a:ext cx="287338" cy="1260475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r>
              <a:rPr lang="en-US"/>
              <a:t>Channel mux.</a:t>
            </a:r>
          </a:p>
        </p:txBody>
      </p:sp>
      <p:sp>
        <p:nvSpPr>
          <p:cNvPr id="239691" name="Line 75"/>
          <p:cNvSpPr>
            <a:spLocks noChangeShapeType="1"/>
          </p:cNvSpPr>
          <p:nvPr/>
        </p:nvSpPr>
        <p:spPr bwMode="auto">
          <a:xfrm>
            <a:off x="4967288" y="5703254"/>
            <a:ext cx="2524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93" name="Line 77"/>
          <p:cNvSpPr>
            <a:spLocks noChangeShapeType="1"/>
          </p:cNvSpPr>
          <p:nvPr/>
        </p:nvSpPr>
        <p:spPr bwMode="auto">
          <a:xfrm>
            <a:off x="2627313" y="4730116"/>
            <a:ext cx="900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94" name="Line 78"/>
          <p:cNvSpPr>
            <a:spLocks noChangeShapeType="1"/>
          </p:cNvSpPr>
          <p:nvPr/>
        </p:nvSpPr>
        <p:spPr bwMode="auto">
          <a:xfrm flipH="1">
            <a:off x="2771775" y="4730116"/>
            <a:ext cx="755650" cy="28733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95" name="Line 79"/>
          <p:cNvSpPr>
            <a:spLocks noChangeShapeType="1"/>
          </p:cNvSpPr>
          <p:nvPr/>
        </p:nvSpPr>
        <p:spPr bwMode="auto">
          <a:xfrm flipH="1">
            <a:off x="3492500" y="6025516"/>
            <a:ext cx="1187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96" name="Line 80"/>
          <p:cNvSpPr>
            <a:spLocks noChangeShapeType="1"/>
          </p:cNvSpPr>
          <p:nvPr/>
        </p:nvSpPr>
        <p:spPr bwMode="auto">
          <a:xfrm flipV="1">
            <a:off x="3492500" y="5774691"/>
            <a:ext cx="358775" cy="2508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97" name="Text Box 81"/>
          <p:cNvSpPr txBox="1">
            <a:spLocks noChangeArrowheads="1"/>
          </p:cNvSpPr>
          <p:nvPr/>
        </p:nvSpPr>
        <p:spPr bwMode="auto">
          <a:xfrm>
            <a:off x="2447925" y="5803266"/>
            <a:ext cx="79533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/>
              <a:t>Trigger</a:t>
            </a:r>
          </a:p>
        </p:txBody>
      </p:sp>
      <p:sp>
        <p:nvSpPr>
          <p:cNvPr id="239698" name="Line 82"/>
          <p:cNvSpPr>
            <a:spLocks noChangeShapeType="1"/>
          </p:cNvSpPr>
          <p:nvPr/>
        </p:nvSpPr>
        <p:spPr bwMode="auto">
          <a:xfrm flipV="1">
            <a:off x="3203575" y="5882641"/>
            <a:ext cx="396875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9699" name="Text Box 83"/>
          <p:cNvSpPr txBox="1">
            <a:spLocks noChangeArrowheads="1"/>
          </p:cNvSpPr>
          <p:nvPr/>
        </p:nvSpPr>
        <p:spPr bwMode="auto">
          <a:xfrm>
            <a:off x="3563938" y="4687254"/>
            <a:ext cx="12731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Constant writing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15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Trigger rate control</a:t>
            </a:r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5901" y="988539"/>
            <a:ext cx="4835494" cy="52347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Trigger rate determined by physics parameters used in trigger system</a:t>
            </a:r>
            <a:r>
              <a:rPr lang="en-US" sz="1800" dirty="0" smtClean="0"/>
              <a:t>:</a:t>
            </a:r>
            <a:br>
              <a:rPr lang="en-US" sz="1800" dirty="0" smtClean="0"/>
            </a:br>
            <a:r>
              <a:rPr lang="en-US" sz="1800" dirty="0" smtClean="0"/>
              <a:t> </a:t>
            </a:r>
            <a:r>
              <a:rPr lang="en-US" sz="1800" dirty="0"/>
              <a:t>1 kHz – </a:t>
            </a:r>
            <a:r>
              <a:rPr lang="en-US" sz="1800" dirty="0" smtClean="0"/>
              <a:t>1MHz for LHC experiments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</a:rPr>
              <a:t>The lower rate after the trigger allows sharing resources across channels (e.g. ADC and readout links)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Triggers will be of random </a:t>
            </a:r>
            <a:r>
              <a:rPr lang="en-US" sz="1800" dirty="0" smtClean="0"/>
              <a:t>nature i.e. follow a Poisson distribution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smtClean="0"/>
              <a:t>a </a:t>
            </a:r>
            <a:r>
              <a:rPr lang="en-US" sz="1800" dirty="0"/>
              <a:t>burst of triggers can occur within a short time window so some kind of rate control/spacing is needed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Minimum spacing between trigger </a:t>
            </a:r>
            <a:r>
              <a:rPr lang="en-US" sz="1400" dirty="0" smtClean="0"/>
              <a:t>accepts </a:t>
            </a:r>
            <a:r>
              <a:rPr lang="en-US" sz="1400" dirty="0" smtClean="0">
                <a:sym typeface="Wingdings" pitchFamily="2" charset="2"/>
              </a:rPr>
              <a:t> dead-time</a:t>
            </a:r>
            <a:endParaRPr lang="en-US" sz="1400" dirty="0"/>
          </a:p>
          <a:p>
            <a:pPr lvl="1">
              <a:lnSpc>
                <a:spcPct val="90000"/>
              </a:lnSpc>
            </a:pPr>
            <a:r>
              <a:rPr lang="en-US" sz="1400" dirty="0"/>
              <a:t>Maximum number of triggers within a </a:t>
            </a:r>
            <a:r>
              <a:rPr lang="en-US" sz="1400" dirty="0" smtClean="0"/>
              <a:t>given </a:t>
            </a:r>
            <a:r>
              <a:rPr lang="en-US" sz="1400" dirty="0"/>
              <a:t>time window</a:t>
            </a:r>
          </a:p>
          <a:p>
            <a:pPr>
              <a:lnSpc>
                <a:spcPct val="90000"/>
              </a:lnSpc>
            </a:pPr>
            <a:r>
              <a:rPr lang="en-US" sz="1800" dirty="0" err="1"/>
              <a:t>Derandomizer</a:t>
            </a:r>
            <a:r>
              <a:rPr lang="en-US" sz="1800" dirty="0"/>
              <a:t> buffers needed in front-ends to handle this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</a:rPr>
              <a:t>Size and readout speed of this determines effective trigger </a:t>
            </a:r>
            <a:r>
              <a:rPr lang="en-US" sz="1400" dirty="0" smtClean="0">
                <a:solidFill>
                  <a:srgbClr val="FF0000"/>
                </a:solidFill>
              </a:rPr>
              <a:t>rate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51508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3268" y="1187098"/>
            <a:ext cx="3759794" cy="3944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This is the story of the physics signal from the detector to tape</a:t>
            </a:r>
          </a:p>
          <a:p>
            <a:r>
              <a:rPr lang="en-US" dirty="0" smtClean="0"/>
              <a:t>The level is undergraduate and targeted at non-specialist students (originally developed for physicists)</a:t>
            </a:r>
          </a:p>
          <a:p>
            <a:r>
              <a:rPr lang="en-US" dirty="0" smtClean="0"/>
              <a:t>The aim is to explain important concepts and terminology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Trigger &amp; DAQ do not live in isolation: context and more details for example in </a:t>
            </a:r>
          </a:p>
          <a:p>
            <a:pPr lvl="1"/>
            <a:r>
              <a:rPr lang="en-US" dirty="0" smtClean="0"/>
              <a:t>The ISOTDAQ school: </a:t>
            </a:r>
            <a:r>
              <a:rPr lang="en-US" dirty="0">
                <a:hlinkClick r:id="rId2"/>
              </a:rPr>
              <a:t>http://isotdaq.web.cern.ch/isotdaq/isotdaq/</a:t>
            </a:r>
            <a:r>
              <a:rPr lang="en-US" dirty="0" smtClean="0">
                <a:hlinkClick r:id="rId2"/>
              </a:rPr>
              <a:t>Home.html</a:t>
            </a:r>
            <a:endParaRPr lang="en-US" dirty="0" smtClean="0"/>
          </a:p>
          <a:p>
            <a:pPr lvl="1"/>
            <a:r>
              <a:rPr lang="en-US" dirty="0" smtClean="0"/>
              <a:t>The CERN summer-student lecture </a:t>
            </a:r>
            <a:r>
              <a:rPr lang="en-US" dirty="0" err="1" smtClean="0"/>
              <a:t>programme</a:t>
            </a:r>
            <a:r>
              <a:rPr lang="en-US" dirty="0" smtClean="0"/>
              <a:t>: </a:t>
            </a:r>
            <a:r>
              <a:rPr lang="en-US" dirty="0">
                <a:hlinkClick r:id="rId3"/>
              </a:rPr>
              <a:t>http://summer-timetable.web.cern.ch/summer-timetable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D54875-01C8-447A-8F3C-36A5E597D9D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 t="24585"/>
          <a:stretch>
            <a:fillRect/>
          </a:stretch>
        </p:blipFill>
        <p:spPr bwMode="auto">
          <a:xfrm>
            <a:off x="3976430" y="3693111"/>
            <a:ext cx="5192779" cy="29207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450" y="0"/>
            <a:ext cx="8229600" cy="843379"/>
          </a:xfrm>
        </p:spPr>
        <p:txBody>
          <a:bodyPr/>
          <a:lstStyle/>
          <a:p>
            <a:r>
              <a:rPr lang="en-US" sz="2800" smtClean="0"/>
              <a:t>System </a:t>
            </a:r>
            <a:r>
              <a:rPr lang="en-US" sz="2800" err="1" smtClean="0"/>
              <a:t>optimisation</a:t>
            </a:r>
            <a:r>
              <a:rPr lang="en-US" sz="2800" smtClean="0"/>
              <a:t>: LHCb front-end buffer</a:t>
            </a:r>
            <a:endParaRPr lang="en-GB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348162" name="Object 2"/>
          <p:cNvGraphicFramePr>
            <a:graphicFrameLocks noChangeAspect="1"/>
          </p:cNvGraphicFramePr>
          <p:nvPr/>
        </p:nvGraphicFramePr>
        <p:xfrm>
          <a:off x="0" y="674107"/>
          <a:ext cx="5300757" cy="352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804" name="Worksheet" r:id="rId4" imgW="4259880" imgH="4740120" progId="Excel.Sheet.8">
                  <p:embed/>
                </p:oleObj>
              </mc:Choice>
              <mc:Fallback>
                <p:oleObj name="Worksheet" r:id="rId4" imgW="4259880" imgH="474012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4107"/>
                        <a:ext cx="5300757" cy="3525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68165" y="4854529"/>
            <a:ext cx="342494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b="1" smtClean="0"/>
              <a:t>Working point for LHCb </a:t>
            </a:r>
            <a:endParaRPr lang="en-US" b="1"/>
          </a:p>
          <a:p>
            <a:r>
              <a:rPr lang="en-US" smtClean="0"/>
              <a:t>Max readout time: 900 ns</a:t>
            </a:r>
            <a:r>
              <a:rPr lang="en-US"/>
              <a:t/>
            </a:r>
            <a:br>
              <a:rPr lang="en-US"/>
            </a:br>
            <a:r>
              <a:rPr lang="en-US" err="1" smtClean="0"/>
              <a:t>Derandomzier</a:t>
            </a:r>
            <a:r>
              <a:rPr lang="en-US" smtClean="0"/>
              <a:t> depth: </a:t>
            </a:r>
            <a:br>
              <a:rPr lang="en-US" smtClean="0"/>
            </a:br>
            <a:r>
              <a:rPr lang="en-US" smtClean="0"/>
              <a:t>16 events</a:t>
            </a:r>
          </a:p>
          <a:p>
            <a:pPr algn="l"/>
            <a:r>
              <a:rPr lang="en-US" smtClean="0">
                <a:sym typeface="Wingdings" pitchFamily="2" charset="2"/>
              </a:rPr>
              <a:t> 1 MHz maximum trigger accept rate</a:t>
            </a:r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482571" y="5894773"/>
            <a:ext cx="4589755" cy="301841"/>
          </a:xfrm>
          <a:prstGeom prst="straightConnector1">
            <a:avLst/>
          </a:prstGeom>
          <a:ln w="12700">
            <a:solidFill>
              <a:schemeClr val="tx1">
                <a:alpha val="67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2277123" y="3546631"/>
            <a:ext cx="2654421" cy="887767"/>
          </a:xfrm>
          <a:prstGeom prst="straightConnector1">
            <a:avLst/>
          </a:prstGeom>
          <a:ln w="12700">
            <a:solidFill>
              <a:schemeClr val="tx1">
                <a:alpha val="67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90585" y="1376039"/>
            <a:ext cx="2840855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mtClean="0"/>
              <a:t>Trigger latency </a:t>
            </a:r>
          </a:p>
          <a:p>
            <a:r>
              <a:rPr lang="en-US" smtClean="0"/>
              <a:t>Fixed to 4 us in LHCb</a:t>
            </a:r>
            <a:endParaRPr lang="en-GB" smtClean="0"/>
          </a:p>
        </p:txBody>
      </p:sp>
      <p:cxnSp>
        <p:nvCxnSpPr>
          <p:cNvPr id="17" name="Straight Arrow Connector 16"/>
          <p:cNvCxnSpPr/>
          <p:nvPr/>
        </p:nvCxnSpPr>
        <p:spPr>
          <a:xfrm rot="16200000" flipH="1">
            <a:off x="6454070" y="2388094"/>
            <a:ext cx="2565643" cy="1642367"/>
          </a:xfrm>
          <a:prstGeom prst="straightConnector1">
            <a:avLst/>
          </a:prstGeom>
          <a:ln w="12700">
            <a:solidFill>
              <a:schemeClr val="tx1">
                <a:alpha val="67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39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Data Acquisition for a Large Experiment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1CF9226-A167-457D-84C4-8DD1460EDBE8}" type="slidenum">
              <a:rPr lang="en-US"/>
              <a:pPr/>
              <a:t>22</a:t>
            </a:fld>
            <a:endParaRPr lang="en-US"/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Moving on to Bigger Things…</a:t>
            </a:r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295400"/>
            <a:ext cx="5341938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1371600"/>
            <a:ext cx="39624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 Box 5"/>
          <p:cNvSpPr txBox="1">
            <a:spLocks noChangeArrowheads="1"/>
          </p:cNvSpPr>
          <p:nvPr/>
        </p:nvSpPr>
        <p:spPr bwMode="auto">
          <a:xfrm>
            <a:off x="3352800" y="6034088"/>
            <a:ext cx="207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The CMS Detector</a:t>
            </a:r>
          </a:p>
        </p:txBody>
      </p:sp>
      <p:pic>
        <p:nvPicPr>
          <p:cNvPr id="203782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1828800"/>
            <a:ext cx="5943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Footer Placeholder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0378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" dur="2000" fill="hold"/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03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AF02478-3C27-48D3-A9C9-F30B0D13FD7D}" type="slidenum">
              <a:rPr lang="en-US"/>
              <a:pPr/>
              <a:t>23</a:t>
            </a:fld>
            <a:endParaRPr lang="en-US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Moving on to Bigger Things…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7400" y="3276600"/>
            <a:ext cx="5791200" cy="3309938"/>
            <a:chOff x="1296" y="2064"/>
            <a:chExt cx="3648" cy="2085"/>
          </a:xfrm>
        </p:grpSpPr>
        <p:sp>
          <p:nvSpPr>
            <p:cNvPr id="70666" name="Line 4"/>
            <p:cNvSpPr>
              <a:spLocks noChangeShapeType="1"/>
            </p:cNvSpPr>
            <p:nvPr/>
          </p:nvSpPr>
          <p:spPr bwMode="auto">
            <a:xfrm>
              <a:off x="1296" y="2064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67" name="Line 5"/>
            <p:cNvSpPr>
              <a:spLocks noChangeShapeType="1"/>
            </p:cNvSpPr>
            <p:nvPr/>
          </p:nvSpPr>
          <p:spPr bwMode="auto">
            <a:xfrm>
              <a:off x="1392" y="2064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68" name="Line 6"/>
            <p:cNvSpPr>
              <a:spLocks noChangeShapeType="1"/>
            </p:cNvSpPr>
            <p:nvPr/>
          </p:nvSpPr>
          <p:spPr bwMode="auto">
            <a:xfrm>
              <a:off x="1488" y="2112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69" name="Line 7"/>
            <p:cNvSpPr>
              <a:spLocks noChangeShapeType="1"/>
            </p:cNvSpPr>
            <p:nvPr/>
          </p:nvSpPr>
          <p:spPr bwMode="auto">
            <a:xfrm>
              <a:off x="1584" y="220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70" name="Line 8"/>
            <p:cNvSpPr>
              <a:spLocks noChangeShapeType="1"/>
            </p:cNvSpPr>
            <p:nvPr/>
          </p:nvSpPr>
          <p:spPr bwMode="auto">
            <a:xfrm>
              <a:off x="1680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71" name="Line 9"/>
            <p:cNvSpPr>
              <a:spLocks noChangeShapeType="1"/>
            </p:cNvSpPr>
            <p:nvPr/>
          </p:nvSpPr>
          <p:spPr bwMode="auto">
            <a:xfrm>
              <a:off x="1776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72" name="Line 10"/>
            <p:cNvSpPr>
              <a:spLocks noChangeShapeType="1"/>
            </p:cNvSpPr>
            <p:nvPr/>
          </p:nvSpPr>
          <p:spPr bwMode="auto">
            <a:xfrm>
              <a:off x="1872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73" name="Line 11"/>
            <p:cNvSpPr>
              <a:spLocks noChangeShapeType="1"/>
            </p:cNvSpPr>
            <p:nvPr/>
          </p:nvSpPr>
          <p:spPr bwMode="auto">
            <a:xfrm>
              <a:off x="1968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74" name="Line 12"/>
            <p:cNvSpPr>
              <a:spLocks noChangeShapeType="1"/>
            </p:cNvSpPr>
            <p:nvPr/>
          </p:nvSpPr>
          <p:spPr bwMode="auto">
            <a:xfrm>
              <a:off x="2064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75" name="Line 13"/>
            <p:cNvSpPr>
              <a:spLocks noChangeShapeType="1"/>
            </p:cNvSpPr>
            <p:nvPr/>
          </p:nvSpPr>
          <p:spPr bwMode="auto">
            <a:xfrm>
              <a:off x="2160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76" name="Line 14"/>
            <p:cNvSpPr>
              <a:spLocks noChangeShapeType="1"/>
            </p:cNvSpPr>
            <p:nvPr/>
          </p:nvSpPr>
          <p:spPr bwMode="auto">
            <a:xfrm>
              <a:off x="2256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77" name="Line 15"/>
            <p:cNvSpPr>
              <a:spLocks noChangeShapeType="1"/>
            </p:cNvSpPr>
            <p:nvPr/>
          </p:nvSpPr>
          <p:spPr bwMode="auto">
            <a:xfrm>
              <a:off x="2352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78" name="Line 16"/>
            <p:cNvSpPr>
              <a:spLocks noChangeShapeType="1"/>
            </p:cNvSpPr>
            <p:nvPr/>
          </p:nvSpPr>
          <p:spPr bwMode="auto">
            <a:xfrm>
              <a:off x="2448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79" name="Line 17"/>
            <p:cNvSpPr>
              <a:spLocks noChangeShapeType="1"/>
            </p:cNvSpPr>
            <p:nvPr/>
          </p:nvSpPr>
          <p:spPr bwMode="auto">
            <a:xfrm>
              <a:off x="2544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80" name="Line 18"/>
            <p:cNvSpPr>
              <a:spLocks noChangeShapeType="1"/>
            </p:cNvSpPr>
            <p:nvPr/>
          </p:nvSpPr>
          <p:spPr bwMode="auto">
            <a:xfrm>
              <a:off x="2640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81" name="Line 19"/>
            <p:cNvSpPr>
              <a:spLocks noChangeShapeType="1"/>
            </p:cNvSpPr>
            <p:nvPr/>
          </p:nvSpPr>
          <p:spPr bwMode="auto">
            <a:xfrm>
              <a:off x="2736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82" name="Line 20"/>
            <p:cNvSpPr>
              <a:spLocks noChangeShapeType="1"/>
            </p:cNvSpPr>
            <p:nvPr/>
          </p:nvSpPr>
          <p:spPr bwMode="auto">
            <a:xfrm>
              <a:off x="2832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83" name="Line 21"/>
            <p:cNvSpPr>
              <a:spLocks noChangeShapeType="1"/>
            </p:cNvSpPr>
            <p:nvPr/>
          </p:nvSpPr>
          <p:spPr bwMode="auto">
            <a:xfrm>
              <a:off x="2928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84" name="Line 22"/>
            <p:cNvSpPr>
              <a:spLocks noChangeShapeType="1"/>
            </p:cNvSpPr>
            <p:nvPr/>
          </p:nvSpPr>
          <p:spPr bwMode="auto">
            <a:xfrm>
              <a:off x="3024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85" name="Line 23"/>
            <p:cNvSpPr>
              <a:spLocks noChangeShapeType="1"/>
            </p:cNvSpPr>
            <p:nvPr/>
          </p:nvSpPr>
          <p:spPr bwMode="auto">
            <a:xfrm>
              <a:off x="3120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86" name="Line 24"/>
            <p:cNvSpPr>
              <a:spLocks noChangeShapeType="1"/>
            </p:cNvSpPr>
            <p:nvPr/>
          </p:nvSpPr>
          <p:spPr bwMode="auto">
            <a:xfrm>
              <a:off x="3216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87" name="Line 25"/>
            <p:cNvSpPr>
              <a:spLocks noChangeShapeType="1"/>
            </p:cNvSpPr>
            <p:nvPr/>
          </p:nvSpPr>
          <p:spPr bwMode="auto">
            <a:xfrm>
              <a:off x="3312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88" name="Line 26"/>
            <p:cNvSpPr>
              <a:spLocks noChangeShapeType="1"/>
            </p:cNvSpPr>
            <p:nvPr/>
          </p:nvSpPr>
          <p:spPr bwMode="auto">
            <a:xfrm>
              <a:off x="3408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89" name="Line 27"/>
            <p:cNvSpPr>
              <a:spLocks noChangeShapeType="1"/>
            </p:cNvSpPr>
            <p:nvPr/>
          </p:nvSpPr>
          <p:spPr bwMode="auto">
            <a:xfrm>
              <a:off x="3504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90" name="Line 28"/>
            <p:cNvSpPr>
              <a:spLocks noChangeShapeType="1"/>
            </p:cNvSpPr>
            <p:nvPr/>
          </p:nvSpPr>
          <p:spPr bwMode="auto">
            <a:xfrm>
              <a:off x="3600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91" name="Line 29"/>
            <p:cNvSpPr>
              <a:spLocks noChangeShapeType="1"/>
            </p:cNvSpPr>
            <p:nvPr/>
          </p:nvSpPr>
          <p:spPr bwMode="auto">
            <a:xfrm>
              <a:off x="3696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92" name="Line 30"/>
            <p:cNvSpPr>
              <a:spLocks noChangeShapeType="1"/>
            </p:cNvSpPr>
            <p:nvPr/>
          </p:nvSpPr>
          <p:spPr bwMode="auto">
            <a:xfrm>
              <a:off x="3792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93" name="Line 31"/>
            <p:cNvSpPr>
              <a:spLocks noChangeShapeType="1"/>
            </p:cNvSpPr>
            <p:nvPr/>
          </p:nvSpPr>
          <p:spPr bwMode="auto">
            <a:xfrm>
              <a:off x="3888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94" name="Line 32"/>
            <p:cNvSpPr>
              <a:spLocks noChangeShapeType="1"/>
            </p:cNvSpPr>
            <p:nvPr/>
          </p:nvSpPr>
          <p:spPr bwMode="auto">
            <a:xfrm>
              <a:off x="3984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95" name="Line 33"/>
            <p:cNvSpPr>
              <a:spLocks noChangeShapeType="1"/>
            </p:cNvSpPr>
            <p:nvPr/>
          </p:nvSpPr>
          <p:spPr bwMode="auto">
            <a:xfrm>
              <a:off x="4080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96" name="Line 34"/>
            <p:cNvSpPr>
              <a:spLocks noChangeShapeType="1"/>
            </p:cNvSpPr>
            <p:nvPr/>
          </p:nvSpPr>
          <p:spPr bwMode="auto">
            <a:xfrm>
              <a:off x="4176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97" name="Line 35"/>
            <p:cNvSpPr>
              <a:spLocks noChangeShapeType="1"/>
            </p:cNvSpPr>
            <p:nvPr/>
          </p:nvSpPr>
          <p:spPr bwMode="auto">
            <a:xfrm>
              <a:off x="4272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98" name="Line 36"/>
            <p:cNvSpPr>
              <a:spLocks noChangeShapeType="1"/>
            </p:cNvSpPr>
            <p:nvPr/>
          </p:nvSpPr>
          <p:spPr bwMode="auto">
            <a:xfrm>
              <a:off x="4368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699" name="Line 37"/>
            <p:cNvSpPr>
              <a:spLocks noChangeShapeType="1"/>
            </p:cNvSpPr>
            <p:nvPr/>
          </p:nvSpPr>
          <p:spPr bwMode="auto">
            <a:xfrm>
              <a:off x="4464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700" name="Line 38"/>
            <p:cNvSpPr>
              <a:spLocks noChangeShapeType="1"/>
            </p:cNvSpPr>
            <p:nvPr/>
          </p:nvSpPr>
          <p:spPr bwMode="auto">
            <a:xfrm>
              <a:off x="4560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701" name="Line 39"/>
            <p:cNvSpPr>
              <a:spLocks noChangeShapeType="1"/>
            </p:cNvSpPr>
            <p:nvPr/>
          </p:nvSpPr>
          <p:spPr bwMode="auto">
            <a:xfrm>
              <a:off x="4656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702" name="Line 40"/>
            <p:cNvSpPr>
              <a:spLocks noChangeShapeType="1"/>
            </p:cNvSpPr>
            <p:nvPr/>
          </p:nvSpPr>
          <p:spPr bwMode="auto">
            <a:xfrm>
              <a:off x="4752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703" name="Line 41"/>
            <p:cNvSpPr>
              <a:spLocks noChangeShapeType="1"/>
            </p:cNvSpPr>
            <p:nvPr/>
          </p:nvSpPr>
          <p:spPr bwMode="auto">
            <a:xfrm>
              <a:off x="4848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704" name="Line 42"/>
            <p:cNvSpPr>
              <a:spLocks noChangeShapeType="1"/>
            </p:cNvSpPr>
            <p:nvPr/>
          </p:nvSpPr>
          <p:spPr bwMode="auto">
            <a:xfrm>
              <a:off x="4944" y="2256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705" name="Line 43"/>
            <p:cNvSpPr>
              <a:spLocks noChangeShapeType="1"/>
            </p:cNvSpPr>
            <p:nvPr/>
          </p:nvSpPr>
          <p:spPr bwMode="auto">
            <a:xfrm>
              <a:off x="1296" y="3648"/>
              <a:ext cx="36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706" name="Line 44"/>
            <p:cNvSpPr>
              <a:spLocks noChangeShapeType="1"/>
            </p:cNvSpPr>
            <p:nvPr/>
          </p:nvSpPr>
          <p:spPr bwMode="auto">
            <a:xfrm>
              <a:off x="3072" y="3648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70658" name="Object 2"/>
            <p:cNvGraphicFramePr>
              <a:graphicFrameLocks noChangeAspect="1"/>
            </p:cNvGraphicFramePr>
            <p:nvPr/>
          </p:nvGraphicFramePr>
          <p:xfrm>
            <a:off x="2928" y="3696"/>
            <a:ext cx="327" cy="4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96" name="Visio" r:id="rId4" imgW="738378" imgH="941388" progId="Visio.Drawing.11">
                    <p:embed/>
                  </p:oleObj>
                </mc:Choice>
                <mc:Fallback>
                  <p:oleObj name="Visio" r:id="rId4" imgW="738378" imgH="941388" progId="Visio.Drawing.11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3696"/>
                          <a:ext cx="327" cy="4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4846" name="Text Box 46"/>
          <p:cNvSpPr txBox="1">
            <a:spLocks noChangeArrowheads="1"/>
          </p:cNvSpPr>
          <p:nvPr/>
        </p:nvSpPr>
        <p:spPr bwMode="auto">
          <a:xfrm>
            <a:off x="4495800" y="4495800"/>
            <a:ext cx="9906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600" b="1" i="1">
                <a:solidFill>
                  <a:srgbClr val="CC9900"/>
                </a:solidFill>
                <a:latin typeface="Arial" charset="0"/>
              </a:rPr>
              <a:t>?</a:t>
            </a:r>
          </a:p>
        </p:txBody>
      </p:sp>
      <p:pic>
        <p:nvPicPr>
          <p:cNvPr id="204847" name="Picture 4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1828800"/>
            <a:ext cx="5943600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8" name="Text Box 48"/>
          <p:cNvSpPr txBox="1">
            <a:spLocks noChangeArrowheads="1"/>
          </p:cNvSpPr>
          <p:nvPr/>
        </p:nvSpPr>
        <p:spPr bwMode="auto">
          <a:xfrm>
            <a:off x="2895600" y="2743200"/>
            <a:ext cx="4657725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Char char="•"/>
            </a:pPr>
            <a:r>
              <a:rPr lang="en-US">
                <a:latin typeface="Arial" charset="0"/>
              </a:rPr>
              <a:t>15 million detector channels</a:t>
            </a:r>
          </a:p>
          <a:p>
            <a:pPr marL="342900" indent="-342900">
              <a:buFontTx/>
              <a:buChar char="•"/>
            </a:pPr>
            <a:r>
              <a:rPr lang="en-US">
                <a:latin typeface="Arial" charset="0"/>
              </a:rPr>
              <a:t>@ 40 MHz</a:t>
            </a:r>
          </a:p>
          <a:p>
            <a:pPr marL="342900" indent="-342900">
              <a:buFontTx/>
              <a:buChar char="•"/>
            </a:pPr>
            <a:r>
              <a:rPr lang="en-US">
                <a:latin typeface="Arial" charset="0"/>
              </a:rPr>
              <a:t>= ~15 * 1,000,000 * 40 * 1,000,000 bytes</a:t>
            </a:r>
          </a:p>
          <a:p>
            <a:pPr marL="342900" indent="-342900">
              <a:buFontTx/>
              <a:buChar char="•"/>
            </a:pPr>
            <a:endParaRPr lang="en-US">
              <a:latin typeface="Arial" charset="0"/>
            </a:endParaRPr>
          </a:p>
          <a:p>
            <a:pPr marL="342900" indent="-342900">
              <a:buFontTx/>
              <a:buChar char="•"/>
            </a:pPr>
            <a:r>
              <a:rPr lang="en-US" sz="2000">
                <a:latin typeface="Arial" charset="0"/>
              </a:rPr>
              <a:t>= ~ 600 TB/sec</a:t>
            </a:r>
          </a:p>
          <a:p>
            <a:pPr marL="342900" indent="-342900">
              <a:buFontTx/>
              <a:buChar char="•"/>
            </a:pPr>
            <a:endParaRPr lang="en-US" sz="2000">
              <a:latin typeface="Arial" charset="0"/>
            </a:endParaRPr>
          </a:p>
          <a:p>
            <a:pPr marL="342900" indent="-342900"/>
            <a:endParaRPr lang="en-US">
              <a:latin typeface="Arial" charset="0"/>
            </a:endParaRPr>
          </a:p>
        </p:txBody>
      </p:sp>
      <p:sp>
        <p:nvSpPr>
          <p:cNvPr id="70665" name="Footer Placeholder 50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048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2" dur="indefinite"/>
                                        <p:tgtEl>
                                          <p:spTgt spid="20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6" grpId="0"/>
      <p:bldP spid="2048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multi-crate system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914403" y="1461240"/>
            <a:ext cx="2259105" cy="1577796"/>
            <a:chOff x="4155141" y="2380125"/>
            <a:chExt cx="2460812" cy="1698820"/>
          </a:xfrm>
        </p:grpSpPr>
        <p:sp>
          <p:nvSpPr>
            <p:cNvPr id="5" name="Rectangle 4"/>
            <p:cNvSpPr/>
            <p:nvPr/>
          </p:nvSpPr>
          <p:spPr>
            <a:xfrm>
              <a:off x="4155142" y="2845013"/>
              <a:ext cx="2460811" cy="12311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Comic Sans MS" pitchFamily="66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155141" y="2853221"/>
              <a:ext cx="228155" cy="12147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Comic Sans MS" pitchFamily="66" charset="0"/>
                </a:rPr>
                <a:t>C</a:t>
              </a:r>
            </a:p>
            <a:p>
              <a:pPr algn="ctr"/>
              <a:r>
                <a:rPr lang="en-US" sz="1000" dirty="0" smtClean="0">
                  <a:latin typeface="Comic Sans MS" pitchFamily="66" charset="0"/>
                </a:rPr>
                <a:t>P</a:t>
              </a:r>
            </a:p>
            <a:p>
              <a:pPr algn="ctr"/>
              <a:r>
                <a:rPr lang="en-US" sz="1000" dirty="0" smtClean="0">
                  <a:latin typeface="Comic Sans MS" pitchFamily="66" charset="0"/>
                </a:rPr>
                <a:t>U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52714" y="2855957"/>
              <a:ext cx="187413" cy="12147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A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D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C</a:t>
              </a:r>
              <a:endParaRPr lang="en-US" sz="10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042842" y="2858694"/>
              <a:ext cx="187413" cy="12147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A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D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C</a:t>
              </a:r>
              <a:endParaRPr lang="en-US" sz="10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32971" y="2861430"/>
              <a:ext cx="187413" cy="12147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T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D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C</a:t>
              </a:r>
              <a:endParaRPr lang="en-US" sz="10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23099" y="2864167"/>
              <a:ext cx="187413" cy="12147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T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D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C</a:t>
              </a:r>
              <a:endParaRPr lang="en-US" sz="10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383296" y="3206165"/>
              <a:ext cx="1469418" cy="27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386012" y="3717793"/>
              <a:ext cx="1469418" cy="2736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428198" y="2864165"/>
              <a:ext cx="187413" cy="121477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Comic Sans MS" pitchFamily="66" charset="0"/>
                </a:rPr>
                <a:t>Trigger</a:t>
              </a:r>
              <a:endParaRPr lang="en-US" sz="1000" dirty="0">
                <a:latin typeface="Comic Sans MS" pitchFamily="66" charset="0"/>
              </a:endParaRPr>
            </a:p>
          </p:txBody>
        </p:sp>
        <p:cxnSp>
          <p:nvCxnSpPr>
            <p:cNvPr id="14" name="Straight Arrow Connector 13"/>
            <p:cNvCxnSpPr>
              <a:stCxn id="13" idx="1"/>
              <a:endCxn id="6" idx="3"/>
            </p:cNvCxnSpPr>
            <p:nvPr/>
          </p:nvCxnSpPr>
          <p:spPr>
            <a:xfrm rot="10800000">
              <a:off x="4383296" y="3460610"/>
              <a:ext cx="1044902" cy="109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332759" y="2971101"/>
              <a:ext cx="9893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mic Sans MS" pitchFamily="66" charset="0"/>
                </a:rPr>
                <a:t>Configuration</a:t>
              </a:r>
              <a:endParaRPr lang="en-US" sz="1000" dirty="0">
                <a:latin typeface="Comic Sans MS" pitchFamily="66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32759" y="3233756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mic Sans MS" pitchFamily="66" charset="0"/>
                </a:rPr>
                <a:t>Trigger</a:t>
              </a:r>
              <a:endParaRPr lang="en-US" sz="1000" dirty="0">
                <a:latin typeface="Comic Sans MS" pitchFamily="66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32758" y="3496411"/>
              <a:ext cx="6719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mic Sans MS" pitchFamily="66" charset="0"/>
                </a:rPr>
                <a:t>Readout</a:t>
              </a:r>
              <a:endParaRPr lang="en-US" sz="1000" dirty="0">
                <a:latin typeface="Comic Sans MS" pitchFamily="66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5400000">
              <a:off x="5387896" y="2726001"/>
              <a:ext cx="254447" cy="9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5806980" y="2728737"/>
              <a:ext cx="254447" cy="9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6005257" y="2723266"/>
              <a:ext cx="254447" cy="9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>
              <a:off x="6203533" y="2726002"/>
              <a:ext cx="254447" cy="9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6393662" y="2728738"/>
              <a:ext cx="254447" cy="9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165942" y="2380129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mic Sans MS" pitchFamily="66" charset="0"/>
                </a:rPr>
                <a:t>Trigger</a:t>
              </a:r>
              <a:endParaRPr lang="en-US" sz="1000" dirty="0">
                <a:latin typeface="Comic Sans MS" pitchFamily="66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55339" y="2380125"/>
              <a:ext cx="8306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mic Sans MS" pitchFamily="66" charset="0"/>
                </a:rPr>
                <a:t>Detector 1</a:t>
              </a:r>
              <a:endParaRPr lang="en-US" sz="1000" dirty="0">
                <a:latin typeface="Comic Sans MS" pitchFamily="66" charset="0"/>
              </a:endParaRPr>
            </a:p>
          </p:txBody>
        </p:sp>
      </p:grpSp>
      <p:pic>
        <p:nvPicPr>
          <p:cNvPr id="26" name="Picture 233" descr="swit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6647" y="3859308"/>
            <a:ext cx="2380781" cy="31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4589917" y="1465723"/>
            <a:ext cx="2344596" cy="1577796"/>
            <a:chOff x="4155141" y="2380125"/>
            <a:chExt cx="2553936" cy="1698820"/>
          </a:xfrm>
        </p:grpSpPr>
        <p:sp>
          <p:nvSpPr>
            <p:cNvPr id="28" name="Rectangle 27"/>
            <p:cNvSpPr/>
            <p:nvPr/>
          </p:nvSpPr>
          <p:spPr>
            <a:xfrm>
              <a:off x="4155142" y="2845013"/>
              <a:ext cx="2460811" cy="12311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Comic Sans MS" pitchFamily="66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55141" y="2853221"/>
              <a:ext cx="228155" cy="12147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Comic Sans MS" pitchFamily="66" charset="0"/>
                </a:rPr>
                <a:t>C</a:t>
              </a:r>
            </a:p>
            <a:p>
              <a:pPr algn="ctr"/>
              <a:r>
                <a:rPr lang="en-US" sz="1000" dirty="0" smtClean="0">
                  <a:latin typeface="Comic Sans MS" pitchFamily="66" charset="0"/>
                </a:rPr>
                <a:t>P</a:t>
              </a:r>
            </a:p>
            <a:p>
              <a:pPr algn="ctr"/>
              <a:r>
                <a:rPr lang="en-US" sz="1000" dirty="0" smtClean="0">
                  <a:latin typeface="Comic Sans MS" pitchFamily="66" charset="0"/>
                </a:rPr>
                <a:t>U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2714" y="2855957"/>
              <a:ext cx="187413" cy="12147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A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D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C</a:t>
              </a:r>
              <a:endParaRPr lang="en-US" sz="10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042842" y="2858694"/>
              <a:ext cx="187413" cy="12147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A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D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C</a:t>
              </a:r>
              <a:endParaRPr lang="en-US" sz="10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232971" y="2861430"/>
              <a:ext cx="187413" cy="12147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T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D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C</a:t>
              </a:r>
              <a:endParaRPr lang="en-US" sz="10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23099" y="2864167"/>
              <a:ext cx="187413" cy="121477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T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D</a:t>
              </a:r>
            </a:p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omic Sans MS" pitchFamily="66" charset="0"/>
                </a:rPr>
                <a:t>C</a:t>
              </a:r>
              <a:endParaRPr lang="en-US" sz="10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4383296" y="3206165"/>
              <a:ext cx="1469418" cy="27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4386012" y="3717793"/>
              <a:ext cx="1469418" cy="2736"/>
            </a:xfrm>
            <a:prstGeom prst="straightConnector1">
              <a:avLst/>
            </a:prstGeom>
            <a:ln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428198" y="2864165"/>
              <a:ext cx="187413" cy="1214778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>
                  <a:latin typeface="Comic Sans MS" pitchFamily="66" charset="0"/>
                </a:rPr>
                <a:t>Trigger</a:t>
              </a:r>
              <a:endParaRPr lang="en-US" sz="1000" dirty="0">
                <a:latin typeface="Comic Sans MS" pitchFamily="66" charset="0"/>
              </a:endParaRPr>
            </a:p>
          </p:txBody>
        </p:sp>
        <p:cxnSp>
          <p:nvCxnSpPr>
            <p:cNvPr id="37" name="Straight Arrow Connector 36"/>
            <p:cNvCxnSpPr>
              <a:stCxn id="36" idx="1"/>
              <a:endCxn id="29" idx="3"/>
            </p:cNvCxnSpPr>
            <p:nvPr/>
          </p:nvCxnSpPr>
          <p:spPr>
            <a:xfrm rot="10800000">
              <a:off x="4383296" y="3460610"/>
              <a:ext cx="1044902" cy="109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332759" y="2971101"/>
              <a:ext cx="9893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mic Sans MS" pitchFamily="66" charset="0"/>
                </a:rPr>
                <a:t>Configuration</a:t>
              </a:r>
              <a:endParaRPr lang="en-US" sz="1000" dirty="0">
                <a:latin typeface="Comic Sans MS" pitchFamily="66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32759" y="3233756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mic Sans MS" pitchFamily="66" charset="0"/>
                </a:rPr>
                <a:t>Trigger</a:t>
              </a:r>
              <a:endParaRPr lang="en-US" sz="1000" dirty="0">
                <a:latin typeface="Comic Sans MS" pitchFamily="66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332758" y="3496411"/>
              <a:ext cx="6719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mic Sans MS" pitchFamily="66" charset="0"/>
                </a:rPr>
                <a:t>Readout</a:t>
              </a:r>
              <a:endParaRPr lang="en-US" sz="1000" dirty="0">
                <a:latin typeface="Comic Sans MS" pitchFamily="66" charset="0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rot="5400000">
              <a:off x="5387896" y="2726001"/>
              <a:ext cx="254447" cy="9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5806980" y="2728737"/>
              <a:ext cx="254447" cy="9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6005257" y="2723266"/>
              <a:ext cx="254447" cy="9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5400000">
              <a:off x="6203533" y="2726002"/>
              <a:ext cx="254447" cy="9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5400000">
              <a:off x="6393662" y="2728738"/>
              <a:ext cx="254447" cy="9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165942" y="2380129"/>
              <a:ext cx="6335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mic Sans MS" pitchFamily="66" charset="0"/>
                </a:rPr>
                <a:t>Trigger</a:t>
              </a:r>
              <a:endParaRPr lang="en-US" sz="1000" dirty="0">
                <a:latin typeface="Comic Sans MS" pitchFamily="66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55340" y="2380125"/>
              <a:ext cx="953737" cy="265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Comic Sans MS" pitchFamily="66" charset="0"/>
                </a:rPr>
                <a:t>Detector N</a:t>
              </a:r>
              <a:endParaRPr lang="en-US" sz="1000" dirty="0">
                <a:latin typeface="Comic Sans MS" pitchFamily="66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29370" y="4924431"/>
            <a:ext cx="1647824" cy="1025519"/>
            <a:chOff x="1774826" y="4924431"/>
            <a:chExt cx="1647824" cy="1025519"/>
          </a:xfrm>
        </p:grpSpPr>
        <p:grpSp>
          <p:nvGrpSpPr>
            <p:cNvPr id="49" name="Group 263"/>
            <p:cNvGrpSpPr>
              <a:grpSpLocks/>
            </p:cNvGrpSpPr>
            <p:nvPr/>
          </p:nvGrpSpPr>
          <p:grpSpPr bwMode="auto">
            <a:xfrm>
              <a:off x="1774826" y="4924431"/>
              <a:ext cx="1089027" cy="914401"/>
              <a:chOff x="176" y="1870"/>
              <a:chExt cx="686" cy="576"/>
            </a:xfrm>
          </p:grpSpPr>
          <p:sp>
            <p:nvSpPr>
              <p:cNvPr id="52" name="Text Box 264"/>
              <p:cNvSpPr txBox="1">
                <a:spLocks noChangeArrowheads="1"/>
              </p:cNvSpPr>
              <p:nvPr/>
            </p:nvSpPr>
            <p:spPr bwMode="auto">
              <a:xfrm>
                <a:off x="176" y="2039"/>
                <a:ext cx="261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sz="1000" dirty="0" smtClean="0">
                    <a:latin typeface="Verdana" pitchFamily="34" charset="0"/>
                  </a:rPr>
                  <a:t> E</a:t>
                </a:r>
                <a:endParaRPr lang="fr-FR" sz="1000" dirty="0">
                  <a:latin typeface="Verdana" pitchFamily="34" charset="0"/>
                </a:endParaRPr>
              </a:p>
              <a:p>
                <a:r>
                  <a:rPr lang="fr-FR" sz="1000" dirty="0" smtClean="0">
                    <a:latin typeface="Verdana" pitchFamily="34" charset="0"/>
                  </a:rPr>
                  <a:t> B</a:t>
                </a:r>
              </a:p>
              <a:p>
                <a:r>
                  <a:rPr lang="fr-FR" sz="1000" dirty="0" smtClean="0">
                    <a:latin typeface="Verdana" pitchFamily="34" charset="0"/>
                  </a:rPr>
                  <a:t>(1)</a:t>
                </a:r>
                <a:endParaRPr lang="fr-FR" sz="1000" dirty="0">
                  <a:latin typeface="Verdana" pitchFamily="34" charset="0"/>
                </a:endParaRPr>
              </a:p>
            </p:txBody>
          </p:sp>
          <p:grpSp>
            <p:nvGrpSpPr>
              <p:cNvPr id="53" name="Group 265"/>
              <p:cNvGrpSpPr>
                <a:grpSpLocks/>
              </p:cNvGrpSpPr>
              <p:nvPr/>
            </p:nvGrpSpPr>
            <p:grpSpPr bwMode="auto">
              <a:xfrm>
                <a:off x="388" y="1870"/>
                <a:ext cx="474" cy="576"/>
                <a:chOff x="398" y="3224"/>
                <a:chExt cx="474" cy="576"/>
              </a:xfrm>
            </p:grpSpPr>
            <p:pic>
              <p:nvPicPr>
                <p:cNvPr id="54" name="Picture 266" descr="PC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98" y="3345"/>
                  <a:ext cx="275" cy="455"/>
                </a:xfrm>
                <a:prstGeom prst="rect">
                  <a:avLst/>
                </a:prstGeom>
                <a:noFill/>
                <a:effectLst>
                  <a:outerShdw dist="393700" dir="19859993" algn="ctr" rotWithShape="0">
                    <a:schemeClr val="bg2">
                      <a:alpha val="53000"/>
                    </a:schemeClr>
                  </a:outerShdw>
                </a:effectLst>
              </p:spPr>
            </p:pic>
            <p:sp>
              <p:nvSpPr>
                <p:cNvPr id="55" name="Line 267"/>
                <p:cNvSpPr>
                  <a:spLocks noChangeShapeType="1"/>
                </p:cNvSpPr>
                <p:nvPr/>
              </p:nvSpPr>
              <p:spPr bwMode="auto">
                <a:xfrm flipV="1">
                  <a:off x="678" y="3466"/>
                  <a:ext cx="194" cy="1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678" y="3466"/>
                  <a:ext cx="1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" name="Line 269"/>
                <p:cNvSpPr>
                  <a:spLocks noChangeShapeType="1"/>
                </p:cNvSpPr>
                <p:nvPr/>
              </p:nvSpPr>
              <p:spPr bwMode="auto">
                <a:xfrm flipV="1">
                  <a:off x="678" y="3224"/>
                  <a:ext cx="194" cy="1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8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412" y="3224"/>
                  <a:ext cx="194" cy="1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678" y="3660"/>
                  <a:ext cx="194" cy="1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0" name="Line 272"/>
                <p:cNvSpPr>
                  <a:spLocks noChangeShapeType="1"/>
                </p:cNvSpPr>
                <p:nvPr/>
              </p:nvSpPr>
              <p:spPr bwMode="auto">
                <a:xfrm>
                  <a:off x="606" y="3224"/>
                  <a:ext cx="26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" name="Line 273"/>
                <p:cNvSpPr>
                  <a:spLocks noChangeShapeType="1"/>
                </p:cNvSpPr>
                <p:nvPr/>
              </p:nvSpPr>
              <p:spPr bwMode="auto">
                <a:xfrm>
                  <a:off x="872" y="3224"/>
                  <a:ext cx="0" cy="4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50" name="AutoShape 276"/>
            <p:cNvSpPr>
              <a:spLocks noChangeArrowheads="1"/>
            </p:cNvSpPr>
            <p:nvPr/>
          </p:nvSpPr>
          <p:spPr bwMode="auto">
            <a:xfrm>
              <a:off x="3041650" y="5721350"/>
              <a:ext cx="381000" cy="228600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Line 277"/>
            <p:cNvSpPr>
              <a:spLocks noChangeShapeType="1"/>
            </p:cNvSpPr>
            <p:nvPr/>
          </p:nvSpPr>
          <p:spPr bwMode="auto">
            <a:xfrm>
              <a:off x="2730500" y="5708650"/>
              <a:ext cx="304800" cy="127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670386" y="4915468"/>
            <a:ext cx="1706562" cy="1025518"/>
            <a:chOff x="1716088" y="4924432"/>
            <a:chExt cx="1706562" cy="1025518"/>
          </a:xfrm>
        </p:grpSpPr>
        <p:grpSp>
          <p:nvGrpSpPr>
            <p:cNvPr id="63" name="Group 263"/>
            <p:cNvGrpSpPr>
              <a:grpSpLocks/>
            </p:cNvGrpSpPr>
            <p:nvPr/>
          </p:nvGrpSpPr>
          <p:grpSpPr bwMode="auto">
            <a:xfrm>
              <a:off x="1716088" y="4924432"/>
              <a:ext cx="1147765" cy="914401"/>
              <a:chOff x="139" y="1870"/>
              <a:chExt cx="723" cy="576"/>
            </a:xfrm>
          </p:grpSpPr>
          <p:sp>
            <p:nvSpPr>
              <p:cNvPr id="66" name="Text Box 264"/>
              <p:cNvSpPr txBox="1">
                <a:spLocks noChangeArrowheads="1"/>
              </p:cNvSpPr>
              <p:nvPr/>
            </p:nvSpPr>
            <p:spPr bwMode="auto">
              <a:xfrm>
                <a:off x="139" y="2039"/>
                <a:ext cx="298" cy="3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fr-FR" sz="1000" dirty="0" smtClean="0">
                    <a:latin typeface="Verdana" pitchFamily="34" charset="0"/>
                  </a:rPr>
                  <a:t> E</a:t>
                </a:r>
                <a:endParaRPr lang="fr-FR" sz="1000" dirty="0">
                  <a:latin typeface="Verdana" pitchFamily="34" charset="0"/>
                </a:endParaRPr>
              </a:p>
              <a:p>
                <a:r>
                  <a:rPr lang="fr-FR" sz="1000" dirty="0" smtClean="0">
                    <a:latin typeface="Verdana" pitchFamily="34" charset="0"/>
                  </a:rPr>
                  <a:t> B</a:t>
                </a:r>
              </a:p>
              <a:p>
                <a:r>
                  <a:rPr lang="fr-FR" sz="1000" dirty="0" smtClean="0">
                    <a:latin typeface="Verdana" pitchFamily="34" charset="0"/>
                  </a:rPr>
                  <a:t>(M)</a:t>
                </a:r>
                <a:endParaRPr lang="fr-FR" sz="1000" dirty="0">
                  <a:latin typeface="Verdana" pitchFamily="34" charset="0"/>
                </a:endParaRPr>
              </a:p>
            </p:txBody>
          </p:sp>
          <p:grpSp>
            <p:nvGrpSpPr>
              <p:cNvPr id="67" name="Group 265"/>
              <p:cNvGrpSpPr>
                <a:grpSpLocks/>
              </p:cNvGrpSpPr>
              <p:nvPr/>
            </p:nvGrpSpPr>
            <p:grpSpPr bwMode="auto">
              <a:xfrm>
                <a:off x="388" y="1870"/>
                <a:ext cx="474" cy="576"/>
                <a:chOff x="398" y="3224"/>
                <a:chExt cx="474" cy="576"/>
              </a:xfrm>
            </p:grpSpPr>
            <p:pic>
              <p:nvPicPr>
                <p:cNvPr id="68" name="Picture 266" descr="PC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98" y="3345"/>
                  <a:ext cx="275" cy="455"/>
                </a:xfrm>
                <a:prstGeom prst="rect">
                  <a:avLst/>
                </a:prstGeom>
                <a:noFill/>
                <a:effectLst>
                  <a:outerShdw dist="393700" dir="19859993" algn="ctr" rotWithShape="0">
                    <a:schemeClr val="bg2">
                      <a:alpha val="53000"/>
                    </a:schemeClr>
                  </a:outerShdw>
                </a:effectLst>
              </p:spPr>
            </p:pic>
            <p:sp>
              <p:nvSpPr>
                <p:cNvPr id="69" name="Line 267"/>
                <p:cNvSpPr>
                  <a:spLocks noChangeShapeType="1"/>
                </p:cNvSpPr>
                <p:nvPr/>
              </p:nvSpPr>
              <p:spPr bwMode="auto">
                <a:xfrm flipV="1">
                  <a:off x="678" y="3466"/>
                  <a:ext cx="194" cy="1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0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678" y="3466"/>
                  <a:ext cx="1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1" name="Line 269"/>
                <p:cNvSpPr>
                  <a:spLocks noChangeShapeType="1"/>
                </p:cNvSpPr>
                <p:nvPr/>
              </p:nvSpPr>
              <p:spPr bwMode="auto">
                <a:xfrm flipV="1">
                  <a:off x="678" y="3224"/>
                  <a:ext cx="194" cy="1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2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412" y="3224"/>
                  <a:ext cx="194" cy="1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3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678" y="3660"/>
                  <a:ext cx="194" cy="1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4" name="Line 272"/>
                <p:cNvSpPr>
                  <a:spLocks noChangeShapeType="1"/>
                </p:cNvSpPr>
                <p:nvPr/>
              </p:nvSpPr>
              <p:spPr bwMode="auto">
                <a:xfrm>
                  <a:off x="606" y="3224"/>
                  <a:ext cx="26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5" name="Line 273"/>
                <p:cNvSpPr>
                  <a:spLocks noChangeShapeType="1"/>
                </p:cNvSpPr>
                <p:nvPr/>
              </p:nvSpPr>
              <p:spPr bwMode="auto">
                <a:xfrm>
                  <a:off x="872" y="3224"/>
                  <a:ext cx="0" cy="4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64" name="AutoShape 276"/>
            <p:cNvSpPr>
              <a:spLocks noChangeArrowheads="1"/>
            </p:cNvSpPr>
            <p:nvPr/>
          </p:nvSpPr>
          <p:spPr bwMode="auto">
            <a:xfrm>
              <a:off x="3041650" y="5721350"/>
              <a:ext cx="381000" cy="228600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5" name="Line 277"/>
            <p:cNvSpPr>
              <a:spLocks noChangeShapeType="1"/>
            </p:cNvSpPr>
            <p:nvPr/>
          </p:nvSpPr>
          <p:spPr bwMode="auto">
            <a:xfrm>
              <a:off x="2730500" y="5708650"/>
              <a:ext cx="304800" cy="127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2810435" y="5082988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. . .</a:t>
            </a:r>
            <a:endParaRPr lang="en-US" sz="3200" dirty="0">
              <a:latin typeface="Comic Sans MS" pitchFamily="66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527611" y="2088776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omic Sans MS" pitchFamily="66" charset="0"/>
              </a:rPr>
              <a:t>. . .</a:t>
            </a:r>
            <a:endParaRPr lang="en-US" sz="3200" dirty="0">
              <a:latin typeface="Comic Sans MS" pitchFamily="66" charset="0"/>
            </a:endParaRPr>
          </a:p>
        </p:txBody>
      </p:sp>
      <p:cxnSp>
        <p:nvCxnSpPr>
          <p:cNvPr id="79" name="Straight Connector 78"/>
          <p:cNvCxnSpPr>
            <a:stCxn id="6" idx="2"/>
          </p:cNvCxnSpPr>
          <p:nvPr/>
        </p:nvCxnSpPr>
        <p:spPr>
          <a:xfrm rot="16200000" flipH="1">
            <a:off x="1681100" y="2366899"/>
            <a:ext cx="843883" cy="2167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29" idx="2"/>
          </p:cNvCxnSpPr>
          <p:nvPr/>
        </p:nvCxnSpPr>
        <p:spPr>
          <a:xfrm rot="5400000">
            <a:off x="4206105" y="3398454"/>
            <a:ext cx="853641" cy="123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10800000" flipV="1">
            <a:off x="1990166" y="4168588"/>
            <a:ext cx="1237129" cy="739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4195482" y="4545106"/>
            <a:ext cx="75303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296" descr="igui_run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8546" y="5412533"/>
            <a:ext cx="1006475" cy="731837"/>
          </a:xfrm>
          <a:prstGeom prst="rect">
            <a:avLst/>
          </a:prstGeom>
          <a:noFill/>
        </p:spPr>
      </p:pic>
      <p:pic>
        <p:nvPicPr>
          <p:cNvPr id="90" name="Picture 299" descr="gna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667" y="3171542"/>
            <a:ext cx="977559" cy="728103"/>
          </a:xfrm>
          <a:prstGeom prst="rect">
            <a:avLst/>
          </a:prstGeom>
          <a:noFill/>
        </p:spPr>
      </p:pic>
      <p:grpSp>
        <p:nvGrpSpPr>
          <p:cNvPr id="91" name="Group 224"/>
          <p:cNvGrpSpPr>
            <a:grpSpLocks/>
          </p:cNvGrpSpPr>
          <p:nvPr/>
        </p:nvGrpSpPr>
        <p:grpSpPr bwMode="auto">
          <a:xfrm>
            <a:off x="7960659" y="2393576"/>
            <a:ext cx="605117" cy="671603"/>
            <a:chOff x="398" y="3224"/>
            <a:chExt cx="474" cy="576"/>
          </a:xfrm>
        </p:grpSpPr>
        <p:pic>
          <p:nvPicPr>
            <p:cNvPr id="92" name="Picture 225" descr="PC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8" y="3345"/>
              <a:ext cx="275" cy="455"/>
            </a:xfrm>
            <a:prstGeom prst="rect">
              <a:avLst/>
            </a:prstGeom>
            <a:noFill/>
            <a:effectLst>
              <a:outerShdw dist="393700" dir="19859993" algn="ctr" rotWithShape="0">
                <a:schemeClr val="bg2">
                  <a:alpha val="53000"/>
                </a:schemeClr>
              </a:outerShdw>
            </a:effectLst>
          </p:spPr>
        </p:pic>
        <p:sp>
          <p:nvSpPr>
            <p:cNvPr id="93" name="Line 226"/>
            <p:cNvSpPr>
              <a:spLocks noChangeShapeType="1"/>
            </p:cNvSpPr>
            <p:nvPr/>
          </p:nvSpPr>
          <p:spPr bwMode="auto">
            <a:xfrm flipV="1">
              <a:off x="678" y="3466"/>
              <a:ext cx="194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4" name="Line 227"/>
            <p:cNvSpPr>
              <a:spLocks noChangeShapeType="1"/>
            </p:cNvSpPr>
            <p:nvPr/>
          </p:nvSpPr>
          <p:spPr bwMode="auto">
            <a:xfrm flipH="1">
              <a:off x="678" y="3466"/>
              <a:ext cx="1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Line 228"/>
            <p:cNvSpPr>
              <a:spLocks noChangeShapeType="1"/>
            </p:cNvSpPr>
            <p:nvPr/>
          </p:nvSpPr>
          <p:spPr bwMode="auto">
            <a:xfrm flipV="1">
              <a:off x="678" y="3224"/>
              <a:ext cx="194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6" name="Line 229"/>
            <p:cNvSpPr>
              <a:spLocks noChangeShapeType="1"/>
            </p:cNvSpPr>
            <p:nvPr/>
          </p:nvSpPr>
          <p:spPr bwMode="auto">
            <a:xfrm flipV="1">
              <a:off x="412" y="3224"/>
              <a:ext cx="194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7" name="Line 230"/>
            <p:cNvSpPr>
              <a:spLocks noChangeShapeType="1"/>
            </p:cNvSpPr>
            <p:nvPr/>
          </p:nvSpPr>
          <p:spPr bwMode="auto">
            <a:xfrm flipV="1">
              <a:off x="678" y="3660"/>
              <a:ext cx="194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8" name="Line 231"/>
            <p:cNvSpPr>
              <a:spLocks noChangeShapeType="1"/>
            </p:cNvSpPr>
            <p:nvPr/>
          </p:nvSpPr>
          <p:spPr bwMode="auto">
            <a:xfrm>
              <a:off x="606" y="3224"/>
              <a:ext cx="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9" name="Line 232"/>
            <p:cNvSpPr>
              <a:spLocks noChangeShapeType="1"/>
            </p:cNvSpPr>
            <p:nvPr/>
          </p:nvSpPr>
          <p:spPr bwMode="auto">
            <a:xfrm>
              <a:off x="872" y="3224"/>
              <a:ext cx="0" cy="4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0" name="Group 224"/>
          <p:cNvGrpSpPr>
            <a:grpSpLocks/>
          </p:cNvGrpSpPr>
          <p:nvPr/>
        </p:nvGrpSpPr>
        <p:grpSpPr bwMode="auto">
          <a:xfrm>
            <a:off x="6943170" y="4684049"/>
            <a:ext cx="605117" cy="671603"/>
            <a:chOff x="398" y="3224"/>
            <a:chExt cx="474" cy="576"/>
          </a:xfrm>
        </p:grpSpPr>
        <p:pic>
          <p:nvPicPr>
            <p:cNvPr id="101" name="Picture 225" descr="PC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8" y="3345"/>
              <a:ext cx="275" cy="455"/>
            </a:xfrm>
            <a:prstGeom prst="rect">
              <a:avLst/>
            </a:prstGeom>
            <a:noFill/>
            <a:effectLst>
              <a:outerShdw dist="393700" dir="19859993" algn="ctr" rotWithShape="0">
                <a:schemeClr val="bg2">
                  <a:alpha val="53000"/>
                </a:schemeClr>
              </a:outerShdw>
            </a:effectLst>
          </p:spPr>
        </p:pic>
        <p:sp>
          <p:nvSpPr>
            <p:cNvPr id="102" name="Line 226"/>
            <p:cNvSpPr>
              <a:spLocks noChangeShapeType="1"/>
            </p:cNvSpPr>
            <p:nvPr/>
          </p:nvSpPr>
          <p:spPr bwMode="auto">
            <a:xfrm flipV="1">
              <a:off x="678" y="3466"/>
              <a:ext cx="194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3" name="Line 227"/>
            <p:cNvSpPr>
              <a:spLocks noChangeShapeType="1"/>
            </p:cNvSpPr>
            <p:nvPr/>
          </p:nvSpPr>
          <p:spPr bwMode="auto">
            <a:xfrm flipH="1">
              <a:off x="678" y="3466"/>
              <a:ext cx="1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4" name="Line 228"/>
            <p:cNvSpPr>
              <a:spLocks noChangeShapeType="1"/>
            </p:cNvSpPr>
            <p:nvPr/>
          </p:nvSpPr>
          <p:spPr bwMode="auto">
            <a:xfrm flipV="1">
              <a:off x="678" y="3224"/>
              <a:ext cx="194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5" name="Line 229"/>
            <p:cNvSpPr>
              <a:spLocks noChangeShapeType="1"/>
            </p:cNvSpPr>
            <p:nvPr/>
          </p:nvSpPr>
          <p:spPr bwMode="auto">
            <a:xfrm flipV="1">
              <a:off x="412" y="3224"/>
              <a:ext cx="194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6" name="Line 230"/>
            <p:cNvSpPr>
              <a:spLocks noChangeShapeType="1"/>
            </p:cNvSpPr>
            <p:nvPr/>
          </p:nvSpPr>
          <p:spPr bwMode="auto">
            <a:xfrm flipV="1">
              <a:off x="678" y="3660"/>
              <a:ext cx="194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7" name="Line 231"/>
            <p:cNvSpPr>
              <a:spLocks noChangeShapeType="1"/>
            </p:cNvSpPr>
            <p:nvPr/>
          </p:nvSpPr>
          <p:spPr bwMode="auto">
            <a:xfrm>
              <a:off x="606" y="3224"/>
              <a:ext cx="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8" name="Line 232"/>
            <p:cNvSpPr>
              <a:spLocks noChangeShapeType="1"/>
            </p:cNvSpPr>
            <p:nvPr/>
          </p:nvSpPr>
          <p:spPr bwMode="auto">
            <a:xfrm>
              <a:off x="872" y="3224"/>
              <a:ext cx="0" cy="4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cxnSp>
        <p:nvCxnSpPr>
          <p:cNvPr id="110" name="Straight Connector 109"/>
          <p:cNvCxnSpPr>
            <a:stCxn id="26" idx="3"/>
            <a:endCxn id="92" idx="1"/>
          </p:cNvCxnSpPr>
          <p:nvPr/>
        </p:nvCxnSpPr>
        <p:spPr>
          <a:xfrm flipV="1">
            <a:off x="5137428" y="2799919"/>
            <a:ext cx="2823231" cy="1215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26" idx="3"/>
            <a:endCxn id="101" idx="1"/>
          </p:cNvCxnSpPr>
          <p:nvPr/>
        </p:nvCxnSpPr>
        <p:spPr>
          <a:xfrm>
            <a:off x="5137428" y="4015318"/>
            <a:ext cx="1805742" cy="1075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7664823" y="2124635"/>
            <a:ext cx="12298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omic Sans MS" pitchFamily="66" charset="0"/>
              </a:rPr>
              <a:t>Online monitoring</a:t>
            </a:r>
            <a:endParaRPr lang="en-US" sz="1000" dirty="0">
              <a:latin typeface="Comic Sans MS" pitchFamily="66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593101" y="4666129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omic Sans MS" pitchFamily="66" charset="0"/>
              </a:rPr>
              <a:t>Run Control</a:t>
            </a:r>
          </a:p>
          <a:p>
            <a:r>
              <a:rPr lang="en-US" sz="1000" dirty="0" smtClean="0">
                <a:latin typeface="Comic Sans MS" pitchFamily="66" charset="0"/>
              </a:rPr>
              <a:t>Event Flow Manager</a:t>
            </a:r>
            <a:endParaRPr lang="en-US" sz="1000" dirty="0">
              <a:latin typeface="Comic Sans MS" pitchFamily="66" charset="0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389965" y="1264024"/>
            <a:ext cx="3334871" cy="2164976"/>
          </a:xfrm>
          <a:prstGeom prst="ellipse">
            <a:avLst/>
          </a:prstGeom>
          <a:solidFill>
            <a:srgbClr val="99FFCC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Slide Number Placeholder 11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Trigger management</a:t>
            </a:r>
          </a:p>
          <a:p>
            <a:r>
              <a:rPr lang="en-US" dirty="0" smtClean="0"/>
              <a:t>Data read-out</a:t>
            </a:r>
          </a:p>
          <a:p>
            <a:r>
              <a:rPr lang="en-US" dirty="0" smtClean="0"/>
              <a:t>Event framing and buffering</a:t>
            </a:r>
          </a:p>
          <a:p>
            <a:r>
              <a:rPr lang="en-US" dirty="0" smtClean="0"/>
              <a:t>Data transmission</a:t>
            </a:r>
          </a:p>
          <a:p>
            <a:r>
              <a:rPr lang="en-US" dirty="0" smtClean="0"/>
              <a:t>Event building and data storage</a:t>
            </a:r>
          </a:p>
          <a:p>
            <a:r>
              <a:rPr lang="en-US" dirty="0" smtClean="0"/>
              <a:t>System control and monitoring</a:t>
            </a:r>
          </a:p>
          <a:p>
            <a:r>
              <a:rPr lang="en-US" dirty="0" smtClean="0"/>
              <a:t>Data sampling and monitoring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1998"/>
            <a:ext cx="8229600" cy="994299"/>
          </a:xfrm>
        </p:spPr>
        <p:txBody>
          <a:bodyPr/>
          <a:lstStyle/>
          <a:p>
            <a:r>
              <a:rPr lang="en-US" dirty="0" smtClean="0"/>
              <a:t>Data readout (a simple example)</a:t>
            </a:r>
            <a:endParaRPr lang="en-US" dirty="0"/>
          </a:p>
        </p:txBody>
      </p: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457200" y="4585447"/>
            <a:ext cx="8229600" cy="15407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Data digitized by VME modules (ADC and TDC)</a:t>
            </a:r>
          </a:p>
          <a:p>
            <a:r>
              <a:rPr lang="en-US" dirty="0" smtClean="0"/>
              <a:t>Trigger signal received by a trigger module</a:t>
            </a:r>
          </a:p>
          <a:p>
            <a:pPr lvl="1"/>
            <a:r>
              <a:rPr lang="en-US" dirty="0" smtClean="0"/>
              <a:t>I/O register or interrupt generator</a:t>
            </a:r>
          </a:p>
          <a:p>
            <a:r>
              <a:rPr lang="en-US" dirty="0" smtClean="0"/>
              <a:t>Data read-out by a Single Board Computer (SBC)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554942" y="2311396"/>
            <a:ext cx="4061011" cy="20170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mic Sans MS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54941" y="2324843"/>
            <a:ext cx="376518" cy="1990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C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P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U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56400" y="2329326"/>
            <a:ext cx="309283" cy="19901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C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70164" y="2333809"/>
            <a:ext cx="309283" cy="19901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C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83928" y="2338292"/>
            <a:ext cx="309283" cy="19901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C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97692" y="2342775"/>
            <a:ext cx="309283" cy="19901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D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mic Sans MS" pitchFamily="66" charset="0"/>
              </a:rPr>
              <a:t>C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931459" y="2903069"/>
            <a:ext cx="2424941" cy="4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935942" y="3741266"/>
            <a:ext cx="2424941" cy="4483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22686" y="2342773"/>
            <a:ext cx="309283" cy="1990165"/>
          </a:xfrm>
          <a:prstGeom prst="rect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itchFamily="66" charset="0"/>
              </a:rPr>
              <a:t>Trigger</a:t>
            </a:r>
            <a:endParaRPr lang="en-US" dirty="0">
              <a:latin typeface="Comic Sans MS" pitchFamily="66" charset="0"/>
            </a:endParaRPr>
          </a:p>
        </p:txBody>
      </p:sp>
      <p:cxnSp>
        <p:nvCxnSpPr>
          <p:cNvPr id="41" name="Straight Arrow Connector 40"/>
          <p:cNvCxnSpPr>
            <a:stCxn id="31" idx="1"/>
            <a:endCxn id="26" idx="3"/>
          </p:cNvCxnSpPr>
          <p:nvPr/>
        </p:nvCxnSpPr>
        <p:spPr>
          <a:xfrm rot="10800000">
            <a:off x="2931460" y="3319926"/>
            <a:ext cx="1591227" cy="179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25589" y="2539996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Configuration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25589" y="2970302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Trigger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25588" y="3400608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Readout</a:t>
            </a:r>
            <a:endParaRPr lang="en-US" sz="1600" dirty="0">
              <a:latin typeface="Comic Sans MS" pitchFamily="66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rot="5400000">
            <a:off x="4457700" y="2116413"/>
            <a:ext cx="416859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5400000">
            <a:off x="5282450" y="2120896"/>
            <a:ext cx="416859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5400000">
            <a:off x="5609661" y="2111932"/>
            <a:ext cx="416859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5400000">
            <a:off x="5936872" y="2116415"/>
            <a:ext cx="416859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6250636" y="2120898"/>
            <a:ext cx="416859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289612" y="1571809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Trigger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3884" y="1569229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Detector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0852C42-1012-4F73-8E34-27E92E6AA85B}" type="slidenum">
              <a:rPr lang="en-US"/>
              <a:pPr/>
              <a:t>27</a:t>
            </a:fld>
            <a:endParaRPr lang="en-US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Data readout</a:t>
            </a:r>
            <a:endParaRPr lang="en-US" sz="4000" dirty="0" smtClean="0"/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8850" y="1314450"/>
            <a:ext cx="4154488" cy="51133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Electronics for many sensors integrated on an electronics board (PCB)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Several</a:t>
            </a:r>
            <a:r>
              <a:rPr lang="en-US" sz="2000" dirty="0" smtClean="0"/>
              <a:t> of these boards are put </a:t>
            </a:r>
            <a:r>
              <a:rPr lang="en-US" sz="2000" dirty="0" smtClean="0"/>
              <a:t>together in a common chassis or </a:t>
            </a:r>
            <a:r>
              <a:rPr lang="en-US" sz="2000" dirty="0" smtClean="0">
                <a:solidFill>
                  <a:srgbClr val="FF0000"/>
                </a:solidFill>
              </a:rPr>
              <a:t>crate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The </a:t>
            </a:r>
            <a:r>
              <a:rPr lang="en-US" sz="2000" dirty="0" smtClean="0"/>
              <a:t>boards (also called “modules”)</a:t>
            </a:r>
            <a:r>
              <a:rPr lang="en-US" sz="2000" dirty="0" smtClean="0"/>
              <a:t> </a:t>
            </a:r>
            <a:r>
              <a:rPr lang="en-US" sz="2000" dirty="0" smtClean="0"/>
              <a:t>need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Mechanical support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Power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A standardized way to access their data (our measurement values)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All this is provided by standards for (readout) electronics such as </a:t>
            </a:r>
            <a:r>
              <a:rPr lang="en-US" sz="2000" dirty="0" smtClean="0">
                <a:solidFill>
                  <a:srgbClr val="FF0000"/>
                </a:solidFill>
              </a:rPr>
              <a:t>VME </a:t>
            </a:r>
            <a:r>
              <a:rPr lang="en-US" sz="2000" dirty="0" smtClean="0"/>
              <a:t>(IEEE 1014</a:t>
            </a:r>
            <a:r>
              <a:rPr lang="en-US" sz="2000" dirty="0" smtClean="0"/>
              <a:t>) or </a:t>
            </a:r>
            <a:r>
              <a:rPr lang="en-US" sz="2000" dirty="0" err="1" smtClean="0"/>
              <a:t>xTCA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endParaRPr lang="en-US" sz="1800" dirty="0" smtClean="0"/>
          </a:p>
        </p:txBody>
      </p:sp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1600200" y="1771650"/>
          <a:ext cx="2603500" cy="270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7" name="Visio" r:id="rId4" imgW="2603373" imgH="2703512" progId="Visio.Drawing.11">
                  <p:embed/>
                </p:oleObj>
              </mc:Choice>
              <mc:Fallback>
                <p:oleObj name="Visio" r:id="rId4" imgW="2603373" imgH="2703512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771650"/>
                        <a:ext cx="2603500" cy="270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Arc 5"/>
          <p:cNvSpPr>
            <a:spLocks/>
          </p:cNvSpPr>
          <p:nvPr/>
        </p:nvSpPr>
        <p:spPr bwMode="auto">
          <a:xfrm flipH="1">
            <a:off x="3198813" y="3113088"/>
            <a:ext cx="315912" cy="1135062"/>
          </a:xfrm>
          <a:custGeom>
            <a:avLst/>
            <a:gdLst>
              <a:gd name="T0" fmla="*/ 165803 w 22344"/>
              <a:gd name="T1" fmla="*/ 0 h 40199"/>
              <a:gd name="T2" fmla="*/ 0 w 22344"/>
              <a:gd name="T3" fmla="*/ 1134695 h 40199"/>
              <a:gd name="T4" fmla="*/ 10519 w 22344"/>
              <a:gd name="T5" fmla="*/ 525163 h 40199"/>
              <a:gd name="T6" fmla="*/ 0 60000 65536"/>
              <a:gd name="T7" fmla="*/ 0 60000 65536"/>
              <a:gd name="T8" fmla="*/ 0 60000 65536"/>
              <a:gd name="T9" fmla="*/ 0 w 22344"/>
              <a:gd name="T10" fmla="*/ 0 h 40199"/>
              <a:gd name="T11" fmla="*/ 22344 w 22344"/>
              <a:gd name="T12" fmla="*/ 40199 h 401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344" h="40199" fill="none" extrusionOk="0">
                <a:moveTo>
                  <a:pt x="11727" y="-1"/>
                </a:moveTo>
                <a:cubicBezTo>
                  <a:pt x="18306" y="3885"/>
                  <a:pt x="22344" y="10957"/>
                  <a:pt x="22344" y="18599"/>
                </a:cubicBezTo>
                <a:cubicBezTo>
                  <a:pt x="22344" y="30528"/>
                  <a:pt x="12673" y="40199"/>
                  <a:pt x="744" y="40199"/>
                </a:cubicBezTo>
                <a:cubicBezTo>
                  <a:pt x="495" y="40198"/>
                  <a:pt x="247" y="40194"/>
                  <a:pt x="-1" y="40186"/>
                </a:cubicBezTo>
              </a:path>
              <a:path w="22344" h="40199" stroke="0" extrusionOk="0">
                <a:moveTo>
                  <a:pt x="11727" y="-1"/>
                </a:moveTo>
                <a:cubicBezTo>
                  <a:pt x="18306" y="3885"/>
                  <a:pt x="22344" y="10957"/>
                  <a:pt x="22344" y="18599"/>
                </a:cubicBezTo>
                <a:cubicBezTo>
                  <a:pt x="22344" y="30528"/>
                  <a:pt x="12673" y="40199"/>
                  <a:pt x="744" y="40199"/>
                </a:cubicBezTo>
                <a:cubicBezTo>
                  <a:pt x="495" y="40198"/>
                  <a:pt x="247" y="40194"/>
                  <a:pt x="-1" y="40186"/>
                </a:cubicBezTo>
                <a:lnTo>
                  <a:pt x="744" y="1859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>
            <a:off x="3498850" y="4154488"/>
            <a:ext cx="1462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Arial" charset="0"/>
              </a:rPr>
              <a:t>Backplane Connectors</a:t>
            </a:r>
          </a:p>
          <a:p>
            <a:r>
              <a:rPr lang="en-US" sz="1000">
                <a:latin typeface="Arial" charset="0"/>
              </a:rPr>
              <a:t>(for power and data)</a:t>
            </a:r>
          </a:p>
        </p:txBody>
      </p:sp>
      <p:sp>
        <p:nvSpPr>
          <p:cNvPr id="41992" name="Arc 7"/>
          <p:cNvSpPr>
            <a:spLocks/>
          </p:cNvSpPr>
          <p:nvPr/>
        </p:nvSpPr>
        <p:spPr bwMode="auto">
          <a:xfrm flipH="1">
            <a:off x="1752600" y="4398963"/>
            <a:ext cx="457200" cy="381000"/>
          </a:xfrm>
          <a:custGeom>
            <a:avLst/>
            <a:gdLst>
              <a:gd name="T0" fmla="*/ 0 w 21600"/>
              <a:gd name="T1" fmla="*/ 0 h 21600"/>
              <a:gd name="T2" fmla="*/ 457200 w 21600"/>
              <a:gd name="T3" fmla="*/ 381000 h 21600"/>
              <a:gd name="T4" fmla="*/ 0 w 21600"/>
              <a:gd name="T5" fmla="*/ 3810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1447800" y="4687888"/>
            <a:ext cx="1370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Arial" charset="0"/>
              </a:rPr>
              <a:t>VME Board </a:t>
            </a:r>
          </a:p>
          <a:p>
            <a:r>
              <a:rPr lang="en-US" sz="1000">
                <a:latin typeface="Arial" charset="0"/>
              </a:rPr>
              <a:t>Plugs into Backplane</a:t>
            </a:r>
          </a:p>
        </p:txBody>
      </p:sp>
      <p:sp>
        <p:nvSpPr>
          <p:cNvPr id="41994" name="AutoShape 9"/>
          <p:cNvSpPr>
            <a:spLocks noChangeArrowheads="1"/>
          </p:cNvSpPr>
          <p:nvPr/>
        </p:nvSpPr>
        <p:spPr bwMode="auto">
          <a:xfrm rot="-2860508">
            <a:off x="2438400" y="4246563"/>
            <a:ext cx="381000" cy="2286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1995" name="Text Box 10"/>
          <p:cNvSpPr txBox="1">
            <a:spLocks noChangeArrowheads="1"/>
          </p:cNvSpPr>
          <p:nvPr/>
        </p:nvSpPr>
        <p:spPr bwMode="auto">
          <a:xfrm>
            <a:off x="0" y="2790825"/>
            <a:ext cx="1676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7U VME Crate</a:t>
            </a:r>
          </a:p>
          <a:p>
            <a:r>
              <a:rPr lang="en-US" sz="1400" b="1">
                <a:latin typeface="Arial" charset="0"/>
              </a:rPr>
              <a:t>(a.k.a. “Subrack”)</a:t>
            </a:r>
          </a:p>
        </p:txBody>
      </p:sp>
      <p:sp>
        <p:nvSpPr>
          <p:cNvPr id="41996" name="Line 11"/>
          <p:cNvSpPr>
            <a:spLocks noChangeShapeType="1"/>
          </p:cNvSpPr>
          <p:nvPr/>
        </p:nvSpPr>
        <p:spPr bwMode="auto">
          <a:xfrm>
            <a:off x="1676400" y="14271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97" name="Line 12"/>
          <p:cNvSpPr>
            <a:spLocks noChangeShapeType="1"/>
          </p:cNvSpPr>
          <p:nvPr/>
        </p:nvSpPr>
        <p:spPr bwMode="auto">
          <a:xfrm>
            <a:off x="1676400" y="1655763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98" name="Line 13"/>
          <p:cNvSpPr>
            <a:spLocks noChangeShapeType="1"/>
          </p:cNvSpPr>
          <p:nvPr/>
        </p:nvSpPr>
        <p:spPr bwMode="auto">
          <a:xfrm>
            <a:off x="3733800" y="14271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2514600" y="1427163"/>
            <a:ext cx="368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Arial" charset="0"/>
              </a:rPr>
              <a:t>19”</a:t>
            </a:r>
          </a:p>
        </p:txBody>
      </p:sp>
      <p:sp>
        <p:nvSpPr>
          <p:cNvPr id="42000" name="Line 15"/>
          <p:cNvSpPr>
            <a:spLocks noChangeShapeType="1"/>
          </p:cNvSpPr>
          <p:nvPr/>
        </p:nvSpPr>
        <p:spPr bwMode="auto">
          <a:xfrm>
            <a:off x="3886200" y="2112963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001" name="Line 16"/>
          <p:cNvSpPr>
            <a:spLocks noChangeShapeType="1"/>
          </p:cNvSpPr>
          <p:nvPr/>
        </p:nvSpPr>
        <p:spPr bwMode="auto">
          <a:xfrm>
            <a:off x="3810000" y="4017963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002" name="Line 17"/>
          <p:cNvSpPr>
            <a:spLocks noChangeShapeType="1"/>
          </p:cNvSpPr>
          <p:nvPr/>
        </p:nvSpPr>
        <p:spPr bwMode="auto">
          <a:xfrm>
            <a:off x="4267200" y="2112963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003" name="Text Box 18"/>
          <p:cNvSpPr txBox="1">
            <a:spLocks noChangeArrowheads="1"/>
          </p:cNvSpPr>
          <p:nvPr/>
        </p:nvSpPr>
        <p:spPr bwMode="auto">
          <a:xfrm>
            <a:off x="4267200" y="2782888"/>
            <a:ext cx="346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Arial" charset="0"/>
              </a:rPr>
              <a:t>7U</a:t>
            </a:r>
          </a:p>
        </p:txBody>
      </p:sp>
      <p:sp>
        <p:nvSpPr>
          <p:cNvPr id="42004" name="Arc 19"/>
          <p:cNvSpPr>
            <a:spLocks/>
          </p:cNvSpPr>
          <p:nvPr/>
        </p:nvSpPr>
        <p:spPr bwMode="auto">
          <a:xfrm flipH="1">
            <a:off x="1054100" y="2495550"/>
            <a:ext cx="446088" cy="381000"/>
          </a:xfrm>
          <a:custGeom>
            <a:avLst/>
            <a:gdLst>
              <a:gd name="T0" fmla="*/ 0 w 21073"/>
              <a:gd name="T1" fmla="*/ 0 h 21600"/>
              <a:gd name="T2" fmla="*/ 446088 w 21073"/>
              <a:gd name="T3" fmla="*/ 297392 h 21600"/>
              <a:gd name="T4" fmla="*/ 0 w 21073"/>
              <a:gd name="T5" fmla="*/ 381000 h 21600"/>
              <a:gd name="T6" fmla="*/ 0 60000 65536"/>
              <a:gd name="T7" fmla="*/ 0 60000 65536"/>
              <a:gd name="T8" fmla="*/ 0 60000 65536"/>
              <a:gd name="T9" fmla="*/ 0 w 21073"/>
              <a:gd name="T10" fmla="*/ 0 h 21600"/>
              <a:gd name="T11" fmla="*/ 21073 w 2107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073" h="21600" fill="none" extrusionOk="0">
                <a:moveTo>
                  <a:pt x="0" y="-1"/>
                </a:moveTo>
                <a:cubicBezTo>
                  <a:pt x="10103" y="-1"/>
                  <a:pt x="18856" y="7003"/>
                  <a:pt x="21073" y="16859"/>
                </a:cubicBezTo>
              </a:path>
              <a:path w="21073" h="21600" stroke="0" extrusionOk="0">
                <a:moveTo>
                  <a:pt x="0" y="-1"/>
                </a:moveTo>
                <a:cubicBezTo>
                  <a:pt x="10103" y="-1"/>
                  <a:pt x="18856" y="7003"/>
                  <a:pt x="21073" y="16859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2005" name="Footer Placeholder 2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FD03DF9-EA94-4871-8BF6-1851B154C04A}" type="slidenum">
              <a:rPr lang="en-US"/>
              <a:pPr/>
              <a:t>28</a:t>
            </a:fld>
            <a:endParaRPr lang="en-US"/>
          </a:p>
        </p:txBody>
      </p:sp>
      <p:pic>
        <p:nvPicPr>
          <p:cNvPr id="46083" name="Picture 102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5925" y="2438400"/>
            <a:ext cx="23780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Word on Mechanics and Pizzas</a:t>
            </a:r>
          </a:p>
        </p:txBody>
      </p:sp>
      <p:sp>
        <p:nvSpPr>
          <p:cNvPr id="4608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185225"/>
            <a:ext cx="63246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The width and height of racks and crates are measured in US </a:t>
            </a:r>
            <a:r>
              <a:rPr lang="en-US" sz="2400" dirty="0" smtClean="0"/>
              <a:t>(“imperial”) units</a:t>
            </a:r>
            <a:r>
              <a:rPr lang="en-US" sz="2400" dirty="0" smtClean="0"/>
              <a:t>: inches (in, '') and U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1 in =  25.4 mm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1 U = 1.75 in = 44.45 mm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The width of a "standard" </a:t>
            </a:r>
            <a:r>
              <a:rPr lang="en-US" sz="2400" dirty="0" smtClean="0"/>
              <a:t>rack-item (crate) </a:t>
            </a:r>
            <a:r>
              <a:rPr lang="en-US" sz="2400" dirty="0" smtClean="0"/>
              <a:t>is 19 in.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The height of a crate (also sub-rack) is measured in Us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Rack-mountable things, in particular computers, which are 1 U high are often called </a:t>
            </a:r>
            <a:r>
              <a:rPr lang="en-US" sz="2400" i="1" dirty="0" smtClean="0"/>
              <a:t>pizza-boxes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At least in Europe, the depth is measured in mm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Gory details can be found in IEEE 1101.x (VME mechanics standard</a:t>
            </a:r>
            <a:r>
              <a:rPr lang="en-US" sz="2400" dirty="0" smtClean="0"/>
              <a:t>) and similar </a:t>
            </a:r>
            <a:r>
              <a:rPr lang="en-US" sz="2400" dirty="0" err="1" smtClean="0"/>
              <a:t>sophoriphic</a:t>
            </a:r>
            <a:r>
              <a:rPr lang="en-US" sz="2400" dirty="0" smtClean="0"/>
              <a:t> documents</a:t>
            </a:r>
            <a:endParaRPr lang="en-US" sz="2400" dirty="0" smtClean="0"/>
          </a:p>
        </p:txBody>
      </p:sp>
      <p:sp>
        <p:nvSpPr>
          <p:cNvPr id="46086" name="Line 1029"/>
          <p:cNvSpPr>
            <a:spLocks noChangeShapeType="1"/>
          </p:cNvSpPr>
          <p:nvPr/>
        </p:nvSpPr>
        <p:spPr bwMode="auto">
          <a:xfrm>
            <a:off x="8001000" y="3276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087" name="Line 1030"/>
          <p:cNvSpPr>
            <a:spLocks noChangeShapeType="1"/>
          </p:cNvSpPr>
          <p:nvPr/>
        </p:nvSpPr>
        <p:spPr bwMode="auto">
          <a:xfrm>
            <a:off x="8001000" y="50292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6088" name="Text Box 1031"/>
          <p:cNvSpPr txBox="1">
            <a:spLocks noChangeArrowheads="1"/>
          </p:cNvSpPr>
          <p:nvPr/>
        </p:nvSpPr>
        <p:spPr bwMode="auto">
          <a:xfrm>
            <a:off x="7747000" y="4641850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49 U</a:t>
            </a:r>
          </a:p>
        </p:txBody>
      </p:sp>
      <p:grpSp>
        <p:nvGrpSpPr>
          <p:cNvPr id="46089" name="Group 1036"/>
          <p:cNvGrpSpPr>
            <a:grpSpLocks/>
          </p:cNvGrpSpPr>
          <p:nvPr/>
        </p:nvGrpSpPr>
        <p:grpSpPr bwMode="auto">
          <a:xfrm rot="1554586">
            <a:off x="7107238" y="4122738"/>
            <a:ext cx="820737" cy="304800"/>
            <a:chOff x="3984" y="842"/>
            <a:chExt cx="1132" cy="192"/>
          </a:xfrm>
        </p:grpSpPr>
        <p:sp>
          <p:nvSpPr>
            <p:cNvPr id="46093" name="Line 1032"/>
            <p:cNvSpPr>
              <a:spLocks noChangeShapeType="1"/>
            </p:cNvSpPr>
            <p:nvPr/>
          </p:nvSpPr>
          <p:spPr bwMode="auto">
            <a:xfrm>
              <a:off x="3984" y="960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094" name="Line 1033"/>
            <p:cNvSpPr>
              <a:spLocks noChangeShapeType="1"/>
            </p:cNvSpPr>
            <p:nvPr/>
          </p:nvSpPr>
          <p:spPr bwMode="auto">
            <a:xfrm>
              <a:off x="4704" y="96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095" name="Text Box 1035"/>
            <p:cNvSpPr txBox="1">
              <a:spLocks noChangeArrowheads="1"/>
            </p:cNvSpPr>
            <p:nvPr/>
          </p:nvSpPr>
          <p:spPr bwMode="auto">
            <a:xfrm>
              <a:off x="4256" y="842"/>
              <a:ext cx="8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/>
                <a:t>19 in </a:t>
              </a:r>
            </a:p>
          </p:txBody>
        </p:sp>
      </p:grpSp>
      <p:pic>
        <p:nvPicPr>
          <p:cNvPr id="46090" name="Picture 1041" descr="pizzabox-design1-1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823989">
            <a:off x="6934200" y="4953000"/>
            <a:ext cx="1714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1" name="Text Box 1042"/>
          <p:cNvSpPr txBox="1">
            <a:spLocks noChangeArrowheads="1"/>
          </p:cNvSpPr>
          <p:nvPr/>
        </p:nvSpPr>
        <p:spPr bwMode="auto">
          <a:xfrm rot="1964161">
            <a:off x="7250113" y="5564188"/>
            <a:ext cx="447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/>
              <a:t>1 U</a:t>
            </a:r>
          </a:p>
        </p:txBody>
      </p:sp>
      <p:sp>
        <p:nvSpPr>
          <p:cNvPr id="46092" name="Footer Placeholder 1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1FE8556-97C9-4E5E-A7AA-8BAE63BF053F}" type="slidenum">
              <a:rPr lang="en-US"/>
              <a:pPr/>
              <a:t>29</a:t>
            </a:fld>
            <a:endParaRPr lang="en-US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379413" y="0"/>
            <a:ext cx="8555037" cy="990600"/>
          </a:xfrm>
        </p:spPr>
        <p:txBody>
          <a:bodyPr/>
          <a:lstStyle/>
          <a:p>
            <a:pPr eaLnBrk="1" hangingPunct="1"/>
            <a:r>
              <a:rPr lang="en-US" sz="4000" smtClean="0"/>
              <a:t>Communication in a Crate: Buses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0225" y="98742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400" smtClean="0"/>
              <a:t>A bus connects two or more devices and allows the to communicate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The bus is </a:t>
            </a:r>
            <a:r>
              <a:rPr lang="en-GB" sz="2400" smtClean="0">
                <a:solidFill>
                  <a:srgbClr val="FF0000"/>
                </a:solidFill>
              </a:rPr>
              <a:t>shared</a:t>
            </a:r>
            <a:r>
              <a:rPr lang="en-GB" sz="2400" smtClean="0"/>
              <a:t> between all devices on the bus </a:t>
            </a:r>
            <a:r>
              <a:rPr lang="en-GB" sz="2400" smtClean="0">
                <a:sym typeface="Wingdings" charset="2"/>
              </a:rPr>
              <a:t> arbitration is required</a:t>
            </a:r>
            <a:endParaRPr lang="en-GB" sz="2400" smtClean="0"/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Devices can be </a:t>
            </a:r>
            <a:r>
              <a:rPr lang="en-GB" sz="2400" smtClean="0">
                <a:solidFill>
                  <a:srgbClr val="FF0000"/>
                </a:solidFill>
              </a:rPr>
              <a:t>masters</a:t>
            </a:r>
            <a:r>
              <a:rPr lang="en-GB" sz="2400" smtClean="0"/>
              <a:t> or </a:t>
            </a:r>
            <a:r>
              <a:rPr lang="en-GB" sz="2400" smtClean="0">
                <a:solidFill>
                  <a:srgbClr val="FF0000"/>
                </a:solidFill>
              </a:rPr>
              <a:t>slaves</a:t>
            </a:r>
            <a:r>
              <a:rPr lang="en-GB" sz="2400" smtClean="0"/>
              <a:t> (some can be both) 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smtClean="0"/>
              <a:t>Devices can be uniquely identified ("</a:t>
            </a:r>
            <a:r>
              <a:rPr lang="en-GB" sz="2400" smtClean="0">
                <a:solidFill>
                  <a:srgbClr val="FF0000"/>
                </a:solidFill>
              </a:rPr>
              <a:t>addressed</a:t>
            </a:r>
            <a:r>
              <a:rPr lang="en-GB" sz="2400" smtClean="0"/>
              <a:t>") on the bus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GB" sz="2000" smtClean="0"/>
          </a:p>
          <a:p>
            <a:pPr eaLnBrk="1" hangingPunct="1">
              <a:lnSpc>
                <a:spcPct val="80000"/>
              </a:lnSpc>
            </a:pPr>
            <a:endParaRPr lang="en-GB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400" smtClean="0"/>
          </a:p>
          <a:p>
            <a:pPr eaLnBrk="1" hangingPunct="1">
              <a:lnSpc>
                <a:spcPct val="80000"/>
              </a:lnSpc>
            </a:pPr>
            <a:endParaRPr lang="en-GB" sz="240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1050" y="3635375"/>
            <a:ext cx="6280150" cy="3043238"/>
            <a:chOff x="432" y="766"/>
            <a:chExt cx="5183" cy="2648"/>
          </a:xfrm>
        </p:grpSpPr>
        <p:sp>
          <p:nvSpPr>
            <p:cNvPr id="48181" name="Line 5"/>
            <p:cNvSpPr>
              <a:spLocks noChangeShapeType="1"/>
            </p:cNvSpPr>
            <p:nvPr/>
          </p:nvSpPr>
          <p:spPr bwMode="auto">
            <a:xfrm>
              <a:off x="2688" y="1776"/>
              <a:ext cx="1" cy="62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82" name="Line 6"/>
            <p:cNvSpPr>
              <a:spLocks noChangeShapeType="1"/>
            </p:cNvSpPr>
            <p:nvPr/>
          </p:nvSpPr>
          <p:spPr bwMode="auto">
            <a:xfrm>
              <a:off x="2736" y="1776"/>
              <a:ext cx="1" cy="76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83" name="Line 7"/>
            <p:cNvSpPr>
              <a:spLocks noChangeShapeType="1"/>
            </p:cNvSpPr>
            <p:nvPr/>
          </p:nvSpPr>
          <p:spPr bwMode="auto">
            <a:xfrm>
              <a:off x="2784" y="1776"/>
              <a:ext cx="1" cy="91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84" name="Line 8"/>
            <p:cNvSpPr>
              <a:spLocks noChangeShapeType="1"/>
            </p:cNvSpPr>
            <p:nvPr/>
          </p:nvSpPr>
          <p:spPr bwMode="auto">
            <a:xfrm>
              <a:off x="2832" y="1776"/>
              <a:ext cx="1" cy="105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85" name="Line 9"/>
            <p:cNvSpPr>
              <a:spLocks noChangeShapeType="1"/>
            </p:cNvSpPr>
            <p:nvPr/>
          </p:nvSpPr>
          <p:spPr bwMode="auto">
            <a:xfrm>
              <a:off x="2880" y="1776"/>
              <a:ext cx="1" cy="120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86" name="Line 10"/>
            <p:cNvSpPr>
              <a:spLocks noChangeShapeType="1"/>
            </p:cNvSpPr>
            <p:nvPr/>
          </p:nvSpPr>
          <p:spPr bwMode="auto">
            <a:xfrm>
              <a:off x="2928" y="1776"/>
              <a:ext cx="1" cy="13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87" name="Line 11"/>
            <p:cNvSpPr>
              <a:spLocks noChangeShapeType="1"/>
            </p:cNvSpPr>
            <p:nvPr/>
          </p:nvSpPr>
          <p:spPr bwMode="auto">
            <a:xfrm>
              <a:off x="432" y="2400"/>
              <a:ext cx="4320" cy="1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88" name="Line 12"/>
            <p:cNvSpPr>
              <a:spLocks noChangeShapeType="1"/>
            </p:cNvSpPr>
            <p:nvPr/>
          </p:nvSpPr>
          <p:spPr bwMode="auto">
            <a:xfrm>
              <a:off x="432" y="2544"/>
              <a:ext cx="4320" cy="1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89" name="Line 13"/>
            <p:cNvSpPr>
              <a:spLocks noChangeShapeType="1"/>
            </p:cNvSpPr>
            <p:nvPr/>
          </p:nvSpPr>
          <p:spPr bwMode="auto">
            <a:xfrm>
              <a:off x="432" y="2688"/>
              <a:ext cx="4320" cy="1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90" name="Line 14"/>
            <p:cNvSpPr>
              <a:spLocks noChangeShapeType="1"/>
            </p:cNvSpPr>
            <p:nvPr/>
          </p:nvSpPr>
          <p:spPr bwMode="auto">
            <a:xfrm>
              <a:off x="432" y="2832"/>
              <a:ext cx="4320" cy="1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91" name="AutoShape 15"/>
            <p:cNvSpPr>
              <a:spLocks noChangeArrowheads="1"/>
            </p:cNvSpPr>
            <p:nvPr/>
          </p:nvSpPr>
          <p:spPr bwMode="auto">
            <a:xfrm>
              <a:off x="2592" y="960"/>
              <a:ext cx="768" cy="1056"/>
            </a:xfrm>
            <a:prstGeom prst="roundRect">
              <a:avLst>
                <a:gd name="adj" fmla="val 16667"/>
              </a:avLst>
            </a:pr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92" name="Line 16"/>
            <p:cNvSpPr>
              <a:spLocks noChangeShapeType="1"/>
            </p:cNvSpPr>
            <p:nvPr/>
          </p:nvSpPr>
          <p:spPr bwMode="auto">
            <a:xfrm>
              <a:off x="432" y="2976"/>
              <a:ext cx="4320" cy="1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93" name="Line 17"/>
            <p:cNvSpPr>
              <a:spLocks noChangeShapeType="1"/>
            </p:cNvSpPr>
            <p:nvPr/>
          </p:nvSpPr>
          <p:spPr bwMode="auto">
            <a:xfrm>
              <a:off x="432" y="3120"/>
              <a:ext cx="4320" cy="1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94" name="Line 18"/>
            <p:cNvSpPr>
              <a:spLocks noChangeShapeType="1"/>
            </p:cNvSpPr>
            <p:nvPr/>
          </p:nvSpPr>
          <p:spPr bwMode="auto">
            <a:xfrm>
              <a:off x="1008" y="1920"/>
              <a:ext cx="1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95" name="Line 19"/>
            <p:cNvSpPr>
              <a:spLocks noChangeShapeType="1"/>
            </p:cNvSpPr>
            <p:nvPr/>
          </p:nvSpPr>
          <p:spPr bwMode="auto">
            <a:xfrm>
              <a:off x="576" y="1776"/>
              <a:ext cx="1" cy="62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96" name="Line 20"/>
            <p:cNvSpPr>
              <a:spLocks noChangeShapeType="1"/>
            </p:cNvSpPr>
            <p:nvPr/>
          </p:nvSpPr>
          <p:spPr bwMode="auto">
            <a:xfrm>
              <a:off x="624" y="1776"/>
              <a:ext cx="1" cy="76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97" name="Line 21"/>
            <p:cNvSpPr>
              <a:spLocks noChangeShapeType="1"/>
            </p:cNvSpPr>
            <p:nvPr/>
          </p:nvSpPr>
          <p:spPr bwMode="auto">
            <a:xfrm>
              <a:off x="672" y="1776"/>
              <a:ext cx="1" cy="91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98" name="Line 22"/>
            <p:cNvSpPr>
              <a:spLocks noChangeShapeType="1"/>
            </p:cNvSpPr>
            <p:nvPr/>
          </p:nvSpPr>
          <p:spPr bwMode="auto">
            <a:xfrm>
              <a:off x="720" y="1776"/>
              <a:ext cx="1" cy="105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99" name="Line 23"/>
            <p:cNvSpPr>
              <a:spLocks noChangeShapeType="1"/>
            </p:cNvSpPr>
            <p:nvPr/>
          </p:nvSpPr>
          <p:spPr bwMode="auto">
            <a:xfrm>
              <a:off x="768" y="1776"/>
              <a:ext cx="1" cy="120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00" name="Line 24"/>
            <p:cNvSpPr>
              <a:spLocks noChangeShapeType="1"/>
            </p:cNvSpPr>
            <p:nvPr/>
          </p:nvSpPr>
          <p:spPr bwMode="auto">
            <a:xfrm>
              <a:off x="816" y="1776"/>
              <a:ext cx="1" cy="13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01" name="Line 25"/>
            <p:cNvSpPr>
              <a:spLocks noChangeShapeType="1"/>
            </p:cNvSpPr>
            <p:nvPr/>
          </p:nvSpPr>
          <p:spPr bwMode="auto">
            <a:xfrm>
              <a:off x="1632" y="1776"/>
              <a:ext cx="1" cy="624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02" name="Line 26"/>
            <p:cNvSpPr>
              <a:spLocks noChangeShapeType="1"/>
            </p:cNvSpPr>
            <p:nvPr/>
          </p:nvSpPr>
          <p:spPr bwMode="auto">
            <a:xfrm>
              <a:off x="1680" y="1776"/>
              <a:ext cx="1" cy="768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03" name="Line 27"/>
            <p:cNvSpPr>
              <a:spLocks noChangeShapeType="1"/>
            </p:cNvSpPr>
            <p:nvPr/>
          </p:nvSpPr>
          <p:spPr bwMode="auto">
            <a:xfrm>
              <a:off x="1728" y="1776"/>
              <a:ext cx="1" cy="912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04" name="Line 28"/>
            <p:cNvSpPr>
              <a:spLocks noChangeShapeType="1"/>
            </p:cNvSpPr>
            <p:nvPr/>
          </p:nvSpPr>
          <p:spPr bwMode="auto">
            <a:xfrm>
              <a:off x="1776" y="1776"/>
              <a:ext cx="1" cy="1056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05" name="Line 29"/>
            <p:cNvSpPr>
              <a:spLocks noChangeShapeType="1"/>
            </p:cNvSpPr>
            <p:nvPr/>
          </p:nvSpPr>
          <p:spPr bwMode="auto">
            <a:xfrm>
              <a:off x="1824" y="1776"/>
              <a:ext cx="1" cy="12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06" name="Line 30"/>
            <p:cNvSpPr>
              <a:spLocks noChangeShapeType="1"/>
            </p:cNvSpPr>
            <p:nvPr/>
          </p:nvSpPr>
          <p:spPr bwMode="auto">
            <a:xfrm>
              <a:off x="1872" y="1776"/>
              <a:ext cx="1" cy="1344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07" name="Line 31"/>
            <p:cNvSpPr>
              <a:spLocks noChangeShapeType="1"/>
            </p:cNvSpPr>
            <p:nvPr/>
          </p:nvSpPr>
          <p:spPr bwMode="auto">
            <a:xfrm>
              <a:off x="3744" y="1776"/>
              <a:ext cx="1" cy="624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08" name="Line 32"/>
            <p:cNvSpPr>
              <a:spLocks noChangeShapeType="1"/>
            </p:cNvSpPr>
            <p:nvPr/>
          </p:nvSpPr>
          <p:spPr bwMode="auto">
            <a:xfrm>
              <a:off x="3792" y="1776"/>
              <a:ext cx="1" cy="768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09" name="Line 33"/>
            <p:cNvSpPr>
              <a:spLocks noChangeShapeType="1"/>
            </p:cNvSpPr>
            <p:nvPr/>
          </p:nvSpPr>
          <p:spPr bwMode="auto">
            <a:xfrm>
              <a:off x="3840" y="1776"/>
              <a:ext cx="1" cy="912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10" name="Line 34"/>
            <p:cNvSpPr>
              <a:spLocks noChangeShapeType="1"/>
            </p:cNvSpPr>
            <p:nvPr/>
          </p:nvSpPr>
          <p:spPr bwMode="auto">
            <a:xfrm>
              <a:off x="3888" y="1776"/>
              <a:ext cx="1" cy="1056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11" name="Line 35"/>
            <p:cNvSpPr>
              <a:spLocks noChangeShapeType="1"/>
            </p:cNvSpPr>
            <p:nvPr/>
          </p:nvSpPr>
          <p:spPr bwMode="auto">
            <a:xfrm>
              <a:off x="3936" y="1776"/>
              <a:ext cx="1" cy="12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12" name="Line 36"/>
            <p:cNvSpPr>
              <a:spLocks noChangeShapeType="1"/>
            </p:cNvSpPr>
            <p:nvPr/>
          </p:nvSpPr>
          <p:spPr bwMode="auto">
            <a:xfrm>
              <a:off x="3984" y="1776"/>
              <a:ext cx="1" cy="1344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13" name="AutoShape 37"/>
            <p:cNvSpPr>
              <a:spLocks noChangeArrowheads="1"/>
            </p:cNvSpPr>
            <p:nvPr/>
          </p:nvSpPr>
          <p:spPr bwMode="auto">
            <a:xfrm>
              <a:off x="480" y="960"/>
              <a:ext cx="768" cy="105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14" name="AutoShape 38"/>
            <p:cNvSpPr>
              <a:spLocks noChangeArrowheads="1"/>
            </p:cNvSpPr>
            <p:nvPr/>
          </p:nvSpPr>
          <p:spPr bwMode="auto">
            <a:xfrm>
              <a:off x="528" y="1008"/>
              <a:ext cx="672" cy="96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Arial" charset="0"/>
                </a:rPr>
                <a:t>Device 1</a:t>
              </a:r>
            </a:p>
          </p:txBody>
        </p:sp>
        <p:sp>
          <p:nvSpPr>
            <p:cNvPr id="48215" name="Text Box 39"/>
            <p:cNvSpPr txBox="1">
              <a:spLocks noChangeArrowheads="1"/>
            </p:cNvSpPr>
            <p:nvPr/>
          </p:nvSpPr>
          <p:spPr bwMode="auto">
            <a:xfrm>
              <a:off x="594" y="766"/>
              <a:ext cx="556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 charset="0"/>
                </a:rPr>
                <a:t>Master</a:t>
              </a:r>
            </a:p>
          </p:txBody>
        </p:sp>
        <p:sp>
          <p:nvSpPr>
            <p:cNvPr id="48216" name="Text Box 40"/>
            <p:cNvSpPr txBox="1">
              <a:spLocks noChangeArrowheads="1"/>
            </p:cNvSpPr>
            <p:nvPr/>
          </p:nvSpPr>
          <p:spPr bwMode="auto">
            <a:xfrm>
              <a:off x="4801" y="2640"/>
              <a:ext cx="788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 charset="0"/>
                </a:rPr>
                <a:t>Data Lines</a:t>
              </a:r>
            </a:p>
          </p:txBody>
        </p:sp>
        <p:sp>
          <p:nvSpPr>
            <p:cNvPr id="48217" name="Text Box 41"/>
            <p:cNvSpPr txBox="1">
              <a:spLocks noChangeArrowheads="1"/>
            </p:cNvSpPr>
            <p:nvPr/>
          </p:nvSpPr>
          <p:spPr bwMode="auto">
            <a:xfrm>
              <a:off x="2709" y="766"/>
              <a:ext cx="480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 charset="0"/>
                </a:rPr>
                <a:t>Slave</a:t>
              </a:r>
            </a:p>
          </p:txBody>
        </p:sp>
        <p:sp>
          <p:nvSpPr>
            <p:cNvPr id="48218" name="Line 42"/>
            <p:cNvSpPr>
              <a:spLocks noChangeShapeType="1"/>
            </p:cNvSpPr>
            <p:nvPr/>
          </p:nvSpPr>
          <p:spPr bwMode="auto">
            <a:xfrm>
              <a:off x="432" y="3264"/>
              <a:ext cx="4320" cy="1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19" name="Text Box 43"/>
            <p:cNvSpPr txBox="1">
              <a:spLocks noChangeArrowheads="1"/>
            </p:cNvSpPr>
            <p:nvPr/>
          </p:nvSpPr>
          <p:spPr bwMode="auto">
            <a:xfrm>
              <a:off x="4799" y="3175"/>
              <a:ext cx="816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 charset="0"/>
                </a:rPr>
                <a:t>Select Line</a:t>
              </a:r>
            </a:p>
          </p:txBody>
        </p:sp>
        <p:sp>
          <p:nvSpPr>
            <p:cNvPr id="48220" name="Line 44"/>
            <p:cNvSpPr>
              <a:spLocks noChangeShapeType="1"/>
            </p:cNvSpPr>
            <p:nvPr/>
          </p:nvSpPr>
          <p:spPr bwMode="auto">
            <a:xfrm>
              <a:off x="2064" y="1920"/>
              <a:ext cx="1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21" name="Line 45"/>
            <p:cNvSpPr>
              <a:spLocks noChangeShapeType="1"/>
            </p:cNvSpPr>
            <p:nvPr/>
          </p:nvSpPr>
          <p:spPr bwMode="auto">
            <a:xfrm>
              <a:off x="3120" y="1920"/>
              <a:ext cx="1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22" name="AutoShape 46"/>
            <p:cNvSpPr>
              <a:spLocks noChangeArrowheads="1"/>
            </p:cNvSpPr>
            <p:nvPr/>
          </p:nvSpPr>
          <p:spPr bwMode="auto">
            <a:xfrm>
              <a:off x="1584" y="1008"/>
              <a:ext cx="672" cy="96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Arial" charset="0"/>
                </a:rPr>
                <a:t>Device 2</a:t>
              </a:r>
            </a:p>
          </p:txBody>
        </p:sp>
        <p:sp>
          <p:nvSpPr>
            <p:cNvPr id="48223" name="Line 47"/>
            <p:cNvSpPr>
              <a:spLocks noChangeShapeType="1"/>
            </p:cNvSpPr>
            <p:nvPr/>
          </p:nvSpPr>
          <p:spPr bwMode="auto">
            <a:xfrm>
              <a:off x="4176" y="1920"/>
              <a:ext cx="1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224" name="AutoShape 48"/>
            <p:cNvSpPr>
              <a:spLocks noChangeArrowheads="1"/>
            </p:cNvSpPr>
            <p:nvPr/>
          </p:nvSpPr>
          <p:spPr bwMode="auto">
            <a:xfrm>
              <a:off x="3696" y="1008"/>
              <a:ext cx="672" cy="96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Arial" charset="0"/>
                </a:rPr>
                <a:t>Device 4</a:t>
              </a:r>
            </a:p>
          </p:txBody>
        </p:sp>
        <p:sp>
          <p:nvSpPr>
            <p:cNvPr id="48225" name="AutoShape 49"/>
            <p:cNvSpPr>
              <a:spLocks noChangeArrowheads="1"/>
            </p:cNvSpPr>
            <p:nvPr/>
          </p:nvSpPr>
          <p:spPr bwMode="auto">
            <a:xfrm>
              <a:off x="2640" y="1008"/>
              <a:ext cx="672" cy="96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Arial" charset="0"/>
                </a:rPr>
                <a:t>Device 3</a:t>
              </a:r>
            </a:p>
          </p:txBody>
        </p: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1974850" y="3609975"/>
            <a:ext cx="6310313" cy="3048000"/>
            <a:chOff x="432" y="766"/>
            <a:chExt cx="5181" cy="2650"/>
          </a:xfrm>
        </p:grpSpPr>
        <p:sp>
          <p:nvSpPr>
            <p:cNvPr id="48136" name="Line 51"/>
            <p:cNvSpPr>
              <a:spLocks noChangeShapeType="1"/>
            </p:cNvSpPr>
            <p:nvPr/>
          </p:nvSpPr>
          <p:spPr bwMode="auto">
            <a:xfrm>
              <a:off x="1632" y="1776"/>
              <a:ext cx="0" cy="62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37" name="Line 52"/>
            <p:cNvSpPr>
              <a:spLocks noChangeShapeType="1"/>
            </p:cNvSpPr>
            <p:nvPr/>
          </p:nvSpPr>
          <p:spPr bwMode="auto">
            <a:xfrm>
              <a:off x="1680" y="1776"/>
              <a:ext cx="0" cy="76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38" name="Line 53"/>
            <p:cNvSpPr>
              <a:spLocks noChangeShapeType="1"/>
            </p:cNvSpPr>
            <p:nvPr/>
          </p:nvSpPr>
          <p:spPr bwMode="auto">
            <a:xfrm>
              <a:off x="1728" y="1776"/>
              <a:ext cx="0" cy="91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39" name="Line 54"/>
            <p:cNvSpPr>
              <a:spLocks noChangeShapeType="1"/>
            </p:cNvSpPr>
            <p:nvPr/>
          </p:nvSpPr>
          <p:spPr bwMode="auto">
            <a:xfrm>
              <a:off x="1776" y="1776"/>
              <a:ext cx="0" cy="105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40" name="Line 55"/>
            <p:cNvSpPr>
              <a:spLocks noChangeShapeType="1"/>
            </p:cNvSpPr>
            <p:nvPr/>
          </p:nvSpPr>
          <p:spPr bwMode="auto">
            <a:xfrm>
              <a:off x="1824" y="1776"/>
              <a:ext cx="0" cy="120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41" name="Line 56"/>
            <p:cNvSpPr>
              <a:spLocks noChangeShapeType="1"/>
            </p:cNvSpPr>
            <p:nvPr/>
          </p:nvSpPr>
          <p:spPr bwMode="auto">
            <a:xfrm>
              <a:off x="1872" y="1776"/>
              <a:ext cx="0" cy="13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42" name="Line 57"/>
            <p:cNvSpPr>
              <a:spLocks noChangeShapeType="1"/>
            </p:cNvSpPr>
            <p:nvPr/>
          </p:nvSpPr>
          <p:spPr bwMode="auto">
            <a:xfrm>
              <a:off x="2064" y="1920"/>
              <a:ext cx="0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43" name="Line 58"/>
            <p:cNvSpPr>
              <a:spLocks noChangeShapeType="1"/>
            </p:cNvSpPr>
            <p:nvPr/>
          </p:nvSpPr>
          <p:spPr bwMode="auto">
            <a:xfrm>
              <a:off x="432" y="2400"/>
              <a:ext cx="4320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44" name="Line 59"/>
            <p:cNvSpPr>
              <a:spLocks noChangeShapeType="1"/>
            </p:cNvSpPr>
            <p:nvPr/>
          </p:nvSpPr>
          <p:spPr bwMode="auto">
            <a:xfrm>
              <a:off x="432" y="2544"/>
              <a:ext cx="4320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45" name="Line 60"/>
            <p:cNvSpPr>
              <a:spLocks noChangeShapeType="1"/>
            </p:cNvSpPr>
            <p:nvPr/>
          </p:nvSpPr>
          <p:spPr bwMode="auto">
            <a:xfrm>
              <a:off x="432" y="2688"/>
              <a:ext cx="4320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46" name="Line 61"/>
            <p:cNvSpPr>
              <a:spLocks noChangeShapeType="1"/>
            </p:cNvSpPr>
            <p:nvPr/>
          </p:nvSpPr>
          <p:spPr bwMode="auto">
            <a:xfrm>
              <a:off x="432" y="2832"/>
              <a:ext cx="4320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47" name="AutoShape 62"/>
            <p:cNvSpPr>
              <a:spLocks noChangeArrowheads="1"/>
            </p:cNvSpPr>
            <p:nvPr/>
          </p:nvSpPr>
          <p:spPr bwMode="auto">
            <a:xfrm>
              <a:off x="1536" y="960"/>
              <a:ext cx="768" cy="1056"/>
            </a:xfrm>
            <a:prstGeom prst="roundRect">
              <a:avLst>
                <a:gd name="adj" fmla="val 16667"/>
              </a:avLst>
            </a:prstGeom>
            <a:solidFill>
              <a:srgbClr val="CC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48" name="Line 63"/>
            <p:cNvSpPr>
              <a:spLocks noChangeShapeType="1"/>
            </p:cNvSpPr>
            <p:nvPr/>
          </p:nvSpPr>
          <p:spPr bwMode="auto">
            <a:xfrm>
              <a:off x="432" y="2976"/>
              <a:ext cx="4320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49" name="Line 64"/>
            <p:cNvSpPr>
              <a:spLocks noChangeShapeType="1"/>
            </p:cNvSpPr>
            <p:nvPr/>
          </p:nvSpPr>
          <p:spPr bwMode="auto">
            <a:xfrm>
              <a:off x="432" y="3120"/>
              <a:ext cx="4320" cy="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50" name="Line 65"/>
            <p:cNvSpPr>
              <a:spLocks noChangeShapeType="1"/>
            </p:cNvSpPr>
            <p:nvPr/>
          </p:nvSpPr>
          <p:spPr bwMode="auto">
            <a:xfrm>
              <a:off x="4176" y="1920"/>
              <a:ext cx="0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51" name="Line 66"/>
            <p:cNvSpPr>
              <a:spLocks noChangeShapeType="1"/>
            </p:cNvSpPr>
            <p:nvPr/>
          </p:nvSpPr>
          <p:spPr bwMode="auto">
            <a:xfrm>
              <a:off x="3744" y="1776"/>
              <a:ext cx="0" cy="62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52" name="Line 67"/>
            <p:cNvSpPr>
              <a:spLocks noChangeShapeType="1"/>
            </p:cNvSpPr>
            <p:nvPr/>
          </p:nvSpPr>
          <p:spPr bwMode="auto">
            <a:xfrm>
              <a:off x="3792" y="1776"/>
              <a:ext cx="0" cy="768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53" name="Line 68"/>
            <p:cNvSpPr>
              <a:spLocks noChangeShapeType="1"/>
            </p:cNvSpPr>
            <p:nvPr/>
          </p:nvSpPr>
          <p:spPr bwMode="auto">
            <a:xfrm>
              <a:off x="3840" y="1776"/>
              <a:ext cx="0" cy="912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54" name="Line 69"/>
            <p:cNvSpPr>
              <a:spLocks noChangeShapeType="1"/>
            </p:cNvSpPr>
            <p:nvPr/>
          </p:nvSpPr>
          <p:spPr bwMode="auto">
            <a:xfrm>
              <a:off x="3888" y="1776"/>
              <a:ext cx="0" cy="1056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55" name="Line 70"/>
            <p:cNvSpPr>
              <a:spLocks noChangeShapeType="1"/>
            </p:cNvSpPr>
            <p:nvPr/>
          </p:nvSpPr>
          <p:spPr bwMode="auto">
            <a:xfrm>
              <a:off x="3936" y="1776"/>
              <a:ext cx="0" cy="1200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56" name="Line 71"/>
            <p:cNvSpPr>
              <a:spLocks noChangeShapeType="1"/>
            </p:cNvSpPr>
            <p:nvPr/>
          </p:nvSpPr>
          <p:spPr bwMode="auto">
            <a:xfrm>
              <a:off x="3984" y="1776"/>
              <a:ext cx="0" cy="134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57" name="Line 72"/>
            <p:cNvSpPr>
              <a:spLocks noChangeShapeType="1"/>
            </p:cNvSpPr>
            <p:nvPr/>
          </p:nvSpPr>
          <p:spPr bwMode="auto">
            <a:xfrm>
              <a:off x="2736" y="1776"/>
              <a:ext cx="0" cy="624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58" name="Line 73"/>
            <p:cNvSpPr>
              <a:spLocks noChangeShapeType="1"/>
            </p:cNvSpPr>
            <p:nvPr/>
          </p:nvSpPr>
          <p:spPr bwMode="auto">
            <a:xfrm>
              <a:off x="2784" y="1776"/>
              <a:ext cx="0" cy="768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59" name="Line 74"/>
            <p:cNvSpPr>
              <a:spLocks noChangeShapeType="1"/>
            </p:cNvSpPr>
            <p:nvPr/>
          </p:nvSpPr>
          <p:spPr bwMode="auto">
            <a:xfrm>
              <a:off x="2832" y="1776"/>
              <a:ext cx="0" cy="912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60" name="Line 75"/>
            <p:cNvSpPr>
              <a:spLocks noChangeShapeType="1"/>
            </p:cNvSpPr>
            <p:nvPr/>
          </p:nvSpPr>
          <p:spPr bwMode="auto">
            <a:xfrm>
              <a:off x="2880" y="1776"/>
              <a:ext cx="0" cy="1056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61" name="Line 76"/>
            <p:cNvSpPr>
              <a:spLocks noChangeShapeType="1"/>
            </p:cNvSpPr>
            <p:nvPr/>
          </p:nvSpPr>
          <p:spPr bwMode="auto">
            <a:xfrm>
              <a:off x="2928" y="1776"/>
              <a:ext cx="0" cy="12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62" name="Line 77"/>
            <p:cNvSpPr>
              <a:spLocks noChangeShapeType="1"/>
            </p:cNvSpPr>
            <p:nvPr/>
          </p:nvSpPr>
          <p:spPr bwMode="auto">
            <a:xfrm>
              <a:off x="2976" y="1776"/>
              <a:ext cx="0" cy="1344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63" name="Line 78"/>
            <p:cNvSpPr>
              <a:spLocks noChangeShapeType="1"/>
            </p:cNvSpPr>
            <p:nvPr/>
          </p:nvSpPr>
          <p:spPr bwMode="auto">
            <a:xfrm>
              <a:off x="624" y="1776"/>
              <a:ext cx="0" cy="624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64" name="Line 79"/>
            <p:cNvSpPr>
              <a:spLocks noChangeShapeType="1"/>
            </p:cNvSpPr>
            <p:nvPr/>
          </p:nvSpPr>
          <p:spPr bwMode="auto">
            <a:xfrm>
              <a:off x="672" y="1776"/>
              <a:ext cx="0" cy="768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65" name="Line 80"/>
            <p:cNvSpPr>
              <a:spLocks noChangeShapeType="1"/>
            </p:cNvSpPr>
            <p:nvPr/>
          </p:nvSpPr>
          <p:spPr bwMode="auto">
            <a:xfrm>
              <a:off x="720" y="1776"/>
              <a:ext cx="0" cy="912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66" name="Line 81"/>
            <p:cNvSpPr>
              <a:spLocks noChangeShapeType="1"/>
            </p:cNvSpPr>
            <p:nvPr/>
          </p:nvSpPr>
          <p:spPr bwMode="auto">
            <a:xfrm>
              <a:off x="768" y="1776"/>
              <a:ext cx="0" cy="1056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67" name="Line 82"/>
            <p:cNvSpPr>
              <a:spLocks noChangeShapeType="1"/>
            </p:cNvSpPr>
            <p:nvPr/>
          </p:nvSpPr>
          <p:spPr bwMode="auto">
            <a:xfrm>
              <a:off x="816" y="1776"/>
              <a:ext cx="0" cy="12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68" name="Line 83"/>
            <p:cNvSpPr>
              <a:spLocks noChangeShapeType="1"/>
            </p:cNvSpPr>
            <p:nvPr/>
          </p:nvSpPr>
          <p:spPr bwMode="auto">
            <a:xfrm>
              <a:off x="864" y="1776"/>
              <a:ext cx="0" cy="1344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69" name="AutoShape 84"/>
            <p:cNvSpPr>
              <a:spLocks noChangeArrowheads="1"/>
            </p:cNvSpPr>
            <p:nvPr/>
          </p:nvSpPr>
          <p:spPr bwMode="auto">
            <a:xfrm>
              <a:off x="3648" y="960"/>
              <a:ext cx="768" cy="1056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0" name="AutoShape 85"/>
            <p:cNvSpPr>
              <a:spLocks noChangeArrowheads="1"/>
            </p:cNvSpPr>
            <p:nvPr/>
          </p:nvSpPr>
          <p:spPr bwMode="auto">
            <a:xfrm>
              <a:off x="1584" y="1008"/>
              <a:ext cx="672" cy="96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Arial" charset="0"/>
                </a:rPr>
                <a:t>Device 2</a:t>
              </a:r>
            </a:p>
          </p:txBody>
        </p:sp>
        <p:sp>
          <p:nvSpPr>
            <p:cNvPr id="48171" name="AutoShape 86"/>
            <p:cNvSpPr>
              <a:spLocks noChangeArrowheads="1"/>
            </p:cNvSpPr>
            <p:nvPr/>
          </p:nvSpPr>
          <p:spPr bwMode="auto">
            <a:xfrm>
              <a:off x="3696" y="1008"/>
              <a:ext cx="672" cy="96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Arial" charset="0"/>
                </a:rPr>
                <a:t>Device 4</a:t>
              </a:r>
            </a:p>
          </p:txBody>
        </p:sp>
        <p:sp>
          <p:nvSpPr>
            <p:cNvPr id="48172" name="Text Box 87"/>
            <p:cNvSpPr txBox="1">
              <a:spLocks noChangeArrowheads="1"/>
            </p:cNvSpPr>
            <p:nvPr/>
          </p:nvSpPr>
          <p:spPr bwMode="auto">
            <a:xfrm>
              <a:off x="3763" y="766"/>
              <a:ext cx="553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 charset="0"/>
                </a:rPr>
                <a:t>Master</a:t>
              </a:r>
            </a:p>
          </p:txBody>
        </p:sp>
        <p:sp>
          <p:nvSpPr>
            <p:cNvPr id="48173" name="Text Box 88"/>
            <p:cNvSpPr txBox="1">
              <a:spLocks noChangeArrowheads="1"/>
            </p:cNvSpPr>
            <p:nvPr/>
          </p:nvSpPr>
          <p:spPr bwMode="auto">
            <a:xfrm>
              <a:off x="4800" y="2638"/>
              <a:ext cx="78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 charset="0"/>
                </a:rPr>
                <a:t>Data Lines</a:t>
              </a:r>
            </a:p>
          </p:txBody>
        </p:sp>
        <p:sp>
          <p:nvSpPr>
            <p:cNvPr id="48174" name="Text Box 89"/>
            <p:cNvSpPr txBox="1">
              <a:spLocks noChangeArrowheads="1"/>
            </p:cNvSpPr>
            <p:nvPr/>
          </p:nvSpPr>
          <p:spPr bwMode="auto">
            <a:xfrm>
              <a:off x="1652" y="766"/>
              <a:ext cx="477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 charset="0"/>
                </a:rPr>
                <a:t>Slave</a:t>
              </a:r>
            </a:p>
          </p:txBody>
        </p:sp>
        <p:sp>
          <p:nvSpPr>
            <p:cNvPr id="48175" name="Line 90"/>
            <p:cNvSpPr>
              <a:spLocks noChangeShapeType="1"/>
            </p:cNvSpPr>
            <p:nvPr/>
          </p:nvSpPr>
          <p:spPr bwMode="auto">
            <a:xfrm>
              <a:off x="432" y="3264"/>
              <a:ext cx="432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76" name="Text Box 91"/>
            <p:cNvSpPr txBox="1">
              <a:spLocks noChangeArrowheads="1"/>
            </p:cNvSpPr>
            <p:nvPr/>
          </p:nvSpPr>
          <p:spPr bwMode="auto">
            <a:xfrm>
              <a:off x="4801" y="3178"/>
              <a:ext cx="812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Arial" charset="0"/>
                </a:rPr>
                <a:t>Select Line</a:t>
              </a:r>
            </a:p>
          </p:txBody>
        </p:sp>
        <p:sp>
          <p:nvSpPr>
            <p:cNvPr id="48177" name="Line 92"/>
            <p:cNvSpPr>
              <a:spLocks noChangeShapeType="1"/>
            </p:cNvSpPr>
            <p:nvPr/>
          </p:nvSpPr>
          <p:spPr bwMode="auto">
            <a:xfrm>
              <a:off x="1056" y="1920"/>
              <a:ext cx="0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78" name="AutoShape 93"/>
            <p:cNvSpPr>
              <a:spLocks noChangeArrowheads="1"/>
            </p:cNvSpPr>
            <p:nvPr/>
          </p:nvSpPr>
          <p:spPr bwMode="auto">
            <a:xfrm>
              <a:off x="576" y="1008"/>
              <a:ext cx="672" cy="96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Arial" charset="0"/>
                </a:rPr>
                <a:t>Device 1</a:t>
              </a:r>
            </a:p>
          </p:txBody>
        </p:sp>
        <p:sp>
          <p:nvSpPr>
            <p:cNvPr id="48179" name="Line 94"/>
            <p:cNvSpPr>
              <a:spLocks noChangeShapeType="1"/>
            </p:cNvSpPr>
            <p:nvPr/>
          </p:nvSpPr>
          <p:spPr bwMode="auto">
            <a:xfrm>
              <a:off x="3168" y="1920"/>
              <a:ext cx="0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80" name="AutoShape 95"/>
            <p:cNvSpPr>
              <a:spLocks noChangeArrowheads="1"/>
            </p:cNvSpPr>
            <p:nvPr/>
          </p:nvSpPr>
          <p:spPr bwMode="auto">
            <a:xfrm>
              <a:off x="2688" y="1008"/>
              <a:ext cx="672" cy="96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1">
                  <a:latin typeface="Arial" charset="0"/>
                </a:rPr>
                <a:t>Device 3</a:t>
              </a:r>
            </a:p>
          </p:txBody>
        </p:sp>
      </p:grpSp>
      <p:sp>
        <p:nvSpPr>
          <p:cNvPr id="48135" name="Footer Placeholder 9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Physics, Detectors, Electronics  Trigger &amp; DAQ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36724" y="6457950"/>
            <a:ext cx="5368925" cy="263525"/>
          </a:xfrm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A9A3DD-692D-4565-833F-9AB531AF0A9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500px-Gluon-top-higgs_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553"/>
            <a:ext cx="2457450" cy="2039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3524250"/>
            <a:ext cx="2171700" cy="876300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sz="2400" b="1" dirty="0" smtClean="0"/>
              <a:t>rare, need many collisions</a:t>
            </a:r>
            <a:endParaRPr lang="en-GB" sz="2400" b="1" dirty="0" smtClean="0"/>
          </a:p>
        </p:txBody>
      </p:sp>
      <p:sp>
        <p:nvSpPr>
          <p:cNvPr id="7" name="Oval 6"/>
          <p:cNvSpPr/>
          <p:nvPr/>
        </p:nvSpPr>
        <p:spPr>
          <a:xfrm>
            <a:off x="3028950" y="1619250"/>
            <a:ext cx="1866900" cy="1295400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smtClean="0"/>
              <a:t>High rate collider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5219700" y="2000250"/>
            <a:ext cx="1981200" cy="1295400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smtClean="0"/>
              <a:t>Fast electronics</a:t>
            </a:r>
          </a:p>
        </p:txBody>
      </p:sp>
      <p:sp>
        <p:nvSpPr>
          <p:cNvPr id="9" name="Oval 8"/>
          <p:cNvSpPr/>
          <p:nvPr/>
        </p:nvSpPr>
        <p:spPr>
          <a:xfrm>
            <a:off x="6191250" y="3924300"/>
            <a:ext cx="2000250" cy="1314450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smtClean="0"/>
              <a:t>Big data acquisition</a:t>
            </a:r>
          </a:p>
        </p:txBody>
      </p:sp>
      <p:sp>
        <p:nvSpPr>
          <p:cNvPr id="10" name="Oval 9"/>
          <p:cNvSpPr/>
          <p:nvPr/>
        </p:nvSpPr>
        <p:spPr>
          <a:xfrm>
            <a:off x="3219450" y="4591050"/>
            <a:ext cx="1866900" cy="1295400"/>
          </a:xfrm>
          <a:prstGeom prst="ellipse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dirty="0" smtClean="0"/>
              <a:t>trigger</a:t>
            </a:r>
          </a:p>
        </p:txBody>
      </p:sp>
      <p:cxnSp>
        <p:nvCxnSpPr>
          <p:cNvPr id="12" name="Straight Arrow Connector 11"/>
          <p:cNvCxnSpPr>
            <a:stCxn id="10" idx="6"/>
            <a:endCxn id="9" idx="2"/>
          </p:cNvCxnSpPr>
          <p:nvPr/>
        </p:nvCxnSpPr>
        <p:spPr>
          <a:xfrm flipV="1">
            <a:off x="5086350" y="4581525"/>
            <a:ext cx="1104900" cy="65722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2"/>
            <a:endCxn id="7" idx="2"/>
          </p:cNvCxnSpPr>
          <p:nvPr/>
        </p:nvCxnSpPr>
        <p:spPr>
          <a:xfrm rot="5400000" flipH="1" flipV="1">
            <a:off x="1550193" y="1945481"/>
            <a:ext cx="1157287" cy="1800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6"/>
            <a:endCxn id="8" idx="2"/>
          </p:cNvCxnSpPr>
          <p:nvPr/>
        </p:nvCxnSpPr>
        <p:spPr>
          <a:xfrm>
            <a:off x="4895850" y="2266950"/>
            <a:ext cx="32385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  <a:endCxn id="9" idx="0"/>
          </p:cNvCxnSpPr>
          <p:nvPr/>
        </p:nvCxnSpPr>
        <p:spPr>
          <a:xfrm rot="16200000" flipH="1">
            <a:off x="3960019" y="692943"/>
            <a:ext cx="500063" cy="5962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0"/>
            <a:endCxn id="8" idx="3"/>
          </p:cNvCxnSpPr>
          <p:nvPr/>
        </p:nvCxnSpPr>
        <p:spPr>
          <a:xfrm rot="5400000" flipH="1" flipV="1">
            <a:off x="4088817" y="3170027"/>
            <a:ext cx="1485107" cy="13569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 </a:t>
            </a:r>
            <a:r>
              <a:rPr lang="en-US" dirty="0" smtClean="0"/>
              <a:t>B</a:t>
            </a:r>
            <a:r>
              <a:rPr lang="en-US" dirty="0" smtClean="0"/>
              <a:t>uses pros &amp; cons</a:t>
            </a:r>
            <a:endParaRPr lang="en-US" dirty="0" smtClean="0"/>
          </a:p>
        </p:txBody>
      </p:sp>
      <p:sp>
        <p:nvSpPr>
          <p:cNvPr id="62468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/>
              <a:t>Relatively simple to implement</a:t>
            </a:r>
          </a:p>
          <a:p>
            <a:pPr eaLnBrk="1" hangingPunct="1"/>
            <a:r>
              <a:rPr lang="en-US" dirty="0" smtClean="0"/>
              <a:t>Easy </a:t>
            </a:r>
            <a:r>
              <a:rPr lang="en-US" dirty="0" smtClean="0"/>
              <a:t>to add new devices</a:t>
            </a:r>
          </a:p>
          <a:p>
            <a:pPr lvl="1" eaLnBrk="1" hangingPunct="1"/>
            <a:r>
              <a:rPr lang="en-US" dirty="0" smtClean="0"/>
              <a:t>topological information of the bus can be used for </a:t>
            </a:r>
            <a:r>
              <a:rPr lang="en-US" dirty="0" err="1" smtClean="0"/>
              <a:t>automagically</a:t>
            </a:r>
            <a:r>
              <a:rPr lang="en-US" dirty="0" smtClean="0"/>
              <a:t> assigning addresses for bus devices: this is what </a:t>
            </a:r>
            <a:r>
              <a:rPr lang="en-US" dirty="0" smtClean="0">
                <a:solidFill>
                  <a:srgbClr val="FF0000"/>
                </a:solidFill>
              </a:rPr>
              <a:t>plug and play </a:t>
            </a:r>
            <a:r>
              <a:rPr lang="en-US" dirty="0" smtClean="0"/>
              <a:t>is all </a:t>
            </a:r>
            <a:r>
              <a:rPr lang="en-US" dirty="0" smtClean="0"/>
              <a:t>about </a:t>
            </a:r>
            <a:r>
              <a:rPr lang="en-US" sz="2000" dirty="0" smtClean="0"/>
              <a:t>(no evil jumpers, DIP-switches and other such horrors)</a:t>
            </a:r>
            <a:endParaRPr lang="en-US" sz="20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bus is shared between all devices (each new active device slows everybody down)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Number </a:t>
            </a:r>
            <a:r>
              <a:rPr lang="en-US" sz="2400" dirty="0"/>
              <a:t>of devices and physical bus-length is limited </a:t>
            </a:r>
            <a:r>
              <a:rPr lang="en-US" sz="2400" dirty="0">
                <a:solidFill>
                  <a:srgbClr val="FF0000"/>
                </a:solidFill>
              </a:rPr>
              <a:t>(scalability!)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For synchronous high-speed buses, physical length is correlated with the number of devices (e.g. PCI)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Traditional parallel </a:t>
            </a:r>
            <a:r>
              <a:rPr lang="en-US" sz="2000" dirty="0"/>
              <a:t>buses have a lot of control, data and address lines (look at a SCSI or ATA cable)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Buses are typically useful for systems &lt;&lt; 1 GB/s</a:t>
            </a:r>
          </a:p>
          <a:p>
            <a:endParaRPr lang="en-US" dirty="0"/>
          </a:p>
        </p:txBody>
      </p:sp>
      <p:sp>
        <p:nvSpPr>
          <p:cNvPr id="62469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6246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9832442-6A67-4DE2-8C3E-9B8F90F6F968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Trigger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620"/>
            <a:ext cx="8229600" cy="484094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How to know that new data is available?</a:t>
            </a:r>
          </a:p>
          <a:p>
            <a:pPr lvl="1"/>
            <a:r>
              <a:rPr lang="en-US" dirty="0" smtClean="0"/>
              <a:t>Interrupt</a:t>
            </a:r>
          </a:p>
          <a:p>
            <a:pPr lvl="2"/>
            <a:r>
              <a:rPr lang="en-US" dirty="0" smtClean="0"/>
              <a:t>An interrupt is sent by an hardware device</a:t>
            </a:r>
          </a:p>
          <a:p>
            <a:pPr lvl="2"/>
            <a:r>
              <a:rPr lang="en-US" dirty="0" smtClean="0"/>
              <a:t>The interrupt is </a:t>
            </a:r>
          </a:p>
          <a:p>
            <a:pPr lvl="3"/>
            <a:r>
              <a:rPr lang="en-US" dirty="0" smtClean="0"/>
              <a:t>Transformed into a software signal</a:t>
            </a:r>
          </a:p>
          <a:p>
            <a:pPr lvl="3"/>
            <a:r>
              <a:rPr lang="en-US" dirty="0" smtClean="0"/>
              <a:t>Caught by a data acquisition program</a:t>
            </a:r>
          </a:p>
          <a:p>
            <a:pPr lvl="4"/>
            <a:r>
              <a:rPr lang="en-US" dirty="0" smtClean="0"/>
              <a:t>Undetermined latency is a potential problem!</a:t>
            </a:r>
          </a:p>
          <a:p>
            <a:pPr lvl="4"/>
            <a:r>
              <a:rPr lang="en-US" dirty="0" smtClean="0"/>
              <a:t>Data readout starts</a:t>
            </a:r>
          </a:p>
          <a:p>
            <a:pPr lvl="1"/>
            <a:r>
              <a:rPr lang="en-US" dirty="0" smtClean="0"/>
              <a:t>Polling</a:t>
            </a:r>
          </a:p>
          <a:p>
            <a:pPr lvl="2"/>
            <a:r>
              <a:rPr lang="en-US" dirty="0" smtClean="0"/>
              <a:t>Some register in a module is continuously read out</a:t>
            </a:r>
          </a:p>
          <a:p>
            <a:pPr lvl="2"/>
            <a:r>
              <a:rPr lang="en-US" dirty="0" smtClean="0"/>
              <a:t>Data readout happens when register “signals” new data</a:t>
            </a:r>
          </a:p>
          <a:p>
            <a:r>
              <a:rPr lang="en-US" dirty="0" smtClean="0"/>
              <a:t>In a synchronous system (the simplest one…)</a:t>
            </a:r>
          </a:p>
          <a:p>
            <a:pPr lvl="1"/>
            <a:r>
              <a:rPr lang="en-US" dirty="0" smtClean="0"/>
              <a:t>Trigger must also set a busy</a:t>
            </a:r>
          </a:p>
          <a:p>
            <a:pPr lvl="1"/>
            <a:r>
              <a:rPr lang="en-US" dirty="0" smtClean="0"/>
              <a:t>The reader must reset the busy after read-out completion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interrupts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0634" y="1869142"/>
            <a:ext cx="7225553" cy="32162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>
                <a:latin typeface="Courier" pitchFamily="49" charset="0"/>
              </a:rPr>
              <a:t>irq_list.list_of_items</a:t>
            </a:r>
            <a:r>
              <a:rPr lang="en-US" sz="1400" dirty="0">
                <a:latin typeface="Courier" pitchFamily="49" charset="0"/>
              </a:rPr>
              <a:t>[</a:t>
            </a:r>
            <a:r>
              <a:rPr lang="en-US" sz="1400" dirty="0" err="1">
                <a:latin typeface="Courier" pitchFamily="49" charset="0"/>
              </a:rPr>
              <a:t>i</a:t>
            </a:r>
            <a:r>
              <a:rPr lang="en-US" sz="1400" dirty="0">
                <a:latin typeface="Courier" pitchFamily="49" charset="0"/>
              </a:rPr>
              <a:t>].vector = 0x77;</a:t>
            </a:r>
          </a:p>
          <a:p>
            <a:pPr>
              <a:spcBef>
                <a:spcPct val="50000"/>
              </a:spcBef>
            </a:pPr>
            <a:r>
              <a:rPr lang="en-US" sz="1400" dirty="0" err="1">
                <a:latin typeface="Courier" pitchFamily="49" charset="0"/>
              </a:rPr>
              <a:t>irq_list.list_of_items</a:t>
            </a:r>
            <a:r>
              <a:rPr lang="en-US" sz="1400" dirty="0">
                <a:latin typeface="Courier" pitchFamily="49" charset="0"/>
              </a:rPr>
              <a:t>[</a:t>
            </a:r>
            <a:r>
              <a:rPr lang="en-US" sz="1400" dirty="0" err="1">
                <a:latin typeface="Courier" pitchFamily="49" charset="0"/>
              </a:rPr>
              <a:t>i</a:t>
            </a:r>
            <a:r>
              <a:rPr lang="en-US" sz="1400" dirty="0">
                <a:latin typeface="Courier" pitchFamily="49" charset="0"/>
              </a:rPr>
              <a:t>].level  = 5;</a:t>
            </a:r>
          </a:p>
          <a:p>
            <a:pPr>
              <a:spcBef>
                <a:spcPct val="50000"/>
              </a:spcBef>
            </a:pPr>
            <a:r>
              <a:rPr lang="en-US" sz="1400" dirty="0" err="1">
                <a:latin typeface="Courier" pitchFamily="49" charset="0"/>
              </a:rPr>
              <a:t>irq_list.list_of_items</a:t>
            </a:r>
            <a:r>
              <a:rPr lang="en-US" sz="1400" dirty="0">
                <a:latin typeface="Courier" pitchFamily="49" charset="0"/>
              </a:rPr>
              <a:t>[</a:t>
            </a:r>
            <a:r>
              <a:rPr lang="en-US" sz="1400" dirty="0" err="1">
                <a:latin typeface="Courier" pitchFamily="49" charset="0"/>
              </a:rPr>
              <a:t>i</a:t>
            </a:r>
            <a:r>
              <a:rPr lang="en-US" sz="1400" dirty="0">
                <a:latin typeface="Courier" pitchFamily="49" charset="0"/>
              </a:rPr>
              <a:t>].type   = VME_INT_ROAK;</a:t>
            </a:r>
          </a:p>
          <a:p>
            <a:pPr>
              <a:spcBef>
                <a:spcPct val="50000"/>
              </a:spcBef>
            </a:pPr>
            <a:r>
              <a:rPr lang="en-US" sz="1400" dirty="0" err="1">
                <a:latin typeface="Courier" pitchFamily="49" charset="0"/>
              </a:rPr>
              <a:t>signum</a:t>
            </a:r>
            <a:r>
              <a:rPr lang="en-US" sz="1400" dirty="0">
                <a:latin typeface="Courier" pitchFamily="49" charset="0"/>
              </a:rPr>
              <a:t> = 42</a:t>
            </a:r>
            <a:r>
              <a:rPr lang="en-US" sz="1400" dirty="0" smtClean="0">
                <a:latin typeface="Courier" pitchFamily="49" charset="0"/>
              </a:rPr>
              <a:t>;</a:t>
            </a:r>
          </a:p>
          <a:p>
            <a:pPr>
              <a:spcBef>
                <a:spcPct val="50000"/>
              </a:spcBef>
            </a:pPr>
            <a:endParaRPr lang="en-US" sz="1400" dirty="0">
              <a:latin typeface="Courier" pitchFamily="49" charset="0"/>
            </a:endParaRPr>
          </a:p>
          <a:p>
            <a:pPr>
              <a:spcBef>
                <a:spcPct val="50000"/>
              </a:spcBef>
            </a:pPr>
            <a:r>
              <a:rPr lang="en-US" sz="1400" dirty="0">
                <a:latin typeface="Courier" pitchFamily="49" charset="0"/>
              </a:rPr>
              <a:t>ret = </a:t>
            </a:r>
            <a:r>
              <a:rPr lang="en-US" sz="1400" dirty="0" err="1">
                <a:latin typeface="Courier" pitchFamily="49" charset="0"/>
              </a:rPr>
              <a:t>VME_InterruptLink</a:t>
            </a:r>
            <a:r>
              <a:rPr lang="en-US" sz="1400" dirty="0">
                <a:latin typeface="Courier" pitchFamily="49" charset="0"/>
              </a:rPr>
              <a:t>(&amp;</a:t>
            </a:r>
            <a:r>
              <a:rPr lang="en-US" sz="1400" dirty="0" err="1">
                <a:latin typeface="Courier" pitchFamily="49" charset="0"/>
              </a:rPr>
              <a:t>irq_list</a:t>
            </a:r>
            <a:r>
              <a:rPr lang="en-US" sz="1400" dirty="0">
                <a:latin typeface="Courier" pitchFamily="49" charset="0"/>
              </a:rPr>
              <a:t>, &amp;</a:t>
            </a:r>
            <a:r>
              <a:rPr lang="en-US" sz="1400" dirty="0" err="1">
                <a:latin typeface="Courier" pitchFamily="49" charset="0"/>
              </a:rPr>
              <a:t>int_handle</a:t>
            </a:r>
            <a:r>
              <a:rPr lang="en-US" sz="1400" dirty="0" smtClean="0">
                <a:latin typeface="Courier" pitchFamily="49" charset="0"/>
              </a:rPr>
              <a:t>);</a:t>
            </a:r>
            <a:endParaRPr lang="en-US" sz="1400" dirty="0">
              <a:latin typeface="Courier" pitchFamily="49" charset="0"/>
            </a:endParaRPr>
          </a:p>
          <a:p>
            <a:pPr>
              <a:spcBef>
                <a:spcPct val="50000"/>
              </a:spcBef>
            </a:pPr>
            <a:r>
              <a:rPr lang="en-US" sz="1400" dirty="0">
                <a:latin typeface="Courier" pitchFamily="49" charset="0"/>
              </a:rPr>
              <a:t>ret = </a:t>
            </a:r>
            <a:r>
              <a:rPr lang="en-US" sz="1400" dirty="0" err="1">
                <a:latin typeface="Courier" pitchFamily="49" charset="0"/>
              </a:rPr>
              <a:t>VME_InterruptWait</a:t>
            </a:r>
            <a:r>
              <a:rPr lang="en-US" sz="1400" dirty="0">
                <a:latin typeface="Courier" pitchFamily="49" charset="0"/>
              </a:rPr>
              <a:t>(</a:t>
            </a:r>
            <a:r>
              <a:rPr lang="en-US" sz="1400" dirty="0" err="1">
                <a:latin typeface="Courier" pitchFamily="49" charset="0"/>
              </a:rPr>
              <a:t>int_handle</a:t>
            </a:r>
            <a:r>
              <a:rPr lang="en-US" sz="1400" dirty="0">
                <a:latin typeface="Courier" pitchFamily="49" charset="0"/>
              </a:rPr>
              <a:t>, timeout, &amp;</a:t>
            </a:r>
            <a:r>
              <a:rPr lang="en-US" sz="1400" dirty="0" err="1">
                <a:latin typeface="Courier" pitchFamily="49" charset="0"/>
              </a:rPr>
              <a:t>ir_info</a:t>
            </a:r>
            <a:r>
              <a:rPr lang="en-US" sz="1400" dirty="0">
                <a:latin typeface="Courier" pitchFamily="49" charset="0"/>
              </a:rPr>
              <a:t>);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Courier" pitchFamily="49" charset="0"/>
              </a:rPr>
              <a:t>ret = </a:t>
            </a:r>
            <a:r>
              <a:rPr lang="en-US" sz="1400" dirty="0" err="1">
                <a:latin typeface="Courier" pitchFamily="49" charset="0"/>
              </a:rPr>
              <a:t>VME_InterruptRegisterSignal</a:t>
            </a:r>
            <a:r>
              <a:rPr lang="en-US" sz="1400" dirty="0">
                <a:latin typeface="Courier" pitchFamily="49" charset="0"/>
              </a:rPr>
              <a:t>(</a:t>
            </a:r>
            <a:r>
              <a:rPr lang="en-US" sz="1400" dirty="0" err="1">
                <a:latin typeface="Courier" pitchFamily="49" charset="0"/>
              </a:rPr>
              <a:t>int_handle</a:t>
            </a:r>
            <a:r>
              <a:rPr lang="en-US" sz="1400" dirty="0">
                <a:latin typeface="Courier" pitchFamily="49" charset="0"/>
              </a:rPr>
              <a:t>, </a:t>
            </a:r>
            <a:r>
              <a:rPr lang="en-US" sz="1400" dirty="0" err="1">
                <a:latin typeface="Courier" pitchFamily="49" charset="0"/>
              </a:rPr>
              <a:t>signum</a:t>
            </a:r>
            <a:r>
              <a:rPr lang="en-US" sz="1400" dirty="0" smtClean="0">
                <a:latin typeface="Courier" pitchFamily="49" charset="0"/>
              </a:rPr>
              <a:t>);</a:t>
            </a:r>
            <a:endParaRPr lang="en-US" sz="1400" dirty="0">
              <a:latin typeface="Courier" pitchFamily="49" charset="0"/>
            </a:endParaRPr>
          </a:p>
          <a:p>
            <a:pPr>
              <a:spcBef>
                <a:spcPct val="50000"/>
              </a:spcBef>
            </a:pPr>
            <a:r>
              <a:rPr lang="en-US" sz="1400" dirty="0">
                <a:latin typeface="Courier" pitchFamily="49" charset="0"/>
              </a:rPr>
              <a:t>ret = </a:t>
            </a:r>
            <a:r>
              <a:rPr lang="en-US" sz="1400" dirty="0" err="1">
                <a:latin typeface="Courier" pitchFamily="49" charset="0"/>
              </a:rPr>
              <a:t>VME_InterruptUnlink</a:t>
            </a:r>
            <a:r>
              <a:rPr lang="en-US" sz="1400" dirty="0">
                <a:latin typeface="Courier" pitchFamily="49" charset="0"/>
              </a:rPr>
              <a:t>(</a:t>
            </a:r>
            <a:r>
              <a:rPr lang="en-US" sz="1400" dirty="0" err="1">
                <a:latin typeface="Courier" pitchFamily="49" charset="0"/>
              </a:rPr>
              <a:t>int_handle</a:t>
            </a:r>
            <a:r>
              <a:rPr lang="en-US" sz="1400" dirty="0">
                <a:latin typeface="Courier" pitchFamily="49" charset="0"/>
              </a:rPr>
              <a:t>);</a:t>
            </a:r>
          </a:p>
          <a:p>
            <a:pPr>
              <a:spcBef>
                <a:spcPct val="50000"/>
              </a:spcBef>
            </a:pPr>
            <a:endParaRPr lang="en-US" sz="1400" dirty="0">
              <a:latin typeface="Courier" pitchFamily="49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time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Has to meet operational deadlines from events to system response</a:t>
            </a:r>
          </a:p>
          <a:p>
            <a:pPr lvl="1"/>
            <a:r>
              <a:rPr lang="en-US" dirty="0" smtClean="0"/>
              <a:t>Implies taking control of typical OS tasks</a:t>
            </a:r>
          </a:p>
          <a:p>
            <a:pPr lvl="2"/>
            <a:r>
              <a:rPr lang="en-US" dirty="0" smtClean="0"/>
              <a:t>For instance, task scheduling</a:t>
            </a:r>
          </a:p>
          <a:p>
            <a:pPr lvl="1"/>
            <a:r>
              <a:rPr lang="en-US" dirty="0" smtClean="0"/>
              <a:t>Real time OS offer </a:t>
            </a:r>
            <a:r>
              <a:rPr lang="en-US" dirty="0" smtClean="0"/>
              <a:t>these </a:t>
            </a:r>
            <a:r>
              <a:rPr lang="en-US" dirty="0" smtClean="0"/>
              <a:t>features</a:t>
            </a:r>
          </a:p>
          <a:p>
            <a:r>
              <a:rPr lang="en-US" dirty="0" smtClean="0"/>
              <a:t>Most important feature is predictability</a:t>
            </a:r>
          </a:p>
          <a:p>
            <a:pPr lvl="1"/>
            <a:r>
              <a:rPr lang="en-US" dirty="0" smtClean="0"/>
              <a:t>Performance is traded for predictability</a:t>
            </a:r>
            <a:endParaRPr lang="en-US" dirty="0" smtClean="0"/>
          </a:p>
          <a:p>
            <a:r>
              <a:rPr lang="en-US" dirty="0" smtClean="0"/>
              <a:t>It typically applies when requirements are</a:t>
            </a:r>
          </a:p>
          <a:p>
            <a:pPr lvl="1"/>
            <a:r>
              <a:rPr lang="en-US" dirty="0" smtClean="0"/>
              <a:t>Reaction time to an interrupt within a certain time interval</a:t>
            </a:r>
          </a:p>
          <a:p>
            <a:pPr lvl="1"/>
            <a:r>
              <a:rPr lang="en-US" dirty="0" smtClean="0"/>
              <a:t>Complete control of the interplay between applications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≠ Real-time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66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Typically “real-time” means “fast” – often relative to human perception or reaction: real-time video, real-time streaming etc… This is sometimes called </a:t>
            </a:r>
            <a:r>
              <a:rPr lang="en-US" dirty="0" smtClean="0">
                <a:solidFill>
                  <a:srgbClr val="FF0000"/>
                </a:solidFill>
              </a:rPr>
              <a:t>“soft” </a:t>
            </a:r>
            <a:r>
              <a:rPr lang="en-US" dirty="0" smtClean="0"/>
              <a:t>real-time to distinguish it from:</a:t>
            </a:r>
          </a:p>
          <a:p>
            <a:r>
              <a:rPr lang="en-US" dirty="0"/>
              <a:t>s</a:t>
            </a:r>
            <a:r>
              <a:rPr lang="en-US" dirty="0" smtClean="0"/>
              <a:t>ystems which guarantee a maximum delay on any stimulus-response time. This is called </a:t>
            </a:r>
            <a:r>
              <a:rPr lang="en-US" dirty="0" smtClean="0">
                <a:solidFill>
                  <a:srgbClr val="FF0000"/>
                </a:solidFill>
              </a:rPr>
              <a:t>“hard” </a:t>
            </a:r>
            <a:r>
              <a:rPr lang="en-US" dirty="0" smtClean="0"/>
              <a:t>real-time.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69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822"/>
            <a:ext cx="8229600" cy="1143000"/>
          </a:xfrm>
        </p:spPr>
        <p:txBody>
          <a:bodyPr/>
          <a:lstStyle/>
          <a:p>
            <a:r>
              <a:rPr lang="en-US" dirty="0" smtClean="0"/>
              <a:t>Is real-time </a:t>
            </a:r>
            <a:r>
              <a:rPr lang="en-US" dirty="0" smtClean="0"/>
              <a:t>needed in DAQ?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4818"/>
            <a:ext cx="8229600" cy="519102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Can be essential in some </a:t>
            </a:r>
            <a:r>
              <a:rPr lang="en-US" dirty="0" smtClean="0"/>
              <a:t>cases</a:t>
            </a:r>
            <a:endParaRPr lang="en-US" dirty="0" smtClean="0"/>
          </a:p>
          <a:p>
            <a:pPr lvl="1"/>
            <a:r>
              <a:rPr lang="en-US" dirty="0" smtClean="0"/>
              <a:t>It is critical for accelerator control or plasma control</a:t>
            </a:r>
          </a:p>
          <a:p>
            <a:pPr lvl="2"/>
            <a:r>
              <a:rPr lang="en-US" dirty="0" smtClean="0"/>
              <a:t>Wherever event reaction times are critical</a:t>
            </a:r>
          </a:p>
          <a:p>
            <a:pPr lvl="2"/>
            <a:r>
              <a:rPr lang="en-US" dirty="0" smtClean="0"/>
              <a:t>And possibly complex calculation is needed</a:t>
            </a:r>
          </a:p>
          <a:p>
            <a:r>
              <a:rPr lang="en-US" dirty="0" smtClean="0"/>
              <a:t>Not commonly used for data acquisition now</a:t>
            </a:r>
          </a:p>
          <a:p>
            <a:pPr lvl="1"/>
            <a:r>
              <a:rPr lang="en-US" dirty="0" smtClean="0"/>
              <a:t>Large systems are normally asynchronous</a:t>
            </a:r>
          </a:p>
          <a:p>
            <a:pPr lvl="2"/>
            <a:r>
              <a:rPr lang="en-US" dirty="0" smtClean="0"/>
              <a:t>Either events are buffered or de-randomized in the HW</a:t>
            </a:r>
          </a:p>
          <a:p>
            <a:pPr lvl="2"/>
            <a:r>
              <a:rPr lang="en-US" dirty="0" smtClean="0"/>
              <a:t>Or </a:t>
            </a:r>
            <a:r>
              <a:rPr lang="en-US" dirty="0" smtClean="0"/>
              <a:t>the main dataflow does not pass through the bus</a:t>
            </a:r>
          </a:p>
          <a:p>
            <a:pPr lvl="1"/>
            <a:r>
              <a:rPr lang="en-US" dirty="0" smtClean="0"/>
              <a:t>In a small system dead time is normally small</a:t>
            </a:r>
          </a:p>
          <a:p>
            <a:r>
              <a:rPr lang="en-US" dirty="0" smtClean="0"/>
              <a:t>Drawbacks</a:t>
            </a:r>
          </a:p>
          <a:p>
            <a:pPr lvl="1"/>
            <a:r>
              <a:rPr lang="en-US" dirty="0" smtClean="0"/>
              <a:t>We loose complete dead time control</a:t>
            </a:r>
          </a:p>
          <a:p>
            <a:pPr lvl="2"/>
            <a:r>
              <a:rPr lang="en-US" dirty="0" smtClean="0"/>
              <a:t>Event reaction time and process scheduling are left to the OS</a:t>
            </a:r>
          </a:p>
          <a:p>
            <a:pPr lvl="1"/>
            <a:r>
              <a:rPr lang="en-US" dirty="0" smtClean="0"/>
              <a:t>Increase of latency due to event buffering</a:t>
            </a:r>
          </a:p>
          <a:p>
            <a:pPr lvl="2"/>
            <a:r>
              <a:rPr lang="en-US" dirty="0" smtClean="0"/>
              <a:t>Affects the buffer size at event building level</a:t>
            </a:r>
          </a:p>
          <a:p>
            <a:pPr lvl="1"/>
            <a:r>
              <a:rPr lang="en-US" dirty="0" smtClean="0"/>
              <a:t>Normally not a problem in modern DAQ systems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5890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Loop reading a register containing the latched trigger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00959" y="2359596"/>
            <a:ext cx="7315196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urier" pitchFamily="49" charset="0"/>
              </a:rPr>
              <a:t>while (</a:t>
            </a:r>
            <a:r>
              <a:rPr lang="en-US" sz="1400" dirty="0" err="1" smtClean="0">
                <a:latin typeface="Courier" pitchFamily="49" charset="0"/>
              </a:rPr>
              <a:t>end_loop</a:t>
            </a:r>
            <a:r>
              <a:rPr lang="en-US" sz="1400" dirty="0" smtClean="0">
                <a:latin typeface="Courier" pitchFamily="49" charset="0"/>
              </a:rPr>
              <a:t> == 0</a:t>
            </a:r>
            <a:r>
              <a:rPr lang="en-US" sz="1400" dirty="0" smtClean="0">
                <a:latin typeface="Courier" pitchFamily="49" charset="0"/>
              </a:rPr>
              <a:t>) {</a:t>
            </a:r>
            <a:endParaRPr lang="en-US" sz="1400" dirty="0" smtClean="0">
              <a:latin typeface="Courier" pitchFamily="49" charset="0"/>
            </a:endParaRPr>
          </a:p>
          <a:p>
            <a:r>
              <a:rPr lang="en-US" sz="1400" dirty="0" smtClean="0">
                <a:latin typeface="Courier" pitchFamily="49" charset="0"/>
              </a:rPr>
              <a:t>  uint16_t *pointer;</a:t>
            </a:r>
          </a:p>
          <a:p>
            <a:r>
              <a:rPr lang="en-US" sz="1400" dirty="0" smtClean="0">
                <a:latin typeface="Courier" pitchFamily="49" charset="0"/>
              </a:rPr>
              <a:t>  volatile uint16_t trigger;</a:t>
            </a:r>
          </a:p>
          <a:p>
            <a:endParaRPr lang="en-US" sz="1400" dirty="0" smtClean="0">
              <a:latin typeface="Courier" pitchFamily="49" charset="0"/>
            </a:endParaRPr>
          </a:p>
          <a:p>
            <a:r>
              <a:rPr lang="en-US" sz="1400" dirty="0" smtClean="0">
                <a:latin typeface="Courier" pitchFamily="49" charset="0"/>
              </a:rPr>
              <a:t>  pointer = (uint16_t *) (base + 0x80);</a:t>
            </a:r>
          </a:p>
          <a:p>
            <a:r>
              <a:rPr lang="en-US" sz="1400" dirty="0" smtClean="0">
                <a:latin typeface="Courier" pitchFamily="49" charset="0"/>
              </a:rPr>
              <a:t>  trigger = *pointer;</a:t>
            </a:r>
          </a:p>
          <a:p>
            <a:endParaRPr lang="en-US" sz="1400" dirty="0" smtClean="0">
              <a:latin typeface="Courier" pitchFamily="49" charset="0"/>
            </a:endParaRPr>
          </a:p>
          <a:p>
            <a:r>
              <a:rPr lang="en-US" sz="1400" dirty="0" smtClean="0">
                <a:latin typeface="Courier" pitchFamily="49" charset="0"/>
              </a:rPr>
              <a:t>  if (trigger &amp; 0x200) </a:t>
            </a:r>
            <a:r>
              <a:rPr lang="en-US" sz="1400" dirty="0">
                <a:latin typeface="Courier" pitchFamily="49" charset="0"/>
              </a:rPr>
              <a:t>{</a:t>
            </a:r>
          </a:p>
          <a:p>
            <a:r>
              <a:rPr lang="en-US" sz="1400" dirty="0" smtClean="0">
                <a:latin typeface="Courier" pitchFamily="49" charset="0"/>
              </a:rPr>
              <a:t>     /</a:t>
            </a:r>
            <a:r>
              <a:rPr lang="en-US" sz="1400" dirty="0" smtClean="0">
                <a:latin typeface="Courier" pitchFamily="49" charset="0"/>
              </a:rPr>
              <a:t>/ look for a bit in the trigger mask</a:t>
            </a:r>
          </a:p>
          <a:p>
            <a:r>
              <a:rPr lang="en-US" sz="1400" dirty="0" smtClean="0">
                <a:latin typeface="Courier" pitchFamily="49" charset="0"/>
              </a:rPr>
              <a:t>    .</a:t>
            </a:r>
            <a:r>
              <a:rPr lang="en-US" sz="1400" dirty="0" smtClean="0">
                <a:latin typeface="Courier" pitchFamily="49" charset="0"/>
              </a:rPr>
              <a:t>.. Read event ...</a:t>
            </a:r>
          </a:p>
          <a:p>
            <a:r>
              <a:rPr lang="en-US" sz="1400" dirty="0" smtClean="0">
                <a:latin typeface="Courier" pitchFamily="49" charset="0"/>
              </a:rPr>
              <a:t>    ... Remove busy ...</a:t>
            </a:r>
          </a:p>
          <a:p>
            <a:r>
              <a:rPr lang="en-US" sz="1400" dirty="0" smtClean="0">
                <a:latin typeface="Courier" pitchFamily="49" charset="0"/>
              </a:rPr>
              <a:t>  </a:t>
            </a:r>
            <a:r>
              <a:rPr lang="en-US" sz="1400" dirty="0" smtClean="0">
                <a:latin typeface="Courier" pitchFamily="49" charset="0"/>
              </a:rPr>
              <a:t>} else</a:t>
            </a:r>
            <a:endParaRPr lang="en-US" sz="1400" dirty="0" smtClean="0">
              <a:latin typeface="Courier" pitchFamily="49" charset="0"/>
            </a:endParaRPr>
          </a:p>
          <a:p>
            <a:r>
              <a:rPr lang="en-US" sz="1400" dirty="0" smtClean="0">
                <a:latin typeface="Courier" pitchFamily="49" charset="0"/>
              </a:rPr>
              <a:t>    </a:t>
            </a:r>
            <a:r>
              <a:rPr lang="en-US" sz="1400" dirty="0" err="1" smtClean="0">
                <a:latin typeface="Courier" pitchFamily="49" charset="0"/>
              </a:rPr>
              <a:t>sched_yield</a:t>
            </a:r>
            <a:r>
              <a:rPr lang="en-US" sz="1400" dirty="0" smtClean="0">
                <a:latin typeface="Courier" pitchFamily="49" charset="0"/>
              </a:rPr>
              <a:t> (); // if in a multi-process/thread environment</a:t>
            </a:r>
          </a:p>
          <a:p>
            <a:r>
              <a:rPr lang="en-US" sz="1400" dirty="0" smtClean="0">
                <a:latin typeface="Courier" pitchFamily="49" charset="0"/>
              </a:rPr>
              <a:t>}</a:t>
            </a:r>
            <a:endParaRPr lang="en-US" sz="1400" dirty="0">
              <a:latin typeface="Courier" pitchFamily="49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 or interrupt?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Which method is convenient?</a:t>
            </a:r>
          </a:p>
          <a:p>
            <a:r>
              <a:rPr lang="en-US" dirty="0" smtClean="0"/>
              <a:t>It depends on the event rate</a:t>
            </a:r>
          </a:p>
          <a:p>
            <a:pPr lvl="1"/>
            <a:r>
              <a:rPr lang="en-US" dirty="0" smtClean="0"/>
              <a:t>Interrupt</a:t>
            </a:r>
          </a:p>
          <a:p>
            <a:pPr lvl="2"/>
            <a:r>
              <a:rPr lang="en-US" dirty="0" smtClean="0"/>
              <a:t>Is expensive in terms of response time </a:t>
            </a:r>
            <a:r>
              <a:rPr lang="en-US" dirty="0" smtClean="0"/>
              <a:t>and CPU</a:t>
            </a:r>
            <a:endParaRPr lang="en-US" dirty="0" smtClean="0"/>
          </a:p>
          <a:p>
            <a:pPr lvl="3"/>
            <a:r>
              <a:rPr lang="en-US" dirty="0" smtClean="0"/>
              <a:t>Typically (O (1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s)</a:t>
            </a:r>
            <a:r>
              <a:rPr lang="en-US" dirty="0" smtClean="0"/>
              <a:t>) </a:t>
            </a:r>
            <a:endParaRPr lang="en-US" dirty="0" smtClean="0"/>
          </a:p>
          <a:p>
            <a:pPr lvl="2"/>
            <a:r>
              <a:rPr lang="en-US" dirty="0" smtClean="0"/>
              <a:t>Convenient for events at low rate</a:t>
            </a:r>
          </a:p>
          <a:p>
            <a:pPr lvl="3"/>
            <a:r>
              <a:rPr lang="en-US" dirty="0" smtClean="0"/>
              <a:t>Avoid continuous checks</a:t>
            </a:r>
          </a:p>
          <a:p>
            <a:pPr lvl="3"/>
            <a:r>
              <a:rPr lang="en-US" dirty="0" smtClean="0"/>
              <a:t>A board can signal internal errors via interrupts</a:t>
            </a:r>
          </a:p>
          <a:p>
            <a:pPr lvl="1"/>
            <a:r>
              <a:rPr lang="en-US" dirty="0" smtClean="0"/>
              <a:t>Polling</a:t>
            </a:r>
          </a:p>
          <a:p>
            <a:pPr lvl="2"/>
            <a:r>
              <a:rPr lang="en-US" dirty="0" smtClean="0"/>
              <a:t>Convenient for events at high rate</a:t>
            </a:r>
          </a:p>
          <a:p>
            <a:pPr lvl="3"/>
            <a:r>
              <a:rPr lang="en-US" dirty="0" smtClean="0"/>
              <a:t>When the probability of finding an event ready is high</a:t>
            </a:r>
          </a:p>
          <a:p>
            <a:pPr lvl="2"/>
            <a:r>
              <a:rPr lang="en-US" dirty="0" smtClean="0"/>
              <a:t>Does not affect others if scheduler is properly released</a:t>
            </a:r>
          </a:p>
          <a:p>
            <a:pPr lvl="2"/>
            <a:r>
              <a:rPr lang="en-US" dirty="0" smtClean="0"/>
              <a:t>Can be “calibrated” dynamically with event rate</a:t>
            </a:r>
          </a:p>
          <a:p>
            <a:pPr lvl="3"/>
            <a:r>
              <a:rPr lang="en-US" dirty="0" smtClean="0"/>
              <a:t>If the input is de-randomized…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simplest DAQ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799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 smtClean="0"/>
              <a:t>Synchronous readout:</a:t>
            </a:r>
          </a:p>
          <a:p>
            <a:pPr lvl="1"/>
            <a:r>
              <a:rPr lang="en-US" sz="2400" dirty="0" smtClean="0"/>
              <a:t>The trigger is </a:t>
            </a:r>
          </a:p>
          <a:p>
            <a:pPr lvl="2"/>
            <a:r>
              <a:rPr lang="en-US" sz="2000" dirty="0" smtClean="0"/>
              <a:t>Auto-vetoed (a busy is asserted by trigger itself)</a:t>
            </a:r>
          </a:p>
          <a:p>
            <a:pPr lvl="2"/>
            <a:r>
              <a:rPr lang="en-US" sz="2000" dirty="0" smtClean="0"/>
              <a:t>Explicitly re-enabled after data readout</a:t>
            </a:r>
          </a:p>
          <a:p>
            <a:r>
              <a:rPr lang="en-US" sz="2800" dirty="0" smtClean="0"/>
              <a:t>Additional dead time is generated by the output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33257" y="3476326"/>
            <a:ext cx="4313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urier" pitchFamily="49" charset="0"/>
              </a:rPr>
              <a:t>// VME interrupt is mapped to SYSUSR1</a:t>
            </a:r>
          </a:p>
          <a:p>
            <a:endParaRPr lang="en-US" sz="1400" dirty="0" smtClean="0">
              <a:latin typeface="Courier" pitchFamily="49" charset="0"/>
            </a:endParaRPr>
          </a:p>
          <a:p>
            <a:r>
              <a:rPr lang="en-US" sz="1400" dirty="0" smtClean="0">
                <a:latin typeface="Courier" pitchFamily="49" charset="0"/>
              </a:rPr>
              <a:t>static </a:t>
            </a:r>
            <a:r>
              <a:rPr lang="en-US" sz="1400" dirty="0" err="1" smtClean="0">
                <a:latin typeface="Courier" pitchFamily="49" charset="0"/>
              </a:rPr>
              <a:t>int</a:t>
            </a:r>
            <a:r>
              <a:rPr lang="en-US" sz="1400" dirty="0" smtClean="0">
                <a:latin typeface="Courier" pitchFamily="49" charset="0"/>
              </a:rPr>
              <a:t> event = FALSE;</a:t>
            </a:r>
          </a:p>
          <a:p>
            <a:r>
              <a:rPr lang="en-US" sz="1400" dirty="0" smtClean="0">
                <a:latin typeface="Courier" pitchFamily="49" charset="0"/>
              </a:rPr>
              <a:t>const </a:t>
            </a:r>
            <a:r>
              <a:rPr lang="en-US" sz="1400" dirty="0" err="1" smtClean="0">
                <a:latin typeface="Courier" pitchFamily="49" charset="0"/>
              </a:rPr>
              <a:t>int</a:t>
            </a:r>
            <a:r>
              <a:rPr lang="en-US" sz="1400" dirty="0" smtClean="0">
                <a:latin typeface="Courier" pitchFamily="49" charset="0"/>
              </a:rPr>
              <a:t> </a:t>
            </a:r>
            <a:r>
              <a:rPr lang="en-US" sz="1400" dirty="0" err="1" smtClean="0">
                <a:latin typeface="Courier" pitchFamily="49" charset="0"/>
              </a:rPr>
              <a:t>event_available</a:t>
            </a:r>
            <a:r>
              <a:rPr lang="en-US" sz="1400" dirty="0" smtClean="0">
                <a:latin typeface="Courier" pitchFamily="49" charset="0"/>
              </a:rPr>
              <a:t> = SIGUSR1;</a:t>
            </a:r>
          </a:p>
          <a:p>
            <a:endParaRPr lang="en-US" sz="1400" dirty="0" smtClean="0">
              <a:latin typeface="Courier" pitchFamily="49" charset="0"/>
            </a:endParaRPr>
          </a:p>
          <a:p>
            <a:r>
              <a:rPr lang="en-US" sz="1400" dirty="0" smtClean="0">
                <a:latin typeface="Courier" pitchFamily="49" charset="0"/>
              </a:rPr>
              <a:t>// Signal Handler</a:t>
            </a:r>
          </a:p>
          <a:p>
            <a:endParaRPr lang="en-US" sz="1400" dirty="0" smtClean="0">
              <a:latin typeface="Courier" pitchFamily="49" charset="0"/>
            </a:endParaRPr>
          </a:p>
          <a:p>
            <a:r>
              <a:rPr lang="en-US" sz="1400" dirty="0" smtClean="0">
                <a:latin typeface="Courier" pitchFamily="49" charset="0"/>
              </a:rPr>
              <a:t>void </a:t>
            </a:r>
            <a:r>
              <a:rPr lang="en-US" sz="1400" dirty="0" err="1" smtClean="0">
                <a:latin typeface="Courier" pitchFamily="49" charset="0"/>
              </a:rPr>
              <a:t>sig_handler</a:t>
            </a:r>
            <a:r>
              <a:rPr lang="en-US" sz="1400" dirty="0" smtClean="0">
                <a:latin typeface="Courier" pitchFamily="49" charset="0"/>
              </a:rPr>
              <a:t> (</a:t>
            </a:r>
            <a:r>
              <a:rPr lang="en-US" sz="1400" dirty="0" err="1" smtClean="0">
                <a:latin typeface="Courier" pitchFamily="49" charset="0"/>
              </a:rPr>
              <a:t>int</a:t>
            </a:r>
            <a:r>
              <a:rPr lang="en-US" sz="1400" dirty="0" smtClean="0">
                <a:latin typeface="Courier" pitchFamily="49" charset="0"/>
              </a:rPr>
              <a:t> s)</a:t>
            </a:r>
          </a:p>
          <a:p>
            <a:r>
              <a:rPr lang="en-US" sz="1400" dirty="0" smtClean="0">
                <a:latin typeface="Courier" pitchFamily="49" charset="0"/>
              </a:rPr>
              <a:t>{</a:t>
            </a:r>
          </a:p>
          <a:p>
            <a:r>
              <a:rPr lang="en-US" sz="1400" dirty="0" smtClean="0">
                <a:latin typeface="Courier" pitchFamily="49" charset="0"/>
              </a:rPr>
              <a:t>  if (s == </a:t>
            </a:r>
            <a:r>
              <a:rPr lang="en-US" sz="1400" dirty="0" err="1" smtClean="0">
                <a:latin typeface="Courier" pitchFamily="49" charset="0"/>
              </a:rPr>
              <a:t>event_available</a:t>
            </a:r>
            <a:r>
              <a:rPr lang="en-US" sz="1400" dirty="0" smtClean="0">
                <a:latin typeface="Courier" pitchFamily="49" charset="0"/>
              </a:rPr>
              <a:t>)</a:t>
            </a:r>
          </a:p>
          <a:p>
            <a:r>
              <a:rPr lang="en-US" sz="1400" dirty="0" smtClean="0">
                <a:latin typeface="Courier" pitchFamily="49" charset="0"/>
              </a:rPr>
              <a:t>    event = TRUE;</a:t>
            </a:r>
          </a:p>
          <a:p>
            <a:r>
              <a:rPr lang="en-US" sz="1400" dirty="0" smtClean="0">
                <a:latin typeface="Courier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>
          <a:xfrm>
            <a:off x="5109664" y="3579118"/>
            <a:ext cx="349493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Courier" pitchFamily="49" charset="0"/>
              </a:rPr>
              <a:t>event_loop</a:t>
            </a:r>
            <a:r>
              <a:rPr lang="en-US" sz="1400" dirty="0" smtClean="0">
                <a:latin typeface="Courier" pitchFamily="49" charset="0"/>
              </a:rPr>
              <a:t> ()</a:t>
            </a:r>
          </a:p>
          <a:p>
            <a:r>
              <a:rPr lang="en-US" sz="1400" dirty="0" smtClean="0">
                <a:latin typeface="Courier" pitchFamily="49" charset="0"/>
              </a:rPr>
              <a:t>{</a:t>
            </a:r>
          </a:p>
          <a:p>
            <a:r>
              <a:rPr lang="en-US" sz="1400" dirty="0" smtClean="0">
                <a:latin typeface="Courier" pitchFamily="49" charset="0"/>
              </a:rPr>
              <a:t>  while (</a:t>
            </a:r>
            <a:r>
              <a:rPr lang="en-US" sz="1400" dirty="0" err="1" smtClean="0">
                <a:latin typeface="Courier" pitchFamily="49" charset="0"/>
              </a:rPr>
              <a:t>end_loop</a:t>
            </a:r>
            <a:r>
              <a:rPr lang="en-US" sz="1400" dirty="0" smtClean="0">
                <a:latin typeface="Courier" pitchFamily="49" charset="0"/>
              </a:rPr>
              <a:t> == 0) {</a:t>
            </a:r>
          </a:p>
          <a:p>
            <a:r>
              <a:rPr lang="en-US" sz="1400" dirty="0" smtClean="0">
                <a:latin typeface="Courier" pitchFamily="49" charset="0"/>
              </a:rPr>
              <a:t>    if (event) {</a:t>
            </a:r>
          </a:p>
          <a:p>
            <a:r>
              <a:rPr lang="en-US" sz="1400" dirty="0" smtClean="0">
                <a:latin typeface="Courier" pitchFamily="49" charset="0"/>
              </a:rPr>
              <a:t>      size += </a:t>
            </a:r>
            <a:r>
              <a:rPr lang="en-US" sz="1400" dirty="0" err="1" smtClean="0">
                <a:latin typeface="Courier" pitchFamily="49" charset="0"/>
              </a:rPr>
              <a:t>read_data</a:t>
            </a:r>
            <a:r>
              <a:rPr lang="en-US" sz="1400" dirty="0" smtClean="0">
                <a:latin typeface="Courier" pitchFamily="49" charset="0"/>
              </a:rPr>
              <a:t> (*p);</a:t>
            </a:r>
          </a:p>
          <a:p>
            <a:r>
              <a:rPr lang="en-US" sz="1400" dirty="0" smtClean="0">
                <a:latin typeface="Courier" pitchFamily="49" charset="0"/>
              </a:rPr>
              <a:t>      write (</a:t>
            </a:r>
            <a:r>
              <a:rPr lang="en-US" sz="1400" dirty="0" err="1" smtClean="0">
                <a:latin typeface="Courier" pitchFamily="49" charset="0"/>
              </a:rPr>
              <a:t>fd</a:t>
            </a:r>
            <a:r>
              <a:rPr lang="en-US" sz="1400" dirty="0" smtClean="0">
                <a:latin typeface="Courier" pitchFamily="49" charset="0"/>
              </a:rPr>
              <a:t>, </a:t>
            </a:r>
            <a:r>
              <a:rPr lang="en-US" sz="1400" dirty="0" err="1" smtClean="0">
                <a:latin typeface="Courier" pitchFamily="49" charset="0"/>
              </a:rPr>
              <a:t>ptr</a:t>
            </a:r>
            <a:r>
              <a:rPr lang="en-US" sz="1400" dirty="0" smtClean="0">
                <a:latin typeface="Courier" pitchFamily="49" charset="0"/>
              </a:rPr>
              <a:t>, size);</a:t>
            </a:r>
          </a:p>
          <a:p>
            <a:r>
              <a:rPr lang="en-US" sz="1400" dirty="0" smtClean="0">
                <a:latin typeface="Courier" pitchFamily="49" charset="0"/>
              </a:rPr>
              <a:t>      </a:t>
            </a:r>
            <a:r>
              <a:rPr lang="en-US" sz="1400" dirty="0" err="1" smtClean="0">
                <a:latin typeface="Courier" pitchFamily="49" charset="0"/>
              </a:rPr>
              <a:t>busy_reset</a:t>
            </a:r>
            <a:r>
              <a:rPr lang="en-US" sz="1400" dirty="0" smtClean="0">
                <a:latin typeface="Courier" pitchFamily="49" charset="0"/>
              </a:rPr>
              <a:t> ();</a:t>
            </a:r>
          </a:p>
          <a:p>
            <a:r>
              <a:rPr lang="en-US" sz="1400" dirty="0" smtClean="0">
                <a:latin typeface="Courier" pitchFamily="49" charset="0"/>
              </a:rPr>
              <a:t>      event = FALSE;</a:t>
            </a:r>
          </a:p>
          <a:p>
            <a:r>
              <a:rPr lang="en-US" sz="1400" dirty="0" smtClean="0">
                <a:latin typeface="Courier" pitchFamily="49" charset="0"/>
              </a:rPr>
              <a:t>    }</a:t>
            </a:r>
          </a:p>
          <a:p>
            <a:r>
              <a:rPr lang="en-US" sz="1400" dirty="0" smtClean="0">
                <a:latin typeface="Courier" pitchFamily="49" charset="0"/>
              </a:rPr>
              <a:t>  }</a:t>
            </a:r>
          </a:p>
          <a:p>
            <a:r>
              <a:rPr lang="en-US" sz="1400" dirty="0" smtClean="0">
                <a:latin typeface="Courier" pitchFamily="49" charset="0"/>
              </a:rPr>
              <a:t>}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Fragment buffering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6082"/>
            <a:ext cx="8229600" cy="489515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Why buffering?</a:t>
            </a:r>
          </a:p>
          <a:p>
            <a:pPr lvl="1"/>
            <a:r>
              <a:rPr lang="en-US" dirty="0" smtClean="0"/>
              <a:t>Triggers are uncorrelated</a:t>
            </a:r>
          </a:p>
          <a:p>
            <a:pPr lvl="1"/>
            <a:r>
              <a:rPr lang="en-US" dirty="0" smtClean="0"/>
              <a:t>Create internal de-randomizers</a:t>
            </a:r>
          </a:p>
          <a:p>
            <a:pPr lvl="2"/>
            <a:r>
              <a:rPr lang="en-US" dirty="0" smtClean="0"/>
              <a:t>Minimize dead time</a:t>
            </a:r>
          </a:p>
          <a:p>
            <a:pPr lvl="2"/>
            <a:r>
              <a:rPr lang="en-US" dirty="0" smtClean="0"/>
              <a:t>Optimize </a:t>
            </a:r>
            <a:r>
              <a:rPr lang="en-US" dirty="0" smtClean="0"/>
              <a:t>the usage of output channels</a:t>
            </a:r>
          </a:p>
          <a:p>
            <a:pPr lvl="3"/>
            <a:r>
              <a:rPr lang="en-US" dirty="0" smtClean="0"/>
              <a:t>Disk</a:t>
            </a:r>
          </a:p>
          <a:p>
            <a:pPr lvl="3"/>
            <a:r>
              <a:rPr lang="en-US" dirty="0" smtClean="0"/>
              <a:t>Network</a:t>
            </a:r>
          </a:p>
          <a:p>
            <a:pPr lvl="2"/>
            <a:r>
              <a:rPr lang="en-US" dirty="0" smtClean="0"/>
              <a:t>Avoid back-pressure due to peaks in data </a:t>
            </a:r>
            <a:r>
              <a:rPr lang="en-US" dirty="0" smtClean="0"/>
              <a:t>rate</a:t>
            </a:r>
          </a:p>
          <a:p>
            <a:r>
              <a:rPr lang="en-US" dirty="0" smtClean="0"/>
              <a:t>Attention</a:t>
            </a:r>
            <a:endParaRPr lang="en-US" dirty="0" smtClean="0"/>
          </a:p>
          <a:p>
            <a:pPr lvl="1"/>
            <a:r>
              <a:rPr lang="en-US" dirty="0" smtClean="0"/>
              <a:t>Try to avoid actually (</a:t>
            </a:r>
            <a:r>
              <a:rPr lang="en-US" dirty="0" err="1" smtClean="0"/>
              <a:t>mem</a:t>
            </a:r>
            <a:r>
              <a:rPr lang="en-US" dirty="0" smtClean="0"/>
              <a:t>-)copying the data</a:t>
            </a:r>
            <a:endParaRPr lang="en-US" dirty="0" smtClean="0"/>
          </a:p>
          <a:p>
            <a:pPr lvl="3"/>
            <a:r>
              <a:rPr lang="en-US" dirty="0" smtClean="0"/>
              <a:t>Copying memory chunks is an expensive operation</a:t>
            </a:r>
          </a:p>
          <a:p>
            <a:pPr lvl="3"/>
            <a:r>
              <a:rPr lang="en-US" dirty="0" smtClean="0"/>
              <a:t>Only move pointers!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A98ED45-E652-42EB-8917-BE34B6D0768F}" type="slidenum">
              <a:rPr lang="en-US"/>
              <a:pPr/>
              <a:t>4</a:t>
            </a:fld>
            <a:endParaRPr lang="en-US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Disclaimer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60488"/>
            <a:ext cx="8442325" cy="48863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DAQ is a wide topic </a:t>
            </a:r>
            <a:r>
              <a:rPr lang="en-US" sz="2400" dirty="0" smtClean="0"/>
              <a:t>covering </a:t>
            </a:r>
            <a:r>
              <a:rPr lang="en-US" sz="2400" dirty="0" smtClean="0"/>
              <a:t>quite some engineering and computing 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Based entirely on personal bias </a:t>
            </a:r>
            <a:r>
              <a:rPr lang="en-US" sz="2400" dirty="0" smtClean="0">
                <a:sym typeface="Wingdings"/>
              </a:rPr>
              <a:t> and to prepare you for the labs</a:t>
            </a:r>
            <a:r>
              <a:rPr lang="en-US" sz="2400" dirty="0" smtClean="0"/>
              <a:t> I have selected a few topics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Some things will be only touched upon or left out altogether – information on those you will find in the references at the end</a:t>
            </a:r>
            <a:endParaRPr lang="en-US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Management of large networks and farms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Networking beyond TCP/IP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 </a:t>
            </a:r>
            <a:r>
              <a:rPr lang="en-US" sz="2000" dirty="0"/>
              <a:t>H</a:t>
            </a:r>
            <a:r>
              <a:rPr lang="en-US" sz="2000" dirty="0" smtClean="0"/>
              <a:t>igh-speed mass storage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etc… 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sp>
        <p:nvSpPr>
          <p:cNvPr id="21509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example…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Ring buffers emulate FIFO</a:t>
            </a:r>
          </a:p>
          <a:p>
            <a:pPr lvl="1"/>
            <a:r>
              <a:rPr lang="en-US" dirty="0" smtClean="0"/>
              <a:t>A buffer is created in memory</a:t>
            </a:r>
          </a:p>
          <a:p>
            <a:pPr lvl="2"/>
            <a:r>
              <a:rPr lang="en-US" dirty="0" smtClean="0"/>
              <a:t>Shared memory is  requested from the operating system</a:t>
            </a:r>
          </a:p>
          <a:p>
            <a:pPr lvl="2"/>
            <a:r>
              <a:rPr lang="en-US" dirty="0" smtClean="0"/>
              <a:t>A “master” creates/destroys the memory and a lock (“</a:t>
            </a:r>
            <a:r>
              <a:rPr lang="en-US" dirty="0" err="1" smtClean="0"/>
              <a:t>mutex</a:t>
            </a:r>
            <a:r>
              <a:rPr lang="en-US" dirty="0" smtClean="0"/>
              <a:t>”, “semaphore”)</a:t>
            </a:r>
          </a:p>
          <a:p>
            <a:pPr lvl="2"/>
            <a:r>
              <a:rPr lang="en-US" dirty="0" smtClean="0"/>
              <a:t>A “slave” attaches/detaches the memory</a:t>
            </a:r>
          </a:p>
          <a:p>
            <a:pPr lvl="1"/>
            <a:r>
              <a:rPr lang="en-US" dirty="0" smtClean="0"/>
              <a:t>Packets (“events”) are </a:t>
            </a:r>
          </a:p>
          <a:p>
            <a:pPr lvl="2"/>
            <a:r>
              <a:rPr lang="en-US" dirty="0" smtClean="0"/>
              <a:t>Written to the buffer by a writer</a:t>
            </a:r>
          </a:p>
          <a:p>
            <a:pPr lvl="2"/>
            <a:r>
              <a:rPr lang="en-US" dirty="0" smtClean="0"/>
              <a:t>Read-out  by a reader</a:t>
            </a:r>
          </a:p>
          <a:p>
            <a:pPr lvl="1"/>
            <a:r>
              <a:rPr lang="en-US" dirty="0" smtClean="0"/>
              <a:t>Works in multi-process and multi-thread environment</a:t>
            </a:r>
          </a:p>
          <a:p>
            <a:pPr lvl="1"/>
            <a:r>
              <a:rPr lang="en-US" dirty="0" smtClean="0"/>
              <a:t>Efficiency</a:t>
            </a:r>
          </a:p>
          <a:p>
            <a:pPr lvl="2"/>
            <a:r>
              <a:rPr lang="en-US" dirty="0" smtClean="0"/>
              <a:t>Avoid multiple copies!</a:t>
            </a:r>
          </a:p>
          <a:p>
            <a:pPr lvl="2"/>
            <a:r>
              <a:rPr lang="en-US" dirty="0" smtClean="0"/>
              <a:t>If possible, build events directly in buffer memory</a:t>
            </a:r>
          </a:p>
          <a:p>
            <a:pPr lvl="1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ontent Placeholder 91"/>
          <p:cNvSpPr>
            <a:spLocks noGrp="1"/>
          </p:cNvSpPr>
          <p:nvPr>
            <p:ph idx="1"/>
          </p:nvPr>
        </p:nvSpPr>
        <p:spPr>
          <a:xfrm>
            <a:off x="2169762" y="3862953"/>
            <a:ext cx="6819254" cy="259984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two processes/threads can run concurrently</a:t>
            </a:r>
          </a:p>
          <a:p>
            <a:pPr lvl="1"/>
            <a:r>
              <a:rPr lang="en-US" dirty="0" smtClean="0"/>
              <a:t>Header protection is enough to insure event protection</a:t>
            </a:r>
          </a:p>
          <a:p>
            <a:pPr lvl="1"/>
            <a:r>
              <a:rPr lang="en-US" dirty="0" smtClean="0"/>
              <a:t>A library can take care of buffer management</a:t>
            </a:r>
          </a:p>
          <a:p>
            <a:pPr lvl="2"/>
            <a:r>
              <a:rPr lang="en-US" dirty="0" smtClean="0"/>
              <a:t>A simple API is important</a:t>
            </a:r>
          </a:p>
          <a:p>
            <a:pPr lvl="1"/>
            <a:r>
              <a:rPr lang="en-US" dirty="0" smtClean="0"/>
              <a:t>We introduced</a:t>
            </a:r>
          </a:p>
          <a:p>
            <a:pPr lvl="2"/>
            <a:r>
              <a:rPr lang="en-US" dirty="0" smtClean="0"/>
              <a:t>Shared memories provided by OS</a:t>
            </a:r>
          </a:p>
          <a:p>
            <a:pPr lvl="2"/>
            <a:r>
              <a:rPr lang="en-US" dirty="0" smtClean="0"/>
              <a:t>Buffer protection (semaphores or </a:t>
            </a:r>
            <a:r>
              <a:rPr lang="en-US" dirty="0" err="1" smtClean="0"/>
              <a:t>mutexes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Buffer and packed headers (managed by the library)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160059" y="3805518"/>
            <a:ext cx="45035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Writer:</a:t>
            </a:r>
          </a:p>
          <a:p>
            <a:r>
              <a:rPr lang="en-US" dirty="0" smtClean="0"/>
              <a:t>    Reserve a chunk of memory:</a:t>
            </a:r>
          </a:p>
          <a:p>
            <a:r>
              <a:rPr lang="en-US" dirty="0" smtClean="0"/>
              <a:t>       Build event frame and calculate (max) size</a:t>
            </a:r>
          </a:p>
          <a:p>
            <a:r>
              <a:rPr lang="en-US" dirty="0" smtClean="0"/>
              <a:t>       Protect pointers</a:t>
            </a:r>
          </a:p>
          <a:p>
            <a:r>
              <a:rPr lang="en-US" dirty="0" smtClean="0"/>
              <a:t>       Move the head</a:t>
            </a:r>
          </a:p>
          <a:p>
            <a:r>
              <a:rPr lang="en-US" dirty="0" smtClean="0"/>
              <a:t>       Write the packet header</a:t>
            </a:r>
          </a:p>
          <a:p>
            <a:r>
              <a:rPr lang="en-US" dirty="0" smtClean="0"/>
              <a:t>       Set the packet as FILLING</a:t>
            </a:r>
          </a:p>
          <a:p>
            <a:r>
              <a:rPr lang="en-US" dirty="0" smtClean="0"/>
              <a:t>       Unprotect pointers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170397" y="3815856"/>
            <a:ext cx="36429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Writer:</a:t>
            </a:r>
          </a:p>
          <a:p>
            <a:r>
              <a:rPr lang="en-US" dirty="0" smtClean="0"/>
              <a:t>    Validate the event:</a:t>
            </a:r>
          </a:p>
          <a:p>
            <a:r>
              <a:rPr lang="en-US" dirty="0" smtClean="0"/>
              <a:t>       Protect the buffer</a:t>
            </a:r>
          </a:p>
          <a:p>
            <a:r>
              <a:rPr lang="en-US" dirty="0" smtClean="0"/>
              <a:t>       Set the packet as READY</a:t>
            </a:r>
          </a:p>
          <a:p>
            <a:r>
              <a:rPr lang="en-US" dirty="0" smtClean="0"/>
              <a:t>       (Move the head to correct value)</a:t>
            </a:r>
          </a:p>
          <a:p>
            <a:r>
              <a:rPr lang="en-US" dirty="0" smtClean="0"/>
              <a:t>       Unprotect the buffer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147247" y="3810219"/>
            <a:ext cx="23339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Reader:</a:t>
            </a:r>
          </a:p>
          <a:p>
            <a:r>
              <a:rPr lang="en-US" dirty="0" smtClean="0"/>
              <a:t>    Release</a:t>
            </a:r>
          </a:p>
          <a:p>
            <a:r>
              <a:rPr lang="en-US" dirty="0" smtClean="0"/>
              <a:t>       Protect pointers</a:t>
            </a:r>
          </a:p>
          <a:p>
            <a:r>
              <a:rPr lang="en-US" dirty="0" smtClean="0"/>
              <a:t>       Move tail</a:t>
            </a:r>
          </a:p>
          <a:p>
            <a:r>
              <a:rPr lang="en-US" dirty="0" smtClean="0"/>
              <a:t>       Unprotect pointers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152365" y="3815342"/>
            <a:ext cx="33507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Reader:</a:t>
            </a:r>
          </a:p>
          <a:p>
            <a:r>
              <a:rPr lang="en-US" dirty="0" smtClean="0"/>
              <a:t>    Locate next available buffer:</a:t>
            </a:r>
          </a:p>
          <a:p>
            <a:r>
              <a:rPr lang="en-US" dirty="0" smtClean="0"/>
              <a:t>       Protect pointers</a:t>
            </a:r>
          </a:p>
          <a:p>
            <a:r>
              <a:rPr lang="en-US" dirty="0" smtClean="0"/>
              <a:t>       Get oldest event (if any)</a:t>
            </a:r>
          </a:p>
          <a:p>
            <a:r>
              <a:rPr lang="en-US" dirty="0" smtClean="0"/>
              <a:t>       Set event status to EMPTYING</a:t>
            </a:r>
          </a:p>
          <a:p>
            <a:r>
              <a:rPr lang="en-US" dirty="0" smtClean="0"/>
              <a:t>       Unprotect pointers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157479" y="3818436"/>
            <a:ext cx="38683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Writer:</a:t>
            </a:r>
          </a:p>
          <a:p>
            <a:r>
              <a:rPr lang="en-US" dirty="0" smtClean="0"/>
              <a:t>    Build the event fragment in memory:</a:t>
            </a:r>
          </a:p>
          <a:p>
            <a:r>
              <a:rPr lang="en-US" dirty="0" smtClean="0"/>
              <a:t>       Prepare event header</a:t>
            </a:r>
          </a:p>
          <a:p>
            <a:r>
              <a:rPr lang="en-US" dirty="0" smtClean="0"/>
              <a:t>       Write data to the buffer</a:t>
            </a:r>
          </a:p>
          <a:p>
            <a:r>
              <a:rPr lang="en-US" dirty="0" smtClean="0"/>
              <a:t>       Complete the event frame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buffer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7506" y="2124635"/>
            <a:ext cx="7382435" cy="1062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7506" y="2138082"/>
            <a:ext cx="403412" cy="1048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2541494" y="2649070"/>
            <a:ext cx="1048871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3285562" y="2653553"/>
            <a:ext cx="1048871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3720349" y="2658036"/>
            <a:ext cx="1048871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443755" y="3186953"/>
            <a:ext cx="1304364" cy="2796988"/>
            <a:chOff x="443755" y="3186953"/>
            <a:chExt cx="1304364" cy="2796988"/>
          </a:xfrm>
        </p:grpSpPr>
        <p:sp>
          <p:nvSpPr>
            <p:cNvPr id="19" name="Oval 18"/>
            <p:cNvSpPr/>
            <p:nvPr/>
          </p:nvSpPr>
          <p:spPr>
            <a:xfrm>
              <a:off x="443755" y="4450976"/>
              <a:ext cx="1304364" cy="153296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5119" y="4504765"/>
              <a:ext cx="100540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struct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header</a:t>
              </a:r>
            </a:p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{</a:t>
              </a:r>
            </a:p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int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head;</a:t>
              </a:r>
            </a:p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int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tail;</a:t>
              </a:r>
            </a:p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   </a:t>
              </a:r>
              <a:r>
                <a:rPr lang="en-US" sz="1200" dirty="0" err="1" smtClean="0">
                  <a:latin typeface="Times New Roman" pitchFamily="18" charset="0"/>
                  <a:cs typeface="Times New Roman" pitchFamily="18" charset="0"/>
                </a:rPr>
                <a:t>int</a:t>
              </a:r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ceiling;</a:t>
              </a:r>
            </a:p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    …</a:t>
              </a:r>
            </a:p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}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>
              <a:stCxn id="5" idx="2"/>
            </p:cNvCxnSpPr>
            <p:nvPr/>
          </p:nvCxnSpPr>
          <p:spPr>
            <a:xfrm rot="5400000">
              <a:off x="-87407" y="3745008"/>
              <a:ext cx="1734674" cy="618565"/>
            </a:xfrm>
            <a:prstGeom prst="line">
              <a:avLst/>
            </a:prstGeom>
            <a:ln>
              <a:solidFill>
                <a:schemeClr val="tx2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5" idx="2"/>
            </p:cNvCxnSpPr>
            <p:nvPr/>
          </p:nvCxnSpPr>
          <p:spPr>
            <a:xfrm rot="16200000" flipH="1">
              <a:off x="524435" y="3751730"/>
              <a:ext cx="1748118" cy="618564"/>
            </a:xfrm>
            <a:prstGeom prst="line">
              <a:avLst/>
            </a:prstGeom>
            <a:ln>
              <a:solidFill>
                <a:schemeClr val="tx2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4988848" y="2124635"/>
            <a:ext cx="107577" cy="106231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211470" y="1237129"/>
            <a:ext cx="441852" cy="1937171"/>
            <a:chOff x="2211470" y="1237129"/>
            <a:chExt cx="441852" cy="1937171"/>
          </a:xfrm>
        </p:grpSpPr>
        <p:cxnSp>
          <p:nvCxnSpPr>
            <p:cNvPr id="8" name="Straight Connector 7"/>
            <p:cNvCxnSpPr/>
            <p:nvPr/>
          </p:nvCxnSpPr>
          <p:spPr>
            <a:xfrm rot="5400000">
              <a:off x="1929653" y="2642347"/>
              <a:ext cx="106231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>
              <a:off x="2212042" y="1781735"/>
              <a:ext cx="497541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211470" y="1237129"/>
              <a:ext cx="4418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tail</a:t>
              </a:r>
              <a:endParaRPr lang="en-US" sz="16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698271" y="1250577"/>
            <a:ext cx="599844" cy="1941653"/>
            <a:chOff x="4698271" y="1250577"/>
            <a:chExt cx="599844" cy="1941653"/>
          </a:xfrm>
        </p:grpSpPr>
        <p:cxnSp>
          <p:nvCxnSpPr>
            <p:cNvPr id="9" name="Straight Connector 8"/>
            <p:cNvCxnSpPr/>
            <p:nvPr/>
          </p:nvCxnSpPr>
          <p:spPr>
            <a:xfrm rot="5400000">
              <a:off x="4448725" y="2660277"/>
              <a:ext cx="1062318" cy="158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4731114" y="1786218"/>
              <a:ext cx="497541" cy="158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698271" y="1250577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head</a:t>
              </a:r>
              <a:endParaRPr lang="en-US" sz="16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879976" y="1223682"/>
            <a:ext cx="716863" cy="1986478"/>
            <a:chOff x="7879976" y="1223682"/>
            <a:chExt cx="716863" cy="1986478"/>
          </a:xfrm>
        </p:grpSpPr>
        <p:cxnSp>
          <p:nvCxnSpPr>
            <p:cNvPr id="10" name="Straight Connector 9"/>
            <p:cNvCxnSpPr/>
            <p:nvPr/>
          </p:nvCxnSpPr>
          <p:spPr>
            <a:xfrm rot="5400000">
              <a:off x="7720829" y="2678207"/>
              <a:ext cx="1062318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7989771" y="1777254"/>
              <a:ext cx="497541" cy="1588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7879976" y="1223682"/>
              <a:ext cx="716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ceiling</a:t>
              </a:r>
              <a:endParaRPr lang="en-US" sz="160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749569" y="1241613"/>
            <a:ext cx="599844" cy="1941653"/>
            <a:chOff x="5749569" y="1241613"/>
            <a:chExt cx="599844" cy="1941653"/>
          </a:xfrm>
        </p:grpSpPr>
        <p:cxnSp>
          <p:nvCxnSpPr>
            <p:cNvPr id="47" name="Straight Connector 46"/>
            <p:cNvCxnSpPr/>
            <p:nvPr/>
          </p:nvCxnSpPr>
          <p:spPr>
            <a:xfrm rot="5400000">
              <a:off x="5515521" y="2651313"/>
              <a:ext cx="1062318" cy="158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5797910" y="1777254"/>
              <a:ext cx="497541" cy="158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749569" y="1241613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head</a:t>
              </a:r>
              <a:endParaRPr lang="en-US" sz="1600" dirty="0"/>
            </a:p>
          </p:txBody>
        </p:sp>
      </p:grpSp>
      <p:cxnSp>
        <p:nvCxnSpPr>
          <p:cNvPr id="55" name="Straight Connector 54"/>
          <p:cNvCxnSpPr/>
          <p:nvPr/>
        </p:nvCxnSpPr>
        <p:spPr>
          <a:xfrm rot="5400000">
            <a:off x="4446175" y="2670954"/>
            <a:ext cx="1048871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5098942" y="2123268"/>
            <a:ext cx="743919" cy="10538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5530017" y="1239033"/>
            <a:ext cx="599844" cy="1941653"/>
            <a:chOff x="5749569" y="1241613"/>
            <a:chExt cx="599844" cy="1941653"/>
          </a:xfrm>
        </p:grpSpPr>
        <p:cxnSp>
          <p:nvCxnSpPr>
            <p:cNvPr id="60" name="Straight Connector 59"/>
            <p:cNvCxnSpPr/>
            <p:nvPr/>
          </p:nvCxnSpPr>
          <p:spPr>
            <a:xfrm rot="5400000">
              <a:off x="5515521" y="2651313"/>
              <a:ext cx="1062318" cy="158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5797910" y="1777254"/>
              <a:ext cx="497541" cy="158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749569" y="1241613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head</a:t>
              </a:r>
              <a:endParaRPr lang="en-US" sz="1600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444399" y="1239033"/>
            <a:ext cx="599844" cy="1941653"/>
            <a:chOff x="5749569" y="1241613"/>
            <a:chExt cx="599844" cy="1941653"/>
          </a:xfrm>
        </p:grpSpPr>
        <p:cxnSp>
          <p:nvCxnSpPr>
            <p:cNvPr id="64" name="Straight Connector 63"/>
            <p:cNvCxnSpPr/>
            <p:nvPr/>
          </p:nvCxnSpPr>
          <p:spPr>
            <a:xfrm rot="5400000">
              <a:off x="5515521" y="2651313"/>
              <a:ext cx="1062318" cy="158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rot="5400000">
              <a:off x="5797910" y="1777254"/>
              <a:ext cx="497541" cy="158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5749569" y="1241613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head</a:t>
              </a:r>
              <a:endParaRPr lang="en-US" sz="1600" dirty="0"/>
            </a:p>
          </p:txBody>
        </p:sp>
      </p:grpSp>
      <p:cxnSp>
        <p:nvCxnSpPr>
          <p:cNvPr id="67" name="Straight Connector 66"/>
          <p:cNvCxnSpPr/>
          <p:nvPr/>
        </p:nvCxnSpPr>
        <p:spPr>
          <a:xfrm rot="5400000">
            <a:off x="5298565" y="2655456"/>
            <a:ext cx="1048871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7588671" y="1236453"/>
            <a:ext cx="599844" cy="1941653"/>
            <a:chOff x="5749569" y="1241613"/>
            <a:chExt cx="599844" cy="1941653"/>
          </a:xfrm>
        </p:grpSpPr>
        <p:cxnSp>
          <p:nvCxnSpPr>
            <p:cNvPr id="69" name="Straight Connector 68"/>
            <p:cNvCxnSpPr/>
            <p:nvPr/>
          </p:nvCxnSpPr>
          <p:spPr>
            <a:xfrm rot="5400000">
              <a:off x="5515521" y="2651313"/>
              <a:ext cx="1062318" cy="158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5400000">
              <a:off x="5797910" y="1777254"/>
              <a:ext cx="497541" cy="158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5749569" y="1241613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head</a:t>
              </a:r>
              <a:endParaRPr lang="en-US" sz="1600" dirty="0"/>
            </a:p>
          </p:txBody>
        </p:sp>
      </p:grpSp>
      <p:cxnSp>
        <p:nvCxnSpPr>
          <p:cNvPr id="72" name="Straight Connector 71"/>
          <p:cNvCxnSpPr/>
          <p:nvPr/>
        </p:nvCxnSpPr>
        <p:spPr>
          <a:xfrm rot="5400000">
            <a:off x="6212947" y="2655456"/>
            <a:ext cx="1048871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1603863" y="1249371"/>
            <a:ext cx="599844" cy="1941653"/>
            <a:chOff x="5749569" y="1241613"/>
            <a:chExt cx="599844" cy="1941653"/>
          </a:xfrm>
        </p:grpSpPr>
        <p:cxnSp>
          <p:nvCxnSpPr>
            <p:cNvPr id="74" name="Straight Connector 73"/>
            <p:cNvCxnSpPr/>
            <p:nvPr/>
          </p:nvCxnSpPr>
          <p:spPr>
            <a:xfrm rot="5400000">
              <a:off x="5515521" y="2651313"/>
              <a:ext cx="1062318" cy="158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>
              <a:off x="5797910" y="1777254"/>
              <a:ext cx="497541" cy="1588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749569" y="1241613"/>
              <a:ext cx="599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head</a:t>
              </a:r>
              <a:endParaRPr lang="en-US" sz="1600" dirty="0"/>
            </a:p>
          </p:txBody>
        </p:sp>
      </p:grpSp>
      <p:cxnSp>
        <p:nvCxnSpPr>
          <p:cNvPr id="77" name="Straight Connector 76"/>
          <p:cNvCxnSpPr/>
          <p:nvPr/>
        </p:nvCxnSpPr>
        <p:spPr>
          <a:xfrm rot="5400000">
            <a:off x="7372717" y="2652876"/>
            <a:ext cx="1048871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7536440" y="1205604"/>
            <a:ext cx="716863" cy="1986478"/>
            <a:chOff x="7879976" y="1223682"/>
            <a:chExt cx="716863" cy="1986478"/>
          </a:xfrm>
        </p:grpSpPr>
        <p:cxnSp>
          <p:nvCxnSpPr>
            <p:cNvPr id="79" name="Straight Connector 78"/>
            <p:cNvCxnSpPr/>
            <p:nvPr/>
          </p:nvCxnSpPr>
          <p:spPr>
            <a:xfrm rot="5400000">
              <a:off x="7720829" y="2678207"/>
              <a:ext cx="1062318" cy="1588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>
              <a:off x="7989771" y="1777254"/>
              <a:ext cx="497541" cy="1588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7879976" y="1223682"/>
              <a:ext cx="7168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ceiling</a:t>
              </a:r>
              <a:endParaRPr lang="en-US" sz="1600" dirty="0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2495227" y="2138766"/>
            <a:ext cx="5393410" cy="1053885"/>
          </a:xfrm>
          <a:prstGeom prst="rect">
            <a:avLst/>
          </a:prstGeom>
          <a:solidFill>
            <a:srgbClr val="00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301858" y="2138766"/>
            <a:ext cx="588935" cy="1053885"/>
          </a:xfrm>
          <a:prstGeom prst="rect">
            <a:avLst/>
          </a:prstGeom>
          <a:solidFill>
            <a:srgbClr val="00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3149782" y="3812761"/>
            <a:ext cx="166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Reader:</a:t>
            </a:r>
          </a:p>
          <a:p>
            <a:r>
              <a:rPr lang="en-US" dirty="0" smtClean="0"/>
              <a:t>    Work on data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2813312" y="1234549"/>
            <a:ext cx="441852" cy="1937171"/>
            <a:chOff x="2211470" y="1237129"/>
            <a:chExt cx="441852" cy="1937171"/>
          </a:xfrm>
        </p:grpSpPr>
        <p:cxnSp>
          <p:nvCxnSpPr>
            <p:cNvPr id="88" name="Straight Connector 87"/>
            <p:cNvCxnSpPr/>
            <p:nvPr/>
          </p:nvCxnSpPr>
          <p:spPr>
            <a:xfrm rot="5400000">
              <a:off x="1929653" y="2642347"/>
              <a:ext cx="1062318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rot="5400000">
              <a:off x="2212042" y="1781735"/>
              <a:ext cx="497541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211470" y="1237129"/>
              <a:ext cx="4418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tail</a:t>
              </a:r>
              <a:endParaRPr lang="en-US" sz="1600" dirty="0"/>
            </a:p>
          </p:txBody>
        </p:sp>
      </p:grpSp>
      <p:sp>
        <p:nvSpPr>
          <p:cNvPr id="93" name="Slide Number Placeholder 9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38084" y="6359693"/>
            <a:ext cx="2844217" cy="319087"/>
          </a:xfrm>
        </p:spPr>
        <p:txBody>
          <a:bodyPr/>
          <a:lstStyle/>
          <a:p>
            <a:r>
              <a:rPr lang="en-US" dirty="0" smtClean="0"/>
              <a:t>Introduction DAQ - N. Neufeld EDIT 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0" dur="500"/>
                                        <p:tgtEl>
                                          <p:spTgt spid="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500"/>
                                        <p:tgtEl>
                                          <p:spTgt spid="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500"/>
                                        <p:tgtEl>
                                          <p:spTgt spid="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uild="p"/>
      <p:bldP spid="35" grpId="0"/>
      <p:bldP spid="35" grpId="1"/>
      <p:bldP spid="58" grpId="0"/>
      <p:bldP spid="58" grpId="1"/>
      <p:bldP spid="86" grpId="0"/>
      <p:bldP spid="86" grpId="1"/>
      <p:bldP spid="84" grpId="0"/>
      <p:bldP spid="84" grpId="1"/>
      <p:bldP spid="56" grpId="0"/>
      <p:bldP spid="56" grpId="1"/>
      <p:bldP spid="5" grpId="0" animBg="1"/>
      <p:bldP spid="24" grpId="0" animBg="1"/>
      <p:bldP spid="24" grpId="1" animBg="1"/>
      <p:bldP spid="57" grpId="0" animBg="1"/>
      <p:bldP spid="57" grpId="1" animBg="1"/>
      <p:bldP spid="82" grpId="0" animBg="1"/>
      <p:bldP spid="82" grpId="1" animBg="1"/>
      <p:bldP spid="83" grpId="0" animBg="1"/>
      <p:bldP spid="83" grpId="1" animBg="1"/>
      <p:bldP spid="85" grpId="0"/>
      <p:bldP spid="8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6359630" y="4128287"/>
            <a:ext cx="2242089" cy="1832176"/>
            <a:chOff x="3972269" y="4067849"/>
            <a:chExt cx="2242089" cy="1930158"/>
          </a:xfrm>
        </p:grpSpPr>
        <p:sp>
          <p:nvSpPr>
            <p:cNvPr id="53" name="TextBox 52"/>
            <p:cNvSpPr txBox="1"/>
            <p:nvPr/>
          </p:nvSpPr>
          <p:spPr>
            <a:xfrm>
              <a:off x="3972269" y="5608924"/>
              <a:ext cx="2242089" cy="389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Release the scheduler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54" name="Right Arrow 53"/>
            <p:cNvSpPr/>
            <p:nvPr/>
          </p:nvSpPr>
          <p:spPr>
            <a:xfrm rot="13867344">
              <a:off x="3668008" y="4850776"/>
              <a:ext cx="1702799" cy="136945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765908" y="3793554"/>
            <a:ext cx="4145622" cy="1940663"/>
            <a:chOff x="2778919" y="3724979"/>
            <a:chExt cx="4145622" cy="2044447"/>
          </a:xfrm>
        </p:grpSpPr>
        <p:sp>
          <p:nvSpPr>
            <p:cNvPr id="50" name="TextBox 49"/>
            <p:cNvSpPr txBox="1"/>
            <p:nvPr/>
          </p:nvSpPr>
          <p:spPr>
            <a:xfrm>
              <a:off x="2778919" y="5380343"/>
              <a:ext cx="4145622" cy="389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Write to the output and release the buffer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51" name="Right Arrow 50"/>
            <p:cNvSpPr/>
            <p:nvPr/>
          </p:nvSpPr>
          <p:spPr>
            <a:xfrm rot="15769937">
              <a:off x="3900481" y="4507906"/>
              <a:ext cx="1702799" cy="136945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794035" y="3143208"/>
            <a:ext cx="1631922" cy="2142139"/>
            <a:chOff x="2588210" y="3316804"/>
            <a:chExt cx="1631922" cy="2256700"/>
          </a:xfrm>
        </p:grpSpPr>
        <p:sp>
          <p:nvSpPr>
            <p:cNvPr id="47" name="TextBox 46"/>
            <p:cNvSpPr txBox="1"/>
            <p:nvPr/>
          </p:nvSpPr>
          <p:spPr>
            <a:xfrm>
              <a:off x="2588210" y="5184420"/>
              <a:ext cx="1631922" cy="389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Find next event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8" name="Right Arrow 47"/>
            <p:cNvSpPr/>
            <p:nvPr/>
          </p:nvSpPr>
          <p:spPr>
            <a:xfrm rot="15127257">
              <a:off x="2288656" y="4099732"/>
              <a:ext cx="1702801" cy="136945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674860" y="4848910"/>
            <a:ext cx="5393399" cy="1205117"/>
            <a:chOff x="1329091" y="4624869"/>
            <a:chExt cx="5393399" cy="1205117"/>
          </a:xfrm>
        </p:grpSpPr>
        <p:sp>
          <p:nvSpPr>
            <p:cNvPr id="29" name="TextBox 28"/>
            <p:cNvSpPr txBox="1"/>
            <p:nvPr/>
          </p:nvSpPr>
          <p:spPr>
            <a:xfrm>
              <a:off x="2102636" y="5460654"/>
              <a:ext cx="4619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Read data and put them directly into the buffer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 rot="12876797">
              <a:off x="1329091" y="4624869"/>
              <a:ext cx="2899519" cy="117171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853910" y="3673897"/>
            <a:ext cx="2006062" cy="2351709"/>
            <a:chOff x="3853910" y="3881225"/>
            <a:chExt cx="2006062" cy="2351709"/>
          </a:xfrm>
        </p:grpSpPr>
        <p:sp>
          <p:nvSpPr>
            <p:cNvPr id="25" name="TextBox 24"/>
            <p:cNvSpPr txBox="1"/>
            <p:nvPr/>
          </p:nvSpPr>
          <p:spPr>
            <a:xfrm>
              <a:off x="3853910" y="5863602"/>
              <a:ext cx="2006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Prepare the header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6" name="Right Arrow 25"/>
            <p:cNvSpPr/>
            <p:nvPr/>
          </p:nvSpPr>
          <p:spPr>
            <a:xfrm rot="13582301">
              <a:off x="2938909" y="4993532"/>
              <a:ext cx="2318217" cy="93603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701510" y="2794547"/>
            <a:ext cx="4026102" cy="3336875"/>
            <a:chOff x="3701510" y="3001875"/>
            <a:chExt cx="4026102" cy="3336875"/>
          </a:xfrm>
        </p:grpSpPr>
        <p:sp>
          <p:nvSpPr>
            <p:cNvPr id="21" name="TextBox 20"/>
            <p:cNvSpPr txBox="1"/>
            <p:nvPr/>
          </p:nvSpPr>
          <p:spPr>
            <a:xfrm>
              <a:off x="3701510" y="5871284"/>
              <a:ext cx="4026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Reserve the buffer (maximum event size)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22" name="Right Arrow 21"/>
            <p:cNvSpPr/>
            <p:nvPr/>
          </p:nvSpPr>
          <p:spPr>
            <a:xfrm rot="13582301">
              <a:off x="2841576" y="4621548"/>
              <a:ext cx="3336875" cy="97529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79385" y="3734153"/>
            <a:ext cx="7056612" cy="2299135"/>
            <a:chOff x="1079385" y="3941481"/>
            <a:chExt cx="7056612" cy="2299135"/>
          </a:xfrm>
        </p:grpSpPr>
        <p:sp>
          <p:nvSpPr>
            <p:cNvPr id="15" name="TextBox 14"/>
            <p:cNvSpPr txBox="1"/>
            <p:nvPr/>
          </p:nvSpPr>
          <p:spPr>
            <a:xfrm>
              <a:off x="3438044" y="5871284"/>
              <a:ext cx="4697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Set TRUE by a signal handler upon trigger arrival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13444786">
              <a:off x="1079385" y="3941481"/>
              <a:ext cx="5310053" cy="126001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40624" y="1477205"/>
            <a:ext cx="3217291" cy="4543165"/>
            <a:chOff x="3440624" y="1684533"/>
            <a:chExt cx="3217291" cy="4543165"/>
          </a:xfrm>
        </p:grpSpPr>
        <p:sp>
          <p:nvSpPr>
            <p:cNvPr id="11" name="TextBox 10"/>
            <p:cNvSpPr txBox="1"/>
            <p:nvPr/>
          </p:nvSpPr>
          <p:spPr>
            <a:xfrm>
              <a:off x="3440624" y="5858366"/>
              <a:ext cx="3217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Open the buffer in master mode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14734269">
              <a:off x="1828225" y="3810537"/>
              <a:ext cx="4360433" cy="108425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74"/>
            <a:ext cx="8229600" cy="787680"/>
          </a:xfrm>
        </p:spPr>
        <p:txBody>
          <a:bodyPr/>
          <a:lstStyle/>
          <a:p>
            <a:r>
              <a:rPr lang="en-US" dirty="0" smtClean="0"/>
              <a:t>Event buffering example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922228"/>
            <a:ext cx="4038600" cy="4571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Data collector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922228"/>
            <a:ext cx="4038600" cy="4571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Data writer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5842" y="1419766"/>
            <a:ext cx="44240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latin typeface="Courier" pitchFamily="49" charset="0"/>
              </a:rPr>
              <a:t>int</a:t>
            </a:r>
            <a:r>
              <a:rPr lang="en-US" sz="1200" dirty="0" smtClean="0">
                <a:latin typeface="Courier" pitchFamily="49" charset="0"/>
              </a:rPr>
              <a:t> cid = </a:t>
            </a:r>
            <a:r>
              <a:rPr lang="en-US" sz="1200" dirty="0" err="1" smtClean="0">
                <a:latin typeface="Courier" pitchFamily="49" charset="0"/>
              </a:rPr>
              <a:t>CircOpen</a:t>
            </a:r>
            <a:r>
              <a:rPr lang="en-US" sz="1200" dirty="0" smtClean="0">
                <a:latin typeface="Courier" pitchFamily="49" charset="0"/>
              </a:rPr>
              <a:t> (NULL, </a:t>
            </a:r>
            <a:r>
              <a:rPr lang="en-US" sz="1200" dirty="0" err="1" smtClean="0">
                <a:latin typeface="Courier" pitchFamily="49" charset="0"/>
              </a:rPr>
              <a:t>Circ_key</a:t>
            </a:r>
            <a:r>
              <a:rPr lang="en-US" sz="1200" dirty="0" smtClean="0">
                <a:latin typeface="Courier" pitchFamily="49" charset="0"/>
              </a:rPr>
              <a:t>, size));</a:t>
            </a:r>
          </a:p>
          <a:p>
            <a:r>
              <a:rPr lang="en-US" sz="1200" dirty="0" smtClean="0">
                <a:latin typeface="Courier" pitchFamily="49" charset="0"/>
              </a:rPr>
              <a:t>while (</a:t>
            </a:r>
            <a:r>
              <a:rPr lang="en-US" sz="1200" dirty="0" err="1" smtClean="0">
                <a:latin typeface="Courier" pitchFamily="49" charset="0"/>
              </a:rPr>
              <a:t>end_loop</a:t>
            </a:r>
            <a:r>
              <a:rPr lang="en-US" sz="1200" dirty="0" smtClean="0">
                <a:latin typeface="Courier" pitchFamily="49" charset="0"/>
              </a:rPr>
              <a:t> == 0) {</a:t>
            </a:r>
          </a:p>
          <a:p>
            <a:r>
              <a:rPr lang="en-US" sz="1200" dirty="0" smtClean="0">
                <a:latin typeface="Courier" pitchFamily="49" charset="0"/>
              </a:rPr>
              <a:t>  if (event) {</a:t>
            </a:r>
          </a:p>
          <a:p>
            <a:r>
              <a:rPr lang="en-US" sz="1200" dirty="0" smtClean="0">
                <a:latin typeface="Courier" pitchFamily="49" charset="0"/>
              </a:rPr>
              <a:t>    </a:t>
            </a:r>
            <a:r>
              <a:rPr lang="en-US" sz="1200" dirty="0" err="1" smtClean="0">
                <a:latin typeface="Courier" pitchFamily="49" charset="0"/>
              </a:rPr>
              <a:t>int</a:t>
            </a:r>
            <a:r>
              <a:rPr lang="en-US" sz="1200" dirty="0" smtClean="0">
                <a:latin typeface="Courier" pitchFamily="49" charset="0"/>
              </a:rPr>
              <a:t> </a:t>
            </a:r>
            <a:r>
              <a:rPr lang="en-US" sz="1200" dirty="0" err="1" smtClean="0">
                <a:latin typeface="Courier" pitchFamily="49" charset="0"/>
              </a:rPr>
              <a:t>maxsize</a:t>
            </a:r>
            <a:r>
              <a:rPr lang="en-US" sz="1200" dirty="0" smtClean="0">
                <a:latin typeface="Courier" pitchFamily="49" charset="0"/>
              </a:rPr>
              <a:t> = 512;</a:t>
            </a:r>
          </a:p>
          <a:p>
            <a:r>
              <a:rPr lang="fr-FR" sz="1200" dirty="0" smtClean="0">
                <a:latin typeface="Courier" pitchFamily="49" charset="0"/>
              </a:rPr>
              <a:t>    char *</a:t>
            </a:r>
            <a:r>
              <a:rPr lang="fr-FR" sz="1200" dirty="0" err="1" smtClean="0">
                <a:latin typeface="Courier" pitchFamily="49" charset="0"/>
              </a:rPr>
              <a:t>ptr</a:t>
            </a:r>
            <a:r>
              <a:rPr lang="fr-FR" sz="1200" dirty="0" smtClean="0">
                <a:latin typeface="Courier" pitchFamily="49" charset="0"/>
              </a:rPr>
              <a:t>; uint32_t *p; uint32_t *</a:t>
            </a:r>
            <a:r>
              <a:rPr lang="fr-FR" sz="1200" dirty="0" err="1" smtClean="0">
                <a:latin typeface="Courier" pitchFamily="49" charset="0"/>
              </a:rPr>
              <a:t>words</a:t>
            </a:r>
            <a:r>
              <a:rPr lang="fr-FR" sz="1200" dirty="0" smtClean="0">
                <a:latin typeface="Courier" pitchFamily="49" charset="0"/>
              </a:rPr>
              <a:t>;</a:t>
            </a:r>
          </a:p>
          <a:p>
            <a:r>
              <a:rPr lang="en-US" sz="1200" dirty="0" smtClean="0">
                <a:latin typeface="Courier" pitchFamily="49" charset="0"/>
              </a:rPr>
              <a:t>    </a:t>
            </a:r>
            <a:r>
              <a:rPr lang="en-US" sz="1200" dirty="0" err="1" smtClean="0">
                <a:latin typeface="Courier" pitchFamily="49" charset="0"/>
              </a:rPr>
              <a:t>int</a:t>
            </a:r>
            <a:r>
              <a:rPr lang="en-US" sz="1200" dirty="0" smtClean="0">
                <a:latin typeface="Courier" pitchFamily="49" charset="0"/>
              </a:rPr>
              <a:t> number = 0, size = 0;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    while ((</a:t>
            </a:r>
            <a:r>
              <a:rPr lang="en-US" sz="1200" dirty="0" err="1" smtClean="0">
                <a:latin typeface="Courier" pitchFamily="49" charset="0"/>
              </a:rPr>
              <a:t>ptr</a:t>
            </a:r>
            <a:r>
              <a:rPr lang="en-US" sz="1200" dirty="0" smtClean="0">
                <a:latin typeface="Courier" pitchFamily="49" charset="0"/>
              </a:rPr>
              <a:t> = </a:t>
            </a:r>
            <a:r>
              <a:rPr lang="en-US" sz="1200" dirty="0" err="1" smtClean="0">
                <a:latin typeface="Courier" pitchFamily="49" charset="0"/>
              </a:rPr>
              <a:t>CircReserve</a:t>
            </a:r>
            <a:r>
              <a:rPr lang="en-US" sz="1200" dirty="0" smtClean="0">
                <a:latin typeface="Courier" pitchFamily="49" charset="0"/>
              </a:rPr>
              <a:t> (cid, number, </a:t>
            </a:r>
          </a:p>
          <a:p>
            <a:r>
              <a:rPr lang="en-US" sz="1200" dirty="0" smtClean="0">
                <a:latin typeface="Courier" pitchFamily="49" charset="0"/>
              </a:rPr>
              <a:t>            </a:t>
            </a:r>
            <a:r>
              <a:rPr lang="en-US" sz="1200" dirty="0" err="1" smtClean="0">
                <a:latin typeface="Courier" pitchFamily="49" charset="0"/>
              </a:rPr>
              <a:t>maxsize</a:t>
            </a:r>
            <a:r>
              <a:rPr lang="en-US" sz="1200" dirty="0" smtClean="0">
                <a:latin typeface="Courier" pitchFamily="49" charset="0"/>
              </a:rPr>
              <a:t>)) == (char *) -1)</a:t>
            </a:r>
          </a:p>
          <a:p>
            <a:r>
              <a:rPr lang="en-US" sz="1200" dirty="0" smtClean="0">
                <a:latin typeface="Courier" pitchFamily="49" charset="0"/>
              </a:rPr>
              <a:t>      </a:t>
            </a:r>
            <a:r>
              <a:rPr lang="en-US" sz="1200" dirty="0" err="1" smtClean="0">
                <a:latin typeface="Courier" pitchFamily="49" charset="0"/>
              </a:rPr>
              <a:t>sched_yield</a:t>
            </a:r>
            <a:r>
              <a:rPr lang="en-US" sz="1200" dirty="0" smtClean="0">
                <a:latin typeface="Courier" pitchFamily="49" charset="0"/>
              </a:rPr>
              <a:t> ();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    p = (</a:t>
            </a:r>
            <a:r>
              <a:rPr lang="en-US" sz="1200" dirty="0" err="1" smtClean="0">
                <a:latin typeface="Courier" pitchFamily="49" charset="0"/>
              </a:rPr>
              <a:t>int</a:t>
            </a:r>
            <a:r>
              <a:rPr lang="en-US" sz="1200" dirty="0" smtClean="0">
                <a:latin typeface="Courier" pitchFamily="49" charset="0"/>
              </a:rPr>
              <a:t> *) </a:t>
            </a:r>
            <a:r>
              <a:rPr lang="en-US" sz="1200" dirty="0" err="1" smtClean="0">
                <a:latin typeface="Courier" pitchFamily="49" charset="0"/>
              </a:rPr>
              <a:t>ptr</a:t>
            </a:r>
            <a:r>
              <a:rPr lang="en-US" sz="1200" dirty="0" smtClean="0">
                <a:latin typeface="Courier" pitchFamily="49" charset="0"/>
              </a:rPr>
              <a:t>;</a:t>
            </a:r>
          </a:p>
          <a:p>
            <a:r>
              <a:rPr lang="en-US" sz="1200" dirty="0" smtClean="0">
                <a:latin typeface="Courier" pitchFamily="49" charset="0"/>
              </a:rPr>
              <a:t>    *p++ = </a:t>
            </a:r>
            <a:r>
              <a:rPr lang="en-US" sz="1200" dirty="0" err="1" smtClean="0">
                <a:latin typeface="Courier" pitchFamily="49" charset="0"/>
              </a:rPr>
              <a:t>crate_number</a:t>
            </a:r>
            <a:r>
              <a:rPr lang="en-US" sz="1200" dirty="0" smtClean="0">
                <a:latin typeface="Courier" pitchFamily="49" charset="0"/>
              </a:rPr>
              <a:t>; ++size;</a:t>
            </a:r>
          </a:p>
          <a:p>
            <a:r>
              <a:rPr lang="en-US" sz="1200" dirty="0" smtClean="0">
                <a:latin typeface="Courier" pitchFamily="49" charset="0"/>
              </a:rPr>
              <a:t>    *p++; words = p; ++size;</a:t>
            </a:r>
          </a:p>
          <a:p>
            <a:r>
              <a:rPr lang="en-US" sz="1200" dirty="0" smtClean="0">
                <a:latin typeface="Courier" pitchFamily="49" charset="0"/>
              </a:rPr>
              <a:t>    size += </a:t>
            </a:r>
            <a:r>
              <a:rPr lang="en-US" sz="1200" dirty="0" err="1" smtClean="0">
                <a:latin typeface="Courier" pitchFamily="49" charset="0"/>
              </a:rPr>
              <a:t>read_data</a:t>
            </a:r>
            <a:r>
              <a:rPr lang="en-US" sz="1200" dirty="0" smtClean="0">
                <a:latin typeface="Courier" pitchFamily="49" charset="0"/>
              </a:rPr>
              <a:t> (*p);</a:t>
            </a:r>
          </a:p>
          <a:p>
            <a:r>
              <a:rPr lang="en-US" sz="1200" dirty="0" smtClean="0">
                <a:latin typeface="Courier" pitchFamily="49" charset="0"/>
              </a:rPr>
              <a:t>    *words = size;</a:t>
            </a:r>
          </a:p>
          <a:p>
            <a:r>
              <a:rPr lang="en-US" sz="1200" dirty="0" smtClean="0">
                <a:latin typeface="Courier" pitchFamily="49" charset="0"/>
              </a:rPr>
              <a:t>    </a:t>
            </a:r>
            <a:r>
              <a:rPr lang="en-US" sz="1200" dirty="0" err="1" smtClean="0">
                <a:latin typeface="Courier" pitchFamily="49" charset="0"/>
              </a:rPr>
              <a:t>CircValidate</a:t>
            </a:r>
            <a:r>
              <a:rPr lang="en-US" sz="1200" dirty="0" smtClean="0">
                <a:latin typeface="Courier" pitchFamily="49" charset="0"/>
              </a:rPr>
              <a:t> (cid, number, </a:t>
            </a:r>
            <a:r>
              <a:rPr lang="en-US" sz="1200" dirty="0" err="1" smtClean="0">
                <a:latin typeface="Courier" pitchFamily="49" charset="0"/>
              </a:rPr>
              <a:t>ptr</a:t>
            </a:r>
            <a:r>
              <a:rPr lang="en-US" sz="1200" dirty="0" smtClean="0">
                <a:latin typeface="Courier" pitchFamily="49" charset="0"/>
              </a:rPr>
              <a:t>, </a:t>
            </a:r>
          </a:p>
          <a:p>
            <a:r>
              <a:rPr lang="en-US" sz="1200" dirty="0" smtClean="0">
                <a:latin typeface="Courier" pitchFamily="49" charset="0"/>
              </a:rPr>
              <a:t>                  size * </a:t>
            </a:r>
            <a:r>
              <a:rPr lang="en-US" sz="1200" dirty="0" err="1" smtClean="0">
                <a:latin typeface="Courier" pitchFamily="49" charset="0"/>
              </a:rPr>
              <a:t>sizeof</a:t>
            </a:r>
            <a:r>
              <a:rPr lang="en-US" sz="1200" dirty="0" smtClean="0">
                <a:latin typeface="Courier" pitchFamily="49" charset="0"/>
              </a:rPr>
              <a:t> (uint32_t));</a:t>
            </a:r>
          </a:p>
          <a:p>
            <a:r>
              <a:rPr lang="en-US" sz="1200" dirty="0" smtClean="0">
                <a:latin typeface="Courier" pitchFamily="49" charset="0"/>
              </a:rPr>
              <a:t>    ++number;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    </a:t>
            </a:r>
            <a:r>
              <a:rPr lang="en-US" sz="1200" dirty="0" err="1" smtClean="0">
                <a:latin typeface="Courier" pitchFamily="49" charset="0"/>
              </a:rPr>
              <a:t>busy_reset</a:t>
            </a:r>
            <a:r>
              <a:rPr lang="en-US" sz="1200" dirty="0" smtClean="0">
                <a:latin typeface="Courier" pitchFamily="49" charset="0"/>
              </a:rPr>
              <a:t> ();</a:t>
            </a:r>
          </a:p>
          <a:p>
            <a:r>
              <a:rPr lang="en-US" sz="1200" dirty="0" smtClean="0">
                <a:latin typeface="Courier" pitchFamily="49" charset="0"/>
              </a:rPr>
              <a:t>    event = FALSE;</a:t>
            </a:r>
          </a:p>
          <a:p>
            <a:r>
              <a:rPr lang="en-US" sz="1200" dirty="0" smtClean="0">
                <a:latin typeface="Courier" pitchFamily="49" charset="0"/>
              </a:rPr>
              <a:t>  }</a:t>
            </a:r>
          </a:p>
          <a:p>
            <a:r>
              <a:rPr lang="en-US" sz="1200" dirty="0" smtClean="0">
                <a:latin typeface="Courier" pitchFamily="49" charset="0"/>
              </a:rPr>
              <a:t>  </a:t>
            </a:r>
            <a:r>
              <a:rPr lang="en-US" sz="1200" dirty="0" err="1" smtClean="0">
                <a:latin typeface="Courier" pitchFamily="49" charset="0"/>
              </a:rPr>
              <a:t>sched_yield</a:t>
            </a:r>
            <a:r>
              <a:rPr lang="en-US" sz="1200" dirty="0" smtClean="0">
                <a:latin typeface="Courier" pitchFamily="49" charset="0"/>
              </a:rPr>
              <a:t> ();</a:t>
            </a:r>
          </a:p>
          <a:p>
            <a:r>
              <a:rPr lang="en-US" sz="1200" dirty="0" smtClean="0">
                <a:latin typeface="Courier" pitchFamily="49" charset="0"/>
              </a:rPr>
              <a:t>}</a:t>
            </a:r>
          </a:p>
          <a:p>
            <a:r>
              <a:rPr lang="en-US" sz="1200" dirty="0" err="1" smtClean="0">
                <a:latin typeface="Courier" pitchFamily="49" charset="0"/>
              </a:rPr>
              <a:t>CircClose</a:t>
            </a:r>
            <a:r>
              <a:rPr lang="en-US" sz="1200" dirty="0" smtClean="0">
                <a:latin typeface="Courier" pitchFamily="49" charset="0"/>
              </a:rPr>
              <a:t> (cid);</a:t>
            </a:r>
          </a:p>
        </p:txBody>
      </p:sp>
      <p:sp>
        <p:nvSpPr>
          <p:cNvPr id="8" name="Rectangle 7"/>
          <p:cNvSpPr/>
          <p:nvPr/>
        </p:nvSpPr>
        <p:spPr>
          <a:xfrm>
            <a:off x="4988857" y="1423466"/>
            <a:ext cx="4034118" cy="3600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latin typeface="Courier" pitchFamily="49" charset="0"/>
              </a:rPr>
              <a:t>int</a:t>
            </a:r>
            <a:r>
              <a:rPr lang="en-US" sz="1200" dirty="0" smtClean="0">
                <a:latin typeface="Courier" pitchFamily="49" charset="0"/>
              </a:rPr>
              <a:t> </a:t>
            </a:r>
            <a:r>
              <a:rPr lang="en-US" sz="1200" dirty="0" err="1" smtClean="0">
                <a:latin typeface="Courier" pitchFamily="49" charset="0"/>
              </a:rPr>
              <a:t>fd</a:t>
            </a:r>
            <a:r>
              <a:rPr lang="en-US" sz="1200" dirty="0" smtClean="0">
                <a:latin typeface="Courier" pitchFamily="49" charset="0"/>
              </a:rPr>
              <a:t>, cid;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err="1" smtClean="0">
                <a:latin typeface="Courier" pitchFamily="49" charset="0"/>
              </a:rPr>
              <a:t>fd</a:t>
            </a:r>
            <a:r>
              <a:rPr lang="en-US" sz="1200" dirty="0" smtClean="0">
                <a:latin typeface="Courier" pitchFamily="49" charset="0"/>
              </a:rPr>
              <a:t> = open (pathname, O_WRONLY | O_CREAT);</a:t>
            </a:r>
          </a:p>
          <a:p>
            <a:r>
              <a:rPr lang="en-US" sz="1200" dirty="0" smtClean="0">
                <a:latin typeface="Courier" pitchFamily="49" charset="0"/>
              </a:rPr>
              <a:t>cid = </a:t>
            </a:r>
            <a:r>
              <a:rPr lang="en-US" sz="1200" dirty="0" err="1" smtClean="0">
                <a:latin typeface="Courier" pitchFamily="49" charset="0"/>
              </a:rPr>
              <a:t>CircOpen</a:t>
            </a:r>
            <a:r>
              <a:rPr lang="en-US" sz="1200" dirty="0" smtClean="0">
                <a:latin typeface="Courier" pitchFamily="49" charset="0"/>
              </a:rPr>
              <a:t> (NULL, key, 0));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while (</a:t>
            </a:r>
            <a:r>
              <a:rPr lang="en-US" sz="1200" dirty="0" err="1" smtClean="0">
                <a:latin typeface="Courier" pitchFamily="49" charset="0"/>
              </a:rPr>
              <a:t>end_loop</a:t>
            </a:r>
            <a:r>
              <a:rPr lang="en-US" sz="1200" dirty="0" smtClean="0">
                <a:latin typeface="Courier" pitchFamily="49" charset="0"/>
              </a:rPr>
              <a:t> == 0</a:t>
            </a:r>
            <a:r>
              <a:rPr lang="en-US" sz="1200" dirty="0" smtClean="0">
                <a:latin typeface="Courier" pitchFamily="49" charset="0"/>
              </a:rPr>
              <a:t>) {</a:t>
            </a:r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  char *</a:t>
            </a:r>
            <a:r>
              <a:rPr lang="en-US" sz="1200" dirty="0" err="1" smtClean="0">
                <a:latin typeface="Courier" pitchFamily="49" charset="0"/>
              </a:rPr>
              <a:t>ptr</a:t>
            </a:r>
            <a:r>
              <a:rPr lang="en-US" sz="1200" dirty="0" smtClean="0">
                <a:latin typeface="Courier" pitchFamily="49" charset="0"/>
              </a:rPr>
              <a:t>;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  if ((</a:t>
            </a:r>
            <a:r>
              <a:rPr lang="en-US" sz="1200" dirty="0" err="1" smtClean="0">
                <a:latin typeface="Courier" pitchFamily="49" charset="0"/>
              </a:rPr>
              <a:t>ptr</a:t>
            </a:r>
            <a:r>
              <a:rPr lang="en-US" sz="1200" dirty="0" smtClean="0">
                <a:latin typeface="Courier" pitchFamily="49" charset="0"/>
              </a:rPr>
              <a:t> = </a:t>
            </a:r>
            <a:r>
              <a:rPr lang="en-US" sz="1200" dirty="0" err="1" smtClean="0">
                <a:latin typeface="Courier" pitchFamily="49" charset="0"/>
              </a:rPr>
              <a:t>CircLocate</a:t>
            </a:r>
            <a:r>
              <a:rPr lang="en-US" sz="1200" dirty="0" smtClean="0">
                <a:latin typeface="Courier" pitchFamily="49" charset="0"/>
              </a:rPr>
              <a:t> (cid, &amp;number,                    </a:t>
            </a:r>
          </a:p>
          <a:p>
            <a:r>
              <a:rPr lang="en-US" sz="1200" dirty="0" smtClean="0">
                <a:latin typeface="Courier" pitchFamily="49" charset="0"/>
              </a:rPr>
              <a:t>       &amp;</a:t>
            </a:r>
            <a:r>
              <a:rPr lang="en-US" sz="1200" dirty="0" err="1" smtClean="0">
                <a:latin typeface="Courier" pitchFamily="49" charset="0"/>
              </a:rPr>
              <a:t>evtsize</a:t>
            </a:r>
            <a:r>
              <a:rPr lang="en-US" sz="1200" dirty="0" smtClean="0">
                <a:latin typeface="Courier" pitchFamily="49" charset="0"/>
              </a:rPr>
              <a:t>)) &gt; (char *) 0</a:t>
            </a:r>
            <a:r>
              <a:rPr lang="en-US" sz="1200" dirty="0" smtClean="0">
                <a:latin typeface="Courier" pitchFamily="49" charset="0"/>
              </a:rPr>
              <a:t>) {</a:t>
            </a:r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    write (</a:t>
            </a:r>
            <a:r>
              <a:rPr lang="en-US" sz="1200" dirty="0" err="1" smtClean="0">
                <a:latin typeface="Courier" pitchFamily="49" charset="0"/>
              </a:rPr>
              <a:t>fd</a:t>
            </a:r>
            <a:r>
              <a:rPr lang="en-US" sz="1200" dirty="0" smtClean="0">
                <a:latin typeface="Courier" pitchFamily="49" charset="0"/>
              </a:rPr>
              <a:t>, </a:t>
            </a:r>
            <a:r>
              <a:rPr lang="en-US" sz="1200" dirty="0" err="1" smtClean="0">
                <a:latin typeface="Courier" pitchFamily="49" charset="0"/>
              </a:rPr>
              <a:t>ptr</a:t>
            </a:r>
            <a:r>
              <a:rPr lang="en-US" sz="1200" dirty="0" smtClean="0">
                <a:latin typeface="Courier" pitchFamily="49" charset="0"/>
              </a:rPr>
              <a:t>, </a:t>
            </a:r>
            <a:r>
              <a:rPr lang="en-US" sz="1200" dirty="0" err="1" smtClean="0">
                <a:latin typeface="Courier" pitchFamily="49" charset="0"/>
              </a:rPr>
              <a:t>evtsize</a:t>
            </a:r>
            <a:r>
              <a:rPr lang="en-US" sz="1200" dirty="0" smtClean="0">
                <a:latin typeface="Courier" pitchFamily="49" charset="0"/>
              </a:rPr>
              <a:t>);</a:t>
            </a:r>
          </a:p>
          <a:p>
            <a:r>
              <a:rPr lang="en-US" sz="1200" dirty="0" smtClean="0">
                <a:latin typeface="Courier" pitchFamily="49" charset="0"/>
              </a:rPr>
              <a:t>    </a:t>
            </a:r>
            <a:r>
              <a:rPr lang="en-US" sz="1200" dirty="0" err="1" smtClean="0">
                <a:latin typeface="Courier" pitchFamily="49" charset="0"/>
              </a:rPr>
              <a:t>CircRelease</a:t>
            </a:r>
            <a:r>
              <a:rPr lang="en-US" sz="1200" dirty="0" smtClean="0">
                <a:latin typeface="Courier" pitchFamily="49" charset="0"/>
              </a:rPr>
              <a:t> (cid);</a:t>
            </a:r>
          </a:p>
          <a:p>
            <a:r>
              <a:rPr lang="en-US" sz="1200" dirty="0" smtClean="0">
                <a:latin typeface="Courier" pitchFamily="49" charset="0"/>
              </a:rPr>
              <a:t>  }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  </a:t>
            </a:r>
            <a:r>
              <a:rPr lang="en-US" sz="1200" dirty="0" err="1" smtClean="0">
                <a:latin typeface="Courier" pitchFamily="49" charset="0"/>
              </a:rPr>
              <a:t>sched_yield</a:t>
            </a:r>
            <a:r>
              <a:rPr lang="en-US" sz="1200" dirty="0" smtClean="0">
                <a:latin typeface="Courier" pitchFamily="49" charset="0"/>
              </a:rPr>
              <a:t> ();</a:t>
            </a:r>
          </a:p>
          <a:p>
            <a:r>
              <a:rPr lang="en-US" sz="1200" dirty="0" smtClean="0">
                <a:latin typeface="Courier" pitchFamily="49" charset="0"/>
              </a:rPr>
              <a:t>}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err="1" smtClean="0">
                <a:latin typeface="Courier" pitchFamily="49" charset="0"/>
              </a:rPr>
              <a:t>CircClose</a:t>
            </a:r>
            <a:r>
              <a:rPr lang="en-US" sz="1200" dirty="0" smtClean="0">
                <a:latin typeface="Courier" pitchFamily="49" charset="0"/>
              </a:rPr>
              <a:t> (cid);</a:t>
            </a:r>
          </a:p>
          <a:p>
            <a:r>
              <a:rPr lang="en-US" sz="1200" dirty="0" smtClean="0">
                <a:latin typeface="Courier" pitchFamily="49" charset="0"/>
              </a:rPr>
              <a:t>close (</a:t>
            </a:r>
            <a:r>
              <a:rPr lang="en-US" sz="1200" dirty="0" err="1" smtClean="0">
                <a:latin typeface="Courier" pitchFamily="49" charset="0"/>
              </a:rPr>
              <a:t>fd</a:t>
            </a:r>
            <a:r>
              <a:rPr lang="en-US" sz="1200" dirty="0" smtClean="0">
                <a:latin typeface="Courier" pitchFamily="49" charset="0"/>
              </a:rPr>
              <a:t>);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057710" y="5163691"/>
            <a:ext cx="2480356" cy="882547"/>
            <a:chOff x="1544043" y="4343005"/>
            <a:chExt cx="2480356" cy="882547"/>
          </a:xfrm>
        </p:grpSpPr>
        <p:sp>
          <p:nvSpPr>
            <p:cNvPr id="32" name="TextBox 31"/>
            <p:cNvSpPr txBox="1"/>
            <p:nvPr/>
          </p:nvSpPr>
          <p:spPr>
            <a:xfrm>
              <a:off x="2092267" y="4856220"/>
              <a:ext cx="1932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Validate the buffer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 rot="12876797">
              <a:off x="1544043" y="4343005"/>
              <a:ext cx="1616358" cy="144270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091657" y="5571815"/>
            <a:ext cx="2478189" cy="745645"/>
            <a:chOff x="1525965" y="4448911"/>
            <a:chExt cx="2478189" cy="745645"/>
          </a:xfrm>
        </p:grpSpPr>
        <p:sp>
          <p:nvSpPr>
            <p:cNvPr id="36" name="TextBox 35"/>
            <p:cNvSpPr txBox="1"/>
            <p:nvPr/>
          </p:nvSpPr>
          <p:spPr>
            <a:xfrm>
              <a:off x="2448728" y="4825224"/>
              <a:ext cx="1555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Reset the busy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8" name="Right Arrow 37"/>
            <p:cNvSpPr/>
            <p:nvPr/>
          </p:nvSpPr>
          <p:spPr>
            <a:xfrm rot="12335654">
              <a:off x="1525965" y="4448911"/>
              <a:ext cx="1616358" cy="144270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890793" y="5894698"/>
            <a:ext cx="3924266" cy="500253"/>
            <a:chOff x="921531" y="4634892"/>
            <a:chExt cx="3924266" cy="527009"/>
          </a:xfrm>
        </p:grpSpPr>
        <p:sp>
          <p:nvSpPr>
            <p:cNvPr id="40" name="TextBox 39"/>
            <p:cNvSpPr txBox="1"/>
            <p:nvPr/>
          </p:nvSpPr>
          <p:spPr>
            <a:xfrm>
              <a:off x="2603708" y="4792569"/>
              <a:ext cx="2242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Release the scheduler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 rot="11934937">
              <a:off x="921531" y="4634892"/>
              <a:ext cx="1616358" cy="144270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030278" y="6072805"/>
            <a:ext cx="3362445" cy="369334"/>
            <a:chOff x="921531" y="4792570"/>
            <a:chExt cx="3362445" cy="389086"/>
          </a:xfrm>
        </p:grpSpPr>
        <p:sp>
          <p:nvSpPr>
            <p:cNvPr id="44" name="TextBox 43"/>
            <p:cNvSpPr txBox="1"/>
            <p:nvPr/>
          </p:nvSpPr>
          <p:spPr>
            <a:xfrm>
              <a:off x="2603708" y="4792570"/>
              <a:ext cx="1680268" cy="389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50000"/>
                    </a:schemeClr>
                  </a:solidFill>
                </a:rPr>
                <a:t>Close the buffer</a:t>
              </a:r>
              <a:endParaRPr lang="en-US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45" name="Right Arrow 44"/>
            <p:cNvSpPr/>
            <p:nvPr/>
          </p:nvSpPr>
          <p:spPr>
            <a:xfrm rot="11169705">
              <a:off x="921531" y="4830793"/>
              <a:ext cx="1616358" cy="144269"/>
            </a:xfrm>
            <a:prstGeom prst="rightArrow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Slide Number Placeholder 5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43392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43392"/>
            <a:ext cx="2895600" cy="365125"/>
          </a:xfrm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168"/>
            <a:ext cx="8229600" cy="1143000"/>
          </a:xfrm>
        </p:spPr>
        <p:txBody>
          <a:bodyPr/>
          <a:lstStyle/>
          <a:p>
            <a:r>
              <a:rPr lang="en-US" dirty="0" smtClean="0"/>
              <a:t>Event framing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87"/>
            <a:ext cx="8229600" cy="499362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Fragment header/trailer 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Identify fragments and characteristics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Useful for subsequent DAQ processes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Event builder and online monitoring tasks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Fragment origin is easily identified</a:t>
            </a:r>
            <a:endParaRPr lang="en-US" sz="1800" dirty="0" smtClean="0"/>
          </a:p>
          <a:p>
            <a:pPr lvl="2">
              <a:lnSpc>
                <a:spcPct val="90000"/>
              </a:lnSpc>
            </a:pPr>
            <a:r>
              <a:rPr lang="en-US" sz="1800" dirty="0" smtClean="0"/>
              <a:t>Can help in identifying sources of problems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Can (should) contain a trigger ID for event building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Can (should) contain a status word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Global event frame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Give global information on the event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Very important in </a:t>
            </a:r>
            <a:r>
              <a:rPr lang="en-US" sz="2400" dirty="0" smtClean="0"/>
              <a:t>networking</a:t>
            </a: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Framing example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3747" y="1702004"/>
            <a:ext cx="4865903" cy="212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Courier New"/>
                <a:cs typeface="Courier New"/>
              </a:rPr>
              <a:t>typedef</a:t>
            </a:r>
            <a:r>
              <a:rPr lang="en-US" sz="1600" dirty="0" smtClean="0">
                <a:latin typeface="Courier New"/>
                <a:cs typeface="Courier New"/>
              </a:rPr>
              <a:t> </a:t>
            </a:r>
            <a:r>
              <a:rPr lang="en-US" sz="1600" dirty="0" err="1" smtClean="0">
                <a:latin typeface="Courier New"/>
                <a:cs typeface="Courier New"/>
              </a:rPr>
              <a:t>struct</a:t>
            </a:r>
            <a:r>
              <a:rPr lang="en-US" sz="1600" dirty="0">
                <a:latin typeface="Courier New"/>
                <a:cs typeface="Courier New"/>
              </a:rPr>
              <a:t> </a:t>
            </a:r>
            <a:r>
              <a:rPr lang="en-US" sz="1600" dirty="0" smtClean="0">
                <a:latin typeface="Courier New"/>
                <a:cs typeface="Courier New"/>
              </a:rPr>
              <a:t>{</a:t>
            </a:r>
            <a:endParaRPr lang="en-US" sz="1600" dirty="0" smtClean="0">
              <a:latin typeface="Courier New"/>
              <a:cs typeface="Courier New"/>
            </a:endParaRPr>
          </a:p>
          <a:p>
            <a:r>
              <a:rPr lang="en-US" sz="1600" dirty="0" smtClean="0">
                <a:latin typeface="Courier New"/>
                <a:cs typeface="Courier New"/>
              </a:rPr>
              <a:t>      </a:t>
            </a:r>
            <a:r>
              <a:rPr lang="en-US" sz="1600" dirty="0" err="1" smtClean="0">
                <a:latin typeface="Courier New"/>
                <a:cs typeface="Courier New"/>
              </a:rPr>
              <a:t>u_int</a:t>
            </a:r>
            <a:r>
              <a:rPr lang="en-US" sz="1600" dirty="0" smtClean="0">
                <a:latin typeface="Courier New"/>
                <a:cs typeface="Courier New"/>
              </a:rPr>
              <a:t> </a:t>
            </a:r>
            <a:r>
              <a:rPr lang="en-US" sz="1600" dirty="0" err="1" smtClean="0">
                <a:latin typeface="Courier New"/>
                <a:cs typeface="Courier New"/>
              </a:rPr>
              <a:t>startOfHeaderMarker</a:t>
            </a:r>
            <a:r>
              <a:rPr lang="en-US" sz="16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1600" dirty="0" smtClean="0">
                <a:latin typeface="Courier New"/>
                <a:cs typeface="Courier New"/>
              </a:rPr>
              <a:t>    </a:t>
            </a:r>
            <a:r>
              <a:rPr lang="en-US" sz="1600" dirty="0" smtClean="0">
                <a:latin typeface="Courier New"/>
                <a:cs typeface="Courier New"/>
              </a:rPr>
              <a:t>  </a:t>
            </a:r>
            <a:r>
              <a:rPr lang="en-US" sz="1600" dirty="0" err="1" smtClean="0">
                <a:latin typeface="Courier New"/>
                <a:cs typeface="Courier New"/>
              </a:rPr>
              <a:t>u_int</a:t>
            </a:r>
            <a:r>
              <a:rPr lang="en-US" sz="1600" dirty="0" smtClean="0">
                <a:latin typeface="Courier New"/>
                <a:cs typeface="Courier New"/>
              </a:rPr>
              <a:t> </a:t>
            </a:r>
            <a:r>
              <a:rPr lang="en-US" sz="1600" dirty="0" err="1" smtClean="0">
                <a:latin typeface="Courier New"/>
                <a:cs typeface="Courier New"/>
              </a:rPr>
              <a:t>totalFragmentsize</a:t>
            </a:r>
            <a:r>
              <a:rPr lang="en-US" sz="16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1600" dirty="0" smtClean="0">
                <a:latin typeface="Courier New"/>
                <a:cs typeface="Courier New"/>
              </a:rPr>
              <a:t>  </a:t>
            </a:r>
            <a:r>
              <a:rPr lang="en-US" sz="1600" dirty="0" smtClean="0">
                <a:latin typeface="Courier New"/>
                <a:cs typeface="Courier New"/>
              </a:rPr>
              <a:t>    </a:t>
            </a:r>
            <a:r>
              <a:rPr lang="en-US" sz="1600" dirty="0" err="1" smtClean="0">
                <a:latin typeface="Courier New"/>
                <a:cs typeface="Courier New"/>
              </a:rPr>
              <a:t>u_int</a:t>
            </a:r>
            <a:r>
              <a:rPr lang="en-US" sz="1600" dirty="0" smtClean="0">
                <a:latin typeface="Courier New"/>
                <a:cs typeface="Courier New"/>
              </a:rPr>
              <a:t> </a:t>
            </a:r>
            <a:r>
              <a:rPr lang="en-US" sz="1600" dirty="0" err="1" smtClean="0">
                <a:latin typeface="Courier New"/>
                <a:cs typeface="Courier New"/>
              </a:rPr>
              <a:t>headerSize</a:t>
            </a:r>
            <a:r>
              <a:rPr lang="en-US" sz="16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1600" dirty="0" smtClean="0">
                <a:latin typeface="Courier New"/>
                <a:cs typeface="Courier New"/>
              </a:rPr>
              <a:t>      </a:t>
            </a:r>
            <a:r>
              <a:rPr lang="en-US" sz="1600" dirty="0" err="1" smtClean="0">
                <a:latin typeface="Courier New"/>
                <a:cs typeface="Courier New"/>
              </a:rPr>
              <a:t>u_int</a:t>
            </a:r>
            <a:r>
              <a:rPr lang="en-US" sz="1600" dirty="0" smtClean="0">
                <a:latin typeface="Courier New"/>
                <a:cs typeface="Courier New"/>
              </a:rPr>
              <a:t> </a:t>
            </a:r>
            <a:r>
              <a:rPr lang="en-US" sz="1600" dirty="0" err="1" smtClean="0">
                <a:latin typeface="Courier New"/>
                <a:cs typeface="Courier New"/>
              </a:rPr>
              <a:t>formatVersionNumber</a:t>
            </a:r>
            <a:r>
              <a:rPr lang="en-US" sz="16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1600" dirty="0" smtClean="0">
                <a:latin typeface="Courier New"/>
                <a:cs typeface="Courier New"/>
              </a:rPr>
              <a:t> </a:t>
            </a:r>
            <a:r>
              <a:rPr lang="en-US" sz="1600" dirty="0" smtClean="0">
                <a:latin typeface="Courier New"/>
                <a:cs typeface="Courier New"/>
              </a:rPr>
              <a:t>     </a:t>
            </a:r>
            <a:r>
              <a:rPr lang="en-US" sz="1600" dirty="0" err="1" smtClean="0">
                <a:latin typeface="Courier New"/>
                <a:cs typeface="Courier New"/>
              </a:rPr>
              <a:t>u_int</a:t>
            </a:r>
            <a:r>
              <a:rPr lang="en-US" sz="1600" dirty="0" smtClean="0">
                <a:latin typeface="Courier New"/>
                <a:cs typeface="Courier New"/>
              </a:rPr>
              <a:t> </a:t>
            </a:r>
            <a:r>
              <a:rPr lang="en-US" sz="1600" dirty="0" err="1" smtClean="0">
                <a:latin typeface="Courier New"/>
                <a:cs typeface="Courier New"/>
              </a:rPr>
              <a:t>sourceIdentifier</a:t>
            </a:r>
            <a:r>
              <a:rPr lang="en-US" sz="1600" dirty="0" smtClean="0">
                <a:latin typeface="Courier New"/>
                <a:cs typeface="Courier New"/>
              </a:rPr>
              <a:t>;           </a:t>
            </a:r>
          </a:p>
          <a:p>
            <a:r>
              <a:rPr lang="en-US" sz="1600" dirty="0">
                <a:latin typeface="Courier New"/>
                <a:cs typeface="Courier New"/>
              </a:rPr>
              <a:t> </a:t>
            </a:r>
            <a:r>
              <a:rPr lang="en-US" sz="1600" dirty="0" smtClean="0">
                <a:latin typeface="Courier New"/>
                <a:cs typeface="Courier New"/>
              </a:rPr>
              <a:t>     </a:t>
            </a:r>
            <a:r>
              <a:rPr lang="en-US" sz="1600" dirty="0" err="1" smtClean="0">
                <a:latin typeface="Courier New"/>
                <a:cs typeface="Courier New"/>
              </a:rPr>
              <a:t>u_int</a:t>
            </a:r>
            <a:r>
              <a:rPr lang="en-US" sz="1600" dirty="0" smtClean="0">
                <a:latin typeface="Courier New"/>
                <a:cs typeface="Courier New"/>
              </a:rPr>
              <a:t> </a:t>
            </a:r>
            <a:r>
              <a:rPr lang="en-US" sz="1600" dirty="0" err="1" smtClean="0">
                <a:latin typeface="Courier New"/>
                <a:cs typeface="Courier New"/>
              </a:rPr>
              <a:t>numberOfStatusElements</a:t>
            </a:r>
            <a:r>
              <a:rPr lang="en-US" sz="1600" dirty="0" smtClean="0">
                <a:latin typeface="Courier New"/>
                <a:cs typeface="Courier New"/>
              </a:rPr>
              <a:t>;</a:t>
            </a:r>
          </a:p>
          <a:p>
            <a:r>
              <a:rPr lang="en-US" sz="1600" dirty="0" smtClean="0">
                <a:latin typeface="Courier New"/>
                <a:cs typeface="Courier New"/>
              </a:rPr>
              <a:t>      }  </a:t>
            </a:r>
            <a:r>
              <a:rPr lang="en-US" sz="1600" dirty="0" err="1" smtClean="0">
                <a:latin typeface="Courier New"/>
                <a:cs typeface="Courier New"/>
              </a:rPr>
              <a:t>GenericHeader</a:t>
            </a:r>
            <a:r>
              <a:rPr lang="en-US" sz="1600" dirty="0" smtClean="0">
                <a:latin typeface="Courier New"/>
                <a:cs typeface="Courier New"/>
              </a:rPr>
              <a:t>; 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9847" y="1761565"/>
            <a:ext cx="2541494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Event</a:t>
            </a:r>
          </a:p>
          <a:p>
            <a:pPr algn="ctr"/>
            <a:r>
              <a:rPr lang="en-US" dirty="0" smtClean="0"/>
              <a:t>Payload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99847" y="1761565"/>
            <a:ext cx="2541494" cy="806823"/>
          </a:xfrm>
          <a:prstGeom prst="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13294" y="2581835"/>
            <a:ext cx="2528047" cy="551330"/>
          </a:xfrm>
          <a:prstGeom prst="rect">
            <a:avLst/>
          </a:prstGeom>
          <a:solidFill>
            <a:srgbClr val="00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Status words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3155922" y="1622154"/>
            <a:ext cx="2351226" cy="138324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243935" y="2540116"/>
            <a:ext cx="2263213" cy="2200596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002"/>
            <a:ext cx="7501467" cy="801127"/>
          </a:xfrm>
        </p:spPr>
        <p:txBody>
          <a:bodyPr/>
          <a:lstStyle/>
          <a:p>
            <a:r>
              <a:rPr lang="en-US" dirty="0" smtClean="0"/>
              <a:t>Generic readout application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53067" y="1676400"/>
            <a:ext cx="6891866" cy="4097867"/>
            <a:chOff x="1573306" y="2729753"/>
            <a:chExt cx="6082527" cy="3635189"/>
          </a:xfrm>
        </p:grpSpPr>
        <p:grpSp>
          <p:nvGrpSpPr>
            <p:cNvPr id="10" name="Group 9"/>
            <p:cNvGrpSpPr/>
            <p:nvPr/>
          </p:nvGrpSpPr>
          <p:grpSpPr>
            <a:xfrm>
              <a:off x="1573306" y="2729753"/>
              <a:ext cx="5951167" cy="3630706"/>
              <a:chOff x="1573306" y="2729753"/>
              <a:chExt cx="5951167" cy="363070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573306" y="2729753"/>
                <a:ext cx="5951167" cy="3630706"/>
                <a:chOff x="1573306" y="2729753"/>
                <a:chExt cx="5951167" cy="3630706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694332" y="2801546"/>
                  <a:ext cx="5830141" cy="34418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1573306" y="2729753"/>
                  <a:ext cx="121023" cy="36307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5056094" y="5795682"/>
                <a:ext cx="1613647" cy="2151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Input Handler </a:t>
                </a:r>
                <a:endParaRPr lang="en-US" sz="12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419165" y="5271247"/>
                <a:ext cx="874059" cy="2017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/>
                    </a:solidFill>
                  </a:rPr>
                  <a:t>Module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7534810" y="2734236"/>
              <a:ext cx="121023" cy="36307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268"/>
            <a:ext cx="8229600" cy="1143000"/>
          </a:xfrm>
        </p:spPr>
        <p:txBody>
          <a:bodyPr/>
          <a:lstStyle/>
          <a:p>
            <a:r>
              <a:rPr lang="en-US" dirty="0" smtClean="0"/>
              <a:t>Configurable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5592"/>
            <a:ext cx="8229600" cy="172122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Ambitious idea</a:t>
            </a:r>
          </a:p>
          <a:p>
            <a:pPr lvl="1"/>
            <a:r>
              <a:rPr lang="en-US" dirty="0" smtClean="0"/>
              <a:t>Support all the systems with a single application</a:t>
            </a:r>
          </a:p>
          <a:p>
            <a:pPr lvl="2"/>
            <a:r>
              <a:rPr lang="en-US" dirty="0" smtClean="0"/>
              <a:t>Through plug-in mechanism</a:t>
            </a:r>
          </a:p>
          <a:p>
            <a:pPr lvl="2"/>
            <a:r>
              <a:rPr lang="en-US" dirty="0" smtClean="0"/>
              <a:t>Requires a configuration mechanism</a:t>
            </a:r>
          </a:p>
          <a:p>
            <a:pPr lvl="2"/>
            <a:r>
              <a:rPr lang="en-US" dirty="0" smtClean="0"/>
              <a:t>You will (not) see an example in </a:t>
            </a:r>
            <a:r>
              <a:rPr lang="en-US" dirty="0" smtClean="0"/>
              <a:t>the exercise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0330" y="2949716"/>
            <a:ext cx="4303339" cy="345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5156"/>
            <a:ext cx="8229600" cy="1143000"/>
          </a:xfrm>
        </p:spPr>
        <p:txBody>
          <a:bodyPr/>
          <a:lstStyle/>
          <a:p>
            <a:r>
              <a:rPr lang="en-US" dirty="0" smtClean="0"/>
              <a:t>Some basic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2725"/>
            <a:ext cx="8229600" cy="503484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We introduced basic elements of IPC…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Signals and signal catching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Shared memories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Semaphores (or </a:t>
            </a:r>
            <a:r>
              <a:rPr lang="en-US" sz="2400" dirty="0" err="1" smtClean="0"/>
              <a:t>mutexes</a:t>
            </a:r>
            <a:r>
              <a:rPr lang="en-US" sz="2400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Message queues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…and some standard DAQ concepts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Trigger management, busy, back-pressure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Synchronous </a:t>
            </a:r>
            <a:r>
              <a:rPr lang="en-US" sz="2400" dirty="0" err="1" smtClean="0"/>
              <a:t>vs</a:t>
            </a:r>
            <a:r>
              <a:rPr lang="en-US" sz="2400" dirty="0" smtClean="0"/>
              <a:t> asynchronous systems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Polling </a:t>
            </a:r>
            <a:r>
              <a:rPr lang="en-US" sz="2400" dirty="0" err="1" smtClean="0"/>
              <a:t>vs</a:t>
            </a:r>
            <a:r>
              <a:rPr lang="en-US" sz="2400" dirty="0" smtClean="0"/>
              <a:t> interrupts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Real time programming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Event framing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Memory management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50667" cy="1143000"/>
          </a:xfrm>
        </p:spPr>
        <p:txBody>
          <a:bodyPr/>
          <a:lstStyle/>
          <a:p>
            <a:r>
              <a:rPr lang="en-US" dirty="0" smtClean="0"/>
              <a:t>What will you find in the lab?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Theory at work…</a:t>
            </a:r>
          </a:p>
          <a:p>
            <a:r>
              <a:rPr lang="en-US" dirty="0" smtClean="0"/>
              <a:t>Exercise </a:t>
            </a:r>
          </a:p>
          <a:p>
            <a:pPr lvl="1"/>
            <a:r>
              <a:rPr lang="en-US" dirty="0" smtClean="0"/>
              <a:t>Simple DAQ with</a:t>
            </a:r>
          </a:p>
          <a:p>
            <a:pPr lvl="2"/>
            <a:r>
              <a:rPr lang="en-US" dirty="0" smtClean="0"/>
              <a:t>VME crate controller</a:t>
            </a:r>
          </a:p>
          <a:p>
            <a:pPr lvl="2"/>
            <a:r>
              <a:rPr lang="en-US" dirty="0" smtClean="0"/>
              <a:t>CORBO module</a:t>
            </a:r>
          </a:p>
          <a:p>
            <a:pPr lvl="3"/>
            <a:r>
              <a:rPr lang="en-US" dirty="0" smtClean="0"/>
              <a:t>Upon trigger reception</a:t>
            </a:r>
          </a:p>
          <a:p>
            <a:pPr lvl="4"/>
            <a:r>
              <a:rPr lang="en-US" dirty="0" smtClean="0"/>
              <a:t>Sets busy</a:t>
            </a:r>
          </a:p>
          <a:p>
            <a:pPr lvl="4"/>
            <a:r>
              <a:rPr lang="en-US" dirty="0" smtClean="0"/>
              <a:t>Sends a VME interrupt</a:t>
            </a:r>
          </a:p>
          <a:p>
            <a:pPr lvl="4"/>
            <a:r>
              <a:rPr lang="en-US" dirty="0" smtClean="0"/>
              <a:t>Latch the trigger in a register</a:t>
            </a:r>
          </a:p>
          <a:p>
            <a:pPr lvl="2"/>
            <a:r>
              <a:rPr lang="en-US" dirty="0" smtClean="0"/>
              <a:t>QDC</a:t>
            </a:r>
          </a:p>
          <a:p>
            <a:pPr lvl="2"/>
            <a:r>
              <a:rPr lang="en-US" dirty="0" smtClean="0"/>
              <a:t>TDC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6585" y="1613648"/>
            <a:ext cx="2565402" cy="451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335D424-3D2D-42CD-B96E-D0ECFF5E99E8}" type="slidenum">
              <a:rPr lang="en-US"/>
              <a:pPr/>
              <a:t>49</a:t>
            </a:fld>
            <a:endParaRPr lang="en-US"/>
          </a:p>
        </p:txBody>
      </p:sp>
      <p:sp>
        <p:nvSpPr>
          <p:cNvPr id="1218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Network based DAQ</a:t>
            </a:r>
          </a:p>
        </p:txBody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01000" cy="4724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In large (HEP) experiments we typically have thousands of devices to read, which are sometimes very far from each other </a:t>
            </a:r>
            <a:r>
              <a:rPr lang="en-US" sz="2400" dirty="0" smtClean="0">
                <a:sym typeface="Wingdings" charset="2"/>
              </a:rPr>
              <a:t> </a:t>
            </a:r>
            <a:r>
              <a:rPr lang="en-US" sz="2400" i="1" dirty="0" smtClean="0">
                <a:solidFill>
                  <a:srgbClr val="FF0000"/>
                </a:solidFill>
                <a:sym typeface="Wingdings" charset="2"/>
              </a:rPr>
              <a:t>buses can not do that</a:t>
            </a:r>
            <a:endParaRPr lang="en-US" sz="2400" i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Network technology solves the scalability issues of buses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In a network devices are equal ("peers")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In a network devices communicate directly with each </a:t>
            </a:r>
            <a:r>
              <a:rPr lang="en-US" sz="2000" dirty="0" smtClean="0"/>
              <a:t>other</a:t>
            </a:r>
            <a:endParaRPr lang="en-US" sz="1800" dirty="0" smtClean="0"/>
          </a:p>
          <a:p>
            <a:pPr lvl="2" eaLnBrk="1" hangingPunct="1">
              <a:lnSpc>
                <a:spcPct val="90000"/>
              </a:lnSpc>
            </a:pPr>
            <a:endParaRPr lang="en-US" sz="1800" dirty="0" smtClean="0"/>
          </a:p>
        </p:txBody>
      </p:sp>
      <p:sp>
        <p:nvSpPr>
          <p:cNvPr id="121861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endParaRPr lang="en-GB" dirty="0" smtClean="0"/>
          </a:p>
          <a:p>
            <a:pPr eaLnBrk="1" hangingPunct="1">
              <a:lnSpc>
                <a:spcPct val="80000"/>
              </a:lnSpc>
            </a:pPr>
            <a:r>
              <a:rPr lang="en-GB" dirty="0" smtClean="0"/>
              <a:t>Some material and lots of inspiration for this lecture was taken from lectures by: P. </a:t>
            </a:r>
            <a:r>
              <a:rPr lang="en-GB" dirty="0" err="1" smtClean="0"/>
              <a:t>Mato</a:t>
            </a:r>
            <a:r>
              <a:rPr lang="en-GB" dirty="0" smtClean="0"/>
              <a:t>, P. </a:t>
            </a:r>
            <a:r>
              <a:rPr lang="en-GB" dirty="0" err="1" smtClean="0"/>
              <a:t>Sphicas</a:t>
            </a:r>
            <a:r>
              <a:rPr lang="en-GB" dirty="0" smtClean="0"/>
              <a:t>, J. Christiansen, E. </a:t>
            </a:r>
            <a:r>
              <a:rPr lang="en-GB" dirty="0" err="1" smtClean="0"/>
              <a:t>Pasqualucci</a:t>
            </a:r>
            <a:r>
              <a:rPr lang="en-GB" dirty="0" smtClean="0"/>
              <a:t>, W. </a:t>
            </a:r>
            <a:r>
              <a:rPr lang="en-GB" dirty="0" err="1" smtClean="0"/>
              <a:t>Vandelli</a:t>
            </a:r>
            <a:endParaRPr lang="en-GB" dirty="0" smtClean="0"/>
          </a:p>
          <a:p>
            <a:pPr eaLnBrk="1" hangingPunct="1">
              <a:lnSpc>
                <a:spcPct val="80000"/>
              </a:lnSpc>
            </a:pPr>
            <a:r>
              <a:rPr lang="en-GB" dirty="0" smtClean="0"/>
              <a:t>Many thanks to S. </a:t>
            </a:r>
            <a:r>
              <a:rPr lang="en-GB" dirty="0" err="1" smtClean="0"/>
              <a:t>Suman</a:t>
            </a:r>
            <a:r>
              <a:rPr lang="en-GB" dirty="0" smtClean="0"/>
              <a:t> for his help with the animations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DAQ / Event-building</a:t>
            </a:r>
            <a:endParaRPr lang="en-US" dirty="0"/>
          </a:p>
        </p:txBody>
      </p:sp>
      <p:grpSp>
        <p:nvGrpSpPr>
          <p:cNvPr id="790" name="Group 341"/>
          <p:cNvGrpSpPr>
            <a:grpSpLocks/>
          </p:cNvGrpSpPr>
          <p:nvPr/>
        </p:nvGrpSpPr>
        <p:grpSpPr bwMode="auto">
          <a:xfrm>
            <a:off x="5407025" y="3608388"/>
            <a:ext cx="2136775" cy="547687"/>
            <a:chOff x="1975" y="1944"/>
            <a:chExt cx="1787" cy="415"/>
          </a:xfrm>
        </p:grpSpPr>
        <p:sp>
          <p:nvSpPr>
            <p:cNvPr id="791" name="Line 342"/>
            <p:cNvSpPr>
              <a:spLocks noChangeShapeType="1"/>
            </p:cNvSpPr>
            <p:nvPr/>
          </p:nvSpPr>
          <p:spPr bwMode="auto">
            <a:xfrm>
              <a:off x="1982" y="1944"/>
              <a:ext cx="494" cy="40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2" name="Line 343"/>
            <p:cNvSpPr>
              <a:spLocks noChangeShapeType="1"/>
            </p:cNvSpPr>
            <p:nvPr/>
          </p:nvSpPr>
          <p:spPr bwMode="auto">
            <a:xfrm flipH="1">
              <a:off x="2222" y="1944"/>
              <a:ext cx="4" cy="41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3" name="Line 344"/>
            <p:cNvSpPr>
              <a:spLocks noChangeShapeType="1"/>
            </p:cNvSpPr>
            <p:nvPr/>
          </p:nvSpPr>
          <p:spPr bwMode="auto">
            <a:xfrm flipH="1">
              <a:off x="1975" y="1944"/>
              <a:ext cx="499" cy="415"/>
            </a:xfrm>
            <a:prstGeom prst="line">
              <a:avLst/>
            </a:prstGeom>
            <a:noFill/>
            <a:ln w="19050">
              <a:solidFill>
                <a:srgbClr val="02E017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4" name="Line 345"/>
            <p:cNvSpPr>
              <a:spLocks noChangeShapeType="1"/>
            </p:cNvSpPr>
            <p:nvPr/>
          </p:nvSpPr>
          <p:spPr bwMode="auto">
            <a:xfrm>
              <a:off x="2725" y="1944"/>
              <a:ext cx="1031" cy="409"/>
            </a:xfrm>
            <a:prstGeom prst="line">
              <a:avLst/>
            </a:prstGeom>
            <a:noFill/>
            <a:ln w="19050">
              <a:solidFill>
                <a:srgbClr val="A321A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5" name="Line 346"/>
            <p:cNvSpPr>
              <a:spLocks noChangeShapeType="1"/>
            </p:cNvSpPr>
            <p:nvPr/>
          </p:nvSpPr>
          <p:spPr bwMode="auto">
            <a:xfrm flipH="1">
              <a:off x="3510" y="1944"/>
              <a:ext cx="0" cy="41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6" name="Line 347"/>
            <p:cNvSpPr>
              <a:spLocks noChangeShapeType="1"/>
            </p:cNvSpPr>
            <p:nvPr/>
          </p:nvSpPr>
          <p:spPr bwMode="auto">
            <a:xfrm flipH="1">
              <a:off x="2718" y="1944"/>
              <a:ext cx="1044" cy="409"/>
            </a:xfrm>
            <a:prstGeom prst="line">
              <a:avLst/>
            </a:prstGeom>
            <a:noFill/>
            <a:ln w="19050">
              <a:solidFill>
                <a:srgbClr val="DCF71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7" name="AutoShape 136"/>
          <p:cNvSpPr>
            <a:spLocks noChangeArrowheads="1"/>
          </p:cNvSpPr>
          <p:nvPr/>
        </p:nvSpPr>
        <p:spPr bwMode="auto">
          <a:xfrm>
            <a:off x="5295900" y="3611563"/>
            <a:ext cx="2379663" cy="536575"/>
          </a:xfrm>
          <a:prstGeom prst="roundRect">
            <a:avLst>
              <a:gd name="adj" fmla="val 7852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1113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" name="Line 192"/>
          <p:cNvSpPr>
            <a:spLocks noChangeShapeType="1"/>
          </p:cNvSpPr>
          <p:nvPr/>
        </p:nvSpPr>
        <p:spPr bwMode="auto">
          <a:xfrm flipH="1">
            <a:off x="5416550" y="3611563"/>
            <a:ext cx="14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9" name="Line 205"/>
          <p:cNvSpPr>
            <a:spLocks noChangeShapeType="1"/>
          </p:cNvSpPr>
          <p:nvPr/>
        </p:nvSpPr>
        <p:spPr bwMode="auto">
          <a:xfrm>
            <a:off x="6303963" y="3608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0" name="Group 206"/>
          <p:cNvGrpSpPr>
            <a:grpSpLocks/>
          </p:cNvGrpSpPr>
          <p:nvPr/>
        </p:nvGrpSpPr>
        <p:grpSpPr bwMode="auto">
          <a:xfrm>
            <a:off x="5403850" y="3608388"/>
            <a:ext cx="2143125" cy="563562"/>
            <a:chOff x="1972" y="1944"/>
            <a:chExt cx="1793" cy="427"/>
          </a:xfrm>
        </p:grpSpPr>
        <p:grpSp>
          <p:nvGrpSpPr>
            <p:cNvPr id="801" name="Group 207"/>
            <p:cNvGrpSpPr>
              <a:grpSpLocks/>
            </p:cNvGrpSpPr>
            <p:nvPr/>
          </p:nvGrpSpPr>
          <p:grpSpPr bwMode="auto">
            <a:xfrm>
              <a:off x="1982" y="1944"/>
              <a:ext cx="1774" cy="417"/>
              <a:chOff x="1982" y="1944"/>
              <a:chExt cx="1774" cy="417"/>
            </a:xfrm>
          </p:grpSpPr>
          <p:sp>
            <p:nvSpPr>
              <p:cNvPr id="838" name="Line 208"/>
              <p:cNvSpPr>
                <a:spLocks noChangeShapeType="1"/>
              </p:cNvSpPr>
              <p:nvPr/>
            </p:nvSpPr>
            <p:spPr bwMode="auto">
              <a:xfrm flipH="1">
                <a:off x="2224" y="1946"/>
                <a:ext cx="0" cy="4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9" name="Line 209"/>
              <p:cNvSpPr>
                <a:spLocks noChangeShapeType="1"/>
              </p:cNvSpPr>
              <p:nvPr/>
            </p:nvSpPr>
            <p:spPr bwMode="auto">
              <a:xfrm>
                <a:off x="2224" y="1946"/>
                <a:ext cx="244" cy="41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0" name="Line 210"/>
              <p:cNvSpPr>
                <a:spLocks noChangeShapeType="1"/>
              </p:cNvSpPr>
              <p:nvPr/>
            </p:nvSpPr>
            <p:spPr bwMode="auto">
              <a:xfrm>
                <a:off x="2224" y="1946"/>
                <a:ext cx="488" cy="4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11"/>
              <p:cNvSpPr>
                <a:spLocks noChangeShapeType="1"/>
              </p:cNvSpPr>
              <p:nvPr/>
            </p:nvSpPr>
            <p:spPr bwMode="auto">
              <a:xfrm>
                <a:off x="2230" y="1946"/>
                <a:ext cx="1526" cy="4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12"/>
              <p:cNvSpPr>
                <a:spLocks noChangeShapeType="1"/>
              </p:cNvSpPr>
              <p:nvPr/>
            </p:nvSpPr>
            <p:spPr bwMode="auto">
              <a:xfrm flipH="1">
                <a:off x="1982" y="1944"/>
                <a:ext cx="244" cy="41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3" name="Line 213"/>
              <p:cNvSpPr>
                <a:spLocks noChangeShapeType="1"/>
              </p:cNvSpPr>
              <p:nvPr/>
            </p:nvSpPr>
            <p:spPr bwMode="auto">
              <a:xfrm>
                <a:off x="2226" y="1944"/>
                <a:ext cx="1288" cy="4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2" name="Group 214"/>
            <p:cNvGrpSpPr>
              <a:grpSpLocks/>
            </p:cNvGrpSpPr>
            <p:nvPr/>
          </p:nvGrpSpPr>
          <p:grpSpPr bwMode="auto">
            <a:xfrm>
              <a:off x="1972" y="1944"/>
              <a:ext cx="1793" cy="427"/>
              <a:chOff x="1972" y="1944"/>
              <a:chExt cx="1793" cy="427"/>
            </a:xfrm>
          </p:grpSpPr>
          <p:grpSp>
            <p:nvGrpSpPr>
              <p:cNvPr id="803" name="Group 215"/>
              <p:cNvGrpSpPr>
                <a:grpSpLocks/>
              </p:cNvGrpSpPr>
              <p:nvPr/>
            </p:nvGrpSpPr>
            <p:grpSpPr bwMode="auto">
              <a:xfrm>
                <a:off x="1982" y="1944"/>
                <a:ext cx="1780" cy="415"/>
                <a:chOff x="1982" y="1944"/>
                <a:chExt cx="1780" cy="415"/>
              </a:xfrm>
            </p:grpSpPr>
            <p:sp>
              <p:nvSpPr>
                <p:cNvPr id="832" name="Line 216"/>
                <p:cNvSpPr>
                  <a:spLocks noChangeShapeType="1"/>
                </p:cNvSpPr>
                <p:nvPr/>
              </p:nvSpPr>
              <p:spPr bwMode="auto">
                <a:xfrm flipH="1">
                  <a:off x="1982" y="1944"/>
                  <a:ext cx="0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3" name="Line 217"/>
                <p:cNvSpPr>
                  <a:spLocks noChangeShapeType="1"/>
                </p:cNvSpPr>
                <p:nvPr/>
              </p:nvSpPr>
              <p:spPr bwMode="auto">
                <a:xfrm>
                  <a:off x="1982" y="1944"/>
                  <a:ext cx="244" cy="415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4" name="Line 218"/>
                <p:cNvSpPr>
                  <a:spLocks noChangeShapeType="1"/>
                </p:cNvSpPr>
                <p:nvPr/>
              </p:nvSpPr>
              <p:spPr bwMode="auto">
                <a:xfrm>
                  <a:off x="1982" y="1944"/>
                  <a:ext cx="488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5" name="Line 219"/>
                <p:cNvSpPr>
                  <a:spLocks noChangeShapeType="1"/>
                </p:cNvSpPr>
                <p:nvPr/>
              </p:nvSpPr>
              <p:spPr bwMode="auto">
                <a:xfrm>
                  <a:off x="1982" y="1944"/>
                  <a:ext cx="743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6" name="Line 220"/>
                <p:cNvSpPr>
                  <a:spLocks noChangeShapeType="1"/>
                </p:cNvSpPr>
                <p:nvPr/>
              </p:nvSpPr>
              <p:spPr bwMode="auto">
                <a:xfrm>
                  <a:off x="1988" y="1944"/>
                  <a:ext cx="1526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7" name="Line 221"/>
                <p:cNvSpPr>
                  <a:spLocks noChangeShapeType="1"/>
                </p:cNvSpPr>
                <p:nvPr/>
              </p:nvSpPr>
              <p:spPr bwMode="auto">
                <a:xfrm>
                  <a:off x="1988" y="1944"/>
                  <a:ext cx="1774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4" name="Group 222"/>
              <p:cNvGrpSpPr>
                <a:grpSpLocks/>
              </p:cNvGrpSpPr>
              <p:nvPr/>
            </p:nvGrpSpPr>
            <p:grpSpPr bwMode="auto">
              <a:xfrm>
                <a:off x="1982" y="1944"/>
                <a:ext cx="1774" cy="421"/>
                <a:chOff x="1982" y="1944"/>
                <a:chExt cx="1774" cy="421"/>
              </a:xfrm>
            </p:grpSpPr>
            <p:sp>
              <p:nvSpPr>
                <p:cNvPr id="826" name="Line 223"/>
                <p:cNvSpPr>
                  <a:spLocks noChangeShapeType="1"/>
                </p:cNvSpPr>
                <p:nvPr/>
              </p:nvSpPr>
              <p:spPr bwMode="auto">
                <a:xfrm flipH="1">
                  <a:off x="2466" y="1952"/>
                  <a:ext cx="0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7" name="Line 224"/>
                <p:cNvSpPr>
                  <a:spLocks noChangeShapeType="1"/>
                </p:cNvSpPr>
                <p:nvPr/>
              </p:nvSpPr>
              <p:spPr bwMode="auto">
                <a:xfrm>
                  <a:off x="2466" y="1952"/>
                  <a:ext cx="244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8" name="Line 225"/>
                <p:cNvSpPr>
                  <a:spLocks noChangeShapeType="1"/>
                </p:cNvSpPr>
                <p:nvPr/>
              </p:nvSpPr>
              <p:spPr bwMode="auto">
                <a:xfrm flipH="1">
                  <a:off x="2213" y="1950"/>
                  <a:ext cx="255" cy="415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9" name="Line 226"/>
                <p:cNvSpPr>
                  <a:spLocks noChangeShapeType="1"/>
                </p:cNvSpPr>
                <p:nvPr/>
              </p:nvSpPr>
              <p:spPr bwMode="auto">
                <a:xfrm>
                  <a:off x="2468" y="1950"/>
                  <a:ext cx="1288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0" name="Line 227"/>
                <p:cNvSpPr>
                  <a:spLocks noChangeShapeType="1"/>
                </p:cNvSpPr>
                <p:nvPr/>
              </p:nvSpPr>
              <p:spPr bwMode="auto">
                <a:xfrm flipH="1">
                  <a:off x="1982" y="1944"/>
                  <a:ext cx="488" cy="415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1" name="Line 228"/>
                <p:cNvSpPr>
                  <a:spLocks noChangeShapeType="1"/>
                </p:cNvSpPr>
                <p:nvPr/>
              </p:nvSpPr>
              <p:spPr bwMode="auto">
                <a:xfrm>
                  <a:off x="2470" y="1944"/>
                  <a:ext cx="1044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5" name="Group 229"/>
              <p:cNvGrpSpPr>
                <a:grpSpLocks/>
              </p:cNvGrpSpPr>
              <p:nvPr/>
            </p:nvGrpSpPr>
            <p:grpSpPr bwMode="auto">
              <a:xfrm>
                <a:off x="1982" y="1944"/>
                <a:ext cx="1783" cy="427"/>
                <a:chOff x="1982" y="1944"/>
                <a:chExt cx="1783" cy="427"/>
              </a:xfrm>
            </p:grpSpPr>
            <p:sp>
              <p:nvSpPr>
                <p:cNvPr id="820" name="Line 230"/>
                <p:cNvSpPr>
                  <a:spLocks noChangeShapeType="1"/>
                </p:cNvSpPr>
                <p:nvPr/>
              </p:nvSpPr>
              <p:spPr bwMode="auto">
                <a:xfrm flipH="1">
                  <a:off x="2717" y="1958"/>
                  <a:ext cx="0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" name="Line 231"/>
                <p:cNvSpPr>
                  <a:spLocks noChangeShapeType="1"/>
                </p:cNvSpPr>
                <p:nvPr/>
              </p:nvSpPr>
              <p:spPr bwMode="auto">
                <a:xfrm flipH="1">
                  <a:off x="2464" y="1956"/>
                  <a:ext cx="255" cy="415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" name="Line 232"/>
                <p:cNvSpPr>
                  <a:spLocks noChangeShapeType="1"/>
                </p:cNvSpPr>
                <p:nvPr/>
              </p:nvSpPr>
              <p:spPr bwMode="auto">
                <a:xfrm flipH="1">
                  <a:off x="2224" y="1950"/>
                  <a:ext cx="497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3" name="Line 233"/>
                <p:cNvSpPr>
                  <a:spLocks noChangeShapeType="1"/>
                </p:cNvSpPr>
                <p:nvPr/>
              </p:nvSpPr>
              <p:spPr bwMode="auto">
                <a:xfrm>
                  <a:off x="2721" y="1950"/>
                  <a:ext cx="1044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" name="Line 234"/>
                <p:cNvSpPr>
                  <a:spLocks noChangeShapeType="1"/>
                </p:cNvSpPr>
                <p:nvPr/>
              </p:nvSpPr>
              <p:spPr bwMode="auto">
                <a:xfrm>
                  <a:off x="2719" y="1944"/>
                  <a:ext cx="795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5" name="Line 235"/>
                <p:cNvSpPr>
                  <a:spLocks noChangeShapeType="1"/>
                </p:cNvSpPr>
                <p:nvPr/>
              </p:nvSpPr>
              <p:spPr bwMode="auto">
                <a:xfrm flipH="1">
                  <a:off x="1982" y="1944"/>
                  <a:ext cx="743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6" name="Group 236"/>
              <p:cNvGrpSpPr>
                <a:grpSpLocks/>
              </p:cNvGrpSpPr>
              <p:nvPr/>
            </p:nvGrpSpPr>
            <p:grpSpPr bwMode="auto">
              <a:xfrm>
                <a:off x="1988" y="1944"/>
                <a:ext cx="1768" cy="415"/>
                <a:chOff x="1988" y="1944"/>
                <a:chExt cx="1768" cy="415"/>
              </a:xfrm>
            </p:grpSpPr>
            <p:sp>
              <p:nvSpPr>
                <p:cNvPr id="814" name="Line 237"/>
                <p:cNvSpPr>
                  <a:spLocks noChangeShapeType="1"/>
                </p:cNvSpPr>
                <p:nvPr/>
              </p:nvSpPr>
              <p:spPr bwMode="auto">
                <a:xfrm>
                  <a:off x="3515" y="1944"/>
                  <a:ext cx="241" cy="415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5" name="Line 238"/>
                <p:cNvSpPr>
                  <a:spLocks noChangeShapeType="1"/>
                </p:cNvSpPr>
                <p:nvPr/>
              </p:nvSpPr>
              <p:spPr bwMode="auto">
                <a:xfrm flipH="1">
                  <a:off x="3514" y="1944"/>
                  <a:ext cx="1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6" name="Line 239"/>
                <p:cNvSpPr>
                  <a:spLocks noChangeShapeType="1"/>
                </p:cNvSpPr>
                <p:nvPr/>
              </p:nvSpPr>
              <p:spPr bwMode="auto">
                <a:xfrm flipH="1">
                  <a:off x="2721" y="1944"/>
                  <a:ext cx="794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7" name="Line 240"/>
                <p:cNvSpPr>
                  <a:spLocks noChangeShapeType="1"/>
                </p:cNvSpPr>
                <p:nvPr/>
              </p:nvSpPr>
              <p:spPr bwMode="auto">
                <a:xfrm flipH="1">
                  <a:off x="2466" y="1944"/>
                  <a:ext cx="1049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8" name="Line 241"/>
                <p:cNvSpPr>
                  <a:spLocks noChangeShapeType="1"/>
                </p:cNvSpPr>
                <p:nvPr/>
              </p:nvSpPr>
              <p:spPr bwMode="auto">
                <a:xfrm flipH="1">
                  <a:off x="2224" y="1944"/>
                  <a:ext cx="1291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" name="Line 242"/>
                <p:cNvSpPr>
                  <a:spLocks noChangeShapeType="1"/>
                </p:cNvSpPr>
                <p:nvPr/>
              </p:nvSpPr>
              <p:spPr bwMode="auto">
                <a:xfrm flipH="1">
                  <a:off x="1988" y="1944"/>
                  <a:ext cx="1526" cy="415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07" name="Group 243"/>
              <p:cNvGrpSpPr>
                <a:grpSpLocks/>
              </p:cNvGrpSpPr>
              <p:nvPr/>
            </p:nvGrpSpPr>
            <p:grpSpPr bwMode="auto">
              <a:xfrm>
                <a:off x="1972" y="1944"/>
                <a:ext cx="1785" cy="409"/>
                <a:chOff x="1972" y="1944"/>
                <a:chExt cx="1785" cy="409"/>
              </a:xfrm>
            </p:grpSpPr>
            <p:sp>
              <p:nvSpPr>
                <p:cNvPr id="808" name="Line 244"/>
                <p:cNvSpPr>
                  <a:spLocks noChangeShapeType="1"/>
                </p:cNvSpPr>
                <p:nvPr/>
              </p:nvSpPr>
              <p:spPr bwMode="auto">
                <a:xfrm flipH="1">
                  <a:off x="3756" y="1944"/>
                  <a:ext cx="1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" name="Line 245"/>
                <p:cNvSpPr>
                  <a:spLocks noChangeShapeType="1"/>
                </p:cNvSpPr>
                <p:nvPr/>
              </p:nvSpPr>
              <p:spPr bwMode="auto">
                <a:xfrm flipH="1">
                  <a:off x="2708" y="1944"/>
                  <a:ext cx="1049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0" name="Line 246"/>
                <p:cNvSpPr>
                  <a:spLocks noChangeShapeType="1"/>
                </p:cNvSpPr>
                <p:nvPr/>
              </p:nvSpPr>
              <p:spPr bwMode="auto">
                <a:xfrm flipH="1">
                  <a:off x="2449" y="1944"/>
                  <a:ext cx="1308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1" name="Line 247"/>
                <p:cNvSpPr>
                  <a:spLocks noChangeShapeType="1"/>
                </p:cNvSpPr>
                <p:nvPr/>
              </p:nvSpPr>
              <p:spPr bwMode="auto">
                <a:xfrm flipH="1">
                  <a:off x="2213" y="1944"/>
                  <a:ext cx="1543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2" name="Line 248"/>
                <p:cNvSpPr>
                  <a:spLocks noChangeShapeType="1"/>
                </p:cNvSpPr>
                <p:nvPr/>
              </p:nvSpPr>
              <p:spPr bwMode="auto">
                <a:xfrm flipH="1">
                  <a:off x="3514" y="1944"/>
                  <a:ext cx="242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3" name="Line 249"/>
                <p:cNvSpPr>
                  <a:spLocks noChangeShapeType="1"/>
                </p:cNvSpPr>
                <p:nvPr/>
              </p:nvSpPr>
              <p:spPr bwMode="auto">
                <a:xfrm flipH="1">
                  <a:off x="1972" y="1944"/>
                  <a:ext cx="1784" cy="409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44" name="Line 251"/>
          <p:cNvSpPr>
            <a:spLocks noChangeShapeType="1"/>
          </p:cNvSpPr>
          <p:nvPr/>
        </p:nvSpPr>
        <p:spPr bwMode="auto">
          <a:xfrm flipH="1">
            <a:off x="5422900" y="3598863"/>
            <a:ext cx="0" cy="555625"/>
          </a:xfrm>
          <a:prstGeom prst="line">
            <a:avLst/>
          </a:prstGeom>
          <a:noFill/>
          <a:ln w="19050">
            <a:solidFill>
              <a:srgbClr val="00FF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45" name="Group 260"/>
          <p:cNvGrpSpPr>
            <a:grpSpLocks/>
          </p:cNvGrpSpPr>
          <p:nvPr/>
        </p:nvGrpSpPr>
        <p:grpSpPr bwMode="auto">
          <a:xfrm>
            <a:off x="5407025" y="3608388"/>
            <a:ext cx="300038" cy="539750"/>
            <a:chOff x="1975" y="1944"/>
            <a:chExt cx="251" cy="409"/>
          </a:xfrm>
        </p:grpSpPr>
        <p:sp>
          <p:nvSpPr>
            <p:cNvPr id="846" name="Line 261"/>
            <p:cNvSpPr>
              <a:spLocks noChangeShapeType="1"/>
            </p:cNvSpPr>
            <p:nvPr/>
          </p:nvSpPr>
          <p:spPr bwMode="auto">
            <a:xfrm flipH="1">
              <a:off x="1975" y="1944"/>
              <a:ext cx="251" cy="409"/>
            </a:xfrm>
            <a:prstGeom prst="line">
              <a:avLst/>
            </a:prstGeom>
            <a:noFill/>
            <a:ln w="19050">
              <a:solidFill>
                <a:srgbClr val="00CE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7" name="Line 262"/>
            <p:cNvSpPr>
              <a:spLocks noChangeShapeType="1"/>
            </p:cNvSpPr>
            <p:nvPr/>
          </p:nvSpPr>
          <p:spPr bwMode="auto">
            <a:xfrm>
              <a:off x="1982" y="1944"/>
              <a:ext cx="242" cy="409"/>
            </a:xfrm>
            <a:prstGeom prst="line">
              <a:avLst/>
            </a:prstGeom>
            <a:noFill/>
            <a:ln w="19050">
              <a:solidFill>
                <a:srgbClr val="267A4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48" name="Group 263"/>
          <p:cNvGrpSpPr>
            <a:grpSpLocks/>
          </p:cNvGrpSpPr>
          <p:nvPr/>
        </p:nvGrpSpPr>
        <p:grpSpPr bwMode="auto">
          <a:xfrm>
            <a:off x="5407025" y="3608388"/>
            <a:ext cx="592138" cy="547687"/>
            <a:chOff x="1975" y="1944"/>
            <a:chExt cx="495" cy="415"/>
          </a:xfrm>
        </p:grpSpPr>
        <p:sp>
          <p:nvSpPr>
            <p:cNvPr id="849" name="Line 264"/>
            <p:cNvSpPr>
              <a:spLocks noChangeShapeType="1"/>
            </p:cNvSpPr>
            <p:nvPr/>
          </p:nvSpPr>
          <p:spPr bwMode="auto">
            <a:xfrm flipH="1">
              <a:off x="2224" y="1944"/>
              <a:ext cx="2" cy="409"/>
            </a:xfrm>
            <a:prstGeom prst="line">
              <a:avLst/>
            </a:prstGeom>
            <a:noFill/>
            <a:ln w="19050">
              <a:solidFill>
                <a:srgbClr val="267A4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" name="Line 265"/>
            <p:cNvSpPr>
              <a:spLocks noChangeShapeType="1"/>
            </p:cNvSpPr>
            <p:nvPr/>
          </p:nvSpPr>
          <p:spPr bwMode="auto">
            <a:xfrm>
              <a:off x="1982" y="1944"/>
              <a:ext cx="486" cy="409"/>
            </a:xfrm>
            <a:prstGeom prst="line">
              <a:avLst/>
            </a:prstGeom>
            <a:noFill/>
            <a:ln w="19050">
              <a:solidFill>
                <a:srgbClr val="FF142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1" name="Line 266"/>
            <p:cNvSpPr>
              <a:spLocks noChangeShapeType="1"/>
            </p:cNvSpPr>
            <p:nvPr/>
          </p:nvSpPr>
          <p:spPr bwMode="auto">
            <a:xfrm flipH="1">
              <a:off x="1975" y="1944"/>
              <a:ext cx="495" cy="415"/>
            </a:xfrm>
            <a:prstGeom prst="line">
              <a:avLst/>
            </a:prstGeom>
            <a:noFill/>
            <a:ln w="19050">
              <a:solidFill>
                <a:srgbClr val="00CE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52" name="Group 272"/>
          <p:cNvGrpSpPr>
            <a:grpSpLocks/>
          </p:cNvGrpSpPr>
          <p:nvPr/>
        </p:nvGrpSpPr>
        <p:grpSpPr bwMode="auto">
          <a:xfrm>
            <a:off x="5416550" y="3608388"/>
            <a:ext cx="881063" cy="547687"/>
            <a:chOff x="1982" y="1944"/>
            <a:chExt cx="737" cy="415"/>
          </a:xfrm>
        </p:grpSpPr>
        <p:sp>
          <p:nvSpPr>
            <p:cNvPr id="853" name="Line 273"/>
            <p:cNvSpPr>
              <a:spLocks noChangeShapeType="1"/>
            </p:cNvSpPr>
            <p:nvPr/>
          </p:nvSpPr>
          <p:spPr bwMode="auto">
            <a:xfrm>
              <a:off x="1988" y="1944"/>
              <a:ext cx="731" cy="409"/>
            </a:xfrm>
            <a:prstGeom prst="line">
              <a:avLst/>
            </a:prstGeom>
            <a:noFill/>
            <a:ln w="19050">
              <a:solidFill>
                <a:srgbClr val="F5FA2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4" name="Line 274"/>
            <p:cNvSpPr>
              <a:spLocks noChangeShapeType="1"/>
            </p:cNvSpPr>
            <p:nvPr/>
          </p:nvSpPr>
          <p:spPr bwMode="auto">
            <a:xfrm>
              <a:off x="2226" y="1944"/>
              <a:ext cx="240" cy="409"/>
            </a:xfrm>
            <a:prstGeom prst="line">
              <a:avLst/>
            </a:prstGeom>
            <a:noFill/>
            <a:ln w="19050">
              <a:solidFill>
                <a:srgbClr val="FF142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5" name="Line 275"/>
            <p:cNvSpPr>
              <a:spLocks noChangeShapeType="1"/>
            </p:cNvSpPr>
            <p:nvPr/>
          </p:nvSpPr>
          <p:spPr bwMode="auto">
            <a:xfrm flipH="1">
              <a:off x="2226" y="1944"/>
              <a:ext cx="248" cy="409"/>
            </a:xfrm>
            <a:prstGeom prst="line">
              <a:avLst/>
            </a:prstGeom>
            <a:noFill/>
            <a:ln w="19050">
              <a:solidFill>
                <a:srgbClr val="267A4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6" name="Line 276"/>
            <p:cNvSpPr>
              <a:spLocks noChangeShapeType="1"/>
            </p:cNvSpPr>
            <p:nvPr/>
          </p:nvSpPr>
          <p:spPr bwMode="auto">
            <a:xfrm flipH="1">
              <a:off x="1982" y="1944"/>
              <a:ext cx="737" cy="415"/>
            </a:xfrm>
            <a:prstGeom prst="line">
              <a:avLst/>
            </a:prstGeom>
            <a:noFill/>
            <a:ln w="19050">
              <a:solidFill>
                <a:srgbClr val="00CE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57" name="Group 277"/>
          <p:cNvGrpSpPr>
            <a:grpSpLocks/>
          </p:cNvGrpSpPr>
          <p:nvPr/>
        </p:nvGrpSpPr>
        <p:grpSpPr bwMode="auto">
          <a:xfrm>
            <a:off x="5416550" y="3608388"/>
            <a:ext cx="1831975" cy="555625"/>
            <a:chOff x="1982" y="1944"/>
            <a:chExt cx="1533" cy="421"/>
          </a:xfrm>
        </p:grpSpPr>
        <p:sp>
          <p:nvSpPr>
            <p:cNvPr id="858" name="Line 278"/>
            <p:cNvSpPr>
              <a:spLocks noChangeShapeType="1"/>
            </p:cNvSpPr>
            <p:nvPr/>
          </p:nvSpPr>
          <p:spPr bwMode="auto">
            <a:xfrm>
              <a:off x="1982" y="1944"/>
              <a:ext cx="1532" cy="409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9" name="Line 279"/>
            <p:cNvSpPr>
              <a:spLocks noChangeShapeType="1"/>
            </p:cNvSpPr>
            <p:nvPr/>
          </p:nvSpPr>
          <p:spPr bwMode="auto">
            <a:xfrm>
              <a:off x="2226" y="1944"/>
              <a:ext cx="493" cy="409"/>
            </a:xfrm>
            <a:prstGeom prst="line">
              <a:avLst/>
            </a:prstGeom>
            <a:noFill/>
            <a:ln w="19050">
              <a:solidFill>
                <a:srgbClr val="F5FA2C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" name="Line 280"/>
            <p:cNvSpPr>
              <a:spLocks noChangeShapeType="1"/>
            </p:cNvSpPr>
            <p:nvPr/>
          </p:nvSpPr>
          <p:spPr bwMode="auto">
            <a:xfrm flipH="1">
              <a:off x="2464" y="1944"/>
              <a:ext cx="4" cy="409"/>
            </a:xfrm>
            <a:prstGeom prst="line">
              <a:avLst/>
            </a:prstGeom>
            <a:noFill/>
            <a:ln w="19050">
              <a:solidFill>
                <a:srgbClr val="FF142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1" name="Line 281"/>
            <p:cNvSpPr>
              <a:spLocks noChangeShapeType="1"/>
            </p:cNvSpPr>
            <p:nvPr/>
          </p:nvSpPr>
          <p:spPr bwMode="auto">
            <a:xfrm flipH="1">
              <a:off x="2213" y="1950"/>
              <a:ext cx="512" cy="415"/>
            </a:xfrm>
            <a:prstGeom prst="line">
              <a:avLst/>
            </a:prstGeom>
            <a:noFill/>
            <a:ln w="19050">
              <a:solidFill>
                <a:srgbClr val="267A4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2" name="Line 282"/>
            <p:cNvSpPr>
              <a:spLocks noChangeShapeType="1"/>
            </p:cNvSpPr>
            <p:nvPr/>
          </p:nvSpPr>
          <p:spPr bwMode="auto">
            <a:xfrm flipH="1">
              <a:off x="1982" y="1944"/>
              <a:ext cx="1533" cy="409"/>
            </a:xfrm>
            <a:prstGeom prst="line">
              <a:avLst/>
            </a:prstGeom>
            <a:noFill/>
            <a:ln w="19050">
              <a:solidFill>
                <a:srgbClr val="00CE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63" name="Line 296"/>
          <p:cNvSpPr>
            <a:spLocks noChangeShapeType="1"/>
          </p:cNvSpPr>
          <p:nvPr/>
        </p:nvSpPr>
        <p:spPr bwMode="auto">
          <a:xfrm flipH="1">
            <a:off x="5692775" y="3608388"/>
            <a:ext cx="1549400" cy="547687"/>
          </a:xfrm>
          <a:prstGeom prst="line">
            <a:avLst/>
          </a:prstGeom>
          <a:noFill/>
          <a:ln w="9525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64" name="Group 297"/>
          <p:cNvGrpSpPr>
            <a:grpSpLocks/>
          </p:cNvGrpSpPr>
          <p:nvPr/>
        </p:nvGrpSpPr>
        <p:grpSpPr bwMode="auto">
          <a:xfrm>
            <a:off x="5403850" y="3608388"/>
            <a:ext cx="2132013" cy="539750"/>
            <a:chOff x="1972" y="1944"/>
            <a:chExt cx="1784" cy="409"/>
          </a:xfrm>
        </p:grpSpPr>
        <p:sp>
          <p:nvSpPr>
            <p:cNvPr id="865" name="Line 298"/>
            <p:cNvSpPr>
              <a:spLocks noChangeShapeType="1"/>
            </p:cNvSpPr>
            <p:nvPr/>
          </p:nvSpPr>
          <p:spPr bwMode="auto">
            <a:xfrm>
              <a:off x="1994" y="1944"/>
              <a:ext cx="1762" cy="409"/>
            </a:xfrm>
            <a:prstGeom prst="line">
              <a:avLst/>
            </a:prstGeom>
            <a:noFill/>
            <a:ln w="19050">
              <a:solidFill>
                <a:srgbClr val="99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6" name="Line 299"/>
            <p:cNvSpPr>
              <a:spLocks noChangeShapeType="1"/>
            </p:cNvSpPr>
            <p:nvPr/>
          </p:nvSpPr>
          <p:spPr bwMode="auto">
            <a:xfrm>
              <a:off x="2224" y="1944"/>
              <a:ext cx="1286" cy="409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7" name="Line 300"/>
            <p:cNvSpPr>
              <a:spLocks noChangeShapeType="1"/>
            </p:cNvSpPr>
            <p:nvPr/>
          </p:nvSpPr>
          <p:spPr bwMode="auto">
            <a:xfrm>
              <a:off x="2462" y="1944"/>
              <a:ext cx="245" cy="409"/>
            </a:xfrm>
            <a:prstGeom prst="line">
              <a:avLst/>
            </a:prstGeom>
            <a:noFill/>
            <a:ln w="19050">
              <a:solidFill>
                <a:srgbClr val="EFF42A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8" name="Line 301"/>
            <p:cNvSpPr>
              <a:spLocks noChangeShapeType="1"/>
            </p:cNvSpPr>
            <p:nvPr/>
          </p:nvSpPr>
          <p:spPr bwMode="auto">
            <a:xfrm flipH="1">
              <a:off x="2474" y="1944"/>
              <a:ext cx="244" cy="409"/>
            </a:xfrm>
            <a:prstGeom prst="line">
              <a:avLst/>
            </a:prstGeom>
            <a:noFill/>
            <a:ln w="19050">
              <a:solidFill>
                <a:srgbClr val="F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9" name="Line 302"/>
            <p:cNvSpPr>
              <a:spLocks noChangeShapeType="1"/>
            </p:cNvSpPr>
            <p:nvPr/>
          </p:nvSpPr>
          <p:spPr bwMode="auto">
            <a:xfrm flipH="1">
              <a:off x="2224" y="1944"/>
              <a:ext cx="1291" cy="409"/>
            </a:xfrm>
            <a:prstGeom prst="line">
              <a:avLst/>
            </a:prstGeom>
            <a:noFill/>
            <a:ln w="19050">
              <a:solidFill>
                <a:srgbClr val="007D6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" name="Line 303"/>
            <p:cNvSpPr>
              <a:spLocks noChangeShapeType="1"/>
            </p:cNvSpPr>
            <p:nvPr/>
          </p:nvSpPr>
          <p:spPr bwMode="auto">
            <a:xfrm flipH="1">
              <a:off x="1972" y="1944"/>
              <a:ext cx="1784" cy="409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71" name="Group 311"/>
          <p:cNvGrpSpPr>
            <a:grpSpLocks/>
          </p:cNvGrpSpPr>
          <p:nvPr/>
        </p:nvGrpSpPr>
        <p:grpSpPr bwMode="auto">
          <a:xfrm>
            <a:off x="5421313" y="3608388"/>
            <a:ext cx="2100262" cy="547687"/>
            <a:chOff x="1987" y="1944"/>
            <a:chExt cx="1757" cy="415"/>
          </a:xfrm>
        </p:grpSpPr>
        <p:sp>
          <p:nvSpPr>
            <p:cNvPr id="872" name="Line 312"/>
            <p:cNvSpPr>
              <a:spLocks noChangeShapeType="1"/>
            </p:cNvSpPr>
            <p:nvPr/>
          </p:nvSpPr>
          <p:spPr bwMode="auto">
            <a:xfrm flipH="1">
              <a:off x="1987" y="1946"/>
              <a:ext cx="0" cy="409"/>
            </a:xfrm>
            <a:prstGeom prst="line">
              <a:avLst/>
            </a:prstGeom>
            <a:noFill/>
            <a:ln w="19050">
              <a:solidFill>
                <a:srgbClr val="02E017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73" name="Group 313"/>
            <p:cNvGrpSpPr>
              <a:grpSpLocks/>
            </p:cNvGrpSpPr>
            <p:nvPr/>
          </p:nvGrpSpPr>
          <p:grpSpPr bwMode="auto">
            <a:xfrm>
              <a:off x="1988" y="1944"/>
              <a:ext cx="1756" cy="415"/>
              <a:chOff x="1982" y="1944"/>
              <a:chExt cx="1774" cy="415"/>
            </a:xfrm>
          </p:grpSpPr>
          <p:sp>
            <p:nvSpPr>
              <p:cNvPr id="874" name="Line 314"/>
              <p:cNvSpPr>
                <a:spLocks noChangeShapeType="1"/>
              </p:cNvSpPr>
              <p:nvPr/>
            </p:nvSpPr>
            <p:spPr bwMode="auto">
              <a:xfrm>
                <a:off x="2226" y="1944"/>
                <a:ext cx="1530" cy="409"/>
              </a:xfrm>
              <a:prstGeom prst="line">
                <a:avLst/>
              </a:prstGeom>
              <a:noFill/>
              <a:ln w="19050">
                <a:solidFill>
                  <a:srgbClr val="A321AE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315"/>
              <p:cNvSpPr>
                <a:spLocks noChangeShapeType="1"/>
              </p:cNvSpPr>
              <p:nvPr/>
            </p:nvSpPr>
            <p:spPr bwMode="auto">
              <a:xfrm>
                <a:off x="2474" y="1944"/>
                <a:ext cx="1036" cy="409"/>
              </a:xfrm>
              <a:prstGeom prst="line">
                <a:avLst/>
              </a:prstGeom>
              <a:noFill/>
              <a:ln w="19050">
                <a:solidFill>
                  <a:srgbClr val="F1AF0B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6" name="Line 316"/>
              <p:cNvSpPr>
                <a:spLocks noChangeShapeType="1"/>
              </p:cNvSpPr>
              <p:nvPr/>
            </p:nvSpPr>
            <p:spPr bwMode="auto">
              <a:xfrm>
                <a:off x="2718" y="1944"/>
                <a:ext cx="0" cy="409"/>
              </a:xfrm>
              <a:prstGeom prst="line">
                <a:avLst/>
              </a:prstGeom>
              <a:noFill/>
              <a:ln w="19050">
                <a:solidFill>
                  <a:srgbClr val="DCF715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7" name="Line 317"/>
              <p:cNvSpPr>
                <a:spLocks noChangeShapeType="1"/>
              </p:cNvSpPr>
              <p:nvPr/>
            </p:nvSpPr>
            <p:spPr bwMode="auto">
              <a:xfrm flipH="1">
                <a:off x="2462" y="1944"/>
                <a:ext cx="1048" cy="415"/>
              </a:xfrm>
              <a:prstGeom prst="line">
                <a:avLst/>
              </a:prstGeom>
              <a:noFill/>
              <a:ln w="19050">
                <a:solidFill>
                  <a:srgbClr val="BE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8" name="Line 318"/>
              <p:cNvSpPr>
                <a:spLocks noChangeShapeType="1"/>
              </p:cNvSpPr>
              <p:nvPr/>
            </p:nvSpPr>
            <p:spPr bwMode="auto">
              <a:xfrm flipH="1">
                <a:off x="2213" y="1944"/>
                <a:ext cx="1543" cy="415"/>
              </a:xfrm>
              <a:prstGeom prst="line">
                <a:avLst/>
              </a:prstGeom>
              <a:noFill/>
              <a:ln w="19050">
                <a:solidFill>
                  <a:srgbClr val="007D6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9" name="Line 319"/>
              <p:cNvSpPr>
                <a:spLocks noChangeShapeType="1"/>
              </p:cNvSpPr>
              <p:nvPr/>
            </p:nvSpPr>
            <p:spPr bwMode="auto">
              <a:xfrm flipH="1">
                <a:off x="1982" y="1944"/>
                <a:ext cx="0" cy="415"/>
              </a:xfrm>
              <a:prstGeom prst="line">
                <a:avLst/>
              </a:prstGeom>
              <a:noFill/>
              <a:ln w="19050">
                <a:solidFill>
                  <a:srgbClr val="02E017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80" name="Group 327"/>
          <p:cNvGrpSpPr>
            <a:grpSpLocks/>
          </p:cNvGrpSpPr>
          <p:nvPr/>
        </p:nvGrpSpPr>
        <p:grpSpPr bwMode="auto">
          <a:xfrm>
            <a:off x="5416550" y="3608388"/>
            <a:ext cx="2127250" cy="547687"/>
            <a:chOff x="1982" y="1944"/>
            <a:chExt cx="1780" cy="415"/>
          </a:xfrm>
        </p:grpSpPr>
        <p:sp>
          <p:nvSpPr>
            <p:cNvPr id="881" name="Line 328"/>
            <p:cNvSpPr>
              <a:spLocks noChangeShapeType="1"/>
            </p:cNvSpPr>
            <p:nvPr/>
          </p:nvSpPr>
          <p:spPr bwMode="auto">
            <a:xfrm>
              <a:off x="1982" y="1944"/>
              <a:ext cx="240" cy="409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2" name="Line 329"/>
            <p:cNvSpPr>
              <a:spLocks noChangeShapeType="1"/>
            </p:cNvSpPr>
            <p:nvPr/>
          </p:nvSpPr>
          <p:spPr bwMode="auto">
            <a:xfrm flipH="1">
              <a:off x="1982" y="1944"/>
              <a:ext cx="250" cy="409"/>
            </a:xfrm>
            <a:prstGeom prst="line">
              <a:avLst/>
            </a:prstGeom>
            <a:noFill/>
            <a:ln w="19050">
              <a:solidFill>
                <a:srgbClr val="02E017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3" name="Line 330"/>
            <p:cNvSpPr>
              <a:spLocks noChangeShapeType="1"/>
            </p:cNvSpPr>
            <p:nvPr/>
          </p:nvSpPr>
          <p:spPr bwMode="auto">
            <a:xfrm>
              <a:off x="2474" y="1944"/>
              <a:ext cx="1282" cy="415"/>
            </a:xfrm>
            <a:prstGeom prst="line">
              <a:avLst/>
            </a:prstGeom>
            <a:noFill/>
            <a:ln w="19050">
              <a:solidFill>
                <a:srgbClr val="A321AE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4" name="Line 331"/>
            <p:cNvSpPr>
              <a:spLocks noChangeShapeType="1"/>
            </p:cNvSpPr>
            <p:nvPr/>
          </p:nvSpPr>
          <p:spPr bwMode="auto">
            <a:xfrm>
              <a:off x="2725" y="1944"/>
              <a:ext cx="785" cy="409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5" name="Line 332"/>
            <p:cNvSpPr>
              <a:spLocks noChangeShapeType="1"/>
            </p:cNvSpPr>
            <p:nvPr/>
          </p:nvSpPr>
          <p:spPr bwMode="auto">
            <a:xfrm flipH="1">
              <a:off x="2712" y="1944"/>
              <a:ext cx="803" cy="409"/>
            </a:xfrm>
            <a:prstGeom prst="line">
              <a:avLst/>
            </a:prstGeom>
            <a:noFill/>
            <a:ln w="19050">
              <a:solidFill>
                <a:srgbClr val="DCF71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" name="Line 333"/>
            <p:cNvSpPr>
              <a:spLocks noChangeShapeType="1"/>
            </p:cNvSpPr>
            <p:nvPr/>
          </p:nvSpPr>
          <p:spPr bwMode="auto">
            <a:xfrm flipH="1">
              <a:off x="2466" y="1944"/>
              <a:ext cx="1296" cy="409"/>
            </a:xfrm>
            <a:prstGeom prst="line">
              <a:avLst/>
            </a:prstGeom>
            <a:noFill/>
            <a:ln w="19050">
              <a:solidFill>
                <a:srgbClr val="BE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7" name="Line 5"/>
          <p:cNvSpPr>
            <a:spLocks noChangeShapeType="1"/>
          </p:cNvSpPr>
          <p:nvPr/>
        </p:nvSpPr>
        <p:spPr bwMode="auto">
          <a:xfrm>
            <a:off x="5421313" y="5740400"/>
            <a:ext cx="0" cy="17303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8" name="Line 6"/>
          <p:cNvSpPr>
            <a:spLocks noChangeShapeType="1"/>
          </p:cNvSpPr>
          <p:nvPr/>
        </p:nvSpPr>
        <p:spPr bwMode="auto">
          <a:xfrm>
            <a:off x="7246938" y="2136775"/>
            <a:ext cx="1587" cy="360203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9" name="Line 7"/>
          <p:cNvSpPr>
            <a:spLocks noChangeShapeType="1"/>
          </p:cNvSpPr>
          <p:nvPr/>
        </p:nvSpPr>
        <p:spPr bwMode="auto">
          <a:xfrm>
            <a:off x="7542213" y="2127250"/>
            <a:ext cx="1587" cy="359886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0" name="Line 8"/>
          <p:cNvSpPr>
            <a:spLocks noChangeShapeType="1"/>
          </p:cNvSpPr>
          <p:nvPr/>
        </p:nvSpPr>
        <p:spPr bwMode="auto">
          <a:xfrm>
            <a:off x="5230813" y="3313113"/>
            <a:ext cx="2306637" cy="1587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1" name="Line 9"/>
          <p:cNvSpPr>
            <a:spLocks noChangeShapeType="1"/>
          </p:cNvSpPr>
          <p:nvPr/>
        </p:nvSpPr>
        <p:spPr bwMode="auto">
          <a:xfrm>
            <a:off x="5078413" y="2439988"/>
            <a:ext cx="2435225" cy="1587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2" name="Line 10"/>
          <p:cNvSpPr>
            <a:spLocks noChangeShapeType="1"/>
          </p:cNvSpPr>
          <p:nvPr/>
        </p:nvSpPr>
        <p:spPr bwMode="auto">
          <a:xfrm flipH="1">
            <a:off x="5416550" y="2909888"/>
            <a:ext cx="2911475" cy="1587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3" name="Line 11"/>
          <p:cNvSpPr>
            <a:spLocks noChangeShapeType="1"/>
          </p:cNvSpPr>
          <p:nvPr/>
        </p:nvSpPr>
        <p:spPr bwMode="auto">
          <a:xfrm>
            <a:off x="5424488" y="5732463"/>
            <a:ext cx="0" cy="173037"/>
          </a:xfrm>
          <a:prstGeom prst="line">
            <a:avLst/>
          </a:prstGeom>
          <a:noFill/>
          <a:ln w="22225">
            <a:solidFill>
              <a:srgbClr val="00FF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4" name="Line 12"/>
          <p:cNvSpPr>
            <a:spLocks noChangeShapeType="1"/>
          </p:cNvSpPr>
          <p:nvPr/>
        </p:nvSpPr>
        <p:spPr bwMode="auto">
          <a:xfrm>
            <a:off x="5707063" y="5754688"/>
            <a:ext cx="0" cy="1714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5" name="Line 13"/>
          <p:cNvSpPr>
            <a:spLocks noChangeShapeType="1"/>
          </p:cNvSpPr>
          <p:nvPr/>
        </p:nvSpPr>
        <p:spPr bwMode="auto">
          <a:xfrm>
            <a:off x="6007100" y="5715000"/>
            <a:ext cx="0" cy="1714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6" name="Line 14"/>
          <p:cNvSpPr>
            <a:spLocks noChangeShapeType="1"/>
          </p:cNvSpPr>
          <p:nvPr/>
        </p:nvSpPr>
        <p:spPr bwMode="auto">
          <a:xfrm>
            <a:off x="6303963" y="5715000"/>
            <a:ext cx="0" cy="1714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7" name="Line 15"/>
          <p:cNvSpPr>
            <a:spLocks noChangeShapeType="1"/>
          </p:cNvSpPr>
          <p:nvPr/>
        </p:nvSpPr>
        <p:spPr bwMode="auto">
          <a:xfrm>
            <a:off x="7248525" y="5748338"/>
            <a:ext cx="0" cy="17303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8" name="Line 16"/>
          <p:cNvSpPr>
            <a:spLocks noChangeShapeType="1"/>
          </p:cNvSpPr>
          <p:nvPr/>
        </p:nvSpPr>
        <p:spPr bwMode="auto">
          <a:xfrm>
            <a:off x="7572375" y="5726113"/>
            <a:ext cx="0" cy="17303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9" name="Rectangle 17"/>
          <p:cNvSpPr>
            <a:spLocks noChangeArrowheads="1"/>
          </p:cNvSpPr>
          <p:nvPr/>
        </p:nvSpPr>
        <p:spPr bwMode="auto">
          <a:xfrm>
            <a:off x="7432675" y="2400300"/>
            <a:ext cx="220663" cy="10477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0" name="Rectangle 18"/>
          <p:cNvSpPr>
            <a:spLocks noChangeArrowheads="1"/>
          </p:cNvSpPr>
          <p:nvPr/>
        </p:nvSpPr>
        <p:spPr bwMode="auto">
          <a:xfrm>
            <a:off x="7134225" y="2400300"/>
            <a:ext cx="222250" cy="1038225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1" name="Rectangle 19"/>
          <p:cNvSpPr>
            <a:spLocks noChangeArrowheads="1"/>
          </p:cNvSpPr>
          <p:nvPr/>
        </p:nvSpPr>
        <p:spPr bwMode="auto">
          <a:xfrm>
            <a:off x="5599113" y="2400300"/>
            <a:ext cx="222250" cy="10477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2" name="Rectangle 20"/>
          <p:cNvSpPr>
            <a:spLocks noChangeArrowheads="1"/>
          </p:cNvSpPr>
          <p:nvPr/>
        </p:nvSpPr>
        <p:spPr bwMode="auto">
          <a:xfrm>
            <a:off x="5895975" y="2400300"/>
            <a:ext cx="220663" cy="10477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3" name="Rectangle 21"/>
          <p:cNvSpPr>
            <a:spLocks noChangeArrowheads="1"/>
          </p:cNvSpPr>
          <p:nvPr/>
        </p:nvSpPr>
        <p:spPr bwMode="auto">
          <a:xfrm>
            <a:off x="6194425" y="2400300"/>
            <a:ext cx="219075" cy="10477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" name="Rectangle 22"/>
          <p:cNvSpPr>
            <a:spLocks noChangeArrowheads="1"/>
          </p:cNvSpPr>
          <p:nvPr/>
        </p:nvSpPr>
        <p:spPr bwMode="auto">
          <a:xfrm>
            <a:off x="5310188" y="2400300"/>
            <a:ext cx="222250" cy="1047750"/>
          </a:xfrm>
          <a:prstGeom prst="rect">
            <a:avLst/>
          </a:prstGeom>
          <a:solidFill>
            <a:schemeClr val="bg1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5" name="Rectangle 24"/>
          <p:cNvSpPr>
            <a:spLocks noChangeArrowheads="1"/>
          </p:cNvSpPr>
          <p:nvPr/>
        </p:nvSpPr>
        <p:spPr bwMode="auto">
          <a:xfrm>
            <a:off x="8942388" y="4203700"/>
            <a:ext cx="381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906" name="Line 27"/>
          <p:cNvSpPr>
            <a:spLocks noChangeShapeType="1"/>
          </p:cNvSpPr>
          <p:nvPr/>
        </p:nvSpPr>
        <p:spPr bwMode="auto">
          <a:xfrm>
            <a:off x="5422900" y="3446463"/>
            <a:ext cx="0" cy="16510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7" name="Rectangle 28"/>
          <p:cNvSpPr>
            <a:spLocks noChangeArrowheads="1"/>
          </p:cNvSpPr>
          <p:nvPr/>
        </p:nvSpPr>
        <p:spPr bwMode="auto">
          <a:xfrm>
            <a:off x="4886325" y="4256088"/>
            <a:ext cx="85725" cy="11112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2225">
            <a:solidFill>
              <a:srgbClr val="0065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8" name="Rectangle 29"/>
          <p:cNvSpPr>
            <a:spLocks noChangeArrowheads="1"/>
          </p:cNvSpPr>
          <p:nvPr/>
        </p:nvSpPr>
        <p:spPr bwMode="auto">
          <a:xfrm>
            <a:off x="5073650" y="4256088"/>
            <a:ext cx="93663" cy="11112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2225">
            <a:solidFill>
              <a:srgbClr val="09997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9" name="Rectangle 30"/>
          <p:cNvSpPr>
            <a:spLocks noChangeArrowheads="1"/>
          </p:cNvSpPr>
          <p:nvPr/>
        </p:nvSpPr>
        <p:spPr bwMode="auto">
          <a:xfrm>
            <a:off x="4979988" y="4256088"/>
            <a:ext cx="84137" cy="111125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2225">
            <a:solidFill>
              <a:srgbClr val="DD000B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0" name="Rectangle 31"/>
          <p:cNvSpPr>
            <a:spLocks noChangeArrowheads="1"/>
          </p:cNvSpPr>
          <p:nvPr/>
        </p:nvSpPr>
        <p:spPr bwMode="auto">
          <a:xfrm>
            <a:off x="5175250" y="4256088"/>
            <a:ext cx="82550" cy="111125"/>
          </a:xfrm>
          <a:prstGeom prst="rect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2225">
            <a:solidFill>
              <a:srgbClr val="FF0C76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" name="Line 32"/>
          <p:cNvSpPr>
            <a:spLocks noChangeShapeType="1"/>
          </p:cNvSpPr>
          <p:nvPr/>
        </p:nvSpPr>
        <p:spPr bwMode="auto">
          <a:xfrm flipH="1">
            <a:off x="5097463" y="2439988"/>
            <a:ext cx="157162" cy="1587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2" name="Freeform 33"/>
          <p:cNvSpPr>
            <a:spLocks/>
          </p:cNvSpPr>
          <p:nvPr/>
        </p:nvSpPr>
        <p:spPr bwMode="auto">
          <a:xfrm>
            <a:off x="5051425" y="2413000"/>
            <a:ext cx="52388" cy="53975"/>
          </a:xfrm>
          <a:custGeom>
            <a:avLst/>
            <a:gdLst/>
            <a:ahLst/>
            <a:cxnLst>
              <a:cxn ang="0">
                <a:pos x="44" y="21"/>
              </a:cxn>
              <a:cxn ang="0">
                <a:pos x="39" y="0"/>
              </a:cxn>
              <a:cxn ang="0">
                <a:pos x="0" y="21"/>
              </a:cxn>
              <a:cxn ang="0">
                <a:pos x="39" y="41"/>
              </a:cxn>
              <a:cxn ang="0">
                <a:pos x="44" y="21"/>
              </a:cxn>
            </a:cxnLst>
            <a:rect l="0" t="0" r="r" b="b"/>
            <a:pathLst>
              <a:path w="44" h="41">
                <a:moveTo>
                  <a:pt x="44" y="21"/>
                </a:moveTo>
                <a:lnTo>
                  <a:pt x="39" y="0"/>
                </a:lnTo>
                <a:lnTo>
                  <a:pt x="0" y="21"/>
                </a:lnTo>
                <a:lnTo>
                  <a:pt x="39" y="41"/>
                </a:lnTo>
                <a:lnTo>
                  <a:pt x="44" y="21"/>
                </a:lnTo>
                <a:close/>
              </a:path>
            </a:pathLst>
          </a:custGeom>
          <a:solidFill>
            <a:srgbClr val="71717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3" name="Line 34"/>
          <p:cNvSpPr>
            <a:spLocks noChangeShapeType="1"/>
          </p:cNvSpPr>
          <p:nvPr/>
        </p:nvSpPr>
        <p:spPr bwMode="auto">
          <a:xfrm flipV="1">
            <a:off x="4635500" y="2154238"/>
            <a:ext cx="1588" cy="1401762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4" name="Freeform 35"/>
          <p:cNvSpPr>
            <a:spLocks/>
          </p:cNvSpPr>
          <p:nvPr/>
        </p:nvSpPr>
        <p:spPr bwMode="auto">
          <a:xfrm>
            <a:off x="4611688" y="2101850"/>
            <a:ext cx="49212" cy="60325"/>
          </a:xfrm>
          <a:custGeom>
            <a:avLst/>
            <a:gdLst/>
            <a:ahLst/>
            <a:cxnLst>
              <a:cxn ang="0">
                <a:pos x="20" y="45"/>
              </a:cxn>
              <a:cxn ang="0">
                <a:pos x="41" y="39"/>
              </a:cxn>
              <a:cxn ang="0">
                <a:pos x="20" y="0"/>
              </a:cxn>
              <a:cxn ang="0">
                <a:pos x="0" y="39"/>
              </a:cxn>
              <a:cxn ang="0">
                <a:pos x="20" y="45"/>
              </a:cxn>
            </a:cxnLst>
            <a:rect l="0" t="0" r="r" b="b"/>
            <a:pathLst>
              <a:path w="41" h="45">
                <a:moveTo>
                  <a:pt x="20" y="45"/>
                </a:moveTo>
                <a:lnTo>
                  <a:pt x="41" y="39"/>
                </a:lnTo>
                <a:lnTo>
                  <a:pt x="20" y="0"/>
                </a:lnTo>
                <a:lnTo>
                  <a:pt x="0" y="39"/>
                </a:lnTo>
                <a:lnTo>
                  <a:pt x="20" y="45"/>
                </a:lnTo>
                <a:close/>
              </a:path>
            </a:pathLst>
          </a:custGeom>
          <a:solidFill>
            <a:srgbClr val="71717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5" name="Freeform 36"/>
          <p:cNvSpPr>
            <a:spLocks/>
          </p:cNvSpPr>
          <p:nvPr/>
        </p:nvSpPr>
        <p:spPr bwMode="auto">
          <a:xfrm>
            <a:off x="4832350" y="3295650"/>
            <a:ext cx="295275" cy="636588"/>
          </a:xfrm>
          <a:custGeom>
            <a:avLst/>
            <a:gdLst/>
            <a:ahLst/>
            <a:cxnLst>
              <a:cxn ang="0">
                <a:pos x="0" y="455"/>
              </a:cxn>
              <a:cxn ang="0">
                <a:pos x="0" y="482"/>
              </a:cxn>
              <a:cxn ang="0">
                <a:pos x="0" y="0"/>
              </a:cxn>
              <a:cxn ang="0">
                <a:pos x="248" y="0"/>
              </a:cxn>
            </a:cxnLst>
            <a:rect l="0" t="0" r="r" b="b"/>
            <a:pathLst>
              <a:path w="248" h="482">
                <a:moveTo>
                  <a:pt x="0" y="455"/>
                </a:moveTo>
                <a:lnTo>
                  <a:pt x="0" y="482"/>
                </a:lnTo>
                <a:lnTo>
                  <a:pt x="0" y="0"/>
                </a:lnTo>
                <a:lnTo>
                  <a:pt x="248" y="0"/>
                </a:lnTo>
              </a:path>
            </a:pathLst>
          </a:custGeom>
          <a:noFill/>
          <a:ln w="11113">
            <a:solidFill>
              <a:srgbClr val="71717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6" name="Line 37"/>
          <p:cNvSpPr>
            <a:spLocks noChangeShapeType="1"/>
          </p:cNvSpPr>
          <p:nvPr/>
        </p:nvSpPr>
        <p:spPr bwMode="auto">
          <a:xfrm>
            <a:off x="5407025" y="4851400"/>
            <a:ext cx="2921000" cy="1588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7" name="Freeform 38"/>
          <p:cNvSpPr>
            <a:spLocks/>
          </p:cNvSpPr>
          <p:nvPr/>
        </p:nvSpPr>
        <p:spPr bwMode="auto">
          <a:xfrm>
            <a:off x="4764088" y="2114550"/>
            <a:ext cx="3579812" cy="35321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996" y="13"/>
              </a:cxn>
              <a:cxn ang="0">
                <a:pos x="2996" y="2677"/>
              </a:cxn>
              <a:cxn ang="0">
                <a:pos x="660" y="2677"/>
              </a:cxn>
            </a:cxnLst>
            <a:rect l="0" t="0" r="r" b="b"/>
            <a:pathLst>
              <a:path w="2996" h="2677">
                <a:moveTo>
                  <a:pt x="0" y="0"/>
                </a:moveTo>
                <a:lnTo>
                  <a:pt x="2996" y="13"/>
                </a:lnTo>
                <a:lnTo>
                  <a:pt x="2996" y="2677"/>
                </a:lnTo>
                <a:lnTo>
                  <a:pt x="660" y="2677"/>
                </a:lnTo>
              </a:path>
            </a:pathLst>
          </a:custGeom>
          <a:noFill/>
          <a:ln w="11113">
            <a:solidFill>
              <a:srgbClr val="71717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8" name="Line 39"/>
          <p:cNvSpPr>
            <a:spLocks noChangeShapeType="1"/>
          </p:cNvSpPr>
          <p:nvPr/>
        </p:nvSpPr>
        <p:spPr bwMode="auto">
          <a:xfrm flipH="1">
            <a:off x="5254625" y="4381500"/>
            <a:ext cx="2317750" cy="1588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9" name="Freeform 40"/>
          <p:cNvSpPr>
            <a:spLocks/>
          </p:cNvSpPr>
          <p:nvPr/>
        </p:nvSpPr>
        <p:spPr bwMode="auto">
          <a:xfrm>
            <a:off x="4832350" y="3790950"/>
            <a:ext cx="254000" cy="590550"/>
          </a:xfrm>
          <a:custGeom>
            <a:avLst/>
            <a:gdLst/>
            <a:ahLst/>
            <a:cxnLst>
              <a:cxn ang="0">
                <a:pos x="213" y="447"/>
              </a:cxn>
              <a:cxn ang="0">
                <a:pos x="0" y="447"/>
              </a:cxn>
              <a:cxn ang="0">
                <a:pos x="0" y="0"/>
              </a:cxn>
              <a:cxn ang="0">
                <a:pos x="7" y="63"/>
              </a:cxn>
            </a:cxnLst>
            <a:rect l="0" t="0" r="r" b="b"/>
            <a:pathLst>
              <a:path w="213" h="447">
                <a:moveTo>
                  <a:pt x="213" y="447"/>
                </a:moveTo>
                <a:lnTo>
                  <a:pt x="0" y="447"/>
                </a:lnTo>
                <a:lnTo>
                  <a:pt x="0" y="0"/>
                </a:lnTo>
                <a:lnTo>
                  <a:pt x="7" y="63"/>
                </a:lnTo>
              </a:path>
            </a:pathLst>
          </a:custGeom>
          <a:noFill/>
          <a:ln w="11113">
            <a:solidFill>
              <a:srgbClr val="71717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0" name="Line 41"/>
          <p:cNvSpPr>
            <a:spLocks noChangeShapeType="1"/>
          </p:cNvSpPr>
          <p:nvPr/>
        </p:nvSpPr>
        <p:spPr bwMode="auto">
          <a:xfrm>
            <a:off x="4440238" y="2141538"/>
            <a:ext cx="1587" cy="1382712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" name="Freeform 42"/>
          <p:cNvSpPr>
            <a:spLocks/>
          </p:cNvSpPr>
          <p:nvPr/>
        </p:nvSpPr>
        <p:spPr bwMode="auto">
          <a:xfrm>
            <a:off x="4416425" y="3517900"/>
            <a:ext cx="47625" cy="58738"/>
          </a:xfrm>
          <a:custGeom>
            <a:avLst/>
            <a:gdLst/>
            <a:ahLst/>
            <a:cxnLst>
              <a:cxn ang="0">
                <a:pos x="21" y="0"/>
              </a:cxn>
              <a:cxn ang="0">
                <a:pos x="0" y="5"/>
              </a:cxn>
              <a:cxn ang="0">
                <a:pos x="21" y="45"/>
              </a:cxn>
              <a:cxn ang="0">
                <a:pos x="41" y="5"/>
              </a:cxn>
              <a:cxn ang="0">
                <a:pos x="21" y="0"/>
              </a:cxn>
            </a:cxnLst>
            <a:rect l="0" t="0" r="r" b="b"/>
            <a:pathLst>
              <a:path w="41" h="45">
                <a:moveTo>
                  <a:pt x="21" y="0"/>
                </a:moveTo>
                <a:lnTo>
                  <a:pt x="0" y="5"/>
                </a:lnTo>
                <a:lnTo>
                  <a:pt x="21" y="45"/>
                </a:lnTo>
                <a:lnTo>
                  <a:pt x="41" y="5"/>
                </a:lnTo>
                <a:lnTo>
                  <a:pt x="21" y="0"/>
                </a:lnTo>
                <a:close/>
              </a:path>
            </a:pathLst>
          </a:custGeom>
          <a:solidFill>
            <a:srgbClr val="71717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" name="Line 43"/>
          <p:cNvSpPr>
            <a:spLocks noChangeShapeType="1"/>
          </p:cNvSpPr>
          <p:nvPr/>
        </p:nvSpPr>
        <p:spPr bwMode="auto">
          <a:xfrm>
            <a:off x="5018088" y="3295650"/>
            <a:ext cx="149225" cy="1588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" name="Freeform 44"/>
          <p:cNvSpPr>
            <a:spLocks/>
          </p:cNvSpPr>
          <p:nvPr/>
        </p:nvSpPr>
        <p:spPr bwMode="auto">
          <a:xfrm>
            <a:off x="5160963" y="3267075"/>
            <a:ext cx="52387" cy="55563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5" y="41"/>
              </a:cxn>
              <a:cxn ang="0">
                <a:pos x="44" y="21"/>
              </a:cxn>
              <a:cxn ang="0">
                <a:pos x="5" y="0"/>
              </a:cxn>
              <a:cxn ang="0">
                <a:pos x="0" y="21"/>
              </a:cxn>
            </a:cxnLst>
            <a:rect l="0" t="0" r="r" b="b"/>
            <a:pathLst>
              <a:path w="44" h="41">
                <a:moveTo>
                  <a:pt x="0" y="21"/>
                </a:moveTo>
                <a:lnTo>
                  <a:pt x="5" y="41"/>
                </a:lnTo>
                <a:lnTo>
                  <a:pt x="44" y="21"/>
                </a:lnTo>
                <a:lnTo>
                  <a:pt x="5" y="0"/>
                </a:lnTo>
                <a:lnTo>
                  <a:pt x="0" y="21"/>
                </a:lnTo>
                <a:close/>
              </a:path>
            </a:pathLst>
          </a:custGeom>
          <a:solidFill>
            <a:srgbClr val="71717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" name="Line 45"/>
          <p:cNvSpPr>
            <a:spLocks noChangeShapeType="1"/>
          </p:cNvSpPr>
          <p:nvPr/>
        </p:nvSpPr>
        <p:spPr bwMode="auto">
          <a:xfrm>
            <a:off x="5068888" y="2197100"/>
            <a:ext cx="157162" cy="1588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" name="Freeform 46"/>
          <p:cNvSpPr>
            <a:spLocks/>
          </p:cNvSpPr>
          <p:nvPr/>
        </p:nvSpPr>
        <p:spPr bwMode="auto">
          <a:xfrm>
            <a:off x="5219700" y="2170113"/>
            <a:ext cx="52388" cy="5397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5" y="41"/>
              </a:cxn>
              <a:cxn ang="0">
                <a:pos x="44" y="21"/>
              </a:cxn>
              <a:cxn ang="0">
                <a:pos x="5" y="0"/>
              </a:cxn>
              <a:cxn ang="0">
                <a:pos x="0" y="21"/>
              </a:cxn>
            </a:cxnLst>
            <a:rect l="0" t="0" r="r" b="b"/>
            <a:pathLst>
              <a:path w="44" h="41">
                <a:moveTo>
                  <a:pt x="0" y="21"/>
                </a:moveTo>
                <a:lnTo>
                  <a:pt x="5" y="41"/>
                </a:lnTo>
                <a:lnTo>
                  <a:pt x="44" y="21"/>
                </a:lnTo>
                <a:lnTo>
                  <a:pt x="5" y="0"/>
                </a:lnTo>
                <a:lnTo>
                  <a:pt x="0" y="21"/>
                </a:lnTo>
                <a:close/>
              </a:path>
            </a:pathLst>
          </a:custGeom>
          <a:solidFill>
            <a:srgbClr val="71717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" name="Line 47"/>
          <p:cNvSpPr>
            <a:spLocks noChangeShapeType="1"/>
          </p:cNvSpPr>
          <p:nvPr/>
        </p:nvSpPr>
        <p:spPr bwMode="auto">
          <a:xfrm flipH="1">
            <a:off x="5097463" y="2028825"/>
            <a:ext cx="157162" cy="1588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" name="Freeform 48"/>
          <p:cNvSpPr>
            <a:spLocks/>
          </p:cNvSpPr>
          <p:nvPr/>
        </p:nvSpPr>
        <p:spPr bwMode="auto">
          <a:xfrm>
            <a:off x="5051425" y="2001838"/>
            <a:ext cx="52388" cy="53975"/>
          </a:xfrm>
          <a:custGeom>
            <a:avLst/>
            <a:gdLst/>
            <a:ahLst/>
            <a:cxnLst>
              <a:cxn ang="0">
                <a:pos x="44" y="20"/>
              </a:cxn>
              <a:cxn ang="0">
                <a:pos x="39" y="0"/>
              </a:cxn>
              <a:cxn ang="0">
                <a:pos x="0" y="20"/>
              </a:cxn>
              <a:cxn ang="0">
                <a:pos x="39" y="40"/>
              </a:cxn>
              <a:cxn ang="0">
                <a:pos x="44" y="20"/>
              </a:cxn>
            </a:cxnLst>
            <a:rect l="0" t="0" r="r" b="b"/>
            <a:pathLst>
              <a:path w="44" h="40">
                <a:moveTo>
                  <a:pt x="44" y="20"/>
                </a:moveTo>
                <a:lnTo>
                  <a:pt x="39" y="0"/>
                </a:lnTo>
                <a:lnTo>
                  <a:pt x="0" y="20"/>
                </a:lnTo>
                <a:lnTo>
                  <a:pt x="39" y="40"/>
                </a:lnTo>
                <a:lnTo>
                  <a:pt x="44" y="20"/>
                </a:lnTo>
                <a:close/>
              </a:path>
            </a:pathLst>
          </a:custGeom>
          <a:solidFill>
            <a:srgbClr val="71717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8" name="Line 49"/>
          <p:cNvSpPr>
            <a:spLocks noChangeShapeType="1"/>
          </p:cNvSpPr>
          <p:nvPr/>
        </p:nvSpPr>
        <p:spPr bwMode="auto">
          <a:xfrm flipH="1" flipV="1">
            <a:off x="4865688" y="3868738"/>
            <a:ext cx="3211512" cy="17462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9" name="Line 50"/>
          <p:cNvSpPr>
            <a:spLocks noChangeShapeType="1"/>
          </p:cNvSpPr>
          <p:nvPr/>
        </p:nvSpPr>
        <p:spPr bwMode="auto">
          <a:xfrm flipH="1">
            <a:off x="5124450" y="4362450"/>
            <a:ext cx="157163" cy="1588"/>
          </a:xfrm>
          <a:prstGeom prst="line">
            <a:avLst/>
          </a:prstGeom>
          <a:noFill/>
          <a:ln w="11113">
            <a:solidFill>
              <a:srgbClr val="71717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0" name="Freeform 51"/>
          <p:cNvSpPr>
            <a:spLocks/>
          </p:cNvSpPr>
          <p:nvPr/>
        </p:nvSpPr>
        <p:spPr bwMode="auto">
          <a:xfrm>
            <a:off x="5078413" y="4337050"/>
            <a:ext cx="52387" cy="53975"/>
          </a:xfrm>
          <a:custGeom>
            <a:avLst/>
            <a:gdLst/>
            <a:ahLst/>
            <a:cxnLst>
              <a:cxn ang="0">
                <a:pos x="44" y="20"/>
              </a:cxn>
              <a:cxn ang="0">
                <a:pos x="39" y="0"/>
              </a:cxn>
              <a:cxn ang="0">
                <a:pos x="0" y="20"/>
              </a:cxn>
              <a:cxn ang="0">
                <a:pos x="39" y="41"/>
              </a:cxn>
              <a:cxn ang="0">
                <a:pos x="44" y="20"/>
              </a:cxn>
            </a:cxnLst>
            <a:rect l="0" t="0" r="r" b="b"/>
            <a:pathLst>
              <a:path w="44" h="41">
                <a:moveTo>
                  <a:pt x="44" y="20"/>
                </a:moveTo>
                <a:lnTo>
                  <a:pt x="39" y="0"/>
                </a:lnTo>
                <a:lnTo>
                  <a:pt x="0" y="20"/>
                </a:lnTo>
                <a:lnTo>
                  <a:pt x="39" y="41"/>
                </a:lnTo>
                <a:lnTo>
                  <a:pt x="44" y="20"/>
                </a:lnTo>
                <a:close/>
              </a:path>
            </a:pathLst>
          </a:custGeom>
          <a:solidFill>
            <a:srgbClr val="71717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" name="AutoShape 52"/>
          <p:cNvSpPr>
            <a:spLocks noChangeArrowheads="1"/>
          </p:cNvSpPr>
          <p:nvPr/>
        </p:nvSpPr>
        <p:spPr bwMode="auto">
          <a:xfrm>
            <a:off x="4211638" y="3611563"/>
            <a:ext cx="850900" cy="536575"/>
          </a:xfrm>
          <a:prstGeom prst="roundRect">
            <a:avLst>
              <a:gd name="adj" fmla="val 6819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1113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2" name="Rectangle 53"/>
          <p:cNvSpPr>
            <a:spLocks noChangeArrowheads="1"/>
          </p:cNvSpPr>
          <p:nvPr/>
        </p:nvSpPr>
        <p:spPr bwMode="auto">
          <a:xfrm>
            <a:off x="7713663" y="2733675"/>
            <a:ext cx="533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Readout</a:t>
            </a:r>
            <a:endParaRPr lang="en-US" sz="2000" b="1">
              <a:latin typeface="Helvetica" charset="0"/>
            </a:endParaRPr>
          </a:p>
        </p:txBody>
      </p:sp>
      <p:sp>
        <p:nvSpPr>
          <p:cNvPr id="933" name="Rectangle 54"/>
          <p:cNvSpPr>
            <a:spLocks noChangeArrowheads="1"/>
          </p:cNvSpPr>
          <p:nvPr/>
        </p:nvSpPr>
        <p:spPr bwMode="auto">
          <a:xfrm>
            <a:off x="8374063" y="2733675"/>
            <a:ext cx="381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934" name="Rectangle 55"/>
          <p:cNvSpPr>
            <a:spLocks noChangeArrowheads="1"/>
          </p:cNvSpPr>
          <p:nvPr/>
        </p:nvSpPr>
        <p:spPr bwMode="auto">
          <a:xfrm>
            <a:off x="7713663" y="2894013"/>
            <a:ext cx="558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Systems</a:t>
            </a:r>
            <a:endParaRPr lang="en-US" sz="2000" b="1">
              <a:latin typeface="Helvetica" charset="0"/>
            </a:endParaRPr>
          </a:p>
        </p:txBody>
      </p:sp>
      <p:sp>
        <p:nvSpPr>
          <p:cNvPr id="935" name="Rectangle 56"/>
          <p:cNvSpPr>
            <a:spLocks noChangeArrowheads="1"/>
          </p:cNvSpPr>
          <p:nvPr/>
        </p:nvSpPr>
        <p:spPr bwMode="auto">
          <a:xfrm>
            <a:off x="7704138" y="4738688"/>
            <a:ext cx="2921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Filter</a:t>
            </a:r>
            <a:endParaRPr lang="en-US" sz="2000" b="1">
              <a:latin typeface="Helvetica" charset="0"/>
            </a:endParaRPr>
          </a:p>
        </p:txBody>
      </p:sp>
      <p:sp>
        <p:nvSpPr>
          <p:cNvPr id="936" name="Rectangle 57"/>
          <p:cNvSpPr>
            <a:spLocks noChangeArrowheads="1"/>
          </p:cNvSpPr>
          <p:nvPr/>
        </p:nvSpPr>
        <p:spPr bwMode="auto">
          <a:xfrm>
            <a:off x="8156575" y="4738688"/>
            <a:ext cx="381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937" name="Rectangle 58"/>
          <p:cNvSpPr>
            <a:spLocks noChangeArrowheads="1"/>
          </p:cNvSpPr>
          <p:nvPr/>
        </p:nvSpPr>
        <p:spPr bwMode="auto">
          <a:xfrm>
            <a:off x="7704138" y="4908550"/>
            <a:ext cx="558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Systems</a:t>
            </a:r>
            <a:endParaRPr lang="en-US" sz="2000" b="1">
              <a:latin typeface="Helvetica" charset="0"/>
            </a:endParaRPr>
          </a:p>
        </p:txBody>
      </p:sp>
      <p:sp>
        <p:nvSpPr>
          <p:cNvPr id="938" name="Rectangle 59"/>
          <p:cNvSpPr>
            <a:spLocks noChangeArrowheads="1"/>
          </p:cNvSpPr>
          <p:nvPr/>
        </p:nvSpPr>
        <p:spPr bwMode="auto">
          <a:xfrm>
            <a:off x="4454525" y="3717925"/>
            <a:ext cx="381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Event</a:t>
            </a:r>
            <a:endParaRPr lang="en-US" sz="2000" b="1">
              <a:latin typeface="Helvetica" charset="0"/>
            </a:endParaRPr>
          </a:p>
        </p:txBody>
      </p:sp>
      <p:sp>
        <p:nvSpPr>
          <p:cNvPr id="939" name="Rectangle 60"/>
          <p:cNvSpPr>
            <a:spLocks noChangeArrowheads="1"/>
          </p:cNvSpPr>
          <p:nvPr/>
        </p:nvSpPr>
        <p:spPr bwMode="auto">
          <a:xfrm>
            <a:off x="4797425" y="3717925"/>
            <a:ext cx="762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  </a:t>
            </a:r>
            <a:endParaRPr lang="en-US" sz="2000" b="1">
              <a:latin typeface="Helvetica" charset="0"/>
            </a:endParaRPr>
          </a:p>
        </p:txBody>
      </p:sp>
      <p:sp>
        <p:nvSpPr>
          <p:cNvPr id="940" name="Rectangle 61"/>
          <p:cNvSpPr>
            <a:spLocks noChangeArrowheads="1"/>
          </p:cNvSpPr>
          <p:nvPr/>
        </p:nvSpPr>
        <p:spPr bwMode="auto">
          <a:xfrm>
            <a:off x="4360863" y="3868738"/>
            <a:ext cx="533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Manager</a:t>
            </a:r>
            <a:endParaRPr lang="en-US" sz="2000" b="1">
              <a:latin typeface="Helvetica" charset="0"/>
            </a:endParaRPr>
          </a:p>
        </p:txBody>
      </p:sp>
      <p:sp>
        <p:nvSpPr>
          <p:cNvPr id="941" name="AutoShape 62"/>
          <p:cNvSpPr>
            <a:spLocks noChangeArrowheads="1"/>
          </p:cNvSpPr>
          <p:nvPr/>
        </p:nvSpPr>
        <p:spPr bwMode="auto">
          <a:xfrm>
            <a:off x="8080375" y="3611563"/>
            <a:ext cx="858838" cy="536575"/>
          </a:xfrm>
          <a:prstGeom prst="roundRect">
            <a:avLst>
              <a:gd name="adj" fmla="val 6819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1113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" name="Rectangle 63"/>
          <p:cNvSpPr>
            <a:spLocks noChangeArrowheads="1"/>
          </p:cNvSpPr>
          <p:nvPr/>
        </p:nvSpPr>
        <p:spPr bwMode="auto">
          <a:xfrm>
            <a:off x="7443788" y="4337050"/>
            <a:ext cx="217487" cy="1403350"/>
          </a:xfrm>
          <a:prstGeom prst="rect">
            <a:avLst/>
          </a:prstGeom>
          <a:solidFill>
            <a:schemeClr val="bg1"/>
          </a:solidFill>
          <a:ln w="22225">
            <a:solidFill>
              <a:srgbClr val="158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3" name="Rectangle 64"/>
          <p:cNvSpPr>
            <a:spLocks noChangeArrowheads="1"/>
          </p:cNvSpPr>
          <p:nvPr/>
        </p:nvSpPr>
        <p:spPr bwMode="auto">
          <a:xfrm>
            <a:off x="7424738" y="2617788"/>
            <a:ext cx="227012" cy="88900"/>
          </a:xfrm>
          <a:prstGeom prst="rect">
            <a:avLst/>
          </a:prstGeom>
          <a:solidFill>
            <a:srgbClr val="02E017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4" name="Rectangle 65"/>
          <p:cNvSpPr>
            <a:spLocks noChangeArrowheads="1"/>
          </p:cNvSpPr>
          <p:nvPr/>
        </p:nvSpPr>
        <p:spPr bwMode="auto">
          <a:xfrm>
            <a:off x="7424738" y="2401888"/>
            <a:ext cx="227012" cy="119062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5" name="Rectangle 66"/>
          <p:cNvSpPr>
            <a:spLocks noChangeArrowheads="1"/>
          </p:cNvSpPr>
          <p:nvPr/>
        </p:nvSpPr>
        <p:spPr bwMode="auto">
          <a:xfrm>
            <a:off x="7424738" y="2522538"/>
            <a:ext cx="227012" cy="101600"/>
          </a:xfrm>
          <a:prstGeom prst="rect">
            <a:avLst/>
          </a:prstGeom>
          <a:solidFill>
            <a:srgbClr val="00278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46" name="Group 67"/>
          <p:cNvGrpSpPr>
            <a:grpSpLocks/>
          </p:cNvGrpSpPr>
          <p:nvPr/>
        </p:nvGrpSpPr>
        <p:grpSpPr bwMode="auto">
          <a:xfrm>
            <a:off x="5302250" y="3159125"/>
            <a:ext cx="519113" cy="287338"/>
            <a:chOff x="1887" y="1604"/>
            <a:chExt cx="434" cy="217"/>
          </a:xfrm>
        </p:grpSpPr>
        <p:sp>
          <p:nvSpPr>
            <p:cNvPr id="947" name="Rectangle 68"/>
            <p:cNvSpPr>
              <a:spLocks noChangeArrowheads="1"/>
            </p:cNvSpPr>
            <p:nvPr/>
          </p:nvSpPr>
          <p:spPr bwMode="auto">
            <a:xfrm>
              <a:off x="1887" y="1604"/>
              <a:ext cx="191" cy="56"/>
            </a:xfrm>
            <a:prstGeom prst="rect">
              <a:avLst/>
            </a:prstGeom>
            <a:solidFill>
              <a:srgbClr val="09997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8" name="Rectangle 69"/>
            <p:cNvSpPr>
              <a:spLocks noChangeArrowheads="1"/>
            </p:cNvSpPr>
            <p:nvPr/>
          </p:nvSpPr>
          <p:spPr bwMode="auto">
            <a:xfrm>
              <a:off x="2129" y="1716"/>
              <a:ext cx="192" cy="105"/>
            </a:xfrm>
            <a:prstGeom prst="rect">
              <a:avLst/>
            </a:prstGeom>
            <a:solidFill>
              <a:srgbClr val="80DA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9" name="Group 70"/>
          <p:cNvGrpSpPr>
            <a:grpSpLocks/>
          </p:cNvGrpSpPr>
          <p:nvPr/>
        </p:nvGrpSpPr>
        <p:grpSpPr bwMode="auto">
          <a:xfrm>
            <a:off x="5302250" y="3067050"/>
            <a:ext cx="812800" cy="379413"/>
            <a:chOff x="1887" y="1534"/>
            <a:chExt cx="680" cy="287"/>
          </a:xfrm>
        </p:grpSpPr>
        <p:sp>
          <p:nvSpPr>
            <p:cNvPr id="950" name="Rectangle 71"/>
            <p:cNvSpPr>
              <a:spLocks noChangeArrowheads="1"/>
            </p:cNvSpPr>
            <p:nvPr/>
          </p:nvSpPr>
          <p:spPr bwMode="auto">
            <a:xfrm>
              <a:off x="1887" y="1534"/>
              <a:ext cx="191" cy="74"/>
            </a:xfrm>
            <a:prstGeom prst="rect">
              <a:avLst/>
            </a:prstGeom>
            <a:solidFill>
              <a:srgbClr val="DD000B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1" name="Rectangle 72"/>
            <p:cNvSpPr>
              <a:spLocks noChangeArrowheads="1"/>
            </p:cNvSpPr>
            <p:nvPr/>
          </p:nvSpPr>
          <p:spPr bwMode="auto">
            <a:xfrm>
              <a:off x="2129" y="1604"/>
              <a:ext cx="191" cy="112"/>
            </a:xfrm>
            <a:prstGeom prst="rect">
              <a:avLst/>
            </a:prstGeom>
            <a:solidFill>
              <a:srgbClr val="09997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2" name="Rectangle 73"/>
            <p:cNvSpPr>
              <a:spLocks noChangeArrowheads="1"/>
            </p:cNvSpPr>
            <p:nvPr/>
          </p:nvSpPr>
          <p:spPr bwMode="auto">
            <a:xfrm>
              <a:off x="2378" y="1774"/>
              <a:ext cx="189" cy="47"/>
            </a:xfrm>
            <a:prstGeom prst="rect">
              <a:avLst/>
            </a:prstGeom>
            <a:solidFill>
              <a:srgbClr val="80DA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3" name="Group 74"/>
          <p:cNvGrpSpPr>
            <a:grpSpLocks/>
          </p:cNvGrpSpPr>
          <p:nvPr/>
        </p:nvGrpSpPr>
        <p:grpSpPr bwMode="auto">
          <a:xfrm>
            <a:off x="5302250" y="2962275"/>
            <a:ext cx="1111250" cy="484188"/>
            <a:chOff x="1887" y="1455"/>
            <a:chExt cx="929" cy="366"/>
          </a:xfrm>
        </p:grpSpPr>
        <p:sp>
          <p:nvSpPr>
            <p:cNvPr id="954" name="Rectangle 75"/>
            <p:cNvSpPr>
              <a:spLocks noChangeArrowheads="1"/>
            </p:cNvSpPr>
            <p:nvPr/>
          </p:nvSpPr>
          <p:spPr bwMode="auto">
            <a:xfrm>
              <a:off x="1887" y="1455"/>
              <a:ext cx="191" cy="84"/>
            </a:xfrm>
            <a:prstGeom prst="rect">
              <a:avLst/>
            </a:prstGeom>
            <a:solidFill>
              <a:srgbClr val="F5FA2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5" name="Rectangle 76"/>
            <p:cNvSpPr>
              <a:spLocks noChangeArrowheads="1"/>
            </p:cNvSpPr>
            <p:nvPr/>
          </p:nvSpPr>
          <p:spPr bwMode="auto">
            <a:xfrm>
              <a:off x="2129" y="1476"/>
              <a:ext cx="191" cy="132"/>
            </a:xfrm>
            <a:prstGeom prst="rect">
              <a:avLst/>
            </a:prstGeom>
            <a:solidFill>
              <a:srgbClr val="DD000B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6" name="Rectangle 77"/>
            <p:cNvSpPr>
              <a:spLocks noChangeArrowheads="1"/>
            </p:cNvSpPr>
            <p:nvPr/>
          </p:nvSpPr>
          <p:spPr bwMode="auto">
            <a:xfrm>
              <a:off x="2378" y="1718"/>
              <a:ext cx="189" cy="76"/>
            </a:xfrm>
            <a:prstGeom prst="rect">
              <a:avLst/>
            </a:prstGeom>
            <a:solidFill>
              <a:srgbClr val="09997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7" name="Rectangle 78"/>
            <p:cNvSpPr>
              <a:spLocks noChangeArrowheads="1"/>
            </p:cNvSpPr>
            <p:nvPr/>
          </p:nvSpPr>
          <p:spPr bwMode="auto">
            <a:xfrm>
              <a:off x="2627" y="1711"/>
              <a:ext cx="189" cy="110"/>
            </a:xfrm>
            <a:prstGeom prst="rect">
              <a:avLst/>
            </a:prstGeom>
            <a:solidFill>
              <a:srgbClr val="80DA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58" name="Rectangle 79"/>
          <p:cNvSpPr>
            <a:spLocks noChangeArrowheads="1"/>
          </p:cNvSpPr>
          <p:nvPr/>
        </p:nvSpPr>
        <p:spPr bwMode="auto">
          <a:xfrm>
            <a:off x="6186488" y="2400300"/>
            <a:ext cx="227012" cy="66675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59" name="Group 80"/>
          <p:cNvGrpSpPr>
            <a:grpSpLocks/>
          </p:cNvGrpSpPr>
          <p:nvPr/>
        </p:nvGrpSpPr>
        <p:grpSpPr bwMode="auto">
          <a:xfrm>
            <a:off x="5302250" y="2513013"/>
            <a:ext cx="2349500" cy="663575"/>
            <a:chOff x="1887" y="1114"/>
            <a:chExt cx="1966" cy="503"/>
          </a:xfrm>
        </p:grpSpPr>
        <p:sp>
          <p:nvSpPr>
            <p:cNvPr id="960" name="Rectangle 81"/>
            <p:cNvSpPr>
              <a:spLocks noChangeArrowheads="1"/>
            </p:cNvSpPr>
            <p:nvPr/>
          </p:nvSpPr>
          <p:spPr bwMode="auto">
            <a:xfrm>
              <a:off x="1887" y="1114"/>
              <a:ext cx="191" cy="75"/>
            </a:xfrm>
            <a:prstGeom prst="rect">
              <a:avLst/>
            </a:prstGeom>
            <a:solidFill>
              <a:srgbClr val="00278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1" name="Rectangle 82"/>
            <p:cNvSpPr>
              <a:spLocks noChangeArrowheads="1"/>
            </p:cNvSpPr>
            <p:nvPr/>
          </p:nvSpPr>
          <p:spPr bwMode="auto">
            <a:xfrm>
              <a:off x="3663" y="1484"/>
              <a:ext cx="190" cy="133"/>
            </a:xfrm>
            <a:prstGeom prst="rect">
              <a:avLst/>
            </a:prstGeom>
            <a:solidFill>
              <a:srgbClr val="DD000B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2" name="Rectangle 83"/>
            <p:cNvSpPr>
              <a:spLocks noChangeArrowheads="1"/>
            </p:cNvSpPr>
            <p:nvPr/>
          </p:nvSpPr>
          <p:spPr bwMode="auto">
            <a:xfrm>
              <a:off x="2129" y="1184"/>
              <a:ext cx="184" cy="67"/>
            </a:xfrm>
            <a:prstGeom prst="rect">
              <a:avLst/>
            </a:prstGeom>
            <a:solidFill>
              <a:srgbClr val="02E017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3" name="Rectangle 84"/>
            <p:cNvSpPr>
              <a:spLocks noChangeArrowheads="1"/>
            </p:cNvSpPr>
            <p:nvPr/>
          </p:nvSpPr>
          <p:spPr bwMode="auto">
            <a:xfrm>
              <a:off x="2378" y="1285"/>
              <a:ext cx="189" cy="104"/>
            </a:xfrm>
            <a:prstGeom prst="rect">
              <a:avLst/>
            </a:prstGeom>
            <a:solidFill>
              <a:srgbClr val="C900D5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4" name="Rectangle 85"/>
            <p:cNvSpPr>
              <a:spLocks noChangeArrowheads="1"/>
            </p:cNvSpPr>
            <p:nvPr/>
          </p:nvSpPr>
          <p:spPr bwMode="auto">
            <a:xfrm>
              <a:off x="2627" y="1355"/>
              <a:ext cx="189" cy="98"/>
            </a:xfrm>
            <a:prstGeom prst="rect">
              <a:avLst/>
            </a:prstGeom>
            <a:solidFill>
              <a:srgbClr val="FFBB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5" name="Rectangle 86"/>
            <p:cNvSpPr>
              <a:spLocks noChangeArrowheads="1"/>
            </p:cNvSpPr>
            <p:nvPr/>
          </p:nvSpPr>
          <p:spPr bwMode="auto">
            <a:xfrm>
              <a:off x="3414" y="1484"/>
              <a:ext cx="191" cy="55"/>
            </a:xfrm>
            <a:prstGeom prst="rect">
              <a:avLst/>
            </a:prstGeom>
            <a:solidFill>
              <a:srgbClr val="F5FA2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6" name="Group 87"/>
          <p:cNvGrpSpPr>
            <a:grpSpLocks/>
          </p:cNvGrpSpPr>
          <p:nvPr/>
        </p:nvGrpSpPr>
        <p:grpSpPr bwMode="auto">
          <a:xfrm>
            <a:off x="5302250" y="2886075"/>
            <a:ext cx="2054225" cy="560388"/>
            <a:chOff x="1887" y="1397"/>
            <a:chExt cx="1718" cy="424"/>
          </a:xfrm>
        </p:grpSpPr>
        <p:grpSp>
          <p:nvGrpSpPr>
            <p:cNvPr id="967" name="Group 88"/>
            <p:cNvGrpSpPr>
              <a:grpSpLocks/>
            </p:cNvGrpSpPr>
            <p:nvPr/>
          </p:nvGrpSpPr>
          <p:grpSpPr bwMode="auto">
            <a:xfrm>
              <a:off x="1887" y="1397"/>
              <a:ext cx="929" cy="332"/>
              <a:chOff x="1887" y="1397"/>
              <a:chExt cx="929" cy="332"/>
            </a:xfrm>
          </p:grpSpPr>
          <p:sp>
            <p:nvSpPr>
              <p:cNvPr id="969" name="Rectangle 89"/>
              <p:cNvSpPr>
                <a:spLocks noChangeArrowheads="1"/>
              </p:cNvSpPr>
              <p:nvPr/>
            </p:nvSpPr>
            <p:spPr bwMode="auto">
              <a:xfrm>
                <a:off x="1887" y="1397"/>
                <a:ext cx="191" cy="63"/>
              </a:xfrm>
              <a:prstGeom prst="rect">
                <a:avLst/>
              </a:prstGeom>
              <a:solidFill>
                <a:srgbClr val="FFBB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70" name="Group 90"/>
              <p:cNvGrpSpPr>
                <a:grpSpLocks/>
              </p:cNvGrpSpPr>
              <p:nvPr/>
            </p:nvGrpSpPr>
            <p:grpSpPr bwMode="auto">
              <a:xfrm>
                <a:off x="2129" y="1406"/>
                <a:ext cx="687" cy="323"/>
                <a:chOff x="2129" y="1406"/>
                <a:chExt cx="687" cy="323"/>
              </a:xfrm>
            </p:grpSpPr>
            <p:sp>
              <p:nvSpPr>
                <p:cNvPr id="971" name="Rectangle 91"/>
                <p:cNvSpPr>
                  <a:spLocks noChangeArrowheads="1"/>
                </p:cNvSpPr>
                <p:nvPr/>
              </p:nvSpPr>
              <p:spPr bwMode="auto">
                <a:xfrm>
                  <a:off x="2129" y="1406"/>
                  <a:ext cx="192" cy="70"/>
                </a:xfrm>
                <a:prstGeom prst="rect">
                  <a:avLst/>
                </a:prstGeom>
                <a:solidFill>
                  <a:srgbClr val="F5FA2C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2" name="Rectangle 92"/>
                <p:cNvSpPr>
                  <a:spLocks noChangeArrowheads="1"/>
                </p:cNvSpPr>
                <p:nvPr/>
              </p:nvSpPr>
              <p:spPr bwMode="auto">
                <a:xfrm>
                  <a:off x="2378" y="1597"/>
                  <a:ext cx="189" cy="132"/>
                </a:xfrm>
                <a:prstGeom prst="rect">
                  <a:avLst/>
                </a:prstGeom>
                <a:solidFill>
                  <a:srgbClr val="DD000B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73" name="Rectangle 93"/>
                <p:cNvSpPr>
                  <a:spLocks noChangeArrowheads="1"/>
                </p:cNvSpPr>
                <p:nvPr/>
              </p:nvSpPr>
              <p:spPr bwMode="auto">
                <a:xfrm>
                  <a:off x="2627" y="1597"/>
                  <a:ext cx="189" cy="126"/>
                </a:xfrm>
                <a:prstGeom prst="rect">
                  <a:avLst/>
                </a:prstGeom>
                <a:solidFill>
                  <a:srgbClr val="099970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68" name="Rectangle 94"/>
            <p:cNvSpPr>
              <a:spLocks noChangeArrowheads="1"/>
            </p:cNvSpPr>
            <p:nvPr/>
          </p:nvSpPr>
          <p:spPr bwMode="auto">
            <a:xfrm>
              <a:off x="3414" y="1758"/>
              <a:ext cx="191" cy="63"/>
            </a:xfrm>
            <a:prstGeom prst="rect">
              <a:avLst/>
            </a:prstGeom>
            <a:solidFill>
              <a:srgbClr val="80DA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4" name="Group 95"/>
          <p:cNvGrpSpPr>
            <a:grpSpLocks/>
          </p:cNvGrpSpPr>
          <p:nvPr/>
        </p:nvGrpSpPr>
        <p:grpSpPr bwMode="auto">
          <a:xfrm>
            <a:off x="5889625" y="2400300"/>
            <a:ext cx="1744663" cy="400050"/>
            <a:chOff x="2378" y="1029"/>
            <a:chExt cx="1460" cy="303"/>
          </a:xfrm>
        </p:grpSpPr>
        <p:sp>
          <p:nvSpPr>
            <p:cNvPr id="975" name="Rectangle 96"/>
            <p:cNvSpPr>
              <a:spLocks noChangeArrowheads="1"/>
            </p:cNvSpPr>
            <p:nvPr/>
          </p:nvSpPr>
          <p:spPr bwMode="auto">
            <a:xfrm>
              <a:off x="3663" y="1249"/>
              <a:ext cx="175" cy="77"/>
            </a:xfrm>
            <a:prstGeom prst="rect">
              <a:avLst/>
            </a:prstGeom>
            <a:solidFill>
              <a:srgbClr val="C900D5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6" name="Rectangle 97"/>
            <p:cNvSpPr>
              <a:spLocks noChangeArrowheads="1"/>
            </p:cNvSpPr>
            <p:nvPr/>
          </p:nvSpPr>
          <p:spPr bwMode="auto">
            <a:xfrm>
              <a:off x="2378" y="1029"/>
              <a:ext cx="189" cy="126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7" name="Rectangle 98"/>
            <p:cNvSpPr>
              <a:spLocks noChangeArrowheads="1"/>
            </p:cNvSpPr>
            <p:nvPr/>
          </p:nvSpPr>
          <p:spPr bwMode="auto">
            <a:xfrm>
              <a:off x="2627" y="1079"/>
              <a:ext cx="189" cy="119"/>
            </a:xfrm>
            <a:prstGeom prst="rect">
              <a:avLst/>
            </a:prstGeom>
            <a:solidFill>
              <a:srgbClr val="00278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8" name="Rectangle 99"/>
            <p:cNvSpPr>
              <a:spLocks noChangeArrowheads="1"/>
            </p:cNvSpPr>
            <p:nvPr/>
          </p:nvSpPr>
          <p:spPr bwMode="auto">
            <a:xfrm>
              <a:off x="3414" y="1249"/>
              <a:ext cx="184" cy="83"/>
            </a:xfrm>
            <a:prstGeom prst="rect">
              <a:avLst/>
            </a:prstGeom>
            <a:solidFill>
              <a:srgbClr val="02E017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9" name="Rectangle 100"/>
          <p:cNvSpPr>
            <a:spLocks noChangeArrowheads="1"/>
          </p:cNvSpPr>
          <p:nvPr/>
        </p:nvSpPr>
        <p:spPr bwMode="auto">
          <a:xfrm>
            <a:off x="7127875" y="2400300"/>
            <a:ext cx="228600" cy="53975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80" name="Group 101"/>
          <p:cNvGrpSpPr>
            <a:grpSpLocks/>
          </p:cNvGrpSpPr>
          <p:nvPr/>
        </p:nvGrpSpPr>
        <p:grpSpPr bwMode="auto">
          <a:xfrm>
            <a:off x="5310188" y="2605088"/>
            <a:ext cx="2341562" cy="711200"/>
            <a:chOff x="1893" y="1184"/>
            <a:chExt cx="1960" cy="539"/>
          </a:xfrm>
        </p:grpSpPr>
        <p:sp>
          <p:nvSpPr>
            <p:cNvPr id="981" name="Rectangle 102"/>
            <p:cNvSpPr>
              <a:spLocks noChangeArrowheads="1"/>
            </p:cNvSpPr>
            <p:nvPr/>
          </p:nvSpPr>
          <p:spPr bwMode="auto">
            <a:xfrm>
              <a:off x="3663" y="1612"/>
              <a:ext cx="190" cy="111"/>
            </a:xfrm>
            <a:prstGeom prst="rect">
              <a:avLst/>
            </a:prstGeom>
            <a:solidFill>
              <a:srgbClr val="09997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2" name="Rectangle 103"/>
            <p:cNvSpPr>
              <a:spLocks noChangeArrowheads="1"/>
            </p:cNvSpPr>
            <p:nvPr/>
          </p:nvSpPr>
          <p:spPr bwMode="auto">
            <a:xfrm>
              <a:off x="1893" y="1184"/>
              <a:ext cx="184" cy="149"/>
            </a:xfrm>
            <a:prstGeom prst="rect">
              <a:avLst/>
            </a:prstGeom>
            <a:solidFill>
              <a:srgbClr val="02E017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3" name="Rectangle 104"/>
            <p:cNvSpPr>
              <a:spLocks noChangeArrowheads="1"/>
            </p:cNvSpPr>
            <p:nvPr/>
          </p:nvSpPr>
          <p:spPr bwMode="auto">
            <a:xfrm>
              <a:off x="2129" y="1242"/>
              <a:ext cx="192" cy="84"/>
            </a:xfrm>
            <a:prstGeom prst="rect">
              <a:avLst/>
            </a:prstGeom>
            <a:solidFill>
              <a:srgbClr val="C900D5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4" name="Rectangle 105"/>
            <p:cNvSpPr>
              <a:spLocks noChangeArrowheads="1"/>
            </p:cNvSpPr>
            <p:nvPr/>
          </p:nvSpPr>
          <p:spPr bwMode="auto">
            <a:xfrm>
              <a:off x="2378" y="1384"/>
              <a:ext cx="189" cy="126"/>
            </a:xfrm>
            <a:prstGeom prst="rect">
              <a:avLst/>
            </a:prstGeom>
            <a:solidFill>
              <a:srgbClr val="FFBB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5" name="Rectangle 106"/>
            <p:cNvSpPr>
              <a:spLocks noChangeArrowheads="1"/>
            </p:cNvSpPr>
            <p:nvPr/>
          </p:nvSpPr>
          <p:spPr bwMode="auto">
            <a:xfrm>
              <a:off x="2627" y="1449"/>
              <a:ext cx="189" cy="110"/>
            </a:xfrm>
            <a:prstGeom prst="rect">
              <a:avLst/>
            </a:prstGeom>
            <a:solidFill>
              <a:srgbClr val="F5FA2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6" name="Rectangle 107"/>
            <p:cNvSpPr>
              <a:spLocks noChangeArrowheads="1"/>
            </p:cNvSpPr>
            <p:nvPr/>
          </p:nvSpPr>
          <p:spPr bwMode="auto">
            <a:xfrm>
              <a:off x="3414" y="1512"/>
              <a:ext cx="191" cy="96"/>
            </a:xfrm>
            <a:prstGeom prst="rect">
              <a:avLst/>
            </a:prstGeom>
            <a:solidFill>
              <a:srgbClr val="DD000B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7" name="Group 108"/>
          <p:cNvGrpSpPr>
            <a:grpSpLocks/>
          </p:cNvGrpSpPr>
          <p:nvPr/>
        </p:nvGrpSpPr>
        <p:grpSpPr bwMode="auto">
          <a:xfrm>
            <a:off x="5591175" y="2400300"/>
            <a:ext cx="2060575" cy="560388"/>
            <a:chOff x="2129" y="1029"/>
            <a:chExt cx="1724" cy="424"/>
          </a:xfrm>
        </p:grpSpPr>
        <p:sp>
          <p:nvSpPr>
            <p:cNvPr id="988" name="Rectangle 109"/>
            <p:cNvSpPr>
              <a:spLocks noChangeArrowheads="1"/>
            </p:cNvSpPr>
            <p:nvPr/>
          </p:nvSpPr>
          <p:spPr bwMode="auto">
            <a:xfrm>
              <a:off x="3663" y="1334"/>
              <a:ext cx="190" cy="84"/>
            </a:xfrm>
            <a:prstGeom prst="rect">
              <a:avLst/>
            </a:prstGeom>
            <a:solidFill>
              <a:srgbClr val="FFBB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9" name="Rectangle 110"/>
            <p:cNvSpPr>
              <a:spLocks noChangeArrowheads="1"/>
            </p:cNvSpPr>
            <p:nvPr/>
          </p:nvSpPr>
          <p:spPr bwMode="auto">
            <a:xfrm>
              <a:off x="2129" y="1029"/>
              <a:ext cx="191" cy="90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0" name="Rectangle 111"/>
            <p:cNvSpPr>
              <a:spLocks noChangeArrowheads="1"/>
            </p:cNvSpPr>
            <p:nvPr/>
          </p:nvSpPr>
          <p:spPr bwMode="auto">
            <a:xfrm>
              <a:off x="2378" y="1142"/>
              <a:ext cx="189" cy="119"/>
            </a:xfrm>
            <a:prstGeom prst="rect">
              <a:avLst/>
            </a:prstGeom>
            <a:solidFill>
              <a:srgbClr val="00278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1" name="Rectangle 112"/>
            <p:cNvSpPr>
              <a:spLocks noChangeArrowheads="1"/>
            </p:cNvSpPr>
            <p:nvPr/>
          </p:nvSpPr>
          <p:spPr bwMode="auto">
            <a:xfrm>
              <a:off x="2627" y="1193"/>
              <a:ext cx="189" cy="49"/>
            </a:xfrm>
            <a:prstGeom prst="rect">
              <a:avLst/>
            </a:prstGeom>
            <a:solidFill>
              <a:srgbClr val="02E017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2" name="Rectangle 113"/>
            <p:cNvSpPr>
              <a:spLocks noChangeArrowheads="1"/>
            </p:cNvSpPr>
            <p:nvPr/>
          </p:nvSpPr>
          <p:spPr bwMode="auto">
            <a:xfrm>
              <a:off x="3414" y="1328"/>
              <a:ext cx="191" cy="125"/>
            </a:xfrm>
            <a:prstGeom prst="rect">
              <a:avLst/>
            </a:prstGeom>
            <a:solidFill>
              <a:srgbClr val="C900D5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93" name="Rectangle 114"/>
          <p:cNvSpPr>
            <a:spLocks noChangeArrowheads="1"/>
          </p:cNvSpPr>
          <p:nvPr/>
        </p:nvSpPr>
        <p:spPr bwMode="auto">
          <a:xfrm>
            <a:off x="7127875" y="2447925"/>
            <a:ext cx="228600" cy="249238"/>
          </a:xfrm>
          <a:prstGeom prst="rect">
            <a:avLst/>
          </a:prstGeom>
          <a:solidFill>
            <a:srgbClr val="002780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94" name="Group 115"/>
          <p:cNvGrpSpPr>
            <a:grpSpLocks/>
          </p:cNvGrpSpPr>
          <p:nvPr/>
        </p:nvGrpSpPr>
        <p:grpSpPr bwMode="auto">
          <a:xfrm>
            <a:off x="5302250" y="2400300"/>
            <a:ext cx="2349500" cy="596900"/>
            <a:chOff x="1887" y="1029"/>
            <a:chExt cx="1966" cy="452"/>
          </a:xfrm>
        </p:grpSpPr>
        <p:sp>
          <p:nvSpPr>
            <p:cNvPr id="995" name="Rectangle 116"/>
            <p:cNvSpPr>
              <a:spLocks noChangeArrowheads="1"/>
            </p:cNvSpPr>
            <p:nvPr/>
          </p:nvSpPr>
          <p:spPr bwMode="auto">
            <a:xfrm>
              <a:off x="3663" y="1413"/>
              <a:ext cx="190" cy="68"/>
            </a:xfrm>
            <a:prstGeom prst="rect">
              <a:avLst/>
            </a:prstGeom>
            <a:solidFill>
              <a:srgbClr val="F5FA2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6" name="Rectangle 117"/>
            <p:cNvSpPr>
              <a:spLocks noChangeArrowheads="1"/>
            </p:cNvSpPr>
            <p:nvPr/>
          </p:nvSpPr>
          <p:spPr bwMode="auto">
            <a:xfrm>
              <a:off x="1887" y="1029"/>
              <a:ext cx="184" cy="86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7" name="Rectangle 118"/>
            <p:cNvSpPr>
              <a:spLocks noChangeArrowheads="1"/>
            </p:cNvSpPr>
            <p:nvPr/>
          </p:nvSpPr>
          <p:spPr bwMode="auto">
            <a:xfrm>
              <a:off x="2129" y="1114"/>
              <a:ext cx="184" cy="72"/>
            </a:xfrm>
            <a:prstGeom prst="rect">
              <a:avLst/>
            </a:prstGeom>
            <a:solidFill>
              <a:srgbClr val="00278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8" name="Rectangle 119"/>
            <p:cNvSpPr>
              <a:spLocks noChangeArrowheads="1"/>
            </p:cNvSpPr>
            <p:nvPr/>
          </p:nvSpPr>
          <p:spPr bwMode="auto">
            <a:xfrm>
              <a:off x="2384" y="1261"/>
              <a:ext cx="169" cy="62"/>
            </a:xfrm>
            <a:prstGeom prst="rect">
              <a:avLst/>
            </a:prstGeom>
            <a:solidFill>
              <a:srgbClr val="02E017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9" name="Rectangle 120"/>
            <p:cNvSpPr>
              <a:spLocks noChangeArrowheads="1"/>
            </p:cNvSpPr>
            <p:nvPr/>
          </p:nvSpPr>
          <p:spPr bwMode="auto">
            <a:xfrm>
              <a:off x="2627" y="1242"/>
              <a:ext cx="180" cy="113"/>
            </a:xfrm>
            <a:prstGeom prst="rect">
              <a:avLst/>
            </a:prstGeom>
            <a:solidFill>
              <a:srgbClr val="C900D5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0" name="Rectangle 121"/>
            <p:cNvSpPr>
              <a:spLocks noChangeArrowheads="1"/>
            </p:cNvSpPr>
            <p:nvPr/>
          </p:nvSpPr>
          <p:spPr bwMode="auto">
            <a:xfrm>
              <a:off x="3414" y="1449"/>
              <a:ext cx="191" cy="32"/>
            </a:xfrm>
            <a:prstGeom prst="rect">
              <a:avLst/>
            </a:prstGeom>
            <a:solidFill>
              <a:srgbClr val="FFBB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01" name="Group 122"/>
          <p:cNvGrpSpPr>
            <a:grpSpLocks/>
          </p:cNvGrpSpPr>
          <p:nvPr/>
        </p:nvGrpSpPr>
        <p:grpSpPr bwMode="auto">
          <a:xfrm>
            <a:off x="5302250" y="2795588"/>
            <a:ext cx="2349500" cy="661987"/>
            <a:chOff x="1887" y="1328"/>
            <a:chExt cx="1966" cy="502"/>
          </a:xfrm>
        </p:grpSpPr>
        <p:sp>
          <p:nvSpPr>
            <p:cNvPr id="1002" name="Rectangle 123"/>
            <p:cNvSpPr>
              <a:spLocks noChangeArrowheads="1"/>
            </p:cNvSpPr>
            <p:nvPr/>
          </p:nvSpPr>
          <p:spPr bwMode="auto">
            <a:xfrm>
              <a:off x="3663" y="1662"/>
              <a:ext cx="190" cy="168"/>
            </a:xfrm>
            <a:prstGeom prst="rect">
              <a:avLst/>
            </a:prstGeom>
            <a:solidFill>
              <a:srgbClr val="80DA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03" name="Group 124"/>
            <p:cNvGrpSpPr>
              <a:grpSpLocks/>
            </p:cNvGrpSpPr>
            <p:nvPr/>
          </p:nvGrpSpPr>
          <p:grpSpPr bwMode="auto">
            <a:xfrm>
              <a:off x="1887" y="1328"/>
              <a:ext cx="922" cy="274"/>
              <a:chOff x="1887" y="1328"/>
              <a:chExt cx="922" cy="274"/>
            </a:xfrm>
          </p:grpSpPr>
          <p:sp>
            <p:nvSpPr>
              <p:cNvPr id="1005" name="Rectangle 125"/>
              <p:cNvSpPr>
                <a:spLocks noChangeArrowheads="1"/>
              </p:cNvSpPr>
              <p:nvPr/>
            </p:nvSpPr>
            <p:spPr bwMode="auto">
              <a:xfrm>
                <a:off x="1887" y="1334"/>
                <a:ext cx="191" cy="68"/>
              </a:xfrm>
              <a:prstGeom prst="rect">
                <a:avLst/>
              </a:prstGeom>
              <a:solidFill>
                <a:srgbClr val="C900D5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6" name="Rectangle 126"/>
              <p:cNvSpPr>
                <a:spLocks noChangeArrowheads="1"/>
              </p:cNvSpPr>
              <p:nvPr/>
            </p:nvSpPr>
            <p:spPr bwMode="auto">
              <a:xfrm>
                <a:off x="2129" y="1328"/>
                <a:ext cx="191" cy="83"/>
              </a:xfrm>
              <a:prstGeom prst="rect">
                <a:avLst/>
              </a:prstGeom>
              <a:solidFill>
                <a:srgbClr val="FFBB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7" name="Rectangle 127"/>
              <p:cNvSpPr>
                <a:spLocks noChangeArrowheads="1"/>
              </p:cNvSpPr>
              <p:nvPr/>
            </p:nvSpPr>
            <p:spPr bwMode="auto">
              <a:xfrm>
                <a:off x="2378" y="1505"/>
                <a:ext cx="189" cy="97"/>
              </a:xfrm>
              <a:prstGeom prst="rect">
                <a:avLst/>
              </a:prstGeom>
              <a:solidFill>
                <a:srgbClr val="F5FA2C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8" name="Rectangle 128"/>
              <p:cNvSpPr>
                <a:spLocks noChangeArrowheads="1"/>
              </p:cNvSpPr>
              <p:nvPr/>
            </p:nvSpPr>
            <p:spPr bwMode="auto">
              <a:xfrm>
                <a:off x="2627" y="1554"/>
                <a:ext cx="182" cy="47"/>
              </a:xfrm>
              <a:prstGeom prst="rect">
                <a:avLst/>
              </a:prstGeom>
              <a:solidFill>
                <a:srgbClr val="DD000B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04" name="Rectangle 129"/>
            <p:cNvSpPr>
              <a:spLocks noChangeArrowheads="1"/>
            </p:cNvSpPr>
            <p:nvPr/>
          </p:nvSpPr>
          <p:spPr bwMode="auto">
            <a:xfrm>
              <a:off x="3414" y="1604"/>
              <a:ext cx="191" cy="154"/>
            </a:xfrm>
            <a:prstGeom prst="rect">
              <a:avLst/>
            </a:prstGeom>
            <a:solidFill>
              <a:srgbClr val="09997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9" name="Rectangle 130"/>
          <p:cNvSpPr>
            <a:spLocks noChangeArrowheads="1"/>
          </p:cNvSpPr>
          <p:nvPr/>
        </p:nvSpPr>
        <p:spPr bwMode="auto">
          <a:xfrm>
            <a:off x="5313363" y="4337050"/>
            <a:ext cx="219075" cy="1403350"/>
          </a:xfrm>
          <a:prstGeom prst="rect">
            <a:avLst/>
          </a:prstGeom>
          <a:solidFill>
            <a:schemeClr val="bg1"/>
          </a:solidFill>
          <a:ln w="22225">
            <a:solidFill>
              <a:srgbClr val="158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0" name="Rectangle 131"/>
          <p:cNvSpPr>
            <a:spLocks noChangeArrowheads="1"/>
          </p:cNvSpPr>
          <p:nvPr/>
        </p:nvSpPr>
        <p:spPr bwMode="auto">
          <a:xfrm>
            <a:off x="5602288" y="4337050"/>
            <a:ext cx="219075" cy="1403350"/>
          </a:xfrm>
          <a:prstGeom prst="rect">
            <a:avLst/>
          </a:prstGeom>
          <a:solidFill>
            <a:schemeClr val="bg1"/>
          </a:solidFill>
          <a:ln w="22225">
            <a:solidFill>
              <a:srgbClr val="DD000B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1" name="Rectangle 132"/>
          <p:cNvSpPr>
            <a:spLocks noChangeArrowheads="1"/>
          </p:cNvSpPr>
          <p:nvPr/>
        </p:nvSpPr>
        <p:spPr bwMode="auto">
          <a:xfrm>
            <a:off x="5900738" y="4327525"/>
            <a:ext cx="215900" cy="1404938"/>
          </a:xfrm>
          <a:prstGeom prst="rect">
            <a:avLst/>
          </a:prstGeom>
          <a:solidFill>
            <a:schemeClr val="bg1"/>
          </a:solidFill>
          <a:ln w="22225">
            <a:solidFill>
              <a:srgbClr val="FFBB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2" name="Rectangle 133"/>
          <p:cNvSpPr>
            <a:spLocks noChangeArrowheads="1"/>
          </p:cNvSpPr>
          <p:nvPr/>
        </p:nvSpPr>
        <p:spPr bwMode="auto">
          <a:xfrm>
            <a:off x="6197600" y="4327525"/>
            <a:ext cx="215900" cy="1404938"/>
          </a:xfrm>
          <a:prstGeom prst="rect">
            <a:avLst/>
          </a:prstGeom>
          <a:solidFill>
            <a:srgbClr val="E7EDED"/>
          </a:solidFill>
          <a:ln w="22225">
            <a:solidFill>
              <a:srgbClr val="0065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3" name="AutoShape 134"/>
          <p:cNvSpPr>
            <a:spLocks noChangeArrowheads="1"/>
          </p:cNvSpPr>
          <p:nvPr/>
        </p:nvSpPr>
        <p:spPr bwMode="auto">
          <a:xfrm>
            <a:off x="5295900" y="5875338"/>
            <a:ext cx="2379663" cy="320675"/>
          </a:xfrm>
          <a:prstGeom prst="roundRect">
            <a:avLst>
              <a:gd name="adj" fmla="val 11301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1113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4" name="AutoShape 138"/>
          <p:cNvSpPr>
            <a:spLocks noChangeArrowheads="1"/>
          </p:cNvSpPr>
          <p:nvPr/>
        </p:nvSpPr>
        <p:spPr bwMode="auto">
          <a:xfrm>
            <a:off x="5281613" y="1828800"/>
            <a:ext cx="2376487" cy="481013"/>
          </a:xfrm>
          <a:prstGeom prst="roundRect">
            <a:avLst>
              <a:gd name="adj" fmla="val 1100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1113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5" name="Rectangle 139"/>
          <p:cNvSpPr>
            <a:spLocks noChangeArrowheads="1"/>
          </p:cNvSpPr>
          <p:nvPr/>
        </p:nvSpPr>
        <p:spPr bwMode="auto">
          <a:xfrm>
            <a:off x="5895975" y="1905000"/>
            <a:ext cx="1320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Detector Frontend</a:t>
            </a:r>
            <a:endParaRPr lang="en-US" sz="2000" b="1">
              <a:latin typeface="Helvetica" charset="0"/>
            </a:endParaRPr>
          </a:p>
        </p:txBody>
      </p:sp>
      <p:sp>
        <p:nvSpPr>
          <p:cNvPr id="1016" name="AutoShape 140"/>
          <p:cNvSpPr>
            <a:spLocks noChangeArrowheads="1"/>
          </p:cNvSpPr>
          <p:nvPr/>
        </p:nvSpPr>
        <p:spPr bwMode="auto">
          <a:xfrm>
            <a:off x="4195763" y="1943100"/>
            <a:ext cx="847725" cy="563563"/>
          </a:xfrm>
          <a:prstGeom prst="roundRect">
            <a:avLst>
              <a:gd name="adj" fmla="val 6495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 w="11113">
            <a:solidFill>
              <a:srgbClr val="555555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7" name="Rectangle 141"/>
          <p:cNvSpPr>
            <a:spLocks noChangeArrowheads="1"/>
          </p:cNvSpPr>
          <p:nvPr/>
        </p:nvSpPr>
        <p:spPr bwMode="auto">
          <a:xfrm>
            <a:off x="4419600" y="2057400"/>
            <a:ext cx="4445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Level 1</a:t>
            </a:r>
            <a:endParaRPr lang="en-US" sz="2000" b="1">
              <a:latin typeface="Helvetica" charset="0"/>
            </a:endParaRPr>
          </a:p>
        </p:txBody>
      </p:sp>
      <p:sp>
        <p:nvSpPr>
          <p:cNvPr id="1018" name="Rectangle 142"/>
          <p:cNvSpPr>
            <a:spLocks noChangeArrowheads="1"/>
          </p:cNvSpPr>
          <p:nvPr/>
        </p:nvSpPr>
        <p:spPr bwMode="auto">
          <a:xfrm>
            <a:off x="4818063" y="2095500"/>
            <a:ext cx="381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19" name="Rectangle 143"/>
          <p:cNvSpPr>
            <a:spLocks noChangeArrowheads="1"/>
          </p:cNvSpPr>
          <p:nvPr/>
        </p:nvSpPr>
        <p:spPr bwMode="auto">
          <a:xfrm>
            <a:off x="4395788" y="2244725"/>
            <a:ext cx="393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Trigger</a:t>
            </a:r>
            <a:endParaRPr lang="en-US" sz="2000" b="1">
              <a:latin typeface="Helvetica" charset="0"/>
            </a:endParaRPr>
          </a:p>
        </p:txBody>
      </p:sp>
      <p:sp>
        <p:nvSpPr>
          <p:cNvPr id="1020" name="Rectangle 144"/>
          <p:cNvSpPr>
            <a:spLocks noChangeArrowheads="1"/>
          </p:cNvSpPr>
          <p:nvPr/>
        </p:nvSpPr>
        <p:spPr bwMode="auto">
          <a:xfrm>
            <a:off x="8229600" y="3784600"/>
            <a:ext cx="508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Controls</a:t>
            </a:r>
            <a:endParaRPr lang="en-US" sz="2000" b="1">
              <a:latin typeface="Helvetica" charset="0"/>
            </a:endParaRPr>
          </a:p>
        </p:txBody>
      </p:sp>
      <p:sp>
        <p:nvSpPr>
          <p:cNvPr id="1021" name="Rectangle 145"/>
          <p:cNvSpPr>
            <a:spLocks noChangeArrowheads="1"/>
          </p:cNvSpPr>
          <p:nvPr/>
        </p:nvSpPr>
        <p:spPr bwMode="auto">
          <a:xfrm>
            <a:off x="5973763" y="2184400"/>
            <a:ext cx="66675" cy="93663"/>
          </a:xfrm>
          <a:prstGeom prst="rect">
            <a:avLst/>
          </a:prstGeom>
          <a:solidFill>
            <a:srgbClr val="E7ED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2" name="Rectangle 146"/>
          <p:cNvSpPr>
            <a:spLocks noChangeArrowheads="1"/>
          </p:cNvSpPr>
          <p:nvPr/>
        </p:nvSpPr>
        <p:spPr bwMode="auto">
          <a:xfrm>
            <a:off x="5905500" y="2184400"/>
            <a:ext cx="17463" cy="93663"/>
          </a:xfrm>
          <a:prstGeom prst="rect">
            <a:avLst/>
          </a:prstGeom>
          <a:solidFill>
            <a:srgbClr val="80DA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3" name="Rectangle 147"/>
          <p:cNvSpPr>
            <a:spLocks noChangeArrowheads="1"/>
          </p:cNvSpPr>
          <p:nvPr/>
        </p:nvSpPr>
        <p:spPr bwMode="auto">
          <a:xfrm>
            <a:off x="7177088" y="2184400"/>
            <a:ext cx="85725" cy="93663"/>
          </a:xfrm>
          <a:prstGeom prst="rect">
            <a:avLst/>
          </a:prstGeom>
          <a:solidFill>
            <a:srgbClr val="0999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" name="Rectangle 148"/>
          <p:cNvSpPr>
            <a:spLocks noChangeArrowheads="1"/>
          </p:cNvSpPr>
          <p:nvPr/>
        </p:nvSpPr>
        <p:spPr bwMode="auto">
          <a:xfrm>
            <a:off x="7329488" y="2184400"/>
            <a:ext cx="19050" cy="93663"/>
          </a:xfrm>
          <a:prstGeom prst="rect">
            <a:avLst/>
          </a:prstGeom>
          <a:solidFill>
            <a:srgbClr val="FFBB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" name="Rectangle 149"/>
          <p:cNvSpPr>
            <a:spLocks noChangeArrowheads="1"/>
          </p:cNvSpPr>
          <p:nvPr/>
        </p:nvSpPr>
        <p:spPr bwMode="auto">
          <a:xfrm>
            <a:off x="5954713" y="2184400"/>
            <a:ext cx="52387" cy="93663"/>
          </a:xfrm>
          <a:prstGeom prst="rect">
            <a:avLst/>
          </a:prstGeom>
          <a:solidFill>
            <a:srgbClr val="DD000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6" name="Rectangle 150"/>
          <p:cNvSpPr>
            <a:spLocks noChangeArrowheads="1"/>
          </p:cNvSpPr>
          <p:nvPr/>
        </p:nvSpPr>
        <p:spPr bwMode="auto">
          <a:xfrm>
            <a:off x="7262813" y="2184400"/>
            <a:ext cx="66675" cy="93663"/>
          </a:xfrm>
          <a:prstGeom prst="rect">
            <a:avLst/>
          </a:prstGeom>
          <a:solidFill>
            <a:srgbClr val="0027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7" name="Rectangle 151"/>
          <p:cNvSpPr>
            <a:spLocks noChangeArrowheads="1"/>
          </p:cNvSpPr>
          <p:nvPr/>
        </p:nvSpPr>
        <p:spPr bwMode="auto">
          <a:xfrm>
            <a:off x="6040438" y="2184400"/>
            <a:ext cx="58737" cy="93663"/>
          </a:xfrm>
          <a:prstGeom prst="rect">
            <a:avLst/>
          </a:prstGeom>
          <a:solidFill>
            <a:srgbClr val="FFBB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8" name="Rectangle 152"/>
          <p:cNvSpPr>
            <a:spLocks noChangeArrowheads="1"/>
          </p:cNvSpPr>
          <p:nvPr/>
        </p:nvSpPr>
        <p:spPr bwMode="auto">
          <a:xfrm>
            <a:off x="5922963" y="2184400"/>
            <a:ext cx="31750" cy="93663"/>
          </a:xfrm>
          <a:prstGeom prst="rect">
            <a:avLst/>
          </a:prstGeom>
          <a:solidFill>
            <a:srgbClr val="0999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9" name="Rectangle 153"/>
          <p:cNvSpPr>
            <a:spLocks noChangeArrowheads="1"/>
          </p:cNvSpPr>
          <p:nvPr/>
        </p:nvSpPr>
        <p:spPr bwMode="auto">
          <a:xfrm>
            <a:off x="5454650" y="2184400"/>
            <a:ext cx="68263" cy="93663"/>
          </a:xfrm>
          <a:prstGeom prst="rect">
            <a:avLst/>
          </a:prstGeom>
          <a:solidFill>
            <a:srgbClr val="E7ED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0" name="Rectangle 154"/>
          <p:cNvSpPr>
            <a:spLocks noChangeArrowheads="1"/>
          </p:cNvSpPr>
          <p:nvPr/>
        </p:nvSpPr>
        <p:spPr bwMode="auto">
          <a:xfrm>
            <a:off x="5327650" y="2184400"/>
            <a:ext cx="76200" cy="93663"/>
          </a:xfrm>
          <a:prstGeom prst="rect">
            <a:avLst/>
          </a:prstGeom>
          <a:solidFill>
            <a:srgbClr val="80DA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1" name="Rectangle 155"/>
          <p:cNvSpPr>
            <a:spLocks noChangeArrowheads="1"/>
          </p:cNvSpPr>
          <p:nvPr/>
        </p:nvSpPr>
        <p:spPr bwMode="auto">
          <a:xfrm>
            <a:off x="5437188" y="2184400"/>
            <a:ext cx="17462" cy="93663"/>
          </a:xfrm>
          <a:prstGeom prst="rect">
            <a:avLst/>
          </a:prstGeom>
          <a:solidFill>
            <a:srgbClr val="DD000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2" name="Rectangle 156"/>
          <p:cNvSpPr>
            <a:spLocks noChangeArrowheads="1"/>
          </p:cNvSpPr>
          <p:nvPr/>
        </p:nvSpPr>
        <p:spPr bwMode="auto">
          <a:xfrm>
            <a:off x="5522913" y="2184400"/>
            <a:ext cx="9525" cy="93663"/>
          </a:xfrm>
          <a:prstGeom prst="rect">
            <a:avLst/>
          </a:prstGeom>
          <a:solidFill>
            <a:srgbClr val="FFBB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3" name="Rectangle 157"/>
          <p:cNvSpPr>
            <a:spLocks noChangeArrowheads="1"/>
          </p:cNvSpPr>
          <p:nvPr/>
        </p:nvSpPr>
        <p:spPr bwMode="auto">
          <a:xfrm>
            <a:off x="5403850" y="2184400"/>
            <a:ext cx="33338" cy="93663"/>
          </a:xfrm>
          <a:prstGeom prst="rect">
            <a:avLst/>
          </a:prstGeom>
          <a:solidFill>
            <a:srgbClr val="0999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" name="Rectangle 158"/>
          <p:cNvSpPr>
            <a:spLocks noChangeArrowheads="1"/>
          </p:cNvSpPr>
          <p:nvPr/>
        </p:nvSpPr>
        <p:spPr bwMode="auto">
          <a:xfrm>
            <a:off x="7481888" y="2184400"/>
            <a:ext cx="69850" cy="93663"/>
          </a:xfrm>
          <a:prstGeom prst="rect">
            <a:avLst/>
          </a:prstGeom>
          <a:solidFill>
            <a:srgbClr val="E7ED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5" name="Rectangle 159"/>
          <p:cNvSpPr>
            <a:spLocks noChangeArrowheads="1"/>
          </p:cNvSpPr>
          <p:nvPr/>
        </p:nvSpPr>
        <p:spPr bwMode="auto">
          <a:xfrm>
            <a:off x="7467600" y="2184400"/>
            <a:ext cx="14288" cy="93663"/>
          </a:xfrm>
          <a:prstGeom prst="rect">
            <a:avLst/>
          </a:prstGeom>
          <a:solidFill>
            <a:srgbClr val="DD000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6" name="Rectangle 160"/>
          <p:cNvSpPr>
            <a:spLocks noChangeArrowheads="1"/>
          </p:cNvSpPr>
          <p:nvPr/>
        </p:nvSpPr>
        <p:spPr bwMode="auto">
          <a:xfrm>
            <a:off x="7577138" y="2184400"/>
            <a:ext cx="50800" cy="93663"/>
          </a:xfrm>
          <a:prstGeom prst="rect">
            <a:avLst/>
          </a:prstGeom>
          <a:solidFill>
            <a:srgbClr val="C900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7" name="Rectangle 161"/>
          <p:cNvSpPr>
            <a:spLocks noChangeArrowheads="1"/>
          </p:cNvSpPr>
          <p:nvPr/>
        </p:nvSpPr>
        <p:spPr bwMode="auto">
          <a:xfrm>
            <a:off x="7551738" y="2184400"/>
            <a:ext cx="25400" cy="93663"/>
          </a:xfrm>
          <a:prstGeom prst="rect">
            <a:avLst/>
          </a:prstGeom>
          <a:solidFill>
            <a:srgbClr val="FFBB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Rectangle 162"/>
          <p:cNvSpPr>
            <a:spLocks noChangeArrowheads="1"/>
          </p:cNvSpPr>
          <p:nvPr/>
        </p:nvSpPr>
        <p:spPr bwMode="auto">
          <a:xfrm>
            <a:off x="7432675" y="2184400"/>
            <a:ext cx="34925" cy="93663"/>
          </a:xfrm>
          <a:prstGeom prst="rect">
            <a:avLst/>
          </a:prstGeom>
          <a:solidFill>
            <a:srgbClr val="0999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9" name="Rectangle 163"/>
          <p:cNvSpPr>
            <a:spLocks noChangeArrowheads="1"/>
          </p:cNvSpPr>
          <p:nvPr/>
        </p:nvSpPr>
        <p:spPr bwMode="auto">
          <a:xfrm>
            <a:off x="5692775" y="2184400"/>
            <a:ext cx="68263" cy="93663"/>
          </a:xfrm>
          <a:prstGeom prst="rect">
            <a:avLst/>
          </a:prstGeom>
          <a:solidFill>
            <a:srgbClr val="E7ED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Rectangle 164"/>
          <p:cNvSpPr>
            <a:spLocks noChangeArrowheads="1"/>
          </p:cNvSpPr>
          <p:nvPr/>
        </p:nvSpPr>
        <p:spPr bwMode="auto">
          <a:xfrm>
            <a:off x="5610225" y="2184400"/>
            <a:ext cx="31750" cy="93663"/>
          </a:xfrm>
          <a:prstGeom prst="rect">
            <a:avLst/>
          </a:prstGeom>
          <a:solidFill>
            <a:srgbClr val="80DA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1" name="Rectangle 165"/>
          <p:cNvSpPr>
            <a:spLocks noChangeArrowheads="1"/>
          </p:cNvSpPr>
          <p:nvPr/>
        </p:nvSpPr>
        <p:spPr bwMode="auto">
          <a:xfrm>
            <a:off x="5676900" y="2184400"/>
            <a:ext cx="15875" cy="93663"/>
          </a:xfrm>
          <a:prstGeom prst="rect">
            <a:avLst/>
          </a:prstGeom>
          <a:solidFill>
            <a:srgbClr val="DD000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2" name="Rectangle 166"/>
          <p:cNvSpPr>
            <a:spLocks noChangeArrowheads="1"/>
          </p:cNvSpPr>
          <p:nvPr/>
        </p:nvSpPr>
        <p:spPr bwMode="auto">
          <a:xfrm>
            <a:off x="5786438" y="2184400"/>
            <a:ext cx="34925" cy="93663"/>
          </a:xfrm>
          <a:prstGeom prst="rect">
            <a:avLst/>
          </a:prstGeom>
          <a:solidFill>
            <a:srgbClr val="C900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3" name="Rectangle 167"/>
          <p:cNvSpPr>
            <a:spLocks noChangeArrowheads="1"/>
          </p:cNvSpPr>
          <p:nvPr/>
        </p:nvSpPr>
        <p:spPr bwMode="auto">
          <a:xfrm>
            <a:off x="5761038" y="2184400"/>
            <a:ext cx="25400" cy="93663"/>
          </a:xfrm>
          <a:prstGeom prst="rect">
            <a:avLst/>
          </a:prstGeom>
          <a:solidFill>
            <a:srgbClr val="FFBB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" name="Rectangle 168"/>
          <p:cNvSpPr>
            <a:spLocks noChangeArrowheads="1"/>
          </p:cNvSpPr>
          <p:nvPr/>
        </p:nvSpPr>
        <p:spPr bwMode="auto">
          <a:xfrm>
            <a:off x="5641975" y="2184400"/>
            <a:ext cx="34925" cy="93663"/>
          </a:xfrm>
          <a:prstGeom prst="rect">
            <a:avLst/>
          </a:prstGeom>
          <a:solidFill>
            <a:srgbClr val="0999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5" name="Rectangle 169"/>
          <p:cNvSpPr>
            <a:spLocks noChangeArrowheads="1"/>
          </p:cNvSpPr>
          <p:nvPr/>
        </p:nvSpPr>
        <p:spPr bwMode="auto">
          <a:xfrm>
            <a:off x="6270625" y="2184400"/>
            <a:ext cx="109538" cy="93663"/>
          </a:xfrm>
          <a:prstGeom prst="rect">
            <a:avLst/>
          </a:prstGeom>
          <a:solidFill>
            <a:srgbClr val="E7EDE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6" name="Rectangle 170"/>
          <p:cNvSpPr>
            <a:spLocks noChangeArrowheads="1"/>
          </p:cNvSpPr>
          <p:nvPr/>
        </p:nvSpPr>
        <p:spPr bwMode="auto">
          <a:xfrm>
            <a:off x="6194425" y="2184400"/>
            <a:ext cx="15875" cy="93663"/>
          </a:xfrm>
          <a:prstGeom prst="rect">
            <a:avLst/>
          </a:prstGeom>
          <a:solidFill>
            <a:srgbClr val="80DA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7" name="Rectangle 171"/>
          <p:cNvSpPr>
            <a:spLocks noChangeArrowheads="1"/>
          </p:cNvSpPr>
          <p:nvPr/>
        </p:nvSpPr>
        <p:spPr bwMode="auto">
          <a:xfrm>
            <a:off x="6253163" y="2184400"/>
            <a:ext cx="50800" cy="93663"/>
          </a:xfrm>
          <a:prstGeom prst="rect">
            <a:avLst/>
          </a:prstGeom>
          <a:solidFill>
            <a:srgbClr val="DD000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6338888" y="2184400"/>
            <a:ext cx="66675" cy="93663"/>
          </a:xfrm>
          <a:prstGeom prst="rect">
            <a:avLst/>
          </a:prstGeom>
          <a:solidFill>
            <a:srgbClr val="FFBB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9" name="Rectangle 173"/>
          <p:cNvSpPr>
            <a:spLocks noChangeArrowheads="1"/>
          </p:cNvSpPr>
          <p:nvPr/>
        </p:nvSpPr>
        <p:spPr bwMode="auto">
          <a:xfrm>
            <a:off x="6210300" y="2184400"/>
            <a:ext cx="77788" cy="93663"/>
          </a:xfrm>
          <a:prstGeom prst="rect">
            <a:avLst/>
          </a:prstGeom>
          <a:solidFill>
            <a:srgbClr val="0999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0" name="Rectangle 174"/>
          <p:cNvSpPr>
            <a:spLocks noChangeArrowheads="1"/>
          </p:cNvSpPr>
          <p:nvPr/>
        </p:nvSpPr>
        <p:spPr bwMode="auto">
          <a:xfrm>
            <a:off x="7137400" y="2184400"/>
            <a:ext cx="39688" cy="93663"/>
          </a:xfrm>
          <a:prstGeom prst="rect">
            <a:avLst/>
          </a:prstGeom>
          <a:solidFill>
            <a:srgbClr val="80DA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1" name="Rectangle 175"/>
          <p:cNvSpPr>
            <a:spLocks noChangeArrowheads="1"/>
          </p:cNvSpPr>
          <p:nvPr/>
        </p:nvSpPr>
        <p:spPr bwMode="auto">
          <a:xfrm>
            <a:off x="5321300" y="2176463"/>
            <a:ext cx="209550" cy="1095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2" name="Rectangle 176"/>
          <p:cNvSpPr>
            <a:spLocks noChangeArrowheads="1"/>
          </p:cNvSpPr>
          <p:nvPr/>
        </p:nvSpPr>
        <p:spPr bwMode="auto">
          <a:xfrm>
            <a:off x="5610225" y="2176463"/>
            <a:ext cx="209550" cy="1095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3" name="Rectangle 177"/>
          <p:cNvSpPr>
            <a:spLocks noChangeArrowheads="1"/>
          </p:cNvSpPr>
          <p:nvPr/>
        </p:nvSpPr>
        <p:spPr bwMode="auto">
          <a:xfrm>
            <a:off x="5905500" y="2176463"/>
            <a:ext cx="209550" cy="1095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" name="Rectangle 178"/>
          <p:cNvSpPr>
            <a:spLocks noChangeArrowheads="1"/>
          </p:cNvSpPr>
          <p:nvPr/>
        </p:nvSpPr>
        <p:spPr bwMode="auto">
          <a:xfrm>
            <a:off x="6196013" y="2176463"/>
            <a:ext cx="207962" cy="1095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5" name="Rectangle 179"/>
          <p:cNvSpPr>
            <a:spLocks noChangeArrowheads="1"/>
          </p:cNvSpPr>
          <p:nvPr/>
        </p:nvSpPr>
        <p:spPr bwMode="auto">
          <a:xfrm>
            <a:off x="7138988" y="2176463"/>
            <a:ext cx="207962" cy="1095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6" name="Rectangle 180"/>
          <p:cNvSpPr>
            <a:spLocks noChangeArrowheads="1"/>
          </p:cNvSpPr>
          <p:nvPr/>
        </p:nvSpPr>
        <p:spPr bwMode="auto">
          <a:xfrm>
            <a:off x="7424738" y="2176463"/>
            <a:ext cx="209550" cy="10953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7" name="Rectangle 181"/>
          <p:cNvSpPr>
            <a:spLocks noChangeArrowheads="1"/>
          </p:cNvSpPr>
          <p:nvPr/>
        </p:nvSpPr>
        <p:spPr bwMode="auto">
          <a:xfrm>
            <a:off x="4902200" y="4217988"/>
            <a:ext cx="381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58" name="Rectangle 182"/>
          <p:cNvSpPr>
            <a:spLocks noChangeArrowheads="1"/>
          </p:cNvSpPr>
          <p:nvPr/>
        </p:nvSpPr>
        <p:spPr bwMode="auto">
          <a:xfrm>
            <a:off x="4741863" y="4425950"/>
            <a:ext cx="38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59" name="Rectangle 183"/>
          <p:cNvSpPr>
            <a:spLocks noChangeArrowheads="1"/>
          </p:cNvSpPr>
          <p:nvPr/>
        </p:nvSpPr>
        <p:spPr bwMode="auto">
          <a:xfrm>
            <a:off x="5089525" y="4576763"/>
            <a:ext cx="38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60" name="Rectangle 184"/>
          <p:cNvSpPr>
            <a:spLocks noChangeArrowheads="1"/>
          </p:cNvSpPr>
          <p:nvPr/>
        </p:nvSpPr>
        <p:spPr bwMode="auto">
          <a:xfrm>
            <a:off x="4779963" y="4729163"/>
            <a:ext cx="38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61" name="Rectangle 185"/>
          <p:cNvSpPr>
            <a:spLocks noChangeArrowheads="1"/>
          </p:cNvSpPr>
          <p:nvPr/>
        </p:nvSpPr>
        <p:spPr bwMode="auto">
          <a:xfrm>
            <a:off x="4806950" y="4875213"/>
            <a:ext cx="38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62" name="Rectangle 186"/>
          <p:cNvSpPr>
            <a:spLocks noChangeArrowheads="1"/>
          </p:cNvSpPr>
          <p:nvPr/>
        </p:nvSpPr>
        <p:spPr bwMode="auto">
          <a:xfrm>
            <a:off x="5075238" y="5026025"/>
            <a:ext cx="38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63" name="Rectangle 187"/>
          <p:cNvSpPr>
            <a:spLocks noChangeArrowheads="1"/>
          </p:cNvSpPr>
          <p:nvPr/>
        </p:nvSpPr>
        <p:spPr bwMode="auto">
          <a:xfrm>
            <a:off x="4976813" y="5178425"/>
            <a:ext cx="38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64" name="Rectangle 188"/>
          <p:cNvSpPr>
            <a:spLocks noChangeArrowheads="1"/>
          </p:cNvSpPr>
          <p:nvPr/>
        </p:nvSpPr>
        <p:spPr bwMode="auto">
          <a:xfrm>
            <a:off x="5140325" y="5326063"/>
            <a:ext cx="38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65" name="Rectangle 189"/>
          <p:cNvSpPr>
            <a:spLocks noChangeArrowheads="1"/>
          </p:cNvSpPr>
          <p:nvPr/>
        </p:nvSpPr>
        <p:spPr bwMode="auto">
          <a:xfrm>
            <a:off x="5010150" y="5476875"/>
            <a:ext cx="38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66" name="Rectangle 190"/>
          <p:cNvSpPr>
            <a:spLocks noChangeArrowheads="1"/>
          </p:cNvSpPr>
          <p:nvPr/>
        </p:nvSpPr>
        <p:spPr bwMode="auto">
          <a:xfrm>
            <a:off x="5081588" y="5627688"/>
            <a:ext cx="38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67" name="Rectangle 191"/>
          <p:cNvSpPr>
            <a:spLocks noChangeArrowheads="1"/>
          </p:cNvSpPr>
          <p:nvPr/>
        </p:nvSpPr>
        <p:spPr bwMode="auto">
          <a:xfrm>
            <a:off x="4886325" y="5776913"/>
            <a:ext cx="381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900" b="1">
                <a:latin typeface="Helvetica" charset="0"/>
              </a:rPr>
              <a:t> </a:t>
            </a:r>
            <a:endParaRPr lang="en-US" sz="2000" b="1">
              <a:latin typeface="Helvetica" charset="0"/>
            </a:endParaRPr>
          </a:p>
        </p:txBody>
      </p:sp>
      <p:sp>
        <p:nvSpPr>
          <p:cNvPr id="1068" name="Line 193"/>
          <p:cNvSpPr>
            <a:spLocks noChangeShapeType="1"/>
          </p:cNvSpPr>
          <p:nvPr/>
        </p:nvSpPr>
        <p:spPr bwMode="auto">
          <a:xfrm>
            <a:off x="5715000" y="3449638"/>
            <a:ext cx="0" cy="1666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9" name="Line 194"/>
          <p:cNvSpPr>
            <a:spLocks noChangeShapeType="1"/>
          </p:cNvSpPr>
          <p:nvPr/>
        </p:nvSpPr>
        <p:spPr bwMode="auto">
          <a:xfrm>
            <a:off x="6302375" y="3449638"/>
            <a:ext cx="0" cy="1666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0" name="Line 195"/>
          <p:cNvSpPr>
            <a:spLocks noChangeShapeType="1"/>
          </p:cNvSpPr>
          <p:nvPr/>
        </p:nvSpPr>
        <p:spPr bwMode="auto">
          <a:xfrm>
            <a:off x="5999163" y="3449638"/>
            <a:ext cx="0" cy="16668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1" name="Line 196"/>
          <p:cNvSpPr>
            <a:spLocks noChangeShapeType="1"/>
          </p:cNvSpPr>
          <p:nvPr/>
        </p:nvSpPr>
        <p:spPr bwMode="auto">
          <a:xfrm flipH="1">
            <a:off x="5430838" y="2286000"/>
            <a:ext cx="0" cy="1206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2" name="Line 197"/>
          <p:cNvSpPr>
            <a:spLocks noChangeShapeType="1"/>
          </p:cNvSpPr>
          <p:nvPr/>
        </p:nvSpPr>
        <p:spPr bwMode="auto">
          <a:xfrm flipH="1">
            <a:off x="6007100" y="2286000"/>
            <a:ext cx="0" cy="1206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3" name="Line 198"/>
          <p:cNvSpPr>
            <a:spLocks noChangeShapeType="1"/>
          </p:cNvSpPr>
          <p:nvPr/>
        </p:nvSpPr>
        <p:spPr bwMode="auto">
          <a:xfrm flipH="1">
            <a:off x="5716588" y="2282825"/>
            <a:ext cx="0" cy="12223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4" name="Line 199"/>
          <p:cNvSpPr>
            <a:spLocks noChangeShapeType="1"/>
          </p:cNvSpPr>
          <p:nvPr/>
        </p:nvSpPr>
        <p:spPr bwMode="auto">
          <a:xfrm flipH="1">
            <a:off x="6302375" y="2282825"/>
            <a:ext cx="0" cy="12223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5" name="Line 200"/>
          <p:cNvSpPr>
            <a:spLocks noChangeShapeType="1"/>
          </p:cNvSpPr>
          <p:nvPr/>
        </p:nvSpPr>
        <p:spPr bwMode="auto">
          <a:xfrm>
            <a:off x="5422900" y="4148138"/>
            <a:ext cx="0" cy="17303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6" name="Line 201"/>
          <p:cNvSpPr>
            <a:spLocks noChangeShapeType="1"/>
          </p:cNvSpPr>
          <p:nvPr/>
        </p:nvSpPr>
        <p:spPr bwMode="auto">
          <a:xfrm>
            <a:off x="5707063" y="4156075"/>
            <a:ext cx="0" cy="173038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7" name="Line 202"/>
          <p:cNvSpPr>
            <a:spLocks noChangeShapeType="1"/>
          </p:cNvSpPr>
          <p:nvPr/>
        </p:nvSpPr>
        <p:spPr bwMode="auto">
          <a:xfrm>
            <a:off x="6303963" y="4148138"/>
            <a:ext cx="0" cy="17303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8" name="Line 203"/>
          <p:cNvSpPr>
            <a:spLocks noChangeShapeType="1"/>
          </p:cNvSpPr>
          <p:nvPr/>
        </p:nvSpPr>
        <p:spPr bwMode="auto">
          <a:xfrm>
            <a:off x="5999163" y="4148138"/>
            <a:ext cx="0" cy="17303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9" name="Rectangle 204"/>
          <p:cNvSpPr>
            <a:spLocks noChangeArrowheads="1"/>
          </p:cNvSpPr>
          <p:nvPr/>
        </p:nvSpPr>
        <p:spPr bwMode="auto">
          <a:xfrm>
            <a:off x="5307013" y="3241675"/>
            <a:ext cx="217487" cy="196850"/>
          </a:xfrm>
          <a:prstGeom prst="rect">
            <a:avLst/>
          </a:prstGeom>
          <a:solidFill>
            <a:srgbClr val="80DA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80" name="Rectangle 250"/>
          <p:cNvSpPr>
            <a:spLocks noChangeArrowheads="1"/>
          </p:cNvSpPr>
          <p:nvPr/>
        </p:nvSpPr>
        <p:spPr bwMode="auto">
          <a:xfrm>
            <a:off x="7138988" y="4337050"/>
            <a:ext cx="217487" cy="1393825"/>
          </a:xfrm>
          <a:prstGeom prst="rect">
            <a:avLst/>
          </a:prstGeom>
          <a:solidFill>
            <a:schemeClr val="bg1"/>
          </a:solidFill>
          <a:ln w="22225">
            <a:solidFill>
              <a:srgbClr val="FF652A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81" name="Rectangle 252"/>
          <p:cNvSpPr>
            <a:spLocks noChangeArrowheads="1"/>
          </p:cNvSpPr>
          <p:nvPr/>
        </p:nvSpPr>
        <p:spPr bwMode="auto">
          <a:xfrm>
            <a:off x="5314950" y="4337050"/>
            <a:ext cx="204788" cy="196850"/>
          </a:xfrm>
          <a:prstGeom prst="rect">
            <a:avLst/>
          </a:prstGeom>
          <a:solidFill>
            <a:srgbClr val="80DAFF"/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82" name="Group 253"/>
          <p:cNvGrpSpPr>
            <a:grpSpLocks/>
          </p:cNvGrpSpPr>
          <p:nvPr/>
        </p:nvGrpSpPr>
        <p:grpSpPr bwMode="auto">
          <a:xfrm>
            <a:off x="5314950" y="4335463"/>
            <a:ext cx="496888" cy="338137"/>
            <a:chOff x="1897" y="2495"/>
            <a:chExt cx="416" cy="256"/>
          </a:xfrm>
        </p:grpSpPr>
        <p:sp>
          <p:nvSpPr>
            <p:cNvPr id="1083" name="Rectangle 254"/>
            <p:cNvSpPr>
              <a:spLocks noChangeArrowheads="1"/>
            </p:cNvSpPr>
            <p:nvPr/>
          </p:nvSpPr>
          <p:spPr bwMode="auto">
            <a:xfrm>
              <a:off x="2144" y="2495"/>
              <a:ext cx="169" cy="56"/>
            </a:xfrm>
            <a:prstGeom prst="rect">
              <a:avLst/>
            </a:prstGeom>
            <a:solidFill>
              <a:srgbClr val="09997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" name="Rectangle 255"/>
            <p:cNvSpPr>
              <a:spLocks noChangeArrowheads="1"/>
            </p:cNvSpPr>
            <p:nvPr/>
          </p:nvSpPr>
          <p:spPr bwMode="auto">
            <a:xfrm>
              <a:off x="1897" y="2646"/>
              <a:ext cx="172" cy="105"/>
            </a:xfrm>
            <a:prstGeom prst="rect">
              <a:avLst/>
            </a:prstGeom>
            <a:solidFill>
              <a:srgbClr val="80DA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5" name="Group 256"/>
          <p:cNvGrpSpPr>
            <a:grpSpLocks/>
          </p:cNvGrpSpPr>
          <p:nvPr/>
        </p:nvGrpSpPr>
        <p:grpSpPr bwMode="auto">
          <a:xfrm>
            <a:off x="5313363" y="4330700"/>
            <a:ext cx="785812" cy="409575"/>
            <a:chOff x="1896" y="2491"/>
            <a:chExt cx="658" cy="311"/>
          </a:xfrm>
        </p:grpSpPr>
        <p:sp>
          <p:nvSpPr>
            <p:cNvPr id="1086" name="Rectangle 257"/>
            <p:cNvSpPr>
              <a:spLocks noChangeArrowheads="1"/>
            </p:cNvSpPr>
            <p:nvPr/>
          </p:nvSpPr>
          <p:spPr bwMode="auto">
            <a:xfrm>
              <a:off x="2386" y="2491"/>
              <a:ext cx="168" cy="74"/>
            </a:xfrm>
            <a:prstGeom prst="rect">
              <a:avLst/>
            </a:prstGeom>
            <a:solidFill>
              <a:srgbClr val="DD000B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7" name="Rectangle 258"/>
            <p:cNvSpPr>
              <a:spLocks noChangeArrowheads="1"/>
            </p:cNvSpPr>
            <p:nvPr/>
          </p:nvSpPr>
          <p:spPr bwMode="auto">
            <a:xfrm>
              <a:off x="2144" y="2551"/>
              <a:ext cx="169" cy="112"/>
            </a:xfrm>
            <a:prstGeom prst="rect">
              <a:avLst/>
            </a:prstGeom>
            <a:solidFill>
              <a:srgbClr val="09997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8" name="Rectangle 259"/>
            <p:cNvSpPr>
              <a:spLocks noChangeArrowheads="1"/>
            </p:cNvSpPr>
            <p:nvPr/>
          </p:nvSpPr>
          <p:spPr bwMode="auto">
            <a:xfrm>
              <a:off x="1896" y="2751"/>
              <a:ext cx="173" cy="51"/>
            </a:xfrm>
            <a:prstGeom prst="rect">
              <a:avLst/>
            </a:prstGeom>
            <a:solidFill>
              <a:srgbClr val="80DA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89" name="Group 267"/>
          <p:cNvGrpSpPr>
            <a:grpSpLocks/>
          </p:cNvGrpSpPr>
          <p:nvPr/>
        </p:nvGrpSpPr>
        <p:grpSpPr bwMode="auto">
          <a:xfrm>
            <a:off x="5313363" y="4330700"/>
            <a:ext cx="1090612" cy="554038"/>
            <a:chOff x="1896" y="2492"/>
            <a:chExt cx="913" cy="419"/>
          </a:xfrm>
        </p:grpSpPr>
        <p:sp>
          <p:nvSpPr>
            <p:cNvPr id="1090" name="Rectangle 268"/>
            <p:cNvSpPr>
              <a:spLocks noChangeArrowheads="1"/>
            </p:cNvSpPr>
            <p:nvPr/>
          </p:nvSpPr>
          <p:spPr bwMode="auto">
            <a:xfrm>
              <a:off x="2640" y="2492"/>
              <a:ext cx="169" cy="84"/>
            </a:xfrm>
            <a:prstGeom prst="rect">
              <a:avLst/>
            </a:prstGeom>
            <a:solidFill>
              <a:srgbClr val="F5FA2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1" name="Rectangle 269"/>
            <p:cNvSpPr>
              <a:spLocks noChangeArrowheads="1"/>
            </p:cNvSpPr>
            <p:nvPr/>
          </p:nvSpPr>
          <p:spPr bwMode="auto">
            <a:xfrm>
              <a:off x="2386" y="2570"/>
              <a:ext cx="168" cy="132"/>
            </a:xfrm>
            <a:prstGeom prst="rect">
              <a:avLst/>
            </a:prstGeom>
            <a:solidFill>
              <a:srgbClr val="DD000B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2" name="Rectangle 270"/>
            <p:cNvSpPr>
              <a:spLocks noChangeArrowheads="1"/>
            </p:cNvSpPr>
            <p:nvPr/>
          </p:nvSpPr>
          <p:spPr bwMode="auto">
            <a:xfrm>
              <a:off x="2144" y="2661"/>
              <a:ext cx="169" cy="76"/>
            </a:xfrm>
            <a:prstGeom prst="rect">
              <a:avLst/>
            </a:prstGeom>
            <a:solidFill>
              <a:srgbClr val="09997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3" name="Rectangle 271"/>
            <p:cNvSpPr>
              <a:spLocks noChangeArrowheads="1"/>
            </p:cNvSpPr>
            <p:nvPr/>
          </p:nvSpPr>
          <p:spPr bwMode="auto">
            <a:xfrm>
              <a:off x="1896" y="2801"/>
              <a:ext cx="173" cy="110"/>
            </a:xfrm>
            <a:prstGeom prst="rect">
              <a:avLst/>
            </a:prstGeom>
            <a:solidFill>
              <a:srgbClr val="80DA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4" name="Group 283"/>
          <p:cNvGrpSpPr>
            <a:grpSpLocks/>
          </p:cNvGrpSpPr>
          <p:nvPr/>
        </p:nvGrpSpPr>
        <p:grpSpPr bwMode="auto">
          <a:xfrm>
            <a:off x="5311775" y="4335463"/>
            <a:ext cx="2033588" cy="628650"/>
            <a:chOff x="1895" y="2495"/>
            <a:chExt cx="1701" cy="476"/>
          </a:xfrm>
        </p:grpSpPr>
        <p:sp>
          <p:nvSpPr>
            <p:cNvPr id="1095" name="Rectangle 284"/>
            <p:cNvSpPr>
              <a:spLocks noChangeArrowheads="1"/>
            </p:cNvSpPr>
            <p:nvPr/>
          </p:nvSpPr>
          <p:spPr bwMode="auto">
            <a:xfrm>
              <a:off x="3424" y="2495"/>
              <a:ext cx="172" cy="51"/>
            </a:xfrm>
            <a:prstGeom prst="rect">
              <a:avLst/>
            </a:prstGeom>
            <a:solidFill>
              <a:srgbClr val="FFBB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" name="Rectangle 285"/>
            <p:cNvSpPr>
              <a:spLocks noChangeArrowheads="1"/>
            </p:cNvSpPr>
            <p:nvPr/>
          </p:nvSpPr>
          <p:spPr bwMode="auto">
            <a:xfrm>
              <a:off x="2638" y="2570"/>
              <a:ext cx="169" cy="63"/>
            </a:xfrm>
            <a:prstGeom prst="rect">
              <a:avLst/>
            </a:prstGeom>
            <a:solidFill>
              <a:srgbClr val="F5FA2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7" name="Rectangle 286"/>
            <p:cNvSpPr>
              <a:spLocks noChangeArrowheads="1"/>
            </p:cNvSpPr>
            <p:nvPr/>
          </p:nvSpPr>
          <p:spPr bwMode="auto">
            <a:xfrm>
              <a:off x="2390" y="2694"/>
              <a:ext cx="168" cy="132"/>
            </a:xfrm>
            <a:prstGeom prst="rect">
              <a:avLst/>
            </a:prstGeom>
            <a:solidFill>
              <a:srgbClr val="DD000B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8" name="Rectangle 287"/>
            <p:cNvSpPr>
              <a:spLocks noChangeArrowheads="1"/>
            </p:cNvSpPr>
            <p:nvPr/>
          </p:nvSpPr>
          <p:spPr bwMode="auto">
            <a:xfrm>
              <a:off x="2142" y="2735"/>
              <a:ext cx="169" cy="126"/>
            </a:xfrm>
            <a:prstGeom prst="rect">
              <a:avLst/>
            </a:prstGeom>
            <a:solidFill>
              <a:srgbClr val="09997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9" name="Rectangle 288"/>
            <p:cNvSpPr>
              <a:spLocks noChangeArrowheads="1"/>
            </p:cNvSpPr>
            <p:nvPr/>
          </p:nvSpPr>
          <p:spPr bwMode="auto">
            <a:xfrm>
              <a:off x="1895" y="2908"/>
              <a:ext cx="181" cy="63"/>
            </a:xfrm>
            <a:prstGeom prst="rect">
              <a:avLst/>
            </a:prstGeom>
            <a:solidFill>
              <a:srgbClr val="80DA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0" name="Group 289"/>
          <p:cNvGrpSpPr>
            <a:grpSpLocks/>
          </p:cNvGrpSpPr>
          <p:nvPr/>
        </p:nvGrpSpPr>
        <p:grpSpPr bwMode="auto">
          <a:xfrm>
            <a:off x="5314950" y="4335463"/>
            <a:ext cx="2343150" cy="849312"/>
            <a:chOff x="1897" y="2495"/>
            <a:chExt cx="1961" cy="644"/>
          </a:xfrm>
        </p:grpSpPr>
        <p:sp>
          <p:nvSpPr>
            <p:cNvPr id="1101" name="Rectangle 290"/>
            <p:cNvSpPr>
              <a:spLocks noChangeArrowheads="1"/>
            </p:cNvSpPr>
            <p:nvPr/>
          </p:nvSpPr>
          <p:spPr bwMode="auto">
            <a:xfrm>
              <a:off x="1897" y="2971"/>
              <a:ext cx="172" cy="168"/>
            </a:xfrm>
            <a:prstGeom prst="rect">
              <a:avLst/>
            </a:prstGeom>
            <a:solidFill>
              <a:srgbClr val="80DA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2" name="Rectangle 291"/>
            <p:cNvSpPr>
              <a:spLocks noChangeArrowheads="1"/>
            </p:cNvSpPr>
            <p:nvPr/>
          </p:nvSpPr>
          <p:spPr bwMode="auto">
            <a:xfrm>
              <a:off x="3682" y="2495"/>
              <a:ext cx="176" cy="68"/>
            </a:xfrm>
            <a:prstGeom prst="rect">
              <a:avLst/>
            </a:prstGeom>
            <a:solidFill>
              <a:srgbClr val="C900D5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3" name="Rectangle 292"/>
            <p:cNvSpPr>
              <a:spLocks noChangeArrowheads="1"/>
            </p:cNvSpPr>
            <p:nvPr/>
          </p:nvSpPr>
          <p:spPr bwMode="auto">
            <a:xfrm>
              <a:off x="3424" y="2544"/>
              <a:ext cx="172" cy="91"/>
            </a:xfrm>
            <a:prstGeom prst="rect">
              <a:avLst/>
            </a:prstGeom>
            <a:solidFill>
              <a:srgbClr val="FFBB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4" name="Rectangle 293"/>
            <p:cNvSpPr>
              <a:spLocks noChangeArrowheads="1"/>
            </p:cNvSpPr>
            <p:nvPr/>
          </p:nvSpPr>
          <p:spPr bwMode="auto">
            <a:xfrm>
              <a:off x="2634" y="2635"/>
              <a:ext cx="175" cy="95"/>
            </a:xfrm>
            <a:prstGeom prst="rect">
              <a:avLst/>
            </a:prstGeom>
            <a:solidFill>
              <a:srgbClr val="F5FA2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5" name="Rectangle 294"/>
            <p:cNvSpPr>
              <a:spLocks noChangeArrowheads="1"/>
            </p:cNvSpPr>
            <p:nvPr/>
          </p:nvSpPr>
          <p:spPr bwMode="auto">
            <a:xfrm>
              <a:off x="2386" y="2827"/>
              <a:ext cx="168" cy="47"/>
            </a:xfrm>
            <a:prstGeom prst="rect">
              <a:avLst/>
            </a:prstGeom>
            <a:solidFill>
              <a:srgbClr val="DD000B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2000" b="1">
                <a:latin typeface="Helvetica" charset="0"/>
              </a:endParaRPr>
            </a:p>
          </p:txBody>
        </p:sp>
        <p:sp>
          <p:nvSpPr>
            <p:cNvPr id="1106" name="Rectangle 295"/>
            <p:cNvSpPr>
              <a:spLocks noChangeArrowheads="1"/>
            </p:cNvSpPr>
            <p:nvPr/>
          </p:nvSpPr>
          <p:spPr bwMode="auto">
            <a:xfrm>
              <a:off x="2142" y="2863"/>
              <a:ext cx="171" cy="154"/>
            </a:xfrm>
            <a:prstGeom prst="rect">
              <a:avLst/>
            </a:prstGeom>
            <a:solidFill>
              <a:srgbClr val="09997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07" name="Group 304"/>
          <p:cNvGrpSpPr>
            <a:grpSpLocks/>
          </p:cNvGrpSpPr>
          <p:nvPr/>
        </p:nvGrpSpPr>
        <p:grpSpPr bwMode="auto">
          <a:xfrm>
            <a:off x="5310188" y="4425950"/>
            <a:ext cx="2347912" cy="950913"/>
            <a:chOff x="1893" y="2564"/>
            <a:chExt cx="1965" cy="720"/>
          </a:xfrm>
        </p:grpSpPr>
        <p:sp>
          <p:nvSpPr>
            <p:cNvPr id="1108" name="Rectangle 305"/>
            <p:cNvSpPr>
              <a:spLocks noChangeArrowheads="1"/>
            </p:cNvSpPr>
            <p:nvPr/>
          </p:nvSpPr>
          <p:spPr bwMode="auto">
            <a:xfrm>
              <a:off x="2144" y="3019"/>
              <a:ext cx="173" cy="53"/>
            </a:xfrm>
            <a:prstGeom prst="rect">
              <a:avLst/>
            </a:prstGeom>
            <a:solidFill>
              <a:srgbClr val="09997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9" name="Rectangle 306"/>
            <p:cNvSpPr>
              <a:spLocks noChangeArrowheads="1"/>
            </p:cNvSpPr>
            <p:nvPr/>
          </p:nvSpPr>
          <p:spPr bwMode="auto">
            <a:xfrm>
              <a:off x="1893" y="3135"/>
              <a:ext cx="184" cy="149"/>
            </a:xfrm>
            <a:prstGeom prst="rect">
              <a:avLst/>
            </a:prstGeom>
            <a:solidFill>
              <a:srgbClr val="02E017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0" name="Rectangle 307"/>
            <p:cNvSpPr>
              <a:spLocks noChangeArrowheads="1"/>
            </p:cNvSpPr>
            <p:nvPr/>
          </p:nvSpPr>
          <p:spPr bwMode="auto">
            <a:xfrm>
              <a:off x="3683" y="2564"/>
              <a:ext cx="175" cy="87"/>
            </a:xfrm>
            <a:prstGeom prst="rect">
              <a:avLst/>
            </a:prstGeom>
            <a:solidFill>
              <a:srgbClr val="C900D5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1" name="Rectangle 308"/>
            <p:cNvSpPr>
              <a:spLocks noChangeArrowheads="1"/>
            </p:cNvSpPr>
            <p:nvPr/>
          </p:nvSpPr>
          <p:spPr bwMode="auto">
            <a:xfrm>
              <a:off x="3426" y="2631"/>
              <a:ext cx="170" cy="126"/>
            </a:xfrm>
            <a:prstGeom prst="rect">
              <a:avLst/>
            </a:prstGeom>
            <a:solidFill>
              <a:srgbClr val="FFBB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2" name="Rectangle 309"/>
            <p:cNvSpPr>
              <a:spLocks noChangeArrowheads="1"/>
            </p:cNvSpPr>
            <p:nvPr/>
          </p:nvSpPr>
          <p:spPr bwMode="auto">
            <a:xfrm>
              <a:off x="2633" y="2727"/>
              <a:ext cx="174" cy="110"/>
            </a:xfrm>
            <a:prstGeom prst="rect">
              <a:avLst/>
            </a:prstGeom>
            <a:solidFill>
              <a:srgbClr val="F5FA2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3" name="Rectangle 310"/>
            <p:cNvSpPr>
              <a:spLocks noChangeArrowheads="1"/>
            </p:cNvSpPr>
            <p:nvPr/>
          </p:nvSpPr>
          <p:spPr bwMode="auto">
            <a:xfrm>
              <a:off x="2387" y="2875"/>
              <a:ext cx="171" cy="96"/>
            </a:xfrm>
            <a:prstGeom prst="rect">
              <a:avLst/>
            </a:prstGeom>
            <a:solidFill>
              <a:srgbClr val="DD000B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4" name="Group 320"/>
          <p:cNvGrpSpPr>
            <a:grpSpLocks/>
          </p:cNvGrpSpPr>
          <p:nvPr/>
        </p:nvGrpSpPr>
        <p:grpSpPr bwMode="auto">
          <a:xfrm>
            <a:off x="5321300" y="4541838"/>
            <a:ext cx="2330450" cy="922337"/>
            <a:chOff x="1903" y="2651"/>
            <a:chExt cx="1950" cy="699"/>
          </a:xfrm>
        </p:grpSpPr>
        <p:sp>
          <p:nvSpPr>
            <p:cNvPr id="1115" name="Rectangle 321"/>
            <p:cNvSpPr>
              <a:spLocks noChangeArrowheads="1"/>
            </p:cNvSpPr>
            <p:nvPr/>
          </p:nvSpPr>
          <p:spPr bwMode="auto">
            <a:xfrm>
              <a:off x="2142" y="3072"/>
              <a:ext cx="169" cy="61"/>
            </a:xfrm>
            <a:prstGeom prst="rect">
              <a:avLst/>
            </a:prstGeom>
            <a:solidFill>
              <a:srgbClr val="00278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" name="Rectangle 322"/>
            <p:cNvSpPr>
              <a:spLocks noChangeArrowheads="1"/>
            </p:cNvSpPr>
            <p:nvPr/>
          </p:nvSpPr>
          <p:spPr bwMode="auto">
            <a:xfrm>
              <a:off x="2393" y="2970"/>
              <a:ext cx="161" cy="133"/>
            </a:xfrm>
            <a:prstGeom prst="rect">
              <a:avLst/>
            </a:prstGeom>
            <a:solidFill>
              <a:srgbClr val="DD000B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7" name="Rectangle 323"/>
            <p:cNvSpPr>
              <a:spLocks noChangeArrowheads="1"/>
            </p:cNvSpPr>
            <p:nvPr/>
          </p:nvSpPr>
          <p:spPr bwMode="auto">
            <a:xfrm>
              <a:off x="1903" y="3283"/>
              <a:ext cx="169" cy="67"/>
            </a:xfrm>
            <a:prstGeom prst="rect">
              <a:avLst/>
            </a:prstGeom>
            <a:solidFill>
              <a:srgbClr val="02E017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8" name="Rectangle 324"/>
            <p:cNvSpPr>
              <a:spLocks noChangeArrowheads="1"/>
            </p:cNvSpPr>
            <p:nvPr/>
          </p:nvSpPr>
          <p:spPr bwMode="auto">
            <a:xfrm>
              <a:off x="3685" y="2651"/>
              <a:ext cx="168" cy="99"/>
            </a:xfrm>
            <a:prstGeom prst="rect">
              <a:avLst/>
            </a:prstGeom>
            <a:solidFill>
              <a:srgbClr val="C900D5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9" name="Rectangle 325"/>
            <p:cNvSpPr>
              <a:spLocks noChangeArrowheads="1"/>
            </p:cNvSpPr>
            <p:nvPr/>
          </p:nvSpPr>
          <p:spPr bwMode="auto">
            <a:xfrm>
              <a:off x="3428" y="2761"/>
              <a:ext cx="168" cy="79"/>
            </a:xfrm>
            <a:prstGeom prst="rect">
              <a:avLst/>
            </a:prstGeom>
            <a:solidFill>
              <a:srgbClr val="FFBB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0" name="Rectangle 326"/>
            <p:cNvSpPr>
              <a:spLocks noChangeArrowheads="1"/>
            </p:cNvSpPr>
            <p:nvPr/>
          </p:nvSpPr>
          <p:spPr bwMode="auto">
            <a:xfrm>
              <a:off x="2633" y="2839"/>
              <a:ext cx="174" cy="55"/>
            </a:xfrm>
            <a:prstGeom prst="rect">
              <a:avLst/>
            </a:prstGeom>
            <a:solidFill>
              <a:srgbClr val="F5FA2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1" name="Group 334"/>
          <p:cNvGrpSpPr>
            <a:grpSpLocks/>
          </p:cNvGrpSpPr>
          <p:nvPr/>
        </p:nvGrpSpPr>
        <p:grpSpPr bwMode="auto">
          <a:xfrm>
            <a:off x="5319713" y="4672013"/>
            <a:ext cx="2332037" cy="871537"/>
            <a:chOff x="1902" y="2750"/>
            <a:chExt cx="1951" cy="660"/>
          </a:xfrm>
        </p:grpSpPr>
        <p:sp>
          <p:nvSpPr>
            <p:cNvPr id="1122" name="Rectangle 335"/>
            <p:cNvSpPr>
              <a:spLocks noChangeArrowheads="1"/>
            </p:cNvSpPr>
            <p:nvPr/>
          </p:nvSpPr>
          <p:spPr bwMode="auto">
            <a:xfrm>
              <a:off x="2634" y="2893"/>
              <a:ext cx="175" cy="67"/>
            </a:xfrm>
            <a:prstGeom prst="rect">
              <a:avLst/>
            </a:prstGeom>
            <a:solidFill>
              <a:srgbClr val="F5FA2C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3" name="Rectangle 336"/>
            <p:cNvSpPr>
              <a:spLocks noChangeArrowheads="1"/>
            </p:cNvSpPr>
            <p:nvPr/>
          </p:nvSpPr>
          <p:spPr bwMode="auto">
            <a:xfrm>
              <a:off x="2393" y="3103"/>
              <a:ext cx="160" cy="86"/>
            </a:xfrm>
            <a:prstGeom prst="rect">
              <a:avLst/>
            </a:prstGeom>
            <a:solidFill>
              <a:schemeClr val="accent2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4" name="Rectangle 337"/>
            <p:cNvSpPr>
              <a:spLocks noChangeArrowheads="1"/>
            </p:cNvSpPr>
            <p:nvPr/>
          </p:nvSpPr>
          <p:spPr bwMode="auto">
            <a:xfrm>
              <a:off x="2144" y="3130"/>
              <a:ext cx="173" cy="72"/>
            </a:xfrm>
            <a:prstGeom prst="rect">
              <a:avLst/>
            </a:prstGeom>
            <a:solidFill>
              <a:srgbClr val="00278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5" name="Rectangle 338"/>
            <p:cNvSpPr>
              <a:spLocks noChangeArrowheads="1"/>
            </p:cNvSpPr>
            <p:nvPr/>
          </p:nvSpPr>
          <p:spPr bwMode="auto">
            <a:xfrm>
              <a:off x="1902" y="3348"/>
              <a:ext cx="169" cy="62"/>
            </a:xfrm>
            <a:prstGeom prst="rect">
              <a:avLst/>
            </a:prstGeom>
            <a:solidFill>
              <a:srgbClr val="02E017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6" name="Rectangle 339"/>
            <p:cNvSpPr>
              <a:spLocks noChangeArrowheads="1"/>
            </p:cNvSpPr>
            <p:nvPr/>
          </p:nvSpPr>
          <p:spPr bwMode="auto">
            <a:xfrm>
              <a:off x="3685" y="2750"/>
              <a:ext cx="168" cy="113"/>
            </a:xfrm>
            <a:prstGeom prst="rect">
              <a:avLst/>
            </a:prstGeom>
            <a:solidFill>
              <a:srgbClr val="C900D5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" name="Rectangle 340"/>
            <p:cNvSpPr>
              <a:spLocks noChangeArrowheads="1"/>
            </p:cNvSpPr>
            <p:nvPr/>
          </p:nvSpPr>
          <p:spPr bwMode="auto">
            <a:xfrm>
              <a:off x="3423" y="2840"/>
              <a:ext cx="170" cy="47"/>
            </a:xfrm>
            <a:prstGeom prst="rect">
              <a:avLst/>
            </a:prstGeom>
            <a:solidFill>
              <a:srgbClr val="FFBB00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" name="Rectangle 348"/>
          <p:cNvSpPr>
            <a:spLocks noChangeArrowheads="1"/>
          </p:cNvSpPr>
          <p:nvPr/>
        </p:nvSpPr>
        <p:spPr bwMode="auto">
          <a:xfrm>
            <a:off x="5318125" y="4338638"/>
            <a:ext cx="209550" cy="83820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" name="Rectangle 349"/>
          <p:cNvSpPr>
            <a:spLocks noChangeArrowheads="1"/>
          </p:cNvSpPr>
          <p:nvPr/>
        </p:nvSpPr>
        <p:spPr bwMode="auto">
          <a:xfrm rot="16200000">
            <a:off x="5625307" y="5660231"/>
            <a:ext cx="223838" cy="758825"/>
          </a:xfrm>
          <a:prstGeom prst="rect">
            <a:avLst/>
          </a:prstGeom>
          <a:solidFill>
            <a:srgbClr val="00FFCC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0" name="Rectangle 350"/>
          <p:cNvSpPr>
            <a:spLocks noChangeArrowheads="1"/>
          </p:cNvSpPr>
          <p:nvPr/>
        </p:nvSpPr>
        <p:spPr bwMode="auto">
          <a:xfrm>
            <a:off x="5316538" y="3251200"/>
            <a:ext cx="217487" cy="196850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31" name="Group 351"/>
          <p:cNvGrpSpPr>
            <a:grpSpLocks/>
          </p:cNvGrpSpPr>
          <p:nvPr/>
        </p:nvGrpSpPr>
        <p:grpSpPr bwMode="auto">
          <a:xfrm>
            <a:off x="5302250" y="3067050"/>
            <a:ext cx="812800" cy="379413"/>
            <a:chOff x="1887" y="1534"/>
            <a:chExt cx="680" cy="287"/>
          </a:xfrm>
        </p:grpSpPr>
        <p:sp>
          <p:nvSpPr>
            <p:cNvPr id="1132" name="Rectangle 352"/>
            <p:cNvSpPr>
              <a:spLocks noChangeArrowheads="1"/>
            </p:cNvSpPr>
            <p:nvPr/>
          </p:nvSpPr>
          <p:spPr bwMode="auto">
            <a:xfrm>
              <a:off x="1887" y="1534"/>
              <a:ext cx="191" cy="7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3" name="Rectangle 353"/>
            <p:cNvSpPr>
              <a:spLocks noChangeArrowheads="1"/>
            </p:cNvSpPr>
            <p:nvPr/>
          </p:nvSpPr>
          <p:spPr bwMode="auto">
            <a:xfrm>
              <a:off x="2129" y="1604"/>
              <a:ext cx="191" cy="11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4" name="Rectangle 354"/>
            <p:cNvSpPr>
              <a:spLocks noChangeArrowheads="1"/>
            </p:cNvSpPr>
            <p:nvPr/>
          </p:nvSpPr>
          <p:spPr bwMode="auto">
            <a:xfrm>
              <a:off x="2378" y="1774"/>
              <a:ext cx="189" cy="4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5" name="Group 355"/>
          <p:cNvGrpSpPr>
            <a:grpSpLocks/>
          </p:cNvGrpSpPr>
          <p:nvPr/>
        </p:nvGrpSpPr>
        <p:grpSpPr bwMode="auto">
          <a:xfrm>
            <a:off x="5302250" y="3159125"/>
            <a:ext cx="519113" cy="287338"/>
            <a:chOff x="1887" y="1604"/>
            <a:chExt cx="434" cy="217"/>
          </a:xfrm>
        </p:grpSpPr>
        <p:sp>
          <p:nvSpPr>
            <p:cNvPr id="1136" name="Rectangle 356"/>
            <p:cNvSpPr>
              <a:spLocks noChangeArrowheads="1"/>
            </p:cNvSpPr>
            <p:nvPr/>
          </p:nvSpPr>
          <p:spPr bwMode="auto">
            <a:xfrm>
              <a:off x="1887" y="1604"/>
              <a:ext cx="191" cy="5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7" name="Rectangle 357"/>
            <p:cNvSpPr>
              <a:spLocks noChangeArrowheads="1"/>
            </p:cNvSpPr>
            <p:nvPr/>
          </p:nvSpPr>
          <p:spPr bwMode="auto">
            <a:xfrm>
              <a:off x="2129" y="1716"/>
              <a:ext cx="192" cy="10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38" name="Group 358"/>
          <p:cNvGrpSpPr>
            <a:grpSpLocks/>
          </p:cNvGrpSpPr>
          <p:nvPr/>
        </p:nvGrpSpPr>
        <p:grpSpPr bwMode="auto">
          <a:xfrm>
            <a:off x="5302250" y="2962275"/>
            <a:ext cx="1111250" cy="484188"/>
            <a:chOff x="1887" y="1455"/>
            <a:chExt cx="929" cy="366"/>
          </a:xfrm>
        </p:grpSpPr>
        <p:sp>
          <p:nvSpPr>
            <p:cNvPr id="1139" name="Rectangle 359"/>
            <p:cNvSpPr>
              <a:spLocks noChangeArrowheads="1"/>
            </p:cNvSpPr>
            <p:nvPr/>
          </p:nvSpPr>
          <p:spPr bwMode="auto">
            <a:xfrm>
              <a:off x="1887" y="1455"/>
              <a:ext cx="191" cy="8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0" name="Rectangle 360"/>
            <p:cNvSpPr>
              <a:spLocks noChangeArrowheads="1"/>
            </p:cNvSpPr>
            <p:nvPr/>
          </p:nvSpPr>
          <p:spPr bwMode="auto">
            <a:xfrm>
              <a:off x="2129" y="1476"/>
              <a:ext cx="191" cy="1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1" name="Rectangle 361"/>
            <p:cNvSpPr>
              <a:spLocks noChangeArrowheads="1"/>
            </p:cNvSpPr>
            <p:nvPr/>
          </p:nvSpPr>
          <p:spPr bwMode="auto">
            <a:xfrm>
              <a:off x="2378" y="1718"/>
              <a:ext cx="189" cy="7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2" name="Rectangle 362"/>
            <p:cNvSpPr>
              <a:spLocks noChangeArrowheads="1"/>
            </p:cNvSpPr>
            <p:nvPr/>
          </p:nvSpPr>
          <p:spPr bwMode="auto">
            <a:xfrm>
              <a:off x="2627" y="1711"/>
              <a:ext cx="189" cy="11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3" name="Group 363"/>
          <p:cNvGrpSpPr>
            <a:grpSpLocks/>
          </p:cNvGrpSpPr>
          <p:nvPr/>
        </p:nvGrpSpPr>
        <p:grpSpPr bwMode="auto">
          <a:xfrm>
            <a:off x="5302250" y="2886075"/>
            <a:ext cx="2054225" cy="560388"/>
            <a:chOff x="1887" y="1397"/>
            <a:chExt cx="1718" cy="424"/>
          </a:xfrm>
        </p:grpSpPr>
        <p:grpSp>
          <p:nvGrpSpPr>
            <p:cNvPr id="1144" name="Group 364"/>
            <p:cNvGrpSpPr>
              <a:grpSpLocks/>
            </p:cNvGrpSpPr>
            <p:nvPr/>
          </p:nvGrpSpPr>
          <p:grpSpPr bwMode="auto">
            <a:xfrm>
              <a:off x="1887" y="1397"/>
              <a:ext cx="929" cy="332"/>
              <a:chOff x="1887" y="1397"/>
              <a:chExt cx="929" cy="332"/>
            </a:xfrm>
          </p:grpSpPr>
          <p:sp>
            <p:nvSpPr>
              <p:cNvPr id="1146" name="Rectangle 365"/>
              <p:cNvSpPr>
                <a:spLocks noChangeArrowheads="1"/>
              </p:cNvSpPr>
              <p:nvPr/>
            </p:nvSpPr>
            <p:spPr bwMode="auto">
              <a:xfrm>
                <a:off x="1887" y="1397"/>
                <a:ext cx="191" cy="6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47" name="Group 366"/>
              <p:cNvGrpSpPr>
                <a:grpSpLocks/>
              </p:cNvGrpSpPr>
              <p:nvPr/>
            </p:nvGrpSpPr>
            <p:grpSpPr bwMode="auto">
              <a:xfrm>
                <a:off x="2129" y="1406"/>
                <a:ext cx="687" cy="323"/>
                <a:chOff x="2129" y="1406"/>
                <a:chExt cx="687" cy="323"/>
              </a:xfrm>
            </p:grpSpPr>
            <p:sp>
              <p:nvSpPr>
                <p:cNvPr id="1148" name="Rectangle 367"/>
                <p:cNvSpPr>
                  <a:spLocks noChangeArrowheads="1"/>
                </p:cNvSpPr>
                <p:nvPr/>
              </p:nvSpPr>
              <p:spPr bwMode="auto">
                <a:xfrm>
                  <a:off x="2129" y="1406"/>
                  <a:ext cx="192" cy="7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9" name="Rectangle 368"/>
                <p:cNvSpPr>
                  <a:spLocks noChangeArrowheads="1"/>
                </p:cNvSpPr>
                <p:nvPr/>
              </p:nvSpPr>
              <p:spPr bwMode="auto">
                <a:xfrm>
                  <a:off x="2378" y="1597"/>
                  <a:ext cx="189" cy="132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0" name="Rectangle 369"/>
                <p:cNvSpPr>
                  <a:spLocks noChangeArrowheads="1"/>
                </p:cNvSpPr>
                <p:nvPr/>
              </p:nvSpPr>
              <p:spPr bwMode="auto">
                <a:xfrm>
                  <a:off x="2627" y="1597"/>
                  <a:ext cx="189" cy="126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45" name="Rectangle 370"/>
            <p:cNvSpPr>
              <a:spLocks noChangeArrowheads="1"/>
            </p:cNvSpPr>
            <p:nvPr/>
          </p:nvSpPr>
          <p:spPr bwMode="auto">
            <a:xfrm>
              <a:off x="3414" y="1758"/>
              <a:ext cx="191" cy="6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51" name="Group 371"/>
          <p:cNvGrpSpPr>
            <a:grpSpLocks/>
          </p:cNvGrpSpPr>
          <p:nvPr/>
        </p:nvGrpSpPr>
        <p:grpSpPr bwMode="auto">
          <a:xfrm>
            <a:off x="5302250" y="2795588"/>
            <a:ext cx="2349500" cy="661987"/>
            <a:chOff x="1887" y="1328"/>
            <a:chExt cx="1966" cy="502"/>
          </a:xfrm>
        </p:grpSpPr>
        <p:sp>
          <p:nvSpPr>
            <p:cNvPr id="1152" name="Rectangle 372"/>
            <p:cNvSpPr>
              <a:spLocks noChangeArrowheads="1"/>
            </p:cNvSpPr>
            <p:nvPr/>
          </p:nvSpPr>
          <p:spPr bwMode="auto">
            <a:xfrm>
              <a:off x="3663" y="1662"/>
              <a:ext cx="190" cy="1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3" name="Group 373"/>
            <p:cNvGrpSpPr>
              <a:grpSpLocks/>
            </p:cNvGrpSpPr>
            <p:nvPr/>
          </p:nvGrpSpPr>
          <p:grpSpPr bwMode="auto">
            <a:xfrm>
              <a:off x="1887" y="1328"/>
              <a:ext cx="922" cy="274"/>
              <a:chOff x="1887" y="1328"/>
              <a:chExt cx="922" cy="274"/>
            </a:xfrm>
          </p:grpSpPr>
          <p:sp>
            <p:nvSpPr>
              <p:cNvPr id="1155" name="Rectangle 374"/>
              <p:cNvSpPr>
                <a:spLocks noChangeArrowheads="1"/>
              </p:cNvSpPr>
              <p:nvPr/>
            </p:nvSpPr>
            <p:spPr bwMode="auto">
              <a:xfrm>
                <a:off x="1887" y="1334"/>
                <a:ext cx="191" cy="68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" name="Rectangle 375"/>
              <p:cNvSpPr>
                <a:spLocks noChangeArrowheads="1"/>
              </p:cNvSpPr>
              <p:nvPr/>
            </p:nvSpPr>
            <p:spPr bwMode="auto">
              <a:xfrm>
                <a:off x="2129" y="1328"/>
                <a:ext cx="191" cy="8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" name="Rectangle 376"/>
              <p:cNvSpPr>
                <a:spLocks noChangeArrowheads="1"/>
              </p:cNvSpPr>
              <p:nvPr/>
            </p:nvSpPr>
            <p:spPr bwMode="auto">
              <a:xfrm>
                <a:off x="2378" y="1505"/>
                <a:ext cx="189" cy="9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" name="Rectangle 377"/>
              <p:cNvSpPr>
                <a:spLocks noChangeArrowheads="1"/>
              </p:cNvSpPr>
              <p:nvPr/>
            </p:nvSpPr>
            <p:spPr bwMode="auto">
              <a:xfrm>
                <a:off x="2627" y="1554"/>
                <a:ext cx="182" cy="4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54" name="Rectangle 378"/>
            <p:cNvSpPr>
              <a:spLocks noChangeArrowheads="1"/>
            </p:cNvSpPr>
            <p:nvPr/>
          </p:nvSpPr>
          <p:spPr bwMode="auto">
            <a:xfrm>
              <a:off x="3414" y="1604"/>
              <a:ext cx="191" cy="15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59" name="Group 379"/>
          <p:cNvGrpSpPr>
            <a:grpSpLocks/>
          </p:cNvGrpSpPr>
          <p:nvPr/>
        </p:nvGrpSpPr>
        <p:grpSpPr bwMode="auto">
          <a:xfrm>
            <a:off x="5310188" y="2605088"/>
            <a:ext cx="2341562" cy="711200"/>
            <a:chOff x="1893" y="1184"/>
            <a:chExt cx="1960" cy="539"/>
          </a:xfrm>
        </p:grpSpPr>
        <p:sp>
          <p:nvSpPr>
            <p:cNvPr id="1160" name="Rectangle 380"/>
            <p:cNvSpPr>
              <a:spLocks noChangeArrowheads="1"/>
            </p:cNvSpPr>
            <p:nvPr/>
          </p:nvSpPr>
          <p:spPr bwMode="auto">
            <a:xfrm>
              <a:off x="3663" y="1612"/>
              <a:ext cx="190" cy="11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1" name="Rectangle 381"/>
            <p:cNvSpPr>
              <a:spLocks noChangeArrowheads="1"/>
            </p:cNvSpPr>
            <p:nvPr/>
          </p:nvSpPr>
          <p:spPr bwMode="auto">
            <a:xfrm>
              <a:off x="1893" y="1184"/>
              <a:ext cx="184" cy="14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2" name="Rectangle 382"/>
            <p:cNvSpPr>
              <a:spLocks noChangeArrowheads="1"/>
            </p:cNvSpPr>
            <p:nvPr/>
          </p:nvSpPr>
          <p:spPr bwMode="auto">
            <a:xfrm>
              <a:off x="2129" y="1242"/>
              <a:ext cx="192" cy="8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3" name="Rectangle 383"/>
            <p:cNvSpPr>
              <a:spLocks noChangeArrowheads="1"/>
            </p:cNvSpPr>
            <p:nvPr/>
          </p:nvSpPr>
          <p:spPr bwMode="auto">
            <a:xfrm>
              <a:off x="2378" y="1384"/>
              <a:ext cx="189" cy="12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4" name="Rectangle 384"/>
            <p:cNvSpPr>
              <a:spLocks noChangeArrowheads="1"/>
            </p:cNvSpPr>
            <p:nvPr/>
          </p:nvSpPr>
          <p:spPr bwMode="auto">
            <a:xfrm>
              <a:off x="2627" y="1449"/>
              <a:ext cx="189" cy="110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5" name="Rectangle 385"/>
            <p:cNvSpPr>
              <a:spLocks noChangeArrowheads="1"/>
            </p:cNvSpPr>
            <p:nvPr/>
          </p:nvSpPr>
          <p:spPr bwMode="auto">
            <a:xfrm>
              <a:off x="3414" y="1512"/>
              <a:ext cx="191" cy="9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66" name="Group 386"/>
          <p:cNvGrpSpPr>
            <a:grpSpLocks/>
          </p:cNvGrpSpPr>
          <p:nvPr/>
        </p:nvGrpSpPr>
        <p:grpSpPr bwMode="auto">
          <a:xfrm>
            <a:off x="5302250" y="2501900"/>
            <a:ext cx="2349500" cy="663575"/>
            <a:chOff x="1887" y="1114"/>
            <a:chExt cx="1966" cy="503"/>
          </a:xfrm>
        </p:grpSpPr>
        <p:sp>
          <p:nvSpPr>
            <p:cNvPr id="1167" name="Rectangle 387"/>
            <p:cNvSpPr>
              <a:spLocks noChangeArrowheads="1"/>
            </p:cNvSpPr>
            <p:nvPr/>
          </p:nvSpPr>
          <p:spPr bwMode="auto">
            <a:xfrm>
              <a:off x="1887" y="1114"/>
              <a:ext cx="191" cy="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8" name="Rectangle 388"/>
            <p:cNvSpPr>
              <a:spLocks noChangeArrowheads="1"/>
            </p:cNvSpPr>
            <p:nvPr/>
          </p:nvSpPr>
          <p:spPr bwMode="auto">
            <a:xfrm>
              <a:off x="3663" y="1484"/>
              <a:ext cx="190" cy="13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9" name="Rectangle 389"/>
            <p:cNvSpPr>
              <a:spLocks noChangeArrowheads="1"/>
            </p:cNvSpPr>
            <p:nvPr/>
          </p:nvSpPr>
          <p:spPr bwMode="auto">
            <a:xfrm>
              <a:off x="2129" y="1184"/>
              <a:ext cx="184" cy="6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0" name="Rectangle 390"/>
            <p:cNvSpPr>
              <a:spLocks noChangeArrowheads="1"/>
            </p:cNvSpPr>
            <p:nvPr/>
          </p:nvSpPr>
          <p:spPr bwMode="auto">
            <a:xfrm>
              <a:off x="2378" y="1285"/>
              <a:ext cx="189" cy="10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1" name="Rectangle 391"/>
            <p:cNvSpPr>
              <a:spLocks noChangeArrowheads="1"/>
            </p:cNvSpPr>
            <p:nvPr/>
          </p:nvSpPr>
          <p:spPr bwMode="auto">
            <a:xfrm>
              <a:off x="2627" y="1355"/>
              <a:ext cx="189" cy="9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2" name="Rectangle 392"/>
            <p:cNvSpPr>
              <a:spLocks noChangeArrowheads="1"/>
            </p:cNvSpPr>
            <p:nvPr/>
          </p:nvSpPr>
          <p:spPr bwMode="auto">
            <a:xfrm>
              <a:off x="3414" y="1484"/>
              <a:ext cx="191" cy="5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73" name="Group 393"/>
          <p:cNvGrpSpPr>
            <a:grpSpLocks/>
          </p:cNvGrpSpPr>
          <p:nvPr/>
        </p:nvGrpSpPr>
        <p:grpSpPr bwMode="auto">
          <a:xfrm>
            <a:off x="5302250" y="2390775"/>
            <a:ext cx="2349500" cy="595313"/>
            <a:chOff x="1887" y="1029"/>
            <a:chExt cx="1966" cy="452"/>
          </a:xfrm>
        </p:grpSpPr>
        <p:sp>
          <p:nvSpPr>
            <p:cNvPr id="1174" name="Rectangle 394"/>
            <p:cNvSpPr>
              <a:spLocks noChangeArrowheads="1"/>
            </p:cNvSpPr>
            <p:nvPr/>
          </p:nvSpPr>
          <p:spPr bwMode="auto">
            <a:xfrm>
              <a:off x="3663" y="1413"/>
              <a:ext cx="190" cy="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5" name="Rectangle 395"/>
            <p:cNvSpPr>
              <a:spLocks noChangeArrowheads="1"/>
            </p:cNvSpPr>
            <p:nvPr/>
          </p:nvSpPr>
          <p:spPr bwMode="auto">
            <a:xfrm>
              <a:off x="1887" y="1029"/>
              <a:ext cx="184" cy="86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6" name="Rectangle 396"/>
            <p:cNvSpPr>
              <a:spLocks noChangeArrowheads="1"/>
            </p:cNvSpPr>
            <p:nvPr/>
          </p:nvSpPr>
          <p:spPr bwMode="auto">
            <a:xfrm>
              <a:off x="2129" y="1114"/>
              <a:ext cx="184" cy="7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7" name="Rectangle 397"/>
            <p:cNvSpPr>
              <a:spLocks noChangeArrowheads="1"/>
            </p:cNvSpPr>
            <p:nvPr/>
          </p:nvSpPr>
          <p:spPr bwMode="auto">
            <a:xfrm>
              <a:off x="2384" y="1261"/>
              <a:ext cx="169" cy="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8" name="Rectangle 398"/>
            <p:cNvSpPr>
              <a:spLocks noChangeArrowheads="1"/>
            </p:cNvSpPr>
            <p:nvPr/>
          </p:nvSpPr>
          <p:spPr bwMode="auto">
            <a:xfrm>
              <a:off x="2627" y="1242"/>
              <a:ext cx="180" cy="11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9" name="Rectangle 399"/>
            <p:cNvSpPr>
              <a:spLocks noChangeArrowheads="1"/>
            </p:cNvSpPr>
            <p:nvPr/>
          </p:nvSpPr>
          <p:spPr bwMode="auto">
            <a:xfrm>
              <a:off x="3414" y="1449"/>
              <a:ext cx="191" cy="3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80" name="Rectangle 400"/>
          <p:cNvSpPr>
            <a:spLocks noChangeArrowheads="1"/>
          </p:cNvSpPr>
          <p:nvPr/>
        </p:nvSpPr>
        <p:spPr bwMode="auto">
          <a:xfrm rot="16200000">
            <a:off x="5625307" y="5660231"/>
            <a:ext cx="223838" cy="758825"/>
          </a:xfrm>
          <a:prstGeom prst="rect">
            <a:avLst/>
          </a:prstGeom>
          <a:solidFill>
            <a:srgbClr val="EFEEF3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1" name="Rectangle 135"/>
          <p:cNvSpPr>
            <a:spLocks noChangeArrowheads="1"/>
          </p:cNvSpPr>
          <p:nvPr/>
        </p:nvSpPr>
        <p:spPr bwMode="auto">
          <a:xfrm>
            <a:off x="5715000" y="5943600"/>
            <a:ext cx="12319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Computing Services</a:t>
            </a:r>
            <a:endParaRPr lang="en-US" sz="2000" b="1">
              <a:latin typeface="Helvetica" charset="0"/>
            </a:endParaRPr>
          </a:p>
        </p:txBody>
      </p:sp>
      <p:sp>
        <p:nvSpPr>
          <p:cNvPr id="1182" name="Rectangle 137"/>
          <p:cNvSpPr>
            <a:spLocks noChangeArrowheads="1"/>
          </p:cNvSpPr>
          <p:nvPr/>
        </p:nvSpPr>
        <p:spPr bwMode="auto">
          <a:xfrm>
            <a:off x="5930900" y="3792538"/>
            <a:ext cx="10541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000" b="1">
                <a:latin typeface="Helvetica" charset="0"/>
              </a:rPr>
              <a:t>Builder Networks</a:t>
            </a:r>
            <a:endParaRPr lang="en-US" sz="2000" b="1">
              <a:latin typeface="Helvetica" charset="0"/>
            </a:endParaRPr>
          </a:p>
        </p:txBody>
      </p:sp>
      <p:sp>
        <p:nvSpPr>
          <p:cNvPr id="397" name="Rectangle 3"/>
          <p:cNvSpPr txBox="1">
            <a:spLocks noChangeArrowheads="1"/>
          </p:cNvSpPr>
          <p:nvPr/>
        </p:nvSpPr>
        <p:spPr>
          <a:xfrm>
            <a:off x="134472" y="1792940"/>
            <a:ext cx="4450976" cy="46347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detectors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Sub-detectors data are collected independently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Readout network</a:t>
            </a:r>
          </a:p>
          <a:p>
            <a:pPr marL="1143000" lvl="2" indent="-2286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Fast data links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Events assembled by event builders</a:t>
            </a:r>
            <a:endParaRPr lang="en-US" sz="1400" dirty="0" smtClean="0"/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/>
              <a:t>From corresponding fragments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Custom devices used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/>
              <a:t>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FEE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/>
              <a:t>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low-level triggers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COTS used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/>
              <a:t>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high-level triggers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600" dirty="0" smtClean="0"/>
              <a:t>I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event builder network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DAQ system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flow &amp; control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distributed &amp;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asynch</a:t>
            </a:r>
            <a:r>
              <a:rPr lang="en-US" dirty="0" err="1" smtClean="0"/>
              <a:t>ronous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9" name="Slide Number Placeholder 39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500"/>
                            </p:stCondLst>
                            <p:childTnLst>
                              <p:par>
                                <p:cTn id="1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500"/>
                            </p:stCondLst>
                            <p:childTnLst>
                              <p:par>
                                <p:cTn id="1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" grpId="0" animBg="1"/>
      <p:bldP spid="844" grpId="1" animBg="1"/>
      <p:bldP spid="893" grpId="0" animBg="1"/>
      <p:bldP spid="1081" grpId="0" animBg="1"/>
      <p:bldP spid="1128" grpId="0" animBg="1"/>
      <p:bldP spid="1129" grpId="0" animBg="1"/>
      <p:bldP spid="1130" grpId="0" animBg="1"/>
      <p:bldP spid="118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36"/>
            <a:ext cx="7501467" cy="1143000"/>
          </a:xfrm>
        </p:spPr>
        <p:txBody>
          <a:bodyPr/>
          <a:lstStyle/>
          <a:p>
            <a:r>
              <a:rPr lang="en-US" dirty="0" smtClean="0"/>
              <a:t>Data networks and protocols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2340"/>
            <a:ext cx="8229600" cy="5109884"/>
          </a:xfrm>
        </p:spPr>
        <p:txBody>
          <a:bodyPr>
            <a:noAutofit/>
          </a:bodyPr>
          <a:lstStyle/>
          <a:p>
            <a:r>
              <a:rPr lang="en-US" sz="2000" dirty="0" smtClean="0"/>
              <a:t>Data transmission</a:t>
            </a:r>
          </a:p>
          <a:p>
            <a:pPr lvl="1"/>
            <a:r>
              <a:rPr lang="en-US" sz="2000" dirty="0" smtClean="0"/>
              <a:t>Fragments need to be sent to the event builders</a:t>
            </a:r>
          </a:p>
          <a:p>
            <a:pPr lvl="2"/>
            <a:r>
              <a:rPr lang="en-US" sz="1600" dirty="0" smtClean="0"/>
              <a:t>One or more…</a:t>
            </a:r>
          </a:p>
          <a:p>
            <a:pPr lvl="1"/>
            <a:r>
              <a:rPr lang="en-US" sz="2000" dirty="0" smtClean="0"/>
              <a:t>Usually done via switched networks</a:t>
            </a:r>
          </a:p>
          <a:p>
            <a:r>
              <a:rPr lang="en-US" sz="2000" dirty="0" smtClean="0"/>
              <a:t>User-level protocols</a:t>
            </a:r>
          </a:p>
          <a:p>
            <a:pPr lvl="1"/>
            <a:r>
              <a:rPr lang="en-US" sz="2000" dirty="0" smtClean="0"/>
              <a:t>Provide an abstract layer for data transmission</a:t>
            </a:r>
          </a:p>
          <a:p>
            <a:pPr lvl="2"/>
            <a:r>
              <a:rPr lang="en-US" sz="1600" dirty="0" smtClean="0"/>
              <a:t>… so you can ignore the hardware you are using …</a:t>
            </a:r>
          </a:p>
          <a:p>
            <a:pPr lvl="2"/>
            <a:r>
              <a:rPr lang="en-US" sz="1600" dirty="0" smtClean="0"/>
              <a:t>… and the optimizations made in the OS (well, that’s not always true) …</a:t>
            </a:r>
          </a:p>
          <a:p>
            <a:r>
              <a:rPr lang="en-US" sz="2000" dirty="0" smtClean="0"/>
              <a:t>Most </a:t>
            </a:r>
            <a:r>
              <a:rPr lang="en-US" sz="2000" dirty="0" smtClean="0"/>
              <a:t>commonly used</a:t>
            </a:r>
          </a:p>
          <a:p>
            <a:pPr lvl="1"/>
            <a:r>
              <a:rPr lang="en-US" sz="2000" dirty="0" smtClean="0"/>
              <a:t>TCP/IP suite</a:t>
            </a:r>
          </a:p>
          <a:p>
            <a:pPr lvl="2"/>
            <a:r>
              <a:rPr lang="en-US" sz="1600" dirty="0" smtClean="0"/>
              <a:t>UDP (User Datagram Protocol)</a:t>
            </a:r>
          </a:p>
          <a:p>
            <a:pPr lvl="3"/>
            <a:r>
              <a:rPr lang="en-US" sz="1400" dirty="0" smtClean="0"/>
              <a:t>Connection-less</a:t>
            </a:r>
          </a:p>
          <a:p>
            <a:pPr lvl="2"/>
            <a:r>
              <a:rPr lang="en-US" sz="1600" dirty="0" smtClean="0"/>
              <a:t>TCP (Transmission Control Protocol)</a:t>
            </a:r>
          </a:p>
          <a:p>
            <a:pPr lvl="3"/>
            <a:r>
              <a:rPr lang="en-US" sz="1400" dirty="0" smtClean="0"/>
              <a:t>Connection-based protocol</a:t>
            </a:r>
          </a:p>
          <a:p>
            <a:pPr lvl="3"/>
            <a:r>
              <a:rPr lang="en-US" sz="1400" dirty="0" smtClean="0"/>
              <a:t>Implements acknowledgment and re-transmission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switched-l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524000"/>
            <a:ext cx="476250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F86A91A-04F9-4BD4-9479-DC10096BBA73}" type="slidenum">
              <a:rPr lang="en-US"/>
              <a:pPr/>
              <a:t>52</a:t>
            </a:fld>
            <a:endParaRPr lang="en-US"/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Switched Network</a:t>
            </a:r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486400" y="1600200"/>
            <a:ext cx="3429000" cy="4495800"/>
          </a:xfrm>
        </p:spPr>
        <p:txBody>
          <a:bodyPr/>
          <a:lstStyle/>
          <a:p>
            <a:pPr eaLnBrk="1" hangingPunct="1"/>
            <a:r>
              <a:rPr lang="en-US" sz="2800" smtClean="0"/>
              <a:t>While 2 can send data to 1  and 4, 3 can send at full speed to 5</a:t>
            </a:r>
          </a:p>
          <a:p>
            <a:pPr eaLnBrk="1" hangingPunct="1"/>
            <a:r>
              <a:rPr lang="en-US" sz="2800" smtClean="0"/>
              <a:t>2 can distribute the share the bandwidth between 1 and 4 as needed</a:t>
            </a:r>
          </a:p>
        </p:txBody>
      </p:sp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4876800" y="38100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5</a:t>
            </a: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4876800" y="2362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4</a:t>
            </a:r>
          </a:p>
        </p:txBody>
      </p:sp>
      <p:sp>
        <p:nvSpPr>
          <p:cNvPr id="130056" name="Text Box 8"/>
          <p:cNvSpPr txBox="1">
            <a:spLocks noChangeArrowheads="1"/>
          </p:cNvSpPr>
          <p:nvPr/>
        </p:nvSpPr>
        <p:spPr bwMode="auto">
          <a:xfrm>
            <a:off x="2743200" y="2743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1</a:t>
            </a:r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990600" y="2971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1676400" y="19050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Times" charset="0"/>
              </a:rPr>
              <a:t>3</a:t>
            </a:r>
          </a:p>
        </p:txBody>
      </p:sp>
      <p:sp>
        <p:nvSpPr>
          <p:cNvPr id="130059" name="Footer Placeholder 1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274"/>
            <a:ext cx="7095067" cy="1029726"/>
          </a:xfrm>
        </p:spPr>
        <p:txBody>
          <a:bodyPr>
            <a:normAutofit/>
          </a:bodyPr>
          <a:lstStyle/>
          <a:p>
            <a:r>
              <a:rPr lang="en-US" dirty="0" smtClean="0"/>
              <a:t>Data transmission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9017"/>
            <a:ext cx="8229600" cy="528469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When you “send” data they are copied to a system buffer</a:t>
            </a:r>
          </a:p>
          <a:p>
            <a:pPr lvl="1"/>
            <a:r>
              <a:rPr lang="en-US" sz="2000" dirty="0" smtClean="0"/>
              <a:t>Data are sent in fixed-size chunks</a:t>
            </a:r>
          </a:p>
          <a:p>
            <a:r>
              <a:rPr lang="en-US" sz="2400" dirty="0" smtClean="0"/>
              <a:t>At system level</a:t>
            </a:r>
          </a:p>
          <a:p>
            <a:pPr lvl="1"/>
            <a:r>
              <a:rPr lang="en-US" sz="2000" dirty="0" smtClean="0"/>
              <a:t>Each endpoint has a buffer to store data that is transmitted over the network</a:t>
            </a:r>
          </a:p>
          <a:p>
            <a:pPr lvl="1"/>
            <a:r>
              <a:rPr lang="en-US" sz="2000" dirty="0" smtClean="0"/>
              <a:t>TCP stops to send data when available buffer size is 0</a:t>
            </a:r>
          </a:p>
          <a:p>
            <a:pPr lvl="2"/>
            <a:r>
              <a:rPr lang="en-US" sz="1800" dirty="0" smtClean="0"/>
              <a:t>Back-pressure</a:t>
            </a:r>
          </a:p>
          <a:p>
            <a:pPr lvl="1"/>
            <a:r>
              <a:rPr lang="en-US" sz="2000" dirty="0" smtClean="0"/>
              <a:t>With UDP we get data loss</a:t>
            </a:r>
          </a:p>
          <a:p>
            <a:pPr lvl="1"/>
            <a:r>
              <a:rPr lang="en-US" sz="2000" dirty="0" smtClean="0"/>
              <a:t>If buffer space is too small:</a:t>
            </a:r>
          </a:p>
          <a:p>
            <a:pPr lvl="2"/>
            <a:r>
              <a:rPr lang="en-US" sz="1800" dirty="0" smtClean="0"/>
              <a:t>Increase system buffer (in general possible up to 8 MB)</a:t>
            </a:r>
          </a:p>
          <a:p>
            <a:pPr lvl="1"/>
            <a:r>
              <a:rPr lang="en-US" sz="2000" dirty="0" smtClean="0"/>
              <a:t>Too large buffers can lead to performance problems</a:t>
            </a:r>
          </a:p>
          <a:p>
            <a:r>
              <a:rPr lang="en-US" sz="2400" dirty="0" smtClean="0"/>
              <a:t>In the lab you will have fun with</a:t>
            </a:r>
          </a:p>
          <a:p>
            <a:pPr lvl="1"/>
            <a:r>
              <a:rPr lang="en-US" sz="2000" dirty="0" smtClean="0"/>
              <a:t>Data transmission</a:t>
            </a:r>
          </a:p>
          <a:p>
            <a:pPr lvl="1"/>
            <a:r>
              <a:rPr lang="en-US" sz="2000" dirty="0" smtClean="0"/>
              <a:t>Network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446"/>
            <a:ext cx="8229600" cy="6320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TCP client/server example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7407" y="770183"/>
            <a:ext cx="45518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latin typeface="Courier" pitchFamily="49" charset="0"/>
              </a:rPr>
              <a:t>struct</a:t>
            </a:r>
            <a:r>
              <a:rPr lang="en-US" sz="1200" dirty="0" smtClean="0">
                <a:latin typeface="Courier" pitchFamily="49" charset="0"/>
              </a:rPr>
              <a:t> </a:t>
            </a:r>
            <a:r>
              <a:rPr lang="en-US" sz="1200" dirty="0" err="1" smtClean="0">
                <a:latin typeface="Courier" pitchFamily="49" charset="0"/>
              </a:rPr>
              <a:t>sockaddr_in</a:t>
            </a:r>
            <a:r>
              <a:rPr lang="en-US" sz="1200" dirty="0" smtClean="0">
                <a:latin typeface="Courier" pitchFamily="49" charset="0"/>
              </a:rPr>
              <a:t> </a:t>
            </a:r>
            <a:r>
              <a:rPr lang="en-US" sz="1200" dirty="0" err="1" smtClean="0">
                <a:latin typeface="Courier" pitchFamily="49" charset="0"/>
              </a:rPr>
              <a:t>sinhim</a:t>
            </a:r>
            <a:r>
              <a:rPr lang="en-US" sz="1200" dirty="0" smtClean="0">
                <a:latin typeface="Courier" pitchFamily="49" charset="0"/>
              </a:rPr>
              <a:t>;</a:t>
            </a:r>
          </a:p>
          <a:p>
            <a:r>
              <a:rPr lang="en-US" sz="1200" dirty="0" err="1" smtClean="0">
                <a:latin typeface="Courier" pitchFamily="49" charset="0"/>
              </a:rPr>
              <a:t>sinhim.sin_family</a:t>
            </a:r>
            <a:r>
              <a:rPr lang="en-US" sz="1200" dirty="0" smtClean="0">
                <a:latin typeface="Courier" pitchFamily="49" charset="0"/>
              </a:rPr>
              <a:t>      = AF_INET;</a:t>
            </a:r>
          </a:p>
          <a:p>
            <a:r>
              <a:rPr lang="en-US" sz="1200" dirty="0" err="1" smtClean="0">
                <a:latin typeface="Courier" pitchFamily="49" charset="0"/>
              </a:rPr>
              <a:t>sinhim.sin_addr.s_addr</a:t>
            </a:r>
            <a:r>
              <a:rPr lang="en-US" sz="1200" dirty="0" smtClean="0">
                <a:latin typeface="Courier" pitchFamily="49" charset="0"/>
              </a:rPr>
              <a:t> = </a:t>
            </a:r>
            <a:r>
              <a:rPr lang="en-US" sz="1200" dirty="0" err="1" smtClean="0">
                <a:latin typeface="Courier" pitchFamily="49" charset="0"/>
              </a:rPr>
              <a:t>inet_addr</a:t>
            </a:r>
            <a:r>
              <a:rPr lang="en-US" sz="1200" dirty="0" smtClean="0">
                <a:latin typeface="Courier" pitchFamily="49" charset="0"/>
              </a:rPr>
              <a:t> (</a:t>
            </a:r>
            <a:r>
              <a:rPr lang="en-US" sz="1200" dirty="0" err="1" smtClean="0">
                <a:latin typeface="Courier" pitchFamily="49" charset="0"/>
              </a:rPr>
              <a:t>this_host</a:t>
            </a:r>
            <a:r>
              <a:rPr lang="en-US" sz="1200" dirty="0" smtClean="0">
                <a:latin typeface="Courier" pitchFamily="49" charset="0"/>
              </a:rPr>
              <a:t>);</a:t>
            </a:r>
          </a:p>
          <a:p>
            <a:r>
              <a:rPr lang="en-US" sz="1200" dirty="0" err="1" smtClean="0">
                <a:latin typeface="Courier" pitchFamily="49" charset="0"/>
              </a:rPr>
              <a:t>sinhim.sin_port</a:t>
            </a:r>
            <a:r>
              <a:rPr lang="en-US" sz="1200" dirty="0" smtClean="0">
                <a:latin typeface="Courier" pitchFamily="49" charset="0"/>
              </a:rPr>
              <a:t> = </a:t>
            </a:r>
            <a:r>
              <a:rPr lang="en-US" sz="1200" dirty="0" err="1" smtClean="0">
                <a:latin typeface="Courier" pitchFamily="49" charset="0"/>
              </a:rPr>
              <a:t>htons</a:t>
            </a:r>
            <a:r>
              <a:rPr lang="en-US" sz="1200" dirty="0" smtClean="0">
                <a:latin typeface="Courier" pitchFamily="49" charset="0"/>
              </a:rPr>
              <a:t> (port);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if (</a:t>
            </a:r>
            <a:r>
              <a:rPr lang="en-US" sz="1200" dirty="0" err="1" smtClean="0">
                <a:latin typeface="Courier" pitchFamily="49" charset="0"/>
              </a:rPr>
              <a:t>fd</a:t>
            </a:r>
            <a:r>
              <a:rPr lang="en-US" sz="1200" dirty="0" smtClean="0">
                <a:latin typeface="Courier" pitchFamily="49" charset="0"/>
              </a:rPr>
              <a:t> = socket (AF_INET, SOCK_STREAM, 0) &lt; 0)</a:t>
            </a:r>
          </a:p>
          <a:p>
            <a:r>
              <a:rPr lang="en-US" sz="1200" dirty="0" smtClean="0">
                <a:latin typeface="Courier" pitchFamily="49" charset="0"/>
              </a:rPr>
              <a:t>{ ; // Error ! }</a:t>
            </a:r>
          </a:p>
          <a:p>
            <a:r>
              <a:rPr lang="en-US" sz="1200" dirty="0" smtClean="0">
                <a:latin typeface="Courier" pitchFamily="49" charset="0"/>
              </a:rPr>
              <a:t>if (connect (</a:t>
            </a:r>
            <a:r>
              <a:rPr lang="en-US" sz="1200" dirty="0" err="1" smtClean="0">
                <a:latin typeface="Courier" pitchFamily="49" charset="0"/>
              </a:rPr>
              <a:t>fd</a:t>
            </a:r>
            <a:r>
              <a:rPr lang="en-US" sz="1200" dirty="0" smtClean="0">
                <a:latin typeface="Courier" pitchFamily="49" charset="0"/>
              </a:rPr>
              <a:t>, (</a:t>
            </a:r>
            <a:r>
              <a:rPr lang="en-US" sz="1200" dirty="0" err="1" smtClean="0">
                <a:latin typeface="Courier" pitchFamily="49" charset="0"/>
              </a:rPr>
              <a:t>struct</a:t>
            </a:r>
            <a:r>
              <a:rPr lang="en-US" sz="1200" dirty="0" smtClean="0">
                <a:latin typeface="Courier" pitchFamily="49" charset="0"/>
              </a:rPr>
              <a:t> </a:t>
            </a:r>
            <a:r>
              <a:rPr lang="en-US" sz="1200" dirty="0" err="1" smtClean="0">
                <a:latin typeface="Courier" pitchFamily="49" charset="0"/>
              </a:rPr>
              <a:t>sockaddr</a:t>
            </a:r>
            <a:r>
              <a:rPr lang="en-US" sz="1200" dirty="0" smtClean="0">
                <a:latin typeface="Courier" pitchFamily="49" charset="0"/>
              </a:rPr>
              <a:t> *)&amp;</a:t>
            </a:r>
            <a:r>
              <a:rPr lang="en-US" sz="1200" dirty="0" err="1" smtClean="0">
                <a:latin typeface="Courier" pitchFamily="49" charset="0"/>
              </a:rPr>
              <a:t>sinhim</a:t>
            </a:r>
            <a:r>
              <a:rPr lang="en-US" sz="1200" dirty="0" smtClean="0">
                <a:latin typeface="Courier" pitchFamily="49" charset="0"/>
              </a:rPr>
              <a:t>,</a:t>
            </a:r>
          </a:p>
          <a:p>
            <a:r>
              <a:rPr lang="en-US" sz="1200" dirty="0" smtClean="0">
                <a:latin typeface="Courier" pitchFamily="49" charset="0"/>
              </a:rPr>
              <a:t>             </a:t>
            </a:r>
            <a:r>
              <a:rPr lang="en-US" sz="1200" dirty="0" err="1" smtClean="0">
                <a:latin typeface="Courier" pitchFamily="49" charset="0"/>
              </a:rPr>
              <a:t>sizeof</a:t>
            </a:r>
            <a:r>
              <a:rPr lang="en-US" sz="1200" dirty="0" smtClean="0">
                <a:latin typeface="Courier" pitchFamily="49" charset="0"/>
              </a:rPr>
              <a:t> (</a:t>
            </a:r>
            <a:r>
              <a:rPr lang="en-US" sz="1200" dirty="0" err="1" smtClean="0">
                <a:latin typeface="Courier" pitchFamily="49" charset="0"/>
              </a:rPr>
              <a:t>sinhim</a:t>
            </a:r>
            <a:r>
              <a:rPr lang="en-US" sz="1200" dirty="0" smtClean="0">
                <a:latin typeface="Courier" pitchFamily="49" charset="0"/>
              </a:rPr>
              <a:t>)) &lt; 0)</a:t>
            </a:r>
          </a:p>
          <a:p>
            <a:r>
              <a:rPr lang="en-US" sz="1200" dirty="0" smtClean="0">
                <a:latin typeface="Courier" pitchFamily="49" charset="0"/>
              </a:rPr>
              <a:t>{ ; // Error ! }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while (running) {</a:t>
            </a:r>
          </a:p>
          <a:p>
            <a:r>
              <a:rPr lang="en-US" sz="1200" dirty="0" smtClean="0">
                <a:latin typeface="Courier" pitchFamily="49" charset="0"/>
              </a:rPr>
              <a:t>  </a:t>
            </a:r>
            <a:r>
              <a:rPr lang="en-US" sz="1200" dirty="0" err="1" smtClean="0">
                <a:latin typeface="Courier" pitchFamily="49" charset="0"/>
              </a:rPr>
              <a:t>memcpy</a:t>
            </a:r>
            <a:r>
              <a:rPr lang="en-US" sz="1200" dirty="0" smtClean="0">
                <a:latin typeface="Courier" pitchFamily="49" charset="0"/>
              </a:rPr>
              <a:t> ((char *) &amp;wait, (char *) &amp;timeout,</a:t>
            </a:r>
          </a:p>
          <a:p>
            <a:r>
              <a:rPr lang="en-US" sz="1200" dirty="0" smtClean="0">
                <a:latin typeface="Courier" pitchFamily="49" charset="0"/>
              </a:rPr>
              <a:t>          </a:t>
            </a:r>
            <a:r>
              <a:rPr lang="en-US" sz="1200" dirty="0" err="1" smtClean="0">
                <a:latin typeface="Courier" pitchFamily="49" charset="0"/>
              </a:rPr>
              <a:t>sizeof</a:t>
            </a:r>
            <a:r>
              <a:rPr lang="en-US" sz="1200" dirty="0" smtClean="0">
                <a:latin typeface="Courier" pitchFamily="49" charset="0"/>
              </a:rPr>
              <a:t> (</a:t>
            </a:r>
            <a:r>
              <a:rPr lang="en-US" sz="1200" dirty="0" err="1" smtClean="0">
                <a:latin typeface="Courier" pitchFamily="49" charset="0"/>
              </a:rPr>
              <a:t>struct</a:t>
            </a:r>
            <a:r>
              <a:rPr lang="en-US" sz="1200" dirty="0" smtClean="0">
                <a:latin typeface="Courier" pitchFamily="49" charset="0"/>
              </a:rPr>
              <a:t> </a:t>
            </a:r>
            <a:r>
              <a:rPr lang="en-US" sz="1200" dirty="0" err="1" smtClean="0">
                <a:latin typeface="Courier" pitchFamily="49" charset="0"/>
              </a:rPr>
              <a:t>timeval</a:t>
            </a:r>
            <a:r>
              <a:rPr lang="en-US" sz="1200" dirty="0" smtClean="0">
                <a:latin typeface="Courier" pitchFamily="49" charset="0"/>
              </a:rPr>
              <a:t>));</a:t>
            </a:r>
          </a:p>
          <a:p>
            <a:r>
              <a:rPr lang="en-US" sz="1200" dirty="0" smtClean="0">
                <a:latin typeface="Courier" pitchFamily="49" charset="0"/>
              </a:rPr>
              <a:t>  if ((</a:t>
            </a:r>
            <a:r>
              <a:rPr lang="en-US" sz="1200" dirty="0" err="1" smtClean="0">
                <a:latin typeface="Courier" pitchFamily="49" charset="0"/>
              </a:rPr>
              <a:t>nsel</a:t>
            </a:r>
            <a:r>
              <a:rPr lang="en-US" sz="1200" dirty="0" smtClean="0">
                <a:latin typeface="Courier" pitchFamily="49" charset="0"/>
              </a:rPr>
              <a:t> = select (</a:t>
            </a:r>
            <a:r>
              <a:rPr lang="en-US" sz="1200" dirty="0" err="1" smtClean="0">
                <a:latin typeface="Courier" pitchFamily="49" charset="0"/>
              </a:rPr>
              <a:t>nfds</a:t>
            </a:r>
            <a:r>
              <a:rPr lang="en-US" sz="1200" dirty="0" smtClean="0">
                <a:latin typeface="Courier" pitchFamily="49" charset="0"/>
              </a:rPr>
              <a:t>, 0, &amp;</a:t>
            </a:r>
            <a:r>
              <a:rPr lang="en-US" sz="1200" dirty="0" err="1" smtClean="0">
                <a:latin typeface="Courier" pitchFamily="49" charset="0"/>
              </a:rPr>
              <a:t>wfds</a:t>
            </a:r>
            <a:r>
              <a:rPr lang="en-US" sz="1200" dirty="0" smtClean="0">
                <a:latin typeface="Courier" pitchFamily="49" charset="0"/>
              </a:rPr>
              <a:t>,                  </a:t>
            </a:r>
          </a:p>
          <a:p>
            <a:r>
              <a:rPr lang="en-US" sz="1200" dirty="0" smtClean="0">
                <a:latin typeface="Courier" pitchFamily="49" charset="0"/>
              </a:rPr>
              <a:t>                    0, &amp;wait)) &lt; 0)</a:t>
            </a:r>
          </a:p>
          <a:p>
            <a:r>
              <a:rPr lang="en-US" sz="1200" dirty="0" smtClean="0">
                <a:latin typeface="Courier" pitchFamily="49" charset="0"/>
              </a:rPr>
              <a:t>  { ; // Error ! }</a:t>
            </a:r>
          </a:p>
          <a:p>
            <a:r>
              <a:rPr lang="en-US" sz="1200" dirty="0" smtClean="0">
                <a:latin typeface="Courier" pitchFamily="49" charset="0"/>
              </a:rPr>
              <a:t>  else if (</a:t>
            </a:r>
            <a:r>
              <a:rPr lang="en-US" sz="1200" dirty="0" err="1" smtClean="0">
                <a:latin typeface="Courier" pitchFamily="49" charset="0"/>
              </a:rPr>
              <a:t>nsel</a:t>
            </a:r>
            <a:r>
              <a:rPr lang="en-US" sz="1200" dirty="0" smtClean="0">
                <a:latin typeface="Courier" pitchFamily="49" charset="0"/>
              </a:rPr>
              <a:t>) {</a:t>
            </a:r>
          </a:p>
          <a:p>
            <a:r>
              <a:rPr lang="en-US" sz="1200" dirty="0" smtClean="0">
                <a:latin typeface="Courier" pitchFamily="49" charset="0"/>
              </a:rPr>
              <a:t>    if ((BIT_ISSET (destination, </a:t>
            </a:r>
            <a:r>
              <a:rPr lang="en-US" sz="1200" dirty="0" err="1" smtClean="0">
                <a:latin typeface="Courier" pitchFamily="49" charset="0"/>
              </a:rPr>
              <a:t>wfds</a:t>
            </a:r>
            <a:r>
              <a:rPr lang="en-US" sz="1200" dirty="0" smtClean="0">
                <a:latin typeface="Courier" pitchFamily="49" charset="0"/>
              </a:rPr>
              <a:t>))) {</a:t>
            </a:r>
          </a:p>
          <a:p>
            <a:r>
              <a:rPr lang="en-US" sz="1200" dirty="0" smtClean="0">
                <a:latin typeface="Courier" pitchFamily="49" charset="0"/>
              </a:rPr>
              <a:t>      count = write (destination, </a:t>
            </a:r>
            <a:r>
              <a:rPr lang="en-US" sz="1200" dirty="0" err="1" smtClean="0">
                <a:latin typeface="Courier" pitchFamily="49" charset="0"/>
              </a:rPr>
              <a:t>buf</a:t>
            </a:r>
            <a:r>
              <a:rPr lang="en-US" sz="1200" dirty="0" smtClean="0">
                <a:latin typeface="Courier" pitchFamily="49" charset="0"/>
              </a:rPr>
              <a:t>, </a:t>
            </a:r>
            <a:r>
              <a:rPr lang="en-US" sz="1200" dirty="0" err="1" smtClean="0">
                <a:latin typeface="Courier" pitchFamily="49" charset="0"/>
              </a:rPr>
              <a:t>buflen</a:t>
            </a:r>
            <a:r>
              <a:rPr lang="en-US" sz="1200" dirty="0" smtClean="0">
                <a:latin typeface="Courier" pitchFamily="49" charset="0"/>
              </a:rPr>
              <a:t>);</a:t>
            </a:r>
          </a:p>
          <a:p>
            <a:r>
              <a:rPr lang="en-US" sz="1200" dirty="0" smtClean="0">
                <a:latin typeface="Courier" pitchFamily="49" charset="0"/>
              </a:rPr>
              <a:t>      // test count…</a:t>
            </a:r>
          </a:p>
          <a:p>
            <a:r>
              <a:rPr lang="en-US" sz="1200" dirty="0" smtClean="0">
                <a:latin typeface="Courier" pitchFamily="49" charset="0"/>
              </a:rPr>
              <a:t>      // &gt; 0 (has everything been sent ?)</a:t>
            </a:r>
          </a:p>
          <a:p>
            <a:r>
              <a:rPr lang="en-US" sz="1200" dirty="0" smtClean="0">
                <a:latin typeface="Courier" pitchFamily="49" charset="0"/>
              </a:rPr>
              <a:t>      // == 0 (error)</a:t>
            </a:r>
          </a:p>
          <a:p>
            <a:r>
              <a:rPr lang="en-US" sz="1200" dirty="0" smtClean="0">
                <a:latin typeface="Courier" pitchFamily="49" charset="0"/>
              </a:rPr>
              <a:t>      // &lt; 0 we had an interrupt or </a:t>
            </a:r>
          </a:p>
          <a:p>
            <a:r>
              <a:rPr lang="en-US" sz="1200" dirty="0" smtClean="0">
                <a:latin typeface="Courier" pitchFamily="49" charset="0"/>
              </a:rPr>
              <a:t>      // peer closed connection</a:t>
            </a:r>
          </a:p>
          <a:p>
            <a:r>
              <a:rPr lang="en-US" sz="1200" dirty="0" smtClean="0">
                <a:latin typeface="Courier" pitchFamily="49" charset="0"/>
              </a:rPr>
              <a:t>    }</a:t>
            </a:r>
          </a:p>
          <a:p>
            <a:r>
              <a:rPr lang="en-US" sz="1200" dirty="0" smtClean="0">
                <a:latin typeface="Courier" pitchFamily="49" charset="0"/>
              </a:rPr>
              <a:t>  }</a:t>
            </a:r>
          </a:p>
          <a:p>
            <a:r>
              <a:rPr lang="en-US" sz="1200" dirty="0" smtClean="0">
                <a:latin typeface="Courier" pitchFamily="49" charset="0"/>
              </a:rPr>
              <a:t>}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close (</a:t>
            </a:r>
            <a:r>
              <a:rPr lang="en-US" sz="1200" dirty="0" err="1" smtClean="0">
                <a:latin typeface="Courier" pitchFamily="49" charset="0"/>
              </a:rPr>
              <a:t>fd</a:t>
            </a:r>
            <a:r>
              <a:rPr lang="en-US" sz="1200" dirty="0" smtClean="0">
                <a:latin typeface="Courier" pitchFamily="49" charset="0"/>
              </a:rPr>
              <a:t>);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681338"/>
            <a:ext cx="4572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200" dirty="0" err="1" smtClean="0">
                <a:latin typeface="Courier" pitchFamily="49" charset="0"/>
              </a:rPr>
              <a:t>struct</a:t>
            </a:r>
            <a:r>
              <a:rPr lang="en-US" sz="1200" dirty="0" smtClean="0">
                <a:latin typeface="Courier" pitchFamily="49" charset="0"/>
              </a:rPr>
              <a:t> </a:t>
            </a:r>
            <a:r>
              <a:rPr lang="en-US" sz="1200" dirty="0" err="1" smtClean="0">
                <a:latin typeface="Courier" pitchFamily="49" charset="0"/>
              </a:rPr>
              <a:t>sockaddr_in</a:t>
            </a:r>
            <a:r>
              <a:rPr lang="en-US" sz="1200" dirty="0" smtClean="0">
                <a:latin typeface="Courier" pitchFamily="49" charset="0"/>
              </a:rPr>
              <a:t> </a:t>
            </a:r>
            <a:r>
              <a:rPr lang="en-US" sz="1200" dirty="0" err="1" smtClean="0">
                <a:latin typeface="Courier" pitchFamily="49" charset="0"/>
              </a:rPr>
              <a:t>sinme</a:t>
            </a:r>
            <a:r>
              <a:rPr lang="en-US" sz="1200" dirty="0" smtClean="0">
                <a:latin typeface="Courier" pitchFamily="49" charset="0"/>
              </a:rPr>
              <a:t>;</a:t>
            </a:r>
          </a:p>
          <a:p>
            <a:pPr lvl="0"/>
            <a:r>
              <a:rPr lang="en-US" sz="1200" dirty="0" err="1" smtClean="0">
                <a:latin typeface="Courier" pitchFamily="49" charset="0"/>
              </a:rPr>
              <a:t>sinme.sin_family</a:t>
            </a:r>
            <a:r>
              <a:rPr lang="en-US" sz="1200" dirty="0" smtClean="0">
                <a:latin typeface="Courier" pitchFamily="49" charset="0"/>
              </a:rPr>
              <a:t>      = AF_INET;</a:t>
            </a:r>
          </a:p>
          <a:p>
            <a:r>
              <a:rPr lang="en-US" sz="1200" dirty="0" err="1" smtClean="0">
                <a:latin typeface="Courier" pitchFamily="49" charset="0"/>
              </a:rPr>
              <a:t>sinme.sin_addr.s_addr</a:t>
            </a:r>
            <a:r>
              <a:rPr lang="en-US" sz="1200" dirty="0" smtClean="0">
                <a:latin typeface="Courier" pitchFamily="49" charset="0"/>
              </a:rPr>
              <a:t> = INADDR_ANY;</a:t>
            </a:r>
          </a:p>
          <a:p>
            <a:r>
              <a:rPr lang="en-US" sz="1200" dirty="0" err="1" smtClean="0">
                <a:latin typeface="Courier" pitchFamily="49" charset="0"/>
              </a:rPr>
              <a:t>sinme.sin_port</a:t>
            </a:r>
            <a:r>
              <a:rPr lang="en-US" sz="1200" dirty="0" smtClean="0">
                <a:latin typeface="Courier" pitchFamily="49" charset="0"/>
              </a:rPr>
              <a:t>        = </a:t>
            </a:r>
            <a:r>
              <a:rPr lang="en-US" sz="1200" dirty="0" err="1" smtClean="0">
                <a:latin typeface="Courier" pitchFamily="49" charset="0"/>
              </a:rPr>
              <a:t>htons</a:t>
            </a:r>
            <a:r>
              <a:rPr lang="en-US" sz="1200" dirty="0" smtClean="0">
                <a:latin typeface="Courier" pitchFamily="49" charset="0"/>
              </a:rPr>
              <a:t>(</a:t>
            </a:r>
            <a:r>
              <a:rPr lang="en-US" sz="1200" dirty="0" err="1" smtClean="0">
                <a:latin typeface="Courier" pitchFamily="49" charset="0"/>
              </a:rPr>
              <a:t>ask_var</a:t>
            </a:r>
            <a:r>
              <a:rPr lang="en-US" sz="1200" dirty="0" smtClean="0">
                <a:latin typeface="Courier" pitchFamily="49" charset="0"/>
              </a:rPr>
              <a:t>-&gt;port);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pPr lvl="0"/>
            <a:r>
              <a:rPr lang="en-US" sz="1200" dirty="0" err="1" smtClean="0">
                <a:solidFill>
                  <a:prstClr val="black"/>
                </a:solidFill>
                <a:latin typeface="Courier" pitchFamily="49" charset="0"/>
              </a:rPr>
              <a:t>fd</a:t>
            </a:r>
            <a:r>
              <a:rPr lang="en-US" sz="1200" dirty="0" smtClean="0">
                <a:solidFill>
                  <a:prstClr val="black"/>
                </a:solidFill>
                <a:latin typeface="Courier" pitchFamily="49" charset="0"/>
              </a:rPr>
              <a:t> = socket (AF_INET, SOCK_STREAM, 0);</a:t>
            </a:r>
          </a:p>
          <a:p>
            <a:r>
              <a:rPr lang="en-US" sz="1200" dirty="0" smtClean="0">
                <a:latin typeface="Courier" pitchFamily="49" charset="0"/>
              </a:rPr>
              <a:t>bind (fd0, (</a:t>
            </a:r>
            <a:r>
              <a:rPr lang="en-US" sz="1200" dirty="0" err="1" smtClean="0">
                <a:latin typeface="Courier" pitchFamily="49" charset="0"/>
              </a:rPr>
              <a:t>struct</a:t>
            </a:r>
            <a:r>
              <a:rPr lang="en-US" sz="1200" dirty="0" smtClean="0">
                <a:latin typeface="Courier" pitchFamily="49" charset="0"/>
              </a:rPr>
              <a:t> </a:t>
            </a:r>
            <a:r>
              <a:rPr lang="en-US" sz="1200" dirty="0" err="1" smtClean="0">
                <a:latin typeface="Courier" pitchFamily="49" charset="0"/>
              </a:rPr>
              <a:t>sockaddr</a:t>
            </a:r>
            <a:r>
              <a:rPr lang="en-US" sz="1200" dirty="0" smtClean="0">
                <a:latin typeface="Courier" pitchFamily="49" charset="0"/>
              </a:rPr>
              <a:t> *) &amp;</a:t>
            </a:r>
            <a:r>
              <a:rPr lang="en-US" sz="1200" dirty="0" err="1" smtClean="0">
                <a:latin typeface="Courier" pitchFamily="49" charset="0"/>
              </a:rPr>
              <a:t>sinme</a:t>
            </a:r>
            <a:r>
              <a:rPr lang="en-US" sz="1200" dirty="0" smtClean="0">
                <a:latin typeface="Courier" pitchFamily="49" charset="0"/>
              </a:rPr>
              <a:t>,    </a:t>
            </a:r>
          </a:p>
          <a:p>
            <a:r>
              <a:rPr lang="en-US" sz="1200" dirty="0" smtClean="0">
                <a:latin typeface="Courier" pitchFamily="49" charset="0"/>
              </a:rPr>
              <a:t>      </a:t>
            </a:r>
            <a:r>
              <a:rPr lang="en-US" sz="1200" dirty="0" err="1" smtClean="0">
                <a:latin typeface="Courier" pitchFamily="49" charset="0"/>
              </a:rPr>
              <a:t>sizeof</a:t>
            </a:r>
            <a:r>
              <a:rPr lang="en-US" sz="1200" dirty="0" smtClean="0">
                <a:latin typeface="Courier" pitchFamily="49" charset="0"/>
              </a:rPr>
              <a:t>(</a:t>
            </a:r>
            <a:r>
              <a:rPr lang="en-US" sz="1200" dirty="0" err="1" smtClean="0">
                <a:latin typeface="Courier" pitchFamily="49" charset="0"/>
              </a:rPr>
              <a:t>sinme</a:t>
            </a:r>
            <a:r>
              <a:rPr lang="en-US" sz="1200" dirty="0" smtClean="0">
                <a:latin typeface="Courier" pitchFamily="49" charset="0"/>
              </a:rPr>
              <a:t>));</a:t>
            </a:r>
            <a:endParaRPr lang="en-US" sz="1200" dirty="0" smtClean="0">
              <a:solidFill>
                <a:prstClr val="black"/>
              </a:solidFill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listen (fd0, 5);</a:t>
            </a:r>
            <a:endParaRPr lang="en-US" sz="1200" dirty="0" smtClean="0">
              <a:solidFill>
                <a:prstClr val="black"/>
              </a:solidFill>
              <a:latin typeface="Courier" pitchFamily="49" charset="0"/>
            </a:endParaRP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while (n &lt; ns) { // we expect ns connections</a:t>
            </a:r>
          </a:p>
          <a:p>
            <a:r>
              <a:rPr lang="en-US" sz="1200" dirty="0" smtClean="0">
                <a:latin typeface="Courier" pitchFamily="49" charset="0"/>
              </a:rPr>
              <a:t>  </a:t>
            </a:r>
            <a:r>
              <a:rPr lang="en-US" sz="1200" dirty="0" err="1" smtClean="0">
                <a:latin typeface="Courier" pitchFamily="49" charset="0"/>
              </a:rPr>
              <a:t>int</a:t>
            </a:r>
            <a:r>
              <a:rPr lang="en-US" sz="1200" dirty="0" smtClean="0">
                <a:latin typeface="Courier" pitchFamily="49" charset="0"/>
              </a:rPr>
              <a:t> </a:t>
            </a:r>
            <a:r>
              <a:rPr lang="en-US" sz="1200" dirty="0" err="1" smtClean="0">
                <a:latin typeface="Courier" pitchFamily="49" charset="0"/>
              </a:rPr>
              <a:t>val</a:t>
            </a:r>
            <a:r>
              <a:rPr lang="en-US" sz="1200" dirty="0" smtClean="0">
                <a:latin typeface="Courier" pitchFamily="49" charset="0"/>
              </a:rPr>
              <a:t> = </a:t>
            </a:r>
            <a:r>
              <a:rPr lang="en-US" sz="1200" dirty="0" err="1" smtClean="0">
                <a:latin typeface="Courier" pitchFamily="49" charset="0"/>
              </a:rPr>
              <a:t>sizeof</a:t>
            </a:r>
            <a:r>
              <a:rPr lang="en-US" sz="1200" dirty="0" smtClean="0">
                <a:latin typeface="Courier" pitchFamily="49" charset="0"/>
              </a:rPr>
              <a:t>(this-&gt;</a:t>
            </a:r>
            <a:r>
              <a:rPr lang="en-US" sz="1200" dirty="0" err="1" smtClean="0">
                <a:latin typeface="Courier" pitchFamily="49" charset="0"/>
              </a:rPr>
              <a:t>sinhim</a:t>
            </a:r>
            <a:r>
              <a:rPr lang="en-US" sz="1200" dirty="0" smtClean="0">
                <a:latin typeface="Courier" pitchFamily="49" charset="0"/>
              </a:rPr>
              <a:t>);</a:t>
            </a:r>
          </a:p>
          <a:p>
            <a:r>
              <a:rPr lang="en-US" sz="1200" dirty="0" smtClean="0">
                <a:latin typeface="Courier" pitchFamily="49" charset="0"/>
              </a:rPr>
              <a:t>  if ((</a:t>
            </a:r>
            <a:r>
              <a:rPr lang="en-US" sz="1200" dirty="0" err="1" smtClean="0">
                <a:latin typeface="Courier" pitchFamily="49" charset="0"/>
              </a:rPr>
              <a:t>fd</a:t>
            </a:r>
            <a:r>
              <a:rPr lang="en-US" sz="1200" dirty="0" smtClean="0">
                <a:latin typeface="Courier" pitchFamily="49" charset="0"/>
              </a:rPr>
              <a:t> = accept (fd0, </a:t>
            </a:r>
          </a:p>
          <a:p>
            <a:r>
              <a:rPr lang="en-US" sz="1200" dirty="0" smtClean="0">
                <a:latin typeface="Courier" pitchFamily="49" charset="0"/>
              </a:rPr>
              <a:t>      (</a:t>
            </a:r>
            <a:r>
              <a:rPr lang="en-US" sz="1200" dirty="0" err="1" smtClean="0">
                <a:latin typeface="Courier" pitchFamily="49" charset="0"/>
              </a:rPr>
              <a:t>struct</a:t>
            </a:r>
            <a:r>
              <a:rPr lang="en-US" sz="1200" dirty="0" smtClean="0">
                <a:latin typeface="Courier" pitchFamily="49" charset="0"/>
              </a:rPr>
              <a:t> </a:t>
            </a:r>
            <a:r>
              <a:rPr lang="en-US" sz="1200" dirty="0" err="1" smtClean="0">
                <a:latin typeface="Courier" pitchFamily="49" charset="0"/>
              </a:rPr>
              <a:t>sockaddr</a:t>
            </a:r>
            <a:r>
              <a:rPr lang="en-US" sz="1200" dirty="0" smtClean="0">
                <a:latin typeface="Courier" pitchFamily="49" charset="0"/>
              </a:rPr>
              <a:t> *) &amp;</a:t>
            </a:r>
            <a:r>
              <a:rPr lang="en-US" sz="1200" dirty="0" err="1" smtClean="0">
                <a:latin typeface="Courier" pitchFamily="49" charset="0"/>
              </a:rPr>
              <a:t>sinhim</a:t>
            </a:r>
            <a:r>
              <a:rPr lang="en-US" sz="1200" dirty="0" smtClean="0">
                <a:latin typeface="Courier" pitchFamily="49" charset="0"/>
              </a:rPr>
              <a:t>, &amp;</a:t>
            </a:r>
            <a:r>
              <a:rPr lang="en-US" sz="1200" dirty="0" err="1" smtClean="0">
                <a:latin typeface="Courier" pitchFamily="49" charset="0"/>
              </a:rPr>
              <a:t>val</a:t>
            </a:r>
            <a:r>
              <a:rPr lang="en-US" sz="1200" dirty="0" smtClean="0">
                <a:latin typeface="Courier" pitchFamily="49" charset="0"/>
              </a:rPr>
              <a:t>)) &gt;0) {</a:t>
            </a:r>
          </a:p>
          <a:p>
            <a:r>
              <a:rPr lang="en-US" sz="1200" dirty="0" smtClean="0">
                <a:latin typeface="Courier" pitchFamily="49" charset="0"/>
              </a:rPr>
              <a:t>    FD_SET (</a:t>
            </a:r>
            <a:r>
              <a:rPr lang="en-US" sz="1200" dirty="0" err="1" smtClean="0">
                <a:latin typeface="Courier" pitchFamily="49" charset="0"/>
              </a:rPr>
              <a:t>fd</a:t>
            </a:r>
            <a:r>
              <a:rPr lang="en-US" sz="1200" dirty="0" smtClean="0">
                <a:latin typeface="Courier" pitchFamily="49" charset="0"/>
              </a:rPr>
              <a:t>, &amp;</a:t>
            </a:r>
            <a:r>
              <a:rPr lang="en-US" sz="1200" dirty="0" err="1" smtClean="0">
                <a:latin typeface="Courier" pitchFamily="49" charset="0"/>
              </a:rPr>
              <a:t>fds</a:t>
            </a:r>
            <a:r>
              <a:rPr lang="en-US" sz="1200" dirty="0" smtClean="0">
                <a:latin typeface="Courier" pitchFamily="49" charset="0"/>
              </a:rPr>
              <a:t>);</a:t>
            </a:r>
          </a:p>
          <a:p>
            <a:r>
              <a:rPr lang="en-US" sz="1200" dirty="0" smtClean="0">
                <a:latin typeface="Courier" pitchFamily="49" charset="0"/>
              </a:rPr>
              <a:t>    ++ns;</a:t>
            </a:r>
          </a:p>
          <a:p>
            <a:r>
              <a:rPr lang="en-US" sz="1200" dirty="0" smtClean="0">
                <a:latin typeface="Courier" pitchFamily="49" charset="0"/>
              </a:rPr>
              <a:t>  }</a:t>
            </a:r>
          </a:p>
          <a:p>
            <a:r>
              <a:rPr lang="en-US" sz="1200" dirty="0" smtClean="0">
                <a:latin typeface="Courier" pitchFamily="49" charset="0"/>
              </a:rPr>
              <a:t>}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while (running) {</a:t>
            </a:r>
          </a:p>
          <a:p>
            <a:r>
              <a:rPr lang="en-US" sz="1200" dirty="0" smtClean="0">
                <a:latin typeface="Courier" pitchFamily="49" charset="0"/>
              </a:rPr>
              <a:t>  if ((</a:t>
            </a:r>
            <a:r>
              <a:rPr lang="en-US" sz="1200" dirty="0" err="1" smtClean="0">
                <a:latin typeface="Courier" pitchFamily="49" charset="0"/>
              </a:rPr>
              <a:t>nsel</a:t>
            </a:r>
            <a:r>
              <a:rPr lang="en-US" sz="1200" dirty="0" smtClean="0">
                <a:latin typeface="Courier" pitchFamily="49" charset="0"/>
              </a:rPr>
              <a:t> = select( </a:t>
            </a:r>
            <a:r>
              <a:rPr lang="en-US" sz="1200" dirty="0" err="1" smtClean="0">
                <a:latin typeface="Courier" pitchFamily="49" charset="0"/>
              </a:rPr>
              <a:t>nfds</a:t>
            </a:r>
            <a:r>
              <a:rPr lang="en-US" sz="1200" dirty="0" smtClean="0">
                <a:latin typeface="Courier" pitchFamily="49" charset="0"/>
              </a:rPr>
              <a:t>, (</a:t>
            </a:r>
            <a:r>
              <a:rPr lang="en-US" sz="1200" dirty="0" err="1" smtClean="0">
                <a:latin typeface="Courier" pitchFamily="49" charset="0"/>
              </a:rPr>
              <a:t>fd_set</a:t>
            </a:r>
            <a:r>
              <a:rPr lang="en-US" sz="1200" dirty="0" smtClean="0">
                <a:latin typeface="Courier" pitchFamily="49" charset="0"/>
              </a:rPr>
              <a:t> *) &amp;</a:t>
            </a:r>
            <a:r>
              <a:rPr lang="en-US" sz="1200" dirty="0" err="1" smtClean="0">
                <a:latin typeface="Courier" pitchFamily="49" charset="0"/>
              </a:rPr>
              <a:t>fds</a:t>
            </a:r>
            <a:r>
              <a:rPr lang="en-US" sz="1200" dirty="0" smtClean="0">
                <a:latin typeface="Courier" pitchFamily="49" charset="0"/>
              </a:rPr>
              <a:t>,</a:t>
            </a:r>
          </a:p>
          <a:p>
            <a:r>
              <a:rPr lang="en-US" sz="1200" dirty="0" smtClean="0">
                <a:latin typeface="Courier" pitchFamily="49" charset="0"/>
              </a:rPr>
              <a:t>       0, 0, &amp;wait)) [</a:t>
            </a:r>
          </a:p>
          <a:p>
            <a:r>
              <a:rPr lang="en-US" sz="1200" dirty="0" smtClean="0">
                <a:latin typeface="Courier" pitchFamily="49" charset="0"/>
              </a:rPr>
              <a:t>    count = read (</a:t>
            </a:r>
            <a:r>
              <a:rPr lang="en-US" sz="1200" dirty="0" err="1" smtClean="0">
                <a:latin typeface="Courier" pitchFamily="49" charset="0"/>
              </a:rPr>
              <a:t>fd</a:t>
            </a:r>
            <a:r>
              <a:rPr lang="en-US" sz="1200" dirty="0" smtClean="0">
                <a:latin typeface="Courier" pitchFamily="49" charset="0"/>
              </a:rPr>
              <a:t>, </a:t>
            </a:r>
            <a:r>
              <a:rPr lang="en-US" sz="1200" dirty="0" err="1" smtClean="0">
                <a:latin typeface="Courier" pitchFamily="49" charset="0"/>
              </a:rPr>
              <a:t>buf_ptr</a:t>
            </a:r>
            <a:r>
              <a:rPr lang="en-US" sz="1200" dirty="0" smtClean="0">
                <a:latin typeface="Courier" pitchFamily="49" charset="0"/>
              </a:rPr>
              <a:t>, </a:t>
            </a:r>
            <a:r>
              <a:rPr lang="en-US" sz="1200" dirty="0" err="1" smtClean="0">
                <a:latin typeface="Courier" pitchFamily="49" charset="0"/>
              </a:rPr>
              <a:t>buflen</a:t>
            </a:r>
            <a:r>
              <a:rPr lang="en-US" sz="1200" dirty="0" smtClean="0">
                <a:latin typeface="Courier" pitchFamily="49" charset="0"/>
              </a:rPr>
              <a:t>);</a:t>
            </a:r>
          </a:p>
          <a:p>
            <a:r>
              <a:rPr lang="en-US" sz="1200" dirty="0" smtClean="0">
                <a:latin typeface="Courier" pitchFamily="49" charset="0"/>
              </a:rPr>
              <a:t>    if (count == 0) {</a:t>
            </a:r>
          </a:p>
          <a:p>
            <a:r>
              <a:rPr lang="en-US" sz="1200" dirty="0" smtClean="0">
                <a:latin typeface="Courier" pitchFamily="49" charset="0"/>
              </a:rPr>
              <a:t>      close (</a:t>
            </a:r>
            <a:r>
              <a:rPr lang="en-US" sz="1200" dirty="0" err="1" smtClean="0">
                <a:latin typeface="Courier" pitchFamily="49" charset="0"/>
              </a:rPr>
              <a:t>fd</a:t>
            </a:r>
            <a:r>
              <a:rPr lang="en-US" sz="1200" dirty="0" smtClean="0">
                <a:latin typeface="Courier" pitchFamily="49" charset="0"/>
              </a:rPr>
              <a:t>);</a:t>
            </a:r>
          </a:p>
          <a:p>
            <a:r>
              <a:rPr lang="en-US" sz="1200" dirty="0" smtClean="0">
                <a:latin typeface="Courier" pitchFamily="49" charset="0"/>
              </a:rPr>
              <a:t>      // set FD bit to 0</a:t>
            </a:r>
          </a:p>
          <a:p>
            <a:r>
              <a:rPr lang="en-US" sz="1200" dirty="0" smtClean="0">
                <a:latin typeface="Courier" pitchFamily="49" charset="0"/>
              </a:rPr>
              <a:t>    }</a:t>
            </a:r>
          </a:p>
          <a:p>
            <a:r>
              <a:rPr lang="en-US" sz="1200" dirty="0" smtClean="0">
                <a:latin typeface="Courier" pitchFamily="49" charset="0"/>
              </a:rPr>
              <a:t>  }</a:t>
            </a:r>
          </a:p>
          <a:p>
            <a:r>
              <a:rPr lang="en-US" sz="1200" dirty="0" smtClean="0">
                <a:latin typeface="Courier" pitchFamily="49" charset="0"/>
              </a:rPr>
              <a:t>}</a:t>
            </a:r>
          </a:p>
          <a:p>
            <a:endParaRPr lang="en-US" sz="1200" dirty="0" smtClean="0">
              <a:latin typeface="Courier" pitchFamily="49" charset="0"/>
            </a:endParaRPr>
          </a:p>
          <a:p>
            <a:r>
              <a:rPr lang="en-US" sz="1200" dirty="0" smtClean="0">
                <a:latin typeface="Courier" pitchFamily="49" charset="0"/>
              </a:rPr>
              <a:t>close (fd0);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121023" y="753037"/>
            <a:ext cx="4410635" cy="2043952"/>
          </a:xfrm>
          <a:prstGeom prst="flowChartProcess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ocess 13"/>
          <p:cNvSpPr/>
          <p:nvPr/>
        </p:nvSpPr>
        <p:spPr>
          <a:xfrm>
            <a:off x="4572000" y="739589"/>
            <a:ext cx="4410635" cy="3375212"/>
          </a:xfrm>
          <a:prstGeom prst="flowChartProcess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ocess 15"/>
          <p:cNvSpPr/>
          <p:nvPr/>
        </p:nvSpPr>
        <p:spPr>
          <a:xfrm>
            <a:off x="121023" y="2837331"/>
            <a:ext cx="4410635" cy="3160058"/>
          </a:xfrm>
          <a:prstGeom prst="flowChartProcess">
            <a:avLst/>
          </a:prstGeom>
          <a:solidFill>
            <a:srgbClr val="66FF66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Process 16"/>
          <p:cNvSpPr/>
          <p:nvPr/>
        </p:nvSpPr>
        <p:spPr>
          <a:xfrm>
            <a:off x="4572000" y="4168589"/>
            <a:ext cx="4410635" cy="1828800"/>
          </a:xfrm>
          <a:prstGeom prst="flowChartProcess">
            <a:avLst/>
          </a:prstGeom>
          <a:solidFill>
            <a:srgbClr val="66FF66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Process 17"/>
          <p:cNvSpPr/>
          <p:nvPr/>
        </p:nvSpPr>
        <p:spPr>
          <a:xfrm>
            <a:off x="121023" y="6024283"/>
            <a:ext cx="4410635" cy="403412"/>
          </a:xfrm>
          <a:prstGeom prst="flowChartProcess">
            <a:avLst/>
          </a:prstGeom>
          <a:solidFill>
            <a:srgbClr val="CC0000">
              <a:alpha val="1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ocess 18"/>
          <p:cNvSpPr/>
          <p:nvPr/>
        </p:nvSpPr>
        <p:spPr>
          <a:xfrm>
            <a:off x="4563016" y="6028766"/>
            <a:ext cx="4410635" cy="403412"/>
          </a:xfrm>
          <a:prstGeom prst="flowChartProcess">
            <a:avLst/>
          </a:prstGeom>
          <a:solidFill>
            <a:srgbClr val="CC0000">
              <a:alpha val="1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the data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Throughput optimization</a:t>
            </a:r>
          </a:p>
          <a:p>
            <a:r>
              <a:rPr lang="en-US" dirty="0" smtClean="0"/>
              <a:t>Avoid dead-time due to back-pressure</a:t>
            </a:r>
          </a:p>
          <a:p>
            <a:pPr lvl="1"/>
            <a:r>
              <a:rPr lang="en-US" dirty="0" smtClean="0"/>
              <a:t>By avoiding fixed sequences of data destinations</a:t>
            </a:r>
          </a:p>
          <a:p>
            <a:pPr lvl="1"/>
            <a:r>
              <a:rPr lang="en-US" dirty="0" smtClean="0"/>
              <a:t>Requires knowledge of the EB input buffer state</a:t>
            </a:r>
          </a:p>
          <a:p>
            <a:r>
              <a:rPr lang="en-US" dirty="0" smtClean="0"/>
              <a:t>EB architectures</a:t>
            </a:r>
          </a:p>
          <a:p>
            <a:pPr lvl="1"/>
            <a:r>
              <a:rPr lang="en-US" dirty="0" smtClean="0"/>
              <a:t>Push</a:t>
            </a:r>
          </a:p>
          <a:p>
            <a:pPr lvl="2"/>
            <a:r>
              <a:rPr lang="en-US" dirty="0" smtClean="0"/>
              <a:t>Events are sent as soon as data are available to the sender</a:t>
            </a:r>
          </a:p>
          <a:p>
            <a:pPr lvl="3"/>
            <a:r>
              <a:rPr lang="en-US" dirty="0" smtClean="0"/>
              <a:t>The sender knows where to send data</a:t>
            </a:r>
          </a:p>
          <a:p>
            <a:pPr lvl="3"/>
            <a:r>
              <a:rPr lang="en-US" dirty="0" smtClean="0"/>
              <a:t>The simplest algorithm for distribution is the </a:t>
            </a:r>
            <a:r>
              <a:rPr lang="en-US" i="1" dirty="0" smtClean="0"/>
              <a:t>round-robin</a:t>
            </a:r>
          </a:p>
          <a:p>
            <a:pPr lvl="1"/>
            <a:r>
              <a:rPr lang="en-US" dirty="0" smtClean="0"/>
              <a:t>Pull</a:t>
            </a:r>
          </a:p>
          <a:p>
            <a:pPr lvl="2"/>
            <a:r>
              <a:rPr lang="en-US" dirty="0" smtClean="0"/>
              <a:t>Events are required by a given destination processes</a:t>
            </a:r>
          </a:p>
          <a:p>
            <a:pPr lvl="3"/>
            <a:r>
              <a:rPr lang="en-US" dirty="0" smtClean="0"/>
              <a:t>Needs an event manager</a:t>
            </a:r>
          </a:p>
          <a:p>
            <a:pPr lvl="4"/>
            <a:r>
              <a:rPr lang="en-US" dirty="0" smtClean="0"/>
              <a:t>Though in principle we could build a pull system without manager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2B66039-BBD5-4BDA-95BF-E0A0931818AE}" type="slidenum">
              <a:rPr lang="en-US"/>
              <a:pPr/>
              <a:t>56</a:t>
            </a:fld>
            <a:endParaRPr lang="en-US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Switched Networks</a:t>
            </a:r>
          </a:p>
        </p:txBody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In a switched network each node is connected either to another node or to a </a:t>
            </a:r>
            <a:r>
              <a:rPr lang="en-US" smtClean="0">
                <a:solidFill>
                  <a:srgbClr val="FF0000"/>
                </a:solidFill>
              </a:rPr>
              <a:t>switch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Switches can be connected to other switches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A path from one node to another leads through 1 or more switches (this number is sometimes referred to as the number of </a:t>
            </a:r>
            <a:r>
              <a:rPr lang="en-US" smtClean="0">
                <a:solidFill>
                  <a:srgbClr val="FF0000"/>
                </a:solidFill>
              </a:rPr>
              <a:t>"hops"</a:t>
            </a:r>
            <a:r>
              <a:rPr lang="en-US" smtClean="0"/>
              <a:t> )</a:t>
            </a:r>
          </a:p>
        </p:txBody>
      </p:sp>
      <p:sp>
        <p:nvSpPr>
          <p:cNvPr id="128005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56DE408-C439-4728-A61B-8051A5597358}" type="slidenum">
              <a:rPr lang="en-US"/>
              <a:pPr/>
              <a:t>57</a:t>
            </a:fld>
            <a:endParaRPr lang="en-US"/>
          </a:p>
        </p:txBody>
      </p:sp>
      <p:sp>
        <p:nvSpPr>
          <p:cNvPr id="142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Congestion</a:t>
            </a:r>
          </a:p>
        </p:txBody>
      </p:sp>
      <p:sp>
        <p:nvSpPr>
          <p:cNvPr id="142341" name="Rectangle 6"/>
          <p:cNvSpPr>
            <a:spLocks noChangeArrowheads="1"/>
          </p:cNvSpPr>
          <p:nvPr/>
        </p:nvSpPr>
        <p:spPr bwMode="auto">
          <a:xfrm>
            <a:off x="3352800" y="5791200"/>
            <a:ext cx="6858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cxnSp>
        <p:nvCxnSpPr>
          <p:cNvPr id="142342" name="AutoShape 7"/>
          <p:cNvCxnSpPr>
            <a:cxnSpLocks noChangeShapeType="1"/>
            <a:endCxn id="142341" idx="1"/>
          </p:cNvCxnSpPr>
          <p:nvPr/>
        </p:nvCxnSpPr>
        <p:spPr bwMode="auto">
          <a:xfrm rot="16200000" flipH="1">
            <a:off x="2078832" y="4822031"/>
            <a:ext cx="1312862" cy="12350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42343" name="Oval 8"/>
          <p:cNvSpPr>
            <a:spLocks noChangeArrowheads="1"/>
          </p:cNvSpPr>
          <p:nvPr/>
        </p:nvSpPr>
        <p:spPr bwMode="auto">
          <a:xfrm>
            <a:off x="12954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2344" name="Oval 9"/>
          <p:cNvSpPr>
            <a:spLocks noChangeArrowheads="1"/>
          </p:cNvSpPr>
          <p:nvPr/>
        </p:nvSpPr>
        <p:spPr bwMode="auto">
          <a:xfrm>
            <a:off x="28194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2345" name="Rectangle 10"/>
          <p:cNvSpPr>
            <a:spLocks noChangeArrowheads="1"/>
          </p:cNvSpPr>
          <p:nvPr/>
        </p:nvSpPr>
        <p:spPr bwMode="auto">
          <a:xfrm>
            <a:off x="1050925" y="1371600"/>
            <a:ext cx="6858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1</a:t>
            </a:r>
          </a:p>
        </p:txBody>
      </p:sp>
      <p:sp>
        <p:nvSpPr>
          <p:cNvPr id="142346" name="Rectangle 11"/>
          <p:cNvSpPr>
            <a:spLocks noChangeArrowheads="1"/>
          </p:cNvSpPr>
          <p:nvPr/>
        </p:nvSpPr>
        <p:spPr bwMode="auto">
          <a:xfrm>
            <a:off x="2546350" y="1371600"/>
            <a:ext cx="6858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3</a:t>
            </a:r>
          </a:p>
        </p:txBody>
      </p:sp>
      <p:cxnSp>
        <p:nvCxnSpPr>
          <p:cNvPr id="142347" name="AutoShape 12"/>
          <p:cNvCxnSpPr>
            <a:cxnSpLocks noChangeShapeType="1"/>
            <a:stCxn id="142345" idx="2"/>
            <a:endCxn id="142343" idx="0"/>
          </p:cNvCxnSpPr>
          <p:nvPr/>
        </p:nvCxnSpPr>
        <p:spPr bwMode="auto">
          <a:xfrm flipH="1">
            <a:off x="1371600" y="1981200"/>
            <a:ext cx="22225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2348" name="AutoShape 13"/>
          <p:cNvCxnSpPr>
            <a:cxnSpLocks noChangeShapeType="1"/>
            <a:stCxn id="142346" idx="2"/>
            <a:endCxn id="142344" idx="0"/>
          </p:cNvCxnSpPr>
          <p:nvPr/>
        </p:nvCxnSpPr>
        <p:spPr bwMode="auto">
          <a:xfrm>
            <a:off x="2889250" y="1981200"/>
            <a:ext cx="635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1285875" y="1628775"/>
            <a:ext cx="225425" cy="495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771775" y="1628775"/>
            <a:ext cx="225425" cy="495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sp>
        <p:nvSpPr>
          <p:cNvPr id="117776" name="AutoShape 16"/>
          <p:cNvSpPr>
            <a:spLocks noChangeArrowheads="1"/>
          </p:cNvSpPr>
          <p:nvPr/>
        </p:nvSpPr>
        <p:spPr bwMode="auto">
          <a:xfrm>
            <a:off x="1781175" y="4329113"/>
            <a:ext cx="914400" cy="9144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Bang</a:t>
            </a:r>
          </a:p>
        </p:txBody>
      </p:sp>
      <p:sp>
        <p:nvSpPr>
          <p:cNvPr id="117777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4572000" y="1284288"/>
            <a:ext cx="4291013" cy="5114925"/>
          </a:xfrm>
          <a:effectLst>
            <a:outerShdw blurRad="63500" dist="25399" dir="2700000" algn="ctr" rotWithShape="0">
              <a:srgbClr val="FFFFFF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smtClean="0"/>
              <a:t>"Bang" translates into random, uncontrolled packet-loss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In Ethernet this is perfectly valid behavior and implemented by very cheap devices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Higher Level protocols are supposed to handle the packet loss due to </a:t>
            </a:r>
            <a:r>
              <a:rPr lang="en-US" sz="2400" i="1" smtClean="0">
                <a:solidFill>
                  <a:srgbClr val="FF0000"/>
                </a:solidFill>
              </a:rPr>
              <a:t>lack of buffering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smtClean="0">
                <a:solidFill>
                  <a:srgbClr val="FF0000"/>
                </a:solidFill>
              </a:rPr>
              <a:t>This problem comes from </a:t>
            </a:r>
            <a:r>
              <a:rPr lang="en-US" sz="2400" b="1" i="1" smtClean="0">
                <a:solidFill>
                  <a:srgbClr val="FF0000"/>
                </a:solidFill>
              </a:rPr>
              <a:t>synchronized</a:t>
            </a:r>
            <a:r>
              <a:rPr lang="en-US" sz="2400" smtClean="0">
                <a:solidFill>
                  <a:srgbClr val="FF0000"/>
                </a:solidFill>
              </a:rPr>
              <a:t> sources </a:t>
            </a:r>
            <a:r>
              <a:rPr lang="en-US" sz="2400" b="1" i="1" smtClean="0">
                <a:solidFill>
                  <a:srgbClr val="FF0000"/>
                </a:solidFill>
              </a:rPr>
              <a:t>sending</a:t>
            </a:r>
            <a:r>
              <a:rPr lang="en-US" sz="2400" smtClean="0">
                <a:solidFill>
                  <a:srgbClr val="FF0000"/>
                </a:solidFill>
              </a:rPr>
              <a:t> to the same destination at the </a:t>
            </a:r>
            <a:r>
              <a:rPr lang="en-US" sz="2400" b="1" i="1" smtClean="0">
                <a:solidFill>
                  <a:srgbClr val="FF0000"/>
                </a:solidFill>
              </a:rPr>
              <a:t>same time</a:t>
            </a:r>
          </a:p>
        </p:txBody>
      </p:sp>
      <p:sp>
        <p:nvSpPr>
          <p:cNvPr id="142353" name="Footer Placeholder 1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graphicFrame>
        <p:nvGraphicFramePr>
          <p:cNvPr id="142338" name="Object 2"/>
          <p:cNvGraphicFramePr>
            <a:graphicFrameLocks noChangeAspect="1"/>
          </p:cNvGraphicFramePr>
          <p:nvPr/>
        </p:nvGraphicFramePr>
        <p:xfrm>
          <a:off x="914400" y="2230438"/>
          <a:ext cx="2500313" cy="217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76" name="Visio" r:id="rId4" imgW="1415796" imgH="1235710" progId="Visio.Drawing.11">
                  <p:embed/>
                </p:oleObj>
              </mc:Choice>
              <mc:Fallback>
                <p:oleObj name="Visio" r:id="rId4" imgW="1415796" imgH="123571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230438"/>
                        <a:ext cx="2500313" cy="217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39593E-6 L -8.33333E-7 0.286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9806E-6 L 0.00139 0.270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26411 L 0.08125 0.429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25902 L -0.08125 0.416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117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17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117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2000"/>
                                        <p:tgtEl>
                                          <p:spTgt spid="1177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4" grpId="0" animBg="1"/>
      <p:bldP spid="117774" grpId="1" animBg="1"/>
      <p:bldP spid="117774" grpId="2" animBg="1"/>
      <p:bldP spid="117775" grpId="0" animBg="1"/>
      <p:bldP spid="117775" grpId="1" animBg="1"/>
      <p:bldP spid="117775" grpId="2" animBg="1"/>
      <p:bldP spid="11777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5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95CAF5C-2FC8-4E2A-B2F9-B69EEC402CC4}" type="slidenum">
              <a:rPr lang="en-US"/>
              <a:pPr/>
              <a:t>58</a:t>
            </a:fld>
            <a:endParaRPr lang="en-US"/>
          </a:p>
        </p:txBody>
      </p:sp>
      <p:sp>
        <p:nvSpPr>
          <p:cNvPr id="138251" name="AutoShape 1026"/>
          <p:cNvSpPr>
            <a:spLocks noChangeArrowheads="1"/>
          </p:cNvSpPr>
          <p:nvPr/>
        </p:nvSpPr>
        <p:spPr bwMode="auto">
          <a:xfrm>
            <a:off x="1600200" y="3886200"/>
            <a:ext cx="2438400" cy="381000"/>
          </a:xfrm>
          <a:prstGeom prst="rightArrow">
            <a:avLst>
              <a:gd name="adj1" fmla="val 39583"/>
              <a:gd name="adj2" fmla="val 56474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8252" name="AutoShape 1027"/>
          <p:cNvSpPr>
            <a:spLocks noChangeArrowheads="1"/>
          </p:cNvSpPr>
          <p:nvPr/>
        </p:nvSpPr>
        <p:spPr bwMode="auto">
          <a:xfrm>
            <a:off x="1752600" y="3429000"/>
            <a:ext cx="2286000" cy="381000"/>
          </a:xfrm>
          <a:prstGeom prst="rightArrow">
            <a:avLst>
              <a:gd name="adj1" fmla="val 39583"/>
              <a:gd name="adj2" fmla="val 52944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8253" name="AutoShape 1028"/>
          <p:cNvSpPr>
            <a:spLocks noChangeArrowheads="1"/>
          </p:cNvSpPr>
          <p:nvPr/>
        </p:nvSpPr>
        <p:spPr bwMode="auto">
          <a:xfrm>
            <a:off x="1905000" y="2971800"/>
            <a:ext cx="2133600" cy="381000"/>
          </a:xfrm>
          <a:prstGeom prst="rightArrow">
            <a:avLst>
              <a:gd name="adj1" fmla="val 39583"/>
              <a:gd name="adj2" fmla="val 49415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8254" name="AutoShape 1029"/>
          <p:cNvSpPr>
            <a:spLocks noChangeArrowheads="1"/>
          </p:cNvSpPr>
          <p:nvPr/>
        </p:nvSpPr>
        <p:spPr bwMode="auto">
          <a:xfrm>
            <a:off x="2057400" y="2514600"/>
            <a:ext cx="1981200" cy="381000"/>
          </a:xfrm>
          <a:prstGeom prst="rightArrow">
            <a:avLst>
              <a:gd name="adj1" fmla="val 39583"/>
              <a:gd name="adj2" fmla="val 45885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8255" name="AutoShape 1030"/>
          <p:cNvSpPr>
            <a:spLocks noChangeArrowheads="1"/>
          </p:cNvSpPr>
          <p:nvPr/>
        </p:nvSpPr>
        <p:spPr bwMode="auto">
          <a:xfrm rot="751635">
            <a:off x="5557838" y="3074988"/>
            <a:ext cx="1100137" cy="377825"/>
          </a:xfrm>
          <a:prstGeom prst="rightArrow">
            <a:avLst>
              <a:gd name="adj1" fmla="val 39583"/>
              <a:gd name="adj2" fmla="val 25694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8256" name="AutoShape 1031"/>
          <p:cNvSpPr>
            <a:spLocks noChangeArrowheads="1"/>
          </p:cNvSpPr>
          <p:nvPr/>
        </p:nvSpPr>
        <p:spPr bwMode="auto">
          <a:xfrm rot="-768452">
            <a:off x="5573713" y="2471738"/>
            <a:ext cx="1201737" cy="377825"/>
          </a:xfrm>
          <a:prstGeom prst="rightArrow">
            <a:avLst>
              <a:gd name="adj1" fmla="val 39583"/>
              <a:gd name="adj2" fmla="val 28066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8257" name="AutoShape 1032"/>
          <p:cNvSpPr>
            <a:spLocks noChangeArrowheads="1"/>
          </p:cNvSpPr>
          <p:nvPr/>
        </p:nvSpPr>
        <p:spPr bwMode="auto">
          <a:xfrm rot="1654418">
            <a:off x="5399088" y="3617913"/>
            <a:ext cx="1387475" cy="371475"/>
          </a:xfrm>
          <a:prstGeom prst="rightArrow">
            <a:avLst>
              <a:gd name="adj1" fmla="val 39583"/>
              <a:gd name="adj2" fmla="val 32958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0713" name="AutoShape 1033"/>
          <p:cNvSpPr>
            <a:spLocks noChangeArrowheads="1"/>
          </p:cNvSpPr>
          <p:nvPr/>
        </p:nvSpPr>
        <p:spPr bwMode="auto">
          <a:xfrm>
            <a:off x="7696200" y="1457325"/>
            <a:ext cx="1333500" cy="371475"/>
          </a:xfrm>
          <a:prstGeom prst="rightArrow">
            <a:avLst>
              <a:gd name="adj1" fmla="val 39583"/>
              <a:gd name="adj2" fmla="val 31676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38259" name="Rectangle 1037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Event Building</a:t>
            </a:r>
          </a:p>
        </p:txBody>
      </p:sp>
      <p:graphicFrame>
        <p:nvGraphicFramePr>
          <p:cNvPr id="138242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260850" y="2598738"/>
          <a:ext cx="10668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11" name="Visio" r:id="rId4" imgW="1415796" imgH="1235710" progId="Visio.Drawing.11">
                  <p:embed/>
                </p:oleObj>
              </mc:Choice>
              <mc:Fallback>
                <p:oleObj name="Visio" r:id="rId4" imgW="1415796" imgH="123571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0850" y="2598738"/>
                        <a:ext cx="1066800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60" name="Text Box 1039"/>
          <p:cNvSpPr txBox="1">
            <a:spLocks noChangeArrowheads="1"/>
          </p:cNvSpPr>
          <p:nvPr/>
        </p:nvSpPr>
        <p:spPr bwMode="auto">
          <a:xfrm>
            <a:off x="4035425" y="3505200"/>
            <a:ext cx="1587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Data Acquisition</a:t>
            </a:r>
          </a:p>
          <a:p>
            <a:pPr algn="ctr"/>
            <a:r>
              <a:rPr lang="en-US" sz="1400" b="1">
                <a:latin typeface="Arial" charset="0"/>
              </a:rPr>
              <a:t>Switch</a:t>
            </a:r>
          </a:p>
        </p:txBody>
      </p:sp>
      <p:grpSp>
        <p:nvGrpSpPr>
          <p:cNvPr id="2" name="Group 1046"/>
          <p:cNvGrpSpPr>
            <a:grpSpLocks/>
          </p:cNvGrpSpPr>
          <p:nvPr/>
        </p:nvGrpSpPr>
        <p:grpSpPr bwMode="auto">
          <a:xfrm>
            <a:off x="6781800" y="1017588"/>
            <a:ext cx="668338" cy="582612"/>
            <a:chOff x="2784" y="864"/>
            <a:chExt cx="421" cy="367"/>
          </a:xfrm>
        </p:grpSpPr>
        <p:pic>
          <p:nvPicPr>
            <p:cNvPr id="138292" name="Picture 104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84" y="1056"/>
              <a:ext cx="28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293" name="Picture 104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32" y="864"/>
              <a:ext cx="18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294" name="Picture 104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36" y="864"/>
              <a:ext cx="26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295" name="Picture 1050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76" y="992"/>
              <a:ext cx="18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0731" name="Text Box 1051"/>
          <p:cNvSpPr txBox="1">
            <a:spLocks noChangeArrowheads="1"/>
          </p:cNvSpPr>
          <p:nvPr/>
        </p:nvSpPr>
        <p:spPr bwMode="auto">
          <a:xfrm>
            <a:off x="7639050" y="17018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To Trigger </a:t>
            </a:r>
          </a:p>
          <a:p>
            <a:r>
              <a:rPr lang="en-US" sz="1200" b="1">
                <a:latin typeface="Arial" charset="0"/>
              </a:rPr>
              <a:t>Algorithms</a:t>
            </a:r>
          </a:p>
        </p:txBody>
      </p:sp>
      <p:grpSp>
        <p:nvGrpSpPr>
          <p:cNvPr id="3" name="Group 1052"/>
          <p:cNvGrpSpPr>
            <a:grpSpLocks/>
          </p:cNvGrpSpPr>
          <p:nvPr/>
        </p:nvGrpSpPr>
        <p:grpSpPr bwMode="auto">
          <a:xfrm>
            <a:off x="-76200" y="5403850"/>
            <a:ext cx="2667000" cy="1433513"/>
            <a:chOff x="2736" y="3192"/>
            <a:chExt cx="1680" cy="903"/>
          </a:xfrm>
        </p:grpSpPr>
        <p:sp>
          <p:nvSpPr>
            <p:cNvPr id="138290" name="Text Box 1053"/>
            <p:cNvSpPr txBox="1">
              <a:spLocks noChangeArrowheads="1"/>
            </p:cNvSpPr>
            <p:nvPr/>
          </p:nvSpPr>
          <p:spPr bwMode="auto">
            <a:xfrm>
              <a:off x="2736" y="3192"/>
              <a:ext cx="508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800" b="1" i="1">
                  <a:solidFill>
                    <a:schemeClr val="accent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38291" name="Text Box 1054"/>
            <p:cNvSpPr txBox="1">
              <a:spLocks noChangeArrowheads="1"/>
            </p:cNvSpPr>
            <p:nvPr/>
          </p:nvSpPr>
          <p:spPr bwMode="auto">
            <a:xfrm>
              <a:off x="3158" y="3335"/>
              <a:ext cx="125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Event fragments are received from detector front-end</a:t>
              </a:r>
            </a:p>
          </p:txBody>
        </p:sp>
      </p:grpSp>
      <p:graphicFrame>
        <p:nvGraphicFramePr>
          <p:cNvPr id="138243" name="Object 3"/>
          <p:cNvGraphicFramePr>
            <a:graphicFrameLocks noChangeAspect="1"/>
          </p:cNvGraphicFramePr>
          <p:nvPr/>
        </p:nvGraphicFramePr>
        <p:xfrm>
          <a:off x="1752600" y="14478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12" name="Visio" r:id="rId10" imgW="371094" imgH="4067810" progId="Visio.Drawing.11">
                  <p:embed/>
                </p:oleObj>
              </mc:Choice>
              <mc:Fallback>
                <p:oleObj name="Visio" r:id="rId10" imgW="371094" imgH="4067810" progId="Visio.Drawing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4478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44" name="Object 4"/>
          <p:cNvGraphicFramePr>
            <a:graphicFrameLocks noChangeAspect="1"/>
          </p:cNvGraphicFramePr>
          <p:nvPr/>
        </p:nvGraphicFramePr>
        <p:xfrm>
          <a:off x="1600200" y="19050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13" name="Visio" r:id="rId12" imgW="371094" imgH="4067810" progId="Visio.Drawing.11">
                  <p:embed/>
                </p:oleObj>
              </mc:Choice>
              <mc:Fallback>
                <p:oleObj name="Visio" r:id="rId12" imgW="371094" imgH="4067810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050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45" name="Object 5"/>
          <p:cNvGraphicFramePr>
            <a:graphicFrameLocks noChangeAspect="1"/>
          </p:cNvGraphicFramePr>
          <p:nvPr/>
        </p:nvGraphicFramePr>
        <p:xfrm>
          <a:off x="1447800" y="23622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14" name="Visio" r:id="rId13" imgW="371094" imgH="4067810" progId="Visio.Drawing.11">
                  <p:embed/>
                </p:oleObj>
              </mc:Choice>
              <mc:Fallback>
                <p:oleObj name="Visio" r:id="rId13" imgW="371094" imgH="4067810" progId="Visio.Drawing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3622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246" name="Object 6"/>
          <p:cNvGraphicFramePr>
            <a:graphicFrameLocks noChangeAspect="1"/>
          </p:cNvGraphicFramePr>
          <p:nvPr/>
        </p:nvGraphicFramePr>
        <p:xfrm>
          <a:off x="1295400" y="28194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15" name="Visio" r:id="rId14" imgW="371094" imgH="4067810" progId="Visio.Drawing.11">
                  <p:embed/>
                </p:oleObj>
              </mc:Choice>
              <mc:Fallback>
                <p:oleObj name="Visio" r:id="rId14" imgW="371094" imgH="4067810" progId="Visio.Drawing.1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8194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0739" name="Picture 105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3886200"/>
            <a:ext cx="4572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40" name="Picture 106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1650" y="3352800"/>
            <a:ext cx="2857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41" name="Picture 106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2917825"/>
            <a:ext cx="4270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0742" name="Picture 106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2438400"/>
            <a:ext cx="2921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63"/>
          <p:cNvGrpSpPr>
            <a:grpSpLocks/>
          </p:cNvGrpSpPr>
          <p:nvPr/>
        </p:nvGrpSpPr>
        <p:grpSpPr bwMode="auto">
          <a:xfrm>
            <a:off x="2133600" y="5410200"/>
            <a:ext cx="2667000" cy="1433513"/>
            <a:chOff x="2736" y="3192"/>
            <a:chExt cx="1680" cy="903"/>
          </a:xfrm>
        </p:grpSpPr>
        <p:sp>
          <p:nvSpPr>
            <p:cNvPr id="138288" name="Text Box 1064"/>
            <p:cNvSpPr txBox="1">
              <a:spLocks noChangeArrowheads="1"/>
            </p:cNvSpPr>
            <p:nvPr/>
          </p:nvSpPr>
          <p:spPr bwMode="auto">
            <a:xfrm>
              <a:off x="2736" y="3192"/>
              <a:ext cx="508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800" b="1" i="1">
                  <a:solidFill>
                    <a:schemeClr val="accent1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38289" name="Text Box 1065"/>
            <p:cNvSpPr txBox="1">
              <a:spLocks noChangeArrowheads="1"/>
            </p:cNvSpPr>
            <p:nvPr/>
          </p:nvSpPr>
          <p:spPr bwMode="auto">
            <a:xfrm>
              <a:off x="3158" y="3335"/>
              <a:ext cx="1258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Event fragments are read out over a network to an event builder</a:t>
              </a:r>
            </a:p>
          </p:txBody>
        </p:sp>
      </p:grpSp>
      <p:grpSp>
        <p:nvGrpSpPr>
          <p:cNvPr id="5" name="Group 1066"/>
          <p:cNvGrpSpPr>
            <a:grpSpLocks/>
          </p:cNvGrpSpPr>
          <p:nvPr/>
        </p:nvGrpSpPr>
        <p:grpSpPr bwMode="auto">
          <a:xfrm>
            <a:off x="4191000" y="5424488"/>
            <a:ext cx="2667000" cy="1433512"/>
            <a:chOff x="2736" y="3192"/>
            <a:chExt cx="1680" cy="903"/>
          </a:xfrm>
        </p:grpSpPr>
        <p:sp>
          <p:nvSpPr>
            <p:cNvPr id="138286" name="Text Box 1067"/>
            <p:cNvSpPr txBox="1">
              <a:spLocks noChangeArrowheads="1"/>
            </p:cNvSpPr>
            <p:nvPr/>
          </p:nvSpPr>
          <p:spPr bwMode="auto">
            <a:xfrm>
              <a:off x="2736" y="3192"/>
              <a:ext cx="508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800" b="1" i="1">
                  <a:solidFill>
                    <a:schemeClr val="accent1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138287" name="Text Box 1068"/>
            <p:cNvSpPr txBox="1">
              <a:spLocks noChangeArrowheads="1"/>
            </p:cNvSpPr>
            <p:nvPr/>
          </p:nvSpPr>
          <p:spPr bwMode="auto">
            <a:xfrm>
              <a:off x="3158" y="3335"/>
              <a:ext cx="1258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Event builder assembles fragments into a complete event</a:t>
              </a:r>
            </a:p>
          </p:txBody>
        </p:sp>
      </p:grpSp>
      <p:grpSp>
        <p:nvGrpSpPr>
          <p:cNvPr id="6" name="Group 1069"/>
          <p:cNvGrpSpPr>
            <a:grpSpLocks/>
          </p:cNvGrpSpPr>
          <p:nvPr/>
        </p:nvGrpSpPr>
        <p:grpSpPr bwMode="auto">
          <a:xfrm>
            <a:off x="6324600" y="5424488"/>
            <a:ext cx="2667000" cy="1433512"/>
            <a:chOff x="2736" y="3192"/>
            <a:chExt cx="1680" cy="903"/>
          </a:xfrm>
        </p:grpSpPr>
        <p:sp>
          <p:nvSpPr>
            <p:cNvPr id="138284" name="Text Box 1070"/>
            <p:cNvSpPr txBox="1">
              <a:spLocks noChangeArrowheads="1"/>
            </p:cNvSpPr>
            <p:nvPr/>
          </p:nvSpPr>
          <p:spPr bwMode="auto">
            <a:xfrm>
              <a:off x="2736" y="3192"/>
              <a:ext cx="508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800" b="1" i="1">
                  <a:solidFill>
                    <a:schemeClr val="accent1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138285" name="Text Box 1071"/>
            <p:cNvSpPr txBox="1">
              <a:spLocks noChangeArrowheads="1"/>
            </p:cNvSpPr>
            <p:nvPr/>
          </p:nvSpPr>
          <p:spPr bwMode="auto">
            <a:xfrm>
              <a:off x="3158" y="3335"/>
              <a:ext cx="125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Complete events are processed by trigger algorithms</a:t>
              </a:r>
            </a:p>
          </p:txBody>
        </p:sp>
      </p:grpSp>
      <p:grpSp>
        <p:nvGrpSpPr>
          <p:cNvPr id="7" name="Group 1072"/>
          <p:cNvGrpSpPr>
            <a:grpSpLocks/>
          </p:cNvGrpSpPr>
          <p:nvPr/>
        </p:nvGrpSpPr>
        <p:grpSpPr bwMode="auto">
          <a:xfrm>
            <a:off x="-1295400" y="1600200"/>
            <a:ext cx="1295400" cy="1828800"/>
            <a:chOff x="-624" y="960"/>
            <a:chExt cx="816" cy="1152"/>
          </a:xfrm>
        </p:grpSpPr>
        <p:sp>
          <p:nvSpPr>
            <p:cNvPr id="138276" name="AutoShape 1073"/>
            <p:cNvSpPr>
              <a:spLocks noChangeArrowheads="1"/>
            </p:cNvSpPr>
            <p:nvPr/>
          </p:nvSpPr>
          <p:spPr bwMode="auto">
            <a:xfrm rot="10800000">
              <a:off x="-288" y="960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8277" name="AutoShape 1074"/>
            <p:cNvSpPr>
              <a:spLocks noChangeArrowheads="1"/>
            </p:cNvSpPr>
            <p:nvPr/>
          </p:nvSpPr>
          <p:spPr bwMode="auto">
            <a:xfrm rot="10800000">
              <a:off x="-432" y="1248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8278" name="AutoShape 1075"/>
            <p:cNvSpPr>
              <a:spLocks noChangeArrowheads="1"/>
            </p:cNvSpPr>
            <p:nvPr/>
          </p:nvSpPr>
          <p:spPr bwMode="auto">
            <a:xfrm rot="10800000">
              <a:off x="-528" y="1536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8279" name="AutoShape 1076"/>
            <p:cNvSpPr>
              <a:spLocks noChangeArrowheads="1"/>
            </p:cNvSpPr>
            <p:nvPr/>
          </p:nvSpPr>
          <p:spPr bwMode="auto">
            <a:xfrm rot="10800000">
              <a:off x="-624" y="1824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38280" name="Picture 1077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76" y="1872"/>
              <a:ext cx="28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281" name="Picture 1078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420" y="1542"/>
              <a:ext cx="18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282" name="Picture 1079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65" y="1248"/>
              <a:ext cx="26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8283" name="Picture 1080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84" y="964"/>
              <a:ext cx="18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38247" name="Object 7"/>
          <p:cNvGraphicFramePr>
            <a:graphicFrameLocks noChangeAspect="1"/>
          </p:cNvGraphicFramePr>
          <p:nvPr/>
        </p:nvGraphicFramePr>
        <p:xfrm>
          <a:off x="6935788" y="3976688"/>
          <a:ext cx="5524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16" name="Visio" r:id="rId15" imgW="733120" imgH="961954" progId="Visio.Drawing.11">
                  <p:embed/>
                </p:oleObj>
              </mc:Choice>
              <mc:Fallback>
                <p:oleObj name="Visio" r:id="rId15" imgW="733120" imgH="961954" progId="Visio.Drawing.1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5788" y="3976688"/>
                        <a:ext cx="5524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72" name="Text Box 1087"/>
          <p:cNvSpPr txBox="1">
            <a:spLocks noChangeArrowheads="1"/>
          </p:cNvSpPr>
          <p:nvPr/>
        </p:nvSpPr>
        <p:spPr bwMode="auto">
          <a:xfrm>
            <a:off x="7497763" y="4144963"/>
            <a:ext cx="1293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Event Builder 3</a:t>
            </a:r>
            <a:endParaRPr lang="en-US"/>
          </a:p>
        </p:txBody>
      </p:sp>
      <p:graphicFrame>
        <p:nvGraphicFramePr>
          <p:cNvPr id="138248" name="Object 8"/>
          <p:cNvGraphicFramePr>
            <a:graphicFrameLocks noChangeAspect="1"/>
          </p:cNvGraphicFramePr>
          <p:nvPr/>
        </p:nvGraphicFramePr>
        <p:xfrm>
          <a:off x="6978650" y="3082925"/>
          <a:ext cx="5524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17" name="Visio" r:id="rId17" imgW="733120" imgH="961954" progId="Visio.Drawing.11">
                  <p:embed/>
                </p:oleObj>
              </mc:Choice>
              <mc:Fallback>
                <p:oleObj name="Visio" r:id="rId17" imgW="733120" imgH="961954" progId="Visio.Drawing.1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8650" y="3082925"/>
                        <a:ext cx="5524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73" name="Text Box 1089"/>
          <p:cNvSpPr txBox="1">
            <a:spLocks noChangeArrowheads="1"/>
          </p:cNvSpPr>
          <p:nvPr/>
        </p:nvSpPr>
        <p:spPr bwMode="auto">
          <a:xfrm>
            <a:off x="7604125" y="3263900"/>
            <a:ext cx="1293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Event Builder 3</a:t>
            </a:r>
            <a:endParaRPr lang="en-US"/>
          </a:p>
        </p:txBody>
      </p:sp>
      <p:graphicFrame>
        <p:nvGraphicFramePr>
          <p:cNvPr id="138249" name="Object 9"/>
          <p:cNvGraphicFramePr>
            <a:graphicFrameLocks noChangeAspect="1"/>
          </p:cNvGraphicFramePr>
          <p:nvPr/>
        </p:nvGraphicFramePr>
        <p:xfrm>
          <a:off x="6978650" y="2160588"/>
          <a:ext cx="5524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18" name="Visio" r:id="rId18" imgW="733120" imgH="961954" progId="Visio.Drawing.11">
                  <p:embed/>
                </p:oleObj>
              </mc:Choice>
              <mc:Fallback>
                <p:oleObj name="Visio" r:id="rId18" imgW="733120" imgH="961954" progId="Visio.Drawing.1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8650" y="2160588"/>
                        <a:ext cx="5524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274" name="Text Box 1091"/>
          <p:cNvSpPr txBox="1">
            <a:spLocks noChangeArrowheads="1"/>
          </p:cNvSpPr>
          <p:nvPr/>
        </p:nvSpPr>
        <p:spPr bwMode="auto">
          <a:xfrm>
            <a:off x="7545388" y="2470150"/>
            <a:ext cx="12938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Event Builder 3</a:t>
            </a:r>
            <a:endParaRPr lang="en-US"/>
          </a:p>
        </p:txBody>
      </p:sp>
      <p:sp>
        <p:nvSpPr>
          <p:cNvPr id="138275" name="Footer Placeholder 5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3.33333E-6 L 0.1875 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3.33333E-6 L 0.2375 3.33333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C 0.07188 0.00972 0.14393 0.01967 0.19445 -0.00186 C 0.24497 -0.02338 0.28038 -0.08866 0.30278 -0.12963 C 0.32518 -0.17061 0.32709 -0.20949 0.32917 -0.24815 " pathEditMode="relative" ptsTypes="aaaA">
                                      <p:cBhvr>
                                        <p:cTn id="39" dur="2000" fill="hold"/>
                                        <p:tgtEl>
                                          <p:spTgt spid="200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4444E-6 -6.2963E-6 C 0.08942 0.01273 0.179 0.02569 0.23056 0.00185 C 0.28212 -0.022 0.29098 -0.11112 0.30973 -0.1426 C 0.32848 -0.17408 0.33768 -0.17987 0.34306 -0.18704 " pathEditMode="relative" ptsTypes="aaaA">
                                      <p:cBhvr>
                                        <p:cTn id="41" dur="2000" fill="hold"/>
                                        <p:tgtEl>
                                          <p:spTgt spid="2007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3.7037E-7 C 0.08143 0.00556 0.16303 0.01134 0.20973 0.0037 C 0.25643 -0.00394 0.26806 -0.02662 0.28056 -0.0463 C 0.29306 -0.06597 0.2889 -0.09051 0.28473 -0.11481 " pathEditMode="relative" ptsTypes="aaaA">
                                      <p:cBhvr>
                                        <p:cTn id="43" dur="2000" fill="hold"/>
                                        <p:tgtEl>
                                          <p:spTgt spid="200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C 0.09306 -0.00139 0.18628 -0.00255 0.24861 -3.7037E-7 C 0.31094 0.00255 0.32066 0.025 0.37361 0.01482 C 0.42656 0.00463 0.53351 -0.03241 0.56667 -0.06111 C 0.59983 -0.08981 0.58594 -0.12361 0.57222 -0.15741 " pathEditMode="relative" ptsTypes="aaaaA">
                                      <p:cBhvr>
                                        <p:cTn id="45" dur="2000" fill="hold"/>
                                        <p:tgtEl>
                                          <p:spTgt spid="200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24 -0.11296 C 0.32726 -0.08981 0.34046 -0.06666 0.37813 -0.06296 C 0.4158 -0.05925 0.50504 -0.07662 0.54063 -0.09074 C 0.57622 -0.10486 0.58594 -0.13032 0.59202 -0.14814 C 0.5981 -0.16597 0.58733 -0.18217 0.57674 -0.19814 " pathEditMode="relative" ptsTypes="aaaaA">
                                      <p:cBhvr>
                                        <p:cTn id="48" dur="2000" fill="hold"/>
                                        <p:tgtEl>
                                          <p:spTgt spid="200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13 -0.18287 C 0.32987 -0.16759 0.3316 -0.15208 0.37258 -0.15695 C 0.41355 -0.16181 0.53525 -0.18912 0.57397 -0.2125 C 0.61268 -0.23588 0.604 -0.27847 0.60452 -0.29769 C 0.60504 -0.3169 0.59081 -0.32222 0.57674 -0.32732 " pathEditMode="relative" ptsTypes="aaaaA">
                                      <p:cBhvr>
                                        <p:cTn id="51" dur="2000" fill="hold"/>
                                        <p:tgtEl>
                                          <p:spTgt spid="2007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1 -0.25232 C 0.35556 -0.22107 0.36719 -0.18959 0.40521 -0.18751 C 0.44323 -0.18542 0.53629 -0.2169 0.57188 -0.23936 C 0.60747 -0.26181 0.61719 -0.30394 0.6191 -0.32269 C 0.62101 -0.34144 0.60191 -0.347 0.58299 -0.35232 " pathEditMode="relative" ptsTypes="aaaaA">
                                      <p:cBhvr>
                                        <p:cTn id="54" dur="2000" fill="hold"/>
                                        <p:tgtEl>
                                          <p:spTgt spid="200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0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0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0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20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00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C 0.05035 -0.0088 0.10087 -0.01759 0.13056 -0.01296 C 0.16025 -0.00833 0.17987 0.01574 0.17778 0.02778 C 0.1757 0.03981 0.13056 0.06018 0.11806 0.05926 C 0.10556 0.05833 0.09671 0.03079 0.10278 0.02222 C 0.10886 0.01366 0.13143 0.00995 0.15417 0.00741 C 0.17691 0.00486 0.21389 0.00718 0.23889 0.00741 C 0.26389 0.00764 0.28976 0.00926 0.30417 0.00926 C 0.31858 0.00926 0.32171 0.00833 0.325 0.00741 " pathEditMode="relative" ptsTypes="aaaaaaaaA">
                                      <p:cBhvr>
                                        <p:cTn id="9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13" grpId="0" animBg="1"/>
      <p:bldP spid="20073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3B3E2AF-7D25-4A36-A51B-DC0A944BBB29}" type="slidenum">
              <a:rPr lang="en-US"/>
              <a:pPr/>
              <a:t>59</a:t>
            </a:fld>
            <a:endParaRPr lang="en-US"/>
          </a:p>
        </p:txBody>
      </p:sp>
      <p:sp>
        <p:nvSpPr>
          <p:cNvPr id="201730" name="AutoShape 1026"/>
          <p:cNvSpPr>
            <a:spLocks noChangeArrowheads="1"/>
          </p:cNvSpPr>
          <p:nvPr/>
        </p:nvSpPr>
        <p:spPr bwMode="auto">
          <a:xfrm>
            <a:off x="4038600" y="1447800"/>
            <a:ext cx="1600200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b="1">
                <a:latin typeface="Arial" charset="0"/>
              </a:rPr>
              <a:t>Switch Buffer</a:t>
            </a:r>
          </a:p>
          <a:p>
            <a:pPr algn="ctr"/>
            <a:endParaRPr lang="en-US" sz="1200" b="1">
              <a:latin typeface="Arial" charset="0"/>
            </a:endParaRPr>
          </a:p>
          <a:p>
            <a:pPr algn="ctr"/>
            <a:endParaRPr lang="en-US" sz="1200" b="1">
              <a:latin typeface="Arial" charset="0"/>
            </a:endParaRPr>
          </a:p>
          <a:p>
            <a:pPr algn="ctr"/>
            <a:endParaRPr lang="en-US" sz="1200" b="1">
              <a:latin typeface="Arial" charset="0"/>
            </a:endParaRPr>
          </a:p>
          <a:p>
            <a:pPr algn="ctr"/>
            <a:endParaRPr lang="en-US" sz="1200" b="1">
              <a:latin typeface="Arial" charset="0"/>
            </a:endParaRPr>
          </a:p>
        </p:txBody>
      </p:sp>
      <p:sp>
        <p:nvSpPr>
          <p:cNvPr id="201731" name="AutoShape 1027"/>
          <p:cNvSpPr>
            <a:spLocks noChangeArrowheads="1"/>
          </p:cNvSpPr>
          <p:nvPr/>
        </p:nvSpPr>
        <p:spPr bwMode="auto">
          <a:xfrm>
            <a:off x="1143000" y="4191000"/>
            <a:ext cx="685800" cy="685800"/>
          </a:xfrm>
          <a:prstGeom prst="up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40301" name="AutoShape 1028"/>
          <p:cNvSpPr>
            <a:spLocks noChangeArrowheads="1"/>
          </p:cNvSpPr>
          <p:nvPr/>
        </p:nvSpPr>
        <p:spPr bwMode="auto">
          <a:xfrm>
            <a:off x="1600200" y="3657600"/>
            <a:ext cx="2438400" cy="381000"/>
          </a:xfrm>
          <a:prstGeom prst="rightArrow">
            <a:avLst>
              <a:gd name="adj1" fmla="val 39583"/>
              <a:gd name="adj2" fmla="val 56474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0302" name="AutoShape 1029"/>
          <p:cNvSpPr>
            <a:spLocks noChangeArrowheads="1"/>
          </p:cNvSpPr>
          <p:nvPr/>
        </p:nvSpPr>
        <p:spPr bwMode="auto">
          <a:xfrm>
            <a:off x="1752600" y="3200400"/>
            <a:ext cx="2286000" cy="381000"/>
          </a:xfrm>
          <a:prstGeom prst="rightArrow">
            <a:avLst>
              <a:gd name="adj1" fmla="val 39583"/>
              <a:gd name="adj2" fmla="val 52944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0303" name="AutoShape 1030"/>
          <p:cNvSpPr>
            <a:spLocks noChangeArrowheads="1"/>
          </p:cNvSpPr>
          <p:nvPr/>
        </p:nvSpPr>
        <p:spPr bwMode="auto">
          <a:xfrm>
            <a:off x="1905000" y="2743200"/>
            <a:ext cx="2133600" cy="381000"/>
          </a:xfrm>
          <a:prstGeom prst="rightArrow">
            <a:avLst>
              <a:gd name="adj1" fmla="val 39583"/>
              <a:gd name="adj2" fmla="val 49415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0304" name="AutoShape 1031"/>
          <p:cNvSpPr>
            <a:spLocks noChangeArrowheads="1"/>
          </p:cNvSpPr>
          <p:nvPr/>
        </p:nvSpPr>
        <p:spPr bwMode="auto">
          <a:xfrm>
            <a:off x="2057400" y="2286000"/>
            <a:ext cx="1981200" cy="381000"/>
          </a:xfrm>
          <a:prstGeom prst="rightArrow">
            <a:avLst>
              <a:gd name="adj1" fmla="val 39583"/>
              <a:gd name="adj2" fmla="val 45885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0305" name="AutoShape 1032"/>
          <p:cNvSpPr>
            <a:spLocks noChangeArrowheads="1"/>
          </p:cNvSpPr>
          <p:nvPr/>
        </p:nvSpPr>
        <p:spPr bwMode="auto">
          <a:xfrm rot="751635">
            <a:off x="5557838" y="3082925"/>
            <a:ext cx="1171575" cy="377825"/>
          </a:xfrm>
          <a:prstGeom prst="rightArrow">
            <a:avLst>
              <a:gd name="adj1" fmla="val 39583"/>
              <a:gd name="adj2" fmla="val 27362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0306" name="AutoShape 1033"/>
          <p:cNvSpPr>
            <a:spLocks noChangeArrowheads="1"/>
          </p:cNvSpPr>
          <p:nvPr/>
        </p:nvSpPr>
        <p:spPr bwMode="auto">
          <a:xfrm rot="-768452">
            <a:off x="5573713" y="2473325"/>
            <a:ext cx="1181100" cy="377825"/>
          </a:xfrm>
          <a:prstGeom prst="rightArrow">
            <a:avLst>
              <a:gd name="adj1" fmla="val 39583"/>
              <a:gd name="adj2" fmla="val 27585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0307" name="Rectangle 103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Push-Based Event Building</a:t>
            </a:r>
          </a:p>
        </p:txBody>
      </p:sp>
      <p:graphicFrame>
        <p:nvGraphicFramePr>
          <p:cNvPr id="140290" name="Object 2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119563" y="2374900"/>
          <a:ext cx="1416050" cy="123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59" name="Visio" r:id="rId4" imgW="1415796" imgH="1235710" progId="Visio.Drawing.11">
                  <p:embed/>
                </p:oleObj>
              </mc:Choice>
              <mc:Fallback>
                <p:oleObj name="Visio" r:id="rId4" imgW="1415796" imgH="123571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9563" y="2374900"/>
                        <a:ext cx="1416050" cy="123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8" name="Text Box 1039"/>
          <p:cNvSpPr txBox="1">
            <a:spLocks noChangeArrowheads="1"/>
          </p:cNvSpPr>
          <p:nvPr/>
        </p:nvSpPr>
        <p:spPr bwMode="auto">
          <a:xfrm>
            <a:off x="4035425" y="3505200"/>
            <a:ext cx="1587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Data Acquisition</a:t>
            </a:r>
          </a:p>
          <a:p>
            <a:pPr algn="ctr"/>
            <a:r>
              <a:rPr lang="en-US" sz="1400" b="1">
                <a:latin typeface="Arial" charset="0"/>
              </a:rPr>
              <a:t>Switch</a:t>
            </a:r>
          </a:p>
        </p:txBody>
      </p:sp>
      <p:grpSp>
        <p:nvGrpSpPr>
          <p:cNvPr id="2" name="Group 1043"/>
          <p:cNvGrpSpPr>
            <a:grpSpLocks/>
          </p:cNvGrpSpPr>
          <p:nvPr/>
        </p:nvGrpSpPr>
        <p:grpSpPr bwMode="auto">
          <a:xfrm>
            <a:off x="-76200" y="5403850"/>
            <a:ext cx="2667000" cy="1433513"/>
            <a:chOff x="2736" y="3192"/>
            <a:chExt cx="1680" cy="903"/>
          </a:xfrm>
        </p:grpSpPr>
        <p:sp>
          <p:nvSpPr>
            <p:cNvPr id="140357" name="Text Box 1044"/>
            <p:cNvSpPr txBox="1">
              <a:spLocks noChangeArrowheads="1"/>
            </p:cNvSpPr>
            <p:nvPr/>
          </p:nvSpPr>
          <p:spPr bwMode="auto">
            <a:xfrm>
              <a:off x="2736" y="3192"/>
              <a:ext cx="508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800" b="1" i="1">
                  <a:solidFill>
                    <a:schemeClr val="accent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40358" name="Text Box 1045"/>
            <p:cNvSpPr txBox="1">
              <a:spLocks noChangeArrowheads="1"/>
            </p:cNvSpPr>
            <p:nvPr/>
          </p:nvSpPr>
          <p:spPr bwMode="auto">
            <a:xfrm>
              <a:off x="3158" y="3335"/>
              <a:ext cx="1258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Readout Supervisor tells readout boards where events must be sent (round-robin)</a:t>
              </a:r>
            </a:p>
          </p:txBody>
        </p:sp>
      </p:grpSp>
      <p:graphicFrame>
        <p:nvGraphicFramePr>
          <p:cNvPr id="140291" name="Object 3"/>
          <p:cNvGraphicFramePr>
            <a:graphicFrameLocks noChangeAspect="1"/>
          </p:cNvGraphicFramePr>
          <p:nvPr/>
        </p:nvGraphicFramePr>
        <p:xfrm>
          <a:off x="1752600" y="12192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60" name="Visio" r:id="rId6" imgW="371094" imgH="4067810" progId="Visio.Drawing.11">
                  <p:embed/>
                </p:oleObj>
              </mc:Choice>
              <mc:Fallback>
                <p:oleObj name="Visio" r:id="rId6" imgW="371094" imgH="4067810" progId="Visio.Drawing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192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2" name="Object 4"/>
          <p:cNvGraphicFramePr>
            <a:graphicFrameLocks noChangeAspect="1"/>
          </p:cNvGraphicFramePr>
          <p:nvPr/>
        </p:nvGraphicFramePr>
        <p:xfrm>
          <a:off x="1600200" y="16764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61" name="Visio" r:id="rId8" imgW="371094" imgH="4067810" progId="Visio.Drawing.11">
                  <p:embed/>
                </p:oleObj>
              </mc:Choice>
              <mc:Fallback>
                <p:oleObj name="Visio" r:id="rId8" imgW="371094" imgH="4067810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764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3" name="Object 5"/>
          <p:cNvGraphicFramePr>
            <a:graphicFrameLocks noChangeAspect="1"/>
          </p:cNvGraphicFramePr>
          <p:nvPr/>
        </p:nvGraphicFramePr>
        <p:xfrm>
          <a:off x="1447800" y="21336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62" name="Visio" r:id="rId9" imgW="371094" imgH="4067810" progId="Visio.Drawing.11">
                  <p:embed/>
                </p:oleObj>
              </mc:Choice>
              <mc:Fallback>
                <p:oleObj name="Visio" r:id="rId9" imgW="371094" imgH="4067810" progId="Visio.Drawing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1336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4" name="Object 6"/>
          <p:cNvGraphicFramePr>
            <a:graphicFrameLocks noChangeAspect="1"/>
          </p:cNvGraphicFramePr>
          <p:nvPr/>
        </p:nvGraphicFramePr>
        <p:xfrm>
          <a:off x="1295400" y="25908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63" name="Visio" r:id="rId10" imgW="371094" imgH="4067810" progId="Visio.Drawing.11">
                  <p:embed/>
                </p:oleObj>
              </mc:Choice>
              <mc:Fallback>
                <p:oleObj name="Visio" r:id="rId10" imgW="371094" imgH="4067810" progId="Visio.Drawing.1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5908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1754" name="Picture 1050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3657600"/>
            <a:ext cx="4572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55" name="Picture 105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1650" y="3124200"/>
            <a:ext cx="2857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56" name="Picture 105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2689225"/>
            <a:ext cx="4270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57" name="Picture 1053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2209800"/>
            <a:ext cx="2921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54"/>
          <p:cNvGrpSpPr>
            <a:grpSpLocks/>
          </p:cNvGrpSpPr>
          <p:nvPr/>
        </p:nvGrpSpPr>
        <p:grpSpPr bwMode="auto">
          <a:xfrm>
            <a:off x="3200400" y="5410200"/>
            <a:ext cx="2667000" cy="1433513"/>
            <a:chOff x="2736" y="3192"/>
            <a:chExt cx="1680" cy="903"/>
          </a:xfrm>
        </p:grpSpPr>
        <p:sp>
          <p:nvSpPr>
            <p:cNvPr id="140355" name="Text Box 1055"/>
            <p:cNvSpPr txBox="1">
              <a:spLocks noChangeArrowheads="1"/>
            </p:cNvSpPr>
            <p:nvPr/>
          </p:nvSpPr>
          <p:spPr bwMode="auto">
            <a:xfrm>
              <a:off x="2736" y="3192"/>
              <a:ext cx="508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800" b="1" i="1">
                  <a:solidFill>
                    <a:schemeClr val="accent1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40356" name="Text Box 1056"/>
            <p:cNvSpPr txBox="1">
              <a:spLocks noChangeArrowheads="1"/>
            </p:cNvSpPr>
            <p:nvPr/>
          </p:nvSpPr>
          <p:spPr bwMode="auto">
            <a:xfrm>
              <a:off x="3158" y="3335"/>
              <a:ext cx="125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Readout boards do not buffer, so switch must</a:t>
              </a:r>
            </a:p>
          </p:txBody>
        </p:sp>
      </p:grpSp>
      <p:grpSp>
        <p:nvGrpSpPr>
          <p:cNvPr id="4" name="Group 1057"/>
          <p:cNvGrpSpPr>
            <a:grpSpLocks/>
          </p:cNvGrpSpPr>
          <p:nvPr/>
        </p:nvGrpSpPr>
        <p:grpSpPr bwMode="auto">
          <a:xfrm>
            <a:off x="6096000" y="5424488"/>
            <a:ext cx="2667000" cy="1433512"/>
            <a:chOff x="2736" y="3192"/>
            <a:chExt cx="1680" cy="903"/>
          </a:xfrm>
        </p:grpSpPr>
        <p:sp>
          <p:nvSpPr>
            <p:cNvPr id="140353" name="Text Box 1058"/>
            <p:cNvSpPr txBox="1">
              <a:spLocks noChangeArrowheads="1"/>
            </p:cNvSpPr>
            <p:nvPr/>
          </p:nvSpPr>
          <p:spPr bwMode="auto">
            <a:xfrm>
              <a:off x="2736" y="3192"/>
              <a:ext cx="508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800" b="1" i="1">
                  <a:solidFill>
                    <a:schemeClr val="accent1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140354" name="Text Box 1059"/>
            <p:cNvSpPr txBox="1">
              <a:spLocks noChangeArrowheads="1"/>
            </p:cNvSpPr>
            <p:nvPr/>
          </p:nvSpPr>
          <p:spPr bwMode="auto">
            <a:xfrm>
              <a:off x="3158" y="3335"/>
              <a:ext cx="125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No feedback from Event Builders to Readout system</a:t>
              </a:r>
            </a:p>
          </p:txBody>
        </p:sp>
      </p:grpSp>
      <p:grpSp>
        <p:nvGrpSpPr>
          <p:cNvPr id="5" name="Group 1060"/>
          <p:cNvGrpSpPr>
            <a:grpSpLocks/>
          </p:cNvGrpSpPr>
          <p:nvPr/>
        </p:nvGrpSpPr>
        <p:grpSpPr bwMode="auto">
          <a:xfrm>
            <a:off x="-1295400" y="1219200"/>
            <a:ext cx="1295400" cy="1828800"/>
            <a:chOff x="-624" y="960"/>
            <a:chExt cx="816" cy="1152"/>
          </a:xfrm>
        </p:grpSpPr>
        <p:sp>
          <p:nvSpPr>
            <p:cNvPr id="140345" name="AutoShape 1061"/>
            <p:cNvSpPr>
              <a:spLocks noChangeArrowheads="1"/>
            </p:cNvSpPr>
            <p:nvPr/>
          </p:nvSpPr>
          <p:spPr bwMode="auto">
            <a:xfrm rot="10800000">
              <a:off x="-288" y="960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0346" name="AutoShape 1062"/>
            <p:cNvSpPr>
              <a:spLocks noChangeArrowheads="1"/>
            </p:cNvSpPr>
            <p:nvPr/>
          </p:nvSpPr>
          <p:spPr bwMode="auto">
            <a:xfrm rot="10800000">
              <a:off x="-432" y="1248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0347" name="AutoShape 1063"/>
            <p:cNvSpPr>
              <a:spLocks noChangeArrowheads="1"/>
            </p:cNvSpPr>
            <p:nvPr/>
          </p:nvSpPr>
          <p:spPr bwMode="auto">
            <a:xfrm rot="10800000">
              <a:off x="-528" y="1536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0348" name="AutoShape 1064"/>
            <p:cNvSpPr>
              <a:spLocks noChangeArrowheads="1"/>
            </p:cNvSpPr>
            <p:nvPr/>
          </p:nvSpPr>
          <p:spPr bwMode="auto">
            <a:xfrm rot="10800000">
              <a:off x="-624" y="1824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40349" name="Picture 1065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76" y="1872"/>
              <a:ext cx="28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350" name="Picture 1066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420" y="1542"/>
              <a:ext cx="18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351" name="Picture 1067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65" y="1248"/>
              <a:ext cx="26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352" name="Picture 1068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84" y="964"/>
              <a:ext cx="18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1776" name="AutoShape 1072"/>
          <p:cNvSpPr>
            <a:spLocks noChangeArrowheads="1"/>
          </p:cNvSpPr>
          <p:nvPr/>
        </p:nvSpPr>
        <p:spPr bwMode="auto">
          <a:xfrm>
            <a:off x="3962400" y="4191000"/>
            <a:ext cx="1447800" cy="914400"/>
          </a:xfrm>
          <a:prstGeom prst="wedgeEllipseCallout">
            <a:avLst>
              <a:gd name="adj1" fmla="val -98134"/>
              <a:gd name="adj2" fmla="val 11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i="1">
                <a:latin typeface="Arial" charset="0"/>
              </a:rPr>
              <a:t>“Send next event to </a:t>
            </a:r>
            <a:r>
              <a:rPr lang="en-US" sz="1400" b="1" i="1">
                <a:latin typeface="Arial" charset="0"/>
              </a:rPr>
              <a:t>EB1</a:t>
            </a:r>
            <a:r>
              <a:rPr lang="en-US" sz="1400" i="1">
                <a:latin typeface="Arial" charset="0"/>
              </a:rPr>
              <a:t>”</a:t>
            </a:r>
          </a:p>
        </p:txBody>
      </p:sp>
      <p:grpSp>
        <p:nvGrpSpPr>
          <p:cNvPr id="6" name="Group 1073"/>
          <p:cNvGrpSpPr>
            <a:grpSpLocks/>
          </p:cNvGrpSpPr>
          <p:nvPr/>
        </p:nvGrpSpPr>
        <p:grpSpPr bwMode="auto">
          <a:xfrm>
            <a:off x="-1371600" y="1295400"/>
            <a:ext cx="1295400" cy="1828800"/>
            <a:chOff x="-624" y="960"/>
            <a:chExt cx="816" cy="1152"/>
          </a:xfrm>
        </p:grpSpPr>
        <p:sp>
          <p:nvSpPr>
            <p:cNvPr id="140337" name="AutoShape 1074"/>
            <p:cNvSpPr>
              <a:spLocks noChangeArrowheads="1"/>
            </p:cNvSpPr>
            <p:nvPr/>
          </p:nvSpPr>
          <p:spPr bwMode="auto">
            <a:xfrm rot="10800000">
              <a:off x="-288" y="960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0338" name="AutoShape 1075"/>
            <p:cNvSpPr>
              <a:spLocks noChangeArrowheads="1"/>
            </p:cNvSpPr>
            <p:nvPr/>
          </p:nvSpPr>
          <p:spPr bwMode="auto">
            <a:xfrm rot="10800000">
              <a:off x="-432" y="1248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0339" name="AutoShape 1076"/>
            <p:cNvSpPr>
              <a:spLocks noChangeArrowheads="1"/>
            </p:cNvSpPr>
            <p:nvPr/>
          </p:nvSpPr>
          <p:spPr bwMode="auto">
            <a:xfrm rot="10800000">
              <a:off x="-528" y="1536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0340" name="AutoShape 1077"/>
            <p:cNvSpPr>
              <a:spLocks noChangeArrowheads="1"/>
            </p:cNvSpPr>
            <p:nvPr/>
          </p:nvSpPr>
          <p:spPr bwMode="auto">
            <a:xfrm rot="10800000">
              <a:off x="-624" y="1824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40341" name="Picture 1078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76" y="1872"/>
              <a:ext cx="28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342" name="Picture 1079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420" y="1542"/>
              <a:ext cx="18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343" name="Picture 1080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65" y="1248"/>
              <a:ext cx="26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344" name="Picture 1081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84" y="964"/>
              <a:ext cx="18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1786" name="Picture 108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3711575"/>
            <a:ext cx="4572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87" name="Picture 108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3200400"/>
            <a:ext cx="2857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88" name="Picture 108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2743200"/>
            <a:ext cx="4270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89" name="Picture 108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2263775"/>
            <a:ext cx="2921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90" name="AutoShape 1086"/>
          <p:cNvSpPr>
            <a:spLocks noChangeArrowheads="1"/>
          </p:cNvSpPr>
          <p:nvPr/>
        </p:nvSpPr>
        <p:spPr bwMode="auto">
          <a:xfrm>
            <a:off x="4267200" y="4343400"/>
            <a:ext cx="1447800" cy="914400"/>
          </a:xfrm>
          <a:prstGeom prst="wedgeEllipseCallout">
            <a:avLst>
              <a:gd name="adj1" fmla="val -98134"/>
              <a:gd name="adj2" fmla="val 11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i="1">
                <a:latin typeface="Arial" charset="0"/>
              </a:rPr>
              <a:t>“Send next event to </a:t>
            </a:r>
            <a:r>
              <a:rPr lang="en-US" sz="1400" b="1" i="1">
                <a:latin typeface="Arial" charset="0"/>
              </a:rPr>
              <a:t>EB2</a:t>
            </a:r>
            <a:r>
              <a:rPr lang="en-US" sz="1400" i="1">
                <a:latin typeface="Arial" charset="0"/>
              </a:rPr>
              <a:t>”</a:t>
            </a:r>
          </a:p>
        </p:txBody>
      </p:sp>
      <p:grpSp>
        <p:nvGrpSpPr>
          <p:cNvPr id="7" name="Group 1087"/>
          <p:cNvGrpSpPr>
            <a:grpSpLocks/>
          </p:cNvGrpSpPr>
          <p:nvPr/>
        </p:nvGrpSpPr>
        <p:grpSpPr bwMode="auto">
          <a:xfrm>
            <a:off x="-1371600" y="1447800"/>
            <a:ext cx="1295400" cy="1828800"/>
            <a:chOff x="-624" y="960"/>
            <a:chExt cx="816" cy="1152"/>
          </a:xfrm>
        </p:grpSpPr>
        <p:sp>
          <p:nvSpPr>
            <p:cNvPr id="140329" name="AutoShape 1088"/>
            <p:cNvSpPr>
              <a:spLocks noChangeArrowheads="1"/>
            </p:cNvSpPr>
            <p:nvPr/>
          </p:nvSpPr>
          <p:spPr bwMode="auto">
            <a:xfrm rot="10800000">
              <a:off x="-288" y="960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0330" name="AutoShape 1089"/>
            <p:cNvSpPr>
              <a:spLocks noChangeArrowheads="1"/>
            </p:cNvSpPr>
            <p:nvPr/>
          </p:nvSpPr>
          <p:spPr bwMode="auto">
            <a:xfrm rot="10800000">
              <a:off x="-432" y="1248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0331" name="AutoShape 1090"/>
            <p:cNvSpPr>
              <a:spLocks noChangeArrowheads="1"/>
            </p:cNvSpPr>
            <p:nvPr/>
          </p:nvSpPr>
          <p:spPr bwMode="auto">
            <a:xfrm rot="10800000">
              <a:off x="-528" y="1536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0332" name="AutoShape 1091"/>
            <p:cNvSpPr>
              <a:spLocks noChangeArrowheads="1"/>
            </p:cNvSpPr>
            <p:nvPr/>
          </p:nvSpPr>
          <p:spPr bwMode="auto">
            <a:xfrm rot="10800000">
              <a:off x="-624" y="1824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40333" name="Picture 1092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76" y="1872"/>
              <a:ext cx="28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334" name="Picture 1093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420" y="1542"/>
              <a:ext cx="18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335" name="Picture 1094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65" y="1248"/>
              <a:ext cx="26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0336" name="Picture 1095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84" y="964"/>
              <a:ext cx="18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0295" name="Object 7"/>
          <p:cNvGraphicFramePr>
            <a:graphicFrameLocks noChangeAspect="1"/>
          </p:cNvGraphicFramePr>
          <p:nvPr/>
        </p:nvGraphicFramePr>
        <p:xfrm>
          <a:off x="6910388" y="3122613"/>
          <a:ext cx="5524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64" name="Visio" r:id="rId15" imgW="733120" imgH="961954" progId="Visio.Drawing.11">
                  <p:embed/>
                </p:oleObj>
              </mc:Choice>
              <mc:Fallback>
                <p:oleObj name="Visio" r:id="rId15" imgW="733120" imgH="961954" progId="Visio.Drawing.1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0388" y="3122613"/>
                        <a:ext cx="5524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25" name="Text Box 1108"/>
          <p:cNvSpPr txBox="1">
            <a:spLocks noChangeArrowheads="1"/>
          </p:cNvSpPr>
          <p:nvPr/>
        </p:nvSpPr>
        <p:spPr bwMode="auto">
          <a:xfrm>
            <a:off x="7472363" y="3290888"/>
            <a:ext cx="1293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Event Builder 2</a:t>
            </a:r>
            <a:endParaRPr lang="en-US"/>
          </a:p>
        </p:txBody>
      </p:sp>
      <p:graphicFrame>
        <p:nvGraphicFramePr>
          <p:cNvPr id="140296" name="Object 8"/>
          <p:cNvGraphicFramePr>
            <a:graphicFrameLocks noChangeAspect="1"/>
          </p:cNvGraphicFramePr>
          <p:nvPr/>
        </p:nvGraphicFramePr>
        <p:xfrm>
          <a:off x="6899275" y="2220913"/>
          <a:ext cx="5524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65" name="Visio" r:id="rId17" imgW="733120" imgH="961954" progId="Visio.Drawing.11">
                  <p:embed/>
                </p:oleObj>
              </mc:Choice>
              <mc:Fallback>
                <p:oleObj name="Visio" r:id="rId17" imgW="733120" imgH="961954" progId="Visio.Drawing.1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5" y="2220913"/>
                        <a:ext cx="5524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26" name="Text Box 1110"/>
          <p:cNvSpPr txBox="1">
            <a:spLocks noChangeArrowheads="1"/>
          </p:cNvSpPr>
          <p:nvPr/>
        </p:nvSpPr>
        <p:spPr bwMode="auto">
          <a:xfrm>
            <a:off x="7461250" y="2389188"/>
            <a:ext cx="1293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Event Builder 1</a:t>
            </a:r>
            <a:endParaRPr lang="en-US"/>
          </a:p>
        </p:txBody>
      </p:sp>
      <p:graphicFrame>
        <p:nvGraphicFramePr>
          <p:cNvPr id="140297" name="Object 9"/>
          <p:cNvGraphicFramePr>
            <a:graphicFrameLocks noChangeAspect="1"/>
          </p:cNvGraphicFramePr>
          <p:nvPr/>
        </p:nvGraphicFramePr>
        <p:xfrm>
          <a:off x="2020888" y="4184650"/>
          <a:ext cx="5524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566" name="Visio" r:id="rId18" imgW="733120" imgH="961954" progId="Visio.Drawing.11">
                  <p:embed/>
                </p:oleObj>
              </mc:Choice>
              <mc:Fallback>
                <p:oleObj name="Visio" r:id="rId18" imgW="733120" imgH="961954" progId="Visio.Drawing.1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8" y="4184650"/>
                        <a:ext cx="5524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27" name="Text Box 1112"/>
          <p:cNvSpPr txBox="1">
            <a:spLocks noChangeArrowheads="1"/>
          </p:cNvSpPr>
          <p:nvPr/>
        </p:nvSpPr>
        <p:spPr bwMode="auto">
          <a:xfrm>
            <a:off x="2582863" y="4352925"/>
            <a:ext cx="979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Readout</a:t>
            </a:r>
          </a:p>
          <a:p>
            <a:r>
              <a:rPr lang="en-US" sz="1200" b="1">
                <a:latin typeface="Arial" charset="0"/>
              </a:rPr>
              <a:t>Supervisor</a:t>
            </a:r>
            <a:endParaRPr lang="en-US"/>
          </a:p>
        </p:txBody>
      </p:sp>
      <p:sp>
        <p:nvSpPr>
          <p:cNvPr id="140328" name="Footer Placeholder 70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3.33333E-6 L 0.1875 3.3333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3.33333E-6 L 0.2375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01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1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649 C 0.07188 0.00324 0.14393 0.01319 0.19445 -0.00834 C 0.24497 -0.02987 0.28039 -0.09514 0.30278 -0.13612 C 0.32518 -0.17709 0.32709 -0.21598 0.32917 -0.25463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-11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4444E-6 -6.2963E-6 C 0.08942 0.01273 0.179 0.02569 0.23056 0.00185 C 0.28212 -0.022 0.29098 -0.11112 0.30973 -0.1426 C 0.32848 -0.17408 0.33768 -0.17987 0.34306 -0.18704 " pathEditMode="relative" ptsTypes="aaaA">
                                      <p:cBhvr>
                                        <p:cTn id="53" dur="2000" fill="hold"/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3.7037E-7 C 0.08143 0.00556 0.16303 0.01134 0.20973 0.0037 C 0.25643 -0.00394 0.26806 -0.02662 0.28056 -0.0463 C 0.29306 -0.06597 0.2889 -0.09051 0.28473 -0.11481 " pathEditMode="relative" ptsTypes="aaaA">
                                      <p:cBhvr>
                                        <p:cTn id="55" dur="2000" fill="hold"/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C 0.04271 -0.00741 0.19479 -0.03889 0.25625 -0.04398 C 0.31771 -0.04908 0.31702 -0.02824 0.36875 -0.03102 C 0.42049 -0.0338 0.53281 -0.04005 0.56667 -0.06111 C 0.60052 -0.08218 0.58594 -0.12361 0.57222 -0.15741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2017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-7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3.33333E-6 L 0.1875 3.33333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3.33333E-6 L 0.2375 3.33333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0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1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0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C 0.07188 0.00972 0.14375 0.01944 0.18334 0.00555 C 0.22292 -0.00834 0.23733 -0.06736 0.2375 -0.08334 C 0.23768 -0.09931 0.19514 -0.08912 0.18403 -0.09074 " pathEditMode="relative" rAng="0" ptsTypes="aaaa">
                                      <p:cBhvr>
                                        <p:cTn id="81" dur="2000" fill="hold"/>
                                        <p:tgtEl>
                                          <p:spTgt spid="201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-4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C 0.07188 0.00973 0.14376 0.01945 0.18334 0.00556 C 0.22292 -0.00833 0.23438 -0.04953 0.23751 -0.08333 C 0.24063 -0.11712 0.20921 -0.17407 0.20174 -0.19791 " pathEditMode="relative" rAng="0" ptsTypes="aaaa">
                                      <p:cBhvr>
                                        <p:cTn id="83" dur="2000" fill="hold"/>
                                        <p:tgtEl>
                                          <p:spTgt spid="201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8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188 0.00972 0.14375 0.01944 0.18334 0.00555 C 0.22292 -0.00834 0.23455 -0.05834 0.2375 -0.08334 C 0.24045 -0.10834 0.20747 -0.13426 0.20139 -0.14445 " pathEditMode="relative" ptsTypes="aaaA">
                                      <p:cBhvr>
                                        <p:cTn id="85" dur="2000" fill="hold"/>
                                        <p:tgtEl>
                                          <p:spTgt spid="201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C 0.06042 0.00949 0.12101 0.01921 0.1625 -0.00926 C 0.20399 -0.03773 0.24236 -0.12222 0.24861 -0.17037 C 0.25486 -0.21852 0.22743 -0.25833 0.2 -0.29815 " pathEditMode="relative" ptsTypes="aaaA">
                                      <p:cBhvr>
                                        <p:cTn id="87" dur="2000" fill="hold"/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24 -0.11296 C 0.32726 -0.08981 0.34046 -0.06666 0.37813 -0.06296 C 0.4158 -0.05925 0.50504 -0.07662 0.54063 -0.09074 C 0.57622 -0.10486 0.58594 -0.13032 0.59202 -0.14814 C 0.5981 -0.16597 0.58733 -0.18217 0.57674 -0.19814 " pathEditMode="relative" ptsTypes="aaaaA">
                                      <p:cBhvr>
                                        <p:cTn id="89" dur="2000" fill="hold"/>
                                        <p:tgtEl>
                                          <p:spTgt spid="2017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14 -0.05926 C 0.2 -0.00509 0.23003 0.04907 0.26458 0.08703 C 0.29913 0.125 0.32587 0.16481 0.37708 0.16852 C 0.4283 0.17222 0.49982 0.14074 0.57153 0.10926 " pathEditMode="relative" ptsTypes="aaaA">
                                      <p:cBhvr>
                                        <p:cTn id="92" dur="2000" fill="hold"/>
                                        <p:tgtEl>
                                          <p:spTgt spid="201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13 -0.18287 C 0.32987 -0.16759 0.3316 -0.15208 0.37258 -0.15695 C 0.41355 -0.16181 0.53525 -0.18912 0.57397 -0.2125 C 0.61268 -0.23588 0.604 -0.27847 0.60452 -0.29769 C 0.60504 -0.3169 0.59081 -0.32222 0.57674 -0.32732 " pathEditMode="relative" ptsTypes="aaaaA">
                                      <p:cBhvr>
                                        <p:cTn id="94" dur="2000" fill="hold"/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3.33333E-6 L 0.1875 3.33333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3.33333E-6 L 0.2375 3.33333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1 -0.25232 C 0.35556 -0.22107 0.36719 -0.18959 0.40521 -0.18751 C 0.44323 -0.18542 0.53629 -0.2169 0.57188 -0.23936 C 0.60747 -0.26181 0.61719 -0.30394 0.6191 -0.32269 C 0.62101 -0.34144 0.60191 -0.347 0.58299 -0.35232 " pathEditMode="relative" ptsTypes="aaaaA">
                                      <p:cBhvr>
                                        <p:cTn id="105" dur="2000" fill="hold"/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85 -0.12801 C 0.2007 -0.10278 0.21355 -0.07732 0.23785 -0.04468 C 0.26216 -0.01204 0.28646 0.04166 0.33369 0.06828 C 0.38091 0.0949 0.47553 0.11018 0.52119 0.11458 C 0.56685 0.11898 0.58698 0.10648 0.6073 0.09421 " pathEditMode="relative" ptsTypes="aaaaA">
                                      <p:cBhvr>
                                        <p:cTn id="107" dur="2000" fill="hold"/>
                                        <p:tgtEl>
                                          <p:spTgt spid="201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74 -0.19791 C 0.21754 -0.12013 0.23351 -0.04213 0.2948 -0.00347 C 0.35608 0.03519 0.51285 0.03473 0.5698 0.03357 C 0.62674 0.03241 0.6316 0.01065 0.63646 -0.01088 " pathEditMode="relative" ptsTypes="aaaA">
                                      <p:cBhvr>
                                        <p:cTn id="110" dur="2000" fill="hold"/>
                                        <p:tgtEl>
                                          <p:spTgt spid="201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78 -0.2632 C 0.20521 -0.20996 0.20781 -0.15648 0.26528 -0.11875 C 0.32274 -0.08102 0.48594 -0.04097 0.54722 -0.03727 C 0.60851 -0.03357 0.61875 -0.08658 0.63333 -0.09653 " pathEditMode="relative" ptsTypes="aaaA">
                                      <p:cBhvr>
                                        <p:cTn id="113" dur="2000" fill="hold"/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0" grpId="0" animBg="1"/>
      <p:bldP spid="201776" grpId="0" animBg="1"/>
      <p:bldP spid="201776" grpId="1" animBg="1"/>
      <p:bldP spid="2017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Where do we come from?</a:t>
            </a:r>
            <a:br>
              <a:rPr lang="en-US" dirty="0" smtClean="0"/>
            </a:br>
            <a:r>
              <a:rPr lang="en-US" dirty="0" smtClean="0"/>
              <a:t>The front-end electronics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92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4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36592C1-D58E-45B7-A434-7DB475A325D0}" type="slidenum">
              <a:rPr lang="en-US"/>
              <a:pPr/>
              <a:t>60</a:t>
            </a:fld>
            <a:endParaRPr lang="en-US"/>
          </a:p>
        </p:txBody>
      </p:sp>
      <p:sp>
        <p:nvSpPr>
          <p:cNvPr id="202754" name="AutoShape 1026"/>
          <p:cNvSpPr>
            <a:spLocks noChangeArrowheads="1"/>
          </p:cNvSpPr>
          <p:nvPr/>
        </p:nvSpPr>
        <p:spPr bwMode="auto">
          <a:xfrm>
            <a:off x="1143000" y="4191000"/>
            <a:ext cx="685800" cy="685800"/>
          </a:xfrm>
          <a:prstGeom prst="up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50542" name="AutoShape 1027"/>
          <p:cNvSpPr>
            <a:spLocks noChangeArrowheads="1"/>
          </p:cNvSpPr>
          <p:nvPr/>
        </p:nvSpPr>
        <p:spPr bwMode="auto">
          <a:xfrm>
            <a:off x="1600200" y="3657600"/>
            <a:ext cx="2438400" cy="381000"/>
          </a:xfrm>
          <a:prstGeom prst="rightArrow">
            <a:avLst>
              <a:gd name="adj1" fmla="val 39583"/>
              <a:gd name="adj2" fmla="val 56474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0543" name="AutoShape 1028"/>
          <p:cNvSpPr>
            <a:spLocks noChangeArrowheads="1"/>
          </p:cNvSpPr>
          <p:nvPr/>
        </p:nvSpPr>
        <p:spPr bwMode="auto">
          <a:xfrm>
            <a:off x="1752600" y="3200400"/>
            <a:ext cx="2286000" cy="381000"/>
          </a:xfrm>
          <a:prstGeom prst="rightArrow">
            <a:avLst>
              <a:gd name="adj1" fmla="val 39583"/>
              <a:gd name="adj2" fmla="val 52944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0544" name="AutoShape 1029"/>
          <p:cNvSpPr>
            <a:spLocks noChangeArrowheads="1"/>
          </p:cNvSpPr>
          <p:nvPr/>
        </p:nvSpPr>
        <p:spPr bwMode="auto">
          <a:xfrm>
            <a:off x="1905000" y="2743200"/>
            <a:ext cx="2133600" cy="381000"/>
          </a:xfrm>
          <a:prstGeom prst="rightArrow">
            <a:avLst>
              <a:gd name="adj1" fmla="val 39583"/>
              <a:gd name="adj2" fmla="val 49415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0545" name="AutoShape 1030"/>
          <p:cNvSpPr>
            <a:spLocks noChangeArrowheads="1"/>
          </p:cNvSpPr>
          <p:nvPr/>
        </p:nvSpPr>
        <p:spPr bwMode="auto">
          <a:xfrm>
            <a:off x="2057400" y="2286000"/>
            <a:ext cx="1981200" cy="381000"/>
          </a:xfrm>
          <a:prstGeom prst="rightArrow">
            <a:avLst>
              <a:gd name="adj1" fmla="val 39583"/>
              <a:gd name="adj2" fmla="val 45885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0546" name="AutoShape 1031"/>
          <p:cNvSpPr>
            <a:spLocks noChangeArrowheads="1"/>
          </p:cNvSpPr>
          <p:nvPr/>
        </p:nvSpPr>
        <p:spPr bwMode="auto">
          <a:xfrm rot="751635">
            <a:off x="5557838" y="3082925"/>
            <a:ext cx="1171575" cy="377825"/>
          </a:xfrm>
          <a:prstGeom prst="rightArrow">
            <a:avLst>
              <a:gd name="adj1" fmla="val 39583"/>
              <a:gd name="adj2" fmla="val 27362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50547" name="AutoShape 1032"/>
          <p:cNvSpPr>
            <a:spLocks noChangeArrowheads="1"/>
          </p:cNvSpPr>
          <p:nvPr/>
        </p:nvSpPr>
        <p:spPr bwMode="auto">
          <a:xfrm rot="-768452">
            <a:off x="5573713" y="2473325"/>
            <a:ext cx="1181100" cy="377825"/>
          </a:xfrm>
          <a:prstGeom prst="rightArrow">
            <a:avLst>
              <a:gd name="adj1" fmla="val 39583"/>
              <a:gd name="adj2" fmla="val 27585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50548" name="Group 1033"/>
          <p:cNvGrpSpPr>
            <a:grpSpLocks/>
          </p:cNvGrpSpPr>
          <p:nvPr/>
        </p:nvGrpSpPr>
        <p:grpSpPr bwMode="auto">
          <a:xfrm>
            <a:off x="8529638" y="552450"/>
            <a:ext cx="614362" cy="4637088"/>
            <a:chOff x="-107221" y="1344"/>
            <a:chExt cx="107989" cy="1508"/>
          </a:xfrm>
        </p:grpSpPr>
        <p:sp>
          <p:nvSpPr>
            <p:cNvPr id="150613" name="Text Box 1034"/>
            <p:cNvSpPr txBox="1">
              <a:spLocks noChangeArrowheads="1"/>
            </p:cNvSpPr>
            <p:nvPr/>
          </p:nvSpPr>
          <p:spPr bwMode="auto">
            <a:xfrm>
              <a:off x="-107221" y="1785"/>
              <a:ext cx="32369" cy="1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400" b="1">
                  <a:latin typeface="Arial" charset="0"/>
                  <a:ea typeface="新細明體" charset="-120"/>
                </a:rPr>
                <a:t>Event Builder 1</a:t>
              </a:r>
            </a:p>
          </p:txBody>
        </p:sp>
        <p:graphicFrame>
          <p:nvGraphicFramePr>
            <p:cNvPr id="150539" name="Object 11"/>
            <p:cNvGraphicFramePr>
              <a:graphicFrameLocks noChangeAspect="1"/>
            </p:cNvGraphicFramePr>
            <p:nvPr/>
          </p:nvGraphicFramePr>
          <p:xfrm>
            <a:off x="441" y="1344"/>
            <a:ext cx="327" cy="4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0865" name="Visio" r:id="rId4" imgW="738378" imgH="941388" progId="Visio.Drawing.11">
                    <p:embed/>
                  </p:oleObj>
                </mc:Choice>
                <mc:Fallback>
                  <p:oleObj name="Visio" r:id="rId4" imgW="738378" imgH="941388" progId="Visio.Drawing.11">
                    <p:embed/>
                    <p:pic>
                      <p:nvPicPr>
                        <p:cNvPr id="0" name="Picture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" y="1344"/>
                          <a:ext cx="327" cy="4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0549" name="Rectangle 1036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Pull-Based Event Building</a:t>
            </a:r>
          </a:p>
        </p:txBody>
      </p:sp>
      <p:graphicFrame>
        <p:nvGraphicFramePr>
          <p:cNvPr id="150530" name="Object 2"/>
          <p:cNvGraphicFramePr>
            <a:graphicFrameLocks noChangeAspect="1"/>
          </p:cNvGraphicFramePr>
          <p:nvPr/>
        </p:nvGraphicFramePr>
        <p:xfrm>
          <a:off x="4191000" y="2590800"/>
          <a:ext cx="106680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66" name="Visio" r:id="rId6" imgW="1415796" imgH="1235710" progId="Visio.Drawing.11">
                  <p:embed/>
                </p:oleObj>
              </mc:Choice>
              <mc:Fallback>
                <p:oleObj name="Visio" r:id="rId6" imgW="1415796" imgH="1235710" progId="Visio.Drawing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590800"/>
                        <a:ext cx="1066800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50" name="Text Box 1038"/>
          <p:cNvSpPr txBox="1">
            <a:spLocks noChangeArrowheads="1"/>
          </p:cNvSpPr>
          <p:nvPr/>
        </p:nvSpPr>
        <p:spPr bwMode="auto">
          <a:xfrm>
            <a:off x="4035425" y="3505200"/>
            <a:ext cx="15875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latin typeface="Arial" charset="0"/>
              </a:rPr>
              <a:t>Data Acquisition</a:t>
            </a:r>
          </a:p>
          <a:p>
            <a:pPr algn="ctr"/>
            <a:r>
              <a:rPr lang="en-US" sz="1400" b="1">
                <a:latin typeface="Arial" charset="0"/>
              </a:rPr>
              <a:t>Switch</a:t>
            </a:r>
          </a:p>
        </p:txBody>
      </p:sp>
      <p:grpSp>
        <p:nvGrpSpPr>
          <p:cNvPr id="3" name="Group 1042"/>
          <p:cNvGrpSpPr>
            <a:grpSpLocks/>
          </p:cNvGrpSpPr>
          <p:nvPr/>
        </p:nvGrpSpPr>
        <p:grpSpPr bwMode="auto">
          <a:xfrm>
            <a:off x="-76200" y="5403850"/>
            <a:ext cx="2667000" cy="1433513"/>
            <a:chOff x="2736" y="3192"/>
            <a:chExt cx="1680" cy="903"/>
          </a:xfrm>
        </p:grpSpPr>
        <p:sp>
          <p:nvSpPr>
            <p:cNvPr id="150611" name="Text Box 1043"/>
            <p:cNvSpPr txBox="1">
              <a:spLocks noChangeArrowheads="1"/>
            </p:cNvSpPr>
            <p:nvPr/>
          </p:nvSpPr>
          <p:spPr bwMode="auto">
            <a:xfrm>
              <a:off x="2736" y="3192"/>
              <a:ext cx="508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800" b="1" i="1">
                  <a:solidFill>
                    <a:schemeClr val="accent1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50612" name="Text Box 1044"/>
            <p:cNvSpPr txBox="1">
              <a:spLocks noChangeArrowheads="1"/>
            </p:cNvSpPr>
            <p:nvPr/>
          </p:nvSpPr>
          <p:spPr bwMode="auto">
            <a:xfrm>
              <a:off x="3158" y="3335"/>
              <a:ext cx="125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Event Builders notify Readout Supervisor of available capacity</a:t>
              </a:r>
            </a:p>
          </p:txBody>
        </p:sp>
      </p:grpSp>
      <p:graphicFrame>
        <p:nvGraphicFramePr>
          <p:cNvPr id="150531" name="Object 3"/>
          <p:cNvGraphicFramePr>
            <a:graphicFrameLocks noChangeAspect="1"/>
          </p:cNvGraphicFramePr>
          <p:nvPr/>
        </p:nvGraphicFramePr>
        <p:xfrm>
          <a:off x="1752600" y="12192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67" name="Visio" r:id="rId8" imgW="371094" imgH="4067810" progId="Visio.Drawing.11">
                  <p:embed/>
                </p:oleObj>
              </mc:Choice>
              <mc:Fallback>
                <p:oleObj name="Visio" r:id="rId8" imgW="371094" imgH="4067810" progId="Visio.Drawing.11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192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32" name="Object 4"/>
          <p:cNvGraphicFramePr>
            <a:graphicFrameLocks noChangeAspect="1"/>
          </p:cNvGraphicFramePr>
          <p:nvPr/>
        </p:nvGraphicFramePr>
        <p:xfrm>
          <a:off x="1600200" y="16764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68" name="Visio" r:id="rId10" imgW="371094" imgH="4067810" progId="Visio.Drawing.11">
                  <p:embed/>
                </p:oleObj>
              </mc:Choice>
              <mc:Fallback>
                <p:oleObj name="Visio" r:id="rId10" imgW="371094" imgH="4067810" progId="Visio.Drawing.11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764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33" name="Object 5"/>
          <p:cNvGraphicFramePr>
            <a:graphicFrameLocks noChangeAspect="1"/>
          </p:cNvGraphicFramePr>
          <p:nvPr/>
        </p:nvGraphicFramePr>
        <p:xfrm>
          <a:off x="1447800" y="21336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69" name="Visio" r:id="rId11" imgW="371094" imgH="4067810" progId="Visio.Drawing.11">
                  <p:embed/>
                </p:oleObj>
              </mc:Choice>
              <mc:Fallback>
                <p:oleObj name="Visio" r:id="rId11" imgW="371094" imgH="4067810" progId="Visio.Drawing.11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1336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34" name="Object 6"/>
          <p:cNvGraphicFramePr>
            <a:graphicFrameLocks noChangeAspect="1"/>
          </p:cNvGraphicFramePr>
          <p:nvPr/>
        </p:nvGraphicFramePr>
        <p:xfrm>
          <a:off x="1295400" y="2590800"/>
          <a:ext cx="37147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70" name="Visio" r:id="rId12" imgW="371094" imgH="4067810" progId="Visio.Drawing.11">
                  <p:embed/>
                </p:oleObj>
              </mc:Choice>
              <mc:Fallback>
                <p:oleObj name="Visio" r:id="rId12" imgW="371094" imgH="4067810" progId="Visio.Drawing.11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590800"/>
                        <a:ext cx="37147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2777" name="Picture 104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6400" y="3657600"/>
            <a:ext cx="4572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78" name="Picture 1050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1650" y="3124200"/>
            <a:ext cx="2857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79" name="Picture 105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2689225"/>
            <a:ext cx="4270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80" name="Picture 1052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2209800"/>
            <a:ext cx="2921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53"/>
          <p:cNvGrpSpPr>
            <a:grpSpLocks/>
          </p:cNvGrpSpPr>
          <p:nvPr/>
        </p:nvGrpSpPr>
        <p:grpSpPr bwMode="auto">
          <a:xfrm>
            <a:off x="3200400" y="5410200"/>
            <a:ext cx="2914650" cy="1433513"/>
            <a:chOff x="2736" y="3192"/>
            <a:chExt cx="1680" cy="903"/>
          </a:xfrm>
        </p:grpSpPr>
        <p:sp>
          <p:nvSpPr>
            <p:cNvPr id="150609" name="Text Box 1054"/>
            <p:cNvSpPr txBox="1">
              <a:spLocks noChangeArrowheads="1"/>
            </p:cNvSpPr>
            <p:nvPr/>
          </p:nvSpPr>
          <p:spPr bwMode="auto">
            <a:xfrm>
              <a:off x="2736" y="3192"/>
              <a:ext cx="465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800" b="1" i="1">
                  <a:solidFill>
                    <a:schemeClr val="accent1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50610" name="Text Box 1055"/>
            <p:cNvSpPr txBox="1">
              <a:spLocks noChangeArrowheads="1"/>
            </p:cNvSpPr>
            <p:nvPr/>
          </p:nvSpPr>
          <p:spPr bwMode="auto">
            <a:xfrm>
              <a:off x="3158" y="3335"/>
              <a:ext cx="1258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Readout Supervisor ensures that data are sent only to nodes with available capacity</a:t>
              </a:r>
            </a:p>
          </p:txBody>
        </p:sp>
      </p:grpSp>
      <p:grpSp>
        <p:nvGrpSpPr>
          <p:cNvPr id="5" name="Group 1056"/>
          <p:cNvGrpSpPr>
            <a:grpSpLocks/>
          </p:cNvGrpSpPr>
          <p:nvPr/>
        </p:nvGrpSpPr>
        <p:grpSpPr bwMode="auto">
          <a:xfrm>
            <a:off x="6096000" y="5424488"/>
            <a:ext cx="2667000" cy="1433512"/>
            <a:chOff x="2736" y="3192"/>
            <a:chExt cx="1680" cy="903"/>
          </a:xfrm>
        </p:grpSpPr>
        <p:sp>
          <p:nvSpPr>
            <p:cNvPr id="150607" name="Text Box 1057"/>
            <p:cNvSpPr txBox="1">
              <a:spLocks noChangeArrowheads="1"/>
            </p:cNvSpPr>
            <p:nvPr/>
          </p:nvSpPr>
          <p:spPr bwMode="auto">
            <a:xfrm>
              <a:off x="2736" y="3192"/>
              <a:ext cx="508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800" b="1" i="1">
                  <a:solidFill>
                    <a:schemeClr val="accent1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150608" name="Text Box 1058"/>
            <p:cNvSpPr txBox="1">
              <a:spLocks noChangeArrowheads="1"/>
            </p:cNvSpPr>
            <p:nvPr/>
          </p:nvSpPr>
          <p:spPr bwMode="auto">
            <a:xfrm>
              <a:off x="3158" y="3335"/>
              <a:ext cx="1258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latin typeface="Arial" charset="0"/>
                </a:rPr>
                <a:t>Readout system relies on feedback from Event Builders</a:t>
              </a:r>
            </a:p>
          </p:txBody>
        </p:sp>
      </p:grpSp>
      <p:grpSp>
        <p:nvGrpSpPr>
          <p:cNvPr id="6" name="Group 1059"/>
          <p:cNvGrpSpPr>
            <a:grpSpLocks/>
          </p:cNvGrpSpPr>
          <p:nvPr/>
        </p:nvGrpSpPr>
        <p:grpSpPr bwMode="auto">
          <a:xfrm>
            <a:off x="-1295400" y="1219200"/>
            <a:ext cx="1295400" cy="1828800"/>
            <a:chOff x="-624" y="960"/>
            <a:chExt cx="816" cy="1152"/>
          </a:xfrm>
        </p:grpSpPr>
        <p:sp>
          <p:nvSpPr>
            <p:cNvPr id="150599" name="AutoShape 1060"/>
            <p:cNvSpPr>
              <a:spLocks noChangeArrowheads="1"/>
            </p:cNvSpPr>
            <p:nvPr/>
          </p:nvSpPr>
          <p:spPr bwMode="auto">
            <a:xfrm rot="10800000">
              <a:off x="-288" y="960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0600" name="AutoShape 1061"/>
            <p:cNvSpPr>
              <a:spLocks noChangeArrowheads="1"/>
            </p:cNvSpPr>
            <p:nvPr/>
          </p:nvSpPr>
          <p:spPr bwMode="auto">
            <a:xfrm rot="10800000">
              <a:off x="-432" y="1248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0601" name="AutoShape 1062"/>
            <p:cNvSpPr>
              <a:spLocks noChangeArrowheads="1"/>
            </p:cNvSpPr>
            <p:nvPr/>
          </p:nvSpPr>
          <p:spPr bwMode="auto">
            <a:xfrm rot="10800000">
              <a:off x="-528" y="1536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0602" name="AutoShape 1063"/>
            <p:cNvSpPr>
              <a:spLocks noChangeArrowheads="1"/>
            </p:cNvSpPr>
            <p:nvPr/>
          </p:nvSpPr>
          <p:spPr bwMode="auto">
            <a:xfrm rot="10800000">
              <a:off x="-624" y="1824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50603" name="Picture 1064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76" y="1872"/>
              <a:ext cx="28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604" name="Picture 1065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420" y="1542"/>
              <a:ext cx="18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605" name="Picture 1066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65" y="1248"/>
              <a:ext cx="26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606" name="Picture 1067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84" y="964"/>
              <a:ext cx="18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2799" name="AutoShape 1071"/>
          <p:cNvSpPr>
            <a:spLocks noChangeArrowheads="1"/>
          </p:cNvSpPr>
          <p:nvPr/>
        </p:nvSpPr>
        <p:spPr bwMode="auto">
          <a:xfrm>
            <a:off x="3962400" y="4191000"/>
            <a:ext cx="1447800" cy="914400"/>
          </a:xfrm>
          <a:prstGeom prst="wedgeEllipseCallout">
            <a:avLst>
              <a:gd name="adj1" fmla="val -98134"/>
              <a:gd name="adj2" fmla="val 11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i="1">
                <a:latin typeface="Arial" charset="0"/>
              </a:rPr>
              <a:t>“Send next event to </a:t>
            </a:r>
            <a:r>
              <a:rPr lang="en-US" sz="1400" b="1" i="1">
                <a:latin typeface="Arial" charset="0"/>
              </a:rPr>
              <a:t>EB1</a:t>
            </a:r>
            <a:r>
              <a:rPr lang="en-US" sz="1400" i="1">
                <a:latin typeface="Arial" charset="0"/>
              </a:rPr>
              <a:t>”</a:t>
            </a:r>
          </a:p>
        </p:txBody>
      </p:sp>
      <p:grpSp>
        <p:nvGrpSpPr>
          <p:cNvPr id="7" name="Group 1072"/>
          <p:cNvGrpSpPr>
            <a:grpSpLocks/>
          </p:cNvGrpSpPr>
          <p:nvPr/>
        </p:nvGrpSpPr>
        <p:grpSpPr bwMode="auto">
          <a:xfrm>
            <a:off x="-1371600" y="1295400"/>
            <a:ext cx="1295400" cy="1828800"/>
            <a:chOff x="-624" y="960"/>
            <a:chExt cx="816" cy="1152"/>
          </a:xfrm>
        </p:grpSpPr>
        <p:sp>
          <p:nvSpPr>
            <p:cNvPr id="150591" name="AutoShape 1073"/>
            <p:cNvSpPr>
              <a:spLocks noChangeArrowheads="1"/>
            </p:cNvSpPr>
            <p:nvPr/>
          </p:nvSpPr>
          <p:spPr bwMode="auto">
            <a:xfrm rot="10800000">
              <a:off x="-288" y="960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0592" name="AutoShape 1074"/>
            <p:cNvSpPr>
              <a:spLocks noChangeArrowheads="1"/>
            </p:cNvSpPr>
            <p:nvPr/>
          </p:nvSpPr>
          <p:spPr bwMode="auto">
            <a:xfrm rot="10800000">
              <a:off x="-432" y="1248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0593" name="AutoShape 1075"/>
            <p:cNvSpPr>
              <a:spLocks noChangeArrowheads="1"/>
            </p:cNvSpPr>
            <p:nvPr/>
          </p:nvSpPr>
          <p:spPr bwMode="auto">
            <a:xfrm rot="10800000">
              <a:off x="-528" y="1536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0594" name="AutoShape 1076"/>
            <p:cNvSpPr>
              <a:spLocks noChangeArrowheads="1"/>
            </p:cNvSpPr>
            <p:nvPr/>
          </p:nvSpPr>
          <p:spPr bwMode="auto">
            <a:xfrm rot="10800000">
              <a:off x="-624" y="1824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50595" name="Picture 1077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76" y="1872"/>
              <a:ext cx="28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96" name="Picture 1078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420" y="1542"/>
              <a:ext cx="18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97" name="Picture 1079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65" y="1248"/>
              <a:ext cx="26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98" name="Picture 1080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84" y="964"/>
              <a:ext cx="18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2809" name="Picture 108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3711575"/>
            <a:ext cx="4572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810" name="Picture 1082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3200400"/>
            <a:ext cx="2857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811" name="Picture 108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2743200"/>
            <a:ext cx="4270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812" name="Picture 1084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4600" y="2263775"/>
            <a:ext cx="2921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813" name="AutoShape 1085"/>
          <p:cNvSpPr>
            <a:spLocks noChangeArrowheads="1"/>
          </p:cNvSpPr>
          <p:nvPr/>
        </p:nvSpPr>
        <p:spPr bwMode="auto">
          <a:xfrm>
            <a:off x="4191000" y="4343400"/>
            <a:ext cx="1447800" cy="914400"/>
          </a:xfrm>
          <a:prstGeom prst="wedgeEllipseCallout">
            <a:avLst>
              <a:gd name="adj1" fmla="val -98134"/>
              <a:gd name="adj2" fmla="val 11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i="1">
                <a:latin typeface="Arial" charset="0"/>
              </a:rPr>
              <a:t>“Send next event to </a:t>
            </a:r>
            <a:r>
              <a:rPr lang="en-US" sz="1400" b="1" i="1">
                <a:latin typeface="Arial" charset="0"/>
              </a:rPr>
              <a:t>EB2</a:t>
            </a:r>
            <a:r>
              <a:rPr lang="en-US" sz="1400" i="1">
                <a:latin typeface="Arial" charset="0"/>
              </a:rPr>
              <a:t>”</a:t>
            </a:r>
          </a:p>
        </p:txBody>
      </p:sp>
      <p:grpSp>
        <p:nvGrpSpPr>
          <p:cNvPr id="8" name="Group 1086"/>
          <p:cNvGrpSpPr>
            <a:grpSpLocks/>
          </p:cNvGrpSpPr>
          <p:nvPr/>
        </p:nvGrpSpPr>
        <p:grpSpPr bwMode="auto">
          <a:xfrm>
            <a:off x="-1371600" y="1447800"/>
            <a:ext cx="1295400" cy="1828800"/>
            <a:chOff x="-624" y="960"/>
            <a:chExt cx="816" cy="1152"/>
          </a:xfrm>
        </p:grpSpPr>
        <p:sp>
          <p:nvSpPr>
            <p:cNvPr id="150583" name="AutoShape 1087"/>
            <p:cNvSpPr>
              <a:spLocks noChangeArrowheads="1"/>
            </p:cNvSpPr>
            <p:nvPr/>
          </p:nvSpPr>
          <p:spPr bwMode="auto">
            <a:xfrm rot="10800000">
              <a:off x="-288" y="960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0584" name="AutoShape 1088"/>
            <p:cNvSpPr>
              <a:spLocks noChangeArrowheads="1"/>
            </p:cNvSpPr>
            <p:nvPr/>
          </p:nvSpPr>
          <p:spPr bwMode="auto">
            <a:xfrm rot="10800000">
              <a:off x="-432" y="1248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0585" name="AutoShape 1089"/>
            <p:cNvSpPr>
              <a:spLocks noChangeArrowheads="1"/>
            </p:cNvSpPr>
            <p:nvPr/>
          </p:nvSpPr>
          <p:spPr bwMode="auto">
            <a:xfrm rot="10800000">
              <a:off x="-528" y="1536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0586" name="AutoShape 1090"/>
            <p:cNvSpPr>
              <a:spLocks noChangeArrowheads="1"/>
            </p:cNvSpPr>
            <p:nvPr/>
          </p:nvSpPr>
          <p:spPr bwMode="auto">
            <a:xfrm rot="10800000">
              <a:off x="-624" y="1824"/>
              <a:ext cx="480" cy="288"/>
            </a:xfrm>
            <a:prstGeom prst="leftArrow">
              <a:avLst>
                <a:gd name="adj1" fmla="val 50000"/>
                <a:gd name="adj2" fmla="val 41667"/>
              </a:avLst>
            </a:prstGeom>
            <a:gradFill rotWithShape="1">
              <a:gsLst>
                <a:gs pos="0">
                  <a:srgbClr val="5DCB72"/>
                </a:gs>
                <a:gs pos="100000">
                  <a:srgbClr val="2B5E3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50587" name="Picture 1091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576" y="1872"/>
              <a:ext cx="288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88" name="Picture 1092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420" y="1542"/>
              <a:ext cx="180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89" name="Picture 1093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65" y="1248"/>
              <a:ext cx="269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0590" name="Picture 1094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184" y="964"/>
              <a:ext cx="184" cy="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0567" name="Text Box 1095"/>
          <p:cNvSpPr txBox="1">
            <a:spLocks noChangeArrowheads="1"/>
          </p:cNvSpPr>
          <p:nvPr/>
        </p:nvSpPr>
        <p:spPr bwMode="auto">
          <a:xfrm>
            <a:off x="228600" y="4191000"/>
            <a:ext cx="6032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EB1: </a:t>
            </a:r>
          </a:p>
          <a:p>
            <a:r>
              <a:rPr lang="en-US" sz="1400" b="1">
                <a:latin typeface="Arial" charset="0"/>
              </a:rPr>
              <a:t>EB2:</a:t>
            </a:r>
          </a:p>
          <a:p>
            <a:r>
              <a:rPr lang="en-US" sz="1400" b="1">
                <a:latin typeface="Arial" charset="0"/>
              </a:rPr>
              <a:t>EB3:</a:t>
            </a:r>
          </a:p>
        </p:txBody>
      </p:sp>
      <p:sp>
        <p:nvSpPr>
          <p:cNvPr id="202824" name="Text Box 1096"/>
          <p:cNvSpPr txBox="1">
            <a:spLocks noChangeArrowheads="1"/>
          </p:cNvSpPr>
          <p:nvPr/>
        </p:nvSpPr>
        <p:spPr bwMode="auto">
          <a:xfrm>
            <a:off x="762000" y="4191000"/>
            <a:ext cx="304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0 </a:t>
            </a:r>
          </a:p>
          <a:p>
            <a:r>
              <a:rPr lang="en-US" sz="1400" b="1">
                <a:latin typeface="Arial" charset="0"/>
              </a:rPr>
              <a:t>0</a:t>
            </a:r>
          </a:p>
          <a:p>
            <a:r>
              <a:rPr lang="en-US" sz="1400" b="1">
                <a:latin typeface="Arial" charset="0"/>
              </a:rPr>
              <a:t>0</a:t>
            </a:r>
          </a:p>
        </p:txBody>
      </p:sp>
      <p:sp>
        <p:nvSpPr>
          <p:cNvPr id="202825" name="Oval 1097"/>
          <p:cNvSpPr>
            <a:spLocks noChangeArrowheads="1"/>
          </p:cNvSpPr>
          <p:nvPr/>
        </p:nvSpPr>
        <p:spPr bwMode="auto">
          <a:xfrm>
            <a:off x="7848600" y="1600200"/>
            <a:ext cx="1219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Arial" charset="0"/>
              </a:rPr>
              <a:t>“Send me</a:t>
            </a:r>
          </a:p>
          <a:p>
            <a:pPr algn="ctr"/>
            <a:r>
              <a:rPr lang="en-US" sz="1400" b="1">
                <a:latin typeface="Arial" charset="0"/>
              </a:rPr>
              <a:t> an event!”</a:t>
            </a:r>
          </a:p>
        </p:txBody>
      </p:sp>
      <p:sp>
        <p:nvSpPr>
          <p:cNvPr id="202826" name="Oval 1098"/>
          <p:cNvSpPr>
            <a:spLocks noChangeArrowheads="1"/>
          </p:cNvSpPr>
          <p:nvPr/>
        </p:nvSpPr>
        <p:spPr bwMode="auto">
          <a:xfrm>
            <a:off x="7848600" y="3048000"/>
            <a:ext cx="1219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Arial" charset="0"/>
              </a:rPr>
              <a:t>“Send me</a:t>
            </a:r>
          </a:p>
          <a:p>
            <a:pPr algn="ctr"/>
            <a:r>
              <a:rPr lang="en-US" sz="1400" b="1">
                <a:latin typeface="Arial" charset="0"/>
              </a:rPr>
              <a:t> an event!”</a:t>
            </a:r>
          </a:p>
        </p:txBody>
      </p:sp>
      <p:sp>
        <p:nvSpPr>
          <p:cNvPr id="202827" name="Text Box 1099"/>
          <p:cNvSpPr txBox="1">
            <a:spLocks noChangeArrowheads="1"/>
          </p:cNvSpPr>
          <p:nvPr/>
        </p:nvSpPr>
        <p:spPr bwMode="auto">
          <a:xfrm>
            <a:off x="762000" y="4191000"/>
            <a:ext cx="304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1 </a:t>
            </a:r>
          </a:p>
          <a:p>
            <a:r>
              <a:rPr lang="en-US" sz="1400" b="1">
                <a:latin typeface="Arial" charset="0"/>
              </a:rPr>
              <a:t>1</a:t>
            </a:r>
          </a:p>
          <a:p>
            <a:r>
              <a:rPr lang="en-US" sz="1400" b="1">
                <a:latin typeface="Arial" charset="0"/>
              </a:rPr>
              <a:t>1</a:t>
            </a:r>
          </a:p>
        </p:txBody>
      </p:sp>
      <p:sp>
        <p:nvSpPr>
          <p:cNvPr id="150572" name="AutoShape 1100"/>
          <p:cNvSpPr>
            <a:spLocks noChangeArrowheads="1"/>
          </p:cNvSpPr>
          <p:nvPr/>
        </p:nvSpPr>
        <p:spPr bwMode="auto">
          <a:xfrm rot="751635">
            <a:off x="5486400" y="3810000"/>
            <a:ext cx="1171575" cy="377825"/>
          </a:xfrm>
          <a:prstGeom prst="rightArrow">
            <a:avLst>
              <a:gd name="adj1" fmla="val 39583"/>
              <a:gd name="adj2" fmla="val 27362"/>
            </a:avLst>
          </a:prstGeom>
          <a:gradFill rotWithShape="1">
            <a:gsLst>
              <a:gs pos="0">
                <a:srgbClr val="34585B"/>
              </a:gs>
              <a:gs pos="100000">
                <a:srgbClr val="71BFC5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2832" name="Oval 1104"/>
          <p:cNvSpPr>
            <a:spLocks noChangeArrowheads="1"/>
          </p:cNvSpPr>
          <p:nvPr/>
        </p:nvSpPr>
        <p:spPr bwMode="auto">
          <a:xfrm>
            <a:off x="7924800" y="3962400"/>
            <a:ext cx="1219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Arial" charset="0"/>
              </a:rPr>
              <a:t>“Send me</a:t>
            </a:r>
          </a:p>
          <a:p>
            <a:pPr algn="ctr"/>
            <a:r>
              <a:rPr lang="en-US" sz="1400" b="1">
                <a:latin typeface="Arial" charset="0"/>
              </a:rPr>
              <a:t> an event!”</a:t>
            </a:r>
          </a:p>
        </p:txBody>
      </p:sp>
      <p:sp>
        <p:nvSpPr>
          <p:cNvPr id="202833" name="Oval 1105"/>
          <p:cNvSpPr>
            <a:spLocks noChangeArrowheads="1"/>
          </p:cNvSpPr>
          <p:nvPr/>
        </p:nvSpPr>
        <p:spPr bwMode="auto">
          <a:xfrm>
            <a:off x="7924800" y="1524000"/>
            <a:ext cx="12192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>
                <a:latin typeface="Arial" charset="0"/>
              </a:rPr>
              <a:t>“Send me</a:t>
            </a:r>
          </a:p>
          <a:p>
            <a:pPr algn="ctr"/>
            <a:r>
              <a:rPr lang="en-US" sz="1400" b="1">
                <a:latin typeface="Arial" charset="0"/>
              </a:rPr>
              <a:t> an event!”</a:t>
            </a:r>
          </a:p>
        </p:txBody>
      </p:sp>
      <p:sp>
        <p:nvSpPr>
          <p:cNvPr id="202834" name="Text Box 1106"/>
          <p:cNvSpPr txBox="1">
            <a:spLocks noChangeArrowheads="1"/>
          </p:cNvSpPr>
          <p:nvPr/>
        </p:nvSpPr>
        <p:spPr bwMode="auto">
          <a:xfrm>
            <a:off x="762000" y="4191000"/>
            <a:ext cx="304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0 </a:t>
            </a:r>
          </a:p>
          <a:p>
            <a:r>
              <a:rPr lang="en-US" sz="1400" b="1">
                <a:latin typeface="Arial" charset="0"/>
              </a:rPr>
              <a:t>1</a:t>
            </a:r>
          </a:p>
          <a:p>
            <a:r>
              <a:rPr lang="en-US" sz="1400" b="1">
                <a:latin typeface="Arial" charset="0"/>
              </a:rPr>
              <a:t>1</a:t>
            </a:r>
          </a:p>
        </p:txBody>
      </p:sp>
      <p:sp>
        <p:nvSpPr>
          <p:cNvPr id="202835" name="Text Box 1107"/>
          <p:cNvSpPr txBox="1">
            <a:spLocks noChangeArrowheads="1"/>
          </p:cNvSpPr>
          <p:nvPr/>
        </p:nvSpPr>
        <p:spPr bwMode="auto">
          <a:xfrm>
            <a:off x="762000" y="4191000"/>
            <a:ext cx="304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0 </a:t>
            </a:r>
          </a:p>
          <a:p>
            <a:r>
              <a:rPr lang="en-US" sz="1400" b="1">
                <a:latin typeface="Arial" charset="0"/>
              </a:rPr>
              <a:t>0</a:t>
            </a:r>
          </a:p>
          <a:p>
            <a:r>
              <a:rPr lang="en-US" sz="1400" b="1">
                <a:latin typeface="Arial" charset="0"/>
              </a:rPr>
              <a:t>1</a:t>
            </a:r>
          </a:p>
        </p:txBody>
      </p:sp>
      <p:sp>
        <p:nvSpPr>
          <p:cNvPr id="202836" name="AutoShape 1108"/>
          <p:cNvSpPr>
            <a:spLocks noChangeArrowheads="1"/>
          </p:cNvSpPr>
          <p:nvPr/>
        </p:nvSpPr>
        <p:spPr bwMode="auto">
          <a:xfrm>
            <a:off x="4267200" y="4495800"/>
            <a:ext cx="1447800" cy="914400"/>
          </a:xfrm>
          <a:prstGeom prst="wedgeEllipseCallout">
            <a:avLst>
              <a:gd name="adj1" fmla="val -98134"/>
              <a:gd name="adj2" fmla="val 11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i="1">
                <a:latin typeface="Arial" charset="0"/>
              </a:rPr>
              <a:t>“Send next event to </a:t>
            </a:r>
            <a:r>
              <a:rPr lang="en-US" sz="1400" b="1" i="1">
                <a:latin typeface="Arial" charset="0"/>
              </a:rPr>
              <a:t>EB3</a:t>
            </a:r>
            <a:r>
              <a:rPr lang="en-US" sz="1400" i="1">
                <a:latin typeface="Arial" charset="0"/>
              </a:rPr>
              <a:t>”</a:t>
            </a:r>
          </a:p>
        </p:txBody>
      </p:sp>
      <p:sp>
        <p:nvSpPr>
          <p:cNvPr id="202837" name="Text Box 1109"/>
          <p:cNvSpPr txBox="1">
            <a:spLocks noChangeArrowheads="1"/>
          </p:cNvSpPr>
          <p:nvPr/>
        </p:nvSpPr>
        <p:spPr bwMode="auto">
          <a:xfrm>
            <a:off x="762000" y="4191000"/>
            <a:ext cx="3048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Arial" charset="0"/>
              </a:rPr>
              <a:t>1 </a:t>
            </a:r>
          </a:p>
          <a:p>
            <a:r>
              <a:rPr lang="en-US" sz="1400" b="1">
                <a:latin typeface="Arial" charset="0"/>
              </a:rPr>
              <a:t>0</a:t>
            </a:r>
          </a:p>
          <a:p>
            <a:r>
              <a:rPr lang="en-US" sz="1400" b="1">
                <a:latin typeface="Arial" charset="0"/>
              </a:rPr>
              <a:t>1</a:t>
            </a:r>
          </a:p>
        </p:txBody>
      </p:sp>
      <p:graphicFrame>
        <p:nvGraphicFramePr>
          <p:cNvPr id="150535" name="Object 7"/>
          <p:cNvGraphicFramePr>
            <a:graphicFrameLocks noChangeAspect="1"/>
          </p:cNvGraphicFramePr>
          <p:nvPr/>
        </p:nvGraphicFramePr>
        <p:xfrm>
          <a:off x="6813550" y="2185988"/>
          <a:ext cx="5524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71" name="Visio" r:id="rId17" imgW="733120" imgH="961954" progId="Visio.Drawing.11">
                  <p:embed/>
                </p:oleObj>
              </mc:Choice>
              <mc:Fallback>
                <p:oleObj name="Visio" r:id="rId17" imgW="733120" imgH="961954" progId="Visio.Drawing.11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3550" y="2185988"/>
                        <a:ext cx="5524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79" name="Text Box 1111"/>
          <p:cNvSpPr txBox="1">
            <a:spLocks noChangeArrowheads="1"/>
          </p:cNvSpPr>
          <p:nvPr/>
        </p:nvSpPr>
        <p:spPr bwMode="auto">
          <a:xfrm>
            <a:off x="7375525" y="2354263"/>
            <a:ext cx="1293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Event Builder 1</a:t>
            </a:r>
            <a:endParaRPr lang="en-US"/>
          </a:p>
        </p:txBody>
      </p:sp>
      <p:graphicFrame>
        <p:nvGraphicFramePr>
          <p:cNvPr id="150536" name="Object 8"/>
          <p:cNvGraphicFramePr>
            <a:graphicFrameLocks noChangeAspect="1"/>
          </p:cNvGraphicFramePr>
          <p:nvPr/>
        </p:nvGraphicFramePr>
        <p:xfrm>
          <a:off x="6788150" y="3014663"/>
          <a:ext cx="5524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72" name="Visio" r:id="rId19" imgW="733120" imgH="961954" progId="Visio.Drawing.11">
                  <p:embed/>
                </p:oleObj>
              </mc:Choice>
              <mc:Fallback>
                <p:oleObj name="Visio" r:id="rId19" imgW="733120" imgH="961954" progId="Visio.Drawing.11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8150" y="3014663"/>
                        <a:ext cx="5524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80" name="Text Box 1113"/>
          <p:cNvSpPr txBox="1">
            <a:spLocks noChangeArrowheads="1"/>
          </p:cNvSpPr>
          <p:nvPr/>
        </p:nvSpPr>
        <p:spPr bwMode="auto">
          <a:xfrm>
            <a:off x="7350125" y="3182938"/>
            <a:ext cx="1293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Event Builder 2</a:t>
            </a:r>
            <a:endParaRPr lang="en-US"/>
          </a:p>
        </p:txBody>
      </p:sp>
      <p:graphicFrame>
        <p:nvGraphicFramePr>
          <p:cNvPr id="150537" name="Object 9"/>
          <p:cNvGraphicFramePr>
            <a:graphicFrameLocks noChangeAspect="1"/>
          </p:cNvGraphicFramePr>
          <p:nvPr/>
        </p:nvGraphicFramePr>
        <p:xfrm>
          <a:off x="6788150" y="3817938"/>
          <a:ext cx="5524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73" name="Visio" r:id="rId20" imgW="733120" imgH="961954" progId="Visio.Drawing.11">
                  <p:embed/>
                </p:oleObj>
              </mc:Choice>
              <mc:Fallback>
                <p:oleObj name="Visio" r:id="rId20" imgW="733120" imgH="961954" progId="Visio.Drawing.11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8150" y="3817938"/>
                        <a:ext cx="5524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81" name="Text Box 1115"/>
          <p:cNvSpPr txBox="1">
            <a:spLocks noChangeArrowheads="1"/>
          </p:cNvSpPr>
          <p:nvPr/>
        </p:nvSpPr>
        <p:spPr bwMode="auto">
          <a:xfrm>
            <a:off x="7350125" y="3986213"/>
            <a:ext cx="1293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Arial" charset="0"/>
              </a:rPr>
              <a:t>Event Builder 3</a:t>
            </a:r>
            <a:endParaRPr lang="en-US"/>
          </a:p>
        </p:txBody>
      </p:sp>
      <p:graphicFrame>
        <p:nvGraphicFramePr>
          <p:cNvPr id="150538" name="Object 10"/>
          <p:cNvGraphicFramePr>
            <a:graphicFrameLocks noChangeAspect="1"/>
          </p:cNvGraphicFramePr>
          <p:nvPr/>
        </p:nvGraphicFramePr>
        <p:xfrm>
          <a:off x="2020888" y="4184650"/>
          <a:ext cx="5524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74" name="Visio" r:id="rId21" imgW="733120" imgH="961954" progId="Visio.Drawing.11">
                  <p:embed/>
                </p:oleObj>
              </mc:Choice>
              <mc:Fallback>
                <p:oleObj name="Visio" r:id="rId21" imgW="733120" imgH="961954" progId="Visio.Drawing.11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8" y="4184650"/>
                        <a:ext cx="5524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82" name="Footer Placeholder 8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35 0.05764 -0.00069 0.11551 -0.00972 0.14445 C -0.01875 0.17338 0.04809 0.16829 -0.05417 0.17408 C -0.15642 0.17987 -0.50417 0.17477 -0.62361 0.17963 C -0.74305 0.1845 -0.75694 0.19399 -0.77083 0.20371 " pathEditMode="relative" ptsTypes="aaaaA">
                                      <p:cBhvr>
                                        <p:cTn id="20" dur="2000" fill="hold"/>
                                        <p:tgtEl>
                                          <p:spTgt spid="202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2.22222E-6 C -0.00069 0.02037 -0.00104 0.04074 -0.01007 0.05116 C -0.01909 0.06134 0.04809 0.05949 -0.05468 0.06157 C -0.15746 0.06366 -0.50711 0.0618 -0.62708 0.06366 C -0.74722 0.06528 -0.76111 0.06875 -0.775 0.07222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202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" y="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5 0.14143 0.05 0.2831 0.01111 0.34815 C -0.02778 0.41319 -0.13889 0.38796 -0.23334 0.39074 C -0.32778 0.39352 -0.46337 0.3618 -0.55556 0.36481 C -0.64775 0.36782 -0.71702 0.38843 -0.78611 0.40926 " pathEditMode="relative" ptsTypes="aaaaA">
                                      <p:cBhvr>
                                        <p:cTn id="24" dur="2000" fill="hold"/>
                                        <p:tgtEl>
                                          <p:spTgt spid="2028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2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2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2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2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2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3.33333E-6 L 0.1875 3.33333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3.33333E-6 L 0.2375 3.33333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2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02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0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0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0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0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649 C 0.07188 0.00324 0.14393 0.01319 0.19445 -0.00834 C 0.24497 -0.02987 0.28039 -0.09514 0.30278 -0.13612 C 0.32518 -0.17709 0.32709 -0.21598 0.32917 -0.25463 " pathEditMode="relative" rAng="0" ptsTypes="aaaA">
                                      <p:cBhvr>
                                        <p:cTn id="89" dur="2000" fill="hold"/>
                                        <p:tgtEl>
                                          <p:spTgt spid="202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" y="-11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4444E-6 -6.2963E-6 C 0.08942 0.01273 0.179 0.02569 0.23056 0.00185 C 0.28212 -0.022 0.29098 -0.11112 0.30973 -0.1426 C 0.32848 -0.17408 0.33768 -0.17987 0.34306 -0.18704 " pathEditMode="relative" ptsTypes="aaaA">
                                      <p:cBhvr>
                                        <p:cTn id="91" dur="20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3.7037E-7 C 0.08143 0.00556 0.16303 0.01134 0.20973 0.0037 C 0.25643 -0.00394 0.26806 -0.02662 0.28056 -0.0463 C 0.29306 -0.06597 0.2889 -0.09051 0.28473 -0.11481 " pathEditMode="relative" ptsTypes="aaaA">
                                      <p:cBhvr>
                                        <p:cTn id="93" dur="2000" fill="hold"/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C 0.04271 -0.00741 0.19479 -0.03889 0.25625 -0.04398 C 0.31771 -0.04908 0.31702 -0.02824 0.36875 -0.03102 C 0.42049 -0.0338 0.53281 -0.04005 0.56667 -0.06111 C 0.60052 -0.08218 0.58594 -0.12361 0.57222 -0.15741 " pathEditMode="relative" rAng="0" ptsTypes="aaaaa">
                                      <p:cBhvr>
                                        <p:cTn id="95" dur="2000" fill="hold"/>
                                        <p:tgtEl>
                                          <p:spTgt spid="2027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-7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3.33333E-6 L 0.1875 3.33333E-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3.33333E-6 L 0.2375 3.33333E-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0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20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0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20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2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20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202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20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C 0.07188 0.00972 0.14375 0.01944 0.18334 0.00555 C 0.22292 -0.00834 0.23733 -0.06736 0.2375 -0.08334 C 0.23768 -0.09931 0.19514 -0.08912 0.18403 -0.09074 " pathEditMode="relative" rAng="0" ptsTypes="aaaa">
                                      <p:cBhvr>
                                        <p:cTn id="134" dur="2000" fill="hold"/>
                                        <p:tgtEl>
                                          <p:spTgt spid="202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-4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C 0.07188 0.00973 0.14376 0.01945 0.18334 0.00556 C 0.22292 -0.00833 0.23438 -0.04953 0.23751 -0.08333 C 0.24063 -0.11712 0.20921 -0.17407 0.20174 -0.19791 " pathEditMode="relative" rAng="0" ptsTypes="aaaa">
                                      <p:cBhvr>
                                        <p:cTn id="136" dur="2000" fill="hold"/>
                                        <p:tgtEl>
                                          <p:spTgt spid="202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89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7188 0.00972 0.14375 0.01944 0.18334 0.00555 C 0.22292 -0.00834 0.23455 -0.05834 0.2375 -0.08334 C 0.24045 -0.10834 0.20747 -0.13426 0.20139 -0.14445 " pathEditMode="relative" ptsTypes="aaaA">
                                      <p:cBhvr>
                                        <p:cTn id="138" dur="2000" fill="hold"/>
                                        <p:tgtEl>
                                          <p:spTgt spid="202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22222E-6 C 0.06042 0.00949 0.12101 0.01921 0.1625 -0.00926 C 0.20399 -0.03773 0.24236 -0.12222 0.24861 -0.17037 C 0.25486 -0.21852 0.22743 -0.25833 0.2 -0.29815 " pathEditMode="relative" ptsTypes="aaaA">
                                      <p:cBhvr>
                                        <p:cTn id="140" dur="2000" fill="hold"/>
                                        <p:tgtEl>
                                          <p:spTgt spid="202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24 -0.11296 C 0.32726 -0.08981 0.34046 -0.06666 0.37813 -0.06296 C 0.4158 -0.05925 0.50504 -0.07662 0.54063 -0.09074 C 0.57622 -0.10486 0.58594 -0.13032 0.59202 -0.14814 C 0.5981 -0.16597 0.58733 -0.18217 0.57674 -0.19814 " pathEditMode="relative" ptsTypes="aaaaA">
                                      <p:cBhvr>
                                        <p:cTn id="142" dur="2000" fill="hold"/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14 -0.05926 C 0.2 -0.00509 0.23003 0.04907 0.26458 0.08703 C 0.29913 0.125 0.32587 0.16481 0.37708 0.16852 C 0.4283 0.17222 0.49982 0.14074 0.57153 0.10926 " pathEditMode="relative" ptsTypes="aaaA">
                                      <p:cBhvr>
                                        <p:cTn id="145" dur="2000" fill="hold"/>
                                        <p:tgtEl>
                                          <p:spTgt spid="202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813 -0.18287 C 0.32987 -0.16759 0.3316 -0.15208 0.37258 -0.15695 C 0.41355 -0.16181 0.53525 -0.18912 0.57397 -0.2125 C 0.61268 -0.23588 0.604 -0.27847 0.60452 -0.29769 C 0.60504 -0.3169 0.59081 -0.32222 0.57674 -0.32732 " pathEditMode="relative" ptsTypes="aaaaA">
                                      <p:cBhvr>
                                        <p:cTn id="147" dur="2000" fill="hold"/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17 3.33333E-6 L 0.1875 3.33333E-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5 3.33333E-6 L 0.2375 3.33333E-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1 -0.25232 C 0.35556 -0.22107 0.36719 -0.18959 0.40521 -0.18751 C 0.44323 -0.18542 0.53629 -0.2169 0.57188 -0.23936 C 0.60747 -0.26181 0.61719 -0.30394 0.6191 -0.32269 C 0.62101 -0.34144 0.60191 -0.347 0.58299 -0.35232 " pathEditMode="relative" ptsTypes="aaaaA">
                                      <p:cBhvr>
                                        <p:cTn id="158" dur="2000" fill="hold"/>
                                        <p:tgtEl>
                                          <p:spTgt spid="202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20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85 -0.12801 C 0.2007 -0.10278 0.21355 -0.07732 0.23785 -0.04468 C 0.26216 -0.01204 0.28646 0.04166 0.33369 0.06828 C 0.38091 0.0949 0.47553 0.11018 0.52119 0.11458 C 0.56685 0.11898 0.58698 0.10648 0.6073 0.09421 " pathEditMode="relative" ptsTypes="aaaaA">
                                      <p:cBhvr>
                                        <p:cTn id="164" dur="2000" fill="hold"/>
                                        <p:tgtEl>
                                          <p:spTgt spid="202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5 0.14143 0.05 0.2831 0.01111 0.34815 C -0.02778 0.41319 -0.13889 0.38796 -0.23334 0.39074 C -0.32778 0.39352 -0.46337 0.3618 -0.55556 0.36481 C -0.64775 0.36782 -0.71702 0.38843 -0.78611 0.40926 " pathEditMode="relative" ptsTypes="aaaaA">
                                      <p:cBhvr>
                                        <p:cTn id="166" dur="2000" fill="hold"/>
                                        <p:tgtEl>
                                          <p:spTgt spid="202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02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2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0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74 -0.19791 C 0.21754 -0.12013 0.23351 -0.04213 0.2948 -0.00347 C 0.35608 0.03519 0.51285 0.03473 0.5698 0.03357 C 0.62674 0.03241 0.6316 0.01065 0.63646 -0.01088 " pathEditMode="relative" ptsTypes="aaaA">
                                      <p:cBhvr>
                                        <p:cTn id="179" dur="2000" fill="hold"/>
                                        <p:tgtEl>
                                          <p:spTgt spid="202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278 -0.2632 C 0.20521 -0.20996 0.20781 -0.15648 0.26528 -0.11875 C 0.32274 -0.08102 0.48594 -0.04097 0.54722 -0.03727 C 0.60851 -0.03357 0.61875 -0.08658 0.63333 -0.09653 " pathEditMode="relative" ptsTypes="aaaA">
                                      <p:cBhvr>
                                        <p:cTn id="182" dur="2000" fill="hold"/>
                                        <p:tgtEl>
                                          <p:spTgt spid="202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0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99" grpId="0" animBg="1"/>
      <p:bldP spid="202799" grpId="1" animBg="1"/>
      <p:bldP spid="202813" grpId="0" animBg="1"/>
      <p:bldP spid="202813" grpId="1" animBg="1"/>
      <p:bldP spid="202824" grpId="0"/>
      <p:bldP spid="202825" grpId="0" animBg="1"/>
      <p:bldP spid="202825" grpId="1" animBg="1"/>
      <p:bldP spid="202825" grpId="2" animBg="1"/>
      <p:bldP spid="202826" grpId="0" animBg="1"/>
      <p:bldP spid="202826" grpId="1" animBg="1"/>
      <p:bldP spid="202826" grpId="2" animBg="1"/>
      <p:bldP spid="202827" grpId="0"/>
      <p:bldP spid="202827" grpId="1"/>
      <p:bldP spid="202832" grpId="0" animBg="1"/>
      <p:bldP spid="202832" grpId="1" animBg="1"/>
      <p:bldP spid="202832" grpId="2" animBg="1"/>
      <p:bldP spid="202833" grpId="0" animBg="1"/>
      <p:bldP spid="202833" grpId="1" animBg="1"/>
      <p:bldP spid="202833" grpId="2" animBg="1"/>
      <p:bldP spid="202834" grpId="0"/>
      <p:bldP spid="202834" grpId="1"/>
      <p:bldP spid="202835" grpId="0"/>
      <p:bldP spid="202835" grpId="1"/>
      <p:bldP spid="202836" grpId="0" animBg="1"/>
      <p:bldP spid="202836" grpId="1" animBg="1"/>
      <p:bldP spid="202837" grpId="0"/>
      <p:bldP spid="202837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Trigger/DAQ parameters</a:t>
            </a:r>
          </a:p>
        </p:txBody>
      </p:sp>
      <p:pic>
        <p:nvPicPr>
          <p:cNvPr id="1607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2571750"/>
            <a:ext cx="1889125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886200"/>
            <a:ext cx="1547813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5925" y="1468438"/>
            <a:ext cx="17176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4" name="Text Box 12"/>
          <p:cNvSpPr txBox="1">
            <a:spLocks noChangeArrowheads="1"/>
          </p:cNvSpPr>
          <p:nvPr/>
        </p:nvSpPr>
        <p:spPr bwMode="auto">
          <a:xfrm>
            <a:off x="1928813" y="990600"/>
            <a:ext cx="7454900" cy="5108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r>
              <a:rPr lang="en-US" sz="2000" b="1" dirty="0" err="1">
                <a:latin typeface="Arial" charset="0"/>
              </a:rPr>
              <a:t>No.Levels</a:t>
            </a:r>
            <a:r>
              <a:rPr lang="en-US" sz="2000" b="1" dirty="0">
                <a:latin typeface="Arial" charset="0"/>
              </a:rPr>
              <a:t>	Level-0,1,2	Event 	Readout	HLT Out</a:t>
            </a: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r>
              <a:rPr lang="en-US" sz="1400" dirty="0">
                <a:latin typeface="Arial" charset="0"/>
              </a:rPr>
              <a:t>Trigger		Rate (Hz)	Size (Byte) 	</a:t>
            </a:r>
            <a:r>
              <a:rPr lang="en-US" sz="1400" dirty="0" err="1">
                <a:latin typeface="Arial" charset="0"/>
              </a:rPr>
              <a:t>Bandw</a:t>
            </a:r>
            <a:r>
              <a:rPr lang="en-US" sz="1400" dirty="0">
                <a:latin typeface="Arial" charset="0"/>
              </a:rPr>
              <a:t>.(GB/s)	MB/s (Event/s)</a:t>
            </a: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endParaRPr lang="en-US" sz="2000" b="1" dirty="0">
              <a:latin typeface="Arial" charset="0"/>
            </a:endParaRP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r>
              <a:rPr lang="en-US" sz="2000" b="1" dirty="0">
                <a:latin typeface="Arial" charset="0"/>
              </a:rPr>
              <a:t>   4	</a:t>
            </a:r>
            <a:r>
              <a:rPr lang="en-US" sz="1000" b="1" dirty="0" err="1">
                <a:latin typeface="Arial" charset="0"/>
              </a:rPr>
              <a:t>Pb-Pb</a:t>
            </a:r>
            <a:r>
              <a:rPr lang="en-US" sz="2000" b="1" dirty="0">
                <a:latin typeface="Arial" charset="0"/>
              </a:rPr>
              <a:t> 500	5x10</a:t>
            </a:r>
            <a:r>
              <a:rPr lang="en-US" sz="2000" b="1" baseline="30000" dirty="0">
                <a:latin typeface="Arial" charset="0"/>
              </a:rPr>
              <a:t>7</a:t>
            </a:r>
            <a:r>
              <a:rPr lang="en-US" sz="2000" b="1" dirty="0">
                <a:latin typeface="Arial" charset="0"/>
              </a:rPr>
              <a:t>	25	1250 </a:t>
            </a:r>
            <a:r>
              <a:rPr lang="en-US" sz="2000" dirty="0">
                <a:latin typeface="Arial" charset="0"/>
              </a:rPr>
              <a:t>(10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)</a:t>
            </a: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r>
              <a:rPr lang="en-US" sz="2000" b="1" dirty="0">
                <a:latin typeface="Arial" charset="0"/>
              </a:rPr>
              <a:t> 	</a:t>
            </a:r>
            <a:r>
              <a:rPr lang="en-US" sz="1000" b="1" dirty="0">
                <a:latin typeface="Arial" charset="0"/>
              </a:rPr>
              <a:t>p-p</a:t>
            </a:r>
            <a:r>
              <a:rPr lang="en-US" sz="2000" b="1" dirty="0">
                <a:latin typeface="Arial" charset="0"/>
              </a:rPr>
              <a:t>    10</a:t>
            </a:r>
            <a:r>
              <a:rPr lang="en-US" sz="2000" b="1" baseline="30000" dirty="0">
                <a:latin typeface="Arial" charset="0"/>
              </a:rPr>
              <a:t>3</a:t>
            </a:r>
            <a:r>
              <a:rPr lang="en-US" sz="2000" b="1" dirty="0">
                <a:latin typeface="Arial" charset="0"/>
              </a:rPr>
              <a:t>	2x10</a:t>
            </a:r>
            <a:r>
              <a:rPr lang="en-US" sz="2000" b="1" baseline="30000" dirty="0">
                <a:latin typeface="Arial" charset="0"/>
              </a:rPr>
              <a:t>6</a:t>
            </a:r>
            <a:r>
              <a:rPr lang="en-US" sz="2000" b="1" dirty="0">
                <a:latin typeface="Arial" charset="0"/>
              </a:rPr>
              <a:t>		200   </a:t>
            </a:r>
            <a:r>
              <a:rPr lang="en-US" sz="2000" dirty="0">
                <a:latin typeface="Arial" charset="0"/>
              </a:rPr>
              <a:t>(10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)</a:t>
            </a: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endParaRPr lang="en-US" sz="2000" b="1" dirty="0">
              <a:latin typeface="Arial" charset="0"/>
            </a:endParaRP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endParaRPr lang="en-US" sz="2000" b="1" dirty="0">
              <a:latin typeface="Arial" charset="0"/>
            </a:endParaRP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r>
              <a:rPr lang="en-US" sz="2000" b="1" dirty="0">
                <a:latin typeface="Arial" charset="0"/>
              </a:rPr>
              <a:t>   3	 </a:t>
            </a:r>
            <a:r>
              <a:rPr lang="en-US" sz="1000" b="1" dirty="0">
                <a:latin typeface="Arial" charset="0"/>
              </a:rPr>
              <a:t>LV-1 </a:t>
            </a:r>
            <a:r>
              <a:rPr lang="en-US" sz="2000" b="1" dirty="0">
                <a:latin typeface="Arial" charset="0"/>
              </a:rPr>
              <a:t>10</a:t>
            </a:r>
            <a:r>
              <a:rPr lang="en-US" sz="2000" b="1" baseline="30000" dirty="0">
                <a:latin typeface="Arial" charset="0"/>
              </a:rPr>
              <a:t>5</a:t>
            </a:r>
            <a:r>
              <a:rPr lang="en-US" sz="2000" b="1" dirty="0">
                <a:latin typeface="Arial" charset="0"/>
              </a:rPr>
              <a:t>	1.5x10</a:t>
            </a:r>
            <a:r>
              <a:rPr lang="en-US" sz="2000" b="1" baseline="30000" dirty="0">
                <a:latin typeface="Arial" charset="0"/>
              </a:rPr>
              <a:t>6</a:t>
            </a:r>
            <a:r>
              <a:rPr lang="en-US" sz="2000" b="1" dirty="0">
                <a:latin typeface="Arial" charset="0"/>
              </a:rPr>
              <a:t>	4.5 	300</a:t>
            </a:r>
            <a:r>
              <a:rPr lang="en-US" dirty="0">
                <a:latin typeface="Arial" charset="0"/>
              </a:rPr>
              <a:t> (2x10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)</a:t>
            </a:r>
            <a:endParaRPr lang="en-US" baseline="30000" dirty="0">
              <a:latin typeface="Arial" charset="0"/>
            </a:endParaRP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r>
              <a:rPr lang="en-US" sz="2000" b="1" dirty="0">
                <a:latin typeface="Arial" charset="0"/>
              </a:rPr>
              <a:t>	 </a:t>
            </a:r>
            <a:r>
              <a:rPr lang="en-US" sz="1000" b="1" dirty="0">
                <a:latin typeface="Arial" charset="0"/>
              </a:rPr>
              <a:t>LV-2</a:t>
            </a:r>
            <a:r>
              <a:rPr lang="en-US" sz="2000" b="1" dirty="0">
                <a:latin typeface="Arial" charset="0"/>
              </a:rPr>
              <a:t> 3x10</a:t>
            </a:r>
            <a:r>
              <a:rPr lang="en-US" sz="2000" b="1" baseline="30000" dirty="0">
                <a:latin typeface="Arial" charset="0"/>
              </a:rPr>
              <a:t>3</a:t>
            </a:r>
            <a:r>
              <a:rPr lang="en-US" sz="2000" b="1" dirty="0">
                <a:latin typeface="Arial" charset="0"/>
              </a:rPr>
              <a:t> 	</a:t>
            </a: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endParaRPr lang="en-US" sz="2000" b="1" dirty="0">
              <a:latin typeface="Arial" charset="0"/>
            </a:endParaRP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endParaRPr lang="en-US" sz="2000" b="1" dirty="0">
              <a:latin typeface="Arial" charset="0"/>
            </a:endParaRP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r>
              <a:rPr lang="en-US" sz="2000" b="1" dirty="0">
                <a:latin typeface="Arial" charset="0"/>
              </a:rPr>
              <a:t>   2	 </a:t>
            </a:r>
            <a:r>
              <a:rPr lang="en-US" sz="1000" b="1" dirty="0">
                <a:latin typeface="Arial" charset="0"/>
              </a:rPr>
              <a:t>LV-1</a:t>
            </a:r>
            <a:r>
              <a:rPr lang="en-US" sz="2000" b="1" dirty="0">
                <a:latin typeface="Arial" charset="0"/>
              </a:rPr>
              <a:t> 10</a:t>
            </a:r>
            <a:r>
              <a:rPr lang="en-US" sz="2000" b="1" baseline="30000" dirty="0">
                <a:latin typeface="Arial" charset="0"/>
              </a:rPr>
              <a:t>5</a:t>
            </a:r>
            <a:r>
              <a:rPr lang="en-US" sz="2000" b="1" dirty="0">
                <a:latin typeface="Arial" charset="0"/>
              </a:rPr>
              <a:t>	10</a:t>
            </a:r>
            <a:r>
              <a:rPr lang="en-US" sz="2000" b="1" baseline="30000" dirty="0">
                <a:latin typeface="Arial" charset="0"/>
              </a:rPr>
              <a:t>6</a:t>
            </a:r>
            <a:r>
              <a:rPr lang="en-US" sz="2000" b="1" dirty="0">
                <a:latin typeface="Arial" charset="0"/>
              </a:rPr>
              <a:t>	100	~1000</a:t>
            </a:r>
            <a:r>
              <a:rPr lang="en-US" b="1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(10</a:t>
            </a:r>
            <a:r>
              <a:rPr lang="en-US" baseline="30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)</a:t>
            </a:r>
            <a:endParaRPr lang="en-US" sz="2000" b="1" baseline="30000" dirty="0">
              <a:latin typeface="Arial" charset="0"/>
            </a:endParaRP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r>
              <a:rPr lang="en-US" sz="2000" b="1" baseline="30000" dirty="0">
                <a:latin typeface="Arial" charset="0"/>
              </a:rPr>
              <a:t> 					</a:t>
            </a:r>
            <a:endParaRPr lang="en-US" sz="1400" b="1" dirty="0">
              <a:latin typeface="Arial" charset="0"/>
            </a:endParaRP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endParaRPr lang="en-US" sz="2000" b="1" dirty="0">
              <a:latin typeface="Arial" charset="0"/>
            </a:endParaRP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endParaRPr lang="en-US" sz="2000" b="1" dirty="0">
              <a:latin typeface="Arial" charset="0"/>
            </a:endParaRPr>
          </a:p>
          <a:p>
            <a:pPr>
              <a:tabLst>
                <a:tab pos="1136650" algn="l"/>
                <a:tab pos="1520825" algn="l"/>
                <a:tab pos="3044825" algn="l"/>
                <a:tab pos="4287838" algn="l"/>
                <a:tab pos="5715000" algn="l"/>
              </a:tabLst>
            </a:pPr>
            <a:r>
              <a:rPr lang="en-US" sz="2000" b="1" dirty="0">
                <a:latin typeface="Arial" charset="0"/>
              </a:rPr>
              <a:t>   2	</a:t>
            </a:r>
            <a:r>
              <a:rPr lang="en-US" sz="1000" b="1" dirty="0">
                <a:latin typeface="Arial" charset="0"/>
              </a:rPr>
              <a:t>LV-0</a:t>
            </a:r>
            <a:r>
              <a:rPr lang="en-US" sz="2000" b="1" dirty="0">
                <a:latin typeface="Arial" charset="0"/>
              </a:rPr>
              <a:t>  10</a:t>
            </a:r>
            <a:r>
              <a:rPr lang="en-US" sz="2000" b="1" baseline="30000" dirty="0">
                <a:latin typeface="Arial" charset="0"/>
              </a:rPr>
              <a:t>6</a:t>
            </a:r>
            <a:r>
              <a:rPr lang="en-US" sz="2000" b="1" dirty="0">
                <a:latin typeface="Arial" charset="0"/>
              </a:rPr>
              <a:t>	5</a:t>
            </a:r>
            <a:r>
              <a:rPr lang="en-US" sz="2000" b="1" dirty="0" smtClean="0">
                <a:latin typeface="Arial" charset="0"/>
              </a:rPr>
              <a:t>x10</a:t>
            </a:r>
            <a:r>
              <a:rPr lang="en-US" sz="2000" b="1" baseline="30000" dirty="0" smtClean="0">
                <a:latin typeface="Arial" charset="0"/>
              </a:rPr>
              <a:t>4</a:t>
            </a:r>
            <a:r>
              <a:rPr lang="en-US" sz="2000" b="1" dirty="0">
                <a:latin typeface="Arial" charset="0"/>
              </a:rPr>
              <a:t>	</a:t>
            </a:r>
            <a:r>
              <a:rPr lang="en-US" sz="2000" b="1" dirty="0" smtClean="0">
                <a:latin typeface="Arial" charset="0"/>
              </a:rPr>
              <a:t>50</a:t>
            </a:r>
            <a:r>
              <a:rPr lang="en-US" sz="2000" b="1" dirty="0">
                <a:latin typeface="Arial" charset="0"/>
              </a:rPr>
              <a:t>	</a:t>
            </a:r>
            <a:r>
              <a:rPr lang="en-US" sz="2000" b="1" dirty="0">
                <a:latin typeface="Arial" charset="0"/>
              </a:rPr>
              <a:t>6</a:t>
            </a:r>
            <a:r>
              <a:rPr lang="en-US" sz="2000" b="1" dirty="0" smtClean="0">
                <a:latin typeface="Arial" charset="0"/>
              </a:rPr>
              <a:t>00 </a:t>
            </a:r>
            <a:r>
              <a:rPr lang="en-US" dirty="0" smtClean="0">
                <a:latin typeface="Arial" charset="0"/>
              </a:rPr>
              <a:t>(1.2x10</a:t>
            </a:r>
            <a:r>
              <a:rPr lang="en-US" baseline="30000" dirty="0">
                <a:latin typeface="Arial" charset="0"/>
              </a:rPr>
              <a:t>4</a:t>
            </a:r>
            <a:r>
              <a:rPr lang="en-US" dirty="0" smtClean="0">
                <a:latin typeface="Arial" charset="0"/>
              </a:rPr>
              <a:t>)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endParaRPr lang="en-US" baseline="30000" dirty="0">
              <a:latin typeface="Arial" charset="0"/>
            </a:endParaRPr>
          </a:p>
        </p:txBody>
      </p:sp>
      <p:pic>
        <p:nvPicPr>
          <p:cNvPr id="160775" name="Picture 7" descr="lhcbicon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5143500"/>
            <a:ext cx="1785937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6" name="TextBox 8"/>
          <p:cNvSpPr txBox="1">
            <a:spLocks noChangeArrowheads="1"/>
          </p:cNvSpPr>
          <p:nvPr/>
        </p:nvSpPr>
        <p:spPr bwMode="auto">
          <a:xfrm rot="-5400000">
            <a:off x="-227806" y="1751806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ALICE</a:t>
            </a:r>
          </a:p>
        </p:txBody>
      </p:sp>
      <p:sp>
        <p:nvSpPr>
          <p:cNvPr id="160777" name="TextBox 9"/>
          <p:cNvSpPr txBox="1">
            <a:spLocks noChangeArrowheads="1"/>
          </p:cNvSpPr>
          <p:nvPr/>
        </p:nvSpPr>
        <p:spPr bwMode="auto">
          <a:xfrm rot="-5400000">
            <a:off x="-228600" y="2971800"/>
            <a:ext cx="827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ATLAS</a:t>
            </a:r>
          </a:p>
        </p:txBody>
      </p:sp>
      <p:sp>
        <p:nvSpPr>
          <p:cNvPr id="160778" name="TextBox 10"/>
          <p:cNvSpPr txBox="1">
            <a:spLocks noChangeArrowheads="1"/>
          </p:cNvSpPr>
          <p:nvPr/>
        </p:nvSpPr>
        <p:spPr bwMode="auto">
          <a:xfrm rot="-5400000">
            <a:off x="-165100" y="4127500"/>
            <a:ext cx="700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CMS</a:t>
            </a:r>
          </a:p>
        </p:txBody>
      </p:sp>
      <p:sp>
        <p:nvSpPr>
          <p:cNvPr id="160779" name="TextBox 11"/>
          <p:cNvSpPr txBox="1">
            <a:spLocks noChangeArrowheads="1"/>
          </p:cNvSpPr>
          <p:nvPr/>
        </p:nvSpPr>
        <p:spPr bwMode="auto">
          <a:xfrm rot="-5400000">
            <a:off x="-211931" y="5622131"/>
            <a:ext cx="793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LHCb</a:t>
            </a:r>
          </a:p>
        </p:txBody>
      </p:sp>
      <p:sp>
        <p:nvSpPr>
          <p:cNvPr id="160780" name="Slide Number Placeholder 1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DA50AFF-8CAA-4B9C-AC47-F7C09593778B}" type="slidenum">
              <a:rPr lang="en-US"/>
              <a:pPr/>
              <a:t>61</a:t>
            </a:fld>
            <a:endParaRPr lang="en-US"/>
          </a:p>
        </p:txBody>
      </p:sp>
      <p:sp>
        <p:nvSpPr>
          <p:cNvPr id="160781" name="Footer Placeholder 1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itle 6"/>
          <p:cNvSpPr>
            <a:spLocks noGrp="1"/>
          </p:cNvSpPr>
          <p:nvPr>
            <p:ph type="ctrTitle"/>
          </p:nvPr>
        </p:nvSpPr>
        <p:spPr>
          <a:xfrm>
            <a:off x="838200" y="609600"/>
            <a:ext cx="7772400" cy="1470025"/>
          </a:xfrm>
        </p:spPr>
        <p:txBody>
          <a:bodyPr/>
          <a:lstStyle/>
          <a:p>
            <a:pPr eaLnBrk="1" hangingPunct="1"/>
            <a:r>
              <a:rPr lang="en-GB" sz="5400" smtClean="0"/>
              <a:t>Runcontrol</a:t>
            </a:r>
          </a:p>
        </p:txBody>
      </p:sp>
      <p:pic>
        <p:nvPicPr>
          <p:cNvPr id="169987" name="Picture 8" descr="coyote-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209800"/>
            <a:ext cx="52593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8" name="TextBox 9"/>
          <p:cNvSpPr txBox="1">
            <a:spLocks noChangeArrowheads="1"/>
          </p:cNvSpPr>
          <p:nvPr/>
        </p:nvSpPr>
        <p:spPr bwMode="auto">
          <a:xfrm rot="-5400000">
            <a:off x="6375400" y="5054600"/>
            <a:ext cx="1792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© Warner Bros.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BF4A5B4-2B9E-476D-A9E0-EFAA0B8891A2}" type="slidenum">
              <a:rPr lang="en-US"/>
              <a:pPr/>
              <a:t>63</a:t>
            </a:fld>
            <a:endParaRPr lang="en-US"/>
          </a:p>
        </p:txBody>
      </p:sp>
      <p:sp>
        <p:nvSpPr>
          <p:cNvPr id="17203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Run Control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58875"/>
            <a:ext cx="8229600" cy="221773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The run controller provides the control of the trigger and data acquisition system. It is the application that interacts with the operator in charge of running the experiment.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The operator is not always an expert on T/DAQ. The </a:t>
            </a:r>
            <a:r>
              <a:rPr lang="en-US" sz="2000" b="1" smtClean="0"/>
              <a:t>user interface</a:t>
            </a:r>
            <a:r>
              <a:rPr lang="en-US" sz="2000" smtClean="0"/>
              <a:t> on the Run Controller plays an important role.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The complete system is modeled as a </a:t>
            </a:r>
            <a:r>
              <a:rPr lang="en-US" sz="2000" b="1" smtClean="0"/>
              <a:t>finite state machine</a:t>
            </a:r>
            <a:r>
              <a:rPr lang="en-US" sz="2000" smtClean="0"/>
              <a:t>. The commands that run controller offers to the operator are state transitions.</a:t>
            </a:r>
          </a:p>
        </p:txBody>
      </p:sp>
      <p:sp>
        <p:nvSpPr>
          <p:cNvPr id="172037" name="Rectangle 51"/>
          <p:cNvSpPr>
            <a:spLocks noChangeArrowheads="1"/>
          </p:cNvSpPr>
          <p:nvPr/>
        </p:nvSpPr>
        <p:spPr bwMode="auto">
          <a:xfrm>
            <a:off x="528638" y="6054725"/>
            <a:ext cx="699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LHCb DAQ /Trigger  Finite State Machine diagram (simplified)</a:t>
            </a:r>
          </a:p>
        </p:txBody>
      </p:sp>
      <p:sp>
        <p:nvSpPr>
          <p:cNvPr id="172038" name="Footer Placeholder 5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pic>
        <p:nvPicPr>
          <p:cNvPr id="172039" name="Picture 5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12938" y="3240088"/>
            <a:ext cx="44196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DA2F6F-BD29-4B13-89DB-FEF983469F2D}" type="slidenum">
              <a:rPr lang="en-US"/>
              <a:pPr/>
              <a:t>64</a:t>
            </a:fld>
            <a:endParaRPr lang="en-US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Finite State Machine</a:t>
            </a:r>
          </a:p>
        </p:txBody>
      </p:sp>
      <p:grpSp>
        <p:nvGrpSpPr>
          <p:cNvPr id="173061" name="Group 5"/>
          <p:cNvGrpSpPr>
            <a:grpSpLocks/>
          </p:cNvGrpSpPr>
          <p:nvPr/>
        </p:nvGrpSpPr>
        <p:grpSpPr bwMode="auto">
          <a:xfrm>
            <a:off x="1625600" y="3006725"/>
            <a:ext cx="1201738" cy="320675"/>
            <a:chOff x="1108" y="2740"/>
            <a:chExt cx="568" cy="291"/>
          </a:xfrm>
        </p:grpSpPr>
        <p:sp>
          <p:nvSpPr>
            <p:cNvPr id="96259" name="AutoShape 3"/>
            <p:cNvSpPr>
              <a:spLocks noChangeArrowheads="1"/>
            </p:cNvSpPr>
            <p:nvPr/>
          </p:nvSpPr>
          <p:spPr bwMode="auto">
            <a:xfrm>
              <a:off x="1108" y="2740"/>
              <a:ext cx="568" cy="232"/>
            </a:xfrm>
            <a:prstGeom prst="roundRect">
              <a:avLst>
                <a:gd name="adj" fmla="val 29144"/>
              </a:avLst>
            </a:prstGeom>
            <a:solidFill>
              <a:srgbClr val="FFCC99"/>
            </a:solidFill>
            <a:ln w="12699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260" name="Rectangle 4"/>
            <p:cNvSpPr>
              <a:spLocks noChangeArrowheads="1"/>
            </p:cNvSpPr>
            <p:nvPr/>
          </p:nvSpPr>
          <p:spPr bwMode="auto">
            <a:xfrm>
              <a:off x="1127" y="2750"/>
              <a:ext cx="387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1400"/>
                <a:t>State A</a:t>
              </a:r>
            </a:p>
          </p:txBody>
        </p:sp>
      </p:grpSp>
      <p:sp>
        <p:nvSpPr>
          <p:cNvPr id="962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1158875"/>
            <a:ext cx="8229600" cy="16891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Each component, sub-component of the system is modeled as a </a:t>
            </a:r>
            <a:r>
              <a:rPr lang="en-US" sz="2000" i="1" smtClean="0"/>
              <a:t>Finite State Machine</a:t>
            </a:r>
            <a:r>
              <a:rPr lang="en-US" sz="2000" smtClean="0"/>
              <a:t>. This abstraction facilitates the description of each component behavior without going into detail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The control of the system is realized by inducing transitions on remote components due to a transition on a local component</a:t>
            </a: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431800" y="4378325"/>
            <a:ext cx="8229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rmAutofit/>
          </a:bodyPr>
          <a:lstStyle/>
          <a:p>
            <a:pPr marL="342900" indent="-342900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sz="2000"/>
              <a:t>Each transition may have actions associated. The action consist of code which needs to be executed in order to bring the component to its new state</a:t>
            </a:r>
          </a:p>
          <a:p>
            <a:pPr marL="342900" indent="-342900">
              <a:spcBef>
                <a:spcPct val="20000"/>
              </a:spcBef>
              <a:buSzPct val="100000"/>
              <a:buFont typeface="Arial" charset="0"/>
              <a:buChar char="•"/>
            </a:pPr>
            <a:r>
              <a:rPr lang="en-US" sz="2000"/>
              <a:t>The functionality of the FSM and state propagation is available in special software packages such as SMI</a:t>
            </a:r>
          </a:p>
        </p:txBody>
      </p:sp>
      <p:sp>
        <p:nvSpPr>
          <p:cNvPr id="96264" name="Oval 8"/>
          <p:cNvSpPr>
            <a:spLocks noChangeArrowheads="1"/>
          </p:cNvSpPr>
          <p:nvPr/>
        </p:nvSpPr>
        <p:spPr bwMode="auto">
          <a:xfrm>
            <a:off x="1320800" y="2847975"/>
            <a:ext cx="1811338" cy="1152525"/>
          </a:xfrm>
          <a:prstGeom prst="ellips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73065" name="Group 11"/>
          <p:cNvGrpSpPr>
            <a:grpSpLocks/>
          </p:cNvGrpSpPr>
          <p:nvPr/>
        </p:nvGrpSpPr>
        <p:grpSpPr bwMode="auto">
          <a:xfrm>
            <a:off x="1625600" y="3587750"/>
            <a:ext cx="1201738" cy="319088"/>
            <a:chOff x="1108" y="3268"/>
            <a:chExt cx="568" cy="291"/>
          </a:xfrm>
        </p:grpSpPr>
        <p:sp>
          <p:nvSpPr>
            <p:cNvPr id="96265" name="AutoShape 9"/>
            <p:cNvSpPr>
              <a:spLocks noChangeArrowheads="1"/>
            </p:cNvSpPr>
            <p:nvPr/>
          </p:nvSpPr>
          <p:spPr bwMode="auto">
            <a:xfrm>
              <a:off x="1108" y="3268"/>
              <a:ext cx="568" cy="232"/>
            </a:xfrm>
            <a:prstGeom prst="roundRect">
              <a:avLst>
                <a:gd name="adj" fmla="val 29144"/>
              </a:avLst>
            </a:prstGeom>
            <a:solidFill>
              <a:srgbClr val="FFCC99"/>
            </a:solidFill>
            <a:ln w="12699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266" name="Rectangle 10"/>
            <p:cNvSpPr>
              <a:spLocks noChangeArrowheads="1"/>
            </p:cNvSpPr>
            <p:nvPr/>
          </p:nvSpPr>
          <p:spPr bwMode="auto">
            <a:xfrm>
              <a:off x="1133" y="3278"/>
              <a:ext cx="373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1400"/>
                <a:t>State B</a:t>
              </a:r>
            </a:p>
          </p:txBody>
        </p:sp>
      </p:grpSp>
      <p:sp>
        <p:nvSpPr>
          <p:cNvPr id="96268" name="Line 12"/>
          <p:cNvSpPr>
            <a:spLocks noChangeShapeType="1"/>
          </p:cNvSpPr>
          <p:nvPr/>
        </p:nvSpPr>
        <p:spPr bwMode="auto">
          <a:xfrm>
            <a:off x="2125663" y="3267075"/>
            <a:ext cx="0" cy="157163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  <a:cs typeface="MS Pゴシック" pitchFamily="-92" charset="-128"/>
            </a:endParaRPr>
          </a:p>
        </p:txBody>
      </p:sp>
      <p:sp>
        <p:nvSpPr>
          <p:cNvPr id="96269" name="Line 13"/>
          <p:cNvSpPr>
            <a:spLocks noChangeShapeType="1"/>
          </p:cNvSpPr>
          <p:nvPr/>
        </p:nvSpPr>
        <p:spPr bwMode="auto">
          <a:xfrm>
            <a:off x="2024063" y="3424238"/>
            <a:ext cx="4064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  <a:cs typeface="MS Pゴシック" pitchFamily="-92" charset="-128"/>
            </a:endParaRPr>
          </a:p>
        </p:txBody>
      </p:sp>
      <p:sp>
        <p:nvSpPr>
          <p:cNvPr id="96270" name="Line 14"/>
          <p:cNvSpPr>
            <a:spLocks noChangeShapeType="1"/>
          </p:cNvSpPr>
          <p:nvPr/>
        </p:nvSpPr>
        <p:spPr bwMode="auto">
          <a:xfrm>
            <a:off x="2227263" y="3424238"/>
            <a:ext cx="0" cy="15875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  <a:cs typeface="MS Pゴシック" pitchFamily="-92" charset="-128"/>
            </a:endParaRPr>
          </a:p>
        </p:txBody>
      </p:sp>
      <p:grpSp>
        <p:nvGrpSpPr>
          <p:cNvPr id="173069" name="Group 17"/>
          <p:cNvGrpSpPr>
            <a:grpSpLocks/>
          </p:cNvGrpSpPr>
          <p:nvPr/>
        </p:nvGrpSpPr>
        <p:grpSpPr bwMode="auto">
          <a:xfrm>
            <a:off x="4165600" y="3006725"/>
            <a:ext cx="1201738" cy="320675"/>
            <a:chOff x="2308" y="2740"/>
            <a:chExt cx="568" cy="291"/>
          </a:xfrm>
        </p:grpSpPr>
        <p:sp>
          <p:nvSpPr>
            <p:cNvPr id="96271" name="AutoShape 15"/>
            <p:cNvSpPr>
              <a:spLocks noChangeArrowheads="1"/>
            </p:cNvSpPr>
            <p:nvPr/>
          </p:nvSpPr>
          <p:spPr bwMode="auto">
            <a:xfrm>
              <a:off x="2308" y="2740"/>
              <a:ext cx="568" cy="232"/>
            </a:xfrm>
            <a:prstGeom prst="roundRect">
              <a:avLst>
                <a:gd name="adj" fmla="val 29144"/>
              </a:avLst>
            </a:prstGeom>
            <a:solidFill>
              <a:srgbClr val="FFCC99"/>
            </a:solidFill>
            <a:ln w="12699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272" name="Rectangle 16"/>
            <p:cNvSpPr>
              <a:spLocks noChangeArrowheads="1"/>
            </p:cNvSpPr>
            <p:nvPr/>
          </p:nvSpPr>
          <p:spPr bwMode="auto">
            <a:xfrm>
              <a:off x="2335" y="2750"/>
              <a:ext cx="393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1400"/>
                <a:t>State C</a:t>
              </a:r>
            </a:p>
          </p:txBody>
        </p:sp>
      </p:grpSp>
      <p:sp>
        <p:nvSpPr>
          <p:cNvPr id="96274" name="Oval 18"/>
          <p:cNvSpPr>
            <a:spLocks noChangeArrowheads="1"/>
          </p:cNvSpPr>
          <p:nvPr/>
        </p:nvSpPr>
        <p:spPr bwMode="auto">
          <a:xfrm>
            <a:off x="3860800" y="2847975"/>
            <a:ext cx="1811338" cy="1152525"/>
          </a:xfrm>
          <a:prstGeom prst="ellips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73071" name="Group 21"/>
          <p:cNvGrpSpPr>
            <a:grpSpLocks/>
          </p:cNvGrpSpPr>
          <p:nvPr/>
        </p:nvGrpSpPr>
        <p:grpSpPr bwMode="auto">
          <a:xfrm>
            <a:off x="4165600" y="3587750"/>
            <a:ext cx="1201738" cy="319088"/>
            <a:chOff x="2308" y="3268"/>
            <a:chExt cx="568" cy="291"/>
          </a:xfrm>
        </p:grpSpPr>
        <p:sp>
          <p:nvSpPr>
            <p:cNvPr id="96275" name="AutoShape 19"/>
            <p:cNvSpPr>
              <a:spLocks noChangeArrowheads="1"/>
            </p:cNvSpPr>
            <p:nvPr/>
          </p:nvSpPr>
          <p:spPr bwMode="auto">
            <a:xfrm>
              <a:off x="2308" y="3268"/>
              <a:ext cx="568" cy="232"/>
            </a:xfrm>
            <a:prstGeom prst="roundRect">
              <a:avLst>
                <a:gd name="adj" fmla="val 29144"/>
              </a:avLst>
            </a:prstGeom>
            <a:solidFill>
              <a:srgbClr val="FFCC99"/>
            </a:solidFill>
            <a:ln w="12699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276" name="Rectangle 20"/>
            <p:cNvSpPr>
              <a:spLocks noChangeArrowheads="1"/>
            </p:cNvSpPr>
            <p:nvPr/>
          </p:nvSpPr>
          <p:spPr bwMode="auto">
            <a:xfrm>
              <a:off x="2328" y="3278"/>
              <a:ext cx="386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/>
              <a:r>
                <a:rPr lang="en-US" sz="1400"/>
                <a:t>State D</a:t>
              </a:r>
            </a:p>
          </p:txBody>
        </p:sp>
      </p:grpSp>
      <p:sp>
        <p:nvSpPr>
          <p:cNvPr id="96278" name="Line 22"/>
          <p:cNvSpPr>
            <a:spLocks noChangeShapeType="1"/>
          </p:cNvSpPr>
          <p:nvPr/>
        </p:nvSpPr>
        <p:spPr bwMode="auto">
          <a:xfrm>
            <a:off x="4767263" y="3267075"/>
            <a:ext cx="0" cy="157163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  <a:cs typeface="MS Pゴシック" pitchFamily="-92" charset="-128"/>
            </a:endParaRP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4564063" y="3424238"/>
            <a:ext cx="4064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  <a:cs typeface="MS Pゴシック" pitchFamily="-92" charset="-128"/>
            </a:endParaRPr>
          </a:p>
        </p:txBody>
      </p:sp>
      <p:sp>
        <p:nvSpPr>
          <p:cNvPr id="96280" name="Line 24"/>
          <p:cNvSpPr>
            <a:spLocks noChangeShapeType="1"/>
          </p:cNvSpPr>
          <p:nvPr/>
        </p:nvSpPr>
        <p:spPr bwMode="auto">
          <a:xfrm>
            <a:off x="4868863" y="3424238"/>
            <a:ext cx="0" cy="15875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  <a:cs typeface="MS Pゴシック" pitchFamily="-92" charset="-128"/>
            </a:endParaRPr>
          </a:p>
        </p:txBody>
      </p:sp>
      <p:sp>
        <p:nvSpPr>
          <p:cNvPr id="96281" name="Line 25"/>
          <p:cNvSpPr>
            <a:spLocks noChangeShapeType="1"/>
          </p:cNvSpPr>
          <p:nvPr/>
        </p:nvSpPr>
        <p:spPr bwMode="auto">
          <a:xfrm>
            <a:off x="4665663" y="3424238"/>
            <a:ext cx="0" cy="52387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  <a:cs typeface="MS Pゴシック" pitchFamily="-92" charset="-128"/>
            </a:endParaRPr>
          </a:p>
        </p:txBody>
      </p:sp>
      <p:sp>
        <p:nvSpPr>
          <p:cNvPr id="96282" name="Line 26"/>
          <p:cNvSpPr>
            <a:spLocks noChangeShapeType="1"/>
          </p:cNvSpPr>
          <p:nvPr/>
        </p:nvSpPr>
        <p:spPr bwMode="auto">
          <a:xfrm flipH="1" flipV="1">
            <a:off x="2328863" y="3319463"/>
            <a:ext cx="2336800" cy="157162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  <a:cs typeface="MS Pゴシック" pitchFamily="-92" charset="-128"/>
            </a:endParaRPr>
          </a:p>
        </p:txBody>
      </p:sp>
      <p:sp>
        <p:nvSpPr>
          <p:cNvPr id="96283" name="Line 27"/>
          <p:cNvSpPr>
            <a:spLocks noChangeShapeType="1"/>
          </p:cNvSpPr>
          <p:nvPr/>
        </p:nvSpPr>
        <p:spPr bwMode="auto">
          <a:xfrm>
            <a:off x="2328863" y="3319463"/>
            <a:ext cx="0" cy="10477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  <a:cs typeface="MS Pゴシック" pitchFamily="-92" charset="-128"/>
            </a:endParaRPr>
          </a:p>
        </p:txBody>
      </p:sp>
      <p:sp>
        <p:nvSpPr>
          <p:cNvPr id="96284" name="Rectangle 28"/>
          <p:cNvSpPr>
            <a:spLocks noChangeArrowheads="1"/>
          </p:cNvSpPr>
          <p:nvPr/>
        </p:nvSpPr>
        <p:spPr bwMode="auto">
          <a:xfrm>
            <a:off x="1493838" y="3984625"/>
            <a:ext cx="1403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400"/>
              <a:t>Component 1</a:t>
            </a:r>
          </a:p>
        </p:txBody>
      </p:sp>
      <p:sp>
        <p:nvSpPr>
          <p:cNvPr id="96285" name="Rectangle 29"/>
          <p:cNvSpPr>
            <a:spLocks noChangeArrowheads="1"/>
          </p:cNvSpPr>
          <p:nvPr/>
        </p:nvSpPr>
        <p:spPr bwMode="auto">
          <a:xfrm>
            <a:off x="4033838" y="3984625"/>
            <a:ext cx="1403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400"/>
              <a:t>Component 2</a:t>
            </a:r>
          </a:p>
        </p:txBody>
      </p:sp>
      <p:sp>
        <p:nvSpPr>
          <p:cNvPr id="96286" name="Rectangle 30"/>
          <p:cNvSpPr>
            <a:spLocks noChangeArrowheads="1"/>
          </p:cNvSpPr>
          <p:nvPr/>
        </p:nvSpPr>
        <p:spPr bwMode="auto">
          <a:xfrm>
            <a:off x="5689600" y="3165475"/>
            <a:ext cx="24320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400"/>
              <a:t>Component 1 can only</a:t>
            </a:r>
          </a:p>
          <a:p>
            <a:r>
              <a:rPr lang="en-US" sz="1400"/>
              <a:t>complete the transition to</a:t>
            </a:r>
          </a:p>
          <a:p>
            <a:r>
              <a:rPr lang="en-US" sz="1400"/>
              <a:t>State B if Component 2 is</a:t>
            </a:r>
          </a:p>
          <a:p>
            <a:r>
              <a:rPr lang="en-US" sz="1400"/>
              <a:t>in state D.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Networked </a:t>
            </a:r>
            <a:r>
              <a:rPr lang="en-US" dirty="0" smtClean="0"/>
              <a:t>Inter Process Communication</a:t>
            </a:r>
            <a:endParaRPr lang="en-US" dirty="0" smtClean="0"/>
          </a:p>
          <a:p>
            <a:r>
              <a:rPr lang="en-US" dirty="0" smtClean="0"/>
              <a:t>Will not be described here</a:t>
            </a:r>
            <a:endParaRPr lang="en-US" dirty="0" smtClean="0"/>
          </a:p>
          <a:p>
            <a:r>
              <a:rPr lang="en-US" dirty="0" smtClean="0"/>
              <a:t>Many </a:t>
            </a:r>
            <a:r>
              <a:rPr lang="en-US" dirty="0" smtClean="0"/>
              <a:t>possible implementations</a:t>
            </a:r>
          </a:p>
          <a:p>
            <a:pPr lvl="1"/>
            <a:r>
              <a:rPr lang="en-US" dirty="0" smtClean="0"/>
              <a:t>From </a:t>
            </a:r>
            <a:r>
              <a:rPr lang="en-US" dirty="0" smtClean="0"/>
              <a:t> </a:t>
            </a:r>
            <a:r>
              <a:rPr lang="en-US" dirty="0" smtClean="0"/>
              <a:t>TCP </a:t>
            </a:r>
            <a:r>
              <a:rPr lang="en-US" dirty="0" smtClean="0"/>
              <a:t>based (DIM, </a:t>
            </a:r>
            <a:r>
              <a:rPr lang="en-US" dirty="0" err="1" smtClean="0"/>
              <a:t>ZeroMQ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… through (rather exotic) SNMP …</a:t>
            </a:r>
          </a:p>
          <a:p>
            <a:pPr lvl="2"/>
            <a:r>
              <a:rPr lang="en-US" dirty="0" smtClean="0"/>
              <a:t>(that’s the way many printers are configured…)</a:t>
            </a:r>
          </a:p>
          <a:p>
            <a:pPr lvl="2"/>
            <a:r>
              <a:rPr lang="en-US" dirty="0" smtClean="0"/>
              <a:t>Very convenient for “economic” implementation</a:t>
            </a:r>
          </a:p>
          <a:p>
            <a:pPr lvl="3"/>
            <a:r>
              <a:rPr lang="en-US" dirty="0" smtClean="0"/>
              <a:t>Used in the KLOE experiment</a:t>
            </a:r>
          </a:p>
          <a:p>
            <a:pPr lvl="1"/>
            <a:r>
              <a:rPr lang="en-US" dirty="0" smtClean="0"/>
              <a:t>… to Object Request Browsers (ORB)</a:t>
            </a:r>
          </a:p>
          <a:p>
            <a:pPr lvl="2"/>
            <a:r>
              <a:rPr lang="en-US" dirty="0" smtClean="0"/>
              <a:t>Used </a:t>
            </a:r>
            <a:r>
              <a:rPr lang="en-US" dirty="0" err="1" smtClean="0"/>
              <a:t>f.i</a:t>
            </a:r>
            <a:r>
              <a:rPr lang="en-US" dirty="0" smtClean="0"/>
              <a:t>. by ATLAS</a:t>
            </a:r>
          </a:p>
          <a:p>
            <a:pPr lvl="2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17408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8607DD8-CE2C-4A6C-8BC4-A92232F8D39B}" type="slidenum">
              <a:rPr lang="en-US"/>
              <a:pPr/>
              <a:t>66</a:t>
            </a:fld>
            <a:endParaRPr lang="en-US"/>
          </a:p>
        </p:txBody>
      </p:sp>
      <p:sp>
        <p:nvSpPr>
          <p:cNvPr id="17408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Detector Control 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58875"/>
            <a:ext cx="8229600" cy="232251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75000"/>
            </a:pPr>
            <a:r>
              <a:rPr lang="en-US" sz="2500" smtClean="0"/>
              <a:t>The detector control system (DCS) (also Slow Control) provides the monitoring and control of the detector equipment and the experiment infrastructure. </a:t>
            </a:r>
          </a:p>
          <a:p>
            <a:pPr eaLnBrk="1" hangingPunct="1">
              <a:lnSpc>
                <a:spcPct val="80000"/>
              </a:lnSpc>
              <a:buClr>
                <a:schemeClr val="accent2"/>
              </a:buClr>
              <a:buSzPct val="75000"/>
            </a:pPr>
            <a:r>
              <a:rPr lang="en-US" sz="2500" smtClean="0"/>
              <a:t>Due to the scale of the current and future experiments is becoming more demanding: for the LHC Experiments: </a:t>
            </a:r>
            <a:r>
              <a:rPr lang="en-US" sz="2500" smtClean="0">
                <a:latin typeface="Symbol" charset="2"/>
              </a:rPr>
              <a:t>» </a:t>
            </a:r>
            <a:r>
              <a:rPr lang="en-US" sz="2500" smtClean="0"/>
              <a:t>100000 parameters</a:t>
            </a:r>
          </a:p>
        </p:txBody>
      </p:sp>
      <p:sp>
        <p:nvSpPr>
          <p:cNvPr id="98308" name="AutoShape 4"/>
          <p:cNvSpPr>
            <a:spLocks noChangeArrowheads="1"/>
          </p:cNvSpPr>
          <p:nvPr/>
        </p:nvSpPr>
        <p:spPr bwMode="auto">
          <a:xfrm>
            <a:off x="3170238" y="4219575"/>
            <a:ext cx="1962150" cy="573088"/>
          </a:xfrm>
          <a:prstGeom prst="roundRect">
            <a:avLst>
              <a:gd name="adj" fmla="val 21245"/>
            </a:avLst>
          </a:prstGeom>
          <a:solidFill>
            <a:srgbClr val="CCFF66"/>
          </a:solidFill>
          <a:ln w="253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3386138" y="4256088"/>
            <a:ext cx="12890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600"/>
              <a:t>Experiment</a:t>
            </a:r>
          </a:p>
          <a:p>
            <a:pPr algn="ctr"/>
            <a:r>
              <a:rPr lang="en-US" sz="1600"/>
              <a:t>Control</a:t>
            </a:r>
          </a:p>
        </p:txBody>
      </p:sp>
      <p:sp>
        <p:nvSpPr>
          <p:cNvPr id="98310" name="AutoShape 6"/>
          <p:cNvSpPr>
            <a:spLocks noChangeArrowheads="1"/>
          </p:cNvSpPr>
          <p:nvPr/>
        </p:nvSpPr>
        <p:spPr bwMode="auto">
          <a:xfrm>
            <a:off x="1979613" y="5180013"/>
            <a:ext cx="1933575" cy="581025"/>
          </a:xfrm>
          <a:prstGeom prst="roundRect">
            <a:avLst>
              <a:gd name="adj" fmla="val 21245"/>
            </a:avLst>
          </a:prstGeom>
          <a:solidFill>
            <a:srgbClr val="CCFF66"/>
          </a:solidFill>
          <a:ln w="253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2354263" y="5222875"/>
            <a:ext cx="12461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600"/>
              <a:t>Run / DAQ</a:t>
            </a:r>
          </a:p>
          <a:p>
            <a:pPr algn="ctr"/>
            <a:r>
              <a:rPr lang="en-US" sz="1600"/>
              <a:t>Control</a:t>
            </a:r>
          </a:p>
        </p:txBody>
      </p:sp>
      <p:sp>
        <p:nvSpPr>
          <p:cNvPr id="98312" name="AutoShape 8"/>
          <p:cNvSpPr>
            <a:spLocks noChangeArrowheads="1"/>
          </p:cNvSpPr>
          <p:nvPr/>
        </p:nvSpPr>
        <p:spPr bwMode="auto">
          <a:xfrm>
            <a:off x="4530725" y="5180013"/>
            <a:ext cx="1922463" cy="639762"/>
          </a:xfrm>
          <a:prstGeom prst="roundRect">
            <a:avLst>
              <a:gd name="adj" fmla="val 21245"/>
            </a:avLst>
          </a:prstGeom>
          <a:solidFill>
            <a:srgbClr val="CCFF66"/>
          </a:solidFill>
          <a:ln w="25399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4775200" y="5222875"/>
            <a:ext cx="10636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sz="1600"/>
              <a:t>Detector</a:t>
            </a:r>
          </a:p>
          <a:p>
            <a:pPr algn="ctr"/>
            <a:r>
              <a:rPr lang="en-US" sz="1600"/>
              <a:t>Control</a:t>
            </a:r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 flipH="1">
            <a:off x="3219450" y="4802188"/>
            <a:ext cx="711200" cy="368300"/>
          </a:xfrm>
          <a:prstGeom prst="line">
            <a:avLst/>
          </a:prstGeom>
          <a:noFill/>
          <a:ln w="25399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  <a:cs typeface="MS Pゴシック" pitchFamily="-92" charset="-128"/>
            </a:endParaRP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337050" y="4802188"/>
            <a:ext cx="812800" cy="368300"/>
          </a:xfrm>
          <a:prstGeom prst="line">
            <a:avLst/>
          </a:prstGeom>
          <a:noFill/>
          <a:ln w="25399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latin typeface="+mn-lt"/>
              <a:cs typeface="MS Pゴシック" pitchFamily="-92" charset="-128"/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2844800" y="3744913"/>
            <a:ext cx="233362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000"/>
              <a:t>Control hierarchy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>
          <a:xfrm>
            <a:off x="425450" y="-7143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Run Control GUI</a:t>
            </a:r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E95D2CC-BF89-40C4-B1BC-3DC9F5548422}" type="slidenum">
              <a:rPr lang="en-US"/>
              <a:pPr/>
              <a:t>67</a:t>
            </a:fld>
            <a:endParaRPr lang="en-US"/>
          </a:p>
        </p:txBody>
      </p:sp>
      <p:pic>
        <p:nvPicPr>
          <p:cNvPr id="175108" name="Picture 4" descr="run_control_green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857250"/>
            <a:ext cx="58166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9" name="TextBox 5"/>
          <p:cNvSpPr txBox="1">
            <a:spLocks noChangeArrowheads="1"/>
          </p:cNvSpPr>
          <p:nvPr/>
        </p:nvSpPr>
        <p:spPr bwMode="auto">
          <a:xfrm>
            <a:off x="6572250" y="5429250"/>
            <a:ext cx="2571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/>
              <a:t>Main panel of the LHCb run-control</a:t>
            </a:r>
          </a:p>
          <a:p>
            <a:r>
              <a:rPr lang="en-US"/>
              <a:t>(PVSS II)</a:t>
            </a:r>
          </a:p>
          <a:p>
            <a:endParaRPr lang="en-US"/>
          </a:p>
        </p:txBody>
      </p:sp>
      <p:sp>
        <p:nvSpPr>
          <p:cNvPr id="175110" name="Footer Placeholder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3FE26CF-5D86-4BFD-8C5B-D6026AE0E720}" type="slidenum">
              <a:rPr lang="en-US"/>
              <a:pPr/>
              <a:t>69</a:t>
            </a:fld>
            <a:endParaRPr lang="en-US"/>
          </a:p>
        </p:txBody>
      </p:sp>
      <p:sp>
        <p:nvSpPr>
          <p:cNvPr id="163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Further Reading</a:t>
            </a:r>
          </a:p>
        </p:txBody>
      </p:sp>
      <p:sp>
        <p:nvSpPr>
          <p:cNvPr id="1638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11300"/>
            <a:ext cx="4033838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600" smtClean="0"/>
              <a:t>Electronics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200" smtClean="0"/>
              <a:t>Helmut </a:t>
            </a:r>
            <a:r>
              <a:rPr lang="en-US" sz="1200" err="1" smtClean="0"/>
              <a:t>Spielers</a:t>
            </a:r>
            <a:r>
              <a:rPr lang="en-US" sz="1200" smtClean="0"/>
              <a:t> web-site: http://www-physics.lbl.gov/~spieler/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Buses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VME: </a:t>
            </a:r>
            <a:r>
              <a:rPr lang="en-US" sz="1400" smtClean="0">
                <a:hlinkClick r:id="rId3"/>
              </a:rPr>
              <a:t>http://www.vita.com/</a:t>
            </a:r>
            <a:endParaRPr lang="en-US" sz="1400" smtClean="0"/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PCI</a:t>
            </a:r>
            <a:br>
              <a:rPr lang="en-US" sz="1400" smtClean="0"/>
            </a:br>
            <a:r>
              <a:rPr lang="en-US" sz="1400" smtClean="0">
                <a:hlinkClick r:id="rId4"/>
              </a:rPr>
              <a:t>http://www.pcisig.com/</a:t>
            </a:r>
            <a:endParaRPr lang="en-US" sz="1400" smtClean="0"/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Network and Protocols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Ethernet</a:t>
            </a:r>
            <a:br>
              <a:rPr lang="en-US" sz="1400" smtClean="0"/>
            </a:br>
            <a:r>
              <a:rPr lang="en-US" sz="1400" smtClean="0"/>
              <a:t>“Ethernet: The Definitive Guide”, O’Reilly, C. Spurgeon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TCP/IP</a:t>
            </a:r>
            <a:br>
              <a:rPr lang="en-US" sz="1400" smtClean="0"/>
            </a:br>
            <a:r>
              <a:rPr lang="en-US" sz="1400" smtClean="0"/>
              <a:t>“TCP/IP Illustrated”, W. R. Stevens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400" smtClean="0"/>
              <a:t>Protocols: RFCs</a:t>
            </a:r>
            <a:br>
              <a:rPr lang="en-US" sz="1400" smtClean="0"/>
            </a:br>
            <a:r>
              <a:rPr lang="en-US" sz="1400" smtClean="0">
                <a:hlinkClick r:id="rId5"/>
              </a:rPr>
              <a:t>www.ietf.org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in particular RFC1925 </a:t>
            </a:r>
            <a:r>
              <a:rPr lang="en-US" sz="1400" smtClean="0">
                <a:hlinkClick r:id="rId6"/>
              </a:rPr>
              <a:t>http://www.ietf.org/rfc/rfc1925.txt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“The 12 networking truths” is required reading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mtClean="0"/>
              <a:t>Wikipedia (!!!) and references therein – for all computing related stuff this is usually excellent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600" smtClean="0"/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</p:txBody>
      </p:sp>
      <p:sp>
        <p:nvSpPr>
          <p:cNvPr id="16384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511300"/>
            <a:ext cx="4033837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1600" smtClean="0"/>
              <a:t>Conferences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400" smtClean="0"/>
              <a:t>IEEE Realtime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400" smtClean="0"/>
              <a:t>ICALEPCS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400" smtClean="0"/>
              <a:t>CHEP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400" smtClean="0"/>
              <a:t>IEEE NSS-MIC</a:t>
            </a:r>
          </a:p>
          <a:p>
            <a:pPr eaLnBrk="1" hangingPunct="1">
              <a:lnSpc>
                <a:spcPct val="80000"/>
              </a:lnSpc>
            </a:pPr>
            <a:r>
              <a:rPr lang="en-GB" sz="1600" smtClean="0"/>
              <a:t> Journals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400" smtClean="0"/>
              <a:t>IEEE Transactions on Nuclear Science, in particular the proceedings of the IEEE Realtime conferences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1400" smtClean="0"/>
              <a:t>IEEE Transactions on Communications</a:t>
            </a:r>
          </a:p>
          <a:p>
            <a:pPr eaLnBrk="1" hangingPunct="1">
              <a:lnSpc>
                <a:spcPct val="80000"/>
              </a:lnSpc>
            </a:pPr>
            <a:endParaRPr lang="en-GB" sz="1600" smtClean="0"/>
          </a:p>
        </p:txBody>
      </p:sp>
      <p:sp>
        <p:nvSpPr>
          <p:cNvPr id="163846" name="Footer Placeholder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05D14AD-3E1B-4CCC-A3ED-DE10CD7FE018}" type="slidenum">
              <a:rPr lang="en-US"/>
              <a:pPr/>
              <a:t>7</a:t>
            </a:fld>
            <a:endParaRPr lang="en-US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538"/>
            <a:ext cx="8407400" cy="579437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3200" dirty="0" smtClean="0"/>
              <a:t>The read-out chain</a:t>
            </a:r>
          </a:p>
        </p:txBody>
      </p:sp>
      <p:sp>
        <p:nvSpPr>
          <p:cNvPr id="79876" name="Line 3"/>
          <p:cNvSpPr>
            <a:spLocks noChangeShapeType="1"/>
          </p:cNvSpPr>
          <p:nvPr/>
        </p:nvSpPr>
        <p:spPr bwMode="auto">
          <a:xfrm>
            <a:off x="3860800" y="1076325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77" name="AutoShape 4"/>
          <p:cNvSpPr>
            <a:spLocks noChangeArrowheads="1"/>
          </p:cNvSpPr>
          <p:nvPr/>
        </p:nvSpPr>
        <p:spPr bwMode="auto">
          <a:xfrm rot="10800000" flipH="1">
            <a:off x="3573463" y="1190625"/>
            <a:ext cx="574675" cy="247650"/>
          </a:xfrm>
          <a:prstGeom prst="triangle">
            <a:avLst>
              <a:gd name="adj" fmla="val 49995"/>
            </a:avLst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78" name="Rectangle 5"/>
          <p:cNvSpPr>
            <a:spLocks noChangeArrowheads="1"/>
          </p:cNvSpPr>
          <p:nvPr/>
        </p:nvSpPr>
        <p:spPr bwMode="auto">
          <a:xfrm>
            <a:off x="3471863" y="768350"/>
            <a:ext cx="777875" cy="298450"/>
          </a:xfrm>
          <a:prstGeom prst="rect">
            <a:avLst/>
          </a:prstGeom>
          <a:solidFill>
            <a:srgbClr val="CCFF6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79" name="Rectangle 6"/>
          <p:cNvSpPr>
            <a:spLocks noChangeArrowheads="1"/>
          </p:cNvSpPr>
          <p:nvPr/>
        </p:nvSpPr>
        <p:spPr bwMode="auto">
          <a:xfrm>
            <a:off x="3167063" y="1560513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0" name="Line 7"/>
          <p:cNvSpPr>
            <a:spLocks noChangeShapeType="1"/>
          </p:cNvSpPr>
          <p:nvPr/>
        </p:nvSpPr>
        <p:spPr bwMode="auto">
          <a:xfrm>
            <a:off x="3251200" y="1604963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1" name="Line 8"/>
          <p:cNvSpPr>
            <a:spLocks noChangeShapeType="1"/>
          </p:cNvSpPr>
          <p:nvPr/>
        </p:nvSpPr>
        <p:spPr bwMode="auto">
          <a:xfrm>
            <a:off x="3251200" y="1868488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2" name="Line 9"/>
          <p:cNvSpPr>
            <a:spLocks noChangeShapeType="1"/>
          </p:cNvSpPr>
          <p:nvPr/>
        </p:nvSpPr>
        <p:spPr bwMode="auto">
          <a:xfrm>
            <a:off x="3860800" y="1446213"/>
            <a:ext cx="0" cy="106362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5059363" y="1149350"/>
            <a:ext cx="125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Amplifier</a:t>
            </a:r>
          </a:p>
        </p:txBody>
      </p:sp>
      <p:sp>
        <p:nvSpPr>
          <p:cNvPr id="79884" name="Rectangle 11"/>
          <p:cNvSpPr>
            <a:spLocks noChangeArrowheads="1"/>
          </p:cNvSpPr>
          <p:nvPr/>
        </p:nvSpPr>
        <p:spPr bwMode="auto">
          <a:xfrm>
            <a:off x="5059363" y="1539875"/>
            <a:ext cx="73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Filter</a:t>
            </a:r>
          </a:p>
        </p:txBody>
      </p:sp>
      <p:sp>
        <p:nvSpPr>
          <p:cNvPr id="79885" name="Line 12"/>
          <p:cNvSpPr>
            <a:spLocks noChangeShapeType="1"/>
          </p:cNvSpPr>
          <p:nvPr/>
        </p:nvSpPr>
        <p:spPr bwMode="auto">
          <a:xfrm>
            <a:off x="3251200" y="1657350"/>
            <a:ext cx="7112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6" name="Arc 13"/>
          <p:cNvSpPr>
            <a:spLocks/>
          </p:cNvSpPr>
          <p:nvPr/>
        </p:nvSpPr>
        <p:spPr bwMode="auto">
          <a:xfrm>
            <a:off x="3962400" y="1658938"/>
            <a:ext cx="407988" cy="157162"/>
          </a:xfrm>
          <a:custGeom>
            <a:avLst/>
            <a:gdLst>
              <a:gd name="T0" fmla="*/ 0 w 21712"/>
              <a:gd name="T1" fmla="*/ 0 h 21600"/>
              <a:gd name="T2" fmla="*/ 407988 w 21712"/>
              <a:gd name="T3" fmla="*/ 157162 h 21600"/>
              <a:gd name="T4" fmla="*/ 2105 w 21712"/>
              <a:gd name="T5" fmla="*/ 157162 h 21600"/>
              <a:gd name="T6" fmla="*/ 0 60000 65536"/>
              <a:gd name="T7" fmla="*/ 0 60000 65536"/>
              <a:gd name="T8" fmla="*/ 0 60000 65536"/>
              <a:gd name="T9" fmla="*/ 0 w 21712"/>
              <a:gd name="T10" fmla="*/ 0 h 21600"/>
              <a:gd name="T11" fmla="*/ 21712 w 2171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12" h="21600" fill="none" extrusionOk="0">
                <a:moveTo>
                  <a:pt x="0" y="0"/>
                </a:moveTo>
                <a:cubicBezTo>
                  <a:pt x="37" y="0"/>
                  <a:pt x="74" y="-1"/>
                  <a:pt x="112" y="-1"/>
                </a:cubicBezTo>
                <a:cubicBezTo>
                  <a:pt x="12041" y="-1"/>
                  <a:pt x="21712" y="9670"/>
                  <a:pt x="21712" y="21600"/>
                </a:cubicBezTo>
              </a:path>
              <a:path w="21712" h="21600" stroke="0" extrusionOk="0">
                <a:moveTo>
                  <a:pt x="0" y="0"/>
                </a:moveTo>
                <a:cubicBezTo>
                  <a:pt x="37" y="0"/>
                  <a:pt x="74" y="-1"/>
                  <a:pt x="112" y="-1"/>
                </a:cubicBezTo>
                <a:cubicBezTo>
                  <a:pt x="12041" y="-1"/>
                  <a:pt x="21712" y="9670"/>
                  <a:pt x="21712" y="21600"/>
                </a:cubicBezTo>
                <a:lnTo>
                  <a:pt x="112" y="21600"/>
                </a:lnTo>
                <a:close/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7" name="Rectangle 14"/>
          <p:cNvSpPr>
            <a:spLocks noChangeArrowheads="1"/>
          </p:cNvSpPr>
          <p:nvPr/>
        </p:nvSpPr>
        <p:spPr bwMode="auto">
          <a:xfrm>
            <a:off x="3167063" y="2035175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8" name="Line 15"/>
          <p:cNvSpPr>
            <a:spLocks noChangeShapeType="1"/>
          </p:cNvSpPr>
          <p:nvPr/>
        </p:nvSpPr>
        <p:spPr bwMode="auto">
          <a:xfrm>
            <a:off x="3251200" y="2079625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9" name="Line 16"/>
          <p:cNvSpPr>
            <a:spLocks noChangeShapeType="1"/>
          </p:cNvSpPr>
          <p:nvPr/>
        </p:nvSpPr>
        <p:spPr bwMode="auto">
          <a:xfrm>
            <a:off x="3251200" y="2343150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0" name="Line 17"/>
          <p:cNvSpPr>
            <a:spLocks noChangeShapeType="1"/>
          </p:cNvSpPr>
          <p:nvPr/>
        </p:nvSpPr>
        <p:spPr bwMode="auto">
          <a:xfrm>
            <a:off x="3860800" y="1920875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1" name="Rectangle 18"/>
          <p:cNvSpPr>
            <a:spLocks noChangeArrowheads="1"/>
          </p:cNvSpPr>
          <p:nvPr/>
        </p:nvSpPr>
        <p:spPr bwMode="auto">
          <a:xfrm>
            <a:off x="5059363" y="1990725"/>
            <a:ext cx="1054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Shaper</a:t>
            </a:r>
          </a:p>
        </p:txBody>
      </p:sp>
      <p:sp>
        <p:nvSpPr>
          <p:cNvPr id="79892" name="Freeform 19"/>
          <p:cNvSpPr>
            <a:spLocks/>
          </p:cNvSpPr>
          <p:nvPr/>
        </p:nvSpPr>
        <p:spPr bwMode="auto">
          <a:xfrm>
            <a:off x="3251200" y="2093913"/>
            <a:ext cx="1220788" cy="196850"/>
          </a:xfrm>
          <a:custGeom>
            <a:avLst/>
            <a:gdLst>
              <a:gd name="T0" fmla="*/ 12 w 577"/>
              <a:gd name="T1" fmla="*/ 170 h 180"/>
              <a:gd name="T2" fmla="*/ 37 w 577"/>
              <a:gd name="T3" fmla="*/ 173 h 180"/>
              <a:gd name="T4" fmla="*/ 58 w 577"/>
              <a:gd name="T5" fmla="*/ 174 h 180"/>
              <a:gd name="T6" fmla="*/ 76 w 577"/>
              <a:gd name="T7" fmla="*/ 176 h 180"/>
              <a:gd name="T8" fmla="*/ 103 w 577"/>
              <a:gd name="T9" fmla="*/ 176 h 180"/>
              <a:gd name="T10" fmla="*/ 117 w 577"/>
              <a:gd name="T11" fmla="*/ 176 h 180"/>
              <a:gd name="T12" fmla="*/ 135 w 577"/>
              <a:gd name="T13" fmla="*/ 174 h 180"/>
              <a:gd name="T14" fmla="*/ 148 w 577"/>
              <a:gd name="T15" fmla="*/ 171 h 180"/>
              <a:gd name="T16" fmla="*/ 160 w 577"/>
              <a:gd name="T17" fmla="*/ 167 h 180"/>
              <a:gd name="T18" fmla="*/ 178 w 577"/>
              <a:gd name="T19" fmla="*/ 158 h 180"/>
              <a:gd name="T20" fmla="*/ 184 w 577"/>
              <a:gd name="T21" fmla="*/ 149 h 180"/>
              <a:gd name="T22" fmla="*/ 190 w 577"/>
              <a:gd name="T23" fmla="*/ 138 h 180"/>
              <a:gd name="T24" fmla="*/ 199 w 577"/>
              <a:gd name="T25" fmla="*/ 117 h 180"/>
              <a:gd name="T26" fmla="*/ 205 w 577"/>
              <a:gd name="T27" fmla="*/ 107 h 180"/>
              <a:gd name="T28" fmla="*/ 213 w 577"/>
              <a:gd name="T29" fmla="*/ 90 h 180"/>
              <a:gd name="T30" fmla="*/ 220 w 577"/>
              <a:gd name="T31" fmla="*/ 66 h 180"/>
              <a:gd name="T32" fmla="*/ 226 w 577"/>
              <a:gd name="T33" fmla="*/ 47 h 180"/>
              <a:gd name="T34" fmla="*/ 235 w 577"/>
              <a:gd name="T35" fmla="*/ 23 h 180"/>
              <a:gd name="T36" fmla="*/ 244 w 577"/>
              <a:gd name="T37" fmla="*/ 6 h 180"/>
              <a:gd name="T38" fmla="*/ 255 w 577"/>
              <a:gd name="T39" fmla="*/ 0 h 180"/>
              <a:gd name="T40" fmla="*/ 274 w 577"/>
              <a:gd name="T41" fmla="*/ 0 h 180"/>
              <a:gd name="T42" fmla="*/ 288 w 577"/>
              <a:gd name="T43" fmla="*/ 3 h 180"/>
              <a:gd name="T44" fmla="*/ 298 w 577"/>
              <a:gd name="T45" fmla="*/ 11 h 180"/>
              <a:gd name="T46" fmla="*/ 303 w 577"/>
              <a:gd name="T47" fmla="*/ 26 h 180"/>
              <a:gd name="T48" fmla="*/ 306 w 577"/>
              <a:gd name="T49" fmla="*/ 39 h 180"/>
              <a:gd name="T50" fmla="*/ 307 w 577"/>
              <a:gd name="T51" fmla="*/ 63 h 180"/>
              <a:gd name="T52" fmla="*/ 309 w 577"/>
              <a:gd name="T53" fmla="*/ 80 h 180"/>
              <a:gd name="T54" fmla="*/ 309 w 577"/>
              <a:gd name="T55" fmla="*/ 93 h 180"/>
              <a:gd name="T56" fmla="*/ 312 w 577"/>
              <a:gd name="T57" fmla="*/ 104 h 180"/>
              <a:gd name="T58" fmla="*/ 316 w 577"/>
              <a:gd name="T59" fmla="*/ 114 h 180"/>
              <a:gd name="T60" fmla="*/ 331 w 577"/>
              <a:gd name="T61" fmla="*/ 123 h 180"/>
              <a:gd name="T62" fmla="*/ 348 w 577"/>
              <a:gd name="T63" fmla="*/ 132 h 180"/>
              <a:gd name="T64" fmla="*/ 357 w 577"/>
              <a:gd name="T65" fmla="*/ 137 h 180"/>
              <a:gd name="T66" fmla="*/ 379 w 577"/>
              <a:gd name="T67" fmla="*/ 143 h 180"/>
              <a:gd name="T68" fmla="*/ 400 w 577"/>
              <a:gd name="T69" fmla="*/ 147 h 180"/>
              <a:gd name="T70" fmla="*/ 420 w 577"/>
              <a:gd name="T71" fmla="*/ 150 h 180"/>
              <a:gd name="T72" fmla="*/ 436 w 577"/>
              <a:gd name="T73" fmla="*/ 153 h 180"/>
              <a:gd name="T74" fmla="*/ 451 w 577"/>
              <a:gd name="T75" fmla="*/ 155 h 180"/>
              <a:gd name="T76" fmla="*/ 481 w 577"/>
              <a:gd name="T77" fmla="*/ 156 h 180"/>
              <a:gd name="T78" fmla="*/ 499 w 577"/>
              <a:gd name="T79" fmla="*/ 161 h 180"/>
              <a:gd name="T80" fmla="*/ 517 w 577"/>
              <a:gd name="T81" fmla="*/ 162 h 180"/>
              <a:gd name="T82" fmla="*/ 531 w 577"/>
              <a:gd name="T83" fmla="*/ 165 h 180"/>
              <a:gd name="T84" fmla="*/ 547 w 577"/>
              <a:gd name="T85" fmla="*/ 167 h 180"/>
              <a:gd name="T86" fmla="*/ 576 w 577"/>
              <a:gd name="T87" fmla="*/ 179 h 1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180"/>
              <a:gd name="T134" fmla="*/ 577 w 577"/>
              <a:gd name="T135" fmla="*/ 180 h 1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180">
                <a:moveTo>
                  <a:pt x="0" y="179"/>
                </a:moveTo>
                <a:lnTo>
                  <a:pt x="12" y="170"/>
                </a:lnTo>
                <a:lnTo>
                  <a:pt x="22" y="171"/>
                </a:lnTo>
                <a:lnTo>
                  <a:pt x="37" y="173"/>
                </a:lnTo>
                <a:lnTo>
                  <a:pt x="42" y="174"/>
                </a:lnTo>
                <a:lnTo>
                  <a:pt x="58" y="174"/>
                </a:lnTo>
                <a:lnTo>
                  <a:pt x="67" y="174"/>
                </a:lnTo>
                <a:lnTo>
                  <a:pt x="76" y="176"/>
                </a:lnTo>
                <a:lnTo>
                  <a:pt x="91" y="176"/>
                </a:lnTo>
                <a:lnTo>
                  <a:pt x="103" y="176"/>
                </a:lnTo>
                <a:lnTo>
                  <a:pt x="108" y="176"/>
                </a:lnTo>
                <a:lnTo>
                  <a:pt x="117" y="176"/>
                </a:lnTo>
                <a:lnTo>
                  <a:pt x="123" y="174"/>
                </a:lnTo>
                <a:lnTo>
                  <a:pt x="135" y="174"/>
                </a:lnTo>
                <a:lnTo>
                  <a:pt x="139" y="173"/>
                </a:lnTo>
                <a:lnTo>
                  <a:pt x="148" y="171"/>
                </a:lnTo>
                <a:lnTo>
                  <a:pt x="154" y="170"/>
                </a:lnTo>
                <a:lnTo>
                  <a:pt x="160" y="167"/>
                </a:lnTo>
                <a:lnTo>
                  <a:pt x="172" y="164"/>
                </a:lnTo>
                <a:lnTo>
                  <a:pt x="178" y="158"/>
                </a:lnTo>
                <a:lnTo>
                  <a:pt x="181" y="153"/>
                </a:lnTo>
                <a:lnTo>
                  <a:pt x="184" y="149"/>
                </a:lnTo>
                <a:lnTo>
                  <a:pt x="189" y="143"/>
                </a:lnTo>
                <a:lnTo>
                  <a:pt x="190" y="138"/>
                </a:lnTo>
                <a:lnTo>
                  <a:pt x="193" y="129"/>
                </a:lnTo>
                <a:lnTo>
                  <a:pt x="199" y="117"/>
                </a:lnTo>
                <a:lnTo>
                  <a:pt x="202" y="113"/>
                </a:lnTo>
                <a:lnTo>
                  <a:pt x="205" y="107"/>
                </a:lnTo>
                <a:lnTo>
                  <a:pt x="208" y="95"/>
                </a:lnTo>
                <a:lnTo>
                  <a:pt x="213" y="90"/>
                </a:lnTo>
                <a:lnTo>
                  <a:pt x="216" y="78"/>
                </a:lnTo>
                <a:lnTo>
                  <a:pt x="220" y="66"/>
                </a:lnTo>
                <a:lnTo>
                  <a:pt x="225" y="56"/>
                </a:lnTo>
                <a:lnTo>
                  <a:pt x="226" y="47"/>
                </a:lnTo>
                <a:lnTo>
                  <a:pt x="229" y="38"/>
                </a:lnTo>
                <a:lnTo>
                  <a:pt x="235" y="23"/>
                </a:lnTo>
                <a:lnTo>
                  <a:pt x="241" y="11"/>
                </a:lnTo>
                <a:lnTo>
                  <a:pt x="244" y="6"/>
                </a:lnTo>
                <a:lnTo>
                  <a:pt x="250" y="3"/>
                </a:lnTo>
                <a:lnTo>
                  <a:pt x="255" y="0"/>
                </a:lnTo>
                <a:lnTo>
                  <a:pt x="268" y="0"/>
                </a:lnTo>
                <a:lnTo>
                  <a:pt x="274" y="0"/>
                </a:lnTo>
                <a:lnTo>
                  <a:pt x="279" y="2"/>
                </a:lnTo>
                <a:lnTo>
                  <a:pt x="288" y="3"/>
                </a:lnTo>
                <a:lnTo>
                  <a:pt x="294" y="6"/>
                </a:lnTo>
                <a:lnTo>
                  <a:pt x="298" y="11"/>
                </a:lnTo>
                <a:lnTo>
                  <a:pt x="303" y="21"/>
                </a:lnTo>
                <a:lnTo>
                  <a:pt x="303" y="26"/>
                </a:lnTo>
                <a:lnTo>
                  <a:pt x="304" y="35"/>
                </a:lnTo>
                <a:lnTo>
                  <a:pt x="306" y="39"/>
                </a:lnTo>
                <a:lnTo>
                  <a:pt x="306" y="51"/>
                </a:lnTo>
                <a:lnTo>
                  <a:pt x="307" y="63"/>
                </a:lnTo>
                <a:lnTo>
                  <a:pt x="309" y="68"/>
                </a:lnTo>
                <a:lnTo>
                  <a:pt x="309" y="80"/>
                </a:lnTo>
                <a:lnTo>
                  <a:pt x="309" y="84"/>
                </a:lnTo>
                <a:lnTo>
                  <a:pt x="309" y="93"/>
                </a:lnTo>
                <a:lnTo>
                  <a:pt x="310" y="99"/>
                </a:lnTo>
                <a:lnTo>
                  <a:pt x="312" y="104"/>
                </a:lnTo>
                <a:lnTo>
                  <a:pt x="313" y="108"/>
                </a:lnTo>
                <a:lnTo>
                  <a:pt x="316" y="114"/>
                </a:lnTo>
                <a:lnTo>
                  <a:pt x="321" y="117"/>
                </a:lnTo>
                <a:lnTo>
                  <a:pt x="331" y="123"/>
                </a:lnTo>
                <a:lnTo>
                  <a:pt x="343" y="129"/>
                </a:lnTo>
                <a:lnTo>
                  <a:pt x="348" y="132"/>
                </a:lnTo>
                <a:lnTo>
                  <a:pt x="352" y="135"/>
                </a:lnTo>
                <a:lnTo>
                  <a:pt x="357" y="137"/>
                </a:lnTo>
                <a:lnTo>
                  <a:pt x="369" y="140"/>
                </a:lnTo>
                <a:lnTo>
                  <a:pt x="379" y="143"/>
                </a:lnTo>
                <a:lnTo>
                  <a:pt x="394" y="144"/>
                </a:lnTo>
                <a:lnTo>
                  <a:pt x="400" y="147"/>
                </a:lnTo>
                <a:lnTo>
                  <a:pt x="409" y="150"/>
                </a:lnTo>
                <a:lnTo>
                  <a:pt x="420" y="150"/>
                </a:lnTo>
                <a:lnTo>
                  <a:pt x="424" y="150"/>
                </a:lnTo>
                <a:lnTo>
                  <a:pt x="436" y="153"/>
                </a:lnTo>
                <a:lnTo>
                  <a:pt x="445" y="153"/>
                </a:lnTo>
                <a:lnTo>
                  <a:pt x="451" y="155"/>
                </a:lnTo>
                <a:lnTo>
                  <a:pt x="463" y="156"/>
                </a:lnTo>
                <a:lnTo>
                  <a:pt x="481" y="156"/>
                </a:lnTo>
                <a:lnTo>
                  <a:pt x="493" y="159"/>
                </a:lnTo>
                <a:lnTo>
                  <a:pt x="499" y="161"/>
                </a:lnTo>
                <a:lnTo>
                  <a:pt x="511" y="162"/>
                </a:lnTo>
                <a:lnTo>
                  <a:pt x="517" y="162"/>
                </a:lnTo>
                <a:lnTo>
                  <a:pt x="526" y="164"/>
                </a:lnTo>
                <a:lnTo>
                  <a:pt x="531" y="165"/>
                </a:lnTo>
                <a:lnTo>
                  <a:pt x="543" y="165"/>
                </a:lnTo>
                <a:lnTo>
                  <a:pt x="547" y="167"/>
                </a:lnTo>
                <a:lnTo>
                  <a:pt x="553" y="167"/>
                </a:lnTo>
                <a:lnTo>
                  <a:pt x="576" y="179"/>
                </a:lnTo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9893" name="Rectangle 20"/>
          <p:cNvSpPr>
            <a:spLocks noChangeArrowheads="1"/>
          </p:cNvSpPr>
          <p:nvPr/>
        </p:nvSpPr>
        <p:spPr bwMode="auto">
          <a:xfrm>
            <a:off x="3167063" y="2509838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4" name="Line 21"/>
          <p:cNvSpPr>
            <a:spLocks noChangeShapeType="1"/>
          </p:cNvSpPr>
          <p:nvPr/>
        </p:nvSpPr>
        <p:spPr bwMode="auto">
          <a:xfrm>
            <a:off x="3251200" y="2554288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5" name="Line 22"/>
          <p:cNvSpPr>
            <a:spLocks noChangeShapeType="1"/>
          </p:cNvSpPr>
          <p:nvPr/>
        </p:nvSpPr>
        <p:spPr bwMode="auto">
          <a:xfrm>
            <a:off x="3251200" y="2817813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6" name="Line 23"/>
          <p:cNvSpPr>
            <a:spLocks noChangeShapeType="1"/>
          </p:cNvSpPr>
          <p:nvPr/>
        </p:nvSpPr>
        <p:spPr bwMode="auto">
          <a:xfrm>
            <a:off x="3860800" y="2395538"/>
            <a:ext cx="0" cy="106362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7" name="Rectangle 24"/>
          <p:cNvSpPr>
            <a:spLocks noChangeArrowheads="1"/>
          </p:cNvSpPr>
          <p:nvPr/>
        </p:nvSpPr>
        <p:spPr bwMode="auto">
          <a:xfrm>
            <a:off x="5059363" y="2522538"/>
            <a:ext cx="2625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Range compression</a:t>
            </a:r>
          </a:p>
        </p:txBody>
      </p:sp>
      <p:sp>
        <p:nvSpPr>
          <p:cNvPr id="79898" name="Arc 25"/>
          <p:cNvSpPr>
            <a:spLocks/>
          </p:cNvSpPr>
          <p:nvPr/>
        </p:nvSpPr>
        <p:spPr bwMode="auto">
          <a:xfrm>
            <a:off x="3252788" y="2660650"/>
            <a:ext cx="508000" cy="158750"/>
          </a:xfrm>
          <a:custGeom>
            <a:avLst/>
            <a:gdLst>
              <a:gd name="T0" fmla="*/ 0 w 21600"/>
              <a:gd name="T1" fmla="*/ 158750 h 21600"/>
              <a:gd name="T2" fmla="*/ 505883 w 21600"/>
              <a:gd name="T3" fmla="*/ 0 h 21600"/>
              <a:gd name="T4" fmla="*/ 508000 w 21600"/>
              <a:gd name="T5" fmla="*/ 1587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705"/>
                  <a:pt x="9615" y="49"/>
                  <a:pt x="21510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705"/>
                  <a:pt x="9615" y="49"/>
                  <a:pt x="21510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9" name="Line 26"/>
          <p:cNvSpPr>
            <a:spLocks noChangeShapeType="1"/>
          </p:cNvSpPr>
          <p:nvPr/>
        </p:nvSpPr>
        <p:spPr bwMode="auto">
          <a:xfrm>
            <a:off x="3759200" y="2659063"/>
            <a:ext cx="6096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0" name="Rectangle 27"/>
          <p:cNvSpPr>
            <a:spLocks noChangeArrowheads="1"/>
          </p:cNvSpPr>
          <p:nvPr/>
        </p:nvSpPr>
        <p:spPr bwMode="auto">
          <a:xfrm>
            <a:off x="3573463" y="2984500"/>
            <a:ext cx="574675" cy="300038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1" name="Line 28"/>
          <p:cNvSpPr>
            <a:spLocks noChangeShapeType="1"/>
          </p:cNvSpPr>
          <p:nvPr/>
        </p:nvSpPr>
        <p:spPr bwMode="auto">
          <a:xfrm>
            <a:off x="3860800" y="2870200"/>
            <a:ext cx="0" cy="21113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2" name="Line 29"/>
          <p:cNvSpPr>
            <a:spLocks noChangeShapeType="1"/>
          </p:cNvSpPr>
          <p:nvPr/>
        </p:nvSpPr>
        <p:spPr bwMode="auto">
          <a:xfrm>
            <a:off x="3860800" y="3240088"/>
            <a:ext cx="0" cy="15875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3" name="Line 30"/>
          <p:cNvSpPr>
            <a:spLocks noChangeShapeType="1"/>
          </p:cNvSpPr>
          <p:nvPr/>
        </p:nvSpPr>
        <p:spPr bwMode="auto">
          <a:xfrm flipH="1">
            <a:off x="3860800" y="3081338"/>
            <a:ext cx="203200" cy="15875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4" name="Line 31"/>
          <p:cNvSpPr>
            <a:spLocks noChangeShapeType="1"/>
          </p:cNvSpPr>
          <p:nvPr/>
        </p:nvSpPr>
        <p:spPr bwMode="auto">
          <a:xfrm>
            <a:off x="2336800" y="3187700"/>
            <a:ext cx="10160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5" name="Rectangle 32"/>
          <p:cNvSpPr>
            <a:spLocks noChangeArrowheads="1"/>
          </p:cNvSpPr>
          <p:nvPr/>
        </p:nvSpPr>
        <p:spPr bwMode="auto">
          <a:xfrm>
            <a:off x="1909763" y="2890838"/>
            <a:ext cx="153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clock (TTC)</a:t>
            </a:r>
          </a:p>
        </p:txBody>
      </p:sp>
      <p:sp>
        <p:nvSpPr>
          <p:cNvPr id="79906" name="Rectangle 33"/>
          <p:cNvSpPr>
            <a:spLocks noChangeArrowheads="1"/>
          </p:cNvSpPr>
          <p:nvPr/>
        </p:nvSpPr>
        <p:spPr bwMode="auto">
          <a:xfrm>
            <a:off x="5059363" y="3049588"/>
            <a:ext cx="1323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Sampling</a:t>
            </a:r>
          </a:p>
        </p:txBody>
      </p:sp>
      <p:sp>
        <p:nvSpPr>
          <p:cNvPr id="79907" name="Rectangle 34"/>
          <p:cNvSpPr>
            <a:spLocks noChangeArrowheads="1"/>
          </p:cNvSpPr>
          <p:nvPr/>
        </p:nvSpPr>
        <p:spPr bwMode="auto">
          <a:xfrm>
            <a:off x="3065463" y="3406775"/>
            <a:ext cx="1590675" cy="931863"/>
          </a:xfrm>
          <a:prstGeom prst="rect">
            <a:avLst/>
          </a:prstGeom>
          <a:solidFill>
            <a:srgbClr val="CBCBCB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8" name="Rectangle 35"/>
          <p:cNvSpPr>
            <a:spLocks noChangeArrowheads="1"/>
          </p:cNvSpPr>
          <p:nvPr/>
        </p:nvSpPr>
        <p:spPr bwMode="auto">
          <a:xfrm>
            <a:off x="3167063" y="3459163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9" name="Line 36"/>
          <p:cNvSpPr>
            <a:spLocks noChangeShapeType="1"/>
          </p:cNvSpPr>
          <p:nvPr/>
        </p:nvSpPr>
        <p:spPr bwMode="auto">
          <a:xfrm>
            <a:off x="3251200" y="3503613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0" name="Line 37"/>
          <p:cNvSpPr>
            <a:spLocks noChangeShapeType="1"/>
          </p:cNvSpPr>
          <p:nvPr/>
        </p:nvSpPr>
        <p:spPr bwMode="auto">
          <a:xfrm>
            <a:off x="3251200" y="3767138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1" name="Rectangle 38"/>
          <p:cNvSpPr>
            <a:spLocks noChangeArrowheads="1"/>
          </p:cNvSpPr>
          <p:nvPr/>
        </p:nvSpPr>
        <p:spPr bwMode="auto">
          <a:xfrm>
            <a:off x="3167063" y="3933825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2" name="Line 39"/>
          <p:cNvSpPr>
            <a:spLocks noChangeShapeType="1"/>
          </p:cNvSpPr>
          <p:nvPr/>
        </p:nvSpPr>
        <p:spPr bwMode="auto">
          <a:xfrm>
            <a:off x="3251200" y="3978275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3" name="Line 40"/>
          <p:cNvSpPr>
            <a:spLocks noChangeShapeType="1"/>
          </p:cNvSpPr>
          <p:nvPr/>
        </p:nvSpPr>
        <p:spPr bwMode="auto">
          <a:xfrm>
            <a:off x="3251200" y="4241800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4" name="Line 41"/>
          <p:cNvSpPr>
            <a:spLocks noChangeShapeType="1"/>
          </p:cNvSpPr>
          <p:nvPr/>
        </p:nvSpPr>
        <p:spPr bwMode="auto">
          <a:xfrm>
            <a:off x="3860800" y="3819525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5" name="Line 42"/>
          <p:cNvSpPr>
            <a:spLocks noChangeShapeType="1"/>
          </p:cNvSpPr>
          <p:nvPr/>
        </p:nvSpPr>
        <p:spPr bwMode="auto">
          <a:xfrm>
            <a:off x="3352800" y="3714750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6" name="Line 43"/>
          <p:cNvSpPr>
            <a:spLocks noChangeShapeType="1"/>
          </p:cNvSpPr>
          <p:nvPr/>
        </p:nvSpPr>
        <p:spPr bwMode="auto">
          <a:xfrm>
            <a:off x="3454400" y="3714750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7" name="Line 44"/>
          <p:cNvSpPr>
            <a:spLocks noChangeShapeType="1"/>
          </p:cNvSpPr>
          <p:nvPr/>
        </p:nvSpPr>
        <p:spPr bwMode="auto">
          <a:xfrm>
            <a:off x="3556000" y="3662363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8" name="Line 45"/>
          <p:cNvSpPr>
            <a:spLocks noChangeShapeType="1"/>
          </p:cNvSpPr>
          <p:nvPr/>
        </p:nvSpPr>
        <p:spPr bwMode="auto">
          <a:xfrm>
            <a:off x="3657600" y="3609975"/>
            <a:ext cx="0" cy="1571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9" name="Line 46"/>
          <p:cNvSpPr>
            <a:spLocks noChangeShapeType="1"/>
          </p:cNvSpPr>
          <p:nvPr/>
        </p:nvSpPr>
        <p:spPr bwMode="auto">
          <a:xfrm>
            <a:off x="3759200" y="3556000"/>
            <a:ext cx="0" cy="21113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0" name="Line 47"/>
          <p:cNvSpPr>
            <a:spLocks noChangeShapeType="1"/>
          </p:cNvSpPr>
          <p:nvPr/>
        </p:nvSpPr>
        <p:spPr bwMode="auto">
          <a:xfrm>
            <a:off x="3860800" y="3609975"/>
            <a:ext cx="0" cy="1571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1" name="Line 48"/>
          <p:cNvSpPr>
            <a:spLocks noChangeShapeType="1"/>
          </p:cNvSpPr>
          <p:nvPr/>
        </p:nvSpPr>
        <p:spPr bwMode="auto">
          <a:xfrm>
            <a:off x="3962400" y="3662363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2" name="Line 49"/>
          <p:cNvSpPr>
            <a:spLocks noChangeShapeType="1"/>
          </p:cNvSpPr>
          <p:nvPr/>
        </p:nvSpPr>
        <p:spPr bwMode="auto">
          <a:xfrm>
            <a:off x="4064000" y="3714750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3" name="Line 50"/>
          <p:cNvSpPr>
            <a:spLocks noChangeShapeType="1"/>
          </p:cNvSpPr>
          <p:nvPr/>
        </p:nvSpPr>
        <p:spPr bwMode="auto">
          <a:xfrm>
            <a:off x="4165600" y="3714750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4" name="Line 51"/>
          <p:cNvSpPr>
            <a:spLocks noChangeShapeType="1"/>
          </p:cNvSpPr>
          <p:nvPr/>
        </p:nvSpPr>
        <p:spPr bwMode="auto">
          <a:xfrm>
            <a:off x="4267200" y="3714750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5" name="Freeform 52"/>
          <p:cNvSpPr>
            <a:spLocks/>
          </p:cNvSpPr>
          <p:nvPr/>
        </p:nvSpPr>
        <p:spPr bwMode="auto">
          <a:xfrm>
            <a:off x="3251200" y="3992563"/>
            <a:ext cx="1220788" cy="198437"/>
          </a:xfrm>
          <a:custGeom>
            <a:avLst/>
            <a:gdLst>
              <a:gd name="T0" fmla="*/ 12 w 577"/>
              <a:gd name="T1" fmla="*/ 170 h 180"/>
              <a:gd name="T2" fmla="*/ 37 w 577"/>
              <a:gd name="T3" fmla="*/ 173 h 180"/>
              <a:gd name="T4" fmla="*/ 58 w 577"/>
              <a:gd name="T5" fmla="*/ 174 h 180"/>
              <a:gd name="T6" fmla="*/ 76 w 577"/>
              <a:gd name="T7" fmla="*/ 176 h 180"/>
              <a:gd name="T8" fmla="*/ 103 w 577"/>
              <a:gd name="T9" fmla="*/ 176 h 180"/>
              <a:gd name="T10" fmla="*/ 117 w 577"/>
              <a:gd name="T11" fmla="*/ 176 h 180"/>
              <a:gd name="T12" fmla="*/ 135 w 577"/>
              <a:gd name="T13" fmla="*/ 174 h 180"/>
              <a:gd name="T14" fmla="*/ 148 w 577"/>
              <a:gd name="T15" fmla="*/ 171 h 180"/>
              <a:gd name="T16" fmla="*/ 160 w 577"/>
              <a:gd name="T17" fmla="*/ 167 h 180"/>
              <a:gd name="T18" fmla="*/ 178 w 577"/>
              <a:gd name="T19" fmla="*/ 158 h 180"/>
              <a:gd name="T20" fmla="*/ 184 w 577"/>
              <a:gd name="T21" fmla="*/ 149 h 180"/>
              <a:gd name="T22" fmla="*/ 190 w 577"/>
              <a:gd name="T23" fmla="*/ 138 h 180"/>
              <a:gd name="T24" fmla="*/ 199 w 577"/>
              <a:gd name="T25" fmla="*/ 117 h 180"/>
              <a:gd name="T26" fmla="*/ 205 w 577"/>
              <a:gd name="T27" fmla="*/ 107 h 180"/>
              <a:gd name="T28" fmla="*/ 213 w 577"/>
              <a:gd name="T29" fmla="*/ 90 h 180"/>
              <a:gd name="T30" fmla="*/ 220 w 577"/>
              <a:gd name="T31" fmla="*/ 66 h 180"/>
              <a:gd name="T32" fmla="*/ 226 w 577"/>
              <a:gd name="T33" fmla="*/ 47 h 180"/>
              <a:gd name="T34" fmla="*/ 235 w 577"/>
              <a:gd name="T35" fmla="*/ 23 h 180"/>
              <a:gd name="T36" fmla="*/ 244 w 577"/>
              <a:gd name="T37" fmla="*/ 6 h 180"/>
              <a:gd name="T38" fmla="*/ 255 w 577"/>
              <a:gd name="T39" fmla="*/ 0 h 180"/>
              <a:gd name="T40" fmla="*/ 274 w 577"/>
              <a:gd name="T41" fmla="*/ 0 h 180"/>
              <a:gd name="T42" fmla="*/ 288 w 577"/>
              <a:gd name="T43" fmla="*/ 3 h 180"/>
              <a:gd name="T44" fmla="*/ 298 w 577"/>
              <a:gd name="T45" fmla="*/ 11 h 180"/>
              <a:gd name="T46" fmla="*/ 303 w 577"/>
              <a:gd name="T47" fmla="*/ 26 h 180"/>
              <a:gd name="T48" fmla="*/ 306 w 577"/>
              <a:gd name="T49" fmla="*/ 39 h 180"/>
              <a:gd name="T50" fmla="*/ 307 w 577"/>
              <a:gd name="T51" fmla="*/ 63 h 180"/>
              <a:gd name="T52" fmla="*/ 309 w 577"/>
              <a:gd name="T53" fmla="*/ 80 h 180"/>
              <a:gd name="T54" fmla="*/ 309 w 577"/>
              <a:gd name="T55" fmla="*/ 93 h 180"/>
              <a:gd name="T56" fmla="*/ 312 w 577"/>
              <a:gd name="T57" fmla="*/ 104 h 180"/>
              <a:gd name="T58" fmla="*/ 316 w 577"/>
              <a:gd name="T59" fmla="*/ 114 h 180"/>
              <a:gd name="T60" fmla="*/ 331 w 577"/>
              <a:gd name="T61" fmla="*/ 123 h 180"/>
              <a:gd name="T62" fmla="*/ 348 w 577"/>
              <a:gd name="T63" fmla="*/ 132 h 180"/>
              <a:gd name="T64" fmla="*/ 357 w 577"/>
              <a:gd name="T65" fmla="*/ 137 h 180"/>
              <a:gd name="T66" fmla="*/ 379 w 577"/>
              <a:gd name="T67" fmla="*/ 143 h 180"/>
              <a:gd name="T68" fmla="*/ 400 w 577"/>
              <a:gd name="T69" fmla="*/ 147 h 180"/>
              <a:gd name="T70" fmla="*/ 420 w 577"/>
              <a:gd name="T71" fmla="*/ 150 h 180"/>
              <a:gd name="T72" fmla="*/ 436 w 577"/>
              <a:gd name="T73" fmla="*/ 153 h 180"/>
              <a:gd name="T74" fmla="*/ 451 w 577"/>
              <a:gd name="T75" fmla="*/ 155 h 180"/>
              <a:gd name="T76" fmla="*/ 481 w 577"/>
              <a:gd name="T77" fmla="*/ 156 h 180"/>
              <a:gd name="T78" fmla="*/ 499 w 577"/>
              <a:gd name="T79" fmla="*/ 161 h 180"/>
              <a:gd name="T80" fmla="*/ 517 w 577"/>
              <a:gd name="T81" fmla="*/ 162 h 180"/>
              <a:gd name="T82" fmla="*/ 531 w 577"/>
              <a:gd name="T83" fmla="*/ 165 h 180"/>
              <a:gd name="T84" fmla="*/ 547 w 577"/>
              <a:gd name="T85" fmla="*/ 167 h 180"/>
              <a:gd name="T86" fmla="*/ 576 w 577"/>
              <a:gd name="T87" fmla="*/ 179 h 1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180"/>
              <a:gd name="T134" fmla="*/ 577 w 577"/>
              <a:gd name="T135" fmla="*/ 180 h 1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180">
                <a:moveTo>
                  <a:pt x="0" y="179"/>
                </a:moveTo>
                <a:lnTo>
                  <a:pt x="12" y="170"/>
                </a:lnTo>
                <a:lnTo>
                  <a:pt x="22" y="171"/>
                </a:lnTo>
                <a:lnTo>
                  <a:pt x="37" y="173"/>
                </a:lnTo>
                <a:lnTo>
                  <a:pt x="42" y="174"/>
                </a:lnTo>
                <a:lnTo>
                  <a:pt x="58" y="174"/>
                </a:lnTo>
                <a:lnTo>
                  <a:pt x="67" y="174"/>
                </a:lnTo>
                <a:lnTo>
                  <a:pt x="76" y="176"/>
                </a:lnTo>
                <a:lnTo>
                  <a:pt x="91" y="176"/>
                </a:lnTo>
                <a:lnTo>
                  <a:pt x="103" y="176"/>
                </a:lnTo>
                <a:lnTo>
                  <a:pt x="108" y="176"/>
                </a:lnTo>
                <a:lnTo>
                  <a:pt x="117" y="176"/>
                </a:lnTo>
                <a:lnTo>
                  <a:pt x="123" y="174"/>
                </a:lnTo>
                <a:lnTo>
                  <a:pt x="135" y="174"/>
                </a:lnTo>
                <a:lnTo>
                  <a:pt x="139" y="173"/>
                </a:lnTo>
                <a:lnTo>
                  <a:pt x="148" y="171"/>
                </a:lnTo>
                <a:lnTo>
                  <a:pt x="154" y="170"/>
                </a:lnTo>
                <a:lnTo>
                  <a:pt x="160" y="167"/>
                </a:lnTo>
                <a:lnTo>
                  <a:pt x="172" y="164"/>
                </a:lnTo>
                <a:lnTo>
                  <a:pt x="178" y="158"/>
                </a:lnTo>
                <a:lnTo>
                  <a:pt x="181" y="153"/>
                </a:lnTo>
                <a:lnTo>
                  <a:pt x="184" y="149"/>
                </a:lnTo>
                <a:lnTo>
                  <a:pt x="189" y="143"/>
                </a:lnTo>
                <a:lnTo>
                  <a:pt x="190" y="138"/>
                </a:lnTo>
                <a:lnTo>
                  <a:pt x="193" y="129"/>
                </a:lnTo>
                <a:lnTo>
                  <a:pt x="199" y="117"/>
                </a:lnTo>
                <a:lnTo>
                  <a:pt x="202" y="113"/>
                </a:lnTo>
                <a:lnTo>
                  <a:pt x="205" y="107"/>
                </a:lnTo>
                <a:lnTo>
                  <a:pt x="208" y="95"/>
                </a:lnTo>
                <a:lnTo>
                  <a:pt x="213" y="90"/>
                </a:lnTo>
                <a:lnTo>
                  <a:pt x="216" y="78"/>
                </a:lnTo>
                <a:lnTo>
                  <a:pt x="220" y="66"/>
                </a:lnTo>
                <a:lnTo>
                  <a:pt x="225" y="56"/>
                </a:lnTo>
                <a:lnTo>
                  <a:pt x="226" y="47"/>
                </a:lnTo>
                <a:lnTo>
                  <a:pt x="229" y="38"/>
                </a:lnTo>
                <a:lnTo>
                  <a:pt x="235" y="23"/>
                </a:lnTo>
                <a:lnTo>
                  <a:pt x="241" y="11"/>
                </a:lnTo>
                <a:lnTo>
                  <a:pt x="244" y="6"/>
                </a:lnTo>
                <a:lnTo>
                  <a:pt x="250" y="3"/>
                </a:lnTo>
                <a:lnTo>
                  <a:pt x="255" y="0"/>
                </a:lnTo>
                <a:lnTo>
                  <a:pt x="268" y="0"/>
                </a:lnTo>
                <a:lnTo>
                  <a:pt x="274" y="0"/>
                </a:lnTo>
                <a:lnTo>
                  <a:pt x="279" y="2"/>
                </a:lnTo>
                <a:lnTo>
                  <a:pt x="288" y="3"/>
                </a:lnTo>
                <a:lnTo>
                  <a:pt x="294" y="6"/>
                </a:lnTo>
                <a:lnTo>
                  <a:pt x="298" y="11"/>
                </a:lnTo>
                <a:lnTo>
                  <a:pt x="303" y="21"/>
                </a:lnTo>
                <a:lnTo>
                  <a:pt x="303" y="26"/>
                </a:lnTo>
                <a:lnTo>
                  <a:pt x="304" y="35"/>
                </a:lnTo>
                <a:lnTo>
                  <a:pt x="306" y="39"/>
                </a:lnTo>
                <a:lnTo>
                  <a:pt x="306" y="51"/>
                </a:lnTo>
                <a:lnTo>
                  <a:pt x="307" y="63"/>
                </a:lnTo>
                <a:lnTo>
                  <a:pt x="309" y="68"/>
                </a:lnTo>
                <a:lnTo>
                  <a:pt x="309" y="80"/>
                </a:lnTo>
                <a:lnTo>
                  <a:pt x="309" y="84"/>
                </a:lnTo>
                <a:lnTo>
                  <a:pt x="309" y="93"/>
                </a:lnTo>
                <a:lnTo>
                  <a:pt x="310" y="99"/>
                </a:lnTo>
                <a:lnTo>
                  <a:pt x="312" y="104"/>
                </a:lnTo>
                <a:lnTo>
                  <a:pt x="313" y="108"/>
                </a:lnTo>
                <a:lnTo>
                  <a:pt x="316" y="114"/>
                </a:lnTo>
                <a:lnTo>
                  <a:pt x="321" y="117"/>
                </a:lnTo>
                <a:lnTo>
                  <a:pt x="331" y="123"/>
                </a:lnTo>
                <a:lnTo>
                  <a:pt x="343" y="129"/>
                </a:lnTo>
                <a:lnTo>
                  <a:pt x="348" y="132"/>
                </a:lnTo>
                <a:lnTo>
                  <a:pt x="352" y="135"/>
                </a:lnTo>
                <a:lnTo>
                  <a:pt x="357" y="137"/>
                </a:lnTo>
                <a:lnTo>
                  <a:pt x="369" y="140"/>
                </a:lnTo>
                <a:lnTo>
                  <a:pt x="379" y="143"/>
                </a:lnTo>
                <a:lnTo>
                  <a:pt x="394" y="144"/>
                </a:lnTo>
                <a:lnTo>
                  <a:pt x="400" y="147"/>
                </a:lnTo>
                <a:lnTo>
                  <a:pt x="409" y="150"/>
                </a:lnTo>
                <a:lnTo>
                  <a:pt x="420" y="150"/>
                </a:lnTo>
                <a:lnTo>
                  <a:pt x="424" y="150"/>
                </a:lnTo>
                <a:lnTo>
                  <a:pt x="436" y="153"/>
                </a:lnTo>
                <a:lnTo>
                  <a:pt x="445" y="153"/>
                </a:lnTo>
                <a:lnTo>
                  <a:pt x="451" y="155"/>
                </a:lnTo>
                <a:lnTo>
                  <a:pt x="463" y="156"/>
                </a:lnTo>
                <a:lnTo>
                  <a:pt x="481" y="156"/>
                </a:lnTo>
                <a:lnTo>
                  <a:pt x="493" y="159"/>
                </a:lnTo>
                <a:lnTo>
                  <a:pt x="499" y="161"/>
                </a:lnTo>
                <a:lnTo>
                  <a:pt x="511" y="162"/>
                </a:lnTo>
                <a:lnTo>
                  <a:pt x="517" y="162"/>
                </a:lnTo>
                <a:lnTo>
                  <a:pt x="526" y="164"/>
                </a:lnTo>
                <a:lnTo>
                  <a:pt x="531" y="165"/>
                </a:lnTo>
                <a:lnTo>
                  <a:pt x="543" y="165"/>
                </a:lnTo>
                <a:lnTo>
                  <a:pt x="547" y="167"/>
                </a:lnTo>
                <a:lnTo>
                  <a:pt x="553" y="167"/>
                </a:lnTo>
                <a:lnTo>
                  <a:pt x="576" y="179"/>
                </a:lnTo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9926" name="Line 53"/>
          <p:cNvSpPr>
            <a:spLocks noChangeShapeType="1"/>
          </p:cNvSpPr>
          <p:nvPr/>
        </p:nvSpPr>
        <p:spPr bwMode="auto">
          <a:xfrm>
            <a:off x="3251200" y="4137025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7" name="Rectangle 54"/>
          <p:cNvSpPr>
            <a:spLocks noChangeArrowheads="1"/>
          </p:cNvSpPr>
          <p:nvPr/>
        </p:nvSpPr>
        <p:spPr bwMode="auto">
          <a:xfrm>
            <a:off x="5059363" y="3471863"/>
            <a:ext cx="1535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Digital filter</a:t>
            </a:r>
          </a:p>
        </p:txBody>
      </p:sp>
      <p:sp>
        <p:nvSpPr>
          <p:cNvPr id="79928" name="Rectangle 55"/>
          <p:cNvSpPr>
            <a:spLocks noChangeArrowheads="1"/>
          </p:cNvSpPr>
          <p:nvPr/>
        </p:nvSpPr>
        <p:spPr bwMode="auto">
          <a:xfrm>
            <a:off x="5059363" y="3889375"/>
            <a:ext cx="219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Zero suppression</a:t>
            </a:r>
          </a:p>
        </p:txBody>
      </p:sp>
      <p:sp>
        <p:nvSpPr>
          <p:cNvPr id="79929" name="Rectangle 56"/>
          <p:cNvSpPr>
            <a:spLocks noChangeArrowheads="1"/>
          </p:cNvSpPr>
          <p:nvPr/>
        </p:nvSpPr>
        <p:spPr bwMode="auto">
          <a:xfrm>
            <a:off x="3471863" y="4462463"/>
            <a:ext cx="777875" cy="300037"/>
          </a:xfrm>
          <a:prstGeom prst="rect">
            <a:avLst/>
          </a:prstGeom>
          <a:solidFill>
            <a:srgbClr val="CCFF6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0" name="Line 57"/>
          <p:cNvSpPr>
            <a:spLocks noChangeShapeType="1"/>
          </p:cNvSpPr>
          <p:nvPr/>
        </p:nvSpPr>
        <p:spPr bwMode="auto">
          <a:xfrm>
            <a:off x="3860800" y="4348163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1" name="Rectangle 58"/>
          <p:cNvSpPr>
            <a:spLocks noChangeArrowheads="1"/>
          </p:cNvSpPr>
          <p:nvPr/>
        </p:nvSpPr>
        <p:spPr bwMode="auto">
          <a:xfrm>
            <a:off x="3167063" y="4884738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2" name="Line 59"/>
          <p:cNvSpPr>
            <a:spLocks noChangeShapeType="1"/>
          </p:cNvSpPr>
          <p:nvPr/>
        </p:nvSpPr>
        <p:spPr bwMode="auto">
          <a:xfrm>
            <a:off x="3251200" y="4929188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3" name="Line 60"/>
          <p:cNvSpPr>
            <a:spLocks noChangeShapeType="1"/>
          </p:cNvSpPr>
          <p:nvPr/>
        </p:nvSpPr>
        <p:spPr bwMode="auto">
          <a:xfrm>
            <a:off x="3251200" y="5192713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4" name="Freeform 61"/>
          <p:cNvSpPr>
            <a:spLocks/>
          </p:cNvSpPr>
          <p:nvPr/>
        </p:nvSpPr>
        <p:spPr bwMode="auto">
          <a:xfrm>
            <a:off x="3251200" y="4943475"/>
            <a:ext cx="1220788" cy="198438"/>
          </a:xfrm>
          <a:custGeom>
            <a:avLst/>
            <a:gdLst>
              <a:gd name="T0" fmla="*/ 12 w 577"/>
              <a:gd name="T1" fmla="*/ 170 h 180"/>
              <a:gd name="T2" fmla="*/ 37 w 577"/>
              <a:gd name="T3" fmla="*/ 173 h 180"/>
              <a:gd name="T4" fmla="*/ 58 w 577"/>
              <a:gd name="T5" fmla="*/ 174 h 180"/>
              <a:gd name="T6" fmla="*/ 76 w 577"/>
              <a:gd name="T7" fmla="*/ 176 h 180"/>
              <a:gd name="T8" fmla="*/ 103 w 577"/>
              <a:gd name="T9" fmla="*/ 176 h 180"/>
              <a:gd name="T10" fmla="*/ 117 w 577"/>
              <a:gd name="T11" fmla="*/ 176 h 180"/>
              <a:gd name="T12" fmla="*/ 135 w 577"/>
              <a:gd name="T13" fmla="*/ 174 h 180"/>
              <a:gd name="T14" fmla="*/ 148 w 577"/>
              <a:gd name="T15" fmla="*/ 171 h 180"/>
              <a:gd name="T16" fmla="*/ 160 w 577"/>
              <a:gd name="T17" fmla="*/ 167 h 180"/>
              <a:gd name="T18" fmla="*/ 178 w 577"/>
              <a:gd name="T19" fmla="*/ 158 h 180"/>
              <a:gd name="T20" fmla="*/ 184 w 577"/>
              <a:gd name="T21" fmla="*/ 149 h 180"/>
              <a:gd name="T22" fmla="*/ 190 w 577"/>
              <a:gd name="T23" fmla="*/ 138 h 180"/>
              <a:gd name="T24" fmla="*/ 199 w 577"/>
              <a:gd name="T25" fmla="*/ 117 h 180"/>
              <a:gd name="T26" fmla="*/ 205 w 577"/>
              <a:gd name="T27" fmla="*/ 107 h 180"/>
              <a:gd name="T28" fmla="*/ 213 w 577"/>
              <a:gd name="T29" fmla="*/ 90 h 180"/>
              <a:gd name="T30" fmla="*/ 220 w 577"/>
              <a:gd name="T31" fmla="*/ 66 h 180"/>
              <a:gd name="T32" fmla="*/ 226 w 577"/>
              <a:gd name="T33" fmla="*/ 47 h 180"/>
              <a:gd name="T34" fmla="*/ 235 w 577"/>
              <a:gd name="T35" fmla="*/ 23 h 180"/>
              <a:gd name="T36" fmla="*/ 244 w 577"/>
              <a:gd name="T37" fmla="*/ 6 h 180"/>
              <a:gd name="T38" fmla="*/ 255 w 577"/>
              <a:gd name="T39" fmla="*/ 0 h 180"/>
              <a:gd name="T40" fmla="*/ 274 w 577"/>
              <a:gd name="T41" fmla="*/ 0 h 180"/>
              <a:gd name="T42" fmla="*/ 288 w 577"/>
              <a:gd name="T43" fmla="*/ 3 h 180"/>
              <a:gd name="T44" fmla="*/ 298 w 577"/>
              <a:gd name="T45" fmla="*/ 11 h 180"/>
              <a:gd name="T46" fmla="*/ 303 w 577"/>
              <a:gd name="T47" fmla="*/ 26 h 180"/>
              <a:gd name="T48" fmla="*/ 306 w 577"/>
              <a:gd name="T49" fmla="*/ 39 h 180"/>
              <a:gd name="T50" fmla="*/ 307 w 577"/>
              <a:gd name="T51" fmla="*/ 63 h 180"/>
              <a:gd name="T52" fmla="*/ 309 w 577"/>
              <a:gd name="T53" fmla="*/ 80 h 180"/>
              <a:gd name="T54" fmla="*/ 309 w 577"/>
              <a:gd name="T55" fmla="*/ 93 h 180"/>
              <a:gd name="T56" fmla="*/ 312 w 577"/>
              <a:gd name="T57" fmla="*/ 104 h 180"/>
              <a:gd name="T58" fmla="*/ 316 w 577"/>
              <a:gd name="T59" fmla="*/ 114 h 180"/>
              <a:gd name="T60" fmla="*/ 331 w 577"/>
              <a:gd name="T61" fmla="*/ 123 h 180"/>
              <a:gd name="T62" fmla="*/ 348 w 577"/>
              <a:gd name="T63" fmla="*/ 132 h 180"/>
              <a:gd name="T64" fmla="*/ 357 w 577"/>
              <a:gd name="T65" fmla="*/ 137 h 180"/>
              <a:gd name="T66" fmla="*/ 379 w 577"/>
              <a:gd name="T67" fmla="*/ 143 h 180"/>
              <a:gd name="T68" fmla="*/ 400 w 577"/>
              <a:gd name="T69" fmla="*/ 147 h 180"/>
              <a:gd name="T70" fmla="*/ 420 w 577"/>
              <a:gd name="T71" fmla="*/ 150 h 180"/>
              <a:gd name="T72" fmla="*/ 436 w 577"/>
              <a:gd name="T73" fmla="*/ 153 h 180"/>
              <a:gd name="T74" fmla="*/ 451 w 577"/>
              <a:gd name="T75" fmla="*/ 155 h 180"/>
              <a:gd name="T76" fmla="*/ 481 w 577"/>
              <a:gd name="T77" fmla="*/ 156 h 180"/>
              <a:gd name="T78" fmla="*/ 499 w 577"/>
              <a:gd name="T79" fmla="*/ 161 h 180"/>
              <a:gd name="T80" fmla="*/ 517 w 577"/>
              <a:gd name="T81" fmla="*/ 162 h 180"/>
              <a:gd name="T82" fmla="*/ 531 w 577"/>
              <a:gd name="T83" fmla="*/ 165 h 180"/>
              <a:gd name="T84" fmla="*/ 547 w 577"/>
              <a:gd name="T85" fmla="*/ 167 h 180"/>
              <a:gd name="T86" fmla="*/ 576 w 577"/>
              <a:gd name="T87" fmla="*/ 179 h 1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180"/>
              <a:gd name="T134" fmla="*/ 577 w 577"/>
              <a:gd name="T135" fmla="*/ 180 h 1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180">
                <a:moveTo>
                  <a:pt x="0" y="179"/>
                </a:moveTo>
                <a:lnTo>
                  <a:pt x="12" y="170"/>
                </a:lnTo>
                <a:lnTo>
                  <a:pt x="22" y="171"/>
                </a:lnTo>
                <a:lnTo>
                  <a:pt x="37" y="173"/>
                </a:lnTo>
                <a:lnTo>
                  <a:pt x="42" y="174"/>
                </a:lnTo>
                <a:lnTo>
                  <a:pt x="58" y="174"/>
                </a:lnTo>
                <a:lnTo>
                  <a:pt x="67" y="174"/>
                </a:lnTo>
                <a:lnTo>
                  <a:pt x="76" y="176"/>
                </a:lnTo>
                <a:lnTo>
                  <a:pt x="91" y="176"/>
                </a:lnTo>
                <a:lnTo>
                  <a:pt x="103" y="176"/>
                </a:lnTo>
                <a:lnTo>
                  <a:pt x="108" y="176"/>
                </a:lnTo>
                <a:lnTo>
                  <a:pt x="117" y="176"/>
                </a:lnTo>
                <a:lnTo>
                  <a:pt x="123" y="174"/>
                </a:lnTo>
                <a:lnTo>
                  <a:pt x="135" y="174"/>
                </a:lnTo>
                <a:lnTo>
                  <a:pt x="139" y="173"/>
                </a:lnTo>
                <a:lnTo>
                  <a:pt x="148" y="171"/>
                </a:lnTo>
                <a:lnTo>
                  <a:pt x="154" y="170"/>
                </a:lnTo>
                <a:lnTo>
                  <a:pt x="160" y="167"/>
                </a:lnTo>
                <a:lnTo>
                  <a:pt x="172" y="164"/>
                </a:lnTo>
                <a:lnTo>
                  <a:pt x="178" y="158"/>
                </a:lnTo>
                <a:lnTo>
                  <a:pt x="181" y="153"/>
                </a:lnTo>
                <a:lnTo>
                  <a:pt x="184" y="149"/>
                </a:lnTo>
                <a:lnTo>
                  <a:pt x="189" y="143"/>
                </a:lnTo>
                <a:lnTo>
                  <a:pt x="190" y="138"/>
                </a:lnTo>
                <a:lnTo>
                  <a:pt x="193" y="129"/>
                </a:lnTo>
                <a:lnTo>
                  <a:pt x="199" y="117"/>
                </a:lnTo>
                <a:lnTo>
                  <a:pt x="202" y="113"/>
                </a:lnTo>
                <a:lnTo>
                  <a:pt x="205" y="107"/>
                </a:lnTo>
                <a:lnTo>
                  <a:pt x="208" y="95"/>
                </a:lnTo>
                <a:lnTo>
                  <a:pt x="213" y="90"/>
                </a:lnTo>
                <a:lnTo>
                  <a:pt x="216" y="78"/>
                </a:lnTo>
                <a:lnTo>
                  <a:pt x="220" y="66"/>
                </a:lnTo>
                <a:lnTo>
                  <a:pt x="225" y="56"/>
                </a:lnTo>
                <a:lnTo>
                  <a:pt x="226" y="47"/>
                </a:lnTo>
                <a:lnTo>
                  <a:pt x="229" y="38"/>
                </a:lnTo>
                <a:lnTo>
                  <a:pt x="235" y="23"/>
                </a:lnTo>
                <a:lnTo>
                  <a:pt x="241" y="11"/>
                </a:lnTo>
                <a:lnTo>
                  <a:pt x="244" y="6"/>
                </a:lnTo>
                <a:lnTo>
                  <a:pt x="250" y="3"/>
                </a:lnTo>
                <a:lnTo>
                  <a:pt x="255" y="0"/>
                </a:lnTo>
                <a:lnTo>
                  <a:pt x="268" y="0"/>
                </a:lnTo>
                <a:lnTo>
                  <a:pt x="274" y="0"/>
                </a:lnTo>
                <a:lnTo>
                  <a:pt x="279" y="2"/>
                </a:lnTo>
                <a:lnTo>
                  <a:pt x="288" y="3"/>
                </a:lnTo>
                <a:lnTo>
                  <a:pt x="294" y="6"/>
                </a:lnTo>
                <a:lnTo>
                  <a:pt x="298" y="11"/>
                </a:lnTo>
                <a:lnTo>
                  <a:pt x="303" y="21"/>
                </a:lnTo>
                <a:lnTo>
                  <a:pt x="303" y="26"/>
                </a:lnTo>
                <a:lnTo>
                  <a:pt x="304" y="35"/>
                </a:lnTo>
                <a:lnTo>
                  <a:pt x="306" y="39"/>
                </a:lnTo>
                <a:lnTo>
                  <a:pt x="306" y="51"/>
                </a:lnTo>
                <a:lnTo>
                  <a:pt x="307" y="63"/>
                </a:lnTo>
                <a:lnTo>
                  <a:pt x="309" y="68"/>
                </a:lnTo>
                <a:lnTo>
                  <a:pt x="309" y="80"/>
                </a:lnTo>
                <a:lnTo>
                  <a:pt x="309" y="84"/>
                </a:lnTo>
                <a:lnTo>
                  <a:pt x="309" y="93"/>
                </a:lnTo>
                <a:lnTo>
                  <a:pt x="310" y="99"/>
                </a:lnTo>
                <a:lnTo>
                  <a:pt x="312" y="104"/>
                </a:lnTo>
                <a:lnTo>
                  <a:pt x="313" y="108"/>
                </a:lnTo>
                <a:lnTo>
                  <a:pt x="316" y="114"/>
                </a:lnTo>
                <a:lnTo>
                  <a:pt x="321" y="117"/>
                </a:lnTo>
                <a:lnTo>
                  <a:pt x="331" y="123"/>
                </a:lnTo>
                <a:lnTo>
                  <a:pt x="343" y="129"/>
                </a:lnTo>
                <a:lnTo>
                  <a:pt x="348" y="132"/>
                </a:lnTo>
                <a:lnTo>
                  <a:pt x="352" y="135"/>
                </a:lnTo>
                <a:lnTo>
                  <a:pt x="357" y="137"/>
                </a:lnTo>
                <a:lnTo>
                  <a:pt x="369" y="140"/>
                </a:lnTo>
                <a:lnTo>
                  <a:pt x="379" y="143"/>
                </a:lnTo>
                <a:lnTo>
                  <a:pt x="394" y="144"/>
                </a:lnTo>
                <a:lnTo>
                  <a:pt x="400" y="147"/>
                </a:lnTo>
                <a:lnTo>
                  <a:pt x="409" y="150"/>
                </a:lnTo>
                <a:lnTo>
                  <a:pt x="420" y="150"/>
                </a:lnTo>
                <a:lnTo>
                  <a:pt x="424" y="150"/>
                </a:lnTo>
                <a:lnTo>
                  <a:pt x="436" y="153"/>
                </a:lnTo>
                <a:lnTo>
                  <a:pt x="445" y="153"/>
                </a:lnTo>
                <a:lnTo>
                  <a:pt x="451" y="155"/>
                </a:lnTo>
                <a:lnTo>
                  <a:pt x="463" y="156"/>
                </a:lnTo>
                <a:lnTo>
                  <a:pt x="481" y="156"/>
                </a:lnTo>
                <a:lnTo>
                  <a:pt x="493" y="159"/>
                </a:lnTo>
                <a:lnTo>
                  <a:pt x="499" y="161"/>
                </a:lnTo>
                <a:lnTo>
                  <a:pt x="511" y="162"/>
                </a:lnTo>
                <a:lnTo>
                  <a:pt x="517" y="162"/>
                </a:lnTo>
                <a:lnTo>
                  <a:pt x="526" y="164"/>
                </a:lnTo>
                <a:lnTo>
                  <a:pt x="531" y="165"/>
                </a:lnTo>
                <a:lnTo>
                  <a:pt x="543" y="165"/>
                </a:lnTo>
                <a:lnTo>
                  <a:pt x="547" y="167"/>
                </a:lnTo>
                <a:lnTo>
                  <a:pt x="553" y="167"/>
                </a:lnTo>
                <a:lnTo>
                  <a:pt x="576" y="179"/>
                </a:lnTo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9935" name="Line 62"/>
          <p:cNvSpPr>
            <a:spLocks noChangeShapeType="1"/>
          </p:cNvSpPr>
          <p:nvPr/>
        </p:nvSpPr>
        <p:spPr bwMode="auto">
          <a:xfrm>
            <a:off x="3860800" y="4770438"/>
            <a:ext cx="0" cy="106362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6" name="Line 63"/>
          <p:cNvSpPr>
            <a:spLocks noChangeShapeType="1"/>
          </p:cNvSpPr>
          <p:nvPr/>
        </p:nvSpPr>
        <p:spPr bwMode="auto">
          <a:xfrm>
            <a:off x="3454400" y="4559300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7" name="Line 64"/>
          <p:cNvSpPr>
            <a:spLocks noChangeShapeType="1"/>
          </p:cNvSpPr>
          <p:nvPr/>
        </p:nvSpPr>
        <p:spPr bwMode="auto">
          <a:xfrm>
            <a:off x="3454400" y="4664075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8" name="Line 65"/>
          <p:cNvSpPr>
            <a:spLocks noChangeShapeType="1"/>
          </p:cNvSpPr>
          <p:nvPr/>
        </p:nvSpPr>
        <p:spPr bwMode="auto">
          <a:xfrm>
            <a:off x="3454400" y="4770438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9" name="Rectangle 66"/>
          <p:cNvSpPr>
            <a:spLocks noChangeArrowheads="1"/>
          </p:cNvSpPr>
          <p:nvPr/>
        </p:nvSpPr>
        <p:spPr bwMode="auto">
          <a:xfrm>
            <a:off x="5059363" y="4378325"/>
            <a:ext cx="885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Buffer</a:t>
            </a:r>
          </a:p>
        </p:txBody>
      </p:sp>
      <p:sp>
        <p:nvSpPr>
          <p:cNvPr id="79940" name="Line 67"/>
          <p:cNvSpPr>
            <a:spLocks noChangeShapeType="1"/>
          </p:cNvSpPr>
          <p:nvPr/>
        </p:nvSpPr>
        <p:spPr bwMode="auto">
          <a:xfrm>
            <a:off x="3822700" y="4948238"/>
            <a:ext cx="0" cy="2381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1" name="Line 68"/>
          <p:cNvSpPr>
            <a:spLocks noChangeShapeType="1"/>
          </p:cNvSpPr>
          <p:nvPr/>
        </p:nvSpPr>
        <p:spPr bwMode="auto">
          <a:xfrm flipV="1">
            <a:off x="3282950" y="5064125"/>
            <a:ext cx="539750" cy="317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2" name="Rectangle 69"/>
          <p:cNvSpPr>
            <a:spLocks noChangeArrowheads="1"/>
          </p:cNvSpPr>
          <p:nvPr/>
        </p:nvSpPr>
        <p:spPr bwMode="auto">
          <a:xfrm>
            <a:off x="3471863" y="5359400"/>
            <a:ext cx="777875" cy="300038"/>
          </a:xfrm>
          <a:prstGeom prst="rect">
            <a:avLst/>
          </a:prstGeom>
          <a:solidFill>
            <a:srgbClr val="CCFF6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3" name="Rectangle 70"/>
          <p:cNvSpPr>
            <a:spLocks noChangeArrowheads="1"/>
          </p:cNvSpPr>
          <p:nvPr/>
        </p:nvSpPr>
        <p:spPr bwMode="auto">
          <a:xfrm>
            <a:off x="3167063" y="5781675"/>
            <a:ext cx="1387475" cy="193675"/>
          </a:xfrm>
          <a:prstGeom prst="rect">
            <a:avLst/>
          </a:prstGeom>
          <a:solidFill>
            <a:srgbClr val="FFCC99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4" name="Line 71"/>
          <p:cNvSpPr>
            <a:spLocks noChangeShapeType="1"/>
          </p:cNvSpPr>
          <p:nvPr/>
        </p:nvSpPr>
        <p:spPr bwMode="auto">
          <a:xfrm>
            <a:off x="3860800" y="5667375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5" name="Line 72"/>
          <p:cNvSpPr>
            <a:spLocks noChangeShapeType="1"/>
          </p:cNvSpPr>
          <p:nvPr/>
        </p:nvSpPr>
        <p:spPr bwMode="auto">
          <a:xfrm>
            <a:off x="3454400" y="5456238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6" name="Line 73"/>
          <p:cNvSpPr>
            <a:spLocks noChangeShapeType="1"/>
          </p:cNvSpPr>
          <p:nvPr/>
        </p:nvSpPr>
        <p:spPr bwMode="auto">
          <a:xfrm>
            <a:off x="3454400" y="5562600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7" name="Line 74"/>
          <p:cNvSpPr>
            <a:spLocks noChangeShapeType="1"/>
          </p:cNvSpPr>
          <p:nvPr/>
        </p:nvSpPr>
        <p:spPr bwMode="auto">
          <a:xfrm>
            <a:off x="3454400" y="5667375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8" name="Line 75"/>
          <p:cNvSpPr>
            <a:spLocks noChangeShapeType="1"/>
          </p:cNvSpPr>
          <p:nvPr/>
        </p:nvSpPr>
        <p:spPr bwMode="auto">
          <a:xfrm>
            <a:off x="3860800" y="5245100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9" name="Rectangle 76"/>
          <p:cNvSpPr>
            <a:spLocks noChangeArrowheads="1"/>
          </p:cNvSpPr>
          <p:nvPr/>
        </p:nvSpPr>
        <p:spPr bwMode="auto">
          <a:xfrm>
            <a:off x="5059363" y="5627688"/>
            <a:ext cx="245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Format &amp; Readout</a:t>
            </a:r>
          </a:p>
        </p:txBody>
      </p:sp>
      <p:sp>
        <p:nvSpPr>
          <p:cNvPr id="79950" name="Rectangle 77"/>
          <p:cNvSpPr>
            <a:spLocks noChangeArrowheads="1"/>
          </p:cNvSpPr>
          <p:nvPr/>
        </p:nvSpPr>
        <p:spPr bwMode="auto">
          <a:xfrm>
            <a:off x="5059363" y="5319713"/>
            <a:ext cx="885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Buffer</a:t>
            </a:r>
          </a:p>
        </p:txBody>
      </p:sp>
      <p:sp>
        <p:nvSpPr>
          <p:cNvPr id="79951" name="Rectangle 78"/>
          <p:cNvSpPr>
            <a:spLocks noChangeArrowheads="1"/>
          </p:cNvSpPr>
          <p:nvPr/>
        </p:nvSpPr>
        <p:spPr bwMode="auto">
          <a:xfrm>
            <a:off x="5059363" y="4859338"/>
            <a:ext cx="2443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Feature extraction</a:t>
            </a:r>
          </a:p>
        </p:txBody>
      </p:sp>
      <p:sp>
        <p:nvSpPr>
          <p:cNvPr id="79952" name="Rectangle 79"/>
          <p:cNvSpPr>
            <a:spLocks noChangeArrowheads="1"/>
          </p:cNvSpPr>
          <p:nvPr/>
        </p:nvSpPr>
        <p:spPr bwMode="auto">
          <a:xfrm>
            <a:off x="5059363" y="746125"/>
            <a:ext cx="2344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Detector / Sensor</a:t>
            </a:r>
          </a:p>
        </p:txBody>
      </p:sp>
      <p:sp>
        <p:nvSpPr>
          <p:cNvPr id="79953" name="AutoShape 80"/>
          <p:cNvSpPr>
            <a:spLocks noChangeArrowheads="1"/>
          </p:cNvSpPr>
          <p:nvPr/>
        </p:nvSpPr>
        <p:spPr bwMode="auto">
          <a:xfrm>
            <a:off x="3443288" y="5983288"/>
            <a:ext cx="893762" cy="569912"/>
          </a:xfrm>
          <a:prstGeom prst="downArrow">
            <a:avLst>
              <a:gd name="adj1" fmla="val 52046"/>
              <a:gd name="adj2" fmla="val 40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54" name="Rectangle 81"/>
          <p:cNvSpPr>
            <a:spLocks noChangeArrowheads="1"/>
          </p:cNvSpPr>
          <p:nvPr/>
        </p:nvSpPr>
        <p:spPr bwMode="auto">
          <a:xfrm>
            <a:off x="5072063" y="6069013"/>
            <a:ext cx="3459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to Data Acquisition System</a:t>
            </a:r>
          </a:p>
        </p:txBody>
      </p:sp>
      <p:sp>
        <p:nvSpPr>
          <p:cNvPr id="79956" name="Rectangle 83"/>
          <p:cNvSpPr>
            <a:spLocks noChangeArrowheads="1"/>
          </p:cNvSpPr>
          <p:nvPr/>
        </p:nvSpPr>
        <p:spPr bwMode="auto">
          <a:xfrm>
            <a:off x="8386763" y="1879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 sz="2400">
              <a:latin typeface="Times" charset="0"/>
            </a:endParaRPr>
          </a:p>
        </p:txBody>
      </p:sp>
      <p:sp>
        <p:nvSpPr>
          <p:cNvPr id="79957" name="Footer Placeholder 8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More Stuff</a:t>
            </a:r>
          </a:p>
        </p:txBody>
      </p:sp>
      <p:sp>
        <p:nvSpPr>
          <p:cNvPr id="16589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Data format, DIY DAQ, run-control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the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Each DAQ component must have</a:t>
            </a:r>
          </a:p>
          <a:p>
            <a:pPr lvl="1"/>
            <a:r>
              <a:rPr lang="en-US" dirty="0" smtClean="0"/>
              <a:t>A set of well defined states</a:t>
            </a:r>
          </a:p>
          <a:p>
            <a:pPr lvl="1"/>
            <a:r>
              <a:rPr lang="en-US" dirty="0" smtClean="0"/>
              <a:t>A set of rules to pass from one state to another</a:t>
            </a:r>
          </a:p>
          <a:p>
            <a:pPr lvl="1">
              <a:buClr>
                <a:srgbClr val="C00000"/>
              </a:buClr>
              <a:buFont typeface="Symbol" pitchFamily="18" charset="2"/>
              <a:buChar char="Þ"/>
            </a:pPr>
            <a:r>
              <a:rPr lang="en-US" dirty="0" smtClean="0">
                <a:solidFill>
                  <a:srgbClr val="C00000"/>
                </a:solidFill>
              </a:rPr>
              <a:t>Finite State Machine</a:t>
            </a:r>
            <a:endParaRPr lang="en-US" dirty="0" smtClean="0"/>
          </a:p>
          <a:p>
            <a:r>
              <a:rPr lang="en-US" dirty="0" smtClean="0"/>
              <a:t>A central process controls the system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Run control</a:t>
            </a:r>
          </a:p>
          <a:p>
            <a:pPr lvl="2"/>
            <a:r>
              <a:rPr lang="en-US" dirty="0" smtClean="0"/>
              <a:t>Implements the state machine</a:t>
            </a:r>
          </a:p>
          <a:p>
            <a:pPr lvl="2"/>
            <a:r>
              <a:rPr lang="en-US" dirty="0" smtClean="0"/>
              <a:t>Triggers state changes and takes track of components’ states</a:t>
            </a:r>
          </a:p>
          <a:p>
            <a:pPr lvl="3"/>
            <a:r>
              <a:rPr lang="en-US" dirty="0" smtClean="0"/>
              <a:t>Trees of controllers can be used to improve scalability </a:t>
            </a:r>
          </a:p>
          <a:p>
            <a:r>
              <a:rPr lang="en-US" dirty="0" smtClean="0"/>
              <a:t>A GUI interfaces the user to the Run control</a:t>
            </a:r>
          </a:p>
          <a:p>
            <a:pPr lvl="1"/>
            <a:r>
              <a:rPr lang="en-US" dirty="0" smtClean="0"/>
              <a:t>…and various system services…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16EA7-B28E-42FA-ADD0-175ABD689DA2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Languages &amp; Wisdom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Which language? </a:t>
            </a:r>
          </a:p>
          <a:p>
            <a:pPr lvl="1"/>
            <a:r>
              <a:rPr lang="en-US" dirty="0" smtClean="0"/>
              <a:t>You need easy control of OS primitives </a:t>
            </a:r>
            <a:r>
              <a:rPr lang="en-US" dirty="0" smtClean="0">
                <a:sym typeface="Wingdings"/>
              </a:rPr>
              <a:t> suggests C or a language with good C-bindings</a:t>
            </a:r>
          </a:p>
          <a:p>
            <a:r>
              <a:rPr lang="en-US" dirty="0" smtClean="0">
                <a:sym typeface="Wingdings"/>
              </a:rPr>
              <a:t>Efficiency is good </a:t>
            </a:r>
          </a:p>
          <a:p>
            <a:pPr lvl="1"/>
            <a:r>
              <a:rPr lang="en-US" dirty="0" smtClean="0">
                <a:sym typeface="Wingdings"/>
              </a:rPr>
              <a:t>Avoid wasting CPU cycles or memory bandwidth where it is easy to do so</a:t>
            </a:r>
          </a:p>
          <a:p>
            <a:r>
              <a:rPr lang="en-US" dirty="0" smtClean="0">
                <a:sym typeface="Wingdings"/>
              </a:rPr>
              <a:t>Readable, clear code is even more important</a:t>
            </a:r>
          </a:p>
          <a:p>
            <a:r>
              <a:rPr lang="en-US" dirty="0" smtClean="0">
                <a:sym typeface="Wingdings"/>
              </a:rPr>
              <a:t>“As simple as possible but not simpler”</a:t>
            </a:r>
          </a:p>
          <a:p>
            <a:r>
              <a:rPr lang="en-US" dirty="0" smtClean="0">
                <a:sym typeface="Wingdings"/>
              </a:rPr>
              <a:t>“Premature optimization is the root of all evil”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188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33F13A1-4E33-4A35-8D18-490D30FB9949}" type="slidenum">
              <a:rPr lang="en-US"/>
              <a:pPr/>
              <a:t>73</a:t>
            </a:fld>
            <a:endParaRPr lang="en-US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5505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Connecting Devices in a Network</a:t>
            </a:r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On an network a device is identifed by a </a:t>
            </a:r>
            <a:r>
              <a:rPr lang="en-US" sz="2800" smtClean="0">
                <a:solidFill>
                  <a:srgbClr val="FF0000"/>
                </a:solidFill>
              </a:rPr>
              <a:t>network address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eg: our phone-number, the MAC address of your computer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Devices communicate by sending messages (frames, packets) to each other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 Some establish a connection lilke the telephone network, some simply send messages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Modern networks are </a:t>
            </a:r>
            <a:r>
              <a:rPr lang="en-US" sz="2800" i="1" smtClean="0">
                <a:solidFill>
                  <a:srgbClr val="FF0000"/>
                </a:solidFill>
              </a:rPr>
              <a:t>switched with point-to-point links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circuit switching, packet switching</a:t>
            </a:r>
          </a:p>
        </p:txBody>
      </p:sp>
      <p:sp>
        <p:nvSpPr>
          <p:cNvPr id="125957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philosophies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46910"/>
            <a:ext cx="2998519" cy="50826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Send everything, ask questions later (ALICE, CMS, LHCb)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Send a part first, get better question</a:t>
            </a:r>
            <a:br>
              <a:rPr lang="en-US" dirty="0" smtClean="0"/>
            </a:br>
            <a:r>
              <a:rPr lang="en-US" dirty="0" smtClean="0"/>
              <a:t>Send everything only if interesting (ATLAS)</a:t>
            </a:r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D54875-01C8-447A-8F3C-36A5E597D9D0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8622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704927" y="1068779"/>
            <a:ext cx="4981873" cy="237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atlas-daq-strategy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9474" y="3648654"/>
            <a:ext cx="5474525" cy="264507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716488" y="5949538"/>
            <a:ext cx="427512" cy="3681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F825F1D-0202-4BD2-8561-1581ED37196E}" type="slidenum">
              <a:rPr lang="en-US"/>
              <a:pPr/>
              <a:t>75</a:t>
            </a:fld>
            <a:endParaRPr lang="en-US"/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Network Technologies</a:t>
            </a:r>
          </a:p>
        </p:txBody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010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Examples: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The telephone network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Ethernet (IEEE 802.3)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ATM (the backbone for GSM cell-phones)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 </a:t>
            </a:r>
            <a:r>
              <a:rPr lang="en-US" sz="2000" dirty="0" err="1" smtClean="0"/>
              <a:t>Infiniband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err="1" smtClean="0"/>
              <a:t>Myrinet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many, many more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Note: some of these have "bus"-features as well (Ethernet, </a:t>
            </a:r>
            <a:r>
              <a:rPr lang="en-US" sz="2400" dirty="0" err="1" smtClean="0"/>
              <a:t>Infiniband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Network technologies are sometimes functionally grouped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Cluster interconnect (</a:t>
            </a:r>
            <a:r>
              <a:rPr lang="en-US" sz="2000" dirty="0" err="1" smtClean="0"/>
              <a:t>Myrinet</a:t>
            </a:r>
            <a:r>
              <a:rPr lang="en-US" sz="2000" dirty="0" smtClean="0"/>
              <a:t>, </a:t>
            </a:r>
            <a:r>
              <a:rPr lang="en-US" sz="2000" dirty="0" err="1" smtClean="0"/>
              <a:t>Infiniband</a:t>
            </a:r>
            <a:r>
              <a:rPr lang="en-US" sz="2000" dirty="0" smtClean="0"/>
              <a:t>) 15 m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Local area network (Ethernet), 100 m to 10 km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Wide area network (ATM, SONET) &gt; 50 km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123909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BD50CE1-52D3-4D1C-9850-0D22FFBCC2BE}" type="slidenum">
              <a:rPr lang="en-US"/>
              <a:pPr/>
              <a:t>76</a:t>
            </a:fld>
            <a:endParaRPr lang="en-US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54050" y="96838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Overcoming Congestion:</a:t>
            </a:r>
            <a:br>
              <a:rPr lang="en-US" smtClean="0"/>
            </a:br>
            <a:r>
              <a:rPr lang="en-US" smtClean="0"/>
              <a:t>Queuing at the Input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511300"/>
            <a:ext cx="4114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Two frames destined to the same destination arrive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While one is switched through the other is waiting at the input port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When the output port is free the queued packet is sent</a:t>
            </a:r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3352800" y="5969000"/>
            <a:ext cx="6858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cxnSp>
        <p:nvCxnSpPr>
          <p:cNvPr id="144390" name="AutoShape 6"/>
          <p:cNvCxnSpPr>
            <a:cxnSpLocks noChangeShapeType="1"/>
            <a:endCxn id="144389" idx="1"/>
          </p:cNvCxnSpPr>
          <p:nvPr/>
        </p:nvCxnSpPr>
        <p:spPr bwMode="auto">
          <a:xfrm rot="16200000" flipH="1">
            <a:off x="2078832" y="4999831"/>
            <a:ext cx="1312862" cy="12350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44391" name="Oval 7"/>
          <p:cNvSpPr>
            <a:spLocks noChangeArrowheads="1"/>
          </p:cNvSpPr>
          <p:nvPr/>
        </p:nvSpPr>
        <p:spPr bwMode="auto">
          <a:xfrm>
            <a:off x="1295400" y="2692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4392" name="Oval 8"/>
          <p:cNvSpPr>
            <a:spLocks noChangeArrowheads="1"/>
          </p:cNvSpPr>
          <p:nvPr/>
        </p:nvSpPr>
        <p:spPr bwMode="auto">
          <a:xfrm>
            <a:off x="2819400" y="2692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4393" name="Rectangle 9"/>
          <p:cNvSpPr>
            <a:spLocks noChangeArrowheads="1"/>
          </p:cNvSpPr>
          <p:nvPr/>
        </p:nvSpPr>
        <p:spPr bwMode="auto">
          <a:xfrm>
            <a:off x="1050925" y="1549400"/>
            <a:ext cx="6858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1</a:t>
            </a:r>
          </a:p>
        </p:txBody>
      </p:sp>
      <p:sp>
        <p:nvSpPr>
          <p:cNvPr id="144394" name="Rectangle 10"/>
          <p:cNvSpPr>
            <a:spLocks noChangeArrowheads="1"/>
          </p:cNvSpPr>
          <p:nvPr/>
        </p:nvSpPr>
        <p:spPr bwMode="auto">
          <a:xfrm>
            <a:off x="2532063" y="1549400"/>
            <a:ext cx="685800" cy="609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3</a:t>
            </a:r>
          </a:p>
        </p:txBody>
      </p:sp>
      <p:cxnSp>
        <p:nvCxnSpPr>
          <p:cNvPr id="144395" name="AutoShape 11"/>
          <p:cNvCxnSpPr>
            <a:cxnSpLocks noChangeShapeType="1"/>
            <a:stCxn id="144393" idx="2"/>
            <a:endCxn id="144391" idx="0"/>
          </p:cNvCxnSpPr>
          <p:nvPr/>
        </p:nvCxnSpPr>
        <p:spPr bwMode="auto">
          <a:xfrm flipH="1">
            <a:off x="1371600" y="2159000"/>
            <a:ext cx="22225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4396" name="AutoShape 12"/>
          <p:cNvCxnSpPr>
            <a:cxnSpLocks noChangeShapeType="1"/>
            <a:stCxn id="144394" idx="2"/>
            <a:endCxn id="144392" idx="0"/>
          </p:cNvCxnSpPr>
          <p:nvPr/>
        </p:nvCxnSpPr>
        <p:spPr bwMode="auto">
          <a:xfrm>
            <a:off x="2874963" y="2159000"/>
            <a:ext cx="20637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1285875" y="1806575"/>
            <a:ext cx="225425" cy="495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771775" y="1806575"/>
            <a:ext cx="225425" cy="495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sp>
        <p:nvSpPr>
          <p:cNvPr id="144399" name="Footer Placeholder 1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pic>
        <p:nvPicPr>
          <p:cNvPr id="144400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413" y="2390775"/>
            <a:ext cx="27590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-1.38889E-6 0.157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173 0.161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15787 L 0.08698 0.436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7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0.42946 L 0.08125 0.52428 C 0.08125 0.56684 0.11788 0.6198 0.14774 0.6198 L 0.21424 0.6198 " pathEditMode="relative" rAng="0" ptsTypes="FfFF">
                                      <p:cBhvr>
                                        <p:cTn id="25" dur="2000" fill="hold"/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" y="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16134 L -0.08698 0.4428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14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7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25 0.42946 L -0.08125 0.52451 C -0.08125 0.5673 -0.04601 0.6198 -0.01736 0.6198 L 0.0467 0.6198 " pathEditMode="relative" rAng="0" ptsTypes="FfFF">
                                      <p:cBhvr>
                                        <p:cTn id="39" dur="2000" fill="hold"/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7" grpId="0" animBg="1"/>
      <p:bldP spid="118797" grpId="1" animBg="1"/>
      <p:bldP spid="118797" grpId="2" animBg="1"/>
      <p:bldP spid="118797" grpId="3" animBg="1"/>
      <p:bldP spid="118798" grpId="0" animBg="1"/>
      <p:bldP spid="118798" grpId="1" animBg="1"/>
      <p:bldP spid="118798" grpId="2" animBg="1"/>
      <p:bldP spid="118798" grpId="3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6AE63BE-AE4F-4DBD-B466-36A2D7738D27}" type="slidenum">
              <a:rPr lang="en-US"/>
              <a:pPr/>
              <a:t>77</a:t>
            </a:fld>
            <a:endParaRPr lang="en-US"/>
          </a:p>
        </p:txBody>
      </p:sp>
      <p:sp>
        <p:nvSpPr>
          <p:cNvPr id="146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Head of Line Blocking</a:t>
            </a:r>
          </a:p>
        </p:txBody>
      </p:sp>
      <p:sp>
        <p:nvSpPr>
          <p:cNvPr id="146436" name="Rectangle 5"/>
          <p:cNvSpPr>
            <a:spLocks noChangeArrowheads="1"/>
          </p:cNvSpPr>
          <p:nvPr/>
        </p:nvSpPr>
        <p:spPr bwMode="auto">
          <a:xfrm>
            <a:off x="3605213" y="5303838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cxnSp>
        <p:nvCxnSpPr>
          <p:cNvPr id="146437" name="AutoShape 6"/>
          <p:cNvCxnSpPr>
            <a:cxnSpLocks noChangeShapeType="1"/>
            <a:stCxn id="146447" idx="4"/>
          </p:cNvCxnSpPr>
          <p:nvPr/>
        </p:nvCxnSpPr>
        <p:spPr bwMode="auto">
          <a:xfrm rot="16200000" flipH="1">
            <a:off x="2882107" y="4885531"/>
            <a:ext cx="827088" cy="6191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46438" name="Oval 7"/>
          <p:cNvSpPr>
            <a:spLocks noChangeArrowheads="1"/>
          </p:cNvSpPr>
          <p:nvPr/>
        </p:nvSpPr>
        <p:spPr bwMode="auto">
          <a:xfrm>
            <a:off x="1433513" y="2692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6439" name="Oval 8"/>
          <p:cNvSpPr>
            <a:spLocks noChangeArrowheads="1"/>
          </p:cNvSpPr>
          <p:nvPr/>
        </p:nvSpPr>
        <p:spPr bwMode="auto">
          <a:xfrm>
            <a:off x="2957513" y="2692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6440" name="Rectangle 9"/>
          <p:cNvSpPr>
            <a:spLocks noChangeArrowheads="1"/>
          </p:cNvSpPr>
          <p:nvPr/>
        </p:nvSpPr>
        <p:spPr bwMode="auto">
          <a:xfrm>
            <a:off x="1189038" y="1549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1</a:t>
            </a:r>
          </a:p>
        </p:txBody>
      </p:sp>
      <p:sp>
        <p:nvSpPr>
          <p:cNvPr id="146441" name="Rectangle 10"/>
          <p:cNvSpPr>
            <a:spLocks noChangeArrowheads="1"/>
          </p:cNvSpPr>
          <p:nvPr/>
        </p:nvSpPr>
        <p:spPr bwMode="auto">
          <a:xfrm>
            <a:off x="2684463" y="1549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3</a:t>
            </a:r>
          </a:p>
        </p:txBody>
      </p:sp>
      <p:cxnSp>
        <p:nvCxnSpPr>
          <p:cNvPr id="146442" name="AutoShape 11"/>
          <p:cNvCxnSpPr>
            <a:cxnSpLocks noChangeShapeType="1"/>
            <a:stCxn id="146440" idx="2"/>
            <a:endCxn id="146438" idx="0"/>
          </p:cNvCxnSpPr>
          <p:nvPr/>
        </p:nvCxnSpPr>
        <p:spPr bwMode="auto">
          <a:xfrm flipH="1">
            <a:off x="1509713" y="2159000"/>
            <a:ext cx="22225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6443" name="AutoShape 12"/>
          <p:cNvCxnSpPr>
            <a:cxnSpLocks noChangeShapeType="1"/>
            <a:stCxn id="146441" idx="2"/>
            <a:endCxn id="146439" idx="0"/>
          </p:cNvCxnSpPr>
          <p:nvPr/>
        </p:nvCxnSpPr>
        <p:spPr bwMode="auto">
          <a:xfrm>
            <a:off x="3027363" y="2159000"/>
            <a:ext cx="635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1423988" y="1806575"/>
            <a:ext cx="225425" cy="495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2909888" y="1806575"/>
            <a:ext cx="225425" cy="495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sp>
        <p:nvSpPr>
          <p:cNvPr id="146446" name="Oval 15"/>
          <p:cNvSpPr>
            <a:spLocks noChangeArrowheads="1"/>
          </p:cNvSpPr>
          <p:nvPr/>
        </p:nvSpPr>
        <p:spPr bwMode="auto">
          <a:xfrm>
            <a:off x="1379538" y="47085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6447" name="Oval 16"/>
          <p:cNvSpPr>
            <a:spLocks noChangeArrowheads="1"/>
          </p:cNvSpPr>
          <p:nvPr/>
        </p:nvSpPr>
        <p:spPr bwMode="auto">
          <a:xfrm>
            <a:off x="2909888" y="462915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6448" name="Rectangle 17"/>
          <p:cNvSpPr>
            <a:spLocks noChangeArrowheads="1"/>
          </p:cNvSpPr>
          <p:nvPr/>
        </p:nvSpPr>
        <p:spPr bwMode="auto">
          <a:xfrm>
            <a:off x="427038" y="56261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4</a:t>
            </a: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2909888" y="1808163"/>
            <a:ext cx="225425" cy="495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4</a:t>
            </a:r>
          </a:p>
        </p:txBody>
      </p:sp>
      <p:cxnSp>
        <p:nvCxnSpPr>
          <p:cNvPr id="146450" name="AutoShape 19"/>
          <p:cNvCxnSpPr>
            <a:cxnSpLocks noChangeShapeType="1"/>
            <a:stCxn id="146448" idx="3"/>
            <a:endCxn id="146446" idx="4"/>
          </p:cNvCxnSpPr>
          <p:nvPr/>
        </p:nvCxnSpPr>
        <p:spPr bwMode="auto">
          <a:xfrm flipV="1">
            <a:off x="1112838" y="4860925"/>
            <a:ext cx="342900" cy="10699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851275" y="3108325"/>
            <a:ext cx="5086350" cy="641350"/>
            <a:chOff x="2426" y="1958"/>
            <a:chExt cx="3204" cy="404"/>
          </a:xfrm>
        </p:grpSpPr>
        <p:sp>
          <p:nvSpPr>
            <p:cNvPr id="146456" name="AutoShape 20"/>
            <p:cNvSpPr>
              <a:spLocks noChangeArrowheads="1"/>
            </p:cNvSpPr>
            <p:nvPr/>
          </p:nvSpPr>
          <p:spPr bwMode="auto">
            <a:xfrm>
              <a:off x="2426" y="2007"/>
              <a:ext cx="615" cy="306"/>
            </a:xfrm>
            <a:prstGeom prst="leftArrow">
              <a:avLst>
                <a:gd name="adj1" fmla="val 50000"/>
                <a:gd name="adj2" fmla="val 502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57" name="Text Box 21"/>
            <p:cNvSpPr txBox="1">
              <a:spLocks noChangeArrowheads="1"/>
            </p:cNvSpPr>
            <p:nvPr/>
          </p:nvSpPr>
          <p:spPr bwMode="auto">
            <a:xfrm>
              <a:off x="3135" y="1958"/>
              <a:ext cx="249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Packet to node 4 must wait</a:t>
              </a:r>
            </a:p>
            <a:p>
              <a:pPr eaLnBrk="0" hangingPunct="0"/>
              <a:r>
                <a:rPr lang="en-US"/>
                <a:t>even though port to node 4 is free</a:t>
              </a:r>
            </a:p>
          </p:txBody>
        </p:sp>
      </p:grpSp>
      <p:sp>
        <p:nvSpPr>
          <p:cNvPr id="30743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4257675" y="1600200"/>
            <a:ext cx="4454525" cy="48434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The reason for this is the First in First Out (FIFO) structure of the input buffer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Queuing theory tells us* that for random traffic </a:t>
            </a:r>
            <a:r>
              <a:rPr lang="en-US" sz="2000" smtClean="0"/>
              <a:t>(and infinitely many switch ports)</a:t>
            </a:r>
            <a:r>
              <a:rPr lang="en-US" sz="2400" smtClean="0"/>
              <a:t> the throughput of the switch will go down to 58.6% </a:t>
            </a:r>
            <a:r>
              <a:rPr lang="en-US" sz="2400" smtClean="0">
                <a:sym typeface="Wingdings" charset="2"/>
              </a:rPr>
              <a:t> that means on 100 MBit/s network the nodes will "see" effectively only ~ 58 MBit/s</a:t>
            </a:r>
            <a:endParaRPr lang="en-US" sz="2400" smtClean="0"/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5111750" y="5949950"/>
            <a:ext cx="3871913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/>
              <a:t>*) "Input Versus Output Queueing on a Space-Division Packet Switch"; Karol, M. et al. ; IEEE Trans. Comm., 35/12</a:t>
            </a:r>
          </a:p>
        </p:txBody>
      </p:sp>
      <p:sp>
        <p:nvSpPr>
          <p:cNvPr id="146454" name="Footer Placeholder 2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pic>
        <p:nvPicPr>
          <p:cNvPr id="146455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238" y="2455863"/>
            <a:ext cx="3070225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162 L -0.00243 0.264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97965E-6 L 0.00035 0.301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26411 L 0.16007 0.429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1.97965E-6 L 0.00035 0.209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07 0.42969 L 0.16007 0.49399 C 0.16007 0.5229 0.17621 0.5592 0.18958 0.5592 L 0.21927 0.5592 " pathEditMode="relative" rAng="0" ptsTypes="FfFF">
                                      <p:cBhvr>
                                        <p:cTn id="29" dur="2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xit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30134 L -0.00278 0.436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6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20976 L -0.17014 0.4454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7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42969 L -0.00243 0.49191 C -0.00243 0.51989 0.01493 0.55458 0.02916 0.55458 L 0.06111 0.55458 " pathEditMode="relative" rAng="0" ptsTypes="FfFF">
                                      <p:cBhvr>
                                        <p:cTn id="43" dur="20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6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14 0.44542 L -0.17014 0.51734 C -0.17014 0.54972 -0.18004 0.58996 -0.1875 0.58996 L -0.20469 0.58996 " pathEditMode="relative" rAng="0" ptsTypes="FfFF">
                                      <p:cBhvr>
                                        <p:cTn id="45" dur="2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3" grpId="0" animBg="1"/>
      <p:bldP spid="30733" grpId="1" animBg="1"/>
      <p:bldP spid="30733" grpId="2" animBg="1"/>
      <p:bldP spid="30733" grpId="3" animBg="1"/>
      <p:bldP spid="30734" grpId="0" animBg="1"/>
      <p:bldP spid="30734" grpId="1" animBg="1"/>
      <p:bldP spid="30734" grpId="2" animBg="1"/>
      <p:bldP spid="30734" grpId="3" animBg="1"/>
      <p:bldP spid="30738" grpId="0" animBg="1"/>
      <p:bldP spid="30738" grpId="1" animBg="1"/>
      <p:bldP spid="30738" grpId="2" animBg="1"/>
      <p:bldP spid="30743" grpId="0" build="p"/>
      <p:bldP spid="3074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C8BDE19-661F-4EA0-9AED-476CDDAAB549}" type="slidenum">
              <a:rPr lang="en-US"/>
              <a:pPr/>
              <a:t>78</a:t>
            </a:fld>
            <a:endParaRPr lang="en-US"/>
          </a:p>
        </p:txBody>
      </p:sp>
      <p:sp>
        <p:nvSpPr>
          <p:cNvPr id="148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Output Queuing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7425" y="1358900"/>
            <a:ext cx="3944938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In practice virtual output queueing is used: at each input there is a queue </a:t>
            </a:r>
            <a:r>
              <a:rPr lang="en-US" sz="2400" smtClean="0">
                <a:sym typeface="Wingdings" charset="2"/>
              </a:rPr>
              <a:t> for </a:t>
            </a:r>
            <a:r>
              <a:rPr lang="en-US" sz="2400" i="1" smtClean="0">
                <a:sym typeface="Wingdings" charset="2"/>
              </a:rPr>
              <a:t>n</a:t>
            </a:r>
            <a:r>
              <a:rPr lang="en-US" sz="2400" smtClean="0">
                <a:sym typeface="Wingdings" charset="2"/>
              </a:rPr>
              <a:t> ports O(</a:t>
            </a:r>
            <a:r>
              <a:rPr lang="en-US" sz="2400" i="1" smtClean="0">
                <a:sym typeface="Wingdings" charset="2"/>
              </a:rPr>
              <a:t>n</a:t>
            </a:r>
            <a:r>
              <a:rPr lang="en-US" sz="2400" baseline="30000" smtClean="0">
                <a:sym typeface="Wingdings" charset="2"/>
              </a:rPr>
              <a:t>2</a:t>
            </a:r>
            <a:r>
              <a:rPr lang="en-US" sz="2400" smtClean="0">
                <a:sym typeface="Wingdings" charset="2"/>
              </a:rPr>
              <a:t>) queues must be managed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ym typeface="Wingdings" charset="2"/>
              </a:rPr>
              <a:t>Assuming the buffers are large enough(!) such a switch will sustain random traffic at 100% nominal link load</a:t>
            </a:r>
          </a:p>
          <a:p>
            <a:pPr eaLnBrk="1" hangingPunct="1">
              <a:lnSpc>
                <a:spcPct val="90000"/>
              </a:lnSpc>
            </a:pPr>
            <a:endParaRPr lang="en-US" sz="2400" baseline="30000" smtClean="0"/>
          </a:p>
        </p:txBody>
      </p:sp>
      <p:sp>
        <p:nvSpPr>
          <p:cNvPr id="148485" name="Rectangle 4"/>
          <p:cNvSpPr>
            <a:spLocks noChangeArrowheads="1"/>
          </p:cNvSpPr>
          <p:nvPr/>
        </p:nvSpPr>
        <p:spPr bwMode="auto">
          <a:xfrm>
            <a:off x="884238" y="2751138"/>
            <a:ext cx="27432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8486" name="Rectangle 5"/>
          <p:cNvSpPr>
            <a:spLocks noChangeArrowheads="1"/>
          </p:cNvSpPr>
          <p:nvPr/>
        </p:nvSpPr>
        <p:spPr bwMode="auto">
          <a:xfrm>
            <a:off x="3594100" y="5567363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cxnSp>
        <p:nvCxnSpPr>
          <p:cNvPr id="148487" name="AutoShape 6"/>
          <p:cNvCxnSpPr>
            <a:cxnSpLocks noChangeShapeType="1"/>
            <a:stCxn id="148497" idx="4"/>
            <a:endCxn id="148486" idx="1"/>
          </p:cNvCxnSpPr>
          <p:nvPr/>
        </p:nvCxnSpPr>
        <p:spPr bwMode="auto">
          <a:xfrm rot="16200000" flipH="1">
            <a:off x="2864644" y="5142707"/>
            <a:ext cx="850900" cy="60801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48488" name="Oval 7"/>
          <p:cNvSpPr>
            <a:spLocks noChangeArrowheads="1"/>
          </p:cNvSpPr>
          <p:nvPr/>
        </p:nvSpPr>
        <p:spPr bwMode="auto">
          <a:xfrm>
            <a:off x="1433513" y="2692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8489" name="Oval 8"/>
          <p:cNvSpPr>
            <a:spLocks noChangeArrowheads="1"/>
          </p:cNvSpPr>
          <p:nvPr/>
        </p:nvSpPr>
        <p:spPr bwMode="auto">
          <a:xfrm>
            <a:off x="2957513" y="2692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8490" name="Rectangle 9"/>
          <p:cNvSpPr>
            <a:spLocks noChangeArrowheads="1"/>
          </p:cNvSpPr>
          <p:nvPr/>
        </p:nvSpPr>
        <p:spPr bwMode="auto">
          <a:xfrm>
            <a:off x="1189038" y="1549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1</a:t>
            </a:r>
          </a:p>
        </p:txBody>
      </p:sp>
      <p:sp>
        <p:nvSpPr>
          <p:cNvPr id="148491" name="Rectangle 10"/>
          <p:cNvSpPr>
            <a:spLocks noChangeArrowheads="1"/>
          </p:cNvSpPr>
          <p:nvPr/>
        </p:nvSpPr>
        <p:spPr bwMode="auto">
          <a:xfrm>
            <a:off x="2684463" y="1549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3</a:t>
            </a:r>
          </a:p>
        </p:txBody>
      </p:sp>
      <p:cxnSp>
        <p:nvCxnSpPr>
          <p:cNvPr id="148492" name="AutoShape 11"/>
          <p:cNvCxnSpPr>
            <a:cxnSpLocks noChangeShapeType="1"/>
            <a:stCxn id="148490" idx="2"/>
            <a:endCxn id="148488" idx="0"/>
          </p:cNvCxnSpPr>
          <p:nvPr/>
        </p:nvCxnSpPr>
        <p:spPr bwMode="auto">
          <a:xfrm flipH="1">
            <a:off x="1509713" y="2159000"/>
            <a:ext cx="22225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48493" name="AutoShape 12"/>
          <p:cNvCxnSpPr>
            <a:cxnSpLocks noChangeShapeType="1"/>
            <a:stCxn id="148491" idx="2"/>
            <a:endCxn id="148489" idx="0"/>
          </p:cNvCxnSpPr>
          <p:nvPr/>
        </p:nvCxnSpPr>
        <p:spPr bwMode="auto">
          <a:xfrm>
            <a:off x="3027363" y="2159000"/>
            <a:ext cx="635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1423988" y="1806575"/>
            <a:ext cx="225425" cy="495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909888" y="1806575"/>
            <a:ext cx="225425" cy="495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2</a:t>
            </a:r>
          </a:p>
        </p:txBody>
      </p:sp>
      <p:sp>
        <p:nvSpPr>
          <p:cNvPr id="148496" name="Oval 15"/>
          <p:cNvSpPr>
            <a:spLocks noChangeArrowheads="1"/>
          </p:cNvSpPr>
          <p:nvPr/>
        </p:nvSpPr>
        <p:spPr bwMode="auto">
          <a:xfrm>
            <a:off x="1379538" y="48688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8497" name="Oval 16"/>
          <p:cNvSpPr>
            <a:spLocks noChangeArrowheads="1"/>
          </p:cNvSpPr>
          <p:nvPr/>
        </p:nvSpPr>
        <p:spPr bwMode="auto">
          <a:xfrm>
            <a:off x="2909888" y="4868863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8498" name="Rectangle 17"/>
          <p:cNvSpPr>
            <a:spLocks noChangeArrowheads="1"/>
          </p:cNvSpPr>
          <p:nvPr/>
        </p:nvSpPr>
        <p:spPr bwMode="auto">
          <a:xfrm>
            <a:off x="488950" y="5567363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4</a:t>
            </a:r>
          </a:p>
        </p:txBody>
      </p:sp>
      <p:sp>
        <p:nvSpPr>
          <p:cNvPr id="119826" name="Rectangle 18"/>
          <p:cNvSpPr>
            <a:spLocks noChangeArrowheads="1"/>
          </p:cNvSpPr>
          <p:nvPr/>
        </p:nvSpPr>
        <p:spPr bwMode="auto">
          <a:xfrm>
            <a:off x="2909888" y="1808163"/>
            <a:ext cx="225425" cy="495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" charset="0"/>
              </a:rPr>
              <a:t>4</a:t>
            </a:r>
          </a:p>
        </p:txBody>
      </p:sp>
      <p:cxnSp>
        <p:nvCxnSpPr>
          <p:cNvPr id="148500" name="AutoShape 19"/>
          <p:cNvCxnSpPr>
            <a:cxnSpLocks noChangeShapeType="1"/>
            <a:stCxn id="148498" idx="3"/>
            <a:endCxn id="148496" idx="4"/>
          </p:cNvCxnSpPr>
          <p:nvPr/>
        </p:nvCxnSpPr>
        <p:spPr bwMode="auto">
          <a:xfrm flipV="1">
            <a:off x="1174750" y="5021263"/>
            <a:ext cx="280988" cy="8509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736975" y="3933825"/>
            <a:ext cx="5238750" cy="641350"/>
            <a:chOff x="2426" y="1958"/>
            <a:chExt cx="3300" cy="404"/>
          </a:xfrm>
        </p:grpSpPr>
        <p:sp>
          <p:nvSpPr>
            <p:cNvPr id="148503" name="AutoShape 21"/>
            <p:cNvSpPr>
              <a:spLocks noChangeArrowheads="1"/>
            </p:cNvSpPr>
            <p:nvPr/>
          </p:nvSpPr>
          <p:spPr bwMode="auto">
            <a:xfrm>
              <a:off x="2426" y="2007"/>
              <a:ext cx="615" cy="306"/>
            </a:xfrm>
            <a:prstGeom prst="leftArrow">
              <a:avLst>
                <a:gd name="adj1" fmla="val 50000"/>
                <a:gd name="adj2" fmla="val 502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8504" name="Text Box 22"/>
            <p:cNvSpPr txBox="1">
              <a:spLocks noChangeArrowheads="1"/>
            </p:cNvSpPr>
            <p:nvPr/>
          </p:nvSpPr>
          <p:spPr bwMode="auto">
            <a:xfrm>
              <a:off x="3135" y="1958"/>
              <a:ext cx="2591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/>
                <a:t>Packet to node 2 waits at output to</a:t>
              </a:r>
            </a:p>
            <a:p>
              <a:pPr eaLnBrk="0" hangingPunct="0"/>
              <a:r>
                <a:rPr lang="en-US"/>
                <a:t>port 2. Way to node 4 is free</a:t>
              </a:r>
            </a:p>
          </p:txBody>
        </p:sp>
      </p:grpSp>
      <p:sp>
        <p:nvSpPr>
          <p:cNvPr id="148502" name="Footer Placeholder 2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-0.00278 0.2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949 L 0.00034 0.209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20046 L 0.15834 0.4210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20995 L 4.44444E-6 0.344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2.59259E-6 C -0.00452 0.01875 -8.05556E-6 -0.00232 -8.05556E-6 0.04375 C -8.05556E-6 0.09583 -0.00053 0.14791 -0.0014 0.2 C -0.00157 0.20578 -0.00209 0.21203 -0.00435 0.21713 C -0.00799 0.22546 -0.01858 0.22013 -0.0257 0.22106 C -0.02709 0.22662 -0.02726 0.23263 -0.02865 0.23819 C -0.03056 0.2456 -0.03143 0.24282 -0.03577 0.24583 C -0.04584 0.25277 -0.0382 0.25254 -0.05278 0.25532 C -0.05799 0.26203 -0.05643 0.2699 -0.0514 0.27615 C -0.05574 0.27801 -0.06424 0.28194 -0.06424 0.28194 C -0.07015 0.28935 -0.06442 0.29351 -0.07292 0.29722 C -0.07987 0.30347 -0.07587 0.2993 -0.08421 0.31041 C -0.08473 0.31111 -0.09237 0.31388 -0.09289 0.31435 C -0.09723 0.31713 -0.10035 0.32222 -0.10435 0.32569 C -0.10765 0.33495 -0.10973 0.34328 -0.11719 0.34676 C -0.12327 0.35902 -0.1316 0.36782 -0.13855 0.37916 C -0.14549 0.39074 -0.15053 0.40324 -0.16008 0.41134 C -0.1606 0.41574 -0.16146 0.42476 -0.16146 0.42476 L -0.17292 0.42291 " pathEditMode="relative" ptsTypes="fffffffffffffffffAA">
                                      <p:cBhvr>
                                        <p:cTn id="24" dur="20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34 0.42113 L 0.15834 0.48381 C 0.15834 0.51202 0.17448 0.54741 0.18785 0.54741 L 0.21754 0.54741 " pathEditMode="relative" rAng="0" ptsTypes="FfFF">
                                      <p:cBhvr>
                                        <p:cTn id="31" dur="2000" fill="hold"/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6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91 0.42299 L -0.17291 0.48959 C -0.17291 0.51966 -0.18142 0.55689 -0.18767 0.55689 L -0.20208 0.55689 " pathEditMode="relative" rAng="0" ptsTypes="FfFF">
                                      <p:cBhvr>
                                        <p:cTn id="33" dur="2000" fill="hold"/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" presetClass="exit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42113 L -0.00416 0.48335 C -0.00416 0.51133 0.0132 0.54602 0.02743 0.54602 L 0.05938 0.54602 " pathEditMode="relative" rAng="0" ptsTypes="FfFF">
                                      <p:cBhvr>
                                        <p:cTn id="41" dur="2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  <p:bldP spid="119821" grpId="0" animBg="1"/>
      <p:bldP spid="119821" grpId="1" animBg="1"/>
      <p:bldP spid="119821" grpId="2" animBg="1"/>
      <p:bldP spid="119821" grpId="3" animBg="1"/>
      <p:bldP spid="119822" grpId="0" animBg="1"/>
      <p:bldP spid="119822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Binary vs Text</a:t>
            </a:r>
          </a:p>
        </p:txBody>
      </p:sp>
      <p:sp>
        <p:nvSpPr>
          <p:cNvPr id="16793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11010110 Pros: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compact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quick to write &amp; read (no conversion)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opaque (humans need tool to read it)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depends on the machine architecture (endinaness, floating point format)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life-time bound to availability of software which can read it</a:t>
            </a:r>
          </a:p>
          <a:p>
            <a:pPr lvl="1" eaLnBrk="1" hangingPunct="1">
              <a:lnSpc>
                <a:spcPct val="90000"/>
              </a:lnSpc>
            </a:pPr>
            <a:endParaRPr lang="en-US" sz="200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000" smtClean="0"/>
          </a:p>
        </p:txBody>
      </p:sp>
      <p:sp>
        <p:nvSpPr>
          <p:cNvPr id="16794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&lt;TEXT&gt;&lt;/TEXT&gt; Pros: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universally readable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can be parsed and edited equally easily by humans and machines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long-lived (ASCII has not changed over decades)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machine independent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Cons: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slow to read/write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low information density (can be improved by compression)</a:t>
            </a:r>
          </a:p>
        </p:txBody>
      </p:sp>
      <p:sp>
        <p:nvSpPr>
          <p:cNvPr id="167941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1D1855A-177A-4819-BFC4-D9F2A99498C9}" type="slidenum">
              <a:rPr lang="en-US"/>
              <a:pPr/>
              <a:t>79</a:t>
            </a:fld>
            <a:endParaRPr lang="en-US"/>
          </a:p>
        </p:txBody>
      </p:sp>
      <p:sp>
        <p:nvSpPr>
          <p:cNvPr id="167942" name="Footer Placeholder 6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450" y="0"/>
            <a:ext cx="8229600" cy="1061049"/>
          </a:xfrm>
        </p:spPr>
        <p:txBody>
          <a:bodyPr/>
          <a:lstStyle/>
          <a:p>
            <a:r>
              <a:rPr lang="en-US" sz="4000" smtClean="0"/>
              <a:t>The “front-end” electronics`</a:t>
            </a:r>
            <a:endParaRPr lang="en-GB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15" y="1026543"/>
            <a:ext cx="8402128" cy="27863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Front-end electronics is the electronics directly connected to the detector (sensitive element)</a:t>
            </a:r>
          </a:p>
          <a:p>
            <a:r>
              <a:rPr lang="en-US" dirty="0" smtClean="0"/>
              <a:t>Its purpose is to</a:t>
            </a:r>
          </a:p>
          <a:p>
            <a:pPr lvl="1"/>
            <a:r>
              <a:rPr lang="en-US" dirty="0" smtClean="0"/>
              <a:t>acquire an electrical signal from the detector (usually a short, small current pulse)</a:t>
            </a:r>
          </a:p>
          <a:p>
            <a:pPr lvl="1"/>
            <a:r>
              <a:rPr lang="en-US" dirty="0" smtClean="0"/>
              <a:t>tailor the response of the system to optimize</a:t>
            </a:r>
          </a:p>
          <a:p>
            <a:pPr lvl="2"/>
            <a:r>
              <a:rPr lang="en-US" dirty="0" smtClean="0"/>
              <a:t>the minimum detectable signal</a:t>
            </a:r>
          </a:p>
          <a:p>
            <a:pPr lvl="2"/>
            <a:r>
              <a:rPr lang="en-US" dirty="0" smtClean="0"/>
              <a:t>energy measurement (charge deposit)</a:t>
            </a:r>
          </a:p>
          <a:p>
            <a:pPr lvl="2"/>
            <a:r>
              <a:rPr lang="en-US" dirty="0" smtClean="0"/>
              <a:t>event rate</a:t>
            </a:r>
          </a:p>
          <a:p>
            <a:pPr lvl="2"/>
            <a:r>
              <a:rPr lang="en-US" dirty="0" smtClean="0"/>
              <a:t>time of arrival</a:t>
            </a:r>
          </a:p>
          <a:p>
            <a:pPr lvl="2"/>
            <a:r>
              <a:rPr lang="en-US" dirty="0" smtClean="0"/>
              <a:t>insensitivity </a:t>
            </a:r>
            <a:r>
              <a:rPr lang="en-US" dirty="0" smtClean="0"/>
              <a:t>to sensor pulse shape</a:t>
            </a:r>
          </a:p>
          <a:p>
            <a:pPr lvl="1"/>
            <a:r>
              <a:rPr lang="en-US" dirty="0" smtClean="0"/>
              <a:t>digitize the signal and store it for further treatment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346116" name="Group 4"/>
          <p:cNvGrpSpPr>
            <a:grpSpLocks noChangeAspect="1"/>
          </p:cNvGrpSpPr>
          <p:nvPr/>
        </p:nvGrpSpPr>
        <p:grpSpPr bwMode="auto">
          <a:xfrm>
            <a:off x="719138" y="3854354"/>
            <a:ext cx="7873999" cy="2616200"/>
            <a:chOff x="453" y="2341"/>
            <a:chExt cx="4960" cy="1648"/>
          </a:xfrm>
        </p:grpSpPr>
        <p:sp>
          <p:nvSpPr>
            <p:cNvPr id="346115" name="AutoShape 3"/>
            <p:cNvSpPr>
              <a:spLocks noChangeAspect="1" noChangeArrowheads="1" noTextEdit="1"/>
            </p:cNvSpPr>
            <p:nvPr/>
          </p:nvSpPr>
          <p:spPr bwMode="auto">
            <a:xfrm>
              <a:off x="453" y="2341"/>
              <a:ext cx="4935" cy="1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17" name="Rectangle 5"/>
            <p:cNvSpPr>
              <a:spLocks noChangeArrowheads="1"/>
            </p:cNvSpPr>
            <p:nvPr/>
          </p:nvSpPr>
          <p:spPr bwMode="auto">
            <a:xfrm>
              <a:off x="591" y="2343"/>
              <a:ext cx="3809" cy="1406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18" name="Rectangle 6"/>
            <p:cNvSpPr>
              <a:spLocks noChangeArrowheads="1"/>
            </p:cNvSpPr>
            <p:nvPr/>
          </p:nvSpPr>
          <p:spPr bwMode="auto">
            <a:xfrm>
              <a:off x="591" y="2343"/>
              <a:ext cx="3809" cy="1406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19" name="Rectangle 7"/>
            <p:cNvSpPr>
              <a:spLocks noChangeArrowheads="1"/>
            </p:cNvSpPr>
            <p:nvPr/>
          </p:nvSpPr>
          <p:spPr bwMode="auto">
            <a:xfrm>
              <a:off x="524" y="2457"/>
              <a:ext cx="3808" cy="1406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20" name="Rectangle 8"/>
            <p:cNvSpPr>
              <a:spLocks noChangeArrowheads="1"/>
            </p:cNvSpPr>
            <p:nvPr/>
          </p:nvSpPr>
          <p:spPr bwMode="auto">
            <a:xfrm>
              <a:off x="524" y="2457"/>
              <a:ext cx="3808" cy="1406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21" name="Rectangle 9"/>
            <p:cNvSpPr>
              <a:spLocks noChangeArrowheads="1"/>
            </p:cNvSpPr>
            <p:nvPr/>
          </p:nvSpPr>
          <p:spPr bwMode="auto">
            <a:xfrm>
              <a:off x="456" y="2571"/>
              <a:ext cx="3809" cy="1406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22" name="Rectangle 10"/>
            <p:cNvSpPr>
              <a:spLocks noChangeArrowheads="1"/>
            </p:cNvSpPr>
            <p:nvPr/>
          </p:nvSpPr>
          <p:spPr bwMode="auto">
            <a:xfrm>
              <a:off x="456" y="2571"/>
              <a:ext cx="3809" cy="1406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23" name="Freeform 11"/>
            <p:cNvSpPr>
              <a:spLocks/>
            </p:cNvSpPr>
            <p:nvPr/>
          </p:nvSpPr>
          <p:spPr bwMode="auto">
            <a:xfrm>
              <a:off x="569" y="3228"/>
              <a:ext cx="430" cy="137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74"/>
                </a:cxn>
                <a:cxn ang="0">
                  <a:pos x="645" y="274"/>
                </a:cxn>
                <a:cxn ang="0">
                  <a:pos x="860" y="0"/>
                </a:cxn>
                <a:cxn ang="0">
                  <a:pos x="215" y="0"/>
                </a:cxn>
              </a:cxnLst>
              <a:rect l="0" t="0" r="r" b="b"/>
              <a:pathLst>
                <a:path w="860" h="274">
                  <a:moveTo>
                    <a:pt x="215" y="0"/>
                  </a:moveTo>
                  <a:lnTo>
                    <a:pt x="0" y="274"/>
                  </a:lnTo>
                  <a:lnTo>
                    <a:pt x="645" y="274"/>
                  </a:lnTo>
                  <a:lnTo>
                    <a:pt x="860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3399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24" name="Freeform 12"/>
            <p:cNvSpPr>
              <a:spLocks/>
            </p:cNvSpPr>
            <p:nvPr/>
          </p:nvSpPr>
          <p:spPr bwMode="auto">
            <a:xfrm>
              <a:off x="569" y="3228"/>
              <a:ext cx="430" cy="137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74"/>
                </a:cxn>
                <a:cxn ang="0">
                  <a:pos x="645" y="274"/>
                </a:cxn>
                <a:cxn ang="0">
                  <a:pos x="860" y="0"/>
                </a:cxn>
                <a:cxn ang="0">
                  <a:pos x="215" y="0"/>
                </a:cxn>
              </a:cxnLst>
              <a:rect l="0" t="0" r="r" b="b"/>
              <a:pathLst>
                <a:path w="860" h="274">
                  <a:moveTo>
                    <a:pt x="215" y="0"/>
                  </a:moveTo>
                  <a:lnTo>
                    <a:pt x="0" y="274"/>
                  </a:lnTo>
                  <a:lnTo>
                    <a:pt x="645" y="274"/>
                  </a:lnTo>
                  <a:lnTo>
                    <a:pt x="860" y="0"/>
                  </a:lnTo>
                  <a:lnTo>
                    <a:pt x="215" y="0"/>
                  </a:lnTo>
                  <a:close/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25" name="Freeform 13"/>
            <p:cNvSpPr>
              <a:spLocks/>
            </p:cNvSpPr>
            <p:nvPr/>
          </p:nvSpPr>
          <p:spPr bwMode="auto">
            <a:xfrm>
              <a:off x="569" y="3137"/>
              <a:ext cx="430" cy="137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75"/>
                </a:cxn>
                <a:cxn ang="0">
                  <a:pos x="645" y="275"/>
                </a:cxn>
                <a:cxn ang="0">
                  <a:pos x="860" y="0"/>
                </a:cxn>
                <a:cxn ang="0">
                  <a:pos x="215" y="0"/>
                </a:cxn>
              </a:cxnLst>
              <a:rect l="0" t="0" r="r" b="b"/>
              <a:pathLst>
                <a:path w="860" h="275">
                  <a:moveTo>
                    <a:pt x="215" y="0"/>
                  </a:moveTo>
                  <a:lnTo>
                    <a:pt x="0" y="275"/>
                  </a:lnTo>
                  <a:lnTo>
                    <a:pt x="645" y="275"/>
                  </a:lnTo>
                  <a:lnTo>
                    <a:pt x="860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3399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26" name="Freeform 14"/>
            <p:cNvSpPr>
              <a:spLocks/>
            </p:cNvSpPr>
            <p:nvPr/>
          </p:nvSpPr>
          <p:spPr bwMode="auto">
            <a:xfrm>
              <a:off x="569" y="3137"/>
              <a:ext cx="430" cy="137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75"/>
                </a:cxn>
                <a:cxn ang="0">
                  <a:pos x="645" y="275"/>
                </a:cxn>
                <a:cxn ang="0">
                  <a:pos x="860" y="0"/>
                </a:cxn>
                <a:cxn ang="0">
                  <a:pos x="215" y="0"/>
                </a:cxn>
              </a:cxnLst>
              <a:rect l="0" t="0" r="r" b="b"/>
              <a:pathLst>
                <a:path w="860" h="275">
                  <a:moveTo>
                    <a:pt x="215" y="0"/>
                  </a:moveTo>
                  <a:lnTo>
                    <a:pt x="0" y="275"/>
                  </a:lnTo>
                  <a:lnTo>
                    <a:pt x="645" y="275"/>
                  </a:lnTo>
                  <a:lnTo>
                    <a:pt x="860" y="0"/>
                  </a:lnTo>
                  <a:lnTo>
                    <a:pt x="215" y="0"/>
                  </a:lnTo>
                  <a:close/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27" name="Freeform 15"/>
            <p:cNvSpPr>
              <a:spLocks/>
            </p:cNvSpPr>
            <p:nvPr/>
          </p:nvSpPr>
          <p:spPr bwMode="auto">
            <a:xfrm>
              <a:off x="1204" y="3115"/>
              <a:ext cx="181" cy="227"/>
            </a:xfrm>
            <a:custGeom>
              <a:avLst/>
              <a:gdLst/>
              <a:ahLst/>
              <a:cxnLst>
                <a:cxn ang="0">
                  <a:pos x="361" y="229"/>
                </a:cxn>
                <a:cxn ang="0">
                  <a:pos x="0" y="0"/>
                </a:cxn>
                <a:cxn ang="0">
                  <a:pos x="0" y="455"/>
                </a:cxn>
                <a:cxn ang="0">
                  <a:pos x="361" y="229"/>
                </a:cxn>
              </a:cxnLst>
              <a:rect l="0" t="0" r="r" b="b"/>
              <a:pathLst>
                <a:path w="361" h="455">
                  <a:moveTo>
                    <a:pt x="361" y="229"/>
                  </a:moveTo>
                  <a:lnTo>
                    <a:pt x="0" y="0"/>
                  </a:lnTo>
                  <a:lnTo>
                    <a:pt x="0" y="455"/>
                  </a:lnTo>
                  <a:lnTo>
                    <a:pt x="361" y="229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28" name="Freeform 16"/>
            <p:cNvSpPr>
              <a:spLocks/>
            </p:cNvSpPr>
            <p:nvPr/>
          </p:nvSpPr>
          <p:spPr bwMode="auto">
            <a:xfrm>
              <a:off x="1204" y="3115"/>
              <a:ext cx="181" cy="227"/>
            </a:xfrm>
            <a:custGeom>
              <a:avLst/>
              <a:gdLst/>
              <a:ahLst/>
              <a:cxnLst>
                <a:cxn ang="0">
                  <a:pos x="361" y="229"/>
                </a:cxn>
                <a:cxn ang="0">
                  <a:pos x="0" y="0"/>
                </a:cxn>
                <a:cxn ang="0">
                  <a:pos x="0" y="455"/>
                </a:cxn>
                <a:cxn ang="0">
                  <a:pos x="361" y="229"/>
                </a:cxn>
              </a:cxnLst>
              <a:rect l="0" t="0" r="r" b="b"/>
              <a:pathLst>
                <a:path w="361" h="455">
                  <a:moveTo>
                    <a:pt x="361" y="229"/>
                  </a:moveTo>
                  <a:lnTo>
                    <a:pt x="0" y="0"/>
                  </a:lnTo>
                  <a:lnTo>
                    <a:pt x="0" y="455"/>
                  </a:lnTo>
                  <a:lnTo>
                    <a:pt x="361" y="229"/>
                  </a:lnTo>
                  <a:close/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29" name="Rectangle 17"/>
            <p:cNvSpPr>
              <a:spLocks noChangeArrowheads="1"/>
            </p:cNvSpPr>
            <p:nvPr/>
          </p:nvSpPr>
          <p:spPr bwMode="auto">
            <a:xfrm>
              <a:off x="1997" y="3069"/>
              <a:ext cx="771" cy="34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30" name="Rectangle 18"/>
            <p:cNvSpPr>
              <a:spLocks noChangeArrowheads="1"/>
            </p:cNvSpPr>
            <p:nvPr/>
          </p:nvSpPr>
          <p:spPr bwMode="auto">
            <a:xfrm>
              <a:off x="1997" y="3069"/>
              <a:ext cx="771" cy="341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31" name="Rectangle 19"/>
            <p:cNvSpPr>
              <a:spLocks noChangeArrowheads="1"/>
            </p:cNvSpPr>
            <p:nvPr/>
          </p:nvSpPr>
          <p:spPr bwMode="auto">
            <a:xfrm>
              <a:off x="2118" y="3164"/>
              <a:ext cx="58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Shaping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32" name="Rectangle 20"/>
            <p:cNvSpPr>
              <a:spLocks noChangeArrowheads="1"/>
            </p:cNvSpPr>
            <p:nvPr/>
          </p:nvSpPr>
          <p:spPr bwMode="auto">
            <a:xfrm>
              <a:off x="513" y="2905"/>
              <a:ext cx="60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Detector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33" name="Rectangle 21"/>
            <p:cNvSpPr>
              <a:spLocks noChangeArrowheads="1"/>
            </p:cNvSpPr>
            <p:nvPr/>
          </p:nvSpPr>
          <p:spPr bwMode="auto">
            <a:xfrm>
              <a:off x="1227" y="2782"/>
              <a:ext cx="622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Amplifier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34" name="Freeform 22"/>
            <p:cNvSpPr>
              <a:spLocks/>
            </p:cNvSpPr>
            <p:nvPr/>
          </p:nvSpPr>
          <p:spPr bwMode="auto">
            <a:xfrm>
              <a:off x="1498" y="3069"/>
              <a:ext cx="317" cy="318"/>
            </a:xfrm>
            <a:custGeom>
              <a:avLst/>
              <a:gdLst/>
              <a:ahLst/>
              <a:cxnLst>
                <a:cxn ang="0">
                  <a:pos x="634" y="319"/>
                </a:cxn>
                <a:cxn ang="0">
                  <a:pos x="0" y="0"/>
                </a:cxn>
                <a:cxn ang="0">
                  <a:pos x="0" y="637"/>
                </a:cxn>
                <a:cxn ang="0">
                  <a:pos x="634" y="319"/>
                </a:cxn>
              </a:cxnLst>
              <a:rect l="0" t="0" r="r" b="b"/>
              <a:pathLst>
                <a:path w="634" h="637">
                  <a:moveTo>
                    <a:pt x="634" y="319"/>
                  </a:moveTo>
                  <a:lnTo>
                    <a:pt x="0" y="0"/>
                  </a:lnTo>
                  <a:lnTo>
                    <a:pt x="0" y="637"/>
                  </a:lnTo>
                  <a:lnTo>
                    <a:pt x="634" y="319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35" name="Freeform 23"/>
            <p:cNvSpPr>
              <a:spLocks/>
            </p:cNvSpPr>
            <p:nvPr/>
          </p:nvSpPr>
          <p:spPr bwMode="auto">
            <a:xfrm>
              <a:off x="1498" y="3069"/>
              <a:ext cx="317" cy="318"/>
            </a:xfrm>
            <a:custGeom>
              <a:avLst/>
              <a:gdLst/>
              <a:ahLst/>
              <a:cxnLst>
                <a:cxn ang="0">
                  <a:pos x="634" y="319"/>
                </a:cxn>
                <a:cxn ang="0">
                  <a:pos x="0" y="0"/>
                </a:cxn>
                <a:cxn ang="0">
                  <a:pos x="0" y="637"/>
                </a:cxn>
                <a:cxn ang="0">
                  <a:pos x="634" y="319"/>
                </a:cxn>
              </a:cxnLst>
              <a:rect l="0" t="0" r="r" b="b"/>
              <a:pathLst>
                <a:path w="634" h="637">
                  <a:moveTo>
                    <a:pt x="634" y="319"/>
                  </a:moveTo>
                  <a:lnTo>
                    <a:pt x="0" y="0"/>
                  </a:lnTo>
                  <a:lnTo>
                    <a:pt x="0" y="637"/>
                  </a:lnTo>
                  <a:lnTo>
                    <a:pt x="634" y="319"/>
                  </a:lnTo>
                  <a:close/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36" name="Rectangle 24"/>
            <p:cNvSpPr>
              <a:spLocks noChangeArrowheads="1"/>
            </p:cNvSpPr>
            <p:nvPr/>
          </p:nvSpPr>
          <p:spPr bwMode="auto">
            <a:xfrm>
              <a:off x="2950" y="2662"/>
              <a:ext cx="1225" cy="1224"/>
            </a:xfrm>
            <a:prstGeom prst="rect">
              <a:avLst/>
            </a:prstGeom>
            <a:solidFill>
              <a:srgbClr val="FF993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37" name="Rectangle 25"/>
            <p:cNvSpPr>
              <a:spLocks noChangeArrowheads="1"/>
            </p:cNvSpPr>
            <p:nvPr/>
          </p:nvSpPr>
          <p:spPr bwMode="auto">
            <a:xfrm>
              <a:off x="2950" y="2662"/>
              <a:ext cx="1225" cy="1224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38" name="Rectangle 26"/>
            <p:cNvSpPr>
              <a:spLocks noChangeArrowheads="1"/>
            </p:cNvSpPr>
            <p:nvPr/>
          </p:nvSpPr>
          <p:spPr bwMode="auto">
            <a:xfrm>
              <a:off x="3210" y="2765"/>
              <a:ext cx="765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Digitization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39" name="Rectangle 27"/>
            <p:cNvSpPr>
              <a:spLocks noChangeArrowheads="1"/>
            </p:cNvSpPr>
            <p:nvPr/>
          </p:nvSpPr>
          <p:spPr bwMode="auto">
            <a:xfrm>
              <a:off x="3414" y="2938"/>
              <a:ext cx="35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DSP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40" name="Rectangle 28"/>
            <p:cNvSpPr>
              <a:spLocks noChangeArrowheads="1"/>
            </p:cNvSpPr>
            <p:nvPr/>
          </p:nvSpPr>
          <p:spPr bwMode="auto">
            <a:xfrm>
              <a:off x="3275" y="3110"/>
              <a:ext cx="63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Buffering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41" name="Rectangle 29"/>
            <p:cNvSpPr>
              <a:spLocks noChangeArrowheads="1"/>
            </p:cNvSpPr>
            <p:nvPr/>
          </p:nvSpPr>
          <p:spPr bwMode="auto">
            <a:xfrm>
              <a:off x="3238" y="3284"/>
              <a:ext cx="71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Triggering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42" name="Rectangle 30"/>
            <p:cNvSpPr>
              <a:spLocks noChangeArrowheads="1"/>
            </p:cNvSpPr>
            <p:nvPr/>
          </p:nvSpPr>
          <p:spPr bwMode="auto">
            <a:xfrm>
              <a:off x="3183" y="3457"/>
              <a:ext cx="82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Multiplexing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43" name="Rectangle 31"/>
            <p:cNvSpPr>
              <a:spLocks noChangeArrowheads="1"/>
            </p:cNvSpPr>
            <p:nvPr/>
          </p:nvSpPr>
          <p:spPr bwMode="auto">
            <a:xfrm>
              <a:off x="3398" y="3630"/>
              <a:ext cx="39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ETC.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44" name="Line 32"/>
            <p:cNvSpPr>
              <a:spLocks noChangeShapeType="1"/>
            </p:cNvSpPr>
            <p:nvPr/>
          </p:nvSpPr>
          <p:spPr bwMode="auto">
            <a:xfrm>
              <a:off x="4175" y="3251"/>
              <a:ext cx="588" cy="1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45" name="Freeform 33"/>
            <p:cNvSpPr>
              <a:spLocks/>
            </p:cNvSpPr>
            <p:nvPr/>
          </p:nvSpPr>
          <p:spPr bwMode="auto">
            <a:xfrm>
              <a:off x="4492" y="3251"/>
              <a:ext cx="114" cy="204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96" y="2"/>
                </a:cxn>
                <a:cxn ang="0">
                  <a:pos x="85" y="6"/>
                </a:cxn>
                <a:cxn ang="0">
                  <a:pos x="69" y="15"/>
                </a:cxn>
                <a:cxn ang="0">
                  <a:pos x="50" y="34"/>
                </a:cxn>
                <a:cxn ang="0">
                  <a:pos x="33" y="59"/>
                </a:cxn>
                <a:cxn ang="0">
                  <a:pos x="19" y="90"/>
                </a:cxn>
                <a:cxn ang="0">
                  <a:pos x="8" y="125"/>
                </a:cxn>
                <a:cxn ang="0">
                  <a:pos x="2" y="163"/>
                </a:cxn>
                <a:cxn ang="0">
                  <a:pos x="0" y="203"/>
                </a:cxn>
                <a:cxn ang="0">
                  <a:pos x="2" y="246"/>
                </a:cxn>
                <a:cxn ang="0">
                  <a:pos x="8" y="284"/>
                </a:cxn>
                <a:cxn ang="0">
                  <a:pos x="19" y="318"/>
                </a:cxn>
                <a:cxn ang="0">
                  <a:pos x="33" y="347"/>
                </a:cxn>
                <a:cxn ang="0">
                  <a:pos x="50" y="372"/>
                </a:cxn>
                <a:cxn ang="0">
                  <a:pos x="69" y="391"/>
                </a:cxn>
                <a:cxn ang="0">
                  <a:pos x="85" y="401"/>
                </a:cxn>
                <a:cxn ang="0">
                  <a:pos x="96" y="405"/>
                </a:cxn>
                <a:cxn ang="0">
                  <a:pos x="108" y="407"/>
                </a:cxn>
                <a:cxn ang="0">
                  <a:pos x="119" y="407"/>
                </a:cxn>
                <a:cxn ang="0">
                  <a:pos x="131" y="405"/>
                </a:cxn>
                <a:cxn ang="0">
                  <a:pos x="142" y="401"/>
                </a:cxn>
                <a:cxn ang="0">
                  <a:pos x="158" y="391"/>
                </a:cxn>
                <a:cxn ang="0">
                  <a:pos x="177" y="372"/>
                </a:cxn>
                <a:cxn ang="0">
                  <a:pos x="194" y="347"/>
                </a:cxn>
                <a:cxn ang="0">
                  <a:pos x="208" y="318"/>
                </a:cxn>
                <a:cxn ang="0">
                  <a:pos x="219" y="284"/>
                </a:cxn>
                <a:cxn ang="0">
                  <a:pos x="225" y="246"/>
                </a:cxn>
                <a:cxn ang="0">
                  <a:pos x="229" y="203"/>
                </a:cxn>
                <a:cxn ang="0">
                  <a:pos x="225" y="163"/>
                </a:cxn>
                <a:cxn ang="0">
                  <a:pos x="219" y="125"/>
                </a:cxn>
                <a:cxn ang="0">
                  <a:pos x="208" y="90"/>
                </a:cxn>
                <a:cxn ang="0">
                  <a:pos x="194" y="59"/>
                </a:cxn>
                <a:cxn ang="0">
                  <a:pos x="177" y="34"/>
                </a:cxn>
                <a:cxn ang="0">
                  <a:pos x="158" y="15"/>
                </a:cxn>
                <a:cxn ang="0">
                  <a:pos x="142" y="6"/>
                </a:cxn>
                <a:cxn ang="0">
                  <a:pos x="131" y="2"/>
                </a:cxn>
                <a:cxn ang="0">
                  <a:pos x="119" y="0"/>
                </a:cxn>
              </a:cxnLst>
              <a:rect l="0" t="0" r="r" b="b"/>
              <a:pathLst>
                <a:path w="229" h="409">
                  <a:moveTo>
                    <a:pt x="113" y="0"/>
                  </a:moveTo>
                  <a:lnTo>
                    <a:pt x="108" y="0"/>
                  </a:lnTo>
                  <a:lnTo>
                    <a:pt x="102" y="2"/>
                  </a:lnTo>
                  <a:lnTo>
                    <a:pt x="96" y="2"/>
                  </a:lnTo>
                  <a:lnTo>
                    <a:pt x="90" y="4"/>
                  </a:lnTo>
                  <a:lnTo>
                    <a:pt x="85" y="6"/>
                  </a:lnTo>
                  <a:lnTo>
                    <a:pt x="81" y="9"/>
                  </a:lnTo>
                  <a:lnTo>
                    <a:pt x="69" y="15"/>
                  </a:lnTo>
                  <a:lnTo>
                    <a:pt x="60" y="25"/>
                  </a:lnTo>
                  <a:lnTo>
                    <a:pt x="50" y="34"/>
                  </a:lnTo>
                  <a:lnTo>
                    <a:pt x="41" y="46"/>
                  </a:lnTo>
                  <a:lnTo>
                    <a:pt x="33" y="59"/>
                  </a:lnTo>
                  <a:lnTo>
                    <a:pt x="25" y="75"/>
                  </a:lnTo>
                  <a:lnTo>
                    <a:pt x="19" y="90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4" y="144"/>
                  </a:lnTo>
                  <a:lnTo>
                    <a:pt x="2" y="163"/>
                  </a:lnTo>
                  <a:lnTo>
                    <a:pt x="0" y="182"/>
                  </a:lnTo>
                  <a:lnTo>
                    <a:pt x="0" y="203"/>
                  </a:lnTo>
                  <a:lnTo>
                    <a:pt x="0" y="224"/>
                  </a:lnTo>
                  <a:lnTo>
                    <a:pt x="2" y="246"/>
                  </a:lnTo>
                  <a:lnTo>
                    <a:pt x="4" y="265"/>
                  </a:lnTo>
                  <a:lnTo>
                    <a:pt x="8" y="284"/>
                  </a:lnTo>
                  <a:lnTo>
                    <a:pt x="14" y="301"/>
                  </a:lnTo>
                  <a:lnTo>
                    <a:pt x="19" y="318"/>
                  </a:lnTo>
                  <a:lnTo>
                    <a:pt x="25" y="334"/>
                  </a:lnTo>
                  <a:lnTo>
                    <a:pt x="33" y="347"/>
                  </a:lnTo>
                  <a:lnTo>
                    <a:pt x="41" y="361"/>
                  </a:lnTo>
                  <a:lnTo>
                    <a:pt x="50" y="372"/>
                  </a:lnTo>
                  <a:lnTo>
                    <a:pt x="60" y="384"/>
                  </a:lnTo>
                  <a:lnTo>
                    <a:pt x="69" y="391"/>
                  </a:lnTo>
                  <a:lnTo>
                    <a:pt x="81" y="399"/>
                  </a:lnTo>
                  <a:lnTo>
                    <a:pt x="85" y="401"/>
                  </a:lnTo>
                  <a:lnTo>
                    <a:pt x="90" y="403"/>
                  </a:lnTo>
                  <a:lnTo>
                    <a:pt x="96" y="405"/>
                  </a:lnTo>
                  <a:lnTo>
                    <a:pt x="102" y="407"/>
                  </a:lnTo>
                  <a:lnTo>
                    <a:pt x="108" y="407"/>
                  </a:lnTo>
                  <a:lnTo>
                    <a:pt x="113" y="409"/>
                  </a:lnTo>
                  <a:lnTo>
                    <a:pt x="119" y="407"/>
                  </a:lnTo>
                  <a:lnTo>
                    <a:pt x="125" y="407"/>
                  </a:lnTo>
                  <a:lnTo>
                    <a:pt x="131" y="405"/>
                  </a:lnTo>
                  <a:lnTo>
                    <a:pt x="136" y="403"/>
                  </a:lnTo>
                  <a:lnTo>
                    <a:pt x="142" y="401"/>
                  </a:lnTo>
                  <a:lnTo>
                    <a:pt x="148" y="399"/>
                  </a:lnTo>
                  <a:lnTo>
                    <a:pt x="158" y="391"/>
                  </a:lnTo>
                  <a:lnTo>
                    <a:pt x="169" y="384"/>
                  </a:lnTo>
                  <a:lnTo>
                    <a:pt x="177" y="372"/>
                  </a:lnTo>
                  <a:lnTo>
                    <a:pt x="186" y="361"/>
                  </a:lnTo>
                  <a:lnTo>
                    <a:pt x="194" y="347"/>
                  </a:lnTo>
                  <a:lnTo>
                    <a:pt x="202" y="334"/>
                  </a:lnTo>
                  <a:lnTo>
                    <a:pt x="208" y="318"/>
                  </a:lnTo>
                  <a:lnTo>
                    <a:pt x="213" y="301"/>
                  </a:lnTo>
                  <a:lnTo>
                    <a:pt x="219" y="284"/>
                  </a:lnTo>
                  <a:lnTo>
                    <a:pt x="223" y="265"/>
                  </a:lnTo>
                  <a:lnTo>
                    <a:pt x="225" y="246"/>
                  </a:lnTo>
                  <a:lnTo>
                    <a:pt x="227" y="224"/>
                  </a:lnTo>
                  <a:lnTo>
                    <a:pt x="229" y="203"/>
                  </a:lnTo>
                  <a:lnTo>
                    <a:pt x="227" y="182"/>
                  </a:lnTo>
                  <a:lnTo>
                    <a:pt x="225" y="163"/>
                  </a:lnTo>
                  <a:lnTo>
                    <a:pt x="223" y="144"/>
                  </a:lnTo>
                  <a:lnTo>
                    <a:pt x="219" y="125"/>
                  </a:lnTo>
                  <a:lnTo>
                    <a:pt x="213" y="107"/>
                  </a:lnTo>
                  <a:lnTo>
                    <a:pt x="208" y="90"/>
                  </a:lnTo>
                  <a:lnTo>
                    <a:pt x="202" y="75"/>
                  </a:lnTo>
                  <a:lnTo>
                    <a:pt x="194" y="59"/>
                  </a:lnTo>
                  <a:lnTo>
                    <a:pt x="186" y="46"/>
                  </a:lnTo>
                  <a:lnTo>
                    <a:pt x="177" y="34"/>
                  </a:lnTo>
                  <a:lnTo>
                    <a:pt x="169" y="25"/>
                  </a:lnTo>
                  <a:lnTo>
                    <a:pt x="158" y="15"/>
                  </a:lnTo>
                  <a:lnTo>
                    <a:pt x="148" y="9"/>
                  </a:lnTo>
                  <a:lnTo>
                    <a:pt x="142" y="6"/>
                  </a:lnTo>
                  <a:lnTo>
                    <a:pt x="136" y="4"/>
                  </a:lnTo>
                  <a:lnTo>
                    <a:pt x="131" y="2"/>
                  </a:lnTo>
                  <a:lnTo>
                    <a:pt x="125" y="2"/>
                  </a:lnTo>
                  <a:lnTo>
                    <a:pt x="119" y="0"/>
                  </a:lnTo>
                  <a:lnTo>
                    <a:pt x="113" y="0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46" name="Rectangle 34"/>
            <p:cNvSpPr>
              <a:spLocks noChangeArrowheads="1"/>
            </p:cNvSpPr>
            <p:nvPr/>
          </p:nvSpPr>
          <p:spPr bwMode="auto">
            <a:xfrm>
              <a:off x="4763" y="2911"/>
              <a:ext cx="613" cy="681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47" name="Rectangle 35"/>
            <p:cNvSpPr>
              <a:spLocks noChangeArrowheads="1"/>
            </p:cNvSpPr>
            <p:nvPr/>
          </p:nvSpPr>
          <p:spPr bwMode="auto">
            <a:xfrm>
              <a:off x="4763" y="2911"/>
              <a:ext cx="613" cy="681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48" name="Rectangle 36"/>
            <p:cNvSpPr>
              <a:spLocks noChangeArrowheads="1"/>
            </p:cNvSpPr>
            <p:nvPr/>
          </p:nvSpPr>
          <p:spPr bwMode="auto">
            <a:xfrm>
              <a:off x="4914" y="3088"/>
              <a:ext cx="375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DAQ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49" name="Rectangle 37"/>
            <p:cNvSpPr>
              <a:spLocks noChangeArrowheads="1"/>
            </p:cNvSpPr>
            <p:nvPr/>
          </p:nvSpPr>
          <p:spPr bwMode="auto">
            <a:xfrm>
              <a:off x="4790" y="3262"/>
              <a:ext cx="62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Interface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50" name="Line 38"/>
            <p:cNvSpPr>
              <a:spLocks noChangeShapeType="1"/>
            </p:cNvSpPr>
            <p:nvPr/>
          </p:nvSpPr>
          <p:spPr bwMode="auto">
            <a:xfrm>
              <a:off x="954" y="3228"/>
              <a:ext cx="250" cy="1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51" name="Line 39"/>
            <p:cNvSpPr>
              <a:spLocks noChangeShapeType="1"/>
            </p:cNvSpPr>
            <p:nvPr/>
          </p:nvSpPr>
          <p:spPr bwMode="auto">
            <a:xfrm>
              <a:off x="1385" y="3228"/>
              <a:ext cx="114" cy="1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52" name="Line 40"/>
            <p:cNvSpPr>
              <a:spLocks noChangeShapeType="1"/>
            </p:cNvSpPr>
            <p:nvPr/>
          </p:nvSpPr>
          <p:spPr bwMode="auto">
            <a:xfrm>
              <a:off x="1816" y="3228"/>
              <a:ext cx="181" cy="1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53" name="Line 41"/>
            <p:cNvSpPr>
              <a:spLocks noChangeShapeType="1"/>
            </p:cNvSpPr>
            <p:nvPr/>
          </p:nvSpPr>
          <p:spPr bwMode="auto">
            <a:xfrm>
              <a:off x="2769" y="3228"/>
              <a:ext cx="181" cy="1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54" name="Rectangle 42"/>
            <p:cNvSpPr>
              <a:spLocks noChangeArrowheads="1"/>
            </p:cNvSpPr>
            <p:nvPr/>
          </p:nvSpPr>
          <p:spPr bwMode="auto">
            <a:xfrm>
              <a:off x="591" y="2343"/>
              <a:ext cx="3809" cy="1406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55" name="Rectangle 43"/>
            <p:cNvSpPr>
              <a:spLocks noChangeArrowheads="1"/>
            </p:cNvSpPr>
            <p:nvPr/>
          </p:nvSpPr>
          <p:spPr bwMode="auto">
            <a:xfrm>
              <a:off x="591" y="2343"/>
              <a:ext cx="3809" cy="1406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56" name="Rectangle 44"/>
            <p:cNvSpPr>
              <a:spLocks noChangeArrowheads="1"/>
            </p:cNvSpPr>
            <p:nvPr/>
          </p:nvSpPr>
          <p:spPr bwMode="auto">
            <a:xfrm>
              <a:off x="524" y="2457"/>
              <a:ext cx="3808" cy="1406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57" name="Rectangle 45"/>
            <p:cNvSpPr>
              <a:spLocks noChangeArrowheads="1"/>
            </p:cNvSpPr>
            <p:nvPr/>
          </p:nvSpPr>
          <p:spPr bwMode="auto">
            <a:xfrm>
              <a:off x="524" y="2457"/>
              <a:ext cx="3808" cy="1406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58" name="Rectangle 46"/>
            <p:cNvSpPr>
              <a:spLocks noChangeArrowheads="1"/>
            </p:cNvSpPr>
            <p:nvPr/>
          </p:nvSpPr>
          <p:spPr bwMode="auto">
            <a:xfrm>
              <a:off x="456" y="2571"/>
              <a:ext cx="3809" cy="1406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59" name="Rectangle 47"/>
            <p:cNvSpPr>
              <a:spLocks noChangeArrowheads="1"/>
            </p:cNvSpPr>
            <p:nvPr/>
          </p:nvSpPr>
          <p:spPr bwMode="auto">
            <a:xfrm>
              <a:off x="456" y="2571"/>
              <a:ext cx="3809" cy="1406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60" name="Freeform 48"/>
            <p:cNvSpPr>
              <a:spLocks/>
            </p:cNvSpPr>
            <p:nvPr/>
          </p:nvSpPr>
          <p:spPr bwMode="auto">
            <a:xfrm>
              <a:off x="569" y="3228"/>
              <a:ext cx="430" cy="137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74"/>
                </a:cxn>
                <a:cxn ang="0">
                  <a:pos x="645" y="274"/>
                </a:cxn>
                <a:cxn ang="0">
                  <a:pos x="860" y="0"/>
                </a:cxn>
                <a:cxn ang="0">
                  <a:pos x="215" y="0"/>
                </a:cxn>
              </a:cxnLst>
              <a:rect l="0" t="0" r="r" b="b"/>
              <a:pathLst>
                <a:path w="860" h="274">
                  <a:moveTo>
                    <a:pt x="215" y="0"/>
                  </a:moveTo>
                  <a:lnTo>
                    <a:pt x="0" y="274"/>
                  </a:lnTo>
                  <a:lnTo>
                    <a:pt x="645" y="274"/>
                  </a:lnTo>
                  <a:lnTo>
                    <a:pt x="860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3399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61" name="Freeform 49"/>
            <p:cNvSpPr>
              <a:spLocks/>
            </p:cNvSpPr>
            <p:nvPr/>
          </p:nvSpPr>
          <p:spPr bwMode="auto">
            <a:xfrm>
              <a:off x="569" y="3228"/>
              <a:ext cx="430" cy="137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74"/>
                </a:cxn>
                <a:cxn ang="0">
                  <a:pos x="645" y="274"/>
                </a:cxn>
                <a:cxn ang="0">
                  <a:pos x="860" y="0"/>
                </a:cxn>
                <a:cxn ang="0">
                  <a:pos x="215" y="0"/>
                </a:cxn>
              </a:cxnLst>
              <a:rect l="0" t="0" r="r" b="b"/>
              <a:pathLst>
                <a:path w="860" h="274">
                  <a:moveTo>
                    <a:pt x="215" y="0"/>
                  </a:moveTo>
                  <a:lnTo>
                    <a:pt x="0" y="274"/>
                  </a:lnTo>
                  <a:lnTo>
                    <a:pt x="645" y="274"/>
                  </a:lnTo>
                  <a:lnTo>
                    <a:pt x="860" y="0"/>
                  </a:lnTo>
                  <a:lnTo>
                    <a:pt x="215" y="0"/>
                  </a:lnTo>
                  <a:close/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62" name="Freeform 50"/>
            <p:cNvSpPr>
              <a:spLocks/>
            </p:cNvSpPr>
            <p:nvPr/>
          </p:nvSpPr>
          <p:spPr bwMode="auto">
            <a:xfrm>
              <a:off x="569" y="3137"/>
              <a:ext cx="430" cy="137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75"/>
                </a:cxn>
                <a:cxn ang="0">
                  <a:pos x="645" y="275"/>
                </a:cxn>
                <a:cxn ang="0">
                  <a:pos x="860" y="0"/>
                </a:cxn>
                <a:cxn ang="0">
                  <a:pos x="215" y="0"/>
                </a:cxn>
              </a:cxnLst>
              <a:rect l="0" t="0" r="r" b="b"/>
              <a:pathLst>
                <a:path w="860" h="275">
                  <a:moveTo>
                    <a:pt x="215" y="0"/>
                  </a:moveTo>
                  <a:lnTo>
                    <a:pt x="0" y="275"/>
                  </a:lnTo>
                  <a:lnTo>
                    <a:pt x="645" y="275"/>
                  </a:lnTo>
                  <a:lnTo>
                    <a:pt x="860" y="0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33993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63" name="Freeform 51"/>
            <p:cNvSpPr>
              <a:spLocks/>
            </p:cNvSpPr>
            <p:nvPr/>
          </p:nvSpPr>
          <p:spPr bwMode="auto">
            <a:xfrm>
              <a:off x="569" y="3137"/>
              <a:ext cx="430" cy="137"/>
            </a:xfrm>
            <a:custGeom>
              <a:avLst/>
              <a:gdLst/>
              <a:ahLst/>
              <a:cxnLst>
                <a:cxn ang="0">
                  <a:pos x="215" y="0"/>
                </a:cxn>
                <a:cxn ang="0">
                  <a:pos x="0" y="275"/>
                </a:cxn>
                <a:cxn ang="0">
                  <a:pos x="645" y="275"/>
                </a:cxn>
                <a:cxn ang="0">
                  <a:pos x="860" y="0"/>
                </a:cxn>
                <a:cxn ang="0">
                  <a:pos x="215" y="0"/>
                </a:cxn>
              </a:cxnLst>
              <a:rect l="0" t="0" r="r" b="b"/>
              <a:pathLst>
                <a:path w="860" h="275">
                  <a:moveTo>
                    <a:pt x="215" y="0"/>
                  </a:moveTo>
                  <a:lnTo>
                    <a:pt x="0" y="275"/>
                  </a:lnTo>
                  <a:lnTo>
                    <a:pt x="645" y="275"/>
                  </a:lnTo>
                  <a:lnTo>
                    <a:pt x="860" y="0"/>
                  </a:lnTo>
                  <a:lnTo>
                    <a:pt x="215" y="0"/>
                  </a:lnTo>
                  <a:close/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64" name="Freeform 52"/>
            <p:cNvSpPr>
              <a:spLocks/>
            </p:cNvSpPr>
            <p:nvPr/>
          </p:nvSpPr>
          <p:spPr bwMode="auto">
            <a:xfrm>
              <a:off x="1204" y="3115"/>
              <a:ext cx="181" cy="227"/>
            </a:xfrm>
            <a:custGeom>
              <a:avLst/>
              <a:gdLst/>
              <a:ahLst/>
              <a:cxnLst>
                <a:cxn ang="0">
                  <a:pos x="361" y="229"/>
                </a:cxn>
                <a:cxn ang="0">
                  <a:pos x="0" y="0"/>
                </a:cxn>
                <a:cxn ang="0">
                  <a:pos x="0" y="455"/>
                </a:cxn>
                <a:cxn ang="0">
                  <a:pos x="361" y="229"/>
                </a:cxn>
              </a:cxnLst>
              <a:rect l="0" t="0" r="r" b="b"/>
              <a:pathLst>
                <a:path w="361" h="455">
                  <a:moveTo>
                    <a:pt x="361" y="229"/>
                  </a:moveTo>
                  <a:lnTo>
                    <a:pt x="0" y="0"/>
                  </a:lnTo>
                  <a:lnTo>
                    <a:pt x="0" y="455"/>
                  </a:lnTo>
                  <a:lnTo>
                    <a:pt x="361" y="229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65" name="Freeform 53"/>
            <p:cNvSpPr>
              <a:spLocks/>
            </p:cNvSpPr>
            <p:nvPr/>
          </p:nvSpPr>
          <p:spPr bwMode="auto">
            <a:xfrm>
              <a:off x="1204" y="3115"/>
              <a:ext cx="181" cy="227"/>
            </a:xfrm>
            <a:custGeom>
              <a:avLst/>
              <a:gdLst/>
              <a:ahLst/>
              <a:cxnLst>
                <a:cxn ang="0">
                  <a:pos x="361" y="229"/>
                </a:cxn>
                <a:cxn ang="0">
                  <a:pos x="0" y="0"/>
                </a:cxn>
                <a:cxn ang="0">
                  <a:pos x="0" y="455"/>
                </a:cxn>
                <a:cxn ang="0">
                  <a:pos x="361" y="229"/>
                </a:cxn>
              </a:cxnLst>
              <a:rect l="0" t="0" r="r" b="b"/>
              <a:pathLst>
                <a:path w="361" h="455">
                  <a:moveTo>
                    <a:pt x="361" y="229"/>
                  </a:moveTo>
                  <a:lnTo>
                    <a:pt x="0" y="0"/>
                  </a:lnTo>
                  <a:lnTo>
                    <a:pt x="0" y="455"/>
                  </a:lnTo>
                  <a:lnTo>
                    <a:pt x="361" y="229"/>
                  </a:lnTo>
                  <a:close/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66" name="Rectangle 54"/>
            <p:cNvSpPr>
              <a:spLocks noChangeArrowheads="1"/>
            </p:cNvSpPr>
            <p:nvPr/>
          </p:nvSpPr>
          <p:spPr bwMode="auto">
            <a:xfrm>
              <a:off x="1997" y="3069"/>
              <a:ext cx="771" cy="341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67" name="Rectangle 55"/>
            <p:cNvSpPr>
              <a:spLocks noChangeArrowheads="1"/>
            </p:cNvSpPr>
            <p:nvPr/>
          </p:nvSpPr>
          <p:spPr bwMode="auto">
            <a:xfrm>
              <a:off x="1997" y="3069"/>
              <a:ext cx="771" cy="341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68" name="Rectangle 56"/>
            <p:cNvSpPr>
              <a:spLocks noChangeArrowheads="1"/>
            </p:cNvSpPr>
            <p:nvPr/>
          </p:nvSpPr>
          <p:spPr bwMode="auto">
            <a:xfrm>
              <a:off x="2118" y="3164"/>
              <a:ext cx="50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mtClean="0">
                  <a:solidFill>
                    <a:srgbClr val="000000"/>
                  </a:solidFill>
                  <a:latin typeface="Arial" pitchFamily="34" charset="0"/>
                </a:rPr>
                <a:t>s</a:t>
              </a: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haping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69" name="Rectangle 57"/>
            <p:cNvSpPr>
              <a:spLocks noChangeArrowheads="1"/>
            </p:cNvSpPr>
            <p:nvPr/>
          </p:nvSpPr>
          <p:spPr bwMode="auto">
            <a:xfrm>
              <a:off x="513" y="2905"/>
              <a:ext cx="52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mtClean="0">
                  <a:solidFill>
                    <a:srgbClr val="000000"/>
                  </a:solidFill>
                  <a:latin typeface="Arial" pitchFamily="34" charset="0"/>
                </a:rPr>
                <a:t>d</a:t>
              </a: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etector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70" name="Rectangle 58"/>
            <p:cNvSpPr>
              <a:spLocks noChangeArrowheads="1"/>
            </p:cNvSpPr>
            <p:nvPr/>
          </p:nvSpPr>
          <p:spPr bwMode="auto">
            <a:xfrm>
              <a:off x="1227" y="2782"/>
              <a:ext cx="808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mtClean="0">
                  <a:solidFill>
                    <a:srgbClr val="000000"/>
                  </a:solidFill>
                  <a:latin typeface="Arial" pitchFamily="34" charset="0"/>
                </a:rPr>
                <a:t>pre-a</a:t>
              </a: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mplifier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71" name="Freeform 59"/>
            <p:cNvSpPr>
              <a:spLocks/>
            </p:cNvSpPr>
            <p:nvPr/>
          </p:nvSpPr>
          <p:spPr bwMode="auto">
            <a:xfrm>
              <a:off x="1498" y="3069"/>
              <a:ext cx="317" cy="318"/>
            </a:xfrm>
            <a:custGeom>
              <a:avLst/>
              <a:gdLst/>
              <a:ahLst/>
              <a:cxnLst>
                <a:cxn ang="0">
                  <a:pos x="634" y="319"/>
                </a:cxn>
                <a:cxn ang="0">
                  <a:pos x="0" y="0"/>
                </a:cxn>
                <a:cxn ang="0">
                  <a:pos x="0" y="637"/>
                </a:cxn>
                <a:cxn ang="0">
                  <a:pos x="634" y="319"/>
                </a:cxn>
              </a:cxnLst>
              <a:rect l="0" t="0" r="r" b="b"/>
              <a:pathLst>
                <a:path w="634" h="637">
                  <a:moveTo>
                    <a:pt x="634" y="319"/>
                  </a:moveTo>
                  <a:lnTo>
                    <a:pt x="0" y="0"/>
                  </a:lnTo>
                  <a:lnTo>
                    <a:pt x="0" y="637"/>
                  </a:lnTo>
                  <a:lnTo>
                    <a:pt x="634" y="319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72" name="Freeform 60"/>
            <p:cNvSpPr>
              <a:spLocks/>
            </p:cNvSpPr>
            <p:nvPr/>
          </p:nvSpPr>
          <p:spPr bwMode="auto">
            <a:xfrm>
              <a:off x="1498" y="3069"/>
              <a:ext cx="317" cy="318"/>
            </a:xfrm>
            <a:custGeom>
              <a:avLst/>
              <a:gdLst/>
              <a:ahLst/>
              <a:cxnLst>
                <a:cxn ang="0">
                  <a:pos x="634" y="319"/>
                </a:cxn>
                <a:cxn ang="0">
                  <a:pos x="0" y="0"/>
                </a:cxn>
                <a:cxn ang="0">
                  <a:pos x="0" y="637"/>
                </a:cxn>
                <a:cxn ang="0">
                  <a:pos x="634" y="319"/>
                </a:cxn>
              </a:cxnLst>
              <a:rect l="0" t="0" r="r" b="b"/>
              <a:pathLst>
                <a:path w="634" h="637">
                  <a:moveTo>
                    <a:pt x="634" y="319"/>
                  </a:moveTo>
                  <a:lnTo>
                    <a:pt x="0" y="0"/>
                  </a:lnTo>
                  <a:lnTo>
                    <a:pt x="0" y="637"/>
                  </a:lnTo>
                  <a:lnTo>
                    <a:pt x="634" y="319"/>
                  </a:lnTo>
                  <a:close/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73" name="Rectangle 61"/>
            <p:cNvSpPr>
              <a:spLocks noChangeArrowheads="1"/>
            </p:cNvSpPr>
            <p:nvPr/>
          </p:nvSpPr>
          <p:spPr bwMode="auto">
            <a:xfrm>
              <a:off x="2950" y="2662"/>
              <a:ext cx="1225" cy="1224"/>
            </a:xfrm>
            <a:prstGeom prst="rect">
              <a:avLst/>
            </a:prstGeom>
            <a:solidFill>
              <a:srgbClr val="FF993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74" name="Rectangle 62"/>
            <p:cNvSpPr>
              <a:spLocks noChangeArrowheads="1"/>
            </p:cNvSpPr>
            <p:nvPr/>
          </p:nvSpPr>
          <p:spPr bwMode="auto">
            <a:xfrm>
              <a:off x="2950" y="2662"/>
              <a:ext cx="1225" cy="1224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75" name="Rectangle 63"/>
            <p:cNvSpPr>
              <a:spLocks noChangeArrowheads="1"/>
            </p:cNvSpPr>
            <p:nvPr/>
          </p:nvSpPr>
          <p:spPr bwMode="auto">
            <a:xfrm>
              <a:off x="3210" y="2765"/>
              <a:ext cx="68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mtClean="0">
                  <a:solidFill>
                    <a:srgbClr val="000000"/>
                  </a:solidFill>
                  <a:latin typeface="Arial" pitchFamily="34" charset="0"/>
                </a:rPr>
                <a:t>d</a:t>
              </a: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igitization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76" name="Rectangle 64"/>
            <p:cNvSpPr>
              <a:spLocks noChangeArrowheads="1"/>
            </p:cNvSpPr>
            <p:nvPr/>
          </p:nvSpPr>
          <p:spPr bwMode="auto">
            <a:xfrm>
              <a:off x="3414" y="2938"/>
              <a:ext cx="35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DSP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77" name="Rectangle 65"/>
            <p:cNvSpPr>
              <a:spLocks noChangeArrowheads="1"/>
            </p:cNvSpPr>
            <p:nvPr/>
          </p:nvSpPr>
          <p:spPr bwMode="auto">
            <a:xfrm>
              <a:off x="3275" y="3110"/>
              <a:ext cx="56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mtClean="0">
                  <a:solidFill>
                    <a:srgbClr val="000000"/>
                  </a:solidFill>
                  <a:latin typeface="Arial" pitchFamily="34" charset="0"/>
                </a:rPr>
                <a:t>b</a:t>
              </a: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uffering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78" name="Rectangle 66"/>
            <p:cNvSpPr>
              <a:spLocks noChangeArrowheads="1"/>
            </p:cNvSpPr>
            <p:nvPr/>
          </p:nvSpPr>
          <p:spPr bwMode="auto">
            <a:xfrm>
              <a:off x="3238" y="3284"/>
              <a:ext cx="60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mtClean="0">
                  <a:solidFill>
                    <a:srgbClr val="000000"/>
                  </a:solidFill>
                  <a:latin typeface="Arial" pitchFamily="34" charset="0"/>
                </a:rPr>
                <a:t>t</a:t>
              </a: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riggering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79" name="Rectangle 67"/>
            <p:cNvSpPr>
              <a:spLocks noChangeArrowheads="1"/>
            </p:cNvSpPr>
            <p:nvPr/>
          </p:nvSpPr>
          <p:spPr bwMode="auto">
            <a:xfrm>
              <a:off x="3183" y="3457"/>
              <a:ext cx="76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mtClean="0">
                  <a:solidFill>
                    <a:srgbClr val="000000"/>
                  </a:solidFill>
                  <a:latin typeface="Arial" pitchFamily="34" charset="0"/>
                </a:rPr>
                <a:t>m</a:t>
              </a: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ultiplexing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80" name="Rectangle 68"/>
            <p:cNvSpPr>
              <a:spLocks noChangeArrowheads="1"/>
            </p:cNvSpPr>
            <p:nvPr/>
          </p:nvSpPr>
          <p:spPr bwMode="auto">
            <a:xfrm>
              <a:off x="3398" y="3630"/>
              <a:ext cx="23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mtClean="0">
                  <a:solidFill>
                    <a:srgbClr val="000000"/>
                  </a:solidFill>
                  <a:latin typeface="Arial" pitchFamily="34" charset="0"/>
                </a:rPr>
                <a:t>etc</a:t>
              </a: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81" name="Line 69"/>
            <p:cNvSpPr>
              <a:spLocks noChangeShapeType="1"/>
            </p:cNvSpPr>
            <p:nvPr/>
          </p:nvSpPr>
          <p:spPr bwMode="auto">
            <a:xfrm>
              <a:off x="4175" y="3251"/>
              <a:ext cx="588" cy="1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82" name="Freeform 70"/>
            <p:cNvSpPr>
              <a:spLocks/>
            </p:cNvSpPr>
            <p:nvPr/>
          </p:nvSpPr>
          <p:spPr bwMode="auto">
            <a:xfrm>
              <a:off x="4492" y="3251"/>
              <a:ext cx="114" cy="204"/>
            </a:xfrm>
            <a:custGeom>
              <a:avLst/>
              <a:gdLst/>
              <a:ahLst/>
              <a:cxnLst>
                <a:cxn ang="0">
                  <a:pos x="108" y="0"/>
                </a:cxn>
                <a:cxn ang="0">
                  <a:pos x="96" y="2"/>
                </a:cxn>
                <a:cxn ang="0">
                  <a:pos x="85" y="6"/>
                </a:cxn>
                <a:cxn ang="0">
                  <a:pos x="69" y="15"/>
                </a:cxn>
                <a:cxn ang="0">
                  <a:pos x="50" y="34"/>
                </a:cxn>
                <a:cxn ang="0">
                  <a:pos x="33" y="59"/>
                </a:cxn>
                <a:cxn ang="0">
                  <a:pos x="19" y="90"/>
                </a:cxn>
                <a:cxn ang="0">
                  <a:pos x="8" y="125"/>
                </a:cxn>
                <a:cxn ang="0">
                  <a:pos x="2" y="163"/>
                </a:cxn>
                <a:cxn ang="0">
                  <a:pos x="0" y="203"/>
                </a:cxn>
                <a:cxn ang="0">
                  <a:pos x="2" y="246"/>
                </a:cxn>
                <a:cxn ang="0">
                  <a:pos x="8" y="284"/>
                </a:cxn>
                <a:cxn ang="0">
                  <a:pos x="19" y="318"/>
                </a:cxn>
                <a:cxn ang="0">
                  <a:pos x="33" y="347"/>
                </a:cxn>
                <a:cxn ang="0">
                  <a:pos x="50" y="372"/>
                </a:cxn>
                <a:cxn ang="0">
                  <a:pos x="69" y="391"/>
                </a:cxn>
                <a:cxn ang="0">
                  <a:pos x="85" y="401"/>
                </a:cxn>
                <a:cxn ang="0">
                  <a:pos x="96" y="405"/>
                </a:cxn>
                <a:cxn ang="0">
                  <a:pos x="108" y="407"/>
                </a:cxn>
                <a:cxn ang="0">
                  <a:pos x="119" y="407"/>
                </a:cxn>
                <a:cxn ang="0">
                  <a:pos x="131" y="405"/>
                </a:cxn>
                <a:cxn ang="0">
                  <a:pos x="142" y="401"/>
                </a:cxn>
                <a:cxn ang="0">
                  <a:pos x="158" y="391"/>
                </a:cxn>
                <a:cxn ang="0">
                  <a:pos x="177" y="372"/>
                </a:cxn>
                <a:cxn ang="0">
                  <a:pos x="194" y="347"/>
                </a:cxn>
                <a:cxn ang="0">
                  <a:pos x="208" y="318"/>
                </a:cxn>
                <a:cxn ang="0">
                  <a:pos x="219" y="284"/>
                </a:cxn>
                <a:cxn ang="0">
                  <a:pos x="225" y="246"/>
                </a:cxn>
                <a:cxn ang="0">
                  <a:pos x="229" y="203"/>
                </a:cxn>
                <a:cxn ang="0">
                  <a:pos x="225" y="163"/>
                </a:cxn>
                <a:cxn ang="0">
                  <a:pos x="219" y="125"/>
                </a:cxn>
                <a:cxn ang="0">
                  <a:pos x="208" y="90"/>
                </a:cxn>
                <a:cxn ang="0">
                  <a:pos x="194" y="59"/>
                </a:cxn>
                <a:cxn ang="0">
                  <a:pos x="177" y="34"/>
                </a:cxn>
                <a:cxn ang="0">
                  <a:pos x="158" y="15"/>
                </a:cxn>
                <a:cxn ang="0">
                  <a:pos x="142" y="6"/>
                </a:cxn>
                <a:cxn ang="0">
                  <a:pos x="131" y="2"/>
                </a:cxn>
                <a:cxn ang="0">
                  <a:pos x="119" y="0"/>
                </a:cxn>
              </a:cxnLst>
              <a:rect l="0" t="0" r="r" b="b"/>
              <a:pathLst>
                <a:path w="229" h="409">
                  <a:moveTo>
                    <a:pt x="113" y="0"/>
                  </a:moveTo>
                  <a:lnTo>
                    <a:pt x="108" y="0"/>
                  </a:lnTo>
                  <a:lnTo>
                    <a:pt x="102" y="2"/>
                  </a:lnTo>
                  <a:lnTo>
                    <a:pt x="96" y="2"/>
                  </a:lnTo>
                  <a:lnTo>
                    <a:pt x="90" y="4"/>
                  </a:lnTo>
                  <a:lnTo>
                    <a:pt x="85" y="6"/>
                  </a:lnTo>
                  <a:lnTo>
                    <a:pt x="81" y="9"/>
                  </a:lnTo>
                  <a:lnTo>
                    <a:pt x="69" y="15"/>
                  </a:lnTo>
                  <a:lnTo>
                    <a:pt x="60" y="25"/>
                  </a:lnTo>
                  <a:lnTo>
                    <a:pt x="50" y="34"/>
                  </a:lnTo>
                  <a:lnTo>
                    <a:pt x="41" y="46"/>
                  </a:lnTo>
                  <a:lnTo>
                    <a:pt x="33" y="59"/>
                  </a:lnTo>
                  <a:lnTo>
                    <a:pt x="25" y="75"/>
                  </a:lnTo>
                  <a:lnTo>
                    <a:pt x="19" y="90"/>
                  </a:lnTo>
                  <a:lnTo>
                    <a:pt x="14" y="107"/>
                  </a:lnTo>
                  <a:lnTo>
                    <a:pt x="8" y="125"/>
                  </a:lnTo>
                  <a:lnTo>
                    <a:pt x="4" y="144"/>
                  </a:lnTo>
                  <a:lnTo>
                    <a:pt x="2" y="163"/>
                  </a:lnTo>
                  <a:lnTo>
                    <a:pt x="0" y="182"/>
                  </a:lnTo>
                  <a:lnTo>
                    <a:pt x="0" y="203"/>
                  </a:lnTo>
                  <a:lnTo>
                    <a:pt x="0" y="224"/>
                  </a:lnTo>
                  <a:lnTo>
                    <a:pt x="2" y="246"/>
                  </a:lnTo>
                  <a:lnTo>
                    <a:pt x="4" y="265"/>
                  </a:lnTo>
                  <a:lnTo>
                    <a:pt x="8" y="284"/>
                  </a:lnTo>
                  <a:lnTo>
                    <a:pt x="14" y="301"/>
                  </a:lnTo>
                  <a:lnTo>
                    <a:pt x="19" y="318"/>
                  </a:lnTo>
                  <a:lnTo>
                    <a:pt x="25" y="334"/>
                  </a:lnTo>
                  <a:lnTo>
                    <a:pt x="33" y="347"/>
                  </a:lnTo>
                  <a:lnTo>
                    <a:pt x="41" y="361"/>
                  </a:lnTo>
                  <a:lnTo>
                    <a:pt x="50" y="372"/>
                  </a:lnTo>
                  <a:lnTo>
                    <a:pt x="60" y="384"/>
                  </a:lnTo>
                  <a:lnTo>
                    <a:pt x="69" y="391"/>
                  </a:lnTo>
                  <a:lnTo>
                    <a:pt x="81" y="399"/>
                  </a:lnTo>
                  <a:lnTo>
                    <a:pt x="85" y="401"/>
                  </a:lnTo>
                  <a:lnTo>
                    <a:pt x="90" y="403"/>
                  </a:lnTo>
                  <a:lnTo>
                    <a:pt x="96" y="405"/>
                  </a:lnTo>
                  <a:lnTo>
                    <a:pt x="102" y="407"/>
                  </a:lnTo>
                  <a:lnTo>
                    <a:pt x="108" y="407"/>
                  </a:lnTo>
                  <a:lnTo>
                    <a:pt x="113" y="409"/>
                  </a:lnTo>
                  <a:lnTo>
                    <a:pt x="119" y="407"/>
                  </a:lnTo>
                  <a:lnTo>
                    <a:pt x="125" y="407"/>
                  </a:lnTo>
                  <a:lnTo>
                    <a:pt x="131" y="405"/>
                  </a:lnTo>
                  <a:lnTo>
                    <a:pt x="136" y="403"/>
                  </a:lnTo>
                  <a:lnTo>
                    <a:pt x="142" y="401"/>
                  </a:lnTo>
                  <a:lnTo>
                    <a:pt x="148" y="399"/>
                  </a:lnTo>
                  <a:lnTo>
                    <a:pt x="158" y="391"/>
                  </a:lnTo>
                  <a:lnTo>
                    <a:pt x="169" y="384"/>
                  </a:lnTo>
                  <a:lnTo>
                    <a:pt x="177" y="372"/>
                  </a:lnTo>
                  <a:lnTo>
                    <a:pt x="186" y="361"/>
                  </a:lnTo>
                  <a:lnTo>
                    <a:pt x="194" y="347"/>
                  </a:lnTo>
                  <a:lnTo>
                    <a:pt x="202" y="334"/>
                  </a:lnTo>
                  <a:lnTo>
                    <a:pt x="208" y="318"/>
                  </a:lnTo>
                  <a:lnTo>
                    <a:pt x="213" y="301"/>
                  </a:lnTo>
                  <a:lnTo>
                    <a:pt x="219" y="284"/>
                  </a:lnTo>
                  <a:lnTo>
                    <a:pt x="223" y="265"/>
                  </a:lnTo>
                  <a:lnTo>
                    <a:pt x="225" y="246"/>
                  </a:lnTo>
                  <a:lnTo>
                    <a:pt x="227" y="224"/>
                  </a:lnTo>
                  <a:lnTo>
                    <a:pt x="229" y="203"/>
                  </a:lnTo>
                  <a:lnTo>
                    <a:pt x="227" y="182"/>
                  </a:lnTo>
                  <a:lnTo>
                    <a:pt x="225" y="163"/>
                  </a:lnTo>
                  <a:lnTo>
                    <a:pt x="223" y="144"/>
                  </a:lnTo>
                  <a:lnTo>
                    <a:pt x="219" y="125"/>
                  </a:lnTo>
                  <a:lnTo>
                    <a:pt x="213" y="107"/>
                  </a:lnTo>
                  <a:lnTo>
                    <a:pt x="208" y="90"/>
                  </a:lnTo>
                  <a:lnTo>
                    <a:pt x="202" y="75"/>
                  </a:lnTo>
                  <a:lnTo>
                    <a:pt x="194" y="59"/>
                  </a:lnTo>
                  <a:lnTo>
                    <a:pt x="186" y="46"/>
                  </a:lnTo>
                  <a:lnTo>
                    <a:pt x="177" y="34"/>
                  </a:lnTo>
                  <a:lnTo>
                    <a:pt x="169" y="25"/>
                  </a:lnTo>
                  <a:lnTo>
                    <a:pt x="158" y="15"/>
                  </a:lnTo>
                  <a:lnTo>
                    <a:pt x="148" y="9"/>
                  </a:lnTo>
                  <a:lnTo>
                    <a:pt x="142" y="6"/>
                  </a:lnTo>
                  <a:lnTo>
                    <a:pt x="136" y="4"/>
                  </a:lnTo>
                  <a:lnTo>
                    <a:pt x="131" y="2"/>
                  </a:lnTo>
                  <a:lnTo>
                    <a:pt x="125" y="2"/>
                  </a:lnTo>
                  <a:lnTo>
                    <a:pt x="119" y="0"/>
                  </a:lnTo>
                  <a:lnTo>
                    <a:pt x="113" y="0"/>
                  </a:lnTo>
                </a:path>
              </a:pathLst>
            </a:cu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83" name="Rectangle 71"/>
            <p:cNvSpPr>
              <a:spLocks noChangeArrowheads="1"/>
            </p:cNvSpPr>
            <p:nvPr/>
          </p:nvSpPr>
          <p:spPr bwMode="auto">
            <a:xfrm>
              <a:off x="4763" y="2911"/>
              <a:ext cx="613" cy="681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84" name="Rectangle 72"/>
            <p:cNvSpPr>
              <a:spLocks noChangeArrowheads="1"/>
            </p:cNvSpPr>
            <p:nvPr/>
          </p:nvSpPr>
          <p:spPr bwMode="auto">
            <a:xfrm>
              <a:off x="4763" y="2911"/>
              <a:ext cx="613" cy="681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85" name="Rectangle 73"/>
            <p:cNvSpPr>
              <a:spLocks noChangeArrowheads="1"/>
            </p:cNvSpPr>
            <p:nvPr/>
          </p:nvSpPr>
          <p:spPr bwMode="auto">
            <a:xfrm>
              <a:off x="4914" y="3088"/>
              <a:ext cx="375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DAQ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86" name="Rectangle 74"/>
            <p:cNvSpPr>
              <a:spLocks noChangeArrowheads="1"/>
            </p:cNvSpPr>
            <p:nvPr/>
          </p:nvSpPr>
          <p:spPr bwMode="auto">
            <a:xfrm>
              <a:off x="4790" y="3262"/>
              <a:ext cx="62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Interface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46187" name="Line 75"/>
            <p:cNvSpPr>
              <a:spLocks noChangeShapeType="1"/>
            </p:cNvSpPr>
            <p:nvPr/>
          </p:nvSpPr>
          <p:spPr bwMode="auto">
            <a:xfrm>
              <a:off x="954" y="3228"/>
              <a:ext cx="250" cy="1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88" name="Line 76"/>
            <p:cNvSpPr>
              <a:spLocks noChangeShapeType="1"/>
            </p:cNvSpPr>
            <p:nvPr/>
          </p:nvSpPr>
          <p:spPr bwMode="auto">
            <a:xfrm>
              <a:off x="1385" y="3228"/>
              <a:ext cx="114" cy="1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89" name="Line 77"/>
            <p:cNvSpPr>
              <a:spLocks noChangeShapeType="1"/>
            </p:cNvSpPr>
            <p:nvPr/>
          </p:nvSpPr>
          <p:spPr bwMode="auto">
            <a:xfrm>
              <a:off x="1816" y="3228"/>
              <a:ext cx="181" cy="1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190" name="Line 78"/>
            <p:cNvSpPr>
              <a:spLocks noChangeShapeType="1"/>
            </p:cNvSpPr>
            <p:nvPr/>
          </p:nvSpPr>
          <p:spPr bwMode="auto">
            <a:xfrm>
              <a:off x="2769" y="3228"/>
              <a:ext cx="181" cy="1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3" name="Freeform 82"/>
          <p:cNvSpPr/>
          <p:nvPr/>
        </p:nvSpPr>
        <p:spPr>
          <a:xfrm>
            <a:off x="120770" y="5126966"/>
            <a:ext cx="946030" cy="268856"/>
          </a:xfrm>
          <a:custGeom>
            <a:avLst/>
            <a:gdLst>
              <a:gd name="connsiteX0" fmla="*/ 0 w 946030"/>
              <a:gd name="connsiteY0" fmla="*/ 247291 h 268856"/>
              <a:gd name="connsiteX1" fmla="*/ 77638 w 946030"/>
              <a:gd name="connsiteY1" fmla="*/ 23004 h 268856"/>
              <a:gd name="connsiteX2" fmla="*/ 138022 w 946030"/>
              <a:gd name="connsiteY2" fmla="*/ 238664 h 268856"/>
              <a:gd name="connsiteX3" fmla="*/ 224287 w 946030"/>
              <a:gd name="connsiteY3" fmla="*/ 31630 h 268856"/>
              <a:gd name="connsiteX4" fmla="*/ 267419 w 946030"/>
              <a:gd name="connsiteY4" fmla="*/ 238664 h 268856"/>
              <a:gd name="connsiteX5" fmla="*/ 353683 w 946030"/>
              <a:gd name="connsiteY5" fmla="*/ 40257 h 268856"/>
              <a:gd name="connsiteX6" fmla="*/ 405441 w 946030"/>
              <a:gd name="connsiteY6" fmla="*/ 221411 h 268856"/>
              <a:gd name="connsiteX7" fmla="*/ 500332 w 946030"/>
              <a:gd name="connsiteY7" fmla="*/ 31630 h 268856"/>
              <a:gd name="connsiteX8" fmla="*/ 595222 w 946030"/>
              <a:gd name="connsiteY8" fmla="*/ 264543 h 268856"/>
              <a:gd name="connsiteX9" fmla="*/ 707366 w 946030"/>
              <a:gd name="connsiteY9" fmla="*/ 5751 h 268856"/>
              <a:gd name="connsiteX10" fmla="*/ 767751 w 946030"/>
              <a:gd name="connsiteY10" fmla="*/ 230038 h 268856"/>
              <a:gd name="connsiteX11" fmla="*/ 923026 w 946030"/>
              <a:gd name="connsiteY11" fmla="*/ 135147 h 268856"/>
              <a:gd name="connsiteX12" fmla="*/ 905773 w 946030"/>
              <a:gd name="connsiteY12" fmla="*/ 126521 h 26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46030" h="268856">
                <a:moveTo>
                  <a:pt x="0" y="247291"/>
                </a:moveTo>
                <a:cubicBezTo>
                  <a:pt x="27317" y="135866"/>
                  <a:pt x="54634" y="24442"/>
                  <a:pt x="77638" y="23004"/>
                </a:cubicBezTo>
                <a:cubicBezTo>
                  <a:pt x="100642" y="21566"/>
                  <a:pt x="113581" y="237226"/>
                  <a:pt x="138022" y="238664"/>
                </a:cubicBezTo>
                <a:cubicBezTo>
                  <a:pt x="162463" y="240102"/>
                  <a:pt x="202721" y="31630"/>
                  <a:pt x="224287" y="31630"/>
                </a:cubicBezTo>
                <a:cubicBezTo>
                  <a:pt x="245853" y="31630"/>
                  <a:pt x="245853" y="237226"/>
                  <a:pt x="267419" y="238664"/>
                </a:cubicBezTo>
                <a:cubicBezTo>
                  <a:pt x="288985" y="240102"/>
                  <a:pt x="330679" y="43133"/>
                  <a:pt x="353683" y="40257"/>
                </a:cubicBezTo>
                <a:cubicBezTo>
                  <a:pt x="376687" y="37382"/>
                  <a:pt x="381000" y="222849"/>
                  <a:pt x="405441" y="221411"/>
                </a:cubicBezTo>
                <a:cubicBezTo>
                  <a:pt x="429883" y="219973"/>
                  <a:pt x="468702" y="24441"/>
                  <a:pt x="500332" y="31630"/>
                </a:cubicBezTo>
                <a:cubicBezTo>
                  <a:pt x="531962" y="38819"/>
                  <a:pt x="560716" y="268856"/>
                  <a:pt x="595222" y="264543"/>
                </a:cubicBezTo>
                <a:cubicBezTo>
                  <a:pt x="629728" y="260230"/>
                  <a:pt x="678611" y="11502"/>
                  <a:pt x="707366" y="5751"/>
                </a:cubicBezTo>
                <a:cubicBezTo>
                  <a:pt x="736121" y="0"/>
                  <a:pt x="731808" y="208472"/>
                  <a:pt x="767751" y="230038"/>
                </a:cubicBezTo>
                <a:cubicBezTo>
                  <a:pt x="803694" y="251604"/>
                  <a:pt x="900022" y="152400"/>
                  <a:pt x="923026" y="135147"/>
                </a:cubicBezTo>
                <a:cubicBezTo>
                  <a:pt x="946030" y="117894"/>
                  <a:pt x="925901" y="122207"/>
                  <a:pt x="905773" y="126521"/>
                </a:cubicBezTo>
              </a:path>
            </a:pathLst>
          </a:cu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/>
          <p:cNvSpPr txBox="1"/>
          <p:nvPr/>
        </p:nvSpPr>
        <p:spPr>
          <a:xfrm>
            <a:off x="0" y="3933645"/>
            <a:ext cx="216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incident radiation</a:t>
            </a:r>
            <a:endParaRPr lang="en-GB"/>
          </a:p>
        </p:txBody>
      </p:sp>
      <p:cxnSp>
        <p:nvCxnSpPr>
          <p:cNvPr id="86" name="Straight Arrow Connector 85"/>
          <p:cNvCxnSpPr>
            <a:stCxn id="84" idx="2"/>
            <a:endCxn id="83" idx="7"/>
          </p:cNvCxnSpPr>
          <p:nvPr/>
        </p:nvCxnSpPr>
        <p:spPr>
          <a:xfrm rot="5400000">
            <a:off x="424237" y="4499843"/>
            <a:ext cx="855619" cy="4618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little checklist for your DAQ</a:t>
            </a:r>
          </a:p>
        </p:txBody>
      </p:sp>
      <p:graphicFrame>
        <p:nvGraphicFramePr>
          <p:cNvPr id="168962" name="Object 2"/>
          <p:cNvGraphicFramePr>
            <a:graphicFrameLocks noChangeAspect="1"/>
          </p:cNvGraphicFramePr>
          <p:nvPr/>
        </p:nvGraphicFramePr>
        <p:xfrm>
          <a:off x="539750" y="1123950"/>
          <a:ext cx="8239125" cy="532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2" name="Visio" r:id="rId3" imgW="8242554" imgH="5330342" progId="Visio.Drawing.11">
                  <p:embed/>
                </p:oleObj>
              </mc:Choice>
              <mc:Fallback>
                <p:oleObj name="Visio" r:id="rId3" imgW="8242554" imgH="5330342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123950"/>
                        <a:ext cx="8239125" cy="532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964" name="TextBox 6"/>
          <p:cNvSpPr txBox="1">
            <a:spLocks noChangeArrowheads="1"/>
          </p:cNvSpPr>
          <p:nvPr/>
        </p:nvSpPr>
        <p:spPr bwMode="auto">
          <a:xfrm>
            <a:off x="7024688" y="4759325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920346" y="4457700"/>
            <a:ext cx="1938351" cy="89255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 prstMaterial="dkEdge"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en-US" sz="2400"/>
              <a:t>Remember:</a:t>
            </a:r>
          </a:p>
          <a:p>
            <a:pPr algn="ctr"/>
            <a:r>
              <a:rPr lang="en-US" sz="2800" b="1"/>
              <a:t>YMMV</a:t>
            </a:r>
          </a:p>
        </p:txBody>
      </p:sp>
      <p:sp>
        <p:nvSpPr>
          <p:cNvPr id="168968" name="Slide Number Placeholder 8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4B9C24D-DE7E-4D7D-B708-664F6FDF0370}" type="slidenum">
              <a:rPr lang="en-US"/>
              <a:pPr/>
              <a:t>80</a:t>
            </a:fld>
            <a:endParaRPr lang="en-US"/>
          </a:p>
        </p:txBody>
      </p:sp>
      <p:sp>
        <p:nvSpPr>
          <p:cNvPr id="168969" name="Footer Placeholder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and monitoring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9021"/>
            <a:ext cx="4839195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Access to setup registers (must have read-back)</a:t>
            </a:r>
          </a:p>
          <a:p>
            <a:pPr>
              <a:lnSpc>
                <a:spcPct val="90000"/>
              </a:lnSpc>
            </a:pPr>
            <a:r>
              <a:rPr lang="en-US" dirty="0"/>
              <a:t>Access to local monitoring functions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Temperatures, power supply levels, errors, etc.</a:t>
            </a:r>
          </a:p>
          <a:p>
            <a:pPr>
              <a:lnSpc>
                <a:spcPct val="90000"/>
              </a:lnSpc>
            </a:pPr>
            <a:r>
              <a:rPr lang="en-US" dirty="0"/>
              <a:t>Bidirectional with addressing capability (module, chip, register)</a:t>
            </a:r>
          </a:p>
          <a:p>
            <a:pPr>
              <a:lnSpc>
                <a:spcPct val="90000"/>
              </a:lnSpc>
            </a:pPr>
            <a:r>
              <a:rPr lang="en-US" dirty="0"/>
              <a:t>Speed not critical and does not need to be synchronous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Low speed serial bus: I</a:t>
            </a:r>
            <a:r>
              <a:rPr lang="en-US" baseline="30000" dirty="0"/>
              <a:t>2</a:t>
            </a:r>
            <a:r>
              <a:rPr lang="en-US" dirty="0"/>
              <a:t>C, JTAG, SPI</a:t>
            </a:r>
          </a:p>
          <a:p>
            <a:pPr>
              <a:lnSpc>
                <a:spcPct val="90000"/>
              </a:lnSpc>
            </a:pPr>
            <a:r>
              <a:rPr lang="en-US" dirty="0"/>
              <a:t>Must be reasonably reliable (read-back to check correct download and re-write when needed)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6013450" y="2563813"/>
            <a:ext cx="7000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SPECS</a:t>
            </a:r>
          </a:p>
        </p:txBody>
      </p:sp>
      <p:pic>
        <p:nvPicPr>
          <p:cNvPr id="202760" name="Picture 8" descr="ELMB128P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7634" y="819397"/>
            <a:ext cx="3495179" cy="234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9" name="Picture 7" descr="elmb128a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3273" y="3284537"/>
            <a:ext cx="3093027" cy="2345919"/>
          </a:xfrm>
          <a:prstGeom prst="rect">
            <a:avLst/>
          </a:prstGeom>
          <a:noFill/>
        </p:spPr>
      </p:pic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5832475" y="6109938"/>
            <a:ext cx="127476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Example: ELMB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C48210F-07CB-4281-9E34-49282D9360C4}" type="slidenum">
              <a:rPr lang="en-US"/>
              <a:pPr/>
              <a:t>82</a:t>
            </a:fld>
            <a:endParaRPr lang="en-U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14313" y="1285875"/>
            <a:ext cx="6286500" cy="5143500"/>
            <a:chOff x="214282" y="1285860"/>
            <a:chExt cx="6286544" cy="5143536"/>
          </a:xfrm>
        </p:grpSpPr>
        <p:pic>
          <p:nvPicPr>
            <p:cNvPr id="177166" name="Picture 4" descr="cms-filterfarm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282" y="1714488"/>
              <a:ext cx="6286544" cy="4714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7167" name="TextBox 5"/>
            <p:cNvSpPr txBox="1">
              <a:spLocks noChangeArrowheads="1"/>
            </p:cNvSpPr>
            <p:nvPr/>
          </p:nvSpPr>
          <p:spPr bwMode="auto">
            <a:xfrm>
              <a:off x="714348" y="1285860"/>
              <a:ext cx="475803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CMS on-line computing center</a:t>
              </a:r>
            </a:p>
          </p:txBody>
        </p:sp>
      </p:grpSp>
      <p:sp>
        <p:nvSpPr>
          <p:cNvPr id="177156" name="TextBox 8"/>
          <p:cNvSpPr txBox="1">
            <a:spLocks noChangeArrowheads="1"/>
          </p:cNvSpPr>
          <p:nvPr/>
        </p:nvSpPr>
        <p:spPr bwMode="auto">
          <a:xfrm flipH="1">
            <a:off x="4143375" y="1214438"/>
            <a:ext cx="71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1204913" y="838200"/>
            <a:ext cx="7939087" cy="5143500"/>
            <a:chOff x="1204325" y="1071546"/>
            <a:chExt cx="7939675" cy="5143536"/>
          </a:xfrm>
        </p:grpSpPr>
        <p:pic>
          <p:nvPicPr>
            <p:cNvPr id="177164" name="Picture 7" descr="network-atlas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4325" y="1571612"/>
              <a:ext cx="7939675" cy="464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7165" name="TextBox 9"/>
            <p:cNvSpPr txBox="1">
              <a:spLocks noChangeArrowheads="1"/>
            </p:cNvSpPr>
            <p:nvPr/>
          </p:nvSpPr>
          <p:spPr bwMode="auto">
            <a:xfrm>
              <a:off x="2928926" y="1071546"/>
              <a:ext cx="546976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/>
                <a:t>ATLAS Online Network Infrastructure</a:t>
              </a:r>
            </a:p>
          </p:txBody>
        </p:sp>
      </p:grp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381000" y="533400"/>
            <a:ext cx="3733800" cy="6019800"/>
            <a:chOff x="3505200" y="533400"/>
            <a:chExt cx="3541483" cy="5827332"/>
          </a:xfrm>
        </p:grpSpPr>
        <p:pic>
          <p:nvPicPr>
            <p:cNvPr id="177161" name="Picture 11" descr="alice-storage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5200" y="990600"/>
              <a:ext cx="3541483" cy="537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7162" name="Picture 12" descr="alicelogo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343400" y="4724400"/>
              <a:ext cx="1383678" cy="810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581993" y="533400"/>
              <a:ext cx="3408979" cy="4610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GB" sz="2400"/>
                <a:t>ALICE Storage System</a:t>
              </a:r>
            </a:p>
          </p:txBody>
        </p:sp>
      </p:grpSp>
      <p:sp>
        <p:nvSpPr>
          <p:cNvPr id="17715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Gallery</a:t>
            </a:r>
          </a:p>
        </p:txBody>
      </p:sp>
      <p:sp>
        <p:nvSpPr>
          <p:cNvPr id="177160" name="Footer Placeholder 1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Even more stuff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Multilevel triggering</a:t>
            </a:r>
          </a:p>
        </p:txBody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981075"/>
            <a:ext cx="5651500" cy="3635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First level triggering.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Hardwired trigger system to make trigger decision with short latency.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Constant latency buffers in the front-ends</a:t>
            </a:r>
          </a:p>
          <a:p>
            <a:pPr>
              <a:lnSpc>
                <a:spcPct val="90000"/>
              </a:lnSpc>
            </a:pPr>
            <a:r>
              <a:rPr lang="en-US" sz="1800"/>
              <a:t>Second level triggering in DAQ interface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Processor based (standard CPU’s or dedicated custom/DSP/FPGA processing)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FIFO buffers with each event getting accept/reject in sequential order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Circular buffer using event ID to extracted accepted events</a:t>
            </a:r>
          </a:p>
          <a:p>
            <a:pPr lvl="2">
              <a:lnSpc>
                <a:spcPct val="90000"/>
              </a:lnSpc>
            </a:pPr>
            <a:r>
              <a:rPr lang="en-US" sz="1000"/>
              <a:t>Non accepted events stays and gets overwritten by new events</a:t>
            </a:r>
          </a:p>
          <a:p>
            <a:pPr>
              <a:lnSpc>
                <a:spcPct val="90000"/>
              </a:lnSpc>
            </a:pPr>
            <a:r>
              <a:rPr lang="en-US" sz="1800"/>
              <a:t>High level triggering in the DAQ systems made with farms of CPU’s: hundreds – thousands.</a:t>
            </a:r>
            <a:br>
              <a:rPr lang="en-US" sz="1800"/>
            </a:br>
            <a:r>
              <a:rPr lang="en-US" sz="1800"/>
              <a:t>(separate lectures on this)</a:t>
            </a:r>
          </a:p>
        </p:txBody>
      </p:sp>
      <p:pic>
        <p:nvPicPr>
          <p:cNvPr id="517161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6938" y="1052513"/>
            <a:ext cx="298767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7162" name="Rectangle 42"/>
          <p:cNvSpPr>
            <a:spLocks noChangeArrowheads="1"/>
          </p:cNvSpPr>
          <p:nvPr/>
        </p:nvSpPr>
        <p:spPr bwMode="auto">
          <a:xfrm>
            <a:off x="1619250" y="4868863"/>
            <a:ext cx="3581400" cy="14478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7163" name="Rectangle 43"/>
          <p:cNvSpPr>
            <a:spLocks noChangeArrowheads="1"/>
          </p:cNvSpPr>
          <p:nvPr/>
        </p:nvSpPr>
        <p:spPr bwMode="auto">
          <a:xfrm>
            <a:off x="5657850" y="4868863"/>
            <a:ext cx="2438400" cy="14478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6953250" y="5478463"/>
            <a:ext cx="685800" cy="457200"/>
            <a:chOff x="4128" y="2304"/>
            <a:chExt cx="432" cy="240"/>
          </a:xfrm>
        </p:grpSpPr>
        <p:sp>
          <p:nvSpPr>
            <p:cNvPr id="517165" name="Rectangle 45"/>
            <p:cNvSpPr>
              <a:spLocks noChangeArrowheads="1"/>
            </p:cNvSpPr>
            <p:nvPr/>
          </p:nvSpPr>
          <p:spPr bwMode="auto">
            <a:xfrm>
              <a:off x="4128" y="2304"/>
              <a:ext cx="432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66" name="Line 46"/>
            <p:cNvSpPr>
              <a:spLocks noChangeShapeType="1"/>
            </p:cNvSpPr>
            <p:nvPr/>
          </p:nvSpPr>
          <p:spPr bwMode="auto">
            <a:xfrm>
              <a:off x="4176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67" name="Line 47"/>
            <p:cNvSpPr>
              <a:spLocks noChangeShapeType="1"/>
            </p:cNvSpPr>
            <p:nvPr/>
          </p:nvSpPr>
          <p:spPr bwMode="auto">
            <a:xfrm>
              <a:off x="4224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68" name="Line 48"/>
            <p:cNvSpPr>
              <a:spLocks noChangeShapeType="1"/>
            </p:cNvSpPr>
            <p:nvPr/>
          </p:nvSpPr>
          <p:spPr bwMode="auto">
            <a:xfrm>
              <a:off x="4272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69" name="Line 49"/>
            <p:cNvSpPr>
              <a:spLocks noChangeShapeType="1"/>
            </p:cNvSpPr>
            <p:nvPr/>
          </p:nvSpPr>
          <p:spPr bwMode="auto">
            <a:xfrm>
              <a:off x="4320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70" name="Line 50"/>
            <p:cNvSpPr>
              <a:spLocks noChangeShapeType="1"/>
            </p:cNvSpPr>
            <p:nvPr/>
          </p:nvSpPr>
          <p:spPr bwMode="auto">
            <a:xfrm>
              <a:off x="4368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71" name="Line 51"/>
            <p:cNvSpPr>
              <a:spLocks noChangeShapeType="1"/>
            </p:cNvSpPr>
            <p:nvPr/>
          </p:nvSpPr>
          <p:spPr bwMode="auto">
            <a:xfrm>
              <a:off x="4416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72" name="Line 52"/>
            <p:cNvSpPr>
              <a:spLocks noChangeShapeType="1"/>
            </p:cNvSpPr>
            <p:nvPr/>
          </p:nvSpPr>
          <p:spPr bwMode="auto">
            <a:xfrm>
              <a:off x="4464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73" name="Line 53"/>
            <p:cNvSpPr>
              <a:spLocks noChangeShapeType="1"/>
            </p:cNvSpPr>
            <p:nvPr/>
          </p:nvSpPr>
          <p:spPr bwMode="auto">
            <a:xfrm>
              <a:off x="4512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7174" name="Oval 54"/>
          <p:cNvSpPr>
            <a:spLocks noChangeArrowheads="1"/>
          </p:cNvSpPr>
          <p:nvPr/>
        </p:nvSpPr>
        <p:spPr bwMode="auto">
          <a:xfrm>
            <a:off x="6648450" y="5630863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7175" name="Line 55"/>
          <p:cNvSpPr>
            <a:spLocks noChangeShapeType="1"/>
          </p:cNvSpPr>
          <p:nvPr/>
        </p:nvSpPr>
        <p:spPr bwMode="auto">
          <a:xfrm flipH="1">
            <a:off x="6800850" y="57070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176" name="Line 56"/>
          <p:cNvSpPr>
            <a:spLocks noChangeShapeType="1"/>
          </p:cNvSpPr>
          <p:nvPr/>
        </p:nvSpPr>
        <p:spPr bwMode="auto">
          <a:xfrm flipH="1">
            <a:off x="6496050" y="57070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177" name="Line 57"/>
          <p:cNvSpPr>
            <a:spLocks noChangeShapeType="1"/>
          </p:cNvSpPr>
          <p:nvPr/>
        </p:nvSpPr>
        <p:spPr bwMode="auto">
          <a:xfrm flipV="1">
            <a:off x="6724650" y="578326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178" name="AutoShape 58"/>
          <p:cNvSpPr>
            <a:spLocks noChangeArrowheads="1"/>
          </p:cNvSpPr>
          <p:nvPr/>
        </p:nvSpPr>
        <p:spPr bwMode="auto">
          <a:xfrm rot="-5400000">
            <a:off x="7753350" y="5592763"/>
            <a:ext cx="304800" cy="228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7179" name="Line 59"/>
          <p:cNvSpPr>
            <a:spLocks noChangeShapeType="1"/>
          </p:cNvSpPr>
          <p:nvPr/>
        </p:nvSpPr>
        <p:spPr bwMode="auto">
          <a:xfrm flipH="1">
            <a:off x="7639050" y="57070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180" name="Line 60"/>
          <p:cNvSpPr>
            <a:spLocks noChangeShapeType="1"/>
          </p:cNvSpPr>
          <p:nvPr/>
        </p:nvSpPr>
        <p:spPr bwMode="auto">
          <a:xfrm>
            <a:off x="8020050" y="57070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181" name="Text Box 61"/>
          <p:cNvSpPr txBox="1">
            <a:spLocks noChangeArrowheads="1"/>
          </p:cNvSpPr>
          <p:nvPr/>
        </p:nvSpPr>
        <p:spPr bwMode="auto">
          <a:xfrm>
            <a:off x="6343650" y="6011863"/>
            <a:ext cx="876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Trigger L1</a:t>
            </a:r>
          </a:p>
        </p:txBody>
      </p: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4438650" y="5249863"/>
            <a:ext cx="685800" cy="457200"/>
            <a:chOff x="4128" y="2304"/>
            <a:chExt cx="432" cy="240"/>
          </a:xfrm>
        </p:grpSpPr>
        <p:sp>
          <p:nvSpPr>
            <p:cNvPr id="517183" name="Rectangle 63"/>
            <p:cNvSpPr>
              <a:spLocks noChangeArrowheads="1"/>
            </p:cNvSpPr>
            <p:nvPr/>
          </p:nvSpPr>
          <p:spPr bwMode="auto">
            <a:xfrm>
              <a:off x="4128" y="2304"/>
              <a:ext cx="432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184" name="Line 64"/>
            <p:cNvSpPr>
              <a:spLocks noChangeShapeType="1"/>
            </p:cNvSpPr>
            <p:nvPr/>
          </p:nvSpPr>
          <p:spPr bwMode="auto">
            <a:xfrm>
              <a:off x="4176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85" name="Line 65"/>
            <p:cNvSpPr>
              <a:spLocks noChangeShapeType="1"/>
            </p:cNvSpPr>
            <p:nvPr/>
          </p:nvSpPr>
          <p:spPr bwMode="auto">
            <a:xfrm>
              <a:off x="4224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86" name="Line 66"/>
            <p:cNvSpPr>
              <a:spLocks noChangeShapeType="1"/>
            </p:cNvSpPr>
            <p:nvPr/>
          </p:nvSpPr>
          <p:spPr bwMode="auto">
            <a:xfrm>
              <a:off x="4272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87" name="Line 67"/>
            <p:cNvSpPr>
              <a:spLocks noChangeShapeType="1"/>
            </p:cNvSpPr>
            <p:nvPr/>
          </p:nvSpPr>
          <p:spPr bwMode="auto">
            <a:xfrm>
              <a:off x="4320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88" name="Line 68"/>
            <p:cNvSpPr>
              <a:spLocks noChangeShapeType="1"/>
            </p:cNvSpPr>
            <p:nvPr/>
          </p:nvSpPr>
          <p:spPr bwMode="auto">
            <a:xfrm>
              <a:off x="4368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89" name="Line 69"/>
            <p:cNvSpPr>
              <a:spLocks noChangeShapeType="1"/>
            </p:cNvSpPr>
            <p:nvPr/>
          </p:nvSpPr>
          <p:spPr bwMode="auto">
            <a:xfrm>
              <a:off x="4416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90" name="Line 70"/>
            <p:cNvSpPr>
              <a:spLocks noChangeShapeType="1"/>
            </p:cNvSpPr>
            <p:nvPr/>
          </p:nvSpPr>
          <p:spPr bwMode="auto">
            <a:xfrm>
              <a:off x="4464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7191" name="Line 71"/>
            <p:cNvSpPr>
              <a:spLocks noChangeShapeType="1"/>
            </p:cNvSpPr>
            <p:nvPr/>
          </p:nvSpPr>
          <p:spPr bwMode="auto">
            <a:xfrm>
              <a:off x="4512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7192" name="Oval 72"/>
          <p:cNvSpPr>
            <a:spLocks noChangeArrowheads="1"/>
          </p:cNvSpPr>
          <p:nvPr/>
        </p:nvSpPr>
        <p:spPr bwMode="auto">
          <a:xfrm>
            <a:off x="4133850" y="5402263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7193" name="Line 73"/>
          <p:cNvSpPr>
            <a:spLocks noChangeShapeType="1"/>
          </p:cNvSpPr>
          <p:nvPr/>
        </p:nvSpPr>
        <p:spPr bwMode="auto">
          <a:xfrm flipH="1">
            <a:off x="4286250" y="54784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194" name="Line 74"/>
          <p:cNvSpPr>
            <a:spLocks noChangeShapeType="1"/>
          </p:cNvSpPr>
          <p:nvPr/>
        </p:nvSpPr>
        <p:spPr bwMode="auto">
          <a:xfrm flipH="1">
            <a:off x="3981450" y="54784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195" name="Line 75"/>
          <p:cNvSpPr>
            <a:spLocks noChangeShapeType="1"/>
          </p:cNvSpPr>
          <p:nvPr/>
        </p:nvSpPr>
        <p:spPr bwMode="auto">
          <a:xfrm flipV="1">
            <a:off x="4210050" y="5554663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196" name="Text Box 76"/>
          <p:cNvSpPr txBox="1">
            <a:spLocks noChangeArrowheads="1"/>
          </p:cNvSpPr>
          <p:nvPr/>
        </p:nvSpPr>
        <p:spPr bwMode="auto">
          <a:xfrm>
            <a:off x="3829050" y="5783263"/>
            <a:ext cx="876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Trigger L2</a:t>
            </a:r>
          </a:p>
        </p:txBody>
      </p:sp>
      <p:sp>
        <p:nvSpPr>
          <p:cNvPr id="517197" name="Rectangle 77"/>
          <p:cNvSpPr>
            <a:spLocks noChangeArrowheads="1"/>
          </p:cNvSpPr>
          <p:nvPr/>
        </p:nvSpPr>
        <p:spPr bwMode="auto">
          <a:xfrm>
            <a:off x="3676650" y="5249863"/>
            <a:ext cx="304800" cy="4572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7198" name="Line 78"/>
          <p:cNvSpPr>
            <a:spLocks noChangeShapeType="1"/>
          </p:cNvSpPr>
          <p:nvPr/>
        </p:nvSpPr>
        <p:spPr bwMode="auto">
          <a:xfrm>
            <a:off x="3752850" y="52498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199" name="Line 79"/>
          <p:cNvSpPr>
            <a:spLocks noChangeShapeType="1"/>
          </p:cNvSpPr>
          <p:nvPr/>
        </p:nvSpPr>
        <p:spPr bwMode="auto">
          <a:xfrm>
            <a:off x="3829050" y="52498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00" name="Line 80"/>
          <p:cNvSpPr>
            <a:spLocks noChangeShapeType="1"/>
          </p:cNvSpPr>
          <p:nvPr/>
        </p:nvSpPr>
        <p:spPr bwMode="auto">
          <a:xfrm>
            <a:off x="3905250" y="52498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01" name="Rectangle 81"/>
          <p:cNvSpPr>
            <a:spLocks noChangeArrowheads="1"/>
          </p:cNvSpPr>
          <p:nvPr/>
        </p:nvSpPr>
        <p:spPr bwMode="auto">
          <a:xfrm>
            <a:off x="2609850" y="5249863"/>
            <a:ext cx="914400" cy="45720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/>
              <a:t>Zero-</a:t>
            </a:r>
          </a:p>
          <a:p>
            <a:r>
              <a:rPr lang="en-US"/>
              <a:t>suppression</a:t>
            </a:r>
          </a:p>
        </p:txBody>
      </p:sp>
      <p:sp>
        <p:nvSpPr>
          <p:cNvPr id="517202" name="Rectangle 82"/>
          <p:cNvSpPr>
            <a:spLocks noChangeArrowheads="1"/>
          </p:cNvSpPr>
          <p:nvPr/>
        </p:nvSpPr>
        <p:spPr bwMode="auto">
          <a:xfrm>
            <a:off x="1771650" y="5249863"/>
            <a:ext cx="685800" cy="4572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/>
              <a:t>Data </a:t>
            </a:r>
          </a:p>
          <a:p>
            <a:r>
              <a:rPr lang="en-US"/>
              <a:t>formatting</a:t>
            </a:r>
          </a:p>
        </p:txBody>
      </p:sp>
      <p:sp>
        <p:nvSpPr>
          <p:cNvPr id="517203" name="Line 83"/>
          <p:cNvSpPr>
            <a:spLocks noChangeShapeType="1"/>
          </p:cNvSpPr>
          <p:nvPr/>
        </p:nvSpPr>
        <p:spPr bwMode="auto">
          <a:xfrm flipH="1">
            <a:off x="3524250" y="54784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04" name="Rectangle 84"/>
          <p:cNvSpPr>
            <a:spLocks noChangeArrowheads="1"/>
          </p:cNvSpPr>
          <p:nvPr/>
        </p:nvSpPr>
        <p:spPr bwMode="auto">
          <a:xfrm>
            <a:off x="6191250" y="5478463"/>
            <a:ext cx="304800" cy="4572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7205" name="Line 85"/>
          <p:cNvSpPr>
            <a:spLocks noChangeShapeType="1"/>
          </p:cNvSpPr>
          <p:nvPr/>
        </p:nvSpPr>
        <p:spPr bwMode="auto">
          <a:xfrm>
            <a:off x="6267450" y="54784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06" name="Line 86"/>
          <p:cNvSpPr>
            <a:spLocks noChangeShapeType="1"/>
          </p:cNvSpPr>
          <p:nvPr/>
        </p:nvSpPr>
        <p:spPr bwMode="auto">
          <a:xfrm>
            <a:off x="6343650" y="54784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07" name="Line 87"/>
          <p:cNvSpPr>
            <a:spLocks noChangeShapeType="1"/>
          </p:cNvSpPr>
          <p:nvPr/>
        </p:nvSpPr>
        <p:spPr bwMode="auto">
          <a:xfrm>
            <a:off x="6419850" y="547846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08" name="Line 88"/>
          <p:cNvSpPr>
            <a:spLocks noChangeShapeType="1"/>
          </p:cNvSpPr>
          <p:nvPr/>
        </p:nvSpPr>
        <p:spPr bwMode="auto">
          <a:xfrm flipH="1">
            <a:off x="5962650" y="57070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09" name="Line 89"/>
          <p:cNvSpPr>
            <a:spLocks noChangeShapeType="1"/>
          </p:cNvSpPr>
          <p:nvPr/>
        </p:nvSpPr>
        <p:spPr bwMode="auto">
          <a:xfrm flipH="1">
            <a:off x="1466850" y="547846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10" name="Text Box 90"/>
          <p:cNvSpPr txBox="1">
            <a:spLocks noChangeArrowheads="1"/>
          </p:cNvSpPr>
          <p:nvPr/>
        </p:nvSpPr>
        <p:spPr bwMode="auto">
          <a:xfrm>
            <a:off x="933450" y="5326063"/>
            <a:ext cx="514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DAQ</a:t>
            </a:r>
          </a:p>
        </p:txBody>
      </p:sp>
      <p:sp>
        <p:nvSpPr>
          <p:cNvPr id="517211" name="Rectangle 91"/>
          <p:cNvSpPr>
            <a:spLocks noChangeArrowheads="1"/>
          </p:cNvSpPr>
          <p:nvPr/>
        </p:nvSpPr>
        <p:spPr bwMode="auto">
          <a:xfrm>
            <a:off x="5734050" y="5021263"/>
            <a:ext cx="228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r>
              <a:rPr lang="en-US"/>
              <a:t>MUX</a:t>
            </a:r>
          </a:p>
        </p:txBody>
      </p:sp>
      <p:sp>
        <p:nvSpPr>
          <p:cNvPr id="517212" name="Line 92"/>
          <p:cNvSpPr>
            <a:spLocks noChangeShapeType="1"/>
          </p:cNvSpPr>
          <p:nvPr/>
        </p:nvSpPr>
        <p:spPr bwMode="auto">
          <a:xfrm flipH="1">
            <a:off x="5962650" y="55546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13" name="Line 93"/>
          <p:cNvSpPr>
            <a:spLocks noChangeShapeType="1"/>
          </p:cNvSpPr>
          <p:nvPr/>
        </p:nvSpPr>
        <p:spPr bwMode="auto">
          <a:xfrm flipH="1">
            <a:off x="5962650" y="54022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14" name="Line 94"/>
          <p:cNvSpPr>
            <a:spLocks noChangeShapeType="1"/>
          </p:cNvSpPr>
          <p:nvPr/>
        </p:nvSpPr>
        <p:spPr bwMode="auto">
          <a:xfrm flipH="1">
            <a:off x="5962650" y="52498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15" name="Line 95"/>
          <p:cNvSpPr>
            <a:spLocks noChangeShapeType="1"/>
          </p:cNvSpPr>
          <p:nvPr/>
        </p:nvSpPr>
        <p:spPr bwMode="auto">
          <a:xfrm flipH="1">
            <a:off x="5200650" y="5478463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16" name="Oval 96"/>
          <p:cNvSpPr>
            <a:spLocks noChangeArrowheads="1"/>
          </p:cNvSpPr>
          <p:nvPr/>
        </p:nvSpPr>
        <p:spPr bwMode="auto">
          <a:xfrm>
            <a:off x="5505450" y="5478463"/>
            <a:ext cx="762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7217" name="Text Box 97"/>
          <p:cNvSpPr txBox="1">
            <a:spLocks noChangeArrowheads="1"/>
          </p:cNvSpPr>
          <p:nvPr/>
        </p:nvSpPr>
        <p:spPr bwMode="auto">
          <a:xfrm>
            <a:off x="6175375" y="4597400"/>
            <a:ext cx="8429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Front-end</a:t>
            </a:r>
          </a:p>
        </p:txBody>
      </p:sp>
      <p:sp>
        <p:nvSpPr>
          <p:cNvPr id="517218" name="Text Box 98"/>
          <p:cNvSpPr txBox="1">
            <a:spLocks noChangeArrowheads="1"/>
          </p:cNvSpPr>
          <p:nvPr/>
        </p:nvSpPr>
        <p:spPr bwMode="auto">
          <a:xfrm>
            <a:off x="2593975" y="4597400"/>
            <a:ext cx="1139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DAQ interface</a:t>
            </a:r>
          </a:p>
        </p:txBody>
      </p:sp>
      <p:sp>
        <p:nvSpPr>
          <p:cNvPr id="517219" name="Line 99"/>
          <p:cNvSpPr>
            <a:spLocks noChangeShapeType="1"/>
          </p:cNvSpPr>
          <p:nvPr/>
        </p:nvSpPr>
        <p:spPr bwMode="auto">
          <a:xfrm flipH="1">
            <a:off x="5200650" y="53260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20" name="Line 100"/>
          <p:cNvSpPr>
            <a:spLocks noChangeShapeType="1"/>
          </p:cNvSpPr>
          <p:nvPr/>
        </p:nvSpPr>
        <p:spPr bwMode="auto">
          <a:xfrm flipH="1">
            <a:off x="5200650" y="56308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21" name="Line 101"/>
          <p:cNvSpPr>
            <a:spLocks noChangeShapeType="1"/>
          </p:cNvSpPr>
          <p:nvPr/>
        </p:nvSpPr>
        <p:spPr bwMode="auto">
          <a:xfrm flipH="1">
            <a:off x="5200650" y="57832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22" name="Line 102"/>
          <p:cNvSpPr>
            <a:spLocks noChangeShapeType="1"/>
          </p:cNvSpPr>
          <p:nvPr/>
        </p:nvSpPr>
        <p:spPr bwMode="auto">
          <a:xfrm flipH="1">
            <a:off x="5200650" y="51736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7223" name="Line 103"/>
          <p:cNvSpPr>
            <a:spLocks noChangeShapeType="1"/>
          </p:cNvSpPr>
          <p:nvPr/>
        </p:nvSpPr>
        <p:spPr bwMode="auto">
          <a:xfrm flipH="1">
            <a:off x="2457450" y="547846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Excursion: </a:t>
            </a:r>
            <a:r>
              <a:rPr lang="en-US">
                <a:solidFill>
                  <a:srgbClr val="FF0000"/>
                </a:solidFill>
              </a:rPr>
              <a:t>zero-suppression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362200" y="1419021"/>
            <a:ext cx="5753595" cy="502928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Why spend bandwidth sending data that is zero for the majority of the time ?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Perform </a:t>
            </a:r>
            <a:r>
              <a:rPr lang="en-US" sz="2000" dirty="0">
                <a:solidFill>
                  <a:srgbClr val="FF0000"/>
                </a:solidFill>
              </a:rPr>
              <a:t>zero-suppression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only send data with </a:t>
            </a:r>
            <a:r>
              <a:rPr lang="en-US" sz="2000" dirty="0" smtClean="0"/>
              <a:t>non-zero content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Identify the data with a channel number and/or a time-stamp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/>
              <a:t>We do not want to loose information of interest so this must be done with great care taking into account pedestals, baseline variations, common mode, noise, etc. 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Not </a:t>
            </a:r>
            <a:r>
              <a:rPr lang="en-US" sz="1600" dirty="0"/>
              <a:t>worth it for occupancies above ~10%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Alternative: data compression 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Huffman encoding and alike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TANSTAFL (There </a:t>
            </a:r>
            <a:r>
              <a:rPr lang="en-US" sz="2000" dirty="0" err="1" smtClean="0"/>
              <a:t>Aint</a:t>
            </a:r>
            <a:r>
              <a:rPr lang="en-US" sz="2000" dirty="0" smtClean="0"/>
              <a:t> No Such Thing As A Free Lunch)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Data </a:t>
            </a:r>
            <a:r>
              <a:rPr lang="en-US" sz="1600" dirty="0"/>
              <a:t>rates fluctuates all the time and we have to fit this into links with a given bandwidth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Not any more event synchronous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Complicated buffer handling (overflows)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Before an experiment is built and running it is very difficult to give reliable estimates of data rates needed ( background, new physics, etc.)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241712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7700" y="1268413"/>
            <a:ext cx="34163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1713" name="Picture 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7050" y="2960688"/>
            <a:ext cx="88423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Synchronous readout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403934" y="1182826"/>
            <a:ext cx="8229600" cy="353121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/>
              <a:t>All channels are doing the same “thing” at the same time</a:t>
            </a:r>
          </a:p>
          <a:p>
            <a:pPr>
              <a:lnSpc>
                <a:spcPct val="80000"/>
              </a:lnSpc>
            </a:pPr>
            <a:r>
              <a:rPr lang="en-US" sz="2000"/>
              <a:t>Synchronous to a global clock (bunch crossing clock)</a:t>
            </a:r>
          </a:p>
          <a:p>
            <a:pPr>
              <a:lnSpc>
                <a:spcPct val="80000"/>
              </a:lnSpc>
            </a:pPr>
            <a:r>
              <a:rPr lang="en-US" sz="2000" smtClean="0"/>
              <a:t>Data-rate on each link is identical and depends only </a:t>
            </a:r>
            <a:r>
              <a:rPr lang="en-US" sz="2000"/>
              <a:t>on </a:t>
            </a:r>
            <a:r>
              <a:rPr lang="en-US" sz="2000" i="1">
                <a:solidFill>
                  <a:srgbClr val="FF0000"/>
                </a:solidFill>
              </a:rPr>
              <a:t>trigger </a:t>
            </a:r>
            <a:r>
              <a:rPr lang="en-US" sz="2000" i="1" smtClean="0">
                <a:solidFill>
                  <a:srgbClr val="FF0000"/>
                </a:solidFill>
              </a:rPr>
              <a:t>-rate </a:t>
            </a:r>
            <a:endParaRPr lang="en-US" sz="2000"/>
          </a:p>
          <a:p>
            <a:pPr>
              <a:lnSpc>
                <a:spcPct val="80000"/>
              </a:lnSpc>
            </a:pPr>
            <a:r>
              <a:rPr lang="en-US" sz="2000" smtClean="0"/>
              <a:t>On-detector buffers (</a:t>
            </a:r>
            <a:r>
              <a:rPr lang="en-US" sz="2000" i="1" smtClean="0"/>
              <a:t>de-randomizers</a:t>
            </a:r>
            <a:r>
              <a:rPr lang="en-US" sz="2000"/>
              <a:t>) </a:t>
            </a:r>
            <a:r>
              <a:rPr lang="en-US" sz="2000" smtClean="0"/>
              <a:t> are of same size </a:t>
            </a:r>
            <a:r>
              <a:rPr lang="en-US" sz="2000"/>
              <a:t>and </a:t>
            </a:r>
            <a:r>
              <a:rPr lang="en-US" sz="2000" smtClean="0"/>
              <a:t>there occupancy (“how full they are”) depends only on the </a:t>
            </a:r>
            <a:r>
              <a:rPr lang="en-US" sz="2000" i="1" smtClean="0">
                <a:solidFill>
                  <a:srgbClr val="FF0000"/>
                </a:solidFill>
              </a:rPr>
              <a:t>trigger-rate</a:t>
            </a:r>
            <a:endParaRPr lang="en-US" sz="2000" i="1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smtClean="0">
                <a:sym typeface="Wingdings" pitchFamily="2" charset="2"/>
              </a:rPr>
              <a:t> </a:t>
            </a:r>
            <a:r>
              <a:rPr lang="en-US" sz="2000" smtClean="0"/>
              <a:t>Lots </a:t>
            </a:r>
            <a:r>
              <a:rPr lang="en-US" sz="2000"/>
              <a:t>of bandwidth wasted for zero’s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Price of links determine if one can afford this</a:t>
            </a:r>
          </a:p>
          <a:p>
            <a:pPr>
              <a:lnSpc>
                <a:spcPct val="80000"/>
              </a:lnSpc>
            </a:pPr>
            <a:r>
              <a:rPr lang="en-US" sz="2000" smtClean="0">
                <a:sym typeface="Wingdings" pitchFamily="2" charset="2"/>
              </a:rPr>
              <a:t> </a:t>
            </a:r>
            <a:r>
              <a:rPr lang="en-US" sz="2000" smtClean="0"/>
              <a:t>No </a:t>
            </a:r>
            <a:r>
              <a:rPr lang="en-US" sz="2000"/>
              <a:t>problems if occupancy of </a:t>
            </a:r>
            <a:r>
              <a:rPr lang="en-US" sz="2000" smtClean="0"/>
              <a:t>detectors or noise </a:t>
            </a:r>
            <a:r>
              <a:rPr lang="en-US" sz="2000"/>
              <a:t>higher than expected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But there are other problems related to this: spill over, saturation of detector, etc.</a:t>
            </a:r>
          </a:p>
          <a:p>
            <a:pPr lvl="1">
              <a:lnSpc>
                <a:spcPct val="80000"/>
              </a:lnSpc>
            </a:pPr>
            <a:endParaRPr lang="en-US" sz="1600"/>
          </a:p>
          <a:p>
            <a:pPr>
              <a:lnSpc>
                <a:spcPct val="80000"/>
              </a:lnSpc>
            </a:pPr>
            <a:endParaRPr lang="en-US" sz="2000"/>
          </a:p>
        </p:txBody>
      </p:sp>
      <p:sp>
        <p:nvSpPr>
          <p:cNvPr id="5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1353" y="6495185"/>
            <a:ext cx="4959610" cy="255587"/>
          </a:xfrm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242750" name="Rectangle 62"/>
          <p:cNvSpPr>
            <a:spLocks noChangeArrowheads="1"/>
          </p:cNvSpPr>
          <p:nvPr/>
        </p:nvSpPr>
        <p:spPr bwMode="auto">
          <a:xfrm>
            <a:off x="5508625" y="4701181"/>
            <a:ext cx="2438400" cy="12954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749" name="Rectangle 61"/>
          <p:cNvSpPr>
            <a:spLocks noChangeArrowheads="1"/>
          </p:cNvSpPr>
          <p:nvPr/>
        </p:nvSpPr>
        <p:spPr bwMode="auto">
          <a:xfrm>
            <a:off x="5472113" y="4809131"/>
            <a:ext cx="2438400" cy="12954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2463800" y="5132981"/>
            <a:ext cx="2514600" cy="792163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5435600" y="4917081"/>
            <a:ext cx="2438400" cy="12954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731000" y="5526681"/>
            <a:ext cx="685800" cy="457200"/>
            <a:chOff x="4128" y="2304"/>
            <a:chExt cx="432" cy="240"/>
          </a:xfrm>
        </p:grpSpPr>
        <p:sp>
          <p:nvSpPr>
            <p:cNvPr id="242695" name="Rectangle 7"/>
            <p:cNvSpPr>
              <a:spLocks noChangeArrowheads="1"/>
            </p:cNvSpPr>
            <p:nvPr/>
          </p:nvSpPr>
          <p:spPr bwMode="auto">
            <a:xfrm>
              <a:off x="4128" y="2304"/>
              <a:ext cx="432" cy="24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696" name="Line 8"/>
            <p:cNvSpPr>
              <a:spLocks noChangeShapeType="1"/>
            </p:cNvSpPr>
            <p:nvPr/>
          </p:nvSpPr>
          <p:spPr bwMode="auto">
            <a:xfrm>
              <a:off x="4176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697" name="Line 9"/>
            <p:cNvSpPr>
              <a:spLocks noChangeShapeType="1"/>
            </p:cNvSpPr>
            <p:nvPr/>
          </p:nvSpPr>
          <p:spPr bwMode="auto">
            <a:xfrm>
              <a:off x="4224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698" name="Line 10"/>
            <p:cNvSpPr>
              <a:spLocks noChangeShapeType="1"/>
            </p:cNvSpPr>
            <p:nvPr/>
          </p:nvSpPr>
          <p:spPr bwMode="auto">
            <a:xfrm>
              <a:off x="4272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699" name="Line 11"/>
            <p:cNvSpPr>
              <a:spLocks noChangeShapeType="1"/>
            </p:cNvSpPr>
            <p:nvPr/>
          </p:nvSpPr>
          <p:spPr bwMode="auto">
            <a:xfrm>
              <a:off x="4320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700" name="Line 12"/>
            <p:cNvSpPr>
              <a:spLocks noChangeShapeType="1"/>
            </p:cNvSpPr>
            <p:nvPr/>
          </p:nvSpPr>
          <p:spPr bwMode="auto">
            <a:xfrm>
              <a:off x="4368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701" name="Line 13"/>
            <p:cNvSpPr>
              <a:spLocks noChangeShapeType="1"/>
            </p:cNvSpPr>
            <p:nvPr/>
          </p:nvSpPr>
          <p:spPr bwMode="auto">
            <a:xfrm>
              <a:off x="4416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702" name="Line 14"/>
            <p:cNvSpPr>
              <a:spLocks noChangeShapeType="1"/>
            </p:cNvSpPr>
            <p:nvPr/>
          </p:nvSpPr>
          <p:spPr bwMode="auto">
            <a:xfrm>
              <a:off x="4464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2703" name="Line 15"/>
            <p:cNvSpPr>
              <a:spLocks noChangeShapeType="1"/>
            </p:cNvSpPr>
            <p:nvPr/>
          </p:nvSpPr>
          <p:spPr bwMode="auto">
            <a:xfrm>
              <a:off x="4512" y="230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2704" name="Oval 16"/>
          <p:cNvSpPr>
            <a:spLocks noChangeArrowheads="1"/>
          </p:cNvSpPr>
          <p:nvPr/>
        </p:nvSpPr>
        <p:spPr bwMode="auto">
          <a:xfrm>
            <a:off x="6426200" y="5679081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705" name="Line 17"/>
          <p:cNvSpPr>
            <a:spLocks noChangeShapeType="1"/>
          </p:cNvSpPr>
          <p:nvPr/>
        </p:nvSpPr>
        <p:spPr bwMode="auto">
          <a:xfrm flipH="1">
            <a:off x="6578600" y="57552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06" name="Line 18"/>
          <p:cNvSpPr>
            <a:spLocks noChangeShapeType="1"/>
          </p:cNvSpPr>
          <p:nvPr/>
        </p:nvSpPr>
        <p:spPr bwMode="auto">
          <a:xfrm flipH="1">
            <a:off x="6273800" y="57552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07" name="Line 19"/>
          <p:cNvSpPr>
            <a:spLocks noChangeShapeType="1"/>
          </p:cNvSpPr>
          <p:nvPr/>
        </p:nvSpPr>
        <p:spPr bwMode="auto">
          <a:xfrm flipH="1" flipV="1">
            <a:off x="6502400" y="5831481"/>
            <a:ext cx="142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08" name="AutoShape 20"/>
          <p:cNvSpPr>
            <a:spLocks noChangeArrowheads="1"/>
          </p:cNvSpPr>
          <p:nvPr/>
        </p:nvSpPr>
        <p:spPr bwMode="auto">
          <a:xfrm rot="-5400000">
            <a:off x="7531100" y="5640981"/>
            <a:ext cx="304800" cy="228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709" name="Line 21"/>
          <p:cNvSpPr>
            <a:spLocks noChangeShapeType="1"/>
          </p:cNvSpPr>
          <p:nvPr/>
        </p:nvSpPr>
        <p:spPr bwMode="auto">
          <a:xfrm flipH="1">
            <a:off x="7416800" y="57552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10" name="Line 22"/>
          <p:cNvSpPr>
            <a:spLocks noChangeShapeType="1"/>
          </p:cNvSpPr>
          <p:nvPr/>
        </p:nvSpPr>
        <p:spPr bwMode="auto">
          <a:xfrm>
            <a:off x="7797800" y="5755281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11" name="Text Box 23"/>
          <p:cNvSpPr txBox="1">
            <a:spLocks noChangeArrowheads="1"/>
          </p:cNvSpPr>
          <p:nvPr/>
        </p:nvSpPr>
        <p:spPr bwMode="auto">
          <a:xfrm>
            <a:off x="6156325" y="6177556"/>
            <a:ext cx="848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/>
              <a:t>Trigger</a:t>
            </a:r>
          </a:p>
        </p:txBody>
      </p:sp>
      <p:sp>
        <p:nvSpPr>
          <p:cNvPr id="242712" name="Rectangle 24"/>
          <p:cNvSpPr>
            <a:spLocks noChangeArrowheads="1"/>
          </p:cNvSpPr>
          <p:nvPr/>
        </p:nvSpPr>
        <p:spPr bwMode="auto">
          <a:xfrm>
            <a:off x="4521200" y="5298081"/>
            <a:ext cx="304800" cy="4572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713" name="Line 25"/>
          <p:cNvSpPr>
            <a:spLocks noChangeShapeType="1"/>
          </p:cNvSpPr>
          <p:nvPr/>
        </p:nvSpPr>
        <p:spPr bwMode="auto">
          <a:xfrm>
            <a:off x="4597400" y="529808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14" name="Line 26"/>
          <p:cNvSpPr>
            <a:spLocks noChangeShapeType="1"/>
          </p:cNvSpPr>
          <p:nvPr/>
        </p:nvSpPr>
        <p:spPr bwMode="auto">
          <a:xfrm>
            <a:off x="4673600" y="529808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15" name="Line 27"/>
          <p:cNvSpPr>
            <a:spLocks noChangeShapeType="1"/>
          </p:cNvSpPr>
          <p:nvPr/>
        </p:nvSpPr>
        <p:spPr bwMode="auto">
          <a:xfrm>
            <a:off x="4749800" y="529808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16" name="Rectangle 28"/>
          <p:cNvSpPr>
            <a:spLocks noChangeArrowheads="1"/>
          </p:cNvSpPr>
          <p:nvPr/>
        </p:nvSpPr>
        <p:spPr bwMode="auto">
          <a:xfrm>
            <a:off x="3454400" y="5298081"/>
            <a:ext cx="914400" cy="457200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200"/>
              <a:t>Zero-</a:t>
            </a:r>
          </a:p>
          <a:p>
            <a:r>
              <a:rPr lang="en-US" sz="1200"/>
              <a:t>suppression</a:t>
            </a:r>
          </a:p>
        </p:txBody>
      </p:sp>
      <p:sp>
        <p:nvSpPr>
          <p:cNvPr id="242717" name="Rectangle 29"/>
          <p:cNvSpPr>
            <a:spLocks noChangeArrowheads="1"/>
          </p:cNvSpPr>
          <p:nvPr/>
        </p:nvSpPr>
        <p:spPr bwMode="auto">
          <a:xfrm>
            <a:off x="2616200" y="5298081"/>
            <a:ext cx="685800" cy="4572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200"/>
              <a:t>Data </a:t>
            </a:r>
          </a:p>
          <a:p>
            <a:r>
              <a:rPr lang="en-US" sz="1200"/>
              <a:t>formatting</a:t>
            </a:r>
          </a:p>
        </p:txBody>
      </p:sp>
      <p:sp>
        <p:nvSpPr>
          <p:cNvPr id="242718" name="Line 30"/>
          <p:cNvSpPr>
            <a:spLocks noChangeShapeType="1"/>
          </p:cNvSpPr>
          <p:nvPr/>
        </p:nvSpPr>
        <p:spPr bwMode="auto">
          <a:xfrm flipH="1">
            <a:off x="4368800" y="55266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19" name="Rectangle 31"/>
          <p:cNvSpPr>
            <a:spLocks noChangeArrowheads="1"/>
          </p:cNvSpPr>
          <p:nvPr/>
        </p:nvSpPr>
        <p:spPr bwMode="auto">
          <a:xfrm>
            <a:off x="5969000" y="5526681"/>
            <a:ext cx="304800" cy="4572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720" name="Line 32"/>
          <p:cNvSpPr>
            <a:spLocks noChangeShapeType="1"/>
          </p:cNvSpPr>
          <p:nvPr/>
        </p:nvSpPr>
        <p:spPr bwMode="auto">
          <a:xfrm>
            <a:off x="6045200" y="552668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21" name="Line 33"/>
          <p:cNvSpPr>
            <a:spLocks noChangeShapeType="1"/>
          </p:cNvSpPr>
          <p:nvPr/>
        </p:nvSpPr>
        <p:spPr bwMode="auto">
          <a:xfrm>
            <a:off x="6121400" y="552668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22" name="Line 34"/>
          <p:cNvSpPr>
            <a:spLocks noChangeShapeType="1"/>
          </p:cNvSpPr>
          <p:nvPr/>
        </p:nvSpPr>
        <p:spPr bwMode="auto">
          <a:xfrm>
            <a:off x="6197600" y="5526681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23" name="Line 35"/>
          <p:cNvSpPr>
            <a:spLocks noChangeShapeType="1"/>
          </p:cNvSpPr>
          <p:nvPr/>
        </p:nvSpPr>
        <p:spPr bwMode="auto">
          <a:xfrm flipH="1">
            <a:off x="5740400" y="5755281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24" name="Rectangle 36"/>
          <p:cNvSpPr>
            <a:spLocks noChangeArrowheads="1"/>
          </p:cNvSpPr>
          <p:nvPr/>
        </p:nvSpPr>
        <p:spPr bwMode="auto">
          <a:xfrm>
            <a:off x="5511800" y="5069481"/>
            <a:ext cx="228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r>
              <a:rPr lang="en-US"/>
              <a:t>MUX</a:t>
            </a:r>
          </a:p>
        </p:txBody>
      </p:sp>
      <p:sp>
        <p:nvSpPr>
          <p:cNvPr id="242725" name="Line 37"/>
          <p:cNvSpPr>
            <a:spLocks noChangeShapeType="1"/>
          </p:cNvSpPr>
          <p:nvPr/>
        </p:nvSpPr>
        <p:spPr bwMode="auto">
          <a:xfrm flipH="1">
            <a:off x="5740400" y="56028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26" name="Line 38"/>
          <p:cNvSpPr>
            <a:spLocks noChangeShapeType="1"/>
          </p:cNvSpPr>
          <p:nvPr/>
        </p:nvSpPr>
        <p:spPr bwMode="auto">
          <a:xfrm flipH="1">
            <a:off x="5740400" y="54504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27" name="Line 39"/>
          <p:cNvSpPr>
            <a:spLocks noChangeShapeType="1"/>
          </p:cNvSpPr>
          <p:nvPr/>
        </p:nvSpPr>
        <p:spPr bwMode="auto">
          <a:xfrm flipH="1">
            <a:off x="5740400" y="52980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28" name="Line 40"/>
          <p:cNvSpPr>
            <a:spLocks noChangeShapeType="1"/>
          </p:cNvSpPr>
          <p:nvPr/>
        </p:nvSpPr>
        <p:spPr bwMode="auto">
          <a:xfrm flipH="1">
            <a:off x="4978400" y="5526681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29" name="Oval 41"/>
          <p:cNvSpPr>
            <a:spLocks noChangeArrowheads="1"/>
          </p:cNvSpPr>
          <p:nvPr/>
        </p:nvSpPr>
        <p:spPr bwMode="auto">
          <a:xfrm>
            <a:off x="5283200" y="5526681"/>
            <a:ext cx="76200" cy="152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730" name="Line 42"/>
          <p:cNvSpPr>
            <a:spLocks noChangeShapeType="1"/>
          </p:cNvSpPr>
          <p:nvPr/>
        </p:nvSpPr>
        <p:spPr bwMode="auto">
          <a:xfrm flipH="1">
            <a:off x="4978400" y="53742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31" name="Line 43"/>
          <p:cNvSpPr>
            <a:spLocks noChangeShapeType="1"/>
          </p:cNvSpPr>
          <p:nvPr/>
        </p:nvSpPr>
        <p:spPr bwMode="auto">
          <a:xfrm flipH="1">
            <a:off x="4978400" y="56790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32" name="Line 44"/>
          <p:cNvSpPr>
            <a:spLocks noChangeShapeType="1"/>
          </p:cNvSpPr>
          <p:nvPr/>
        </p:nvSpPr>
        <p:spPr bwMode="auto">
          <a:xfrm flipH="1">
            <a:off x="4978400" y="58314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33" name="Line 45"/>
          <p:cNvSpPr>
            <a:spLocks noChangeShapeType="1"/>
          </p:cNvSpPr>
          <p:nvPr/>
        </p:nvSpPr>
        <p:spPr bwMode="auto">
          <a:xfrm flipH="1">
            <a:off x="4978400" y="52218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34" name="Line 46"/>
          <p:cNvSpPr>
            <a:spLocks noChangeShapeType="1"/>
          </p:cNvSpPr>
          <p:nvPr/>
        </p:nvSpPr>
        <p:spPr bwMode="auto">
          <a:xfrm flipH="1">
            <a:off x="3302000" y="5526681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35" name="Line 47"/>
          <p:cNvSpPr>
            <a:spLocks noChangeShapeType="1"/>
          </p:cNvSpPr>
          <p:nvPr/>
        </p:nvSpPr>
        <p:spPr bwMode="auto">
          <a:xfrm flipH="1">
            <a:off x="2311400" y="552668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2736" name="Text Box 48"/>
          <p:cNvSpPr txBox="1">
            <a:spLocks noChangeArrowheads="1"/>
          </p:cNvSpPr>
          <p:nvPr/>
        </p:nvSpPr>
        <p:spPr bwMode="auto">
          <a:xfrm>
            <a:off x="1438177" y="5317719"/>
            <a:ext cx="8966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/>
              <a:t>DAQ</a:t>
            </a:r>
          </a:p>
        </p:txBody>
      </p:sp>
      <p:sp>
        <p:nvSpPr>
          <p:cNvPr id="242737" name="Line 49"/>
          <p:cNvSpPr>
            <a:spLocks noChangeShapeType="1"/>
          </p:cNvSpPr>
          <p:nvPr/>
        </p:nvSpPr>
        <p:spPr bwMode="auto">
          <a:xfrm>
            <a:off x="5219700" y="4593231"/>
            <a:ext cx="0" cy="18716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738" name="Text Box 50"/>
          <p:cNvSpPr txBox="1">
            <a:spLocks noChangeArrowheads="1"/>
          </p:cNvSpPr>
          <p:nvPr/>
        </p:nvSpPr>
        <p:spPr bwMode="auto">
          <a:xfrm>
            <a:off x="5746330" y="4422135"/>
            <a:ext cx="9874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On-detector</a:t>
            </a:r>
          </a:p>
        </p:txBody>
      </p:sp>
      <p:sp>
        <p:nvSpPr>
          <p:cNvPr id="242739" name="Text Box 51"/>
          <p:cNvSpPr txBox="1">
            <a:spLocks noChangeArrowheads="1"/>
          </p:cNvSpPr>
          <p:nvPr/>
        </p:nvSpPr>
        <p:spPr bwMode="auto">
          <a:xfrm>
            <a:off x="3311525" y="4772619"/>
            <a:ext cx="989013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Off-detector</a:t>
            </a:r>
          </a:p>
        </p:txBody>
      </p:sp>
      <p:sp>
        <p:nvSpPr>
          <p:cNvPr id="242745" name="Line 57"/>
          <p:cNvSpPr>
            <a:spLocks noChangeShapeType="1"/>
          </p:cNvSpPr>
          <p:nvPr/>
        </p:nvSpPr>
        <p:spPr bwMode="auto">
          <a:xfrm flipV="1">
            <a:off x="7092950" y="6069606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746" name="Line 58"/>
          <p:cNvSpPr>
            <a:spLocks noChangeShapeType="1"/>
          </p:cNvSpPr>
          <p:nvPr/>
        </p:nvSpPr>
        <p:spPr bwMode="auto">
          <a:xfrm flipV="1">
            <a:off x="7092950" y="6104531"/>
            <a:ext cx="179388" cy="36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747" name="Line 59"/>
          <p:cNvSpPr>
            <a:spLocks noChangeShapeType="1"/>
          </p:cNvSpPr>
          <p:nvPr/>
        </p:nvSpPr>
        <p:spPr bwMode="auto">
          <a:xfrm flipH="1" flipV="1">
            <a:off x="6911975" y="6104531"/>
            <a:ext cx="180975" cy="36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2748" name="Text Box 60"/>
          <p:cNvSpPr txBox="1">
            <a:spLocks noChangeArrowheads="1"/>
          </p:cNvSpPr>
          <p:nvPr/>
        </p:nvSpPr>
        <p:spPr bwMode="auto">
          <a:xfrm>
            <a:off x="6804025" y="6177556"/>
            <a:ext cx="14622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/>
              <a:t>Global clock</a:t>
            </a:r>
          </a:p>
        </p:txBody>
      </p:sp>
      <p:grpSp>
        <p:nvGrpSpPr>
          <p:cNvPr id="61" name="Group 160"/>
          <p:cNvGrpSpPr>
            <a:grpSpLocks/>
          </p:cNvGrpSpPr>
          <p:nvPr/>
        </p:nvGrpSpPr>
        <p:grpSpPr bwMode="auto">
          <a:xfrm>
            <a:off x="246515" y="5928768"/>
            <a:ext cx="304800" cy="304800"/>
            <a:chOff x="528" y="3120"/>
            <a:chExt cx="432" cy="288"/>
          </a:xfrm>
        </p:grpSpPr>
        <p:sp>
          <p:nvSpPr>
            <p:cNvPr id="62" name="Rectangle 161"/>
            <p:cNvSpPr>
              <a:spLocks noChangeArrowheads="1"/>
            </p:cNvSpPr>
            <p:nvPr/>
          </p:nvSpPr>
          <p:spPr bwMode="auto">
            <a:xfrm>
              <a:off x="528" y="3120"/>
              <a:ext cx="432" cy="2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162"/>
            <p:cNvSpPr>
              <a:spLocks noChangeShapeType="1"/>
            </p:cNvSpPr>
            <p:nvPr/>
          </p:nvSpPr>
          <p:spPr bwMode="auto">
            <a:xfrm>
              <a:off x="576" y="312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163"/>
            <p:cNvSpPr>
              <a:spLocks noChangeShapeType="1"/>
            </p:cNvSpPr>
            <p:nvPr/>
          </p:nvSpPr>
          <p:spPr bwMode="auto">
            <a:xfrm>
              <a:off x="624" y="312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64"/>
            <p:cNvSpPr>
              <a:spLocks noChangeShapeType="1"/>
            </p:cNvSpPr>
            <p:nvPr/>
          </p:nvSpPr>
          <p:spPr bwMode="auto">
            <a:xfrm>
              <a:off x="672" y="312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65"/>
            <p:cNvSpPr>
              <a:spLocks noChangeShapeType="1"/>
            </p:cNvSpPr>
            <p:nvPr/>
          </p:nvSpPr>
          <p:spPr bwMode="auto">
            <a:xfrm>
              <a:off x="720" y="312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66"/>
            <p:cNvSpPr>
              <a:spLocks noChangeShapeType="1"/>
            </p:cNvSpPr>
            <p:nvPr/>
          </p:nvSpPr>
          <p:spPr bwMode="auto">
            <a:xfrm>
              <a:off x="768" y="312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167"/>
            <p:cNvSpPr>
              <a:spLocks noChangeShapeType="1"/>
            </p:cNvSpPr>
            <p:nvPr/>
          </p:nvSpPr>
          <p:spPr bwMode="auto">
            <a:xfrm>
              <a:off x="816" y="312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168"/>
            <p:cNvSpPr>
              <a:spLocks noChangeShapeType="1"/>
            </p:cNvSpPr>
            <p:nvPr/>
          </p:nvSpPr>
          <p:spPr bwMode="auto">
            <a:xfrm>
              <a:off x="864" y="312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69"/>
            <p:cNvSpPr>
              <a:spLocks noChangeShapeType="1"/>
            </p:cNvSpPr>
            <p:nvPr/>
          </p:nvSpPr>
          <p:spPr bwMode="auto">
            <a:xfrm>
              <a:off x="912" y="312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" name="Group 170"/>
          <p:cNvGrpSpPr>
            <a:grpSpLocks/>
          </p:cNvGrpSpPr>
          <p:nvPr/>
        </p:nvGrpSpPr>
        <p:grpSpPr bwMode="auto">
          <a:xfrm>
            <a:off x="381159" y="6256500"/>
            <a:ext cx="152400" cy="304800"/>
            <a:chOff x="624" y="3168"/>
            <a:chExt cx="192" cy="288"/>
          </a:xfrm>
        </p:grpSpPr>
        <p:sp>
          <p:nvSpPr>
            <p:cNvPr id="72" name="Rectangle 171"/>
            <p:cNvSpPr>
              <a:spLocks noChangeArrowheads="1"/>
            </p:cNvSpPr>
            <p:nvPr/>
          </p:nvSpPr>
          <p:spPr bwMode="auto">
            <a:xfrm>
              <a:off x="624" y="3168"/>
              <a:ext cx="192" cy="288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Line 172"/>
            <p:cNvSpPr>
              <a:spLocks noChangeShapeType="1"/>
            </p:cNvSpPr>
            <p:nvPr/>
          </p:nvSpPr>
          <p:spPr bwMode="auto">
            <a:xfrm>
              <a:off x="672" y="3168"/>
              <a:ext cx="1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73"/>
            <p:cNvSpPr>
              <a:spLocks noChangeShapeType="1"/>
            </p:cNvSpPr>
            <p:nvPr/>
          </p:nvSpPr>
          <p:spPr bwMode="auto">
            <a:xfrm>
              <a:off x="720" y="3168"/>
              <a:ext cx="1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74"/>
            <p:cNvSpPr>
              <a:spLocks noChangeShapeType="1"/>
            </p:cNvSpPr>
            <p:nvPr/>
          </p:nvSpPr>
          <p:spPr bwMode="auto">
            <a:xfrm>
              <a:off x="768" y="3168"/>
              <a:ext cx="1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Text Box 175"/>
          <p:cNvSpPr txBox="1">
            <a:spLocks noChangeArrowheads="1"/>
          </p:cNvSpPr>
          <p:nvPr/>
        </p:nvSpPr>
        <p:spPr bwMode="auto">
          <a:xfrm>
            <a:off x="533851" y="5857331"/>
            <a:ext cx="3984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/>
              <a:t>Data buffering </a:t>
            </a:r>
            <a:r>
              <a:rPr lang="en-US" smtClean="0"/>
              <a:t>during </a:t>
            </a:r>
            <a:r>
              <a:rPr lang="en-US"/>
              <a:t>trigger</a:t>
            </a:r>
          </a:p>
        </p:txBody>
      </p:sp>
      <p:sp>
        <p:nvSpPr>
          <p:cNvPr id="77" name="Text Box 176"/>
          <p:cNvSpPr txBox="1">
            <a:spLocks noChangeArrowheads="1"/>
          </p:cNvSpPr>
          <p:nvPr/>
        </p:nvSpPr>
        <p:spPr bwMode="auto">
          <a:xfrm>
            <a:off x="517684" y="6289838"/>
            <a:ext cx="1568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Derandomizer buffer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05D14AD-3E1B-4CCC-A3ED-DE10CD7FE018}" type="slidenum">
              <a:rPr lang="en-US"/>
              <a:pPr/>
              <a:t>87</a:t>
            </a:fld>
            <a:endParaRPr lang="en-US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538"/>
            <a:ext cx="8407400" cy="579437"/>
          </a:xfrm>
          <a:noFill/>
        </p:spPr>
        <p:txBody>
          <a:bodyPr lIns="92075" tIns="46038" rIns="92075" bIns="46038" anchor="b"/>
          <a:lstStyle/>
          <a:p>
            <a:pPr eaLnBrk="1" hangingPunct="1"/>
            <a:r>
              <a:rPr lang="en-US" sz="3200" dirty="0" smtClean="0"/>
              <a:t>The read-out chain</a:t>
            </a:r>
          </a:p>
        </p:txBody>
      </p:sp>
      <p:sp>
        <p:nvSpPr>
          <p:cNvPr id="79876" name="Line 3"/>
          <p:cNvSpPr>
            <a:spLocks noChangeShapeType="1"/>
          </p:cNvSpPr>
          <p:nvPr/>
        </p:nvSpPr>
        <p:spPr bwMode="auto">
          <a:xfrm>
            <a:off x="3860800" y="1076325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77" name="AutoShape 4"/>
          <p:cNvSpPr>
            <a:spLocks noChangeArrowheads="1"/>
          </p:cNvSpPr>
          <p:nvPr/>
        </p:nvSpPr>
        <p:spPr bwMode="auto">
          <a:xfrm rot="10800000" flipH="1">
            <a:off x="3573463" y="1190625"/>
            <a:ext cx="574675" cy="247650"/>
          </a:xfrm>
          <a:prstGeom prst="triangle">
            <a:avLst>
              <a:gd name="adj" fmla="val 49995"/>
            </a:avLst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78" name="Rectangle 5"/>
          <p:cNvSpPr>
            <a:spLocks noChangeArrowheads="1"/>
          </p:cNvSpPr>
          <p:nvPr/>
        </p:nvSpPr>
        <p:spPr bwMode="auto">
          <a:xfrm>
            <a:off x="3471863" y="768350"/>
            <a:ext cx="777875" cy="298450"/>
          </a:xfrm>
          <a:prstGeom prst="rect">
            <a:avLst/>
          </a:prstGeom>
          <a:solidFill>
            <a:srgbClr val="CCFF6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79" name="Rectangle 6"/>
          <p:cNvSpPr>
            <a:spLocks noChangeArrowheads="1"/>
          </p:cNvSpPr>
          <p:nvPr/>
        </p:nvSpPr>
        <p:spPr bwMode="auto">
          <a:xfrm>
            <a:off x="3167063" y="1560513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0" name="Line 7"/>
          <p:cNvSpPr>
            <a:spLocks noChangeShapeType="1"/>
          </p:cNvSpPr>
          <p:nvPr/>
        </p:nvSpPr>
        <p:spPr bwMode="auto">
          <a:xfrm>
            <a:off x="3251200" y="1604963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1" name="Line 8"/>
          <p:cNvSpPr>
            <a:spLocks noChangeShapeType="1"/>
          </p:cNvSpPr>
          <p:nvPr/>
        </p:nvSpPr>
        <p:spPr bwMode="auto">
          <a:xfrm>
            <a:off x="3251200" y="1868488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2" name="Line 9"/>
          <p:cNvSpPr>
            <a:spLocks noChangeShapeType="1"/>
          </p:cNvSpPr>
          <p:nvPr/>
        </p:nvSpPr>
        <p:spPr bwMode="auto">
          <a:xfrm>
            <a:off x="3860800" y="1446213"/>
            <a:ext cx="0" cy="106362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5059363" y="1149350"/>
            <a:ext cx="1257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Amplifier</a:t>
            </a:r>
          </a:p>
        </p:txBody>
      </p:sp>
      <p:sp>
        <p:nvSpPr>
          <p:cNvPr id="79884" name="Rectangle 11"/>
          <p:cNvSpPr>
            <a:spLocks noChangeArrowheads="1"/>
          </p:cNvSpPr>
          <p:nvPr/>
        </p:nvSpPr>
        <p:spPr bwMode="auto">
          <a:xfrm>
            <a:off x="5059363" y="1539875"/>
            <a:ext cx="73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Filter</a:t>
            </a:r>
          </a:p>
        </p:txBody>
      </p:sp>
      <p:sp>
        <p:nvSpPr>
          <p:cNvPr id="79885" name="Line 12"/>
          <p:cNvSpPr>
            <a:spLocks noChangeShapeType="1"/>
          </p:cNvSpPr>
          <p:nvPr/>
        </p:nvSpPr>
        <p:spPr bwMode="auto">
          <a:xfrm>
            <a:off x="3251200" y="1657350"/>
            <a:ext cx="7112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6" name="Arc 13"/>
          <p:cNvSpPr>
            <a:spLocks/>
          </p:cNvSpPr>
          <p:nvPr/>
        </p:nvSpPr>
        <p:spPr bwMode="auto">
          <a:xfrm>
            <a:off x="3962400" y="1658938"/>
            <a:ext cx="407988" cy="157162"/>
          </a:xfrm>
          <a:custGeom>
            <a:avLst/>
            <a:gdLst>
              <a:gd name="T0" fmla="*/ 0 w 21712"/>
              <a:gd name="T1" fmla="*/ 0 h 21600"/>
              <a:gd name="T2" fmla="*/ 407988 w 21712"/>
              <a:gd name="T3" fmla="*/ 157162 h 21600"/>
              <a:gd name="T4" fmla="*/ 2105 w 21712"/>
              <a:gd name="T5" fmla="*/ 157162 h 21600"/>
              <a:gd name="T6" fmla="*/ 0 60000 65536"/>
              <a:gd name="T7" fmla="*/ 0 60000 65536"/>
              <a:gd name="T8" fmla="*/ 0 60000 65536"/>
              <a:gd name="T9" fmla="*/ 0 w 21712"/>
              <a:gd name="T10" fmla="*/ 0 h 21600"/>
              <a:gd name="T11" fmla="*/ 21712 w 2171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12" h="21600" fill="none" extrusionOk="0">
                <a:moveTo>
                  <a:pt x="0" y="0"/>
                </a:moveTo>
                <a:cubicBezTo>
                  <a:pt x="37" y="0"/>
                  <a:pt x="74" y="-1"/>
                  <a:pt x="112" y="-1"/>
                </a:cubicBezTo>
                <a:cubicBezTo>
                  <a:pt x="12041" y="-1"/>
                  <a:pt x="21712" y="9670"/>
                  <a:pt x="21712" y="21600"/>
                </a:cubicBezTo>
              </a:path>
              <a:path w="21712" h="21600" stroke="0" extrusionOk="0">
                <a:moveTo>
                  <a:pt x="0" y="0"/>
                </a:moveTo>
                <a:cubicBezTo>
                  <a:pt x="37" y="0"/>
                  <a:pt x="74" y="-1"/>
                  <a:pt x="112" y="-1"/>
                </a:cubicBezTo>
                <a:cubicBezTo>
                  <a:pt x="12041" y="-1"/>
                  <a:pt x="21712" y="9670"/>
                  <a:pt x="21712" y="21600"/>
                </a:cubicBezTo>
                <a:lnTo>
                  <a:pt x="112" y="21600"/>
                </a:lnTo>
                <a:close/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7" name="Rectangle 14"/>
          <p:cNvSpPr>
            <a:spLocks noChangeArrowheads="1"/>
          </p:cNvSpPr>
          <p:nvPr/>
        </p:nvSpPr>
        <p:spPr bwMode="auto">
          <a:xfrm>
            <a:off x="3167063" y="2035175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8" name="Line 15"/>
          <p:cNvSpPr>
            <a:spLocks noChangeShapeType="1"/>
          </p:cNvSpPr>
          <p:nvPr/>
        </p:nvSpPr>
        <p:spPr bwMode="auto">
          <a:xfrm>
            <a:off x="3251200" y="2079625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89" name="Line 16"/>
          <p:cNvSpPr>
            <a:spLocks noChangeShapeType="1"/>
          </p:cNvSpPr>
          <p:nvPr/>
        </p:nvSpPr>
        <p:spPr bwMode="auto">
          <a:xfrm>
            <a:off x="3251200" y="2343150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0" name="Line 17"/>
          <p:cNvSpPr>
            <a:spLocks noChangeShapeType="1"/>
          </p:cNvSpPr>
          <p:nvPr/>
        </p:nvSpPr>
        <p:spPr bwMode="auto">
          <a:xfrm>
            <a:off x="3860800" y="1920875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1" name="Rectangle 18"/>
          <p:cNvSpPr>
            <a:spLocks noChangeArrowheads="1"/>
          </p:cNvSpPr>
          <p:nvPr/>
        </p:nvSpPr>
        <p:spPr bwMode="auto">
          <a:xfrm>
            <a:off x="5059363" y="1990725"/>
            <a:ext cx="1054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Shaper</a:t>
            </a:r>
          </a:p>
        </p:txBody>
      </p:sp>
      <p:sp>
        <p:nvSpPr>
          <p:cNvPr id="79892" name="Freeform 19"/>
          <p:cNvSpPr>
            <a:spLocks/>
          </p:cNvSpPr>
          <p:nvPr/>
        </p:nvSpPr>
        <p:spPr bwMode="auto">
          <a:xfrm>
            <a:off x="3251200" y="2093913"/>
            <a:ext cx="1220788" cy="196850"/>
          </a:xfrm>
          <a:custGeom>
            <a:avLst/>
            <a:gdLst>
              <a:gd name="T0" fmla="*/ 12 w 577"/>
              <a:gd name="T1" fmla="*/ 170 h 180"/>
              <a:gd name="T2" fmla="*/ 37 w 577"/>
              <a:gd name="T3" fmla="*/ 173 h 180"/>
              <a:gd name="T4" fmla="*/ 58 w 577"/>
              <a:gd name="T5" fmla="*/ 174 h 180"/>
              <a:gd name="T6" fmla="*/ 76 w 577"/>
              <a:gd name="T7" fmla="*/ 176 h 180"/>
              <a:gd name="T8" fmla="*/ 103 w 577"/>
              <a:gd name="T9" fmla="*/ 176 h 180"/>
              <a:gd name="T10" fmla="*/ 117 w 577"/>
              <a:gd name="T11" fmla="*/ 176 h 180"/>
              <a:gd name="T12" fmla="*/ 135 w 577"/>
              <a:gd name="T13" fmla="*/ 174 h 180"/>
              <a:gd name="T14" fmla="*/ 148 w 577"/>
              <a:gd name="T15" fmla="*/ 171 h 180"/>
              <a:gd name="T16" fmla="*/ 160 w 577"/>
              <a:gd name="T17" fmla="*/ 167 h 180"/>
              <a:gd name="T18" fmla="*/ 178 w 577"/>
              <a:gd name="T19" fmla="*/ 158 h 180"/>
              <a:gd name="T20" fmla="*/ 184 w 577"/>
              <a:gd name="T21" fmla="*/ 149 h 180"/>
              <a:gd name="T22" fmla="*/ 190 w 577"/>
              <a:gd name="T23" fmla="*/ 138 h 180"/>
              <a:gd name="T24" fmla="*/ 199 w 577"/>
              <a:gd name="T25" fmla="*/ 117 h 180"/>
              <a:gd name="T26" fmla="*/ 205 w 577"/>
              <a:gd name="T27" fmla="*/ 107 h 180"/>
              <a:gd name="T28" fmla="*/ 213 w 577"/>
              <a:gd name="T29" fmla="*/ 90 h 180"/>
              <a:gd name="T30" fmla="*/ 220 w 577"/>
              <a:gd name="T31" fmla="*/ 66 h 180"/>
              <a:gd name="T32" fmla="*/ 226 w 577"/>
              <a:gd name="T33" fmla="*/ 47 h 180"/>
              <a:gd name="T34" fmla="*/ 235 w 577"/>
              <a:gd name="T35" fmla="*/ 23 h 180"/>
              <a:gd name="T36" fmla="*/ 244 w 577"/>
              <a:gd name="T37" fmla="*/ 6 h 180"/>
              <a:gd name="T38" fmla="*/ 255 w 577"/>
              <a:gd name="T39" fmla="*/ 0 h 180"/>
              <a:gd name="T40" fmla="*/ 274 w 577"/>
              <a:gd name="T41" fmla="*/ 0 h 180"/>
              <a:gd name="T42" fmla="*/ 288 w 577"/>
              <a:gd name="T43" fmla="*/ 3 h 180"/>
              <a:gd name="T44" fmla="*/ 298 w 577"/>
              <a:gd name="T45" fmla="*/ 11 h 180"/>
              <a:gd name="T46" fmla="*/ 303 w 577"/>
              <a:gd name="T47" fmla="*/ 26 h 180"/>
              <a:gd name="T48" fmla="*/ 306 w 577"/>
              <a:gd name="T49" fmla="*/ 39 h 180"/>
              <a:gd name="T50" fmla="*/ 307 w 577"/>
              <a:gd name="T51" fmla="*/ 63 h 180"/>
              <a:gd name="T52" fmla="*/ 309 w 577"/>
              <a:gd name="T53" fmla="*/ 80 h 180"/>
              <a:gd name="T54" fmla="*/ 309 w 577"/>
              <a:gd name="T55" fmla="*/ 93 h 180"/>
              <a:gd name="T56" fmla="*/ 312 w 577"/>
              <a:gd name="T57" fmla="*/ 104 h 180"/>
              <a:gd name="T58" fmla="*/ 316 w 577"/>
              <a:gd name="T59" fmla="*/ 114 h 180"/>
              <a:gd name="T60" fmla="*/ 331 w 577"/>
              <a:gd name="T61" fmla="*/ 123 h 180"/>
              <a:gd name="T62" fmla="*/ 348 w 577"/>
              <a:gd name="T63" fmla="*/ 132 h 180"/>
              <a:gd name="T64" fmla="*/ 357 w 577"/>
              <a:gd name="T65" fmla="*/ 137 h 180"/>
              <a:gd name="T66" fmla="*/ 379 w 577"/>
              <a:gd name="T67" fmla="*/ 143 h 180"/>
              <a:gd name="T68" fmla="*/ 400 w 577"/>
              <a:gd name="T69" fmla="*/ 147 h 180"/>
              <a:gd name="T70" fmla="*/ 420 w 577"/>
              <a:gd name="T71" fmla="*/ 150 h 180"/>
              <a:gd name="T72" fmla="*/ 436 w 577"/>
              <a:gd name="T73" fmla="*/ 153 h 180"/>
              <a:gd name="T74" fmla="*/ 451 w 577"/>
              <a:gd name="T75" fmla="*/ 155 h 180"/>
              <a:gd name="T76" fmla="*/ 481 w 577"/>
              <a:gd name="T77" fmla="*/ 156 h 180"/>
              <a:gd name="T78" fmla="*/ 499 w 577"/>
              <a:gd name="T79" fmla="*/ 161 h 180"/>
              <a:gd name="T80" fmla="*/ 517 w 577"/>
              <a:gd name="T81" fmla="*/ 162 h 180"/>
              <a:gd name="T82" fmla="*/ 531 w 577"/>
              <a:gd name="T83" fmla="*/ 165 h 180"/>
              <a:gd name="T84" fmla="*/ 547 w 577"/>
              <a:gd name="T85" fmla="*/ 167 h 180"/>
              <a:gd name="T86" fmla="*/ 576 w 577"/>
              <a:gd name="T87" fmla="*/ 179 h 1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180"/>
              <a:gd name="T134" fmla="*/ 577 w 577"/>
              <a:gd name="T135" fmla="*/ 180 h 1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180">
                <a:moveTo>
                  <a:pt x="0" y="179"/>
                </a:moveTo>
                <a:lnTo>
                  <a:pt x="12" y="170"/>
                </a:lnTo>
                <a:lnTo>
                  <a:pt x="22" y="171"/>
                </a:lnTo>
                <a:lnTo>
                  <a:pt x="37" y="173"/>
                </a:lnTo>
                <a:lnTo>
                  <a:pt x="42" y="174"/>
                </a:lnTo>
                <a:lnTo>
                  <a:pt x="58" y="174"/>
                </a:lnTo>
                <a:lnTo>
                  <a:pt x="67" y="174"/>
                </a:lnTo>
                <a:lnTo>
                  <a:pt x="76" y="176"/>
                </a:lnTo>
                <a:lnTo>
                  <a:pt x="91" y="176"/>
                </a:lnTo>
                <a:lnTo>
                  <a:pt x="103" y="176"/>
                </a:lnTo>
                <a:lnTo>
                  <a:pt x="108" y="176"/>
                </a:lnTo>
                <a:lnTo>
                  <a:pt x="117" y="176"/>
                </a:lnTo>
                <a:lnTo>
                  <a:pt x="123" y="174"/>
                </a:lnTo>
                <a:lnTo>
                  <a:pt x="135" y="174"/>
                </a:lnTo>
                <a:lnTo>
                  <a:pt x="139" y="173"/>
                </a:lnTo>
                <a:lnTo>
                  <a:pt x="148" y="171"/>
                </a:lnTo>
                <a:lnTo>
                  <a:pt x="154" y="170"/>
                </a:lnTo>
                <a:lnTo>
                  <a:pt x="160" y="167"/>
                </a:lnTo>
                <a:lnTo>
                  <a:pt x="172" y="164"/>
                </a:lnTo>
                <a:lnTo>
                  <a:pt x="178" y="158"/>
                </a:lnTo>
                <a:lnTo>
                  <a:pt x="181" y="153"/>
                </a:lnTo>
                <a:lnTo>
                  <a:pt x="184" y="149"/>
                </a:lnTo>
                <a:lnTo>
                  <a:pt x="189" y="143"/>
                </a:lnTo>
                <a:lnTo>
                  <a:pt x="190" y="138"/>
                </a:lnTo>
                <a:lnTo>
                  <a:pt x="193" y="129"/>
                </a:lnTo>
                <a:lnTo>
                  <a:pt x="199" y="117"/>
                </a:lnTo>
                <a:lnTo>
                  <a:pt x="202" y="113"/>
                </a:lnTo>
                <a:lnTo>
                  <a:pt x="205" y="107"/>
                </a:lnTo>
                <a:lnTo>
                  <a:pt x="208" y="95"/>
                </a:lnTo>
                <a:lnTo>
                  <a:pt x="213" y="90"/>
                </a:lnTo>
                <a:lnTo>
                  <a:pt x="216" y="78"/>
                </a:lnTo>
                <a:lnTo>
                  <a:pt x="220" y="66"/>
                </a:lnTo>
                <a:lnTo>
                  <a:pt x="225" y="56"/>
                </a:lnTo>
                <a:lnTo>
                  <a:pt x="226" y="47"/>
                </a:lnTo>
                <a:lnTo>
                  <a:pt x="229" y="38"/>
                </a:lnTo>
                <a:lnTo>
                  <a:pt x="235" y="23"/>
                </a:lnTo>
                <a:lnTo>
                  <a:pt x="241" y="11"/>
                </a:lnTo>
                <a:lnTo>
                  <a:pt x="244" y="6"/>
                </a:lnTo>
                <a:lnTo>
                  <a:pt x="250" y="3"/>
                </a:lnTo>
                <a:lnTo>
                  <a:pt x="255" y="0"/>
                </a:lnTo>
                <a:lnTo>
                  <a:pt x="268" y="0"/>
                </a:lnTo>
                <a:lnTo>
                  <a:pt x="274" y="0"/>
                </a:lnTo>
                <a:lnTo>
                  <a:pt x="279" y="2"/>
                </a:lnTo>
                <a:lnTo>
                  <a:pt x="288" y="3"/>
                </a:lnTo>
                <a:lnTo>
                  <a:pt x="294" y="6"/>
                </a:lnTo>
                <a:lnTo>
                  <a:pt x="298" y="11"/>
                </a:lnTo>
                <a:lnTo>
                  <a:pt x="303" y="21"/>
                </a:lnTo>
                <a:lnTo>
                  <a:pt x="303" y="26"/>
                </a:lnTo>
                <a:lnTo>
                  <a:pt x="304" y="35"/>
                </a:lnTo>
                <a:lnTo>
                  <a:pt x="306" y="39"/>
                </a:lnTo>
                <a:lnTo>
                  <a:pt x="306" y="51"/>
                </a:lnTo>
                <a:lnTo>
                  <a:pt x="307" y="63"/>
                </a:lnTo>
                <a:lnTo>
                  <a:pt x="309" y="68"/>
                </a:lnTo>
                <a:lnTo>
                  <a:pt x="309" y="80"/>
                </a:lnTo>
                <a:lnTo>
                  <a:pt x="309" y="84"/>
                </a:lnTo>
                <a:lnTo>
                  <a:pt x="309" y="93"/>
                </a:lnTo>
                <a:lnTo>
                  <a:pt x="310" y="99"/>
                </a:lnTo>
                <a:lnTo>
                  <a:pt x="312" y="104"/>
                </a:lnTo>
                <a:lnTo>
                  <a:pt x="313" y="108"/>
                </a:lnTo>
                <a:lnTo>
                  <a:pt x="316" y="114"/>
                </a:lnTo>
                <a:lnTo>
                  <a:pt x="321" y="117"/>
                </a:lnTo>
                <a:lnTo>
                  <a:pt x="331" y="123"/>
                </a:lnTo>
                <a:lnTo>
                  <a:pt x="343" y="129"/>
                </a:lnTo>
                <a:lnTo>
                  <a:pt x="348" y="132"/>
                </a:lnTo>
                <a:lnTo>
                  <a:pt x="352" y="135"/>
                </a:lnTo>
                <a:lnTo>
                  <a:pt x="357" y="137"/>
                </a:lnTo>
                <a:lnTo>
                  <a:pt x="369" y="140"/>
                </a:lnTo>
                <a:lnTo>
                  <a:pt x="379" y="143"/>
                </a:lnTo>
                <a:lnTo>
                  <a:pt x="394" y="144"/>
                </a:lnTo>
                <a:lnTo>
                  <a:pt x="400" y="147"/>
                </a:lnTo>
                <a:lnTo>
                  <a:pt x="409" y="150"/>
                </a:lnTo>
                <a:lnTo>
                  <a:pt x="420" y="150"/>
                </a:lnTo>
                <a:lnTo>
                  <a:pt x="424" y="150"/>
                </a:lnTo>
                <a:lnTo>
                  <a:pt x="436" y="153"/>
                </a:lnTo>
                <a:lnTo>
                  <a:pt x="445" y="153"/>
                </a:lnTo>
                <a:lnTo>
                  <a:pt x="451" y="155"/>
                </a:lnTo>
                <a:lnTo>
                  <a:pt x="463" y="156"/>
                </a:lnTo>
                <a:lnTo>
                  <a:pt x="481" y="156"/>
                </a:lnTo>
                <a:lnTo>
                  <a:pt x="493" y="159"/>
                </a:lnTo>
                <a:lnTo>
                  <a:pt x="499" y="161"/>
                </a:lnTo>
                <a:lnTo>
                  <a:pt x="511" y="162"/>
                </a:lnTo>
                <a:lnTo>
                  <a:pt x="517" y="162"/>
                </a:lnTo>
                <a:lnTo>
                  <a:pt x="526" y="164"/>
                </a:lnTo>
                <a:lnTo>
                  <a:pt x="531" y="165"/>
                </a:lnTo>
                <a:lnTo>
                  <a:pt x="543" y="165"/>
                </a:lnTo>
                <a:lnTo>
                  <a:pt x="547" y="167"/>
                </a:lnTo>
                <a:lnTo>
                  <a:pt x="553" y="167"/>
                </a:lnTo>
                <a:lnTo>
                  <a:pt x="576" y="179"/>
                </a:lnTo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9893" name="Rectangle 20"/>
          <p:cNvSpPr>
            <a:spLocks noChangeArrowheads="1"/>
          </p:cNvSpPr>
          <p:nvPr/>
        </p:nvSpPr>
        <p:spPr bwMode="auto">
          <a:xfrm>
            <a:off x="3167063" y="2509838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4" name="Line 21"/>
          <p:cNvSpPr>
            <a:spLocks noChangeShapeType="1"/>
          </p:cNvSpPr>
          <p:nvPr/>
        </p:nvSpPr>
        <p:spPr bwMode="auto">
          <a:xfrm>
            <a:off x="3251200" y="2554288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5" name="Line 22"/>
          <p:cNvSpPr>
            <a:spLocks noChangeShapeType="1"/>
          </p:cNvSpPr>
          <p:nvPr/>
        </p:nvSpPr>
        <p:spPr bwMode="auto">
          <a:xfrm>
            <a:off x="3251200" y="2817813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6" name="Line 23"/>
          <p:cNvSpPr>
            <a:spLocks noChangeShapeType="1"/>
          </p:cNvSpPr>
          <p:nvPr/>
        </p:nvSpPr>
        <p:spPr bwMode="auto">
          <a:xfrm>
            <a:off x="3860800" y="2395538"/>
            <a:ext cx="0" cy="106362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7" name="Rectangle 24"/>
          <p:cNvSpPr>
            <a:spLocks noChangeArrowheads="1"/>
          </p:cNvSpPr>
          <p:nvPr/>
        </p:nvSpPr>
        <p:spPr bwMode="auto">
          <a:xfrm>
            <a:off x="5059363" y="2522538"/>
            <a:ext cx="2625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Range compression</a:t>
            </a:r>
          </a:p>
        </p:txBody>
      </p:sp>
      <p:sp>
        <p:nvSpPr>
          <p:cNvPr id="79898" name="Arc 25"/>
          <p:cNvSpPr>
            <a:spLocks/>
          </p:cNvSpPr>
          <p:nvPr/>
        </p:nvSpPr>
        <p:spPr bwMode="auto">
          <a:xfrm>
            <a:off x="3252788" y="2660650"/>
            <a:ext cx="508000" cy="158750"/>
          </a:xfrm>
          <a:custGeom>
            <a:avLst/>
            <a:gdLst>
              <a:gd name="T0" fmla="*/ 0 w 21600"/>
              <a:gd name="T1" fmla="*/ 158750 h 21600"/>
              <a:gd name="T2" fmla="*/ 505883 w 21600"/>
              <a:gd name="T3" fmla="*/ 0 h 21600"/>
              <a:gd name="T4" fmla="*/ 508000 w 21600"/>
              <a:gd name="T5" fmla="*/ 1587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21599"/>
                </a:moveTo>
                <a:cubicBezTo>
                  <a:pt x="-1" y="9705"/>
                  <a:pt x="9615" y="49"/>
                  <a:pt x="21510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705"/>
                  <a:pt x="9615" y="49"/>
                  <a:pt x="21510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899" name="Line 26"/>
          <p:cNvSpPr>
            <a:spLocks noChangeShapeType="1"/>
          </p:cNvSpPr>
          <p:nvPr/>
        </p:nvSpPr>
        <p:spPr bwMode="auto">
          <a:xfrm>
            <a:off x="3759200" y="2659063"/>
            <a:ext cx="6096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0" name="Rectangle 27"/>
          <p:cNvSpPr>
            <a:spLocks noChangeArrowheads="1"/>
          </p:cNvSpPr>
          <p:nvPr/>
        </p:nvSpPr>
        <p:spPr bwMode="auto">
          <a:xfrm>
            <a:off x="3573463" y="2984500"/>
            <a:ext cx="574675" cy="300038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1" name="Line 28"/>
          <p:cNvSpPr>
            <a:spLocks noChangeShapeType="1"/>
          </p:cNvSpPr>
          <p:nvPr/>
        </p:nvSpPr>
        <p:spPr bwMode="auto">
          <a:xfrm>
            <a:off x="3860800" y="2870200"/>
            <a:ext cx="0" cy="21113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2" name="Line 29"/>
          <p:cNvSpPr>
            <a:spLocks noChangeShapeType="1"/>
          </p:cNvSpPr>
          <p:nvPr/>
        </p:nvSpPr>
        <p:spPr bwMode="auto">
          <a:xfrm>
            <a:off x="3860800" y="3240088"/>
            <a:ext cx="0" cy="15875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3" name="Line 30"/>
          <p:cNvSpPr>
            <a:spLocks noChangeShapeType="1"/>
          </p:cNvSpPr>
          <p:nvPr/>
        </p:nvSpPr>
        <p:spPr bwMode="auto">
          <a:xfrm flipH="1">
            <a:off x="3860800" y="3081338"/>
            <a:ext cx="203200" cy="15875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4" name="Line 31"/>
          <p:cNvSpPr>
            <a:spLocks noChangeShapeType="1"/>
          </p:cNvSpPr>
          <p:nvPr/>
        </p:nvSpPr>
        <p:spPr bwMode="auto">
          <a:xfrm>
            <a:off x="2336800" y="3187700"/>
            <a:ext cx="1016000" cy="0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5" name="Rectangle 32"/>
          <p:cNvSpPr>
            <a:spLocks noChangeArrowheads="1"/>
          </p:cNvSpPr>
          <p:nvPr/>
        </p:nvSpPr>
        <p:spPr bwMode="auto">
          <a:xfrm>
            <a:off x="1909763" y="2890838"/>
            <a:ext cx="1538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clock (TTC)</a:t>
            </a:r>
          </a:p>
        </p:txBody>
      </p:sp>
      <p:sp>
        <p:nvSpPr>
          <p:cNvPr id="79906" name="Rectangle 33"/>
          <p:cNvSpPr>
            <a:spLocks noChangeArrowheads="1"/>
          </p:cNvSpPr>
          <p:nvPr/>
        </p:nvSpPr>
        <p:spPr bwMode="auto">
          <a:xfrm>
            <a:off x="5059363" y="3049588"/>
            <a:ext cx="1323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Sampling</a:t>
            </a:r>
          </a:p>
        </p:txBody>
      </p:sp>
      <p:sp>
        <p:nvSpPr>
          <p:cNvPr id="79907" name="Rectangle 34"/>
          <p:cNvSpPr>
            <a:spLocks noChangeArrowheads="1"/>
          </p:cNvSpPr>
          <p:nvPr/>
        </p:nvSpPr>
        <p:spPr bwMode="auto">
          <a:xfrm>
            <a:off x="3065463" y="3406775"/>
            <a:ext cx="1590675" cy="931863"/>
          </a:xfrm>
          <a:prstGeom prst="rect">
            <a:avLst/>
          </a:prstGeom>
          <a:solidFill>
            <a:srgbClr val="CBCBCB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8" name="Rectangle 35"/>
          <p:cNvSpPr>
            <a:spLocks noChangeArrowheads="1"/>
          </p:cNvSpPr>
          <p:nvPr/>
        </p:nvSpPr>
        <p:spPr bwMode="auto">
          <a:xfrm>
            <a:off x="3167063" y="3459163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09" name="Line 36"/>
          <p:cNvSpPr>
            <a:spLocks noChangeShapeType="1"/>
          </p:cNvSpPr>
          <p:nvPr/>
        </p:nvSpPr>
        <p:spPr bwMode="auto">
          <a:xfrm>
            <a:off x="3251200" y="3503613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0" name="Line 37"/>
          <p:cNvSpPr>
            <a:spLocks noChangeShapeType="1"/>
          </p:cNvSpPr>
          <p:nvPr/>
        </p:nvSpPr>
        <p:spPr bwMode="auto">
          <a:xfrm>
            <a:off x="3251200" y="3767138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1" name="Rectangle 38"/>
          <p:cNvSpPr>
            <a:spLocks noChangeArrowheads="1"/>
          </p:cNvSpPr>
          <p:nvPr/>
        </p:nvSpPr>
        <p:spPr bwMode="auto">
          <a:xfrm>
            <a:off x="3167063" y="3933825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2" name="Line 39"/>
          <p:cNvSpPr>
            <a:spLocks noChangeShapeType="1"/>
          </p:cNvSpPr>
          <p:nvPr/>
        </p:nvSpPr>
        <p:spPr bwMode="auto">
          <a:xfrm>
            <a:off x="3251200" y="3978275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3" name="Line 40"/>
          <p:cNvSpPr>
            <a:spLocks noChangeShapeType="1"/>
          </p:cNvSpPr>
          <p:nvPr/>
        </p:nvSpPr>
        <p:spPr bwMode="auto">
          <a:xfrm>
            <a:off x="3251200" y="4241800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4" name="Line 41"/>
          <p:cNvSpPr>
            <a:spLocks noChangeShapeType="1"/>
          </p:cNvSpPr>
          <p:nvPr/>
        </p:nvSpPr>
        <p:spPr bwMode="auto">
          <a:xfrm>
            <a:off x="3860800" y="3819525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5" name="Line 42"/>
          <p:cNvSpPr>
            <a:spLocks noChangeShapeType="1"/>
          </p:cNvSpPr>
          <p:nvPr/>
        </p:nvSpPr>
        <p:spPr bwMode="auto">
          <a:xfrm>
            <a:off x="3352800" y="3714750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6" name="Line 43"/>
          <p:cNvSpPr>
            <a:spLocks noChangeShapeType="1"/>
          </p:cNvSpPr>
          <p:nvPr/>
        </p:nvSpPr>
        <p:spPr bwMode="auto">
          <a:xfrm>
            <a:off x="3454400" y="3714750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7" name="Line 44"/>
          <p:cNvSpPr>
            <a:spLocks noChangeShapeType="1"/>
          </p:cNvSpPr>
          <p:nvPr/>
        </p:nvSpPr>
        <p:spPr bwMode="auto">
          <a:xfrm>
            <a:off x="3556000" y="3662363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8" name="Line 45"/>
          <p:cNvSpPr>
            <a:spLocks noChangeShapeType="1"/>
          </p:cNvSpPr>
          <p:nvPr/>
        </p:nvSpPr>
        <p:spPr bwMode="auto">
          <a:xfrm>
            <a:off x="3657600" y="3609975"/>
            <a:ext cx="0" cy="1571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19" name="Line 46"/>
          <p:cNvSpPr>
            <a:spLocks noChangeShapeType="1"/>
          </p:cNvSpPr>
          <p:nvPr/>
        </p:nvSpPr>
        <p:spPr bwMode="auto">
          <a:xfrm>
            <a:off x="3759200" y="3556000"/>
            <a:ext cx="0" cy="21113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0" name="Line 47"/>
          <p:cNvSpPr>
            <a:spLocks noChangeShapeType="1"/>
          </p:cNvSpPr>
          <p:nvPr/>
        </p:nvSpPr>
        <p:spPr bwMode="auto">
          <a:xfrm>
            <a:off x="3860800" y="3609975"/>
            <a:ext cx="0" cy="1571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1" name="Line 48"/>
          <p:cNvSpPr>
            <a:spLocks noChangeShapeType="1"/>
          </p:cNvSpPr>
          <p:nvPr/>
        </p:nvSpPr>
        <p:spPr bwMode="auto">
          <a:xfrm>
            <a:off x="3962400" y="3662363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2" name="Line 49"/>
          <p:cNvSpPr>
            <a:spLocks noChangeShapeType="1"/>
          </p:cNvSpPr>
          <p:nvPr/>
        </p:nvSpPr>
        <p:spPr bwMode="auto">
          <a:xfrm>
            <a:off x="4064000" y="3714750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3" name="Line 50"/>
          <p:cNvSpPr>
            <a:spLocks noChangeShapeType="1"/>
          </p:cNvSpPr>
          <p:nvPr/>
        </p:nvSpPr>
        <p:spPr bwMode="auto">
          <a:xfrm>
            <a:off x="4165600" y="3714750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4" name="Line 51"/>
          <p:cNvSpPr>
            <a:spLocks noChangeShapeType="1"/>
          </p:cNvSpPr>
          <p:nvPr/>
        </p:nvSpPr>
        <p:spPr bwMode="auto">
          <a:xfrm>
            <a:off x="4267200" y="3714750"/>
            <a:ext cx="0" cy="52388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5" name="Freeform 52"/>
          <p:cNvSpPr>
            <a:spLocks/>
          </p:cNvSpPr>
          <p:nvPr/>
        </p:nvSpPr>
        <p:spPr bwMode="auto">
          <a:xfrm>
            <a:off x="3251200" y="3992563"/>
            <a:ext cx="1220788" cy="198437"/>
          </a:xfrm>
          <a:custGeom>
            <a:avLst/>
            <a:gdLst>
              <a:gd name="T0" fmla="*/ 12 w 577"/>
              <a:gd name="T1" fmla="*/ 170 h 180"/>
              <a:gd name="T2" fmla="*/ 37 w 577"/>
              <a:gd name="T3" fmla="*/ 173 h 180"/>
              <a:gd name="T4" fmla="*/ 58 w 577"/>
              <a:gd name="T5" fmla="*/ 174 h 180"/>
              <a:gd name="T6" fmla="*/ 76 w 577"/>
              <a:gd name="T7" fmla="*/ 176 h 180"/>
              <a:gd name="T8" fmla="*/ 103 w 577"/>
              <a:gd name="T9" fmla="*/ 176 h 180"/>
              <a:gd name="T10" fmla="*/ 117 w 577"/>
              <a:gd name="T11" fmla="*/ 176 h 180"/>
              <a:gd name="T12" fmla="*/ 135 w 577"/>
              <a:gd name="T13" fmla="*/ 174 h 180"/>
              <a:gd name="T14" fmla="*/ 148 w 577"/>
              <a:gd name="T15" fmla="*/ 171 h 180"/>
              <a:gd name="T16" fmla="*/ 160 w 577"/>
              <a:gd name="T17" fmla="*/ 167 h 180"/>
              <a:gd name="T18" fmla="*/ 178 w 577"/>
              <a:gd name="T19" fmla="*/ 158 h 180"/>
              <a:gd name="T20" fmla="*/ 184 w 577"/>
              <a:gd name="T21" fmla="*/ 149 h 180"/>
              <a:gd name="T22" fmla="*/ 190 w 577"/>
              <a:gd name="T23" fmla="*/ 138 h 180"/>
              <a:gd name="T24" fmla="*/ 199 w 577"/>
              <a:gd name="T25" fmla="*/ 117 h 180"/>
              <a:gd name="T26" fmla="*/ 205 w 577"/>
              <a:gd name="T27" fmla="*/ 107 h 180"/>
              <a:gd name="T28" fmla="*/ 213 w 577"/>
              <a:gd name="T29" fmla="*/ 90 h 180"/>
              <a:gd name="T30" fmla="*/ 220 w 577"/>
              <a:gd name="T31" fmla="*/ 66 h 180"/>
              <a:gd name="T32" fmla="*/ 226 w 577"/>
              <a:gd name="T33" fmla="*/ 47 h 180"/>
              <a:gd name="T34" fmla="*/ 235 w 577"/>
              <a:gd name="T35" fmla="*/ 23 h 180"/>
              <a:gd name="T36" fmla="*/ 244 w 577"/>
              <a:gd name="T37" fmla="*/ 6 h 180"/>
              <a:gd name="T38" fmla="*/ 255 w 577"/>
              <a:gd name="T39" fmla="*/ 0 h 180"/>
              <a:gd name="T40" fmla="*/ 274 w 577"/>
              <a:gd name="T41" fmla="*/ 0 h 180"/>
              <a:gd name="T42" fmla="*/ 288 w 577"/>
              <a:gd name="T43" fmla="*/ 3 h 180"/>
              <a:gd name="T44" fmla="*/ 298 w 577"/>
              <a:gd name="T45" fmla="*/ 11 h 180"/>
              <a:gd name="T46" fmla="*/ 303 w 577"/>
              <a:gd name="T47" fmla="*/ 26 h 180"/>
              <a:gd name="T48" fmla="*/ 306 w 577"/>
              <a:gd name="T49" fmla="*/ 39 h 180"/>
              <a:gd name="T50" fmla="*/ 307 w 577"/>
              <a:gd name="T51" fmla="*/ 63 h 180"/>
              <a:gd name="T52" fmla="*/ 309 w 577"/>
              <a:gd name="T53" fmla="*/ 80 h 180"/>
              <a:gd name="T54" fmla="*/ 309 w 577"/>
              <a:gd name="T55" fmla="*/ 93 h 180"/>
              <a:gd name="T56" fmla="*/ 312 w 577"/>
              <a:gd name="T57" fmla="*/ 104 h 180"/>
              <a:gd name="T58" fmla="*/ 316 w 577"/>
              <a:gd name="T59" fmla="*/ 114 h 180"/>
              <a:gd name="T60" fmla="*/ 331 w 577"/>
              <a:gd name="T61" fmla="*/ 123 h 180"/>
              <a:gd name="T62" fmla="*/ 348 w 577"/>
              <a:gd name="T63" fmla="*/ 132 h 180"/>
              <a:gd name="T64" fmla="*/ 357 w 577"/>
              <a:gd name="T65" fmla="*/ 137 h 180"/>
              <a:gd name="T66" fmla="*/ 379 w 577"/>
              <a:gd name="T67" fmla="*/ 143 h 180"/>
              <a:gd name="T68" fmla="*/ 400 w 577"/>
              <a:gd name="T69" fmla="*/ 147 h 180"/>
              <a:gd name="T70" fmla="*/ 420 w 577"/>
              <a:gd name="T71" fmla="*/ 150 h 180"/>
              <a:gd name="T72" fmla="*/ 436 w 577"/>
              <a:gd name="T73" fmla="*/ 153 h 180"/>
              <a:gd name="T74" fmla="*/ 451 w 577"/>
              <a:gd name="T75" fmla="*/ 155 h 180"/>
              <a:gd name="T76" fmla="*/ 481 w 577"/>
              <a:gd name="T77" fmla="*/ 156 h 180"/>
              <a:gd name="T78" fmla="*/ 499 w 577"/>
              <a:gd name="T79" fmla="*/ 161 h 180"/>
              <a:gd name="T80" fmla="*/ 517 w 577"/>
              <a:gd name="T81" fmla="*/ 162 h 180"/>
              <a:gd name="T82" fmla="*/ 531 w 577"/>
              <a:gd name="T83" fmla="*/ 165 h 180"/>
              <a:gd name="T84" fmla="*/ 547 w 577"/>
              <a:gd name="T85" fmla="*/ 167 h 180"/>
              <a:gd name="T86" fmla="*/ 576 w 577"/>
              <a:gd name="T87" fmla="*/ 179 h 1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180"/>
              <a:gd name="T134" fmla="*/ 577 w 577"/>
              <a:gd name="T135" fmla="*/ 180 h 1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180">
                <a:moveTo>
                  <a:pt x="0" y="179"/>
                </a:moveTo>
                <a:lnTo>
                  <a:pt x="12" y="170"/>
                </a:lnTo>
                <a:lnTo>
                  <a:pt x="22" y="171"/>
                </a:lnTo>
                <a:lnTo>
                  <a:pt x="37" y="173"/>
                </a:lnTo>
                <a:lnTo>
                  <a:pt x="42" y="174"/>
                </a:lnTo>
                <a:lnTo>
                  <a:pt x="58" y="174"/>
                </a:lnTo>
                <a:lnTo>
                  <a:pt x="67" y="174"/>
                </a:lnTo>
                <a:lnTo>
                  <a:pt x="76" y="176"/>
                </a:lnTo>
                <a:lnTo>
                  <a:pt x="91" y="176"/>
                </a:lnTo>
                <a:lnTo>
                  <a:pt x="103" y="176"/>
                </a:lnTo>
                <a:lnTo>
                  <a:pt x="108" y="176"/>
                </a:lnTo>
                <a:lnTo>
                  <a:pt x="117" y="176"/>
                </a:lnTo>
                <a:lnTo>
                  <a:pt x="123" y="174"/>
                </a:lnTo>
                <a:lnTo>
                  <a:pt x="135" y="174"/>
                </a:lnTo>
                <a:lnTo>
                  <a:pt x="139" y="173"/>
                </a:lnTo>
                <a:lnTo>
                  <a:pt x="148" y="171"/>
                </a:lnTo>
                <a:lnTo>
                  <a:pt x="154" y="170"/>
                </a:lnTo>
                <a:lnTo>
                  <a:pt x="160" y="167"/>
                </a:lnTo>
                <a:lnTo>
                  <a:pt x="172" y="164"/>
                </a:lnTo>
                <a:lnTo>
                  <a:pt x="178" y="158"/>
                </a:lnTo>
                <a:lnTo>
                  <a:pt x="181" y="153"/>
                </a:lnTo>
                <a:lnTo>
                  <a:pt x="184" y="149"/>
                </a:lnTo>
                <a:lnTo>
                  <a:pt x="189" y="143"/>
                </a:lnTo>
                <a:lnTo>
                  <a:pt x="190" y="138"/>
                </a:lnTo>
                <a:lnTo>
                  <a:pt x="193" y="129"/>
                </a:lnTo>
                <a:lnTo>
                  <a:pt x="199" y="117"/>
                </a:lnTo>
                <a:lnTo>
                  <a:pt x="202" y="113"/>
                </a:lnTo>
                <a:lnTo>
                  <a:pt x="205" y="107"/>
                </a:lnTo>
                <a:lnTo>
                  <a:pt x="208" y="95"/>
                </a:lnTo>
                <a:lnTo>
                  <a:pt x="213" y="90"/>
                </a:lnTo>
                <a:lnTo>
                  <a:pt x="216" y="78"/>
                </a:lnTo>
                <a:lnTo>
                  <a:pt x="220" y="66"/>
                </a:lnTo>
                <a:lnTo>
                  <a:pt x="225" y="56"/>
                </a:lnTo>
                <a:lnTo>
                  <a:pt x="226" y="47"/>
                </a:lnTo>
                <a:lnTo>
                  <a:pt x="229" y="38"/>
                </a:lnTo>
                <a:lnTo>
                  <a:pt x="235" y="23"/>
                </a:lnTo>
                <a:lnTo>
                  <a:pt x="241" y="11"/>
                </a:lnTo>
                <a:lnTo>
                  <a:pt x="244" y="6"/>
                </a:lnTo>
                <a:lnTo>
                  <a:pt x="250" y="3"/>
                </a:lnTo>
                <a:lnTo>
                  <a:pt x="255" y="0"/>
                </a:lnTo>
                <a:lnTo>
                  <a:pt x="268" y="0"/>
                </a:lnTo>
                <a:lnTo>
                  <a:pt x="274" y="0"/>
                </a:lnTo>
                <a:lnTo>
                  <a:pt x="279" y="2"/>
                </a:lnTo>
                <a:lnTo>
                  <a:pt x="288" y="3"/>
                </a:lnTo>
                <a:lnTo>
                  <a:pt x="294" y="6"/>
                </a:lnTo>
                <a:lnTo>
                  <a:pt x="298" y="11"/>
                </a:lnTo>
                <a:lnTo>
                  <a:pt x="303" y="21"/>
                </a:lnTo>
                <a:lnTo>
                  <a:pt x="303" y="26"/>
                </a:lnTo>
                <a:lnTo>
                  <a:pt x="304" y="35"/>
                </a:lnTo>
                <a:lnTo>
                  <a:pt x="306" y="39"/>
                </a:lnTo>
                <a:lnTo>
                  <a:pt x="306" y="51"/>
                </a:lnTo>
                <a:lnTo>
                  <a:pt x="307" y="63"/>
                </a:lnTo>
                <a:lnTo>
                  <a:pt x="309" y="68"/>
                </a:lnTo>
                <a:lnTo>
                  <a:pt x="309" y="80"/>
                </a:lnTo>
                <a:lnTo>
                  <a:pt x="309" y="84"/>
                </a:lnTo>
                <a:lnTo>
                  <a:pt x="309" y="93"/>
                </a:lnTo>
                <a:lnTo>
                  <a:pt x="310" y="99"/>
                </a:lnTo>
                <a:lnTo>
                  <a:pt x="312" y="104"/>
                </a:lnTo>
                <a:lnTo>
                  <a:pt x="313" y="108"/>
                </a:lnTo>
                <a:lnTo>
                  <a:pt x="316" y="114"/>
                </a:lnTo>
                <a:lnTo>
                  <a:pt x="321" y="117"/>
                </a:lnTo>
                <a:lnTo>
                  <a:pt x="331" y="123"/>
                </a:lnTo>
                <a:lnTo>
                  <a:pt x="343" y="129"/>
                </a:lnTo>
                <a:lnTo>
                  <a:pt x="348" y="132"/>
                </a:lnTo>
                <a:lnTo>
                  <a:pt x="352" y="135"/>
                </a:lnTo>
                <a:lnTo>
                  <a:pt x="357" y="137"/>
                </a:lnTo>
                <a:lnTo>
                  <a:pt x="369" y="140"/>
                </a:lnTo>
                <a:lnTo>
                  <a:pt x="379" y="143"/>
                </a:lnTo>
                <a:lnTo>
                  <a:pt x="394" y="144"/>
                </a:lnTo>
                <a:lnTo>
                  <a:pt x="400" y="147"/>
                </a:lnTo>
                <a:lnTo>
                  <a:pt x="409" y="150"/>
                </a:lnTo>
                <a:lnTo>
                  <a:pt x="420" y="150"/>
                </a:lnTo>
                <a:lnTo>
                  <a:pt x="424" y="150"/>
                </a:lnTo>
                <a:lnTo>
                  <a:pt x="436" y="153"/>
                </a:lnTo>
                <a:lnTo>
                  <a:pt x="445" y="153"/>
                </a:lnTo>
                <a:lnTo>
                  <a:pt x="451" y="155"/>
                </a:lnTo>
                <a:lnTo>
                  <a:pt x="463" y="156"/>
                </a:lnTo>
                <a:lnTo>
                  <a:pt x="481" y="156"/>
                </a:lnTo>
                <a:lnTo>
                  <a:pt x="493" y="159"/>
                </a:lnTo>
                <a:lnTo>
                  <a:pt x="499" y="161"/>
                </a:lnTo>
                <a:lnTo>
                  <a:pt x="511" y="162"/>
                </a:lnTo>
                <a:lnTo>
                  <a:pt x="517" y="162"/>
                </a:lnTo>
                <a:lnTo>
                  <a:pt x="526" y="164"/>
                </a:lnTo>
                <a:lnTo>
                  <a:pt x="531" y="165"/>
                </a:lnTo>
                <a:lnTo>
                  <a:pt x="543" y="165"/>
                </a:lnTo>
                <a:lnTo>
                  <a:pt x="547" y="167"/>
                </a:lnTo>
                <a:lnTo>
                  <a:pt x="553" y="167"/>
                </a:lnTo>
                <a:lnTo>
                  <a:pt x="576" y="179"/>
                </a:lnTo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9926" name="Line 53"/>
          <p:cNvSpPr>
            <a:spLocks noChangeShapeType="1"/>
          </p:cNvSpPr>
          <p:nvPr/>
        </p:nvSpPr>
        <p:spPr bwMode="auto">
          <a:xfrm>
            <a:off x="3251200" y="4137025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27" name="Rectangle 54"/>
          <p:cNvSpPr>
            <a:spLocks noChangeArrowheads="1"/>
          </p:cNvSpPr>
          <p:nvPr/>
        </p:nvSpPr>
        <p:spPr bwMode="auto">
          <a:xfrm>
            <a:off x="5059363" y="3471863"/>
            <a:ext cx="1535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Digital filter</a:t>
            </a:r>
          </a:p>
        </p:txBody>
      </p:sp>
      <p:sp>
        <p:nvSpPr>
          <p:cNvPr id="79928" name="Rectangle 55"/>
          <p:cNvSpPr>
            <a:spLocks noChangeArrowheads="1"/>
          </p:cNvSpPr>
          <p:nvPr/>
        </p:nvSpPr>
        <p:spPr bwMode="auto">
          <a:xfrm>
            <a:off x="5059363" y="3889375"/>
            <a:ext cx="219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Zero suppression</a:t>
            </a:r>
          </a:p>
        </p:txBody>
      </p:sp>
      <p:sp>
        <p:nvSpPr>
          <p:cNvPr id="79929" name="Rectangle 56"/>
          <p:cNvSpPr>
            <a:spLocks noChangeArrowheads="1"/>
          </p:cNvSpPr>
          <p:nvPr/>
        </p:nvSpPr>
        <p:spPr bwMode="auto">
          <a:xfrm>
            <a:off x="3471863" y="4462463"/>
            <a:ext cx="777875" cy="300037"/>
          </a:xfrm>
          <a:prstGeom prst="rect">
            <a:avLst/>
          </a:prstGeom>
          <a:solidFill>
            <a:srgbClr val="CCFF6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0" name="Line 57"/>
          <p:cNvSpPr>
            <a:spLocks noChangeShapeType="1"/>
          </p:cNvSpPr>
          <p:nvPr/>
        </p:nvSpPr>
        <p:spPr bwMode="auto">
          <a:xfrm>
            <a:off x="3860800" y="4348163"/>
            <a:ext cx="0" cy="104775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1" name="Rectangle 58"/>
          <p:cNvSpPr>
            <a:spLocks noChangeArrowheads="1"/>
          </p:cNvSpPr>
          <p:nvPr/>
        </p:nvSpPr>
        <p:spPr bwMode="auto">
          <a:xfrm>
            <a:off x="3167063" y="4884738"/>
            <a:ext cx="1387475" cy="352425"/>
          </a:xfrm>
          <a:prstGeom prst="rect">
            <a:avLst/>
          </a:prstGeom>
          <a:solidFill>
            <a:schemeClr val="bg1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2" name="Line 59"/>
          <p:cNvSpPr>
            <a:spLocks noChangeShapeType="1"/>
          </p:cNvSpPr>
          <p:nvPr/>
        </p:nvSpPr>
        <p:spPr bwMode="auto">
          <a:xfrm>
            <a:off x="3251200" y="4929188"/>
            <a:ext cx="0" cy="2635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3" name="Line 60"/>
          <p:cNvSpPr>
            <a:spLocks noChangeShapeType="1"/>
          </p:cNvSpPr>
          <p:nvPr/>
        </p:nvSpPr>
        <p:spPr bwMode="auto">
          <a:xfrm>
            <a:off x="3251200" y="5192713"/>
            <a:ext cx="12192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4" name="Freeform 61"/>
          <p:cNvSpPr>
            <a:spLocks/>
          </p:cNvSpPr>
          <p:nvPr/>
        </p:nvSpPr>
        <p:spPr bwMode="auto">
          <a:xfrm>
            <a:off x="3251200" y="4943475"/>
            <a:ext cx="1220788" cy="198438"/>
          </a:xfrm>
          <a:custGeom>
            <a:avLst/>
            <a:gdLst>
              <a:gd name="T0" fmla="*/ 12 w 577"/>
              <a:gd name="T1" fmla="*/ 170 h 180"/>
              <a:gd name="T2" fmla="*/ 37 w 577"/>
              <a:gd name="T3" fmla="*/ 173 h 180"/>
              <a:gd name="T4" fmla="*/ 58 w 577"/>
              <a:gd name="T5" fmla="*/ 174 h 180"/>
              <a:gd name="T6" fmla="*/ 76 w 577"/>
              <a:gd name="T7" fmla="*/ 176 h 180"/>
              <a:gd name="T8" fmla="*/ 103 w 577"/>
              <a:gd name="T9" fmla="*/ 176 h 180"/>
              <a:gd name="T10" fmla="*/ 117 w 577"/>
              <a:gd name="T11" fmla="*/ 176 h 180"/>
              <a:gd name="T12" fmla="*/ 135 w 577"/>
              <a:gd name="T13" fmla="*/ 174 h 180"/>
              <a:gd name="T14" fmla="*/ 148 w 577"/>
              <a:gd name="T15" fmla="*/ 171 h 180"/>
              <a:gd name="T16" fmla="*/ 160 w 577"/>
              <a:gd name="T17" fmla="*/ 167 h 180"/>
              <a:gd name="T18" fmla="*/ 178 w 577"/>
              <a:gd name="T19" fmla="*/ 158 h 180"/>
              <a:gd name="T20" fmla="*/ 184 w 577"/>
              <a:gd name="T21" fmla="*/ 149 h 180"/>
              <a:gd name="T22" fmla="*/ 190 w 577"/>
              <a:gd name="T23" fmla="*/ 138 h 180"/>
              <a:gd name="T24" fmla="*/ 199 w 577"/>
              <a:gd name="T25" fmla="*/ 117 h 180"/>
              <a:gd name="T26" fmla="*/ 205 w 577"/>
              <a:gd name="T27" fmla="*/ 107 h 180"/>
              <a:gd name="T28" fmla="*/ 213 w 577"/>
              <a:gd name="T29" fmla="*/ 90 h 180"/>
              <a:gd name="T30" fmla="*/ 220 w 577"/>
              <a:gd name="T31" fmla="*/ 66 h 180"/>
              <a:gd name="T32" fmla="*/ 226 w 577"/>
              <a:gd name="T33" fmla="*/ 47 h 180"/>
              <a:gd name="T34" fmla="*/ 235 w 577"/>
              <a:gd name="T35" fmla="*/ 23 h 180"/>
              <a:gd name="T36" fmla="*/ 244 w 577"/>
              <a:gd name="T37" fmla="*/ 6 h 180"/>
              <a:gd name="T38" fmla="*/ 255 w 577"/>
              <a:gd name="T39" fmla="*/ 0 h 180"/>
              <a:gd name="T40" fmla="*/ 274 w 577"/>
              <a:gd name="T41" fmla="*/ 0 h 180"/>
              <a:gd name="T42" fmla="*/ 288 w 577"/>
              <a:gd name="T43" fmla="*/ 3 h 180"/>
              <a:gd name="T44" fmla="*/ 298 w 577"/>
              <a:gd name="T45" fmla="*/ 11 h 180"/>
              <a:gd name="T46" fmla="*/ 303 w 577"/>
              <a:gd name="T47" fmla="*/ 26 h 180"/>
              <a:gd name="T48" fmla="*/ 306 w 577"/>
              <a:gd name="T49" fmla="*/ 39 h 180"/>
              <a:gd name="T50" fmla="*/ 307 w 577"/>
              <a:gd name="T51" fmla="*/ 63 h 180"/>
              <a:gd name="T52" fmla="*/ 309 w 577"/>
              <a:gd name="T53" fmla="*/ 80 h 180"/>
              <a:gd name="T54" fmla="*/ 309 w 577"/>
              <a:gd name="T55" fmla="*/ 93 h 180"/>
              <a:gd name="T56" fmla="*/ 312 w 577"/>
              <a:gd name="T57" fmla="*/ 104 h 180"/>
              <a:gd name="T58" fmla="*/ 316 w 577"/>
              <a:gd name="T59" fmla="*/ 114 h 180"/>
              <a:gd name="T60" fmla="*/ 331 w 577"/>
              <a:gd name="T61" fmla="*/ 123 h 180"/>
              <a:gd name="T62" fmla="*/ 348 w 577"/>
              <a:gd name="T63" fmla="*/ 132 h 180"/>
              <a:gd name="T64" fmla="*/ 357 w 577"/>
              <a:gd name="T65" fmla="*/ 137 h 180"/>
              <a:gd name="T66" fmla="*/ 379 w 577"/>
              <a:gd name="T67" fmla="*/ 143 h 180"/>
              <a:gd name="T68" fmla="*/ 400 w 577"/>
              <a:gd name="T69" fmla="*/ 147 h 180"/>
              <a:gd name="T70" fmla="*/ 420 w 577"/>
              <a:gd name="T71" fmla="*/ 150 h 180"/>
              <a:gd name="T72" fmla="*/ 436 w 577"/>
              <a:gd name="T73" fmla="*/ 153 h 180"/>
              <a:gd name="T74" fmla="*/ 451 w 577"/>
              <a:gd name="T75" fmla="*/ 155 h 180"/>
              <a:gd name="T76" fmla="*/ 481 w 577"/>
              <a:gd name="T77" fmla="*/ 156 h 180"/>
              <a:gd name="T78" fmla="*/ 499 w 577"/>
              <a:gd name="T79" fmla="*/ 161 h 180"/>
              <a:gd name="T80" fmla="*/ 517 w 577"/>
              <a:gd name="T81" fmla="*/ 162 h 180"/>
              <a:gd name="T82" fmla="*/ 531 w 577"/>
              <a:gd name="T83" fmla="*/ 165 h 180"/>
              <a:gd name="T84" fmla="*/ 547 w 577"/>
              <a:gd name="T85" fmla="*/ 167 h 180"/>
              <a:gd name="T86" fmla="*/ 576 w 577"/>
              <a:gd name="T87" fmla="*/ 179 h 18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77"/>
              <a:gd name="T133" fmla="*/ 0 h 180"/>
              <a:gd name="T134" fmla="*/ 577 w 577"/>
              <a:gd name="T135" fmla="*/ 180 h 18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77" h="180">
                <a:moveTo>
                  <a:pt x="0" y="179"/>
                </a:moveTo>
                <a:lnTo>
                  <a:pt x="12" y="170"/>
                </a:lnTo>
                <a:lnTo>
                  <a:pt x="22" y="171"/>
                </a:lnTo>
                <a:lnTo>
                  <a:pt x="37" y="173"/>
                </a:lnTo>
                <a:lnTo>
                  <a:pt x="42" y="174"/>
                </a:lnTo>
                <a:lnTo>
                  <a:pt x="58" y="174"/>
                </a:lnTo>
                <a:lnTo>
                  <a:pt x="67" y="174"/>
                </a:lnTo>
                <a:lnTo>
                  <a:pt x="76" y="176"/>
                </a:lnTo>
                <a:lnTo>
                  <a:pt x="91" y="176"/>
                </a:lnTo>
                <a:lnTo>
                  <a:pt x="103" y="176"/>
                </a:lnTo>
                <a:lnTo>
                  <a:pt x="108" y="176"/>
                </a:lnTo>
                <a:lnTo>
                  <a:pt x="117" y="176"/>
                </a:lnTo>
                <a:lnTo>
                  <a:pt x="123" y="174"/>
                </a:lnTo>
                <a:lnTo>
                  <a:pt x="135" y="174"/>
                </a:lnTo>
                <a:lnTo>
                  <a:pt x="139" y="173"/>
                </a:lnTo>
                <a:lnTo>
                  <a:pt x="148" y="171"/>
                </a:lnTo>
                <a:lnTo>
                  <a:pt x="154" y="170"/>
                </a:lnTo>
                <a:lnTo>
                  <a:pt x="160" y="167"/>
                </a:lnTo>
                <a:lnTo>
                  <a:pt x="172" y="164"/>
                </a:lnTo>
                <a:lnTo>
                  <a:pt x="178" y="158"/>
                </a:lnTo>
                <a:lnTo>
                  <a:pt x="181" y="153"/>
                </a:lnTo>
                <a:lnTo>
                  <a:pt x="184" y="149"/>
                </a:lnTo>
                <a:lnTo>
                  <a:pt x="189" y="143"/>
                </a:lnTo>
                <a:lnTo>
                  <a:pt x="190" y="138"/>
                </a:lnTo>
                <a:lnTo>
                  <a:pt x="193" y="129"/>
                </a:lnTo>
                <a:lnTo>
                  <a:pt x="199" y="117"/>
                </a:lnTo>
                <a:lnTo>
                  <a:pt x="202" y="113"/>
                </a:lnTo>
                <a:lnTo>
                  <a:pt x="205" y="107"/>
                </a:lnTo>
                <a:lnTo>
                  <a:pt x="208" y="95"/>
                </a:lnTo>
                <a:lnTo>
                  <a:pt x="213" y="90"/>
                </a:lnTo>
                <a:lnTo>
                  <a:pt x="216" y="78"/>
                </a:lnTo>
                <a:lnTo>
                  <a:pt x="220" y="66"/>
                </a:lnTo>
                <a:lnTo>
                  <a:pt x="225" y="56"/>
                </a:lnTo>
                <a:lnTo>
                  <a:pt x="226" y="47"/>
                </a:lnTo>
                <a:lnTo>
                  <a:pt x="229" y="38"/>
                </a:lnTo>
                <a:lnTo>
                  <a:pt x="235" y="23"/>
                </a:lnTo>
                <a:lnTo>
                  <a:pt x="241" y="11"/>
                </a:lnTo>
                <a:lnTo>
                  <a:pt x="244" y="6"/>
                </a:lnTo>
                <a:lnTo>
                  <a:pt x="250" y="3"/>
                </a:lnTo>
                <a:lnTo>
                  <a:pt x="255" y="0"/>
                </a:lnTo>
                <a:lnTo>
                  <a:pt x="268" y="0"/>
                </a:lnTo>
                <a:lnTo>
                  <a:pt x="274" y="0"/>
                </a:lnTo>
                <a:lnTo>
                  <a:pt x="279" y="2"/>
                </a:lnTo>
                <a:lnTo>
                  <a:pt x="288" y="3"/>
                </a:lnTo>
                <a:lnTo>
                  <a:pt x="294" y="6"/>
                </a:lnTo>
                <a:lnTo>
                  <a:pt x="298" y="11"/>
                </a:lnTo>
                <a:lnTo>
                  <a:pt x="303" y="21"/>
                </a:lnTo>
                <a:lnTo>
                  <a:pt x="303" y="26"/>
                </a:lnTo>
                <a:lnTo>
                  <a:pt x="304" y="35"/>
                </a:lnTo>
                <a:lnTo>
                  <a:pt x="306" y="39"/>
                </a:lnTo>
                <a:lnTo>
                  <a:pt x="306" y="51"/>
                </a:lnTo>
                <a:lnTo>
                  <a:pt x="307" y="63"/>
                </a:lnTo>
                <a:lnTo>
                  <a:pt x="309" y="68"/>
                </a:lnTo>
                <a:lnTo>
                  <a:pt x="309" y="80"/>
                </a:lnTo>
                <a:lnTo>
                  <a:pt x="309" y="84"/>
                </a:lnTo>
                <a:lnTo>
                  <a:pt x="309" y="93"/>
                </a:lnTo>
                <a:lnTo>
                  <a:pt x="310" y="99"/>
                </a:lnTo>
                <a:lnTo>
                  <a:pt x="312" y="104"/>
                </a:lnTo>
                <a:lnTo>
                  <a:pt x="313" y="108"/>
                </a:lnTo>
                <a:lnTo>
                  <a:pt x="316" y="114"/>
                </a:lnTo>
                <a:lnTo>
                  <a:pt x="321" y="117"/>
                </a:lnTo>
                <a:lnTo>
                  <a:pt x="331" y="123"/>
                </a:lnTo>
                <a:lnTo>
                  <a:pt x="343" y="129"/>
                </a:lnTo>
                <a:lnTo>
                  <a:pt x="348" y="132"/>
                </a:lnTo>
                <a:lnTo>
                  <a:pt x="352" y="135"/>
                </a:lnTo>
                <a:lnTo>
                  <a:pt x="357" y="137"/>
                </a:lnTo>
                <a:lnTo>
                  <a:pt x="369" y="140"/>
                </a:lnTo>
                <a:lnTo>
                  <a:pt x="379" y="143"/>
                </a:lnTo>
                <a:lnTo>
                  <a:pt x="394" y="144"/>
                </a:lnTo>
                <a:lnTo>
                  <a:pt x="400" y="147"/>
                </a:lnTo>
                <a:lnTo>
                  <a:pt x="409" y="150"/>
                </a:lnTo>
                <a:lnTo>
                  <a:pt x="420" y="150"/>
                </a:lnTo>
                <a:lnTo>
                  <a:pt x="424" y="150"/>
                </a:lnTo>
                <a:lnTo>
                  <a:pt x="436" y="153"/>
                </a:lnTo>
                <a:lnTo>
                  <a:pt x="445" y="153"/>
                </a:lnTo>
                <a:lnTo>
                  <a:pt x="451" y="155"/>
                </a:lnTo>
                <a:lnTo>
                  <a:pt x="463" y="156"/>
                </a:lnTo>
                <a:lnTo>
                  <a:pt x="481" y="156"/>
                </a:lnTo>
                <a:lnTo>
                  <a:pt x="493" y="159"/>
                </a:lnTo>
                <a:lnTo>
                  <a:pt x="499" y="161"/>
                </a:lnTo>
                <a:lnTo>
                  <a:pt x="511" y="162"/>
                </a:lnTo>
                <a:lnTo>
                  <a:pt x="517" y="162"/>
                </a:lnTo>
                <a:lnTo>
                  <a:pt x="526" y="164"/>
                </a:lnTo>
                <a:lnTo>
                  <a:pt x="531" y="165"/>
                </a:lnTo>
                <a:lnTo>
                  <a:pt x="543" y="165"/>
                </a:lnTo>
                <a:lnTo>
                  <a:pt x="547" y="167"/>
                </a:lnTo>
                <a:lnTo>
                  <a:pt x="553" y="167"/>
                </a:lnTo>
                <a:lnTo>
                  <a:pt x="576" y="179"/>
                </a:lnTo>
              </a:path>
            </a:pathLst>
          </a:custGeom>
          <a:noFill/>
          <a:ln w="25399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79935" name="Line 62"/>
          <p:cNvSpPr>
            <a:spLocks noChangeShapeType="1"/>
          </p:cNvSpPr>
          <p:nvPr/>
        </p:nvSpPr>
        <p:spPr bwMode="auto">
          <a:xfrm>
            <a:off x="3860800" y="4770438"/>
            <a:ext cx="0" cy="106362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6" name="Line 63"/>
          <p:cNvSpPr>
            <a:spLocks noChangeShapeType="1"/>
          </p:cNvSpPr>
          <p:nvPr/>
        </p:nvSpPr>
        <p:spPr bwMode="auto">
          <a:xfrm>
            <a:off x="3454400" y="4559300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7" name="Line 64"/>
          <p:cNvSpPr>
            <a:spLocks noChangeShapeType="1"/>
          </p:cNvSpPr>
          <p:nvPr/>
        </p:nvSpPr>
        <p:spPr bwMode="auto">
          <a:xfrm>
            <a:off x="3454400" y="4664075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8" name="Line 65"/>
          <p:cNvSpPr>
            <a:spLocks noChangeShapeType="1"/>
          </p:cNvSpPr>
          <p:nvPr/>
        </p:nvSpPr>
        <p:spPr bwMode="auto">
          <a:xfrm>
            <a:off x="3454400" y="4770438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39" name="Rectangle 66"/>
          <p:cNvSpPr>
            <a:spLocks noChangeArrowheads="1"/>
          </p:cNvSpPr>
          <p:nvPr/>
        </p:nvSpPr>
        <p:spPr bwMode="auto">
          <a:xfrm>
            <a:off x="5059363" y="4378325"/>
            <a:ext cx="885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Buffer</a:t>
            </a:r>
          </a:p>
        </p:txBody>
      </p:sp>
      <p:sp>
        <p:nvSpPr>
          <p:cNvPr id="79940" name="Line 67"/>
          <p:cNvSpPr>
            <a:spLocks noChangeShapeType="1"/>
          </p:cNvSpPr>
          <p:nvPr/>
        </p:nvSpPr>
        <p:spPr bwMode="auto">
          <a:xfrm>
            <a:off x="3822700" y="4948238"/>
            <a:ext cx="0" cy="23812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1" name="Line 68"/>
          <p:cNvSpPr>
            <a:spLocks noChangeShapeType="1"/>
          </p:cNvSpPr>
          <p:nvPr/>
        </p:nvSpPr>
        <p:spPr bwMode="auto">
          <a:xfrm flipV="1">
            <a:off x="3282950" y="5064125"/>
            <a:ext cx="539750" cy="3175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2" name="Rectangle 69"/>
          <p:cNvSpPr>
            <a:spLocks noChangeArrowheads="1"/>
          </p:cNvSpPr>
          <p:nvPr/>
        </p:nvSpPr>
        <p:spPr bwMode="auto">
          <a:xfrm>
            <a:off x="3471863" y="5359400"/>
            <a:ext cx="777875" cy="300038"/>
          </a:xfrm>
          <a:prstGeom prst="rect">
            <a:avLst/>
          </a:prstGeom>
          <a:solidFill>
            <a:srgbClr val="CCFF66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3" name="Rectangle 70"/>
          <p:cNvSpPr>
            <a:spLocks noChangeArrowheads="1"/>
          </p:cNvSpPr>
          <p:nvPr/>
        </p:nvSpPr>
        <p:spPr bwMode="auto">
          <a:xfrm>
            <a:off x="3167063" y="5781675"/>
            <a:ext cx="1387475" cy="193675"/>
          </a:xfrm>
          <a:prstGeom prst="rect">
            <a:avLst/>
          </a:prstGeom>
          <a:solidFill>
            <a:srgbClr val="FFCC99"/>
          </a:solidFill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4" name="Line 71"/>
          <p:cNvSpPr>
            <a:spLocks noChangeShapeType="1"/>
          </p:cNvSpPr>
          <p:nvPr/>
        </p:nvSpPr>
        <p:spPr bwMode="auto">
          <a:xfrm>
            <a:off x="3860800" y="5667375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5" name="Line 72"/>
          <p:cNvSpPr>
            <a:spLocks noChangeShapeType="1"/>
          </p:cNvSpPr>
          <p:nvPr/>
        </p:nvSpPr>
        <p:spPr bwMode="auto">
          <a:xfrm>
            <a:off x="3454400" y="5456238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6" name="Line 73"/>
          <p:cNvSpPr>
            <a:spLocks noChangeShapeType="1"/>
          </p:cNvSpPr>
          <p:nvPr/>
        </p:nvSpPr>
        <p:spPr bwMode="auto">
          <a:xfrm>
            <a:off x="3454400" y="5562600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7" name="Line 74"/>
          <p:cNvSpPr>
            <a:spLocks noChangeShapeType="1"/>
          </p:cNvSpPr>
          <p:nvPr/>
        </p:nvSpPr>
        <p:spPr bwMode="auto">
          <a:xfrm>
            <a:off x="3454400" y="5667375"/>
            <a:ext cx="8128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8" name="Line 75"/>
          <p:cNvSpPr>
            <a:spLocks noChangeShapeType="1"/>
          </p:cNvSpPr>
          <p:nvPr/>
        </p:nvSpPr>
        <p:spPr bwMode="auto">
          <a:xfrm>
            <a:off x="3860800" y="5245100"/>
            <a:ext cx="0" cy="106363"/>
          </a:xfrm>
          <a:prstGeom prst="line">
            <a:avLst/>
          </a:prstGeom>
          <a:noFill/>
          <a:ln w="25399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49" name="Rectangle 76"/>
          <p:cNvSpPr>
            <a:spLocks noChangeArrowheads="1"/>
          </p:cNvSpPr>
          <p:nvPr/>
        </p:nvSpPr>
        <p:spPr bwMode="auto">
          <a:xfrm>
            <a:off x="5059363" y="5627688"/>
            <a:ext cx="245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Format &amp; Readout</a:t>
            </a:r>
          </a:p>
        </p:txBody>
      </p:sp>
      <p:sp>
        <p:nvSpPr>
          <p:cNvPr id="79950" name="Rectangle 77"/>
          <p:cNvSpPr>
            <a:spLocks noChangeArrowheads="1"/>
          </p:cNvSpPr>
          <p:nvPr/>
        </p:nvSpPr>
        <p:spPr bwMode="auto">
          <a:xfrm>
            <a:off x="5059363" y="5319713"/>
            <a:ext cx="885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Buffer</a:t>
            </a:r>
          </a:p>
        </p:txBody>
      </p:sp>
      <p:sp>
        <p:nvSpPr>
          <p:cNvPr id="79951" name="Rectangle 78"/>
          <p:cNvSpPr>
            <a:spLocks noChangeArrowheads="1"/>
          </p:cNvSpPr>
          <p:nvPr/>
        </p:nvSpPr>
        <p:spPr bwMode="auto">
          <a:xfrm>
            <a:off x="5059363" y="4859338"/>
            <a:ext cx="2443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Feature extraction</a:t>
            </a:r>
          </a:p>
        </p:txBody>
      </p:sp>
      <p:sp>
        <p:nvSpPr>
          <p:cNvPr id="79952" name="Rectangle 79"/>
          <p:cNvSpPr>
            <a:spLocks noChangeArrowheads="1"/>
          </p:cNvSpPr>
          <p:nvPr/>
        </p:nvSpPr>
        <p:spPr bwMode="auto">
          <a:xfrm>
            <a:off x="5059363" y="746125"/>
            <a:ext cx="2344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Detector / Sensor</a:t>
            </a:r>
          </a:p>
        </p:txBody>
      </p:sp>
      <p:sp>
        <p:nvSpPr>
          <p:cNvPr id="79953" name="AutoShape 80"/>
          <p:cNvSpPr>
            <a:spLocks noChangeArrowheads="1"/>
          </p:cNvSpPr>
          <p:nvPr/>
        </p:nvSpPr>
        <p:spPr bwMode="auto">
          <a:xfrm>
            <a:off x="3443288" y="5983288"/>
            <a:ext cx="893762" cy="569912"/>
          </a:xfrm>
          <a:prstGeom prst="downArrow">
            <a:avLst>
              <a:gd name="adj1" fmla="val 52046"/>
              <a:gd name="adj2" fmla="val 4066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9954" name="Rectangle 81"/>
          <p:cNvSpPr>
            <a:spLocks noChangeArrowheads="1"/>
          </p:cNvSpPr>
          <p:nvPr/>
        </p:nvSpPr>
        <p:spPr bwMode="auto">
          <a:xfrm>
            <a:off x="5072063" y="6069013"/>
            <a:ext cx="3459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2000"/>
              <a:t>to Data Acquisition System</a:t>
            </a:r>
          </a:p>
        </p:txBody>
      </p:sp>
      <p:sp>
        <p:nvSpPr>
          <p:cNvPr id="79956" name="Rectangle 83"/>
          <p:cNvSpPr>
            <a:spLocks noChangeArrowheads="1"/>
          </p:cNvSpPr>
          <p:nvPr/>
        </p:nvSpPr>
        <p:spPr bwMode="auto">
          <a:xfrm>
            <a:off x="8386763" y="1879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GB" sz="2400">
              <a:latin typeface="Times" charset="0"/>
            </a:endParaRPr>
          </a:p>
        </p:txBody>
      </p:sp>
      <p:sp>
        <p:nvSpPr>
          <p:cNvPr id="79957" name="Footer Placeholder 8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2266950" y="1924050"/>
            <a:ext cx="371475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important concepts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bandwidth BW </a:t>
            </a:r>
            <a:r>
              <a:rPr lang="en-US" dirty="0" smtClean="0"/>
              <a:t>of an amplifier is the frequency range for which the output is at least half of the nominal amplification</a:t>
            </a:r>
          </a:p>
          <a:p>
            <a:r>
              <a:rPr lang="en-US" dirty="0" smtClean="0"/>
              <a:t>The </a:t>
            </a:r>
            <a:r>
              <a:rPr lang="en-US" i="1" dirty="0" smtClean="0"/>
              <a:t>rise-time 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r</a:t>
            </a:r>
            <a:r>
              <a:rPr lang="en-US" i="1" dirty="0" smtClean="0"/>
              <a:t> </a:t>
            </a:r>
            <a:r>
              <a:rPr lang="en-US" dirty="0" smtClean="0"/>
              <a:t>of a signal is the time in which a signal goes from 10% to 90% of its peak-value</a:t>
            </a:r>
          </a:p>
          <a:p>
            <a:r>
              <a:rPr lang="en-US" dirty="0" smtClean="0"/>
              <a:t>For a linear RC element (amplifier):</a:t>
            </a:r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BW * </a:t>
            </a:r>
            <a:r>
              <a:rPr lang="en-US" b="1" dirty="0" err="1" smtClean="0">
                <a:solidFill>
                  <a:srgbClr val="FF0000"/>
                </a:solidFill>
              </a:rPr>
              <a:t>t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r</a:t>
            </a:r>
            <a:r>
              <a:rPr lang="en-US" b="1" dirty="0" smtClean="0">
                <a:solidFill>
                  <a:srgbClr val="FF0000"/>
                </a:solidFill>
              </a:rPr>
              <a:t> = 0.35 </a:t>
            </a:r>
          </a:p>
          <a:p>
            <a:r>
              <a:rPr lang="en-US" dirty="0" smtClean="0"/>
              <a:t>For fast rising signals 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r</a:t>
            </a:r>
            <a:r>
              <a:rPr lang="en-US" dirty="0" smtClean="0"/>
              <a:t> small) need high bandwidth, but this will increase the noise  </a:t>
            </a:r>
            <a:r>
              <a:rPr lang="en-US" dirty="0" smtClean="0">
                <a:sym typeface="Wingdings" pitchFamily="2" charset="2"/>
              </a:rPr>
              <a:t> shape the pulse to make it “flatter”</a:t>
            </a:r>
            <a:r>
              <a:rPr lang="en-US" b="1" dirty="0" smtClean="0">
                <a:solidFill>
                  <a:srgbClr val="FF0000"/>
                </a:solidFill>
              </a:rPr>
              <a:t>	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smtClean="0"/>
              <a:t>The pulse-shaper should  “broaden”…</a:t>
            </a:r>
            <a:endParaRPr lang="en-GB" sz="2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11301"/>
            <a:ext cx="7772400" cy="1972878"/>
          </a:xfrm>
        </p:spPr>
        <p:txBody>
          <a:bodyPr>
            <a:normAutofit/>
          </a:bodyPr>
          <a:lstStyle/>
          <a:p>
            <a:r>
              <a:rPr lang="en-US" smtClean="0"/>
              <a:t>Sharp pulse is “broadened” – rounded around the peak </a:t>
            </a:r>
          </a:p>
          <a:p>
            <a:r>
              <a:rPr lang="en-US" smtClean="0"/>
              <a:t>Reduces input bandwidth and hence noise</a:t>
            </a:r>
            <a:endParaRPr lang="en-GB"/>
          </a:p>
        </p:txBody>
      </p:sp>
      <p:pic>
        <p:nvPicPr>
          <p:cNvPr id="7" name="Content Placeholder 6" descr="pulseshaper_1.png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051" y="3571992"/>
            <a:ext cx="7260018" cy="2557409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D54875-01C8-447A-8F3C-36A5E597D9D0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simple DAQ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Introducing buffering, triggering and dead-time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9583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…but not too much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511301"/>
            <a:ext cx="8119241" cy="25404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Broad pulses reduce the temporal spacing between consecutive pulses</a:t>
            </a:r>
          </a:p>
          <a:p>
            <a:r>
              <a:rPr lang="en-US" dirty="0" smtClean="0"/>
              <a:t>Need to limit the effect of “pile-up” </a:t>
            </a:r>
            <a:r>
              <a:rPr lang="en-US" dirty="0" smtClean="0">
                <a:sym typeface="Wingdings" pitchFamily="2" charset="2"/>
              </a:rPr>
              <a:t> pulses not too broad</a:t>
            </a:r>
          </a:p>
          <a:p>
            <a:r>
              <a:rPr lang="en-US" dirty="0" smtClean="0">
                <a:sym typeface="Wingdings" pitchFamily="2" charset="2"/>
              </a:rPr>
              <a:t>As usual in life: a compromise, in this case made out of low-band and high-band filters</a:t>
            </a:r>
            <a:endParaRPr lang="en-GB" dirty="0"/>
          </a:p>
        </p:txBody>
      </p:sp>
      <p:pic>
        <p:nvPicPr>
          <p:cNvPr id="7" name="Content Placeholder 6" descr="pulseshaper_2.png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3306" y="3831021"/>
            <a:ext cx="7199589" cy="268013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7D54875-01C8-447A-8F3C-36A5E597D9D0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good can we get?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Noise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Fluctuations and Noise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9565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mtClean="0"/>
              <a:t>There are two limitations to the precision of signal magnitude measurements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mtClean="0"/>
              <a:t>Fluctuations of the signal charge due to a an absorption event in the detector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mtClean="0"/>
              <a:t>Baseline fluctuations in the electronics (“noise”)</a:t>
            </a:r>
          </a:p>
          <a:p>
            <a:pPr marL="514350" indent="-514350"/>
            <a:r>
              <a:rPr lang="en-US" smtClean="0"/>
              <a:t>Often one has both – they are independent from each other so their contributions add in </a:t>
            </a:r>
            <a:r>
              <a:rPr lang="en-US" err="1" smtClean="0"/>
              <a:t>quadrature</a:t>
            </a:r>
            <a:r>
              <a:rPr lang="en-US" smtClean="0"/>
              <a:t>:</a:t>
            </a:r>
          </a:p>
          <a:p>
            <a:pPr marL="514350" indent="-514350"/>
            <a:endParaRPr lang="en-US" smtClean="0"/>
          </a:p>
          <a:p>
            <a:pPr marL="514350" indent="-514350"/>
            <a:endParaRPr lang="en-US" smtClean="0"/>
          </a:p>
          <a:p>
            <a:pPr marL="514350" indent="-514350"/>
            <a:r>
              <a:rPr lang="en-US" smtClean="0"/>
              <a:t>Noise affects all measurements – must </a:t>
            </a:r>
            <a:r>
              <a:rPr lang="en-US" b="1" smtClean="0">
                <a:solidFill>
                  <a:srgbClr val="FF0000"/>
                </a:solidFill>
              </a:rPr>
              <a:t>maximize signal to noise ration S/N ratio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92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011426" y="3986784"/>
          <a:ext cx="5143754" cy="935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704" name="Equation" r:id="rId3" imgW="1536480" imgH="279360" progId="Equation.3">
                  <p:embed/>
                </p:oleObj>
              </mc:Choice>
              <mc:Fallback>
                <p:oleObj name="Equation" r:id="rId3" imgW="1536480" imgH="2793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1426" y="3986784"/>
                        <a:ext cx="5143754" cy="9352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Signal fluctuation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signal consists of multiple </a:t>
            </a:r>
            <a:r>
              <a:rPr lang="en-US" dirty="0" smtClean="0">
                <a:solidFill>
                  <a:srgbClr val="FF0000"/>
                </a:solidFill>
              </a:rPr>
              <a:t>elementary events</a:t>
            </a:r>
            <a:r>
              <a:rPr lang="en-US" dirty="0" smtClean="0"/>
              <a:t> (e.g. a charged particle creates one electron-hole pair in a Si-strip)</a:t>
            </a:r>
          </a:p>
          <a:p>
            <a:r>
              <a:rPr lang="en-US" dirty="0" smtClean="0"/>
              <a:t>The number of elementary events fluctuates                   where F is the </a:t>
            </a:r>
            <a:r>
              <a:rPr lang="en-US" dirty="0" err="1" smtClean="0"/>
              <a:t>Fano</a:t>
            </a:r>
            <a:r>
              <a:rPr lang="en-US" dirty="0" smtClean="0"/>
              <a:t> factor (0.1 for Silicon),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i</a:t>
            </a:r>
            <a:r>
              <a:rPr lang="en-US" dirty="0" smtClean="0"/>
              <a:t> the energy of an elementary event</a:t>
            </a:r>
          </a:p>
          <a:p>
            <a:r>
              <a:rPr lang="en-US" dirty="0" smtClean="0"/>
              <a:t>                                      </a:t>
            </a:r>
            <a:r>
              <a:rPr lang="en-US" dirty="0" err="1" smtClean="0"/>
              <a:t>r.m.s</a:t>
            </a:r>
            <a:r>
              <a:rPr lang="en-US" dirty="0" smtClean="0"/>
              <a:t>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93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924554" y="3689909"/>
          <a:ext cx="1995714" cy="512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827" name="Equation" r:id="rId3" imgW="749160" imgH="228600" progId="Equation.3">
                  <p:embed/>
                </p:oleObj>
              </mc:Choice>
              <mc:Fallback>
                <p:oleObj name="Equation" r:id="rId3" imgW="74916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4554" y="3689909"/>
                        <a:ext cx="1995714" cy="5120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035925" y="4998326"/>
          <a:ext cx="4016920" cy="803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828" name="Equation" r:id="rId5" imgW="1333440" imgH="266400" progId="Equation.3">
                  <p:embed/>
                </p:oleObj>
              </mc:Choice>
              <mc:Fallback>
                <p:oleObj name="Equation" r:id="rId5" imgW="1333440" imgH="266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5925" y="4998326"/>
                        <a:ext cx="4016920" cy="8033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114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829" name="Equation" r:id="rId7" imgW="914400" imgH="215640" progId="Equation.3">
                  <p:embed/>
                </p:oleObj>
              </mc:Choice>
              <mc:Fallback>
                <p:oleObj name="Equation" r:id="rId7" imgW="9144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321050"/>
                        <a:ext cx="914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025199" y="5721571"/>
          <a:ext cx="4407774" cy="721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830" name="Equation" r:id="rId9" imgW="1396800" imgH="228600" progId="Equation.3">
                  <p:embed/>
                </p:oleObj>
              </mc:Choice>
              <mc:Fallback>
                <p:oleObj name="Equation" r:id="rId9" imgW="139680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199" y="5721571"/>
                        <a:ext cx="4407774" cy="7212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Electronics Noise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Thermal noise</a:t>
            </a:r>
          </a:p>
          <a:p>
            <a:pPr lvl="1"/>
            <a:r>
              <a:rPr lang="en-US" smtClean="0"/>
              <a:t>created by velocity fluctuations of charge carriers in a conductor</a:t>
            </a:r>
          </a:p>
          <a:p>
            <a:pPr lvl="1"/>
            <a:r>
              <a:rPr lang="en-US" smtClean="0"/>
              <a:t>Noise power density per unit bandwidth is constant: white noise </a:t>
            </a:r>
            <a:r>
              <a:rPr lang="en-US" smtClean="0">
                <a:sym typeface="Wingdings" pitchFamily="2" charset="2"/>
              </a:rPr>
              <a:t></a:t>
            </a:r>
            <a:br>
              <a:rPr lang="en-US" smtClean="0">
                <a:sym typeface="Wingdings" pitchFamily="2" charset="2"/>
              </a:rPr>
            </a:br>
            <a:r>
              <a:rPr lang="en-US" smtClean="0">
                <a:sym typeface="Wingdings" pitchFamily="2" charset="2"/>
              </a:rPr>
              <a:t>larger bandwidth  larger noise (see also next slide)</a:t>
            </a:r>
          </a:p>
          <a:p>
            <a:r>
              <a:rPr lang="en-US" smtClean="0">
                <a:sym typeface="Wingdings" pitchFamily="2" charset="2"/>
              </a:rPr>
              <a:t>Shot noise</a:t>
            </a:r>
          </a:p>
          <a:p>
            <a:pPr lvl="1"/>
            <a:r>
              <a:rPr lang="en-US" smtClean="0">
                <a:sym typeface="Wingdings" pitchFamily="2" charset="2"/>
              </a:rPr>
              <a:t>created by fluctuations in the number of charge carriers (e.g. tunneling events in a semi-conductor diode)</a:t>
            </a:r>
          </a:p>
          <a:p>
            <a:pPr lvl="1"/>
            <a:r>
              <a:rPr lang="en-US" smtClean="0">
                <a:sym typeface="Wingdings" pitchFamily="2" charset="2"/>
              </a:rPr>
              <a:t>proportional to the total average current </a:t>
            </a:r>
            <a:r>
              <a:rPr lang="en-US" smtClean="0"/>
              <a:t> </a:t>
            </a:r>
          </a:p>
          <a:p>
            <a:pPr lvl="1">
              <a:buNone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SNR / Signal over Noise</a:t>
            </a:r>
            <a:br>
              <a:rPr lang="en-US" dirty="0" smtClean="0"/>
            </a:br>
            <a:r>
              <a:rPr lang="en-US" dirty="0" smtClean="0"/>
              <a:t>What do we actually care about?</a:t>
            </a:r>
            <a:endParaRPr lang="en-GB" dirty="0"/>
          </a:p>
        </p:txBody>
      </p:sp>
      <p:pic>
        <p:nvPicPr>
          <p:cNvPr id="6" name="Content Placeholder 5" descr="signal&amp;noise14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12239" y="795131"/>
            <a:ext cx="9885523" cy="415455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9150" y="5410200"/>
            <a:ext cx="914400" cy="914400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Need  to optimize Signal over Noise Ratio (SNR)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(Large) Systems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problems</a:t>
            </a:r>
            <a:endParaRPr lang="en-GB"/>
          </a:p>
        </p:txBody>
      </p:sp>
      <p:pic>
        <p:nvPicPr>
          <p:cNvPr id="11" name="Content Placeholder 10" descr="complexity-and-false-hope.jpg"/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478" y="1275574"/>
            <a:ext cx="3891150" cy="5519362"/>
          </a:xfrm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Going from single sensors to building detector read-out of the circuits we have seen, brings up a host of new problems:</a:t>
            </a:r>
          </a:p>
          <a:p>
            <a:pPr lvl="1"/>
            <a:r>
              <a:rPr lang="en-US" smtClean="0"/>
              <a:t>Power, Cooling</a:t>
            </a:r>
          </a:p>
          <a:p>
            <a:pPr lvl="1"/>
            <a:r>
              <a:rPr lang="en-US" smtClean="0"/>
              <a:t>Crosstalk</a:t>
            </a:r>
          </a:p>
          <a:p>
            <a:pPr lvl="1"/>
            <a:r>
              <a:rPr lang="en-US" smtClean="0"/>
              <a:t>Radiation (LHC)</a:t>
            </a:r>
          </a:p>
          <a:p>
            <a:r>
              <a:rPr lang="en-US" smtClean="0"/>
              <a:t>Some can be tackled by (yet) more sophisticated technologies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736724" y="6479628"/>
            <a:ext cx="4995151" cy="241847"/>
          </a:xfrm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ECC0FC1-A78D-46C6-BB12-B0D98A81EE04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(Non-) Scalability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4E94DB9-A02B-4034-A638-242EC06756FE}" type="slidenum">
              <a:rPr lang="en-US"/>
              <a:pPr/>
              <a:t>99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Measuring Temperature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6624638" cy="25923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Suppose you are given a Pt100 thermo-resistor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We read the temperature as a voltage with a digital voltmeter</a:t>
            </a: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3933825"/>
            <a:ext cx="5316538" cy="265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00" y="2781300"/>
            <a:ext cx="26098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Freeform 8"/>
          <p:cNvSpPr>
            <a:spLocks/>
          </p:cNvSpPr>
          <p:nvPr/>
        </p:nvSpPr>
        <p:spPr bwMode="auto">
          <a:xfrm>
            <a:off x="3348038" y="4365625"/>
            <a:ext cx="3095625" cy="865188"/>
          </a:xfrm>
          <a:custGeom>
            <a:avLst/>
            <a:gdLst>
              <a:gd name="T0" fmla="*/ 0 w 1950"/>
              <a:gd name="T1" fmla="*/ 545 h 545"/>
              <a:gd name="T2" fmla="*/ 897 w 1950"/>
              <a:gd name="T3" fmla="*/ 0 h 545"/>
              <a:gd name="T4" fmla="*/ 1950 w 1950"/>
              <a:gd name="T5" fmla="*/ 364 h 545"/>
              <a:gd name="T6" fmla="*/ 0 60000 65536"/>
              <a:gd name="T7" fmla="*/ 0 60000 65536"/>
              <a:gd name="T8" fmla="*/ 0 60000 65536"/>
              <a:gd name="T9" fmla="*/ 0 w 1950"/>
              <a:gd name="T10" fmla="*/ 0 h 545"/>
              <a:gd name="T11" fmla="*/ 1950 w 1950"/>
              <a:gd name="T12" fmla="*/ 545 h 5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50" h="545">
                <a:moveTo>
                  <a:pt x="0" y="545"/>
                </a:moveTo>
                <a:lnTo>
                  <a:pt x="897" y="0"/>
                </a:lnTo>
                <a:lnTo>
                  <a:pt x="1950" y="364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2776" name="Freeform 9"/>
          <p:cNvSpPr>
            <a:spLocks/>
          </p:cNvSpPr>
          <p:nvPr/>
        </p:nvSpPr>
        <p:spPr bwMode="auto">
          <a:xfrm>
            <a:off x="4716463" y="4943475"/>
            <a:ext cx="2232025" cy="1057275"/>
          </a:xfrm>
          <a:custGeom>
            <a:avLst/>
            <a:gdLst>
              <a:gd name="T0" fmla="*/ 0 w 1406"/>
              <a:gd name="T1" fmla="*/ 181 h 666"/>
              <a:gd name="T2" fmla="*/ 603 w 1406"/>
              <a:gd name="T3" fmla="*/ 666 h 666"/>
              <a:gd name="T4" fmla="*/ 1406 w 1406"/>
              <a:gd name="T5" fmla="*/ 0 h 666"/>
              <a:gd name="T6" fmla="*/ 0 60000 65536"/>
              <a:gd name="T7" fmla="*/ 0 60000 65536"/>
              <a:gd name="T8" fmla="*/ 0 60000 65536"/>
              <a:gd name="T9" fmla="*/ 0 w 1406"/>
              <a:gd name="T10" fmla="*/ 0 h 666"/>
              <a:gd name="T11" fmla="*/ 1406 w 1406"/>
              <a:gd name="T12" fmla="*/ 666 h 66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06" h="666">
                <a:moveTo>
                  <a:pt x="0" y="181"/>
                </a:moveTo>
                <a:lnTo>
                  <a:pt x="603" y="666"/>
                </a:lnTo>
                <a:lnTo>
                  <a:pt x="1406" y="0"/>
                </a:lnTo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2777" name="Footer Placeholder 9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Introduction DAQ - N. Neufeld EDIT 2015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0"/>
        </a:gradFill>
      </a:spPr>
      <a:bodyPr rtlCol="0" anchor="ctr">
        <a:normAutofit/>
      </a:bodyPr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rmAutofit fontScale="77500" lnSpcReduction="20000"/>
      </a:bodyPr>
      <a:lstStyle>
        <a:defPPr>
          <a:defRPr sz="2400" b="1" dirty="0" smtClean="0">
            <a:solidFill>
              <a:srgbClr val="FF0000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22010</TotalTime>
  <Words>7847</Words>
  <Application>Microsoft Macintosh PowerPoint</Application>
  <PresentationFormat>On-screen Show (4:3)</PresentationFormat>
  <Paragraphs>1507</Paragraphs>
  <Slides>102</Slides>
  <Notes>35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102</vt:i4>
      </vt:variant>
    </vt:vector>
  </HeadingPairs>
  <TitlesOfParts>
    <vt:vector size="108" baseType="lpstr">
      <vt:lpstr>Default Design</vt:lpstr>
      <vt:lpstr>Visio</vt:lpstr>
      <vt:lpstr>ClipArt</vt:lpstr>
      <vt:lpstr>Worksheet</vt:lpstr>
      <vt:lpstr>Equation</vt:lpstr>
      <vt:lpstr>Visio.Drawing.11</vt:lpstr>
      <vt:lpstr> Introduction to  Data Acquisition</vt:lpstr>
      <vt:lpstr>Contents</vt:lpstr>
      <vt:lpstr>Physics, Detectors, Electronics  Trigger &amp; DAQ</vt:lpstr>
      <vt:lpstr>Disclaimer</vt:lpstr>
      <vt:lpstr>Thanks</vt:lpstr>
      <vt:lpstr>Where do we come from? The front-end electronics</vt:lpstr>
      <vt:lpstr>The read-out chain</vt:lpstr>
      <vt:lpstr>The “front-end” electronics`</vt:lpstr>
      <vt:lpstr>A simple DAQ</vt:lpstr>
      <vt:lpstr>Trivial DAQ</vt:lpstr>
      <vt:lpstr>What’s wrong with trivial?</vt:lpstr>
      <vt:lpstr>Trivial DAQ with a real trigger</vt:lpstr>
      <vt:lpstr>Trivial DAQ with a real trigger 2</vt:lpstr>
      <vt:lpstr>Deadtime</vt:lpstr>
      <vt:lpstr>Trivial DAQ with a real trigger 3 </vt:lpstr>
      <vt:lpstr>Effect of de-randomizing</vt:lpstr>
      <vt:lpstr> Deadtime, buffers for grown-ups</vt:lpstr>
      <vt:lpstr>Triggered read-out</vt:lpstr>
      <vt:lpstr>Trigger rate control</vt:lpstr>
      <vt:lpstr>System optimisation: LHCb front-end buffer</vt:lpstr>
      <vt:lpstr>Data Acquisition for a Large Experiment</vt:lpstr>
      <vt:lpstr>Moving on to Bigger Things…</vt:lpstr>
      <vt:lpstr>Moving on to Bigger Things…</vt:lpstr>
      <vt:lpstr>A multi-crate system</vt:lpstr>
      <vt:lpstr>Software components</vt:lpstr>
      <vt:lpstr>Data readout (a simple example)</vt:lpstr>
      <vt:lpstr>Data readout</vt:lpstr>
      <vt:lpstr>A Word on Mechanics and Pizzas</vt:lpstr>
      <vt:lpstr>Communication in a Crate: Buses</vt:lpstr>
      <vt:lpstr> Buses pros &amp; cons</vt:lpstr>
      <vt:lpstr>Trigger management</vt:lpstr>
      <vt:lpstr>Managing interrupts</vt:lpstr>
      <vt:lpstr>Real time programming</vt:lpstr>
      <vt:lpstr>Real-time ≠ Real-time</vt:lpstr>
      <vt:lpstr>Is real-time needed in DAQ?</vt:lpstr>
      <vt:lpstr>Polling modules</vt:lpstr>
      <vt:lpstr>Polling or interrupt?</vt:lpstr>
      <vt:lpstr>The simplest DAQ</vt:lpstr>
      <vt:lpstr>Fragment buffering</vt:lpstr>
      <vt:lpstr>A simple example…</vt:lpstr>
      <vt:lpstr>Ring buffer</vt:lpstr>
      <vt:lpstr>Event buffering example</vt:lpstr>
      <vt:lpstr>Event framing</vt:lpstr>
      <vt:lpstr>Framing example</vt:lpstr>
      <vt:lpstr>Generic readout application</vt:lpstr>
      <vt:lpstr>Configurable applications</vt:lpstr>
      <vt:lpstr>Some basic components</vt:lpstr>
      <vt:lpstr>What will you find in the lab?</vt:lpstr>
      <vt:lpstr>Network based DAQ</vt:lpstr>
      <vt:lpstr>Large DAQ / Event-building</vt:lpstr>
      <vt:lpstr>Data networks and protocols</vt:lpstr>
      <vt:lpstr>A Switched Network</vt:lpstr>
      <vt:lpstr>Data transmission optimization</vt:lpstr>
      <vt:lpstr>TCP client/server example</vt:lpstr>
      <vt:lpstr>Controlling the data flow</vt:lpstr>
      <vt:lpstr>Switched Networks</vt:lpstr>
      <vt:lpstr>Congestion</vt:lpstr>
      <vt:lpstr>Event Building</vt:lpstr>
      <vt:lpstr>Push-Based Event Building</vt:lpstr>
      <vt:lpstr>Pull-Based Event Building</vt:lpstr>
      <vt:lpstr>Trigger/DAQ parameters</vt:lpstr>
      <vt:lpstr>Runcontrol</vt:lpstr>
      <vt:lpstr>Run Control</vt:lpstr>
      <vt:lpstr>Finite State Machine</vt:lpstr>
      <vt:lpstr>Message system</vt:lpstr>
      <vt:lpstr>Detector Control </vt:lpstr>
      <vt:lpstr>Run Control GUI</vt:lpstr>
      <vt:lpstr>The end</vt:lpstr>
      <vt:lpstr>Further Reading</vt:lpstr>
      <vt:lpstr>More Stuff</vt:lpstr>
      <vt:lpstr>Controlling the system</vt:lpstr>
      <vt:lpstr>Languages &amp; Wisdom</vt:lpstr>
      <vt:lpstr>Connecting Devices in a Network</vt:lpstr>
      <vt:lpstr>Two philosophies</vt:lpstr>
      <vt:lpstr>Network Technologies</vt:lpstr>
      <vt:lpstr>Overcoming Congestion: Queuing at the Input</vt:lpstr>
      <vt:lpstr>Head of Line Blocking</vt:lpstr>
      <vt:lpstr>Output Queuing</vt:lpstr>
      <vt:lpstr>Binary vs Text</vt:lpstr>
      <vt:lpstr>A little checklist for your DAQ</vt:lpstr>
      <vt:lpstr>Control and monitoring</vt:lpstr>
      <vt:lpstr>Gallery</vt:lpstr>
      <vt:lpstr>Even more stuff</vt:lpstr>
      <vt:lpstr>Multilevel triggering</vt:lpstr>
      <vt:lpstr>Excursion: zero-suppression</vt:lpstr>
      <vt:lpstr>Synchronous readout</vt:lpstr>
      <vt:lpstr>The read-out chain</vt:lpstr>
      <vt:lpstr>Two important concepts</vt:lpstr>
      <vt:lpstr>The pulse-shaper should  “broaden”…</vt:lpstr>
      <vt:lpstr>…but not too much</vt:lpstr>
      <vt:lpstr>How good can we get?</vt:lpstr>
      <vt:lpstr>Fluctuations and Noise</vt:lpstr>
      <vt:lpstr>Signal fluctuation</vt:lpstr>
      <vt:lpstr>Electronics Noise</vt:lpstr>
      <vt:lpstr>SNR / Signal over Noise What do we actually care about?</vt:lpstr>
      <vt:lpstr>(Large) Systems</vt:lpstr>
      <vt:lpstr>New problems</vt:lpstr>
      <vt:lpstr>(Non-) Scalability</vt:lpstr>
      <vt:lpstr>Measuring Temperature</vt:lpstr>
      <vt:lpstr>Reading Out Automatically</vt:lpstr>
      <vt:lpstr>Read-out 16 Sensors</vt:lpstr>
      <vt:lpstr>Read-out 160 Sensors</vt:lpstr>
    </vt:vector>
  </TitlesOfParts>
  <Manager/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Niko Neufeld</dc:creator>
  <cp:keywords/>
  <dc:description/>
  <cp:lastModifiedBy>Niko Neufeld</cp:lastModifiedBy>
  <cp:revision>476</cp:revision>
  <cp:lastPrinted>1904-01-01T00:00:00Z</cp:lastPrinted>
  <dcterms:created xsi:type="dcterms:W3CDTF">2009-07-06T19:59:22Z</dcterms:created>
  <dcterms:modified xsi:type="dcterms:W3CDTF">2015-10-20T16:23:31Z</dcterms:modified>
  <cp:category/>
</cp:coreProperties>
</file>