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4"/>
  </p:notesMasterIdLst>
  <p:handoutMasterIdLst>
    <p:handoutMasterId r:id="rId35"/>
  </p:handoutMasterIdLst>
  <p:sldIdLst>
    <p:sldId id="530" r:id="rId2"/>
    <p:sldId id="542" r:id="rId3"/>
    <p:sldId id="531" r:id="rId4"/>
    <p:sldId id="532" r:id="rId5"/>
    <p:sldId id="496" r:id="rId6"/>
    <p:sldId id="559" r:id="rId7"/>
    <p:sldId id="552" r:id="rId8"/>
    <p:sldId id="555" r:id="rId9"/>
    <p:sldId id="537" r:id="rId10"/>
    <p:sldId id="553" r:id="rId11"/>
    <p:sldId id="538" r:id="rId12"/>
    <p:sldId id="551" r:id="rId13"/>
    <p:sldId id="556" r:id="rId14"/>
    <p:sldId id="543" r:id="rId15"/>
    <p:sldId id="545" r:id="rId16"/>
    <p:sldId id="546" r:id="rId17"/>
    <p:sldId id="547" r:id="rId18"/>
    <p:sldId id="544" r:id="rId19"/>
    <p:sldId id="501" r:id="rId20"/>
    <p:sldId id="557" r:id="rId21"/>
    <p:sldId id="502" r:id="rId22"/>
    <p:sldId id="500" r:id="rId23"/>
    <p:sldId id="548" r:id="rId24"/>
    <p:sldId id="549" r:id="rId25"/>
    <p:sldId id="550" r:id="rId26"/>
    <p:sldId id="458" r:id="rId27"/>
    <p:sldId id="558" r:id="rId28"/>
    <p:sldId id="533" r:id="rId29"/>
    <p:sldId id="535" r:id="rId30"/>
    <p:sldId id="536" r:id="rId31"/>
    <p:sldId id="455" r:id="rId32"/>
    <p:sldId id="454" r:id="rId33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CCFF"/>
    <a:srgbClr val="0066CC"/>
    <a:srgbClr val="00FFFF"/>
    <a:srgbClr val="CCFFCC"/>
    <a:srgbClr val="000000"/>
    <a:srgbClr val="000042"/>
    <a:srgbClr val="000048"/>
    <a:srgbClr val="000032"/>
    <a:srgbClr val="00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46" autoAdjust="0"/>
    <p:restoredTop sz="94639" autoAdjust="0"/>
  </p:normalViewPr>
  <p:slideViewPr>
    <p:cSldViewPr snapToGrid="0">
      <p:cViewPr varScale="1">
        <p:scale>
          <a:sx n="91" d="100"/>
          <a:sy n="91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2AFB7-E773-4634-9C9E-9FD0ABBA6945}" type="datetimeFigureOut">
              <a:rPr lang="de-DE" smtClean="0"/>
              <a:t>27.10.2015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97D6B-A909-4489-B6CB-C0C3B6DED34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45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34F4E4E-1EBD-49BC-A3CE-3911BB186D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Particle Beam Diagnostics &amp; Control 1</a:t>
            </a:r>
            <a:endParaRPr lang="en-GB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Laser-Plasma Acceleration</a:t>
            </a:r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F40318-274D-44B4-BA91-6DE2F2CB8B2B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4229100"/>
            <a:ext cx="5992812" cy="4454525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732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94BB6-A87F-4F77-AE3F-24385C5A30AD}" type="slidenum">
              <a:rPr lang="en-US"/>
              <a:pPr/>
              <a:t>26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30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F40318-274D-44B4-BA91-6DE2F2CB8B2B}" type="slidenum">
              <a:rPr lang="en-US">
                <a:latin typeface="Arial" charset="0"/>
              </a:rPr>
              <a:pPr/>
              <a:t>31</a:t>
            </a:fld>
            <a:endParaRPr lang="en-US">
              <a:latin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4229100"/>
            <a:ext cx="5992812" cy="4454525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73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63EAB-20B3-427A-89D1-D56BA37D0AB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98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A2A9F-6909-4E35-9A22-93045B7EC6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36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6675"/>
            <a:ext cx="4038600" cy="47942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6675"/>
            <a:ext cx="4038600" cy="47942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			Rhodri Jones – CERN Beam Instrumentation Group            Introduction to Beam Instrumentation - CAS 2013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9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571" y="142649"/>
            <a:ext cx="8186057" cy="6628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			Rhodri Jones – CERN Beam Instrumentation Group            Introduction to Beam Instrumentation - CAS 2013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49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9F81-043B-43D5-BD76-89DD0928D44A}" type="datetimeFigureOut">
              <a:rPr lang="de-DE" smtClean="0"/>
              <a:t>27.10.2015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C87F-7E65-43F9-9982-D5D4F0D26F7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38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0533" y="0"/>
            <a:ext cx="80772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3267" y="1049867"/>
            <a:ext cx="8652933" cy="504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 algn="l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402E1F-14A8-407C-A726-0861F2F1EDE4}" type="slidenum">
              <a:rPr lang="en-US">
                <a:solidFill>
                  <a:srgbClr val="FFFFFF"/>
                </a:solidFill>
                <a:latin typeface="Arial" pitchFamily="34" charset="0"/>
              </a:rPr>
              <a:pPr/>
              <a:t>‹#›</a:t>
            </a:fld>
            <a:endParaRPr lang="en-US" dirty="0">
              <a:solidFill>
                <a:srgbClr val="FFFFFF"/>
              </a:solidFill>
              <a:latin typeface="Arial" pitchFamily="34" charset="0"/>
            </a:endParaRPr>
          </a:p>
        </p:txBody>
      </p:sp>
      <p:cxnSp>
        <p:nvCxnSpPr>
          <p:cNvPr id="1031" name="Connecteur droit 19"/>
          <p:cNvCxnSpPr>
            <a:cxnSpLocks noChangeShapeType="1"/>
          </p:cNvCxnSpPr>
          <p:nvPr userDrawn="1"/>
        </p:nvCxnSpPr>
        <p:spPr bwMode="auto">
          <a:xfrm>
            <a:off x="152400" y="6593954"/>
            <a:ext cx="8763000" cy="1587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1900362" y="6589468"/>
            <a:ext cx="72436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GB" sz="1200" dirty="0" smtClean="0">
              <a:solidFill>
                <a:srgbClr val="7F7F7F"/>
              </a:solidFill>
            </a:endParaRPr>
          </a:p>
        </p:txBody>
      </p:sp>
      <p:cxnSp>
        <p:nvCxnSpPr>
          <p:cNvPr id="10" name="Connecteur droit 7"/>
          <p:cNvCxnSpPr>
            <a:cxnSpLocks noChangeShapeType="1"/>
          </p:cNvCxnSpPr>
          <p:nvPr userDrawn="1"/>
        </p:nvCxnSpPr>
        <p:spPr bwMode="auto">
          <a:xfrm>
            <a:off x="1011779" y="880529"/>
            <a:ext cx="7848600" cy="1588"/>
          </a:xfrm>
          <a:prstGeom prst="line">
            <a:avLst/>
          </a:prstGeom>
          <a:noFill/>
          <a:ln w="25400">
            <a:solidFill>
              <a:srgbClr val="C4D03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10" descr="CERN_logo_400x400[1].gi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6286" y="31448"/>
            <a:ext cx="729343" cy="729343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lang="en-US" sz="3600" kern="1200" dirty="0" smtClean="0">
          <a:solidFill>
            <a:srgbClr val="C4D030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emf"/><Relationship Id="rId11" Type="http://schemas.openxmlformats.org/officeDocument/2006/relationships/image" Target="../media/image39.wmf"/><Relationship Id="rId5" Type="http://schemas.openxmlformats.org/officeDocument/2006/relationships/image" Target="../media/image36.emf"/><Relationship Id="rId10" Type="http://schemas.openxmlformats.org/officeDocument/2006/relationships/image" Target="../media/image38.png"/><Relationship Id="rId4" Type="http://schemas.openxmlformats.org/officeDocument/2006/relationships/image" Target="../media/image35.emf"/><Relationship Id="rId9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8.jpeg"/><Relationship Id="rId7" Type="http://schemas.openxmlformats.org/officeDocument/2006/relationships/image" Target="../media/image41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7.jpeg"/><Relationship Id="rId7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jpe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8.jpeg"/><Relationship Id="rId7" Type="http://schemas.openxmlformats.org/officeDocument/2006/relationships/image" Target="../media/image60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10" Type="http://schemas.openxmlformats.org/officeDocument/2006/relationships/image" Target="../media/image63.emf"/><Relationship Id="rId4" Type="http://schemas.openxmlformats.org/officeDocument/2006/relationships/image" Target="../media/image11.png"/><Relationship Id="rId9" Type="http://schemas.openxmlformats.org/officeDocument/2006/relationships/image" Target="../media/image6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8.png"/><Relationship Id="rId4" Type="http://schemas.openxmlformats.org/officeDocument/2006/relationships/image" Target="../media/image6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2.gif"/><Relationship Id="rId7" Type="http://schemas.openxmlformats.org/officeDocument/2006/relationships/image" Target="../media/image7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4.gif"/><Relationship Id="rId4" Type="http://schemas.openxmlformats.org/officeDocument/2006/relationships/image" Target="../media/image73.gif"/><Relationship Id="rId9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9.wmf"/><Relationship Id="rId3" Type="http://schemas.openxmlformats.org/officeDocument/2006/relationships/image" Target="../media/image7.jpeg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jpeg"/><Relationship Id="rId11" Type="http://schemas.openxmlformats.org/officeDocument/2006/relationships/image" Target="../media/image21.emf"/><Relationship Id="rId5" Type="http://schemas.openxmlformats.org/officeDocument/2006/relationships/image" Target="../media/image11.png"/><Relationship Id="rId15" Type="http://schemas.openxmlformats.org/officeDocument/2006/relationships/image" Target="../media/image12.png"/><Relationship Id="rId10" Type="http://schemas.openxmlformats.org/officeDocument/2006/relationships/image" Target="../media/image18.wmf"/><Relationship Id="rId4" Type="http://schemas.openxmlformats.org/officeDocument/2006/relationships/image" Target="../media/image8.jpe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9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83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14.png"/><Relationship Id="rId9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8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jpeg"/><Relationship Id="rId11" Type="http://schemas.openxmlformats.org/officeDocument/2006/relationships/image" Target="../media/image19.wmf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7.jpeg"/><Relationship Id="rId9" Type="http://schemas.openxmlformats.org/officeDocument/2006/relationships/image" Target="../media/image21.emf"/><Relationship Id="rId1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8.jpeg"/><Relationship Id="rId3" Type="http://schemas.openxmlformats.org/officeDocument/2006/relationships/oleObject" Target="../embeddings/oleObject5.bin"/><Relationship Id="rId7" Type="http://schemas.openxmlformats.org/officeDocument/2006/relationships/image" Target="../media/image25.wmf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0.png"/><Relationship Id="rId5" Type="http://schemas.openxmlformats.org/officeDocument/2006/relationships/image" Target="../media/image28.wmf"/><Relationship Id="rId15" Type="http://schemas.openxmlformats.org/officeDocument/2006/relationships/image" Target="../media/image27.wmf"/><Relationship Id="rId10" Type="http://schemas.openxmlformats.org/officeDocument/2006/relationships/image" Target="../media/image29.png"/><Relationship Id="rId4" Type="http://schemas.openxmlformats.org/officeDocument/2006/relationships/image" Target="../media/image24.wmf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7.jpe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3.wmf"/><Relationship Id="rId4" Type="http://schemas.openxmlformats.org/officeDocument/2006/relationships/image" Target="../media/image8.jpeg"/><Relationship Id="rId9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174" y="0"/>
            <a:ext cx="9140824" cy="1501949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7" name="Picture 21" descr="DESY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92813"/>
            <a:ext cx="820737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Line 23"/>
          <p:cNvSpPr>
            <a:spLocks noChangeShapeType="1"/>
          </p:cNvSpPr>
          <p:nvPr/>
        </p:nvSpPr>
        <p:spPr bwMode="auto">
          <a:xfrm>
            <a:off x="-3174" y="1988840"/>
            <a:ext cx="9147174" cy="0"/>
          </a:xfrm>
          <a:prstGeom prst="line">
            <a:avLst/>
          </a:prstGeom>
          <a:noFill/>
          <a:ln w="5080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081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6453188"/>
            <a:ext cx="936625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1520999"/>
            <a:ext cx="9144000" cy="0"/>
          </a:xfrm>
          <a:prstGeom prst="line">
            <a:avLst/>
          </a:prstGeom>
          <a:ln w="34925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95039" y="3140968"/>
            <a:ext cx="8065393" cy="1224136"/>
          </a:xfrm>
          <a:effectLst>
            <a:outerShdw blurRad="939800" dist="520700" dir="1800000" algn="bl" rotWithShape="0">
              <a:srgbClr val="7030A0">
                <a:alpha val="40000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de-DE" sz="4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Calibration</a:t>
            </a:r>
            <a:r>
              <a:rPr lang="de-DE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de-DE" sz="4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of</a:t>
            </a:r>
            <a:r>
              <a:rPr lang="de-DE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br>
              <a:rPr lang="de-DE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de-DE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Beam Position Monitors (BPMs)</a:t>
            </a:r>
            <a:endParaRPr lang="en-GB" sz="48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6446" y="116632"/>
            <a:ext cx="59766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sz="1600" b="1" i="1" dirty="0" smtClean="0">
                <a:latin typeface="Times New Roman" pitchFamily="18" charset="0"/>
                <a:cs typeface="Times New Roman" panose="02020603050405020304" pitchFamily="18" charset="0"/>
              </a:rPr>
              <a:t>Excellence in </a:t>
            </a:r>
            <a:r>
              <a:rPr lang="de-DE" sz="1600" b="1" i="1" dirty="0" err="1" smtClean="0">
                <a:latin typeface="Times New Roman" pitchFamily="18" charset="0"/>
                <a:cs typeface="Times New Roman" panose="02020603050405020304" pitchFamily="18" charset="0"/>
              </a:rPr>
              <a:t>Detectors</a:t>
            </a:r>
            <a:r>
              <a:rPr lang="de-DE" sz="1600" b="1" i="1" dirty="0" smtClean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de-DE" sz="1600" b="1" i="1" dirty="0" err="1" smtClean="0">
                <a:latin typeface="Times New Roman" pitchFamily="18" charset="0"/>
                <a:cs typeface="Times New Roman" panose="02020603050405020304" pitchFamily="18" charset="0"/>
              </a:rPr>
              <a:t>and</a:t>
            </a:r>
            <a:r>
              <a:rPr lang="de-DE" sz="1600" b="1" i="1" dirty="0" smtClean="0">
                <a:latin typeface="Times New Roman" pitchFamily="18" charset="0"/>
                <a:cs typeface="Times New Roman" panose="02020603050405020304" pitchFamily="18" charset="0"/>
              </a:rPr>
              <a:t> Instrumentation Technologies</a:t>
            </a:r>
          </a:p>
          <a:p>
            <a:pPr algn="l" eaLnBrk="1" hangingPunct="1"/>
            <a:r>
              <a:rPr lang="it-IT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INFN - Laboratori Nazionali di Frascati, </a:t>
            </a:r>
            <a:r>
              <a:rPr lang="it-IT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endParaRPr lang="it-IT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it-IT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October</a:t>
            </a:r>
            <a:r>
              <a:rPr lang="it-IT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20-29, 2015</a:t>
            </a:r>
            <a:endParaRPr lang="en-GB" sz="1200" b="1" i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Sit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705" y="0"/>
            <a:ext cx="2077694" cy="150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6924" y="5592703"/>
            <a:ext cx="3240632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Yellow: Your Tasks T1 – T8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7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5" name="Picture 29"/>
          <p:cNvPicPr>
            <a:picLocks noChangeAspect="1" noChangeArrowheads="1"/>
          </p:cNvPicPr>
          <p:nvPr/>
        </p:nvPicPr>
        <p:blipFill>
          <a:blip r:embed="rId4" cstate="print"/>
          <a:srcRect l="20653" t="9740" r="21586"/>
          <a:stretch>
            <a:fillRect/>
          </a:stretch>
        </p:blipFill>
        <p:spPr bwMode="auto">
          <a:xfrm>
            <a:off x="5558126" y="3686663"/>
            <a:ext cx="2852706" cy="269826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131" name="Picture 35"/>
          <p:cNvPicPr>
            <a:picLocks noChangeAspect="1" noChangeArrowheads="1"/>
          </p:cNvPicPr>
          <p:nvPr/>
        </p:nvPicPr>
        <p:blipFill>
          <a:blip r:embed="rId5" cstate="print"/>
          <a:srcRect l="20473" t="10598" r="21441"/>
          <a:stretch>
            <a:fillRect/>
          </a:stretch>
        </p:blipFill>
        <p:spPr bwMode="auto">
          <a:xfrm>
            <a:off x="5556142" y="3693340"/>
            <a:ext cx="2859438" cy="269115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133" name="Picture 37"/>
          <p:cNvPicPr>
            <a:picLocks noChangeAspect="1" noChangeArrowheads="1"/>
          </p:cNvPicPr>
          <p:nvPr/>
        </p:nvPicPr>
        <p:blipFill>
          <a:blip r:embed="rId6" cstate="print"/>
          <a:srcRect l="20630" t="10385" r="21442"/>
          <a:stretch>
            <a:fillRect/>
          </a:stretch>
        </p:blipFill>
        <p:spPr bwMode="auto">
          <a:xfrm>
            <a:off x="5563403" y="3690847"/>
            <a:ext cx="2851689" cy="269758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Electrostatic Pick-up – Button</a:t>
            </a:r>
          </a:p>
        </p:txBody>
      </p:sp>
      <p:sp>
        <p:nvSpPr>
          <p:cNvPr id="410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979156"/>
            <a:ext cx="5405718" cy="1656248"/>
          </a:xfrm>
        </p:spPr>
        <p:txBody>
          <a:bodyPr>
            <a:normAutofit/>
          </a:bodyPr>
          <a:lstStyle/>
          <a:p>
            <a:pPr marL="0" indent="0" eaLnBrk="1" hangingPunct="1">
              <a:buClr>
                <a:srgbClr val="66FF33"/>
              </a:buClr>
              <a:buNone/>
            </a:pPr>
            <a:r>
              <a:rPr lang="en-US" sz="2000" dirty="0" smtClean="0"/>
              <a:t>Non-linear</a:t>
            </a:r>
          </a:p>
          <a:p>
            <a:pPr marL="628650" lvl="1" eaLnBrk="1" hangingPunct="1"/>
            <a:r>
              <a:rPr lang="en-US" sz="1400" dirty="0" smtClean="0"/>
              <a:t>requires correction algorithm when beam is </a:t>
            </a:r>
            <a:r>
              <a:rPr lang="en-US" sz="1400" dirty="0" err="1" smtClean="0"/>
              <a:t>off-centre</a:t>
            </a:r>
            <a:endParaRPr lang="en-US" sz="1400" dirty="0" smtClean="0"/>
          </a:p>
          <a:p>
            <a:pPr marL="628650" lvl="1" eaLnBrk="1" hangingPunct="1"/>
            <a:r>
              <a:rPr lang="en-US" sz="1400" dirty="0">
                <a:sym typeface="Symbol" pitchFamily="18" charset="2"/>
              </a:rPr>
              <a:t>vacuum chamber not rotational </a:t>
            </a:r>
            <a:r>
              <a:rPr lang="en-US" sz="1400" dirty="0" smtClean="0">
                <a:sym typeface="Symbol" pitchFamily="18" charset="2"/>
              </a:rPr>
              <a:t>symmetric (SR-source)</a:t>
            </a:r>
            <a:endParaRPr lang="en-US" sz="1400" dirty="0" smtClean="0"/>
          </a:p>
        </p:txBody>
      </p: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5561694" y="914751"/>
            <a:ext cx="2844081" cy="2734824"/>
            <a:chOff x="5589588" y="1265238"/>
            <a:chExt cx="2941637" cy="2806700"/>
          </a:xfrm>
        </p:grpSpPr>
        <p:sp>
          <p:nvSpPr>
            <p:cNvPr id="4103" name="Text Box 3"/>
            <p:cNvSpPr txBox="1">
              <a:spLocks noChangeAspect="1" noChangeArrowheads="1"/>
            </p:cNvSpPr>
            <p:nvPr/>
          </p:nvSpPr>
          <p:spPr bwMode="auto">
            <a:xfrm>
              <a:off x="6827838" y="1973263"/>
              <a:ext cx="127000" cy="20796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14154" tIns="8492" rIns="14154" bIns="8492"/>
            <a:lstStyle/>
            <a:p>
              <a:pPr algn="l" defTabSz="844550"/>
              <a:endParaRPr lang="en-US" sz="900">
                <a:latin typeface="Times New Roman" pitchFamily="18" charset="0"/>
              </a:endParaRPr>
            </a:p>
          </p:txBody>
        </p:sp>
        <p:pic>
          <p:nvPicPr>
            <p:cNvPr id="4106" name="Picture 46"/>
            <p:cNvPicPr>
              <a:picLocks noChangeAspect="1" noChangeArrowheads="1"/>
            </p:cNvPicPr>
            <p:nvPr/>
          </p:nvPicPr>
          <p:blipFill>
            <a:blip r:embed="rId7" cstate="print"/>
            <a:srcRect l="-2594" t="13205" r="23778"/>
            <a:stretch>
              <a:fillRect/>
            </a:stretch>
          </p:blipFill>
          <p:spPr bwMode="auto">
            <a:xfrm>
              <a:off x="5589588" y="1265238"/>
              <a:ext cx="2941637" cy="28067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107" name="Freeform 47"/>
            <p:cNvSpPr>
              <a:spLocks/>
            </p:cNvSpPr>
            <p:nvPr/>
          </p:nvSpPr>
          <p:spPr bwMode="auto">
            <a:xfrm>
              <a:off x="6407150" y="2317750"/>
              <a:ext cx="317500" cy="479425"/>
            </a:xfrm>
            <a:custGeom>
              <a:avLst/>
              <a:gdLst>
                <a:gd name="T0" fmla="*/ 153 w 200"/>
                <a:gd name="T1" fmla="*/ 0 h 302"/>
                <a:gd name="T2" fmla="*/ 27 w 200"/>
                <a:gd name="T3" fmla="*/ 107 h 302"/>
                <a:gd name="T4" fmla="*/ 8 w 200"/>
                <a:gd name="T5" fmla="*/ 220 h 302"/>
                <a:gd name="T6" fmla="*/ 78 w 200"/>
                <a:gd name="T7" fmla="*/ 292 h 302"/>
                <a:gd name="T8" fmla="*/ 169 w 200"/>
                <a:gd name="T9" fmla="*/ 280 h 302"/>
                <a:gd name="T10" fmla="*/ 193 w 200"/>
                <a:gd name="T11" fmla="*/ 186 h 302"/>
                <a:gd name="T12" fmla="*/ 193 w 200"/>
                <a:gd name="T13" fmla="*/ 40 h 302"/>
                <a:gd name="T14" fmla="*/ 153 w 200"/>
                <a:gd name="T15" fmla="*/ 0 h 3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302"/>
                <a:gd name="T26" fmla="*/ 200 w 200"/>
                <a:gd name="T27" fmla="*/ 302 h 3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302">
                  <a:moveTo>
                    <a:pt x="153" y="0"/>
                  </a:moveTo>
                  <a:cubicBezTo>
                    <a:pt x="125" y="11"/>
                    <a:pt x="51" y="70"/>
                    <a:pt x="27" y="107"/>
                  </a:cubicBezTo>
                  <a:cubicBezTo>
                    <a:pt x="3" y="144"/>
                    <a:pt x="0" y="189"/>
                    <a:pt x="8" y="220"/>
                  </a:cubicBezTo>
                  <a:cubicBezTo>
                    <a:pt x="16" y="251"/>
                    <a:pt x="51" y="282"/>
                    <a:pt x="78" y="292"/>
                  </a:cubicBezTo>
                  <a:cubicBezTo>
                    <a:pt x="105" y="302"/>
                    <a:pt x="150" y="298"/>
                    <a:pt x="169" y="280"/>
                  </a:cubicBezTo>
                  <a:cubicBezTo>
                    <a:pt x="188" y="262"/>
                    <a:pt x="189" y="226"/>
                    <a:pt x="193" y="186"/>
                  </a:cubicBezTo>
                  <a:cubicBezTo>
                    <a:pt x="197" y="146"/>
                    <a:pt x="200" y="71"/>
                    <a:pt x="193" y="40"/>
                  </a:cubicBezTo>
                  <a:cubicBezTo>
                    <a:pt x="186" y="9"/>
                    <a:pt x="161" y="8"/>
                    <a:pt x="153" y="0"/>
                  </a:cubicBez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Text Box 48"/>
            <p:cNvSpPr txBox="1">
              <a:spLocks noChangeArrowheads="1"/>
            </p:cNvSpPr>
            <p:nvPr/>
          </p:nvSpPr>
          <p:spPr bwMode="auto">
            <a:xfrm>
              <a:off x="5605463" y="1303338"/>
              <a:ext cx="850900" cy="3667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bg2"/>
                  </a:solidFill>
                  <a:latin typeface="Times New Roman" pitchFamily="18" charset="0"/>
                </a:rPr>
                <a:t>Area A</a:t>
              </a:r>
            </a:p>
          </p:txBody>
        </p:sp>
        <p:sp>
          <p:nvSpPr>
            <p:cNvPr id="4109" name="Freeform 49"/>
            <p:cNvSpPr>
              <a:spLocks/>
            </p:cNvSpPr>
            <p:nvPr/>
          </p:nvSpPr>
          <p:spPr bwMode="auto">
            <a:xfrm>
              <a:off x="5900738" y="1646238"/>
              <a:ext cx="666750" cy="952500"/>
            </a:xfrm>
            <a:custGeom>
              <a:avLst/>
              <a:gdLst>
                <a:gd name="T0" fmla="*/ 49 w 394"/>
                <a:gd name="T1" fmla="*/ 0 h 573"/>
                <a:gd name="T2" fmla="*/ 58 w 394"/>
                <a:gd name="T3" fmla="*/ 369 h 573"/>
                <a:gd name="T4" fmla="*/ 394 w 394"/>
                <a:gd name="T5" fmla="*/ 573 h 573"/>
                <a:gd name="T6" fmla="*/ 0 60000 65536"/>
                <a:gd name="T7" fmla="*/ 0 60000 65536"/>
                <a:gd name="T8" fmla="*/ 0 60000 65536"/>
                <a:gd name="T9" fmla="*/ 0 w 394"/>
                <a:gd name="T10" fmla="*/ 0 h 573"/>
                <a:gd name="T11" fmla="*/ 394 w 394"/>
                <a:gd name="T12" fmla="*/ 573 h 5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4" h="573">
                  <a:moveTo>
                    <a:pt x="49" y="0"/>
                  </a:moveTo>
                  <a:cubicBezTo>
                    <a:pt x="24" y="136"/>
                    <a:pt x="0" y="273"/>
                    <a:pt x="58" y="369"/>
                  </a:cubicBezTo>
                  <a:cubicBezTo>
                    <a:pt x="116" y="465"/>
                    <a:pt x="255" y="519"/>
                    <a:pt x="394" y="573"/>
                  </a:cubicBez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Line 50"/>
            <p:cNvSpPr>
              <a:spLocks noChangeShapeType="1"/>
            </p:cNvSpPr>
            <p:nvPr/>
          </p:nvSpPr>
          <p:spPr bwMode="auto">
            <a:xfrm flipV="1">
              <a:off x="6772275" y="2503488"/>
              <a:ext cx="454025" cy="176212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" name="Line 51"/>
            <p:cNvSpPr>
              <a:spLocks noChangeShapeType="1"/>
            </p:cNvSpPr>
            <p:nvPr/>
          </p:nvSpPr>
          <p:spPr bwMode="auto">
            <a:xfrm>
              <a:off x="6977063" y="2619375"/>
              <a:ext cx="0" cy="3984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Text Box 52"/>
            <p:cNvSpPr txBox="1">
              <a:spLocks noChangeArrowheads="1"/>
            </p:cNvSpPr>
            <p:nvPr/>
          </p:nvSpPr>
          <p:spPr bwMode="auto">
            <a:xfrm>
              <a:off x="6970713" y="2609850"/>
              <a:ext cx="260350" cy="36671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bg2"/>
                  </a:solidFill>
                  <a:latin typeface="Times New Roman" pitchFamily="18" charset="0"/>
                </a:rPr>
                <a:t>r</a:t>
              </a:r>
            </a:p>
          </p:txBody>
        </p:sp>
      </p:grpSp>
      <p:graphicFrame>
        <p:nvGraphicFramePr>
          <p:cNvPr id="4136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569501"/>
              </p:ext>
            </p:extLst>
          </p:nvPr>
        </p:nvGraphicFramePr>
        <p:xfrm>
          <a:off x="4775457" y="6343934"/>
          <a:ext cx="4244975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name="Equation" r:id="rId8" imgW="4245526" imgH="226441" progId="Equation.3">
                  <p:embed/>
                </p:oleObj>
              </mc:Choice>
              <mc:Fallback>
                <p:oleObj name="Equation" r:id="rId8" imgW="4245526" imgH="22644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457" y="6343934"/>
                        <a:ext cx="4244975" cy="2270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1385888" y="6559510"/>
            <a:ext cx="7556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1200" dirty="0">
                <a:solidFill>
                  <a:srgbClr val="7F7F7F"/>
                </a:solidFill>
              </a:rPr>
              <a:t>Rhodri Jones –CERN Beam Instrumentation Group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36856" y="1996092"/>
            <a:ext cx="4035143" cy="2425625"/>
            <a:chOff x="5171870" y="1238563"/>
            <a:chExt cx="3792246" cy="2910517"/>
          </a:xfrm>
        </p:grpSpPr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6876355" y="1238563"/>
              <a:ext cx="201612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courtesy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de-DE" sz="1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A.Delfs</a:t>
              </a:r>
              <a:r>
                <a:rPr lang="de-DE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(DESY)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171870" y="1513780"/>
              <a:ext cx="3792246" cy="2347268"/>
              <a:chOff x="5171870" y="1513780"/>
              <a:chExt cx="3792246" cy="2347268"/>
            </a:xfrm>
          </p:grpSpPr>
          <p:pic>
            <p:nvPicPr>
              <p:cNvPr id="23" name="Picture 1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71870" y="1513780"/>
                <a:ext cx="3648602" cy="2347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Line 17"/>
              <p:cNvSpPr>
                <a:spLocks noChangeShapeType="1"/>
              </p:cNvSpPr>
              <p:nvPr/>
            </p:nvSpPr>
            <p:spPr bwMode="auto">
              <a:xfrm>
                <a:off x="8172400" y="2493144"/>
                <a:ext cx="647700" cy="3791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5" name="Text Box 18"/>
              <p:cNvSpPr txBox="1">
                <a:spLocks noChangeArrowheads="1"/>
              </p:cNvSpPr>
              <p:nvPr/>
            </p:nvSpPr>
            <p:spPr bwMode="auto">
              <a:xfrm>
                <a:off x="8316416" y="2204864"/>
                <a:ext cx="6477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de-DE" sz="1400" b="1" dirty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+mn-cs"/>
                  </a:rPr>
                  <a:t>beam</a:t>
                </a:r>
                <a:endParaRPr lang="el-GR" sz="1400" b="1" dirty="0">
                  <a:solidFill>
                    <a:srgbClr val="FF0000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6" name="Text Box 20"/>
              <p:cNvSpPr txBox="1">
                <a:spLocks noChangeArrowheads="1"/>
              </p:cNvSpPr>
              <p:nvPr/>
            </p:nvSpPr>
            <p:spPr bwMode="auto">
              <a:xfrm>
                <a:off x="6444209" y="2852936"/>
                <a:ext cx="86409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de-DE" sz="1400" b="1" dirty="0" smtClean="0">
                    <a:solidFill>
                      <a:srgbClr val="FFFFFF"/>
                    </a:solidFill>
                    <a:latin typeface="Times New Roman" pitchFamily="18" charset="0"/>
                    <a:ea typeface="+mn-ea"/>
                    <a:cs typeface="+mn-cs"/>
                  </a:rPr>
                  <a:t>pump </a:t>
                </a:r>
                <a:r>
                  <a:rPr lang="de-DE" sz="1400" b="1" dirty="0" err="1" smtClean="0">
                    <a:solidFill>
                      <a:srgbClr val="FFFFFF"/>
                    </a:solidFill>
                    <a:latin typeface="Times New Roman" pitchFamily="18" charset="0"/>
                    <a:ea typeface="+mn-ea"/>
                    <a:cs typeface="+mn-cs"/>
                  </a:rPr>
                  <a:t>channel</a:t>
                </a:r>
                <a:endParaRPr lang="el-GR" sz="1400" b="1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" name="Text Box 15"/>
              <p:cNvSpPr txBox="1">
                <a:spLocks noChangeArrowheads="1"/>
              </p:cNvSpPr>
              <p:nvPr/>
            </p:nvSpPr>
            <p:spPr bwMode="auto">
              <a:xfrm>
                <a:off x="7668344" y="3140968"/>
                <a:ext cx="1195388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de-DE" sz="1400" b="1" dirty="0" err="1">
                    <a:solidFill>
                      <a:srgbClr val="FFFFFF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button</a:t>
                </a:r>
                <a:r>
                  <a:rPr lang="de-DE" sz="1400" b="1" dirty="0">
                    <a:solidFill>
                      <a:srgbClr val="FFFFFF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de-DE" sz="1400" b="1" dirty="0" err="1">
                    <a:solidFill>
                      <a:srgbClr val="FFFFFF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pickup</a:t>
                </a:r>
                <a:r>
                  <a:rPr lang="de-DE" sz="1400" b="1" dirty="0">
                    <a:solidFill>
                      <a:srgbClr val="FFFFFF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 (</a:t>
                </a:r>
                <a:r>
                  <a:rPr lang="de-DE" sz="1400" b="1" dirty="0" err="1">
                    <a:solidFill>
                      <a:srgbClr val="FFFFFF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cut</a:t>
                </a:r>
                <a:r>
                  <a:rPr lang="de-DE" sz="1400" b="1" dirty="0">
                    <a:solidFill>
                      <a:srgbClr val="FFFFFF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)</a:t>
                </a:r>
                <a:endParaRPr lang="el-GR" sz="1400" b="1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6752456" y="3872081"/>
              <a:ext cx="206801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sz="1200" b="1" dirty="0" smtClean="0">
                  <a:latin typeface="Times New Roman" pitchFamily="18" charset="0"/>
                </a:rPr>
                <a:t>PETRA-III BPM </a:t>
              </a:r>
              <a:r>
                <a:rPr lang="de-DE" sz="1200" b="1" dirty="0" err="1" smtClean="0">
                  <a:latin typeface="Times New Roman" pitchFamily="18" charset="0"/>
                </a:rPr>
                <a:t>close</a:t>
              </a:r>
              <a:r>
                <a:rPr lang="de-DE" sz="1200" b="1" dirty="0" smtClean="0">
                  <a:latin typeface="Times New Roman" pitchFamily="18" charset="0"/>
                </a:rPr>
                <a:t> </a:t>
              </a:r>
              <a:r>
                <a:rPr lang="de-DE" sz="1200" b="1" dirty="0" err="1" smtClean="0">
                  <a:latin typeface="Times New Roman" pitchFamily="18" charset="0"/>
                </a:rPr>
                <a:t>to</a:t>
              </a:r>
              <a:r>
                <a:rPr lang="de-DE" sz="1200" b="1" dirty="0" smtClean="0">
                  <a:latin typeface="Times New Roman" pitchFamily="18" charset="0"/>
                </a:rPr>
                <a:t> ID</a:t>
              </a:r>
              <a:endParaRPr lang="de-DE" sz="1200" b="1" dirty="0">
                <a:latin typeface="Times New Roman" pitchFamily="18" charset="0"/>
              </a:endParaRPr>
            </a:p>
          </p:txBody>
        </p:sp>
      </p:grpSp>
      <p:pic>
        <p:nvPicPr>
          <p:cNvPr id="28" name="Picture 2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91" y="4512857"/>
            <a:ext cx="3131515" cy="234514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530901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200900" cy="647700"/>
          </a:xfrm>
          <a:noFill/>
        </p:spPr>
        <p:txBody>
          <a:bodyPr/>
          <a:lstStyle/>
          <a:p>
            <a:pPr algn="l" eaLnBrk="1" hangingPunct="1"/>
            <a:r>
              <a:rPr lang="de-DE" sz="3200" dirty="0" smtClean="0">
                <a:solidFill>
                  <a:srgbClr val="003E6E"/>
                </a:solidFill>
                <a:latin typeface="Comic Sans MS" pitchFamily="66" charset="0"/>
              </a:rPr>
              <a:t>Monitor Constant </a:t>
            </a:r>
            <a:r>
              <a:rPr lang="de-DE" sz="3200" dirty="0" err="1" smtClean="0">
                <a:solidFill>
                  <a:srgbClr val="003E6E"/>
                </a:solidFill>
                <a:latin typeface="Comic Sans MS" pitchFamily="66" charset="0"/>
              </a:rPr>
              <a:t>Calculation</a:t>
            </a:r>
            <a:endParaRPr lang="en-GB" sz="3200" dirty="0" smtClean="0">
              <a:solidFill>
                <a:srgbClr val="003E6E"/>
              </a:solidFill>
              <a:latin typeface="Comic Sans MS" pitchFamily="66" charset="0"/>
            </a:endParaRPr>
          </a:p>
        </p:txBody>
      </p:sp>
      <p:pic>
        <p:nvPicPr>
          <p:cNvPr id="18438" name="Picture 6" descr="HG_LOGO_S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DESY-Logo-cyan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7504" y="908720"/>
            <a:ext cx="540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Blip>
                <a:blip r:embed="rId4"/>
              </a:buBlip>
            </a:pPr>
            <a:r>
              <a:rPr lang="de-DE" sz="1600" dirty="0">
                <a:solidFill>
                  <a:srgbClr val="0000FF"/>
                </a:solidFill>
                <a:latin typeface="Comic Sans MS" pitchFamily="66" charset="0"/>
              </a:rPr>
              <a:t>  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arbitrary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geometries</a:t>
            </a:r>
          </a:p>
          <a:p>
            <a:pPr algn="l" eaLnBrk="1" hangingPunct="1"/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          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→  no simple rule of thumb calculation</a:t>
            </a:r>
            <a:endParaRPr lang="de-DE" sz="16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l" eaLnBrk="1" hangingPunct="1">
              <a:buFontTx/>
              <a:buBlip>
                <a:blip r:embed="rId4"/>
              </a:buBlip>
            </a:pPr>
            <a:r>
              <a:rPr lang="de-DE" sz="16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strategy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for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sz="1600" dirty="0" err="1">
                <a:solidFill>
                  <a:srgbClr val="0000FF"/>
                </a:solidFill>
                <a:latin typeface="Comic Sans MS" pitchFamily="66" charset="0"/>
              </a:rPr>
              <a:t>calculation</a:t>
            </a:r>
            <a:endParaRPr lang="en-GB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250825" y="6545263"/>
            <a:ext cx="3817119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sz="1200" dirty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Gero 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Kube &amp; Kay </a:t>
            </a:r>
            <a:r>
              <a:rPr lang="de-DE" sz="1200" dirty="0" err="1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Wittenburg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de-DE" sz="1200" dirty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DESY / MDI</a:t>
            </a:r>
            <a:endParaRPr lang="en-GB" sz="1200" dirty="0">
              <a:solidFill>
                <a:srgbClr val="8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" name="Text Box 9"/>
          <p:cNvSpPr txBox="1">
            <a:spLocks noChangeArrowheads="1"/>
          </p:cNvSpPr>
          <p:nvPr/>
        </p:nvSpPr>
        <p:spPr bwMode="auto">
          <a:xfrm>
            <a:off x="4937472" y="6524625"/>
            <a:ext cx="39557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EDIT 2015, </a:t>
            </a:r>
            <a:r>
              <a:rPr lang="en-US" sz="1200" dirty="0" err="1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Frascati</a:t>
            </a:r>
            <a:r>
              <a:rPr lang="en-US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 (Italy)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, 23./27.October 2015</a:t>
            </a:r>
            <a:endParaRPr lang="en-GB" sz="1200" dirty="0">
              <a:solidFill>
                <a:srgbClr val="8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29766" y="1988840"/>
            <a:ext cx="486231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</a:t>
            </a:r>
            <a:r>
              <a:rPr lang="en-US" sz="16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start with position raster for point beam</a:t>
            </a:r>
          </a:p>
          <a:p>
            <a:pPr algn="l"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sz="16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for each beam position (x</a:t>
            </a:r>
            <a:r>
              <a:rPr lang="en-US" sz="1600" baseline="-250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0</a:t>
            </a:r>
            <a:r>
              <a:rPr lang="en-US" sz="16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, y</a:t>
            </a:r>
            <a:r>
              <a:rPr lang="en-US" sz="1600" baseline="-250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0</a:t>
            </a:r>
            <a:r>
              <a:rPr lang="en-US" sz="16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600" dirty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lang="en-US" sz="16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   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→  calculate induced charge onto buttons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          e.g. via boundary element method:</a:t>
            </a:r>
            <a:endParaRPr lang="en-US" sz="1600" dirty="0" smtClean="0">
              <a:solidFill>
                <a:srgbClr val="000099"/>
              </a:solidFill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9766" y="2999854"/>
            <a:ext cx="3926210" cy="2949426"/>
            <a:chOff x="429766" y="2999854"/>
            <a:chExt cx="3926210" cy="2949426"/>
          </a:xfrm>
        </p:grpSpPr>
        <p:pic>
          <p:nvPicPr>
            <p:cNvPr id="53350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705434"/>
              <a:ext cx="2990902" cy="2243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429766" y="2999854"/>
              <a:ext cx="392621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Blip>
                  <a:blip r:embed="rId5"/>
                </a:buBlip>
              </a:pP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 </a:t>
              </a:r>
              <a:r>
                <a:rPr lang="en-US" sz="16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build position map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lang="en-US" sz="1600" dirty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en-US" sz="16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     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→  for each (</a:t>
              </a:r>
              <a:r>
                <a:rPr lang="en-US" sz="1600" dirty="0" smtClean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x</a:t>
              </a:r>
              <a:r>
                <a:rPr lang="en-US" sz="1600" baseline="-25000" dirty="0" smtClean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0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, </a:t>
              </a:r>
              <a:r>
                <a:rPr lang="en-US" sz="1600" dirty="0" smtClean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y</a:t>
              </a:r>
              <a:r>
                <a:rPr lang="en-US" sz="1600" baseline="-25000" dirty="0" smtClean="0">
                  <a:solidFill>
                    <a:srgbClr val="0000FF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0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) assign </a:t>
              </a:r>
              <a:r>
                <a:rPr lang="el-GR" sz="1600" dirty="0" smtClean="0">
                  <a:solidFill>
                    <a:srgbClr val="C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Δ</a:t>
              </a:r>
              <a:r>
                <a:rPr lang="de-DE" sz="1600" baseline="-25000" dirty="0" err="1" smtClean="0">
                  <a:solidFill>
                    <a:srgbClr val="C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x,y</a:t>
              </a:r>
              <a:r>
                <a:rPr lang="de-DE" sz="1600" dirty="0" smtClean="0">
                  <a:solidFill>
                    <a:srgbClr val="C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/</a:t>
              </a:r>
              <a:r>
                <a:rPr lang="el-GR" sz="1600" dirty="0" smtClean="0">
                  <a:solidFill>
                    <a:srgbClr val="C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Σ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values</a:t>
              </a:r>
              <a:endParaRPr lang="en-US" sz="16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9766" y="3701426"/>
            <a:ext cx="7454602" cy="2668328"/>
            <a:chOff x="429766" y="3691514"/>
            <a:chExt cx="7454602" cy="2668328"/>
          </a:xfrm>
        </p:grpSpPr>
        <p:pic>
          <p:nvPicPr>
            <p:cNvPr id="53350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665" y="3691514"/>
              <a:ext cx="2981703" cy="2236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1225768" y="3861048"/>
              <a:ext cx="2338120" cy="1838298"/>
              <a:chOff x="1225768" y="3861048"/>
              <a:chExt cx="2338120" cy="1838298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1225768" y="4793493"/>
                <a:ext cx="2338120" cy="0"/>
              </a:xfrm>
              <a:prstGeom prst="straightConnector1">
                <a:avLst/>
              </a:prstGeom>
              <a:ln w="15875">
                <a:solidFill>
                  <a:srgbClr val="FFC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2377896" y="3861048"/>
                <a:ext cx="0" cy="1838298"/>
              </a:xfrm>
              <a:prstGeom prst="straightConnector1">
                <a:avLst/>
              </a:prstGeom>
              <a:ln w="15875">
                <a:solidFill>
                  <a:srgbClr val="FFC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429766" y="6021288"/>
              <a:ext cx="378219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Blip>
                  <a:blip r:embed="rId5"/>
                </a:buBlip>
              </a:pP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 </a:t>
              </a:r>
              <a:r>
                <a:rPr lang="en-US" sz="16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plot values along (</a:t>
              </a:r>
              <a:r>
                <a:rPr lang="en-US" sz="1600" dirty="0" err="1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x,y</a:t>
              </a:r>
              <a:r>
                <a:rPr lang="en-US" sz="16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)-axes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27984" y="3284984"/>
            <a:ext cx="3782194" cy="2378902"/>
            <a:chOff x="4427984" y="3284984"/>
            <a:chExt cx="3782194" cy="2378902"/>
          </a:xfrm>
        </p:grpSpPr>
        <p:grpSp>
          <p:nvGrpSpPr>
            <p:cNvPr id="19" name="Group 18"/>
            <p:cNvGrpSpPr/>
            <p:nvPr/>
          </p:nvGrpSpPr>
          <p:grpSpPr>
            <a:xfrm>
              <a:off x="5540220" y="3866109"/>
              <a:ext cx="2416156" cy="1797777"/>
              <a:chOff x="5540220" y="3883124"/>
              <a:chExt cx="2416156" cy="1797777"/>
            </a:xfrm>
          </p:grpSpPr>
          <p:cxnSp>
            <p:nvCxnSpPr>
              <p:cNvPr id="4" name="Straight Connector 3"/>
              <p:cNvCxnSpPr/>
              <p:nvPr/>
            </p:nvCxnSpPr>
            <p:spPr>
              <a:xfrm flipV="1">
                <a:off x="5540220" y="3883124"/>
                <a:ext cx="1811359" cy="1797777"/>
              </a:xfrm>
              <a:prstGeom prst="line">
                <a:avLst/>
              </a:prstGeom>
              <a:ln w="9525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 Box 18"/>
              <p:cNvSpPr txBox="1">
                <a:spLocks noChangeArrowheads="1"/>
              </p:cNvSpPr>
              <p:nvPr/>
            </p:nvSpPr>
            <p:spPr bwMode="auto">
              <a:xfrm>
                <a:off x="7092031" y="4335487"/>
                <a:ext cx="864345" cy="4616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C00000"/>
                </a:solidFill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200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de-DE" sz="1200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ensitivity</a:t>
                </a:r>
                <a:r>
                  <a:rPr lang="de-DE" sz="12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de-DE" sz="1200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de-DE" sz="1200" baseline="-25000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x,y</a:t>
                </a:r>
                <a:endParaRPr lang="de-DE" sz="12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Arc 29"/>
              <p:cNvSpPr/>
              <p:nvPr/>
            </p:nvSpPr>
            <p:spPr>
              <a:xfrm rot="5400000" flipH="1">
                <a:off x="6472992" y="4632861"/>
                <a:ext cx="535513" cy="288032"/>
              </a:xfrm>
              <a:prstGeom prst="arc">
                <a:avLst/>
              </a:prstGeom>
              <a:ln w="12700">
                <a:solidFill>
                  <a:srgbClr val="C00000"/>
                </a:solidFill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6445899" y="4793493"/>
                <a:ext cx="574373" cy="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4427984" y="3284984"/>
              <a:ext cx="378219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Blip>
                  <a:blip r:embed="rId5"/>
                </a:buBlip>
              </a:pP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 </a:t>
              </a:r>
              <a:r>
                <a:rPr lang="en-US" sz="16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sensitivity: slope at origin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27984" y="6017373"/>
            <a:ext cx="3456384" cy="426397"/>
            <a:chOff x="4427984" y="6017373"/>
            <a:chExt cx="3456384" cy="426397"/>
          </a:xfrm>
        </p:grpSpPr>
        <p:sp>
          <p:nvSpPr>
            <p:cNvPr id="39" name="Rectangle 6"/>
            <p:cNvSpPr>
              <a:spLocks noChangeArrowheads="1"/>
            </p:cNvSpPr>
            <p:nvPr/>
          </p:nvSpPr>
          <p:spPr bwMode="auto">
            <a:xfrm>
              <a:off x="6575561" y="6017373"/>
              <a:ext cx="1308807" cy="426397"/>
            </a:xfrm>
            <a:prstGeom prst="rect">
              <a:avLst/>
            </a:prstGeom>
            <a:solidFill>
              <a:srgbClr val="FFFF00">
                <a:alpha val="14902"/>
              </a:srgbClr>
            </a:solidFill>
            <a:ln w="222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Comic Sans MS" pitchFamily="66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8" name="Text Box 14"/>
            <p:cNvSpPr txBox="1">
              <a:spLocks noChangeArrowheads="1"/>
            </p:cNvSpPr>
            <p:nvPr/>
          </p:nvSpPr>
          <p:spPr bwMode="auto">
            <a:xfrm>
              <a:off x="4427984" y="6042774"/>
              <a:ext cx="345638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Blip>
                  <a:blip r:embed="rId5"/>
                </a:buBlip>
              </a:pP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 </a:t>
              </a:r>
              <a:r>
                <a:rPr lang="en-US" sz="16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monitor constant:      </a:t>
              </a:r>
              <a:r>
                <a:rPr lang="en-US" sz="1600" dirty="0" smtClean="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</a:t>
              </a:r>
              <a:r>
                <a:rPr lang="en-US" sz="1600" dirty="0" err="1" smtClean="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K</a:t>
              </a:r>
              <a:r>
                <a:rPr lang="en-US" sz="1600" baseline="-25000" dirty="0" err="1" smtClean="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x,y</a:t>
              </a:r>
              <a:r>
                <a:rPr lang="en-US" sz="1600" baseline="-25000" dirty="0" smtClean="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en-US" sz="1600" dirty="0" smtClean="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= S</a:t>
              </a:r>
              <a:r>
                <a:rPr lang="en-US" sz="1600" baseline="-25000" dirty="0" smtClean="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x,y</a:t>
              </a:r>
              <a:r>
                <a:rPr lang="en-US" sz="1600" baseline="30000" dirty="0" smtClean="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-1</a:t>
              </a:r>
              <a:r>
                <a:rPr lang="en-US" sz="1600" dirty="0" smtClean="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334896" y="2419727"/>
            <a:ext cx="466025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T5) Calculate </a:t>
            </a:r>
            <a:r>
              <a:rPr lang="en-US" dirty="0" err="1" smtClean="0">
                <a:solidFill>
                  <a:schemeClr val="bg1"/>
                </a:solidFill>
              </a:rPr>
              <a:t>K</a:t>
            </a:r>
            <a:r>
              <a:rPr lang="en-US" baseline="-25000" dirty="0" err="1" smtClean="0">
                <a:solidFill>
                  <a:schemeClr val="bg1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 from simulation </a:t>
            </a:r>
            <a:r>
              <a:rPr lang="en-US" dirty="0" err="1" smtClean="0">
                <a:solidFill>
                  <a:schemeClr val="bg1"/>
                </a:solidFill>
              </a:rPr>
              <a:t>Hybrid.mat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nd compare with “rule of thumb”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957" y="1053917"/>
            <a:ext cx="16287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39484" y="1229204"/>
            <a:ext cx="1173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= </a:t>
            </a:r>
            <a:r>
              <a:rPr lang="en-US" dirty="0" err="1" smtClean="0">
                <a:solidFill>
                  <a:schemeClr val="bg1"/>
                </a:solidFill>
              </a:rPr>
              <a:t>K</a:t>
            </a:r>
            <a:r>
              <a:rPr lang="en-US" baseline="-25000" dirty="0" err="1" smtClean="0">
                <a:solidFill>
                  <a:schemeClr val="bg1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 * </a:t>
            </a:r>
            <a:r>
              <a:rPr lang="en-US" dirty="0" smtClean="0">
                <a:solidFill>
                  <a:schemeClr val="bg1"/>
                </a:solidFill>
                <a:latin typeface="Symbol" panose="05050102010706020507" pitchFamily="18" charset="2"/>
              </a:rPr>
              <a:t>D/S</a:t>
            </a:r>
            <a:endParaRPr lang="de-DE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515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980728"/>
            <a:ext cx="89344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6449" y="548680"/>
            <a:ext cx="2644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Input at x and z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out W = </a:t>
            </a:r>
            <a:r>
              <a:rPr lang="en-US" dirty="0" err="1" smtClean="0">
                <a:solidFill>
                  <a:schemeClr val="bg1"/>
                </a:solidFill>
              </a:rPr>
              <a:t>x+z</a:t>
            </a:r>
            <a:r>
              <a:rPr lang="en-US" dirty="0" smtClean="0">
                <a:solidFill>
                  <a:schemeClr val="bg1"/>
                </a:solidFill>
              </a:rPr>
              <a:t>, out Y = x-z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838" y="4268945"/>
            <a:ext cx="3731162" cy="221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94" y="4423704"/>
            <a:ext cx="1512612" cy="205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23705"/>
            <a:ext cx="3905829" cy="205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2896" y="84630"/>
            <a:ext cx="18646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180 </a:t>
            </a:r>
            <a:r>
              <a:rPr lang="en-US" dirty="0" err="1" smtClean="0">
                <a:solidFill>
                  <a:schemeClr val="bg1"/>
                </a:solidFill>
              </a:rPr>
              <a:t>deg</a:t>
            </a:r>
            <a:r>
              <a:rPr lang="en-US" dirty="0" smtClean="0">
                <a:solidFill>
                  <a:schemeClr val="bg1"/>
                </a:solidFill>
              </a:rPr>
              <a:t> Hybrids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9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" y="1228323"/>
            <a:ext cx="9119936" cy="392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 flipH="1" flipV="1">
            <a:off x="3380874" y="3561347"/>
            <a:ext cx="1" cy="1179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4676276" y="2995864"/>
            <a:ext cx="0" cy="17445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486400" y="3681663"/>
            <a:ext cx="91440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 flipV="1">
            <a:off x="770021" y="2972902"/>
            <a:ext cx="3898236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770021" y="3561347"/>
            <a:ext cx="26108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126156" y="5666874"/>
            <a:ext cx="6596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-100% to 100% means the ± radius =&gt; x=10 =&gt; x= 30.17 mm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K</a:t>
            </a:r>
            <a:r>
              <a:rPr lang="en-US" baseline="-25000" dirty="0" err="1" smtClean="0">
                <a:solidFill>
                  <a:schemeClr val="bg1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 = 1/S = 2 * 3.017 / 0.4 = 15.085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4563" y="5280212"/>
            <a:ext cx="4339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y=S*x, </a:t>
            </a:r>
            <a:r>
              <a:rPr lang="en-US" dirty="0" err="1" smtClean="0">
                <a:solidFill>
                  <a:schemeClr val="bg1"/>
                </a:solidFill>
              </a:rPr>
              <a:t>x</a:t>
            </a:r>
            <a:r>
              <a:rPr lang="en-US" baseline="-25000" dirty="0" err="1" smtClean="0">
                <a:solidFill>
                  <a:schemeClr val="bg1"/>
                </a:solidFill>
              </a:rPr>
              <a:t>full</a:t>
            </a:r>
            <a:r>
              <a:rPr lang="en-US" baseline="-25000" dirty="0" smtClean="0">
                <a:solidFill>
                  <a:schemeClr val="bg1"/>
                </a:solidFill>
              </a:rPr>
              <a:t> scale</a:t>
            </a:r>
            <a:r>
              <a:rPr lang="en-US" dirty="0" smtClean="0">
                <a:solidFill>
                  <a:schemeClr val="bg1"/>
                </a:solidFill>
              </a:rPr>
              <a:t> = position variation, S=y/x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506894" y="5990039"/>
            <a:ext cx="3760342" cy="32316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719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5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61" y="1916832"/>
            <a:ext cx="3286967" cy="237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200900" cy="647700"/>
          </a:xfrm>
          <a:noFill/>
        </p:spPr>
        <p:txBody>
          <a:bodyPr/>
          <a:lstStyle/>
          <a:p>
            <a:pPr algn="l" eaLnBrk="1" hangingPunct="1"/>
            <a:r>
              <a:rPr lang="de-DE" sz="3200" dirty="0" smtClean="0">
                <a:solidFill>
                  <a:srgbClr val="003E6E"/>
                </a:solidFill>
                <a:latin typeface="Comic Sans MS" pitchFamily="66" charset="0"/>
              </a:rPr>
              <a:t>OLYMPUS @ DORIS (DESY)</a:t>
            </a:r>
            <a:endParaRPr lang="en-GB" sz="3200" dirty="0" smtClean="0">
              <a:solidFill>
                <a:srgbClr val="003E6E"/>
              </a:solidFill>
              <a:latin typeface="Comic Sans MS" pitchFamily="66" charset="0"/>
            </a:endParaRPr>
          </a:p>
        </p:txBody>
      </p:sp>
      <p:pic>
        <p:nvPicPr>
          <p:cNvPr id="18438" name="Picture 6" descr="HG_LOGO_S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DESY-Logo-cyan-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7504" y="908720"/>
            <a:ext cx="5400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Blip>
                <a:blip r:embed="rId5"/>
              </a:buBlip>
            </a:pPr>
            <a:r>
              <a:rPr lang="de-DE" sz="1600" dirty="0">
                <a:solidFill>
                  <a:srgbClr val="0000FF"/>
                </a:solidFill>
                <a:latin typeface="Comic Sans MS" pitchFamily="66" charset="0"/>
              </a:rPr>
              <a:t>  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two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-photon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exchange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in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lepton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scattering</a:t>
            </a:r>
            <a:endParaRPr lang="en-GB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250825" y="6545263"/>
            <a:ext cx="3817119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dirty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Gero 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Kube &amp; Kay </a:t>
            </a:r>
            <a:r>
              <a:rPr lang="de-DE" sz="1200" dirty="0" err="1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Wittenburg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de-DE" sz="1200" dirty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DESY / MDI</a:t>
            </a:r>
            <a:endParaRPr lang="en-GB" sz="1200" dirty="0">
              <a:solidFill>
                <a:srgbClr val="8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" name="Text Box 9"/>
          <p:cNvSpPr txBox="1">
            <a:spLocks noChangeArrowheads="1"/>
          </p:cNvSpPr>
          <p:nvPr/>
        </p:nvSpPr>
        <p:spPr bwMode="auto">
          <a:xfrm>
            <a:off x="4937472" y="6545263"/>
            <a:ext cx="39557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EDIT 2015, </a:t>
            </a:r>
            <a:r>
              <a:rPr lang="en-US" sz="1200" dirty="0" err="1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Frascati</a:t>
            </a:r>
            <a:r>
              <a:rPr lang="en-US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 (Italy)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, 23./27.October 2015</a:t>
            </a:r>
            <a:endParaRPr lang="en-GB" sz="1200" dirty="0">
              <a:solidFill>
                <a:srgbClr val="8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64953" y="1636743"/>
            <a:ext cx="54726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de-DE" sz="1000" dirty="0" smtClean="0">
                <a:solidFill>
                  <a:schemeClr val="bg2"/>
                </a:solidFill>
              </a:rPr>
              <a:t>R. </a:t>
            </a:r>
            <a:r>
              <a:rPr lang="de-DE" sz="1000" dirty="0" err="1" smtClean="0">
                <a:solidFill>
                  <a:schemeClr val="bg2"/>
                </a:solidFill>
              </a:rPr>
              <a:t>Milner</a:t>
            </a:r>
            <a:r>
              <a:rPr lang="de-DE" sz="1000" dirty="0">
                <a:solidFill>
                  <a:schemeClr val="bg2"/>
                </a:solidFill>
              </a:rPr>
              <a:t> </a:t>
            </a:r>
            <a:r>
              <a:rPr lang="de-DE" sz="1000" dirty="0" smtClean="0">
                <a:solidFill>
                  <a:schemeClr val="bg2"/>
                </a:solidFill>
              </a:rPr>
              <a:t>et al., „The OLYMPUS </a:t>
            </a:r>
            <a:r>
              <a:rPr lang="de-DE" sz="1000" dirty="0" err="1" smtClean="0">
                <a:solidFill>
                  <a:schemeClr val="bg2"/>
                </a:solidFill>
              </a:rPr>
              <a:t>experiment</a:t>
            </a:r>
            <a:r>
              <a:rPr lang="de-DE" sz="1000" dirty="0" smtClean="0">
                <a:solidFill>
                  <a:schemeClr val="bg2"/>
                </a:solidFill>
              </a:rPr>
              <a:t>“, </a:t>
            </a:r>
            <a:r>
              <a:rPr lang="de-DE" sz="1000" dirty="0" err="1" smtClean="0">
                <a:solidFill>
                  <a:schemeClr val="bg2"/>
                </a:solidFill>
              </a:rPr>
              <a:t>Nucl</a:t>
            </a:r>
            <a:r>
              <a:rPr lang="de-DE" sz="1000" dirty="0" smtClean="0">
                <a:solidFill>
                  <a:schemeClr val="bg2"/>
                </a:solidFill>
              </a:rPr>
              <a:t>. </a:t>
            </a:r>
            <a:r>
              <a:rPr lang="de-DE" sz="1000" dirty="0" err="1" smtClean="0">
                <a:solidFill>
                  <a:schemeClr val="bg2"/>
                </a:solidFill>
              </a:rPr>
              <a:t>Instrum</a:t>
            </a:r>
            <a:r>
              <a:rPr lang="de-DE" sz="1000" dirty="0" smtClean="0">
                <a:solidFill>
                  <a:schemeClr val="bg2"/>
                </a:solidFill>
              </a:rPr>
              <a:t>. </a:t>
            </a:r>
            <a:r>
              <a:rPr lang="de-DE" sz="1000" dirty="0" err="1" smtClean="0">
                <a:solidFill>
                  <a:schemeClr val="bg2"/>
                </a:solidFill>
              </a:rPr>
              <a:t>Methods</a:t>
            </a:r>
            <a:r>
              <a:rPr lang="de-DE" sz="1000" dirty="0" smtClean="0">
                <a:solidFill>
                  <a:schemeClr val="bg2"/>
                </a:solidFill>
              </a:rPr>
              <a:t> </a:t>
            </a:r>
            <a:r>
              <a:rPr lang="de-DE" sz="1000" b="1" dirty="0" smtClean="0">
                <a:solidFill>
                  <a:schemeClr val="bg2"/>
                </a:solidFill>
              </a:rPr>
              <a:t>A741</a:t>
            </a:r>
            <a:r>
              <a:rPr lang="de-DE" sz="1000" dirty="0" smtClean="0">
                <a:solidFill>
                  <a:schemeClr val="bg2"/>
                </a:solidFill>
              </a:rPr>
              <a:t> (2014) 1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86011" y="1258217"/>
            <a:ext cx="3321893" cy="31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Tx/>
              <a:buBlip>
                <a:blip r:embed="rId6"/>
              </a:buBlip>
            </a:pP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compare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e-DE" sz="1400" baseline="30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de-DE" sz="1400" baseline="30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elastic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scattering</a:t>
            </a:r>
            <a:endParaRPr lang="de-DE" sz="1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350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73088"/>
            <a:ext cx="28575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350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04" y="4331236"/>
            <a:ext cx="2787966" cy="21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427984" y="2608956"/>
            <a:ext cx="4392488" cy="3772372"/>
            <a:chOff x="4427984" y="2608956"/>
            <a:chExt cx="4392488" cy="3772372"/>
          </a:xfrm>
        </p:grpSpPr>
        <p:pic>
          <p:nvPicPr>
            <p:cNvPr id="533508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2608956"/>
              <a:ext cx="4392488" cy="3772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4499992" y="2689175"/>
              <a:ext cx="2364854" cy="307777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accent2"/>
              </a:solidFill>
            </a:ln>
            <a:effectLst/>
            <a:extLst/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de-DE" sz="1400" b="1" dirty="0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OLYMPUS Target </a:t>
              </a:r>
              <a:r>
                <a:rPr lang="de-DE" sz="1400" b="1" dirty="0" err="1" smtClean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Chamber</a:t>
              </a:r>
              <a:endParaRPr lang="de-DE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30775" y="4249067"/>
            <a:ext cx="2318247" cy="940089"/>
            <a:chOff x="6130775" y="4249067"/>
            <a:chExt cx="2318247" cy="940089"/>
          </a:xfrm>
        </p:grpSpPr>
        <p:grpSp>
          <p:nvGrpSpPr>
            <p:cNvPr id="8" name="Group 7"/>
            <p:cNvGrpSpPr/>
            <p:nvPr/>
          </p:nvGrpSpPr>
          <p:grpSpPr>
            <a:xfrm>
              <a:off x="6130775" y="4571256"/>
              <a:ext cx="636662" cy="617900"/>
              <a:chOff x="6130775" y="4571256"/>
              <a:chExt cx="636662" cy="617900"/>
            </a:xfrm>
          </p:grpSpPr>
          <p:sp>
            <p:nvSpPr>
              <p:cNvPr id="26" name="Text Box 10"/>
              <p:cNvSpPr txBox="1">
                <a:spLocks noChangeArrowheads="1"/>
              </p:cNvSpPr>
              <p:nvPr/>
            </p:nvSpPr>
            <p:spPr bwMode="auto">
              <a:xfrm>
                <a:off x="6130775" y="4881379"/>
                <a:ext cx="636662" cy="307777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rgbClr val="FFC000"/>
                </a:solidFill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de-DE" sz="1400" b="1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BPM</a:t>
                </a:r>
              </a:p>
            </p:txBody>
          </p:sp>
          <p:cxnSp>
            <p:nvCxnSpPr>
              <p:cNvPr id="5" name="Straight Arrow Connector 4"/>
              <p:cNvCxnSpPr/>
              <p:nvPr/>
            </p:nvCxnSpPr>
            <p:spPr>
              <a:xfrm flipV="1">
                <a:off x="6444208" y="4571256"/>
                <a:ext cx="0" cy="310123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7524328" y="4249067"/>
              <a:ext cx="924694" cy="459143"/>
              <a:chOff x="7524328" y="4249067"/>
              <a:chExt cx="924694" cy="459143"/>
            </a:xfrm>
          </p:grpSpPr>
          <p:sp>
            <p:nvSpPr>
              <p:cNvPr id="27" name="Text Box 10"/>
              <p:cNvSpPr txBox="1">
                <a:spLocks noChangeArrowheads="1"/>
              </p:cNvSpPr>
              <p:nvPr/>
            </p:nvSpPr>
            <p:spPr bwMode="auto">
              <a:xfrm>
                <a:off x="7812360" y="4400433"/>
                <a:ext cx="636662" cy="307777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rgbClr val="FFC000"/>
                </a:solidFill>
              </a:ln>
              <a:effectLst/>
              <a:extLst/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de-DE" sz="1400" b="1" dirty="0" smtClean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BPM</a:t>
                </a:r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 flipH="1" flipV="1">
                <a:off x="7524328" y="4249067"/>
                <a:ext cx="304966" cy="155063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1473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200900" cy="647700"/>
          </a:xfrm>
          <a:noFill/>
        </p:spPr>
        <p:txBody>
          <a:bodyPr/>
          <a:lstStyle/>
          <a:p>
            <a:pPr algn="l" eaLnBrk="1" hangingPunct="1"/>
            <a:r>
              <a:rPr lang="de-DE" sz="3200" dirty="0" smtClean="0">
                <a:solidFill>
                  <a:srgbClr val="003E6E"/>
                </a:solidFill>
                <a:latin typeface="Comic Sans MS" pitchFamily="66" charset="0"/>
              </a:rPr>
              <a:t>Monitor Constant Measurement</a:t>
            </a:r>
            <a:endParaRPr lang="en-GB" sz="3200" dirty="0" smtClean="0">
              <a:solidFill>
                <a:srgbClr val="003E6E"/>
              </a:solidFill>
              <a:latin typeface="Comic Sans MS" pitchFamily="66" charset="0"/>
            </a:endParaRPr>
          </a:p>
        </p:txBody>
      </p:sp>
      <p:pic>
        <p:nvPicPr>
          <p:cNvPr id="18438" name="Picture 6" descr="HG_LOGO_S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DESY-Logo-cyan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7504" y="908720"/>
            <a:ext cx="5400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Blip>
                <a:blip r:embed="rId4"/>
              </a:buBlip>
            </a:pPr>
            <a:r>
              <a:rPr lang="de-DE" sz="1600" dirty="0">
                <a:solidFill>
                  <a:srgbClr val="0000FF"/>
                </a:solidFill>
                <a:latin typeface="Comic Sans MS" pitchFamily="66" charset="0"/>
              </a:rPr>
              <a:t>   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BPM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test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stand  </a:t>
            </a:r>
            <a:endParaRPr lang="en-GB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250825" y="6545263"/>
            <a:ext cx="3817119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dirty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Gero 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Kube &amp; Kay </a:t>
            </a:r>
            <a:r>
              <a:rPr lang="de-DE" sz="1200" dirty="0" err="1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Wittenburg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de-DE" sz="1200" dirty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DESY / MDI</a:t>
            </a:r>
            <a:endParaRPr lang="en-GB" sz="1200" dirty="0">
              <a:solidFill>
                <a:srgbClr val="8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" name="Text Box 9"/>
          <p:cNvSpPr txBox="1">
            <a:spLocks noChangeArrowheads="1"/>
          </p:cNvSpPr>
          <p:nvPr/>
        </p:nvSpPr>
        <p:spPr bwMode="auto">
          <a:xfrm>
            <a:off x="4937472" y="6545263"/>
            <a:ext cx="39557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EDIT 2015, </a:t>
            </a:r>
            <a:r>
              <a:rPr lang="en-US" sz="1200" dirty="0" err="1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Frascati</a:t>
            </a:r>
            <a:r>
              <a:rPr lang="en-US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 (Italy)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, 23./27.October 2015</a:t>
            </a:r>
            <a:endParaRPr lang="en-GB" sz="1200" dirty="0">
              <a:solidFill>
                <a:srgbClr val="8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5536" y="1468339"/>
            <a:ext cx="2706792" cy="4480941"/>
            <a:chOff x="395536" y="1468339"/>
            <a:chExt cx="2706792" cy="4480941"/>
          </a:xfrm>
        </p:grpSpPr>
        <p:pic>
          <p:nvPicPr>
            <p:cNvPr id="532490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785" y="1468339"/>
              <a:ext cx="2439543" cy="4480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2" name="Straight Arrow Connector 41"/>
            <p:cNvCxnSpPr/>
            <p:nvPr/>
          </p:nvCxnSpPr>
          <p:spPr>
            <a:xfrm>
              <a:off x="1331640" y="3027760"/>
              <a:ext cx="360040" cy="9294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1331640" y="2697872"/>
              <a:ext cx="279818" cy="83056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59"/>
            <p:cNvSpPr>
              <a:spLocks noChangeArrowheads="1"/>
            </p:cNvSpPr>
            <p:nvPr/>
          </p:nvSpPr>
          <p:spPr bwMode="auto">
            <a:xfrm>
              <a:off x="395536" y="2701895"/>
              <a:ext cx="936104" cy="46166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  <a:effectLst/>
            <a:extLst/>
          </p:spPr>
          <p:txBody>
            <a:bodyPr wrap="square">
              <a:spAutoFit/>
            </a:bodyPr>
            <a:lstStyle/>
            <a:p>
              <a:pPr algn="ctr"/>
              <a:r>
                <a:rPr lang="de-DE" sz="1200" b="1" dirty="0" smtClean="0">
                  <a:solidFill>
                    <a:srgbClr val="FFC000"/>
                  </a:solidFill>
                  <a:latin typeface="Times New Roman" pitchFamily="18" charset="0"/>
                  <a:ea typeface="+mn-ea"/>
                  <a:cs typeface="+mn-cs"/>
                </a:rPr>
                <a:t>OLYMPUS BPMs</a:t>
              </a:r>
              <a:endParaRPr lang="en-GB" sz="1200" b="1" dirty="0">
                <a:solidFill>
                  <a:srgbClr val="FFC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957441" y="1057680"/>
            <a:ext cx="4104456" cy="4603568"/>
            <a:chOff x="4957441" y="1057680"/>
            <a:chExt cx="4104456" cy="4603568"/>
          </a:xfrm>
        </p:grpSpPr>
        <p:grpSp>
          <p:nvGrpSpPr>
            <p:cNvPr id="7" name="Group 6"/>
            <p:cNvGrpSpPr/>
            <p:nvPr/>
          </p:nvGrpSpPr>
          <p:grpSpPr>
            <a:xfrm>
              <a:off x="4957441" y="1057680"/>
              <a:ext cx="4104456" cy="4603568"/>
              <a:chOff x="4860032" y="1345712"/>
              <a:chExt cx="4104456" cy="4603568"/>
            </a:xfrm>
          </p:grpSpPr>
          <p:grpSp>
            <p:nvGrpSpPr>
              <p:cNvPr id="5" name="Group 4"/>
              <p:cNvGrpSpPr>
                <a:grpSpLocks noChangeAspect="1"/>
              </p:cNvGrpSpPr>
              <p:nvPr/>
            </p:nvGrpSpPr>
            <p:grpSpPr>
              <a:xfrm>
                <a:off x="5324952" y="1345712"/>
                <a:ext cx="3639536" cy="4603568"/>
                <a:chOff x="4499992" y="1338260"/>
                <a:chExt cx="4043928" cy="5115076"/>
              </a:xfrm>
            </p:grpSpPr>
            <p:pic>
              <p:nvPicPr>
                <p:cNvPr id="532491" name="Picture 11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32040" y="1338260"/>
                  <a:ext cx="3611880" cy="50177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" name="Rectangle 3"/>
                <p:cNvSpPr/>
                <p:nvPr/>
              </p:nvSpPr>
              <p:spPr>
                <a:xfrm>
                  <a:off x="4499992" y="4797152"/>
                  <a:ext cx="1512168" cy="165618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82" name="Rectangle 59"/>
              <p:cNvSpPr>
                <a:spLocks noChangeArrowheads="1"/>
              </p:cNvSpPr>
              <p:nvPr/>
            </p:nvSpPr>
            <p:spPr bwMode="auto">
              <a:xfrm>
                <a:off x="4860032" y="1730481"/>
                <a:ext cx="936104" cy="369332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9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RF </a:t>
                </a:r>
                <a:r>
                  <a:rPr lang="de-DE" sz="900" b="1" i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generator</a:t>
                </a:r>
                <a:endParaRPr lang="de-DE" sz="9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algn="ctr"/>
                <a:r>
                  <a:rPr lang="de-DE" sz="900" b="1" i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499.66 MHz</a:t>
                </a:r>
                <a:endParaRPr lang="en-GB" sz="900" b="1" i="1" dirty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9" name="Rectangle 59"/>
            <p:cNvSpPr>
              <a:spLocks noChangeArrowheads="1"/>
            </p:cNvSpPr>
            <p:nvPr/>
          </p:nvSpPr>
          <p:spPr bwMode="auto">
            <a:xfrm>
              <a:off x="6612076" y="1692857"/>
              <a:ext cx="864097" cy="230832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r>
                <a:rPr lang="de-DE" sz="900" b="1" i="1" dirty="0" smtClean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ca. 33 </a:t>
              </a:r>
              <a:r>
                <a:rPr lang="de-DE" sz="900" b="1" i="1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dBm</a:t>
              </a:r>
              <a:endParaRPr lang="de-DE" sz="900" b="1" i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4" name="Text Box 14"/>
          <p:cNvSpPr txBox="1">
            <a:spLocks noChangeArrowheads="1"/>
          </p:cNvSpPr>
          <p:nvPr/>
        </p:nvSpPr>
        <p:spPr bwMode="auto">
          <a:xfrm>
            <a:off x="3157241" y="2186280"/>
            <a:ext cx="399777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Blip>
                <a:blip r:embed="rId7"/>
              </a:buBlip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</a:t>
            </a:r>
            <a:r>
              <a:rPr lang="en-US" sz="14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test stand</a:t>
            </a:r>
            <a:endParaRPr lang="en-US" sz="1400" b="1" dirty="0" smtClean="0">
              <a:solidFill>
                <a:srgbClr val="000099"/>
              </a:solidFill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lang="en-US" sz="14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 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→  vertical scanning device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  →  2 precision movers (micro screws) on top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    →  wire antenna (Ø 0.2mm) centered in BPMs,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        stretched by weight, damped movement</a:t>
            </a:r>
          </a:p>
        </p:txBody>
      </p:sp>
      <p:sp>
        <p:nvSpPr>
          <p:cNvPr id="90" name="Text Box 14"/>
          <p:cNvSpPr txBox="1">
            <a:spLocks noChangeArrowheads="1"/>
          </p:cNvSpPr>
          <p:nvPr/>
        </p:nvSpPr>
        <p:spPr bwMode="auto">
          <a:xfrm>
            <a:off x="3157241" y="3339569"/>
            <a:ext cx="399777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Blip>
                <a:blip r:embed="rId7"/>
              </a:buBlip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</a:t>
            </a:r>
            <a:r>
              <a:rPr lang="en-US" sz="14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electrical input signal</a:t>
            </a:r>
            <a:endParaRPr lang="en-US" sz="1400" b="1" dirty="0" smtClean="0">
              <a:solidFill>
                <a:srgbClr val="000099"/>
              </a:solidFill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lang="en-US" sz="14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 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→  500 MHz </a:t>
            </a:r>
            <a:r>
              <a:rPr lang="en-US" sz="14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cw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signal induced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o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n wire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  →  electrical wire length: ¾ </a:t>
            </a:r>
            <a:r>
              <a:rPr lang="el-GR" sz="1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λ</a:t>
            </a:r>
            <a:r>
              <a:rPr lang="de-DE" sz="1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of</a:t>
            </a:r>
            <a:r>
              <a:rPr lang="de-DE" sz="1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500 MHz</a:t>
            </a:r>
          </a:p>
          <a:p>
            <a:pPr algn="l" eaLnBrk="1" hangingPunct="1">
              <a:spcBef>
                <a:spcPct val="0"/>
              </a:spcBef>
            </a:pPr>
            <a:r>
              <a:rPr lang="de-DE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        (</a:t>
            </a:r>
            <a:r>
              <a:rPr lang="de-DE" sz="14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standing</a:t>
            </a:r>
            <a:r>
              <a:rPr lang="de-DE" sz="1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wave</a:t>
            </a:r>
            <a:r>
              <a:rPr lang="de-DE" sz="1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</a:t>
            </a:r>
            <a:endParaRPr lang="en-US" sz="1400" dirty="0" smtClean="0">
              <a:solidFill>
                <a:srgbClr val="000000"/>
              </a:solidFill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    →  essential: solid ground connections</a:t>
            </a:r>
          </a:p>
        </p:txBody>
      </p:sp>
      <p:sp>
        <p:nvSpPr>
          <p:cNvPr id="83" name="Text Box 14"/>
          <p:cNvSpPr txBox="1">
            <a:spLocks noChangeArrowheads="1"/>
          </p:cNvSpPr>
          <p:nvPr/>
        </p:nvSpPr>
        <p:spPr bwMode="auto">
          <a:xfrm>
            <a:off x="3157241" y="4521859"/>
            <a:ext cx="17802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7"/>
              </a:buBlip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</a:t>
            </a:r>
            <a:r>
              <a:rPr lang="en-US" sz="14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signal readout </a:t>
            </a:r>
          </a:p>
        </p:txBody>
      </p: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3572501" y="4653136"/>
            <a:ext cx="3303755" cy="1578712"/>
            <a:chOff x="1767165" y="1528784"/>
            <a:chExt cx="4028971" cy="1925259"/>
          </a:xfrm>
        </p:grpSpPr>
        <p:grpSp>
          <p:nvGrpSpPr>
            <p:cNvPr id="46" name="Group 45"/>
            <p:cNvGrpSpPr/>
            <p:nvPr/>
          </p:nvGrpSpPr>
          <p:grpSpPr>
            <a:xfrm>
              <a:off x="3794514" y="1528784"/>
              <a:ext cx="2001622" cy="1087222"/>
              <a:chOff x="3794514" y="1528784"/>
              <a:chExt cx="2001622" cy="1087222"/>
            </a:xfrm>
          </p:grpSpPr>
          <p:pic>
            <p:nvPicPr>
              <p:cNvPr id="77" name="Picture 8" descr="4CH 7inches DSO oscilloscope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4514" y="1528784"/>
                <a:ext cx="2001622" cy="10872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8" name="Rectangle 77"/>
              <p:cNvSpPr/>
              <p:nvPr/>
            </p:nvSpPr>
            <p:spPr>
              <a:xfrm>
                <a:off x="3951760" y="1692856"/>
                <a:ext cx="476224" cy="45719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7" name="Oval 46"/>
            <p:cNvSpPr/>
            <p:nvPr/>
          </p:nvSpPr>
          <p:spPr>
            <a:xfrm>
              <a:off x="1815464" y="2346256"/>
              <a:ext cx="901564" cy="901563"/>
            </a:xfrm>
            <a:prstGeom prst="ellipse">
              <a:avLst/>
            </a:prstGeom>
            <a:noFill/>
            <a:ln w="317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444958" y="2467640"/>
              <a:ext cx="140039" cy="142594"/>
            </a:xfrm>
            <a:prstGeom prst="line">
              <a:avLst/>
            </a:prstGeom>
            <a:noFill/>
            <a:ln w="444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>
            <a:xfrm>
              <a:off x="1947494" y="2973195"/>
              <a:ext cx="140039" cy="142594"/>
            </a:xfrm>
            <a:prstGeom prst="line">
              <a:avLst/>
            </a:prstGeom>
            <a:noFill/>
            <a:ln w="444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>
            <a:xfrm flipV="1">
              <a:off x="2444958" y="2981457"/>
              <a:ext cx="140039" cy="134332"/>
            </a:xfrm>
            <a:prstGeom prst="line">
              <a:avLst/>
            </a:prstGeom>
            <a:noFill/>
            <a:ln w="444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>
            <a:xfrm flipV="1">
              <a:off x="1947494" y="2475901"/>
              <a:ext cx="140039" cy="134332"/>
            </a:xfrm>
            <a:prstGeom prst="line">
              <a:avLst/>
            </a:prstGeom>
            <a:noFill/>
            <a:ln w="444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>
            <a:xfrm flipV="1">
              <a:off x="2524368" y="2356819"/>
              <a:ext cx="182118" cy="18211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>
            <a:xfrm flipV="1">
              <a:off x="1835396" y="3044492"/>
              <a:ext cx="182118" cy="18211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>
            <a:xfrm>
              <a:off x="2514977" y="3039806"/>
              <a:ext cx="182118" cy="186804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>
            <a:xfrm>
              <a:off x="1824855" y="2356819"/>
              <a:ext cx="182118" cy="186804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>
            <a:xfrm>
              <a:off x="3103890" y="2589554"/>
              <a:ext cx="1818625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>
            <a:xfrm flipV="1">
              <a:off x="1834566" y="2123506"/>
              <a:ext cx="0" cy="233312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>
            <a:xfrm flipV="1">
              <a:off x="1835396" y="3226611"/>
              <a:ext cx="0" cy="22155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>
            <a:xfrm>
              <a:off x="2706486" y="2356819"/>
              <a:ext cx="210889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>
            <a:xfrm flipV="1">
              <a:off x="2688948" y="3226610"/>
              <a:ext cx="228426" cy="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>
            <a:xfrm>
              <a:off x="1835396" y="3448167"/>
              <a:ext cx="1282327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>
              <a:off x="1834566" y="2123506"/>
              <a:ext cx="1282327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>
            <a:xfrm flipV="1">
              <a:off x="3116892" y="2125636"/>
              <a:ext cx="0" cy="47258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 flipV="1">
              <a:off x="3117723" y="2981457"/>
              <a:ext cx="0" cy="47258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>
            <a:xfrm flipV="1">
              <a:off x="2917375" y="2356819"/>
              <a:ext cx="0" cy="36202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>
            <a:xfrm flipV="1">
              <a:off x="2917375" y="2847125"/>
              <a:ext cx="0" cy="379485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>
            <a:xfrm flipV="1">
              <a:off x="1767165" y="2800912"/>
              <a:ext cx="1044765" cy="1"/>
            </a:xfrm>
            <a:prstGeom prst="straightConnector1">
              <a:avLst/>
            </a:prstGeom>
            <a:noFill/>
            <a:ln w="158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>
            <a:xfrm flipV="1">
              <a:off x="2266246" y="2240163"/>
              <a:ext cx="0" cy="1097225"/>
            </a:xfrm>
            <a:prstGeom prst="straightConnector1">
              <a:avLst/>
            </a:prstGeom>
            <a:noFill/>
            <a:ln w="158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69" name="Oval 68"/>
            <p:cNvSpPr/>
            <p:nvPr/>
          </p:nvSpPr>
          <p:spPr>
            <a:xfrm>
              <a:off x="2402710" y="2688558"/>
              <a:ext cx="45776" cy="50488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smtClean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4935517" y="2329830"/>
              <a:ext cx="0" cy="273019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>
            <a:xfrm flipV="1">
              <a:off x="5101203" y="2329831"/>
              <a:ext cx="0" cy="409215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 flipV="1">
              <a:off x="5273887" y="2331546"/>
              <a:ext cx="0" cy="52813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>
            <a:xfrm flipV="1">
              <a:off x="5439573" y="2333558"/>
              <a:ext cx="0" cy="66118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74" name="Straight Arrow Connector 73"/>
            <p:cNvCxnSpPr/>
            <p:nvPr/>
          </p:nvCxnSpPr>
          <p:spPr>
            <a:xfrm>
              <a:off x="2906291" y="2724618"/>
              <a:ext cx="2194912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none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>
            <a:xfrm>
              <a:off x="2919293" y="2859682"/>
              <a:ext cx="2354594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none"/>
            </a:ln>
            <a:effectLst/>
          </p:spPr>
        </p:cxnSp>
        <p:cxnSp>
          <p:nvCxnSpPr>
            <p:cNvPr id="76" name="Straight Arrow Connector 75"/>
            <p:cNvCxnSpPr/>
            <p:nvPr/>
          </p:nvCxnSpPr>
          <p:spPr>
            <a:xfrm>
              <a:off x="3116892" y="2994746"/>
              <a:ext cx="2322681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none"/>
            </a:ln>
            <a:effectLst/>
          </p:spPr>
        </p:cxnSp>
      </p:grp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2483768" y="980728"/>
            <a:ext cx="43259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de-DE" sz="1000" dirty="0">
                <a:solidFill>
                  <a:schemeClr val="bg2"/>
                </a:solidFill>
              </a:rPr>
              <a:t>U</a:t>
            </a:r>
            <a:r>
              <a:rPr lang="de-DE" sz="1000" dirty="0" smtClean="0">
                <a:solidFill>
                  <a:schemeClr val="bg2"/>
                </a:solidFill>
              </a:rPr>
              <a:t>. Schneekloth et al., </a:t>
            </a:r>
            <a:r>
              <a:rPr lang="de-DE" sz="1000" dirty="0" err="1" smtClean="0">
                <a:solidFill>
                  <a:schemeClr val="bg2"/>
                </a:solidFill>
              </a:rPr>
              <a:t>Proc</a:t>
            </a:r>
            <a:r>
              <a:rPr lang="de-DE" sz="1000" dirty="0" smtClean="0">
                <a:solidFill>
                  <a:schemeClr val="bg2"/>
                </a:solidFill>
              </a:rPr>
              <a:t>. IBIC 2014, Monterey (</a:t>
            </a:r>
            <a:r>
              <a:rPr lang="de-DE" sz="1000" dirty="0" err="1" smtClean="0">
                <a:solidFill>
                  <a:schemeClr val="bg2"/>
                </a:solidFill>
              </a:rPr>
              <a:t>Ca</a:t>
            </a:r>
            <a:r>
              <a:rPr lang="de-DE" sz="1000" dirty="0" smtClean="0">
                <a:solidFill>
                  <a:schemeClr val="bg2"/>
                </a:solidFill>
              </a:rPr>
              <a:t>), USA,  (2014) 324</a:t>
            </a:r>
          </a:p>
        </p:txBody>
      </p:sp>
    </p:spTree>
    <p:extLst>
      <p:ext uri="{BB962C8B-B14F-4D97-AF65-F5344CB8AC3E}">
        <p14:creationId xmlns:p14="http://schemas.microsoft.com/office/powerpoint/2010/main" val="351726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200900" cy="647700"/>
          </a:xfrm>
          <a:noFill/>
        </p:spPr>
        <p:txBody>
          <a:bodyPr/>
          <a:lstStyle/>
          <a:p>
            <a:pPr algn="l" eaLnBrk="1" hangingPunct="1"/>
            <a:r>
              <a:rPr lang="de-DE" sz="3200" dirty="0" smtClean="0">
                <a:solidFill>
                  <a:srgbClr val="003E6E"/>
                </a:solidFill>
                <a:latin typeface="Comic Sans MS" pitchFamily="66" charset="0"/>
              </a:rPr>
              <a:t>BPM Test Stand</a:t>
            </a:r>
            <a:endParaRPr lang="en-GB" sz="3200" dirty="0" smtClean="0">
              <a:solidFill>
                <a:srgbClr val="003E6E"/>
              </a:solidFill>
              <a:latin typeface="Comic Sans MS" pitchFamily="66" charset="0"/>
            </a:endParaRPr>
          </a:p>
        </p:txBody>
      </p:sp>
      <p:pic>
        <p:nvPicPr>
          <p:cNvPr id="18438" name="Picture 6" descr="HG_LOGO_S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DESY-Logo-cyan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7504" y="908720"/>
            <a:ext cx="20518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Blip>
                <a:blip r:embed="rId4"/>
              </a:buBlip>
            </a:pPr>
            <a:r>
              <a:rPr lang="de-DE" sz="1600" dirty="0">
                <a:solidFill>
                  <a:srgbClr val="0000FF"/>
                </a:solidFill>
                <a:latin typeface="Comic Sans MS" pitchFamily="66" charset="0"/>
              </a:rPr>
              <a:t>  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wire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antenna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 </a:t>
            </a:r>
            <a:endParaRPr lang="en-GB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250825" y="6545263"/>
            <a:ext cx="3817119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dirty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Gero 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Kube &amp; Kay </a:t>
            </a:r>
            <a:r>
              <a:rPr lang="de-DE" sz="1200" dirty="0" err="1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Wittenburg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de-DE" sz="1200" dirty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DESY / MDI</a:t>
            </a:r>
            <a:endParaRPr lang="en-GB" sz="1200" dirty="0">
              <a:solidFill>
                <a:srgbClr val="8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" name="Text Box 9"/>
          <p:cNvSpPr txBox="1">
            <a:spLocks noChangeArrowheads="1"/>
          </p:cNvSpPr>
          <p:nvPr/>
        </p:nvSpPr>
        <p:spPr bwMode="auto">
          <a:xfrm>
            <a:off x="4937472" y="6545263"/>
            <a:ext cx="39557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EDIT 2015, </a:t>
            </a:r>
            <a:r>
              <a:rPr lang="en-US" sz="1200" dirty="0" err="1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Frascati</a:t>
            </a:r>
            <a:r>
              <a:rPr lang="en-US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 (Italy)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, 23./27.October 2015</a:t>
            </a:r>
            <a:endParaRPr lang="en-GB" sz="1200" dirty="0">
              <a:solidFill>
                <a:srgbClr val="8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33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808312" cy="455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350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0728"/>
            <a:ext cx="4380979" cy="27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350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90447"/>
            <a:ext cx="2033045" cy="246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Text Box 9"/>
          <p:cNvSpPr txBox="1">
            <a:spLocks noChangeArrowheads="1"/>
          </p:cNvSpPr>
          <p:nvPr/>
        </p:nvSpPr>
        <p:spPr bwMode="auto">
          <a:xfrm>
            <a:off x="5580111" y="5229200"/>
            <a:ext cx="24494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Blip>
                <a:blip r:embed="rId4"/>
              </a:buBlip>
            </a:pPr>
            <a:r>
              <a:rPr lang="de-DE" sz="1600" dirty="0">
                <a:solidFill>
                  <a:srgbClr val="0000FF"/>
                </a:solidFill>
                <a:latin typeface="Comic Sans MS" pitchFamily="66" charset="0"/>
              </a:rPr>
              <a:t>  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weight</a:t>
            </a:r>
            <a:endParaRPr lang="de-DE" sz="16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l" eaLnBrk="1" hangingPunct="1">
              <a:buFontTx/>
              <a:buBlip>
                <a:blip r:embed="rId4"/>
              </a:buBlip>
            </a:pPr>
            <a:r>
              <a:rPr lang="de-DE" sz="16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nylon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chord</a:t>
            </a:r>
            <a:endParaRPr lang="de-DE" sz="16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l" eaLnBrk="1" hangingPunct="1">
              <a:buFontTx/>
              <a:buBlip>
                <a:blip r:embed="rId4"/>
              </a:buBlip>
            </a:pPr>
            <a:r>
              <a:rPr lang="de-DE" sz="16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solder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tag  </a:t>
            </a:r>
            <a:endParaRPr lang="en-GB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8" name="Text Box 9"/>
          <p:cNvSpPr txBox="1">
            <a:spLocks noChangeArrowheads="1"/>
          </p:cNvSpPr>
          <p:nvPr/>
        </p:nvSpPr>
        <p:spPr bwMode="auto">
          <a:xfrm>
            <a:off x="6660232" y="3861048"/>
            <a:ext cx="20049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Blip>
                <a:blip r:embed="rId4"/>
              </a:buBlip>
            </a:pPr>
            <a:r>
              <a:rPr lang="de-DE" sz="1600" dirty="0">
                <a:solidFill>
                  <a:srgbClr val="0000FF"/>
                </a:solidFill>
                <a:latin typeface="Comic Sans MS" pitchFamily="66" charset="0"/>
              </a:rPr>
              <a:t>   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RF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generator</a:t>
            </a:r>
            <a:endParaRPr lang="de-DE" sz="16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l" eaLnBrk="1" hangingPunct="1">
              <a:buFontTx/>
              <a:buBlip>
                <a:blip r:embed="rId4"/>
              </a:buBlip>
            </a:pPr>
            <a:r>
              <a:rPr lang="de-DE" sz="16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 power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amplifier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 </a:t>
            </a:r>
            <a:endParaRPr lang="en-GB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200900" cy="647700"/>
          </a:xfrm>
          <a:noFill/>
        </p:spPr>
        <p:txBody>
          <a:bodyPr/>
          <a:lstStyle/>
          <a:p>
            <a:pPr algn="l" eaLnBrk="1" hangingPunct="1"/>
            <a:r>
              <a:rPr lang="de-DE" sz="3200" dirty="0" smtClean="0">
                <a:solidFill>
                  <a:srgbClr val="003E6E"/>
                </a:solidFill>
                <a:latin typeface="Comic Sans MS" pitchFamily="66" charset="0"/>
              </a:rPr>
              <a:t>Tasks: BPMs</a:t>
            </a:r>
            <a:endParaRPr lang="en-GB" sz="3200" dirty="0" smtClean="0">
              <a:solidFill>
                <a:srgbClr val="003E6E"/>
              </a:solidFill>
              <a:latin typeface="Comic Sans MS" pitchFamily="66" charset="0"/>
            </a:endParaRPr>
          </a:p>
        </p:txBody>
      </p:sp>
      <p:pic>
        <p:nvPicPr>
          <p:cNvPr id="18438" name="Picture 6" descr="HG_LOGO_S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DESY-Logo-cyan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7504" y="908720"/>
            <a:ext cx="62646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Blip>
                <a:blip r:embed="rId4"/>
              </a:buBlip>
            </a:pPr>
            <a:r>
              <a:rPr lang="de-DE" sz="1600" dirty="0">
                <a:solidFill>
                  <a:srgbClr val="0000FF"/>
                </a:solidFill>
                <a:latin typeface="Comic Sans MS" pitchFamily="66" charset="0"/>
              </a:rPr>
              <a:t>  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calculate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BPM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signals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using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the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Simulation Tool  </a:t>
            </a:r>
            <a:endParaRPr lang="en-GB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250825" y="6545263"/>
            <a:ext cx="3817119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dirty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Gero 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Kube &amp; Kay </a:t>
            </a:r>
            <a:r>
              <a:rPr lang="de-DE" sz="1200" dirty="0" err="1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Wittenburg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de-DE" sz="1200" dirty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DESY / MDI</a:t>
            </a:r>
            <a:endParaRPr lang="en-GB" sz="1200" dirty="0">
              <a:solidFill>
                <a:srgbClr val="8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" name="Text Box 9"/>
          <p:cNvSpPr txBox="1">
            <a:spLocks noChangeArrowheads="1"/>
          </p:cNvSpPr>
          <p:nvPr/>
        </p:nvSpPr>
        <p:spPr bwMode="auto">
          <a:xfrm>
            <a:off x="4937472" y="6545263"/>
            <a:ext cx="39557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EDIT 2015, </a:t>
            </a:r>
            <a:r>
              <a:rPr lang="en-US" sz="1200" dirty="0" err="1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Frascati</a:t>
            </a:r>
            <a:r>
              <a:rPr lang="en-US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 (Italy)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, 23./27.October 2015</a:t>
            </a:r>
            <a:endParaRPr lang="en-GB" sz="1200" dirty="0">
              <a:solidFill>
                <a:srgbClr val="8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86011" y="1258217"/>
            <a:ext cx="52661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Tx/>
              <a:buBlip>
                <a:blip r:embed="rId5"/>
              </a:buBlip>
            </a:pP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impression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BPM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signal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forms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6" name="Text Box 88"/>
          <p:cNvSpPr txBox="1">
            <a:spLocks noChangeArrowheads="1"/>
          </p:cNvSpPr>
          <p:nvPr/>
        </p:nvSpPr>
        <p:spPr bwMode="auto">
          <a:xfrm>
            <a:off x="954348" y="1603399"/>
            <a:ext cx="318560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sz="14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→     </a:t>
            </a:r>
            <a:r>
              <a:rPr lang="de-DE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chamber</a:t>
            </a:r>
            <a:r>
              <a:rPr lang="de-DE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geometry</a:t>
            </a:r>
            <a:r>
              <a:rPr lang="de-DE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influence</a:t>
            </a:r>
            <a:endParaRPr lang="de-DE" sz="1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l" eaLnBrk="1" hangingPunct="1"/>
            <a:r>
              <a:rPr lang="de-DE" sz="1400" dirty="0">
                <a:solidFill>
                  <a:schemeClr val="bg1"/>
                </a:solidFill>
                <a:latin typeface="Times New Roman" pitchFamily="18" charset="0"/>
              </a:rPr>
              <a:t>→     </a:t>
            </a:r>
            <a:r>
              <a:rPr lang="de-DE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non-</a:t>
            </a:r>
            <a:r>
              <a:rPr lang="de-DE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linearities</a:t>
            </a:r>
            <a:endParaRPr lang="de-DE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de-DE" sz="1400" dirty="0">
                <a:solidFill>
                  <a:schemeClr val="bg1"/>
                </a:solidFill>
                <a:latin typeface="Times New Roman" pitchFamily="18" charset="0"/>
              </a:rPr>
              <a:t>→     </a:t>
            </a:r>
            <a:r>
              <a:rPr lang="de-DE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  <a:r>
              <a:rPr lang="de-DE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impedance</a:t>
            </a:r>
            <a:endParaRPr lang="de-DE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07504" y="2577643"/>
            <a:ext cx="62646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Blip>
                <a:blip r:embed="rId4"/>
              </a:buBlip>
            </a:pPr>
            <a:r>
              <a:rPr lang="de-DE" sz="1600" dirty="0">
                <a:solidFill>
                  <a:srgbClr val="0000FF"/>
                </a:solidFill>
                <a:latin typeface="Comic Sans MS" pitchFamily="66" charset="0"/>
              </a:rPr>
              <a:t>  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calculate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monitor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constants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for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OLYMPUS BPMs  </a:t>
            </a:r>
            <a:endParaRPr lang="en-GB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78602" y="2934538"/>
            <a:ext cx="5266109" cy="3077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l">
              <a:buFontTx/>
              <a:buBlip>
                <a:blip r:embed="rId5"/>
              </a:buBlip>
            </a:pP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rule-of-thumb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formulae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geometries  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07503" y="3685694"/>
            <a:ext cx="81371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Blip>
                <a:blip r:embed="rId4"/>
              </a:buBlip>
            </a:pPr>
            <a:r>
              <a:rPr lang="de-DE" sz="1600" dirty="0">
                <a:solidFill>
                  <a:srgbClr val="0000FF"/>
                </a:solidFill>
                <a:latin typeface="Comic Sans MS" pitchFamily="66" charset="0"/>
              </a:rPr>
              <a:t>  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measure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OLYMPUS BPM </a:t>
            </a:r>
            <a:r>
              <a:rPr lang="de-DE" sz="1600" dirty="0" err="1">
                <a:solidFill>
                  <a:srgbClr val="0000FF"/>
                </a:solidFill>
                <a:latin typeface="Comic Sans MS" pitchFamily="66" charset="0"/>
              </a:rPr>
              <a:t>monitor</a:t>
            </a:r>
            <a:r>
              <a:rPr lang="de-DE" sz="16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constants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   (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both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geometries)  </a:t>
            </a:r>
            <a:endParaRPr lang="en-GB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31002" y="4074338"/>
            <a:ext cx="8062136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>
              <a:buFontTx/>
              <a:buBlip>
                <a:blip r:embed="rId5"/>
              </a:buBlip>
            </a:pP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T6)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define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electrical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center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BPM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bodies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origin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calibrate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movers</a:t>
            </a:r>
            <a:endParaRPr lang="de-DE" sz="1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Blip>
                <a:blip r:embed="rId5"/>
              </a:buBlip>
            </a:pPr>
            <a:r>
              <a:rPr lang="de-DE" sz="1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T7)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perform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1-dim.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scan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along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axis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de-DE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→   max. </a:t>
            </a:r>
            <a:r>
              <a:rPr lang="de-DE" sz="1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wire</a:t>
            </a:r>
            <a:r>
              <a:rPr lang="de-DE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position</a:t>
            </a:r>
            <a:r>
              <a:rPr lang="de-DE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± 15 mm (!!!) </a:t>
            </a:r>
          </a:p>
        </p:txBody>
      </p:sp>
      <p:sp>
        <p:nvSpPr>
          <p:cNvPr id="22" name="Text Box 88"/>
          <p:cNvSpPr txBox="1">
            <a:spLocks noChangeArrowheads="1"/>
          </p:cNvSpPr>
          <p:nvPr/>
        </p:nvSpPr>
        <p:spPr bwMode="auto">
          <a:xfrm>
            <a:off x="946938" y="4704015"/>
            <a:ext cx="5644362" cy="73866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DE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→     </a:t>
            </a:r>
            <a:r>
              <a:rPr lang="de-DE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7</a:t>
            </a:r>
            <a:r>
              <a:rPr lang="de-DE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a) </a:t>
            </a:r>
            <a:r>
              <a:rPr lang="de-DE" sz="1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measure</a:t>
            </a:r>
            <a:r>
              <a:rPr lang="de-DE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signal</a:t>
            </a:r>
            <a:r>
              <a:rPr lang="de-DE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amplitudes</a:t>
            </a:r>
            <a:r>
              <a:rPr lang="de-DE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de-DE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de-DE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button</a:t>
            </a:r>
            <a:endParaRPr lang="de-DE" sz="1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de-DE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→     </a:t>
            </a:r>
            <a:r>
              <a:rPr lang="de-DE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7b) </a:t>
            </a:r>
            <a:r>
              <a:rPr lang="de-DE" sz="1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calculate</a:t>
            </a:r>
            <a:r>
              <a:rPr lang="de-DE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de-DE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e-DE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de-DE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measured</a:t>
            </a:r>
            <a:r>
              <a:rPr lang="de-DE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signals</a:t>
            </a:r>
            <a:endParaRPr lang="de-DE" sz="1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de-DE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→ </a:t>
            </a:r>
            <a:r>
              <a:rPr lang="de-DE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 </a:t>
            </a:r>
            <a:r>
              <a:rPr lang="de-DE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7</a:t>
            </a:r>
            <a:r>
              <a:rPr lang="de-DE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c) </a:t>
            </a:r>
            <a:r>
              <a:rPr lang="de-DE" sz="1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plot</a:t>
            </a:r>
            <a:r>
              <a:rPr lang="de-DE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l-GR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de-DE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e-DE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versus </a:t>
            </a:r>
            <a:r>
              <a:rPr lang="de-DE" sz="1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wire</a:t>
            </a:r>
            <a:r>
              <a:rPr lang="de-DE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position</a:t>
            </a:r>
            <a:endParaRPr lang="de-DE" sz="1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532872" y="5692382"/>
            <a:ext cx="8287277" cy="30777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>
              <a:buFontTx/>
              <a:buBlip>
                <a:blip r:embed="rId5"/>
              </a:buBlip>
            </a:pP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T8)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determine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monitor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constant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slope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origin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compare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simulation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rule-of-thumb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07504" y="6042774"/>
            <a:ext cx="62646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Blip>
                <a:blip r:embed="rId4"/>
              </a:buBlip>
            </a:pPr>
            <a:r>
              <a:rPr lang="de-DE" sz="1600" strike="sngStrike" dirty="0">
                <a:solidFill>
                  <a:srgbClr val="0000FF"/>
                </a:solidFill>
                <a:latin typeface="Comic Sans MS" pitchFamily="66" charset="0"/>
              </a:rPr>
              <a:t>   </a:t>
            </a:r>
            <a:r>
              <a:rPr lang="de-DE" sz="1600" strike="sngStrike" dirty="0" smtClean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de-DE" sz="1600" strike="sngStrike" dirty="0" err="1" smtClean="0">
                <a:solidFill>
                  <a:srgbClr val="0000FF"/>
                </a:solidFill>
                <a:latin typeface="Comic Sans MS" pitchFamily="66" charset="0"/>
              </a:rPr>
              <a:t>measure</a:t>
            </a:r>
            <a:r>
              <a:rPr lang="de-DE" sz="1600" strike="sngStrike" dirty="0" smtClean="0">
                <a:solidFill>
                  <a:srgbClr val="0000FF"/>
                </a:solidFill>
                <a:latin typeface="Comic Sans MS" pitchFamily="66" charset="0"/>
              </a:rPr>
              <a:t> 2-dim. </a:t>
            </a:r>
            <a:r>
              <a:rPr lang="de-DE" sz="1600" strike="sngStrike" dirty="0" err="1" smtClean="0">
                <a:solidFill>
                  <a:srgbClr val="0000FF"/>
                </a:solidFill>
                <a:latin typeface="Comic Sans MS" pitchFamily="66" charset="0"/>
              </a:rPr>
              <a:t>position</a:t>
            </a:r>
            <a:r>
              <a:rPr lang="de-DE" sz="1600" strike="sngStrike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sz="1600" strike="sngStrike" dirty="0" err="1" smtClean="0">
                <a:solidFill>
                  <a:srgbClr val="0000FF"/>
                </a:solidFill>
                <a:latin typeface="Comic Sans MS" pitchFamily="66" charset="0"/>
              </a:rPr>
              <a:t>map</a:t>
            </a:r>
            <a:r>
              <a:rPr lang="de-DE" sz="1600" strike="sngStrike" dirty="0" smtClean="0">
                <a:solidFill>
                  <a:srgbClr val="0000FF"/>
                </a:solidFill>
                <a:latin typeface="Comic Sans MS" pitchFamily="66" charset="0"/>
              </a:rPr>
              <a:t>)  </a:t>
            </a:r>
            <a:endParaRPr lang="en-GB" sz="1600" strike="sngStrike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" name="Right Brace 1"/>
          <p:cNvSpPr/>
          <p:nvPr/>
        </p:nvSpPr>
        <p:spPr bwMode="auto">
          <a:xfrm>
            <a:off x="5311739" y="981075"/>
            <a:ext cx="493160" cy="2481316"/>
          </a:xfrm>
          <a:prstGeom prst="rightBrace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423" y="203706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Done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200900" cy="647700"/>
          </a:xfrm>
          <a:noFill/>
        </p:spPr>
        <p:txBody>
          <a:bodyPr/>
          <a:lstStyle/>
          <a:p>
            <a:pPr algn="l" eaLnBrk="1" hangingPunct="1"/>
            <a:r>
              <a:rPr lang="de-DE" sz="3200" dirty="0" smtClean="0">
                <a:solidFill>
                  <a:srgbClr val="003E6E"/>
                </a:solidFill>
                <a:latin typeface="Comic Sans MS" pitchFamily="66" charset="0"/>
              </a:rPr>
              <a:t>OLYMPUS Target </a:t>
            </a:r>
            <a:r>
              <a:rPr lang="de-DE" sz="3200" dirty="0" err="1" smtClean="0">
                <a:solidFill>
                  <a:srgbClr val="003E6E"/>
                </a:solidFill>
                <a:latin typeface="Comic Sans MS" pitchFamily="66" charset="0"/>
              </a:rPr>
              <a:t>Chamber</a:t>
            </a:r>
            <a:r>
              <a:rPr lang="de-DE" sz="3200" dirty="0" smtClean="0">
                <a:solidFill>
                  <a:srgbClr val="003E6E"/>
                </a:solidFill>
                <a:latin typeface="Comic Sans MS" pitchFamily="66" charset="0"/>
              </a:rPr>
              <a:t> BPMs</a:t>
            </a:r>
            <a:endParaRPr lang="en-GB" sz="3200" dirty="0" smtClean="0">
              <a:solidFill>
                <a:srgbClr val="003E6E"/>
              </a:solidFill>
              <a:latin typeface="Comic Sans MS" pitchFamily="66" charset="0"/>
            </a:endParaRPr>
          </a:p>
        </p:txBody>
      </p:sp>
      <p:pic>
        <p:nvPicPr>
          <p:cNvPr id="18438" name="Picture 6" descr="HG_LOGO_S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DESY-Logo-cyan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7504" y="908720"/>
            <a:ext cx="5400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Blip>
                <a:blip r:embed="rId4"/>
              </a:buBlip>
            </a:pPr>
            <a:r>
              <a:rPr lang="de-DE" sz="1600" dirty="0">
                <a:solidFill>
                  <a:srgbClr val="0000FF"/>
                </a:solidFill>
                <a:latin typeface="Comic Sans MS" pitchFamily="66" charset="0"/>
              </a:rPr>
              <a:t>  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target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chamber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BPMs: </a:t>
            </a:r>
            <a:endParaRPr lang="en-GB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250825" y="6545263"/>
            <a:ext cx="3817119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dirty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Gero 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Kube &amp; Kay </a:t>
            </a:r>
            <a:r>
              <a:rPr lang="de-DE" sz="1200" dirty="0" err="1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Wittenburg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de-DE" sz="1200" dirty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DESY / MDI</a:t>
            </a:r>
            <a:endParaRPr lang="en-GB" sz="1200" dirty="0">
              <a:solidFill>
                <a:srgbClr val="8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" name="Text Box 9"/>
          <p:cNvSpPr txBox="1">
            <a:spLocks noChangeArrowheads="1"/>
          </p:cNvSpPr>
          <p:nvPr/>
        </p:nvSpPr>
        <p:spPr bwMode="auto">
          <a:xfrm>
            <a:off x="4937472" y="6545263"/>
            <a:ext cx="39557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EDIT 2015, </a:t>
            </a:r>
            <a:r>
              <a:rPr lang="en-US" sz="1200" dirty="0" err="1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Frascati</a:t>
            </a:r>
            <a:r>
              <a:rPr lang="en-US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 (Italy)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, 23./27.October 2015</a:t>
            </a:r>
            <a:endParaRPr lang="en-GB" sz="1200" dirty="0">
              <a:solidFill>
                <a:srgbClr val="8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563888" y="917187"/>
            <a:ext cx="432048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400" dirty="0" err="1" smtClean="0">
                <a:solidFill>
                  <a:schemeClr val="bg1"/>
                </a:solidFill>
                <a:latin typeface="Times New Roman" pitchFamily="18" charset="0"/>
              </a:rPr>
              <a:t>round</a:t>
            </a:r>
            <a:r>
              <a:rPr lang="de-DE" altLang="de-DE" sz="1400" dirty="0" smtClean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de-DE" altLang="de-DE" sz="1400" dirty="0">
                <a:solidFill>
                  <a:schemeClr val="bg1"/>
                </a:solidFill>
                <a:latin typeface="Times New Roman" pitchFamily="18" charset="0"/>
              </a:rPr>
              <a:t>Ø 60.325 </a:t>
            </a:r>
            <a:r>
              <a:rPr lang="de-DE" altLang="de-DE" sz="1400" dirty="0" smtClean="0">
                <a:solidFill>
                  <a:schemeClr val="bg1"/>
                </a:solidFill>
                <a:latin typeface="Times New Roman" pitchFamily="18" charset="0"/>
              </a:rPr>
              <a:t>mm   </a:t>
            </a:r>
            <a:r>
              <a:rPr lang="de-DE" altLang="de-DE" sz="1400" dirty="0" err="1" smtClean="0">
                <a:solidFill>
                  <a:schemeClr val="bg1"/>
                </a:solidFill>
                <a:latin typeface="Times New Roman" pitchFamily="18" charset="0"/>
              </a:rPr>
              <a:t>button</a:t>
            </a:r>
            <a:r>
              <a:rPr lang="de-DE" altLang="de-DE" sz="1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de-DE" altLang="de-DE" sz="1400" dirty="0" err="1" smtClean="0">
                <a:solidFill>
                  <a:schemeClr val="bg1"/>
                </a:solidFill>
                <a:latin typeface="Times New Roman" pitchFamily="18" charset="0"/>
              </a:rPr>
              <a:t>diameter</a:t>
            </a:r>
            <a:r>
              <a:rPr lang="de-DE" altLang="de-DE" sz="1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de-DE" altLang="de-DE" sz="1400" dirty="0">
                <a:solidFill>
                  <a:schemeClr val="bg1"/>
                </a:solidFill>
                <a:latin typeface="Times New Roman" pitchFamily="18" charset="0"/>
              </a:rPr>
              <a:t>10.8 </a:t>
            </a:r>
            <a:r>
              <a:rPr lang="de-DE" altLang="de-DE" sz="1400" dirty="0" smtClean="0">
                <a:solidFill>
                  <a:schemeClr val="bg1"/>
                </a:solidFill>
                <a:latin typeface="Times New Roman" pitchFamily="18" charset="0"/>
              </a:rPr>
              <a:t>mm</a:t>
            </a:r>
            <a:endParaRPr lang="en-GB" altLang="de-DE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9430" y="1410839"/>
            <a:ext cx="8606730" cy="4754465"/>
            <a:chOff x="339430" y="1556343"/>
            <a:chExt cx="8606730" cy="4754465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313" y="1563936"/>
              <a:ext cx="3062287" cy="22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478" y="1556343"/>
              <a:ext cx="3063600" cy="229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2486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987" y="4012049"/>
              <a:ext cx="3062114" cy="2297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2487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4046" y="4013537"/>
              <a:ext cx="3062114" cy="2297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4046" y="1556792"/>
              <a:ext cx="3062114" cy="2297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2488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30" y="4012049"/>
              <a:ext cx="3062114" cy="2297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 bwMode="auto">
          <a:xfrm>
            <a:off x="5979560" y="1335640"/>
            <a:ext cx="2840590" cy="499324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844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Line 61"/>
          <p:cNvSpPr>
            <a:spLocks noChangeShapeType="1"/>
          </p:cNvSpPr>
          <p:nvPr/>
        </p:nvSpPr>
        <p:spPr bwMode="auto">
          <a:xfrm flipV="1">
            <a:off x="4722440" y="3347528"/>
            <a:ext cx="789739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lIns="0" tIns="0" rIns="0" bIns="0"/>
          <a:lstStyle/>
          <a:p>
            <a:endParaRPr lang="en-US">
              <a:solidFill>
                <a:srgbClr val="FFFFFF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System Families</a:t>
            </a:r>
            <a:endParaRPr lang="en-GB" dirty="0"/>
          </a:p>
        </p:txBody>
      </p:sp>
      <p:sp>
        <p:nvSpPr>
          <p:cNvPr id="89" name="Rounded Rectangle 88"/>
          <p:cNvSpPr/>
          <p:nvPr/>
        </p:nvSpPr>
        <p:spPr>
          <a:xfrm>
            <a:off x="146649" y="4122610"/>
            <a:ext cx="1754545" cy="2329936"/>
          </a:xfrm>
          <a:prstGeom prst="round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Line 92"/>
          <p:cNvSpPr>
            <a:spLocks noChangeShapeType="1"/>
          </p:cNvSpPr>
          <p:nvPr/>
        </p:nvSpPr>
        <p:spPr bwMode="auto">
          <a:xfrm>
            <a:off x="4992159" y="5468791"/>
            <a:ext cx="5382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5335" tIns="9200" rIns="15335" bIns="920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91" name="Line 61"/>
          <p:cNvSpPr>
            <a:spLocks noChangeShapeType="1"/>
          </p:cNvSpPr>
          <p:nvPr/>
        </p:nvSpPr>
        <p:spPr bwMode="auto">
          <a:xfrm>
            <a:off x="4999038" y="4059062"/>
            <a:ext cx="523042" cy="532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lIns="0" tIns="0" rIns="0" bIns="0"/>
          <a:lstStyle/>
          <a:p>
            <a:endParaRPr lang="en-US">
              <a:solidFill>
                <a:srgbClr val="FFFFFF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92" name="Oval 100"/>
          <p:cNvSpPr>
            <a:spLocks noChangeArrowheads="1"/>
          </p:cNvSpPr>
          <p:nvPr/>
        </p:nvSpPr>
        <p:spPr bwMode="auto">
          <a:xfrm>
            <a:off x="3990941" y="3793478"/>
            <a:ext cx="1039145" cy="525463"/>
          </a:xfrm>
          <a:prstGeom prst="ellipse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15335" tIns="0" rIns="15335" bIns="0"/>
          <a:lstStyle/>
          <a:p>
            <a:pPr marL="0" marR="0" lvl="0" indent="0" defTabSz="8445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9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3" name="Line 61"/>
          <p:cNvSpPr>
            <a:spLocks noChangeShapeType="1"/>
          </p:cNvSpPr>
          <p:nvPr/>
        </p:nvSpPr>
        <p:spPr bwMode="auto">
          <a:xfrm flipV="1">
            <a:off x="6364285" y="3336618"/>
            <a:ext cx="789739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lIns="0" tIns="0" rIns="0" bIns="0"/>
          <a:lstStyle/>
          <a:p>
            <a:endParaRPr lang="en-US">
              <a:solidFill>
                <a:srgbClr val="FFFFFF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94" name="Oval 100"/>
          <p:cNvSpPr>
            <a:spLocks noChangeArrowheads="1"/>
          </p:cNvSpPr>
          <p:nvPr/>
        </p:nvSpPr>
        <p:spPr bwMode="auto">
          <a:xfrm>
            <a:off x="5517147" y="3093956"/>
            <a:ext cx="1039145" cy="525463"/>
          </a:xfrm>
          <a:prstGeom prst="ellipse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15335" tIns="0" rIns="15335" bIns="0"/>
          <a:lstStyle/>
          <a:p>
            <a:pPr marL="0" marR="0" lvl="0" indent="0" defTabSz="8445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9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5" name="Line 33"/>
          <p:cNvSpPr>
            <a:spLocks noChangeShapeType="1"/>
          </p:cNvSpPr>
          <p:nvPr/>
        </p:nvSpPr>
        <p:spPr bwMode="auto">
          <a:xfrm>
            <a:off x="5001155" y="1933853"/>
            <a:ext cx="510207" cy="0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96" name="Oval 100"/>
          <p:cNvSpPr>
            <a:spLocks noChangeArrowheads="1"/>
          </p:cNvSpPr>
          <p:nvPr/>
        </p:nvSpPr>
        <p:spPr bwMode="auto">
          <a:xfrm>
            <a:off x="3990941" y="1671608"/>
            <a:ext cx="1039145" cy="525463"/>
          </a:xfrm>
          <a:prstGeom prst="ellipse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15335" tIns="0" rIns="15335" bIns="0"/>
          <a:lstStyle/>
          <a:p>
            <a:pPr marL="0" marR="0" lvl="0" indent="0" defTabSz="8445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9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7" name="Oval 16"/>
          <p:cNvSpPr>
            <a:spLocks noChangeArrowheads="1"/>
          </p:cNvSpPr>
          <p:nvPr/>
        </p:nvSpPr>
        <p:spPr bwMode="auto">
          <a:xfrm>
            <a:off x="431617" y="5813576"/>
            <a:ext cx="1175610" cy="501241"/>
          </a:xfrm>
          <a:prstGeom prst="ellipse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66358" tIns="33178" rIns="66358" bIns="33178">
            <a:spAutoFit/>
          </a:bodyPr>
          <a:lstStyle/>
          <a:p>
            <a:pPr marL="0" marR="0" lvl="0" indent="0" defTabSz="8445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100" b="0" i="1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8" name="Line 37"/>
          <p:cNvSpPr>
            <a:spLocks noChangeShapeType="1"/>
          </p:cNvSpPr>
          <p:nvPr/>
        </p:nvSpPr>
        <p:spPr bwMode="auto">
          <a:xfrm>
            <a:off x="5488686" y="1502689"/>
            <a:ext cx="538174" cy="0"/>
          </a:xfrm>
          <a:prstGeom prst="line">
            <a:avLst/>
          </a:prstGeom>
          <a:noFill/>
          <a:ln w="9525">
            <a:solidFill>
              <a:srgbClr val="99CC00"/>
            </a:solidFill>
            <a:round/>
            <a:headEnd type="triangle" w="med" len="sm"/>
            <a:tailEnd/>
          </a:ln>
        </p:spPr>
        <p:txBody>
          <a:bodyPr lIns="15335" tIns="9200" rIns="15335" bIns="9200"/>
          <a:lstStyle/>
          <a:p>
            <a:endParaRPr lang="en-US">
              <a:solidFill>
                <a:srgbClr val="FFFFFF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99" name="Line 38"/>
          <p:cNvSpPr>
            <a:spLocks noChangeShapeType="1"/>
          </p:cNvSpPr>
          <p:nvPr/>
        </p:nvSpPr>
        <p:spPr bwMode="auto">
          <a:xfrm flipH="1" flipV="1">
            <a:off x="6026859" y="1502689"/>
            <a:ext cx="0" cy="397401"/>
          </a:xfrm>
          <a:prstGeom prst="line">
            <a:avLst/>
          </a:prstGeom>
          <a:noFill/>
          <a:ln w="9525">
            <a:solidFill>
              <a:srgbClr val="99CC00"/>
            </a:solidFill>
            <a:round/>
            <a:headEnd/>
            <a:tailEnd/>
          </a:ln>
        </p:spPr>
        <p:txBody>
          <a:bodyPr lIns="15335" tIns="9200" rIns="15335" bIns="9200"/>
          <a:lstStyle/>
          <a:p>
            <a:endParaRPr lang="en-US">
              <a:solidFill>
                <a:srgbClr val="FFFFFF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00" name="Rectangle 5"/>
          <p:cNvSpPr>
            <a:spLocks noChangeArrowheads="1"/>
          </p:cNvSpPr>
          <p:nvPr/>
        </p:nvSpPr>
        <p:spPr bwMode="auto">
          <a:xfrm>
            <a:off x="7161213" y="1174513"/>
            <a:ext cx="1627140" cy="4917641"/>
          </a:xfrm>
          <a:prstGeom prst="rect">
            <a:avLst/>
          </a:prstGeom>
          <a:noFill/>
          <a:ln w="19050">
            <a:solidFill>
              <a:srgbClr val="CC99FF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endParaRPr lang="en-US">
              <a:solidFill>
                <a:srgbClr val="FFFFFF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01" name="Line 6"/>
          <p:cNvSpPr>
            <a:spLocks noChangeShapeType="1"/>
          </p:cNvSpPr>
          <p:nvPr/>
        </p:nvSpPr>
        <p:spPr bwMode="auto">
          <a:xfrm>
            <a:off x="7172325" y="2536688"/>
            <a:ext cx="1616028" cy="0"/>
          </a:xfrm>
          <a:prstGeom prst="line">
            <a:avLst/>
          </a:prstGeom>
          <a:noFill/>
          <a:ln w="19050">
            <a:solidFill>
              <a:srgbClr val="CC99FF"/>
            </a:solidFill>
            <a:round/>
            <a:headEnd/>
            <a:tailEnd/>
          </a:ln>
        </p:spPr>
        <p:txBody>
          <a:bodyPr lIns="18000" tIns="10800" rIns="18000" bIns="10800"/>
          <a:lstStyle/>
          <a:p>
            <a:endParaRPr lang="en-US">
              <a:solidFill>
                <a:srgbClr val="FFFFFF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02" name="Line 7"/>
          <p:cNvSpPr>
            <a:spLocks noChangeShapeType="1"/>
          </p:cNvSpPr>
          <p:nvPr/>
        </p:nvSpPr>
        <p:spPr bwMode="auto">
          <a:xfrm>
            <a:off x="7161213" y="1590001"/>
            <a:ext cx="1627140" cy="0"/>
          </a:xfrm>
          <a:prstGeom prst="line">
            <a:avLst/>
          </a:prstGeom>
          <a:noFill/>
          <a:ln w="19050">
            <a:solidFill>
              <a:srgbClr val="CC99FF"/>
            </a:solidFill>
            <a:round/>
            <a:headEnd/>
            <a:tailEnd/>
          </a:ln>
        </p:spPr>
        <p:txBody>
          <a:bodyPr lIns="18000" tIns="10800" rIns="18000" bIns="10800"/>
          <a:lstStyle/>
          <a:p>
            <a:endParaRPr lang="en-US">
              <a:solidFill>
                <a:srgbClr val="FFFFFF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03" name="Text Box 14"/>
          <p:cNvSpPr txBox="1">
            <a:spLocks noChangeArrowheads="1"/>
          </p:cNvSpPr>
          <p:nvPr/>
        </p:nvSpPr>
        <p:spPr bwMode="auto">
          <a:xfrm>
            <a:off x="241732" y="4244421"/>
            <a:ext cx="1736725" cy="80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358" tIns="33178" rIns="66358" bIns="33178">
            <a:spAutoFit/>
          </a:bodyPr>
          <a:lstStyle/>
          <a:p>
            <a:pPr algn="l" defTabSz="844550"/>
            <a:r>
              <a:rPr lang="en-US" sz="1500" b="1" dirty="0">
                <a:solidFill>
                  <a:srgbClr val="003399"/>
                </a:solidFill>
                <a:latin typeface="Arial"/>
                <a:cs typeface="Times New Roman" panose="02020603050405020304" pitchFamily="18" charset="0"/>
              </a:rPr>
              <a:t>Legend:</a:t>
            </a:r>
            <a:endParaRPr lang="en-US" sz="1100" dirty="0">
              <a:solidFill>
                <a:srgbClr val="003399"/>
              </a:solidFill>
              <a:latin typeface="Arial"/>
              <a:cs typeface="Times New Roman" panose="02020603050405020304" pitchFamily="18" charset="0"/>
            </a:endParaRPr>
          </a:p>
          <a:p>
            <a:pPr marL="171450" indent="-171450" algn="l" defTabSz="8445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prstClr val="white"/>
                </a:solidFill>
                <a:latin typeface="Arial"/>
                <a:cs typeface="Times New Roman" panose="02020603050405020304" pitchFamily="18" charset="0"/>
              </a:rPr>
              <a:t>/ = Single channel</a:t>
            </a:r>
            <a:endParaRPr lang="en-US" sz="1100" dirty="0">
              <a:solidFill>
                <a:prstClr val="white"/>
              </a:solidFill>
              <a:latin typeface="Arial"/>
              <a:cs typeface="Times New Roman" panose="02020603050405020304" pitchFamily="18" charset="0"/>
            </a:endParaRPr>
          </a:p>
          <a:p>
            <a:pPr marL="171450" indent="-171450" algn="l" defTabSz="8445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srgbClr val="FF0066"/>
                </a:solidFill>
                <a:latin typeface="Arial"/>
                <a:cs typeface="Times New Roman" panose="02020603050405020304" pitchFamily="18" charset="0"/>
              </a:rPr>
              <a:t>Wide </a:t>
            </a:r>
            <a:r>
              <a:rPr lang="en-US" sz="1100" b="1" dirty="0">
                <a:solidFill>
                  <a:srgbClr val="FF0066"/>
                </a:solidFill>
                <a:latin typeface="Arial"/>
                <a:cs typeface="Times New Roman" panose="02020603050405020304" pitchFamily="18" charset="0"/>
              </a:rPr>
              <a:t>Band</a:t>
            </a:r>
          </a:p>
          <a:p>
            <a:pPr marL="171450" indent="-171450" algn="l" defTabSz="844550">
              <a:buFont typeface="Arial" panose="020B0604020202020204" pitchFamily="34" charset="0"/>
              <a:buChar char="•"/>
            </a:pPr>
            <a:r>
              <a:rPr lang="en-US" sz="1100" b="1" dirty="0" smtClean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Narrow </a:t>
            </a:r>
            <a:r>
              <a:rPr lang="en-US" sz="1100" b="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band</a:t>
            </a:r>
            <a:endParaRPr lang="en-US" sz="1400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04" name="Oval 16"/>
          <p:cNvSpPr>
            <a:spLocks noChangeArrowheads="1"/>
          </p:cNvSpPr>
          <p:nvPr/>
        </p:nvSpPr>
        <p:spPr bwMode="auto">
          <a:xfrm>
            <a:off x="455647" y="5207391"/>
            <a:ext cx="1175610" cy="501241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66358" tIns="33178" rIns="66358" bIns="33178">
            <a:spAutoFit/>
          </a:bodyPr>
          <a:lstStyle/>
          <a:p>
            <a:pPr marL="0" marR="0" lvl="0" indent="0" defTabSz="8445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100" b="0" i="1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5" name="Text Box 17"/>
          <p:cNvSpPr txBox="1">
            <a:spLocks noChangeArrowheads="1"/>
          </p:cNvSpPr>
          <p:nvPr/>
        </p:nvSpPr>
        <p:spPr bwMode="auto">
          <a:xfrm>
            <a:off x="547021" y="5260535"/>
            <a:ext cx="964677" cy="40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358" tIns="33178" rIns="66358" bIns="33178">
            <a:spAutoFit/>
          </a:bodyPr>
          <a:lstStyle/>
          <a:p>
            <a:pPr defTabSz="844550"/>
            <a:r>
              <a:rPr lang="en-US" sz="1100" b="1" dirty="0" err="1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Normaliser</a:t>
            </a:r>
            <a:endParaRPr lang="en-US" sz="1100" b="1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  <a:p>
            <a:pPr defTabSz="844550"/>
            <a:r>
              <a:rPr lang="en-US" sz="1100" b="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Processor</a:t>
            </a:r>
            <a:endParaRPr lang="en-US" sz="1100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06" name="Text Box 20"/>
          <p:cNvSpPr txBox="1">
            <a:spLocks noChangeArrowheads="1"/>
          </p:cNvSpPr>
          <p:nvPr/>
        </p:nvSpPr>
        <p:spPr bwMode="auto">
          <a:xfrm>
            <a:off x="617346" y="5861159"/>
            <a:ext cx="804153" cy="40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358" tIns="33178" rIns="66358" bIns="33178">
            <a:spAutoFit/>
          </a:bodyPr>
          <a:lstStyle/>
          <a:p>
            <a:pPr defTabSz="844550"/>
            <a:r>
              <a:rPr lang="en-US" sz="1100" b="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Active</a:t>
            </a:r>
          </a:p>
          <a:p>
            <a:pPr defTabSz="844550"/>
            <a:r>
              <a:rPr lang="en-US" sz="1100" b="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Circuitry</a:t>
            </a:r>
            <a:endParaRPr lang="en-US" sz="1100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07" name="Line 25"/>
          <p:cNvSpPr>
            <a:spLocks noChangeShapeType="1"/>
          </p:cNvSpPr>
          <p:nvPr/>
        </p:nvSpPr>
        <p:spPr bwMode="auto">
          <a:xfrm flipV="1">
            <a:off x="3417888" y="1933853"/>
            <a:ext cx="560931" cy="0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  <a:headEnd/>
            <a:tailEnd type="triangle" w="med" len="med"/>
          </a:ln>
        </p:spPr>
        <p:txBody>
          <a:bodyPr lIns="15335" tIns="0" rIns="15335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08" name="Line 26"/>
          <p:cNvSpPr>
            <a:spLocks noChangeShapeType="1"/>
          </p:cNvSpPr>
          <p:nvPr/>
        </p:nvSpPr>
        <p:spPr bwMode="auto">
          <a:xfrm flipH="1">
            <a:off x="2863288" y="1906882"/>
            <a:ext cx="42796" cy="7087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15335" tIns="0" rIns="15335" bIns="0"/>
          <a:lstStyle/>
          <a:p>
            <a:endParaRPr lang="en-US">
              <a:solidFill>
                <a:srgbClr val="FFFFFF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09" name="Text Box 27"/>
          <p:cNvSpPr txBox="1">
            <a:spLocks noChangeArrowheads="1"/>
          </p:cNvSpPr>
          <p:nvPr/>
        </p:nvSpPr>
        <p:spPr bwMode="auto">
          <a:xfrm>
            <a:off x="4000840" y="1830194"/>
            <a:ext cx="1060726" cy="27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335" tIns="0" rIns="15335" bIns="0"/>
          <a:lstStyle/>
          <a:p>
            <a:pPr defTabSz="844550">
              <a:spcBef>
                <a:spcPct val="50000"/>
              </a:spcBef>
            </a:pPr>
            <a:r>
              <a:rPr lang="en-US" sz="1100" b="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Heterodyne</a:t>
            </a:r>
            <a:endParaRPr lang="en-US" sz="1100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10" name="Text Box 29"/>
          <p:cNvSpPr txBox="1">
            <a:spLocks noChangeArrowheads="1"/>
          </p:cNvSpPr>
          <p:nvPr/>
        </p:nvSpPr>
        <p:spPr bwMode="auto">
          <a:xfrm>
            <a:off x="7236250" y="1818068"/>
            <a:ext cx="1483888" cy="242887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16614" tIns="9968" rIns="16614" bIns="9968"/>
          <a:lstStyle/>
          <a:p>
            <a:pPr marL="0" marR="0" lvl="0" indent="0" algn="l" defTabSz="8445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POS = (A-B) </a:t>
            </a:r>
          </a:p>
          <a:p>
            <a:pPr marL="0" marR="0" lvl="0" indent="0" algn="l" defTabSz="8445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1" name="Line 30"/>
          <p:cNvSpPr>
            <a:spLocks noChangeShapeType="1"/>
          </p:cNvSpPr>
          <p:nvPr/>
        </p:nvSpPr>
        <p:spPr bwMode="auto">
          <a:xfrm>
            <a:off x="6516216" y="1933853"/>
            <a:ext cx="626565" cy="0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  <a:headEnd/>
            <a:tailEnd type="triangle" w="med" len="med"/>
          </a:ln>
        </p:spPr>
        <p:txBody>
          <a:bodyPr lIns="16614" tIns="9968" rIns="16614" bIns="996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12" name="Line 34"/>
          <p:cNvSpPr>
            <a:spLocks noChangeShapeType="1"/>
          </p:cNvSpPr>
          <p:nvPr/>
        </p:nvSpPr>
        <p:spPr bwMode="auto">
          <a:xfrm flipH="1">
            <a:off x="5171413" y="1898396"/>
            <a:ext cx="41244" cy="70914"/>
          </a:xfrm>
          <a:prstGeom prst="line">
            <a:avLst/>
          </a:prstGeom>
          <a:noFill/>
          <a:ln w="12700">
            <a:solidFill>
              <a:sysClr val="window" lastClr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13" name="Line 40"/>
          <p:cNvSpPr>
            <a:spLocks noChangeShapeType="1"/>
          </p:cNvSpPr>
          <p:nvPr/>
        </p:nvSpPr>
        <p:spPr bwMode="auto">
          <a:xfrm flipH="1">
            <a:off x="4508500" y="1516605"/>
            <a:ext cx="0" cy="140714"/>
          </a:xfrm>
          <a:prstGeom prst="line">
            <a:avLst/>
          </a:prstGeom>
          <a:noFill/>
          <a:ln w="9525">
            <a:solidFill>
              <a:srgbClr val="99CC00"/>
            </a:solidFill>
            <a:round/>
            <a:headEnd/>
            <a:tailEnd type="triangle" w="med" len="med"/>
          </a:ln>
        </p:spPr>
        <p:txBody>
          <a:bodyPr lIns="15335" tIns="9200" rIns="15335" bIns="9200"/>
          <a:lstStyle/>
          <a:p>
            <a:endParaRPr lang="en-US">
              <a:solidFill>
                <a:srgbClr val="FFFFFF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14" name="Line 41"/>
          <p:cNvSpPr>
            <a:spLocks noChangeShapeType="1"/>
          </p:cNvSpPr>
          <p:nvPr/>
        </p:nvSpPr>
        <p:spPr bwMode="auto">
          <a:xfrm>
            <a:off x="4508500" y="1516605"/>
            <a:ext cx="414333" cy="0"/>
          </a:xfrm>
          <a:prstGeom prst="line">
            <a:avLst/>
          </a:prstGeom>
          <a:noFill/>
          <a:ln w="9525">
            <a:solidFill>
              <a:srgbClr val="99CC00"/>
            </a:solidFill>
            <a:round/>
            <a:headEnd/>
            <a:tailEnd/>
          </a:ln>
        </p:spPr>
        <p:txBody>
          <a:bodyPr lIns="15335" tIns="9200" rIns="15335" bIns="9200"/>
          <a:lstStyle/>
          <a:p>
            <a:endParaRPr lang="en-US">
              <a:solidFill>
                <a:srgbClr val="FFFFFF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15" name="Oval 39"/>
          <p:cNvSpPr>
            <a:spLocks noChangeArrowheads="1"/>
          </p:cNvSpPr>
          <p:nvPr/>
        </p:nvSpPr>
        <p:spPr bwMode="auto">
          <a:xfrm>
            <a:off x="4707258" y="1151318"/>
            <a:ext cx="1120687" cy="541208"/>
          </a:xfrm>
          <a:prstGeom prst="ellipse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15335" tIns="9200" rIns="15335" bIns="9200"/>
          <a:lstStyle/>
          <a:p>
            <a:pPr marL="0" marR="0" lvl="0" indent="0" defTabSz="8445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9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6" name="Text Box 42"/>
          <p:cNvSpPr txBox="1">
            <a:spLocks noChangeArrowheads="1"/>
          </p:cNvSpPr>
          <p:nvPr/>
        </p:nvSpPr>
        <p:spPr bwMode="auto">
          <a:xfrm>
            <a:off x="4763827" y="1174513"/>
            <a:ext cx="1044242" cy="60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335" tIns="9200" rIns="15335" bIns="9200"/>
          <a:lstStyle/>
          <a:p>
            <a:pPr defTabSz="844550"/>
            <a:r>
              <a:rPr lang="en-US" sz="1100" b="1" dirty="0">
                <a:solidFill>
                  <a:prstClr val="white"/>
                </a:solidFill>
                <a:latin typeface="Arial"/>
                <a:cs typeface="Times New Roman" panose="02020603050405020304" pitchFamily="18" charset="0"/>
              </a:rPr>
              <a:t>Automatic</a:t>
            </a:r>
          </a:p>
          <a:p>
            <a:pPr defTabSz="844550"/>
            <a:r>
              <a:rPr lang="en-US" sz="1100" b="1" dirty="0">
                <a:solidFill>
                  <a:prstClr val="white"/>
                </a:solidFill>
                <a:latin typeface="Arial"/>
                <a:cs typeface="Times New Roman" panose="02020603050405020304" pitchFamily="18" charset="0"/>
              </a:rPr>
              <a:t>Gain Control</a:t>
            </a:r>
          </a:p>
          <a:p>
            <a:pPr defTabSz="844550"/>
            <a:r>
              <a:rPr lang="en-US" sz="1100" b="1" dirty="0">
                <a:solidFill>
                  <a:prstClr val="white"/>
                </a:solidFill>
                <a:latin typeface="Arial"/>
                <a:cs typeface="Times New Roman" panose="02020603050405020304" pitchFamily="18" charset="0"/>
              </a:rPr>
              <a:t>on </a:t>
            </a:r>
            <a:r>
              <a:rPr lang="en-US" sz="1100" b="1" dirty="0">
                <a:solidFill>
                  <a:prstClr val="white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endParaRPr lang="en-US" sz="1100" dirty="0">
              <a:solidFill>
                <a:prstClr val="white"/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117" name="Oval 44"/>
          <p:cNvSpPr>
            <a:spLocks noChangeArrowheads="1"/>
          </p:cNvSpPr>
          <p:nvPr/>
        </p:nvSpPr>
        <p:spPr bwMode="auto">
          <a:xfrm>
            <a:off x="2365313" y="1679958"/>
            <a:ext cx="1038746" cy="524725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/>
          <a:lstStyle/>
          <a:p>
            <a:pPr marL="0" marR="0" lvl="0" indent="0" defTabSz="8445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900" b="0" i="1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8" name="Text Box 45"/>
          <p:cNvSpPr txBox="1">
            <a:spLocks noChangeArrowheads="1"/>
          </p:cNvSpPr>
          <p:nvPr/>
        </p:nvSpPr>
        <p:spPr bwMode="auto">
          <a:xfrm>
            <a:off x="2382117" y="1851265"/>
            <a:ext cx="1005139" cy="28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44550"/>
            <a:r>
              <a:rPr lang="en-US" sz="1100" b="1" dirty="0">
                <a:solidFill>
                  <a:srgbClr val="003399"/>
                </a:solidFill>
                <a:latin typeface="Arial"/>
                <a:cs typeface="Times New Roman" panose="02020603050405020304" pitchFamily="18" charset="0"/>
              </a:rPr>
              <a:t>Multiplexed</a:t>
            </a:r>
            <a:endParaRPr lang="en-US" sz="1100" dirty="0">
              <a:solidFill>
                <a:srgbClr val="99CC00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19" name="Line 46"/>
          <p:cNvSpPr>
            <a:spLocks noChangeShapeType="1"/>
          </p:cNvSpPr>
          <p:nvPr/>
        </p:nvSpPr>
        <p:spPr bwMode="auto">
          <a:xfrm flipV="1">
            <a:off x="1774825" y="2060955"/>
            <a:ext cx="646648" cy="1163105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kern="0">
              <a:solidFill>
                <a:srgbClr val="FFFFFF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23" name="Line 52"/>
          <p:cNvSpPr>
            <a:spLocks noChangeShapeType="1"/>
          </p:cNvSpPr>
          <p:nvPr/>
        </p:nvSpPr>
        <p:spPr bwMode="auto">
          <a:xfrm>
            <a:off x="1816086" y="3534319"/>
            <a:ext cx="605388" cy="1125909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 wrap="none" lIns="0" tIns="9968" rIns="0" bIns="0"/>
          <a:lstStyle/>
          <a:p>
            <a:pPr>
              <a:defRPr/>
            </a:pPr>
            <a:endParaRPr lang="en-US" kern="0">
              <a:solidFill>
                <a:srgbClr val="FFFFFF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24" name="Oval 53"/>
          <p:cNvSpPr>
            <a:spLocks noChangeArrowheads="1"/>
          </p:cNvSpPr>
          <p:nvPr/>
        </p:nvSpPr>
        <p:spPr bwMode="auto">
          <a:xfrm>
            <a:off x="2365069" y="4523976"/>
            <a:ext cx="1039234" cy="525723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9968" rIns="0" bIns="0"/>
          <a:lstStyle/>
          <a:p>
            <a:pPr marL="0" marR="0" lvl="0" indent="0" defTabSz="8445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9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5" name="Text Box 56"/>
          <p:cNvSpPr txBox="1">
            <a:spLocks noChangeArrowheads="1"/>
          </p:cNvSpPr>
          <p:nvPr/>
        </p:nvSpPr>
        <p:spPr bwMode="auto">
          <a:xfrm>
            <a:off x="7229686" y="3840545"/>
            <a:ext cx="1483045" cy="44291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16614" tIns="9968" rIns="16614" bIns="9968"/>
          <a:lstStyle>
            <a:defPPr>
              <a:defRPr lang="en-US"/>
            </a:defPPr>
            <a:lvl1pPr defTabSz="8445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/>
                <a:ea typeface="ＭＳ Ｐゴシック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8445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Times New Roman" panose="02020603050405020304" pitchFamily="18" charset="0"/>
              </a:rPr>
              <a:t>POS = [log(A/B)] </a:t>
            </a:r>
          </a:p>
          <a:p>
            <a:pPr marL="0" marR="0" lvl="0" indent="0" algn="l" defTabSz="8445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Times New Roman" panose="02020603050405020304" pitchFamily="18" charset="0"/>
              </a:rPr>
              <a:t>  = [log(A)-log(B)]</a:t>
            </a:r>
          </a:p>
          <a:p>
            <a:pPr marL="0" marR="0" lvl="0" indent="0" algn="l" defTabSz="8445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6" name="Line 57"/>
          <p:cNvSpPr>
            <a:spLocks noChangeShapeType="1"/>
          </p:cNvSpPr>
          <p:nvPr/>
        </p:nvSpPr>
        <p:spPr bwMode="auto">
          <a:xfrm flipH="1">
            <a:off x="6799239" y="4028351"/>
            <a:ext cx="41281" cy="71238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/>
            <a:tailEnd/>
          </a:ln>
        </p:spPr>
        <p:txBody>
          <a:bodyPr lIns="16614" tIns="9968" rIns="16614" bIns="996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27" name="Line 58"/>
          <p:cNvSpPr>
            <a:spLocks noChangeShapeType="1"/>
          </p:cNvSpPr>
          <p:nvPr/>
        </p:nvSpPr>
        <p:spPr bwMode="auto">
          <a:xfrm>
            <a:off x="6533092" y="4063970"/>
            <a:ext cx="622267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lIns="0" tIns="0" rIns="0" bIns="0"/>
          <a:lstStyle/>
          <a:p>
            <a:endParaRPr lang="en-US">
              <a:solidFill>
                <a:srgbClr val="FFFFFF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28" name="Line 65"/>
          <p:cNvSpPr>
            <a:spLocks noChangeShapeType="1"/>
          </p:cNvSpPr>
          <p:nvPr/>
        </p:nvSpPr>
        <p:spPr bwMode="auto">
          <a:xfrm flipV="1">
            <a:off x="3409950" y="4056209"/>
            <a:ext cx="590984" cy="8177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lIns="0" tIns="0" rIns="0" bIns="0"/>
          <a:lstStyle/>
          <a:p>
            <a:endParaRPr lang="en-US">
              <a:solidFill>
                <a:srgbClr val="FFFFFF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29" name="Rectangle 66"/>
          <p:cNvSpPr>
            <a:spLocks noChangeArrowheads="1"/>
          </p:cNvSpPr>
          <p:nvPr/>
        </p:nvSpPr>
        <p:spPr bwMode="auto">
          <a:xfrm>
            <a:off x="4024531" y="3897203"/>
            <a:ext cx="1013345" cy="45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844550"/>
            <a:r>
              <a:rPr lang="en-US" sz="1100" b="1" dirty="0">
                <a:solidFill>
                  <a:srgbClr val="FF0066"/>
                </a:solidFill>
                <a:latin typeface="Arial"/>
                <a:cs typeface="Times New Roman" panose="02020603050405020304" pitchFamily="18" charset="0"/>
              </a:rPr>
              <a:t>Logarithmic </a:t>
            </a:r>
          </a:p>
          <a:p>
            <a:pPr defTabSz="844550"/>
            <a:r>
              <a:rPr lang="en-US" sz="1100" b="1" dirty="0">
                <a:solidFill>
                  <a:srgbClr val="FF0066"/>
                </a:solidFill>
                <a:latin typeface="Arial"/>
                <a:cs typeface="Times New Roman" panose="02020603050405020304" pitchFamily="18" charset="0"/>
              </a:rPr>
              <a:t>Amplifiers</a:t>
            </a:r>
          </a:p>
        </p:txBody>
      </p:sp>
      <p:sp>
        <p:nvSpPr>
          <p:cNvPr id="130" name="Line 68"/>
          <p:cNvSpPr>
            <a:spLocks noChangeShapeType="1"/>
          </p:cNvSpPr>
          <p:nvPr/>
        </p:nvSpPr>
        <p:spPr bwMode="auto">
          <a:xfrm>
            <a:off x="1941390" y="3344480"/>
            <a:ext cx="480084" cy="553409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 wrap="none" lIns="0" tIns="0" rIns="0" bIns="0"/>
          <a:lstStyle/>
          <a:p>
            <a:pPr>
              <a:defRPr/>
            </a:pPr>
            <a:endParaRPr lang="en-US" kern="0">
              <a:solidFill>
                <a:srgbClr val="FFFFFF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31" name="Oval 69"/>
          <p:cNvSpPr>
            <a:spLocks noChangeArrowheads="1"/>
          </p:cNvSpPr>
          <p:nvPr/>
        </p:nvSpPr>
        <p:spPr bwMode="auto">
          <a:xfrm>
            <a:off x="2365325" y="3778180"/>
            <a:ext cx="1038722" cy="560473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/>
          <a:lstStyle/>
          <a:p>
            <a:pPr marL="0" marR="0" lvl="0" indent="0" defTabSz="8445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9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2" name="Rectangle 70"/>
          <p:cNvSpPr>
            <a:spLocks noChangeArrowheads="1"/>
          </p:cNvSpPr>
          <p:nvPr/>
        </p:nvSpPr>
        <p:spPr bwMode="auto">
          <a:xfrm>
            <a:off x="2416498" y="3888984"/>
            <a:ext cx="936377" cy="45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844550"/>
            <a:r>
              <a:rPr lang="fr-CH" sz="1100" b="1" i="1" dirty="0" err="1">
                <a:solidFill>
                  <a:srgbClr val="003399"/>
                </a:solidFill>
                <a:latin typeface="Arial"/>
                <a:cs typeface="Times New Roman" panose="02020603050405020304" pitchFamily="18" charset="0"/>
              </a:rPr>
              <a:t>Individual</a:t>
            </a:r>
            <a:endParaRPr lang="fr-CH" sz="1100" b="1" i="1" dirty="0">
              <a:solidFill>
                <a:srgbClr val="003399"/>
              </a:solidFill>
              <a:latin typeface="Arial"/>
              <a:cs typeface="Times New Roman" panose="02020603050405020304" pitchFamily="18" charset="0"/>
            </a:endParaRPr>
          </a:p>
          <a:p>
            <a:pPr defTabSz="844550"/>
            <a:r>
              <a:rPr lang="fr-CH" sz="1100" b="1" i="1" dirty="0" err="1">
                <a:solidFill>
                  <a:srgbClr val="003399"/>
                </a:solidFill>
                <a:latin typeface="Arial"/>
                <a:cs typeface="Times New Roman" panose="02020603050405020304" pitchFamily="18" charset="0"/>
              </a:rPr>
              <a:t>Treatment</a:t>
            </a:r>
            <a:endParaRPr lang="en-US" sz="1100" b="1" i="1" dirty="0">
              <a:solidFill>
                <a:srgbClr val="003399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33" name="Line 74"/>
          <p:cNvSpPr>
            <a:spLocks noChangeShapeType="1"/>
          </p:cNvSpPr>
          <p:nvPr/>
        </p:nvSpPr>
        <p:spPr bwMode="auto">
          <a:xfrm flipV="1">
            <a:off x="4936598" y="4786968"/>
            <a:ext cx="581076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lIns="0" tIns="0" rIns="0" bIns="0"/>
          <a:lstStyle/>
          <a:p>
            <a:endParaRPr lang="en-US">
              <a:solidFill>
                <a:srgbClr val="FFFFFF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34" name="Oval 76"/>
          <p:cNvSpPr>
            <a:spLocks noChangeArrowheads="1"/>
          </p:cNvSpPr>
          <p:nvPr/>
        </p:nvSpPr>
        <p:spPr bwMode="auto">
          <a:xfrm>
            <a:off x="3991643" y="4526169"/>
            <a:ext cx="1037740" cy="525462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16614" tIns="9968" rIns="16614" bIns="9968"/>
          <a:lstStyle/>
          <a:p>
            <a:pPr marL="0" marR="0" lvl="0" indent="0" defTabSz="8445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Amplitude</a:t>
            </a:r>
          </a:p>
          <a:p>
            <a:pPr marL="0" marR="0" lvl="0" indent="0" defTabSz="8445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to Time</a:t>
            </a:r>
          </a:p>
        </p:txBody>
      </p:sp>
      <p:sp>
        <p:nvSpPr>
          <p:cNvPr id="135" name="Line 77"/>
          <p:cNvSpPr>
            <a:spLocks noChangeShapeType="1"/>
          </p:cNvSpPr>
          <p:nvPr/>
        </p:nvSpPr>
        <p:spPr bwMode="auto">
          <a:xfrm flipV="1">
            <a:off x="3409950" y="4784343"/>
            <a:ext cx="568869" cy="7261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lIns="0" tIns="0" rIns="0" bIns="0"/>
          <a:lstStyle/>
          <a:p>
            <a:endParaRPr lang="en-US">
              <a:solidFill>
                <a:srgbClr val="FFFFFF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36" name="Text Box 79"/>
          <p:cNvSpPr txBox="1">
            <a:spLocks noChangeArrowheads="1"/>
          </p:cNvSpPr>
          <p:nvPr/>
        </p:nvSpPr>
        <p:spPr bwMode="auto">
          <a:xfrm>
            <a:off x="7225138" y="4722674"/>
            <a:ext cx="1483888" cy="24606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16614" tIns="9968" rIns="16614" bIns="9968"/>
          <a:lstStyle>
            <a:defPPr>
              <a:defRPr lang="en-US"/>
            </a:defPPr>
            <a:lvl1pPr defTabSz="8445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/>
                <a:ea typeface="ＭＳ Ｐゴシック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8445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Times New Roman" panose="02020603050405020304" pitchFamily="18" charset="0"/>
              </a:rPr>
              <a:t>POS = [A/B] </a:t>
            </a:r>
          </a:p>
        </p:txBody>
      </p:sp>
      <p:sp>
        <p:nvSpPr>
          <p:cNvPr id="137" name="Line 81"/>
          <p:cNvSpPr>
            <a:spLocks noChangeShapeType="1"/>
          </p:cNvSpPr>
          <p:nvPr/>
        </p:nvSpPr>
        <p:spPr bwMode="auto">
          <a:xfrm flipV="1">
            <a:off x="6532034" y="4786942"/>
            <a:ext cx="62198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lIns="0" tIns="0" rIns="0" bIns="0"/>
          <a:lstStyle/>
          <a:p>
            <a:endParaRPr lang="en-US">
              <a:solidFill>
                <a:srgbClr val="FFFFFF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38" name="Text Box 84"/>
          <p:cNvSpPr txBox="1">
            <a:spLocks noChangeArrowheads="1"/>
          </p:cNvSpPr>
          <p:nvPr/>
        </p:nvSpPr>
        <p:spPr bwMode="auto">
          <a:xfrm>
            <a:off x="7221478" y="5370374"/>
            <a:ext cx="1483315" cy="24447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16614" tIns="9968" rIns="16614" bIns="9968"/>
          <a:lstStyle>
            <a:defPPr>
              <a:defRPr lang="en-US"/>
            </a:defPPr>
            <a:lvl1pPr defTabSz="8445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/>
                <a:ea typeface="ＭＳ Ｐゴシック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8445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Times New Roman" panose="02020603050405020304" pitchFamily="18" charset="0"/>
              </a:rPr>
              <a:t>POS = [ATN(A/B)] </a:t>
            </a:r>
          </a:p>
        </p:txBody>
      </p:sp>
      <p:sp>
        <p:nvSpPr>
          <p:cNvPr id="139" name="Line 85"/>
          <p:cNvSpPr>
            <a:spLocks noChangeShapeType="1"/>
          </p:cNvSpPr>
          <p:nvPr/>
        </p:nvSpPr>
        <p:spPr bwMode="auto">
          <a:xfrm>
            <a:off x="6533092" y="5467855"/>
            <a:ext cx="6217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6614" tIns="9968" rIns="16614" bIns="996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40" name="Line 86"/>
          <p:cNvSpPr>
            <a:spLocks noChangeShapeType="1"/>
          </p:cNvSpPr>
          <p:nvPr/>
        </p:nvSpPr>
        <p:spPr bwMode="auto">
          <a:xfrm flipH="1">
            <a:off x="6840273" y="5432266"/>
            <a:ext cx="41246" cy="7117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6614" tIns="9968" rIns="16614" bIns="996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41" name="Line 88"/>
          <p:cNvSpPr>
            <a:spLocks noChangeShapeType="1"/>
          </p:cNvSpPr>
          <p:nvPr/>
        </p:nvSpPr>
        <p:spPr bwMode="auto">
          <a:xfrm>
            <a:off x="3321049" y="4938574"/>
            <a:ext cx="657769" cy="52928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lIns="0" tIns="0" rIns="0" bIns="0"/>
          <a:lstStyle/>
          <a:p>
            <a:endParaRPr lang="en-US">
              <a:solidFill>
                <a:srgbClr val="FFFFFF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42" name="Oval 89"/>
          <p:cNvSpPr>
            <a:spLocks noChangeArrowheads="1"/>
          </p:cNvSpPr>
          <p:nvPr/>
        </p:nvSpPr>
        <p:spPr bwMode="auto">
          <a:xfrm>
            <a:off x="3990791" y="5208058"/>
            <a:ext cx="1039444" cy="525855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16614" tIns="9968" rIns="16614" bIns="9968"/>
          <a:lstStyle/>
          <a:p>
            <a:pPr marL="0" marR="0" lvl="0" indent="0" defTabSz="8445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1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Amplitude</a:t>
            </a:r>
          </a:p>
          <a:p>
            <a:pPr marL="0" marR="0" lvl="0" indent="0" defTabSz="8445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1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to Phase</a:t>
            </a:r>
            <a:endParaRPr kumimoji="0" lang="fr-CH" sz="9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" name="Text Box 96"/>
          <p:cNvSpPr txBox="1">
            <a:spLocks noChangeArrowheads="1"/>
          </p:cNvSpPr>
          <p:nvPr/>
        </p:nvSpPr>
        <p:spPr bwMode="auto">
          <a:xfrm>
            <a:off x="7226675" y="2671095"/>
            <a:ext cx="1482351" cy="24447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16614" tIns="9968" rIns="16614" bIns="9968"/>
          <a:lstStyle>
            <a:defPPr>
              <a:defRPr lang="en-US"/>
            </a:defPPr>
            <a:lvl1pPr defTabSz="8445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/>
                <a:ea typeface="ＭＳ Ｐゴシック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8445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Times New Roman" panose="02020603050405020304" pitchFamily="18" charset="0"/>
              </a:rPr>
              <a:t>POS = </a:t>
            </a: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Times New Roman" panose="02020603050405020304" pitchFamily="18" charset="0"/>
              </a:rPr>
              <a:t>D / S </a:t>
            </a:r>
          </a:p>
        </p:txBody>
      </p:sp>
      <p:sp>
        <p:nvSpPr>
          <p:cNvPr id="144" name="Line 97"/>
          <p:cNvSpPr>
            <a:spLocks noChangeShapeType="1"/>
          </p:cNvSpPr>
          <p:nvPr/>
        </p:nvSpPr>
        <p:spPr bwMode="auto">
          <a:xfrm flipV="1">
            <a:off x="6341533" y="2649403"/>
            <a:ext cx="812491" cy="0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  <a:headEnd/>
            <a:tailEnd type="triangle" w="med" len="med"/>
          </a:ln>
        </p:spPr>
        <p:txBody>
          <a:bodyPr lIns="16614" tIns="9968" rIns="16614" bIns="9968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45" name="Oval 100"/>
          <p:cNvSpPr>
            <a:spLocks noChangeArrowheads="1"/>
          </p:cNvSpPr>
          <p:nvPr/>
        </p:nvSpPr>
        <p:spPr bwMode="auto">
          <a:xfrm>
            <a:off x="3990941" y="2378898"/>
            <a:ext cx="1039145" cy="525463"/>
          </a:xfrm>
          <a:prstGeom prst="ellipse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15335" tIns="0" rIns="15335" bIns="0"/>
          <a:lstStyle/>
          <a:p>
            <a:pPr marL="0" marR="0" lvl="0" indent="0" defTabSz="8445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9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6" name="Text Box 101"/>
          <p:cNvSpPr txBox="1">
            <a:spLocks noChangeArrowheads="1"/>
          </p:cNvSpPr>
          <p:nvPr/>
        </p:nvSpPr>
        <p:spPr bwMode="auto">
          <a:xfrm>
            <a:off x="4000934" y="2541741"/>
            <a:ext cx="1060539" cy="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335" tIns="0" rIns="15335" bIns="0"/>
          <a:lstStyle/>
          <a:p>
            <a:pPr defTabSz="844550">
              <a:spcBef>
                <a:spcPct val="50000"/>
              </a:spcBef>
            </a:pPr>
            <a:r>
              <a:rPr lang="en-US" sz="1100" b="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Heterodyne</a:t>
            </a:r>
            <a:endParaRPr lang="en-US" sz="1100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47" name="Oval 103"/>
          <p:cNvSpPr>
            <a:spLocks noChangeArrowheads="1"/>
          </p:cNvSpPr>
          <p:nvPr/>
        </p:nvSpPr>
        <p:spPr bwMode="auto">
          <a:xfrm>
            <a:off x="2365403" y="2390007"/>
            <a:ext cx="1038566" cy="525489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/>
          <a:lstStyle/>
          <a:p>
            <a:pPr marL="0" marR="0" lvl="0" indent="0" defTabSz="8445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1" u="none" strike="noStrike" kern="0" cap="none" spc="0" normalizeH="0" baseline="-2500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8" name="Text Box 104"/>
          <p:cNvSpPr txBox="1">
            <a:spLocks noChangeArrowheads="1"/>
          </p:cNvSpPr>
          <p:nvPr/>
        </p:nvSpPr>
        <p:spPr bwMode="auto">
          <a:xfrm>
            <a:off x="2550971" y="2501567"/>
            <a:ext cx="667431" cy="45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844550"/>
            <a:r>
              <a:rPr lang="en-US" sz="1100" b="1" i="1" dirty="0">
                <a:solidFill>
                  <a:srgbClr val="003399"/>
                </a:solidFill>
                <a:latin typeface="Arial"/>
                <a:cs typeface="Times New Roman" panose="02020603050405020304" pitchFamily="18" charset="0"/>
              </a:rPr>
              <a:t>Hybrid</a:t>
            </a:r>
            <a:endParaRPr lang="en-US" sz="1100" b="1" dirty="0">
              <a:solidFill>
                <a:srgbClr val="003399"/>
              </a:solidFill>
              <a:latin typeface="Arial"/>
              <a:cs typeface="Times New Roman" panose="02020603050405020304" pitchFamily="18" charset="0"/>
            </a:endParaRPr>
          </a:p>
          <a:p>
            <a:pPr defTabSz="844550"/>
            <a:r>
              <a:rPr lang="en-US" sz="1100" b="1" i="1" dirty="0">
                <a:solidFill>
                  <a:srgbClr val="0033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 / S</a:t>
            </a:r>
            <a:endParaRPr lang="en-US" sz="1400" dirty="0">
              <a:solidFill>
                <a:srgbClr val="99CC00"/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149" name="Line 105"/>
          <p:cNvSpPr>
            <a:spLocks noChangeShapeType="1"/>
          </p:cNvSpPr>
          <p:nvPr/>
        </p:nvSpPr>
        <p:spPr bwMode="auto">
          <a:xfrm flipV="1">
            <a:off x="1961870" y="2793332"/>
            <a:ext cx="459604" cy="518892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 wrap="none" lIns="0" tIns="0" rIns="0" bIns="0"/>
          <a:lstStyle/>
          <a:p>
            <a:pPr>
              <a:defRPr/>
            </a:pPr>
            <a:endParaRPr lang="en-US" kern="0">
              <a:solidFill>
                <a:srgbClr val="FFFFFF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50" name="Oval 108"/>
          <p:cNvSpPr>
            <a:spLocks noChangeArrowheads="1"/>
          </p:cNvSpPr>
          <p:nvPr/>
        </p:nvSpPr>
        <p:spPr bwMode="auto">
          <a:xfrm>
            <a:off x="5522489" y="2391160"/>
            <a:ext cx="1039058" cy="525504"/>
          </a:xfrm>
          <a:prstGeom prst="ellipse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/>
          <a:lstStyle/>
          <a:p>
            <a:pPr marL="0" marR="0" lvl="0" indent="0" defTabSz="8445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1" name="Line 109"/>
          <p:cNvSpPr>
            <a:spLocks noChangeShapeType="1"/>
          </p:cNvSpPr>
          <p:nvPr/>
        </p:nvSpPr>
        <p:spPr bwMode="auto">
          <a:xfrm>
            <a:off x="5029383" y="2636234"/>
            <a:ext cx="502606" cy="269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Times New Roman" panose="02020603050405020304" pitchFamily="18" charset="0"/>
            </a:endParaRPr>
          </a:p>
        </p:txBody>
      </p:sp>
      <p:grpSp>
        <p:nvGrpSpPr>
          <p:cNvPr id="152" name="Group 151"/>
          <p:cNvGrpSpPr/>
          <p:nvPr/>
        </p:nvGrpSpPr>
        <p:grpSpPr>
          <a:xfrm>
            <a:off x="945871" y="3039659"/>
            <a:ext cx="1054101" cy="744537"/>
            <a:chOff x="1084263" y="2816758"/>
            <a:chExt cx="1054101" cy="744537"/>
          </a:xfrm>
        </p:grpSpPr>
        <p:sp>
          <p:nvSpPr>
            <p:cNvPr id="153" name="Oval 123"/>
            <p:cNvSpPr>
              <a:spLocks noChangeArrowheads="1"/>
            </p:cNvSpPr>
            <p:nvPr/>
          </p:nvSpPr>
          <p:spPr bwMode="auto">
            <a:xfrm>
              <a:off x="1084263" y="2816758"/>
              <a:ext cx="1016000" cy="598487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0" tIns="0" rIns="0" bIns="0"/>
            <a:lstStyle/>
            <a:p>
              <a:pPr marL="0" marR="0" lvl="0" indent="0" defTabSz="8445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4" name="Text Box 124"/>
            <p:cNvSpPr txBox="1">
              <a:spLocks noChangeArrowheads="1"/>
            </p:cNvSpPr>
            <p:nvPr/>
          </p:nvSpPr>
          <p:spPr bwMode="auto">
            <a:xfrm>
              <a:off x="1098551" y="2972333"/>
              <a:ext cx="1039813" cy="588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8445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Electrodes</a:t>
              </a:r>
            </a:p>
            <a:p>
              <a:pPr marL="0" marR="0" lvl="0" indent="0" defTabSz="8445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A, B</a:t>
              </a:r>
            </a:p>
          </p:txBody>
        </p:sp>
      </p:grpSp>
      <p:sp>
        <p:nvSpPr>
          <p:cNvPr id="155" name="Line 65"/>
          <p:cNvSpPr>
            <a:spLocks noChangeShapeType="1"/>
          </p:cNvSpPr>
          <p:nvPr/>
        </p:nvSpPr>
        <p:spPr bwMode="auto">
          <a:xfrm flipV="1">
            <a:off x="3403969" y="3330883"/>
            <a:ext cx="596871" cy="725326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lIns="0" tIns="0" rIns="0" bIns="0"/>
          <a:lstStyle/>
          <a:p>
            <a:endParaRPr lang="en-US">
              <a:solidFill>
                <a:srgbClr val="FFFFFF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56" name="Rectangle 66"/>
          <p:cNvSpPr>
            <a:spLocks noChangeArrowheads="1"/>
          </p:cNvSpPr>
          <p:nvPr/>
        </p:nvSpPr>
        <p:spPr bwMode="auto">
          <a:xfrm>
            <a:off x="5551254" y="3168637"/>
            <a:ext cx="1012311" cy="45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844550"/>
            <a:r>
              <a:rPr lang="en-US" sz="1100" b="1" dirty="0">
                <a:solidFill>
                  <a:srgbClr val="FF0066"/>
                </a:solidFill>
                <a:latin typeface="Arial"/>
                <a:cs typeface="Times New Roman" panose="02020603050405020304" pitchFamily="18" charset="0"/>
              </a:rPr>
              <a:t>Direct</a:t>
            </a:r>
          </a:p>
          <a:p>
            <a:pPr defTabSz="844550"/>
            <a:r>
              <a:rPr lang="en-US" sz="1100" b="1" dirty="0" err="1">
                <a:solidFill>
                  <a:srgbClr val="FF0066"/>
                </a:solidFill>
                <a:latin typeface="Arial"/>
                <a:cs typeface="Times New Roman" panose="02020603050405020304" pitchFamily="18" charset="0"/>
              </a:rPr>
              <a:t>Digitisation</a:t>
            </a:r>
            <a:endParaRPr lang="en-US" sz="1100" b="1" dirty="0">
              <a:solidFill>
                <a:srgbClr val="FF0066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57" name="Text Box 96"/>
          <p:cNvSpPr txBox="1">
            <a:spLocks noChangeArrowheads="1"/>
          </p:cNvSpPr>
          <p:nvPr/>
        </p:nvSpPr>
        <p:spPr bwMode="auto">
          <a:xfrm>
            <a:off x="7222564" y="3229279"/>
            <a:ext cx="1483200" cy="244800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16614" tIns="9968" rIns="16614" bIns="9968"/>
          <a:lstStyle>
            <a:defPPr>
              <a:defRPr lang="en-US"/>
            </a:defPPr>
            <a:lvl1pPr defTabSz="8445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/>
                <a:ea typeface="ＭＳ Ｐゴシック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8445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Times New Roman" panose="02020603050405020304" pitchFamily="18" charset="0"/>
              </a:rPr>
              <a:t>POS = </a:t>
            </a: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Times New Roman" panose="02020603050405020304" pitchFamily="18" charset="0"/>
              </a:rPr>
              <a:t>D / S 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7108742" y="1140645"/>
            <a:ext cx="17219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 w="11430"/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DIGITISER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7157756" y="2186897"/>
            <a:ext cx="16674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 w="11430"/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No turn by turn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7322865" y="5710699"/>
            <a:ext cx="133722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 w="11430"/>
                <a:solidFill>
                  <a:srgbClr val="33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turn by turn</a:t>
            </a:r>
          </a:p>
        </p:txBody>
      </p:sp>
      <p:sp>
        <p:nvSpPr>
          <p:cNvPr id="161" name="Oval 32"/>
          <p:cNvSpPr>
            <a:spLocks noChangeArrowheads="1"/>
          </p:cNvSpPr>
          <p:nvPr/>
        </p:nvSpPr>
        <p:spPr bwMode="auto">
          <a:xfrm>
            <a:off x="5522646" y="1671779"/>
            <a:ext cx="1038744" cy="524148"/>
          </a:xfrm>
          <a:prstGeom prst="ellipse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/>
          <a:lstStyle/>
          <a:p>
            <a:pPr marL="0" marR="0" lvl="0" indent="0" defTabSz="8445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2" name="Text Box 35"/>
          <p:cNvSpPr txBox="1">
            <a:spLocks noChangeArrowheads="1"/>
          </p:cNvSpPr>
          <p:nvPr/>
        </p:nvSpPr>
        <p:spPr bwMode="auto">
          <a:xfrm>
            <a:off x="5514244" y="1780139"/>
            <a:ext cx="1055548" cy="45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44550"/>
            <a:r>
              <a:rPr lang="en-US" sz="1100" b="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Synchronous</a:t>
            </a:r>
          </a:p>
          <a:p>
            <a:pPr defTabSz="844550"/>
            <a:r>
              <a:rPr lang="en-US" sz="1100" b="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Detection</a:t>
            </a:r>
            <a:endParaRPr lang="en-US" sz="1100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63" name="Oval 60"/>
          <p:cNvSpPr>
            <a:spLocks noChangeArrowheads="1"/>
          </p:cNvSpPr>
          <p:nvPr/>
        </p:nvSpPr>
        <p:spPr bwMode="auto">
          <a:xfrm>
            <a:off x="5522080" y="3783399"/>
            <a:ext cx="1039876" cy="561974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/>
          <a:lstStyle/>
          <a:p>
            <a:pPr marL="0" marR="0" lvl="0" indent="0" defTabSz="8445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" name="Oval 73"/>
          <p:cNvSpPr>
            <a:spLocks noChangeArrowheads="1"/>
          </p:cNvSpPr>
          <p:nvPr/>
        </p:nvSpPr>
        <p:spPr bwMode="auto">
          <a:xfrm>
            <a:off x="5522108" y="4524237"/>
            <a:ext cx="1039820" cy="525462"/>
          </a:xfrm>
          <a:prstGeom prst="ellipse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/>
          <a:lstStyle/>
          <a:p>
            <a:pPr marL="0" marR="0" lvl="0" indent="0" defTabSz="8445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Limiter,</a:t>
            </a:r>
          </a:p>
          <a:p>
            <a:pPr marL="0" marR="0" lvl="0" indent="0" defTabSz="8445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fr-CH" sz="1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fr-CH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to </a:t>
            </a:r>
            <a:r>
              <a:rPr kumimoji="0" lang="fr-CH" sz="11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Ampl</a:t>
            </a:r>
            <a:r>
              <a:rPr kumimoji="0" lang="fr-CH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5" name="Oval 91"/>
          <p:cNvSpPr>
            <a:spLocks noChangeArrowheads="1"/>
          </p:cNvSpPr>
          <p:nvPr/>
        </p:nvSpPr>
        <p:spPr bwMode="auto">
          <a:xfrm>
            <a:off x="5522164" y="5207391"/>
            <a:ext cx="1039708" cy="524373"/>
          </a:xfrm>
          <a:prstGeom prst="ellipse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15335" tIns="9200" rIns="15335" bIns="9200"/>
          <a:lstStyle/>
          <a:p>
            <a:pPr marL="0" marR="0" lvl="0" indent="0" defTabSz="8445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6" name="Text Box 93"/>
          <p:cNvSpPr txBox="1">
            <a:spLocks noChangeArrowheads="1"/>
          </p:cNvSpPr>
          <p:nvPr/>
        </p:nvSpPr>
        <p:spPr bwMode="auto">
          <a:xfrm>
            <a:off x="5522164" y="5292092"/>
            <a:ext cx="1039708" cy="52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335" tIns="9200" rIns="15335" bIns="9200"/>
          <a:lstStyle/>
          <a:p>
            <a:pPr defTabSz="844550"/>
            <a:r>
              <a:rPr lang="fr-CH" sz="1100" b="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Limiter,</a:t>
            </a:r>
          </a:p>
          <a:p>
            <a:pPr defTabSz="844550"/>
            <a:r>
              <a:rPr lang="fr-CH" sz="1100" b="1" dirty="0">
                <a:solidFill>
                  <a:prstClr val="black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fr-CH" sz="1100" b="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 to </a:t>
            </a:r>
            <a:r>
              <a:rPr lang="fr-CH" sz="1100" b="1" dirty="0" err="1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Ampl</a:t>
            </a:r>
            <a:r>
              <a:rPr lang="fr-CH" sz="1100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.</a:t>
            </a:r>
            <a:endParaRPr lang="en-US" sz="900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67" name="Text Box 110"/>
          <p:cNvSpPr txBox="1">
            <a:spLocks noChangeArrowheads="1"/>
          </p:cNvSpPr>
          <p:nvPr/>
        </p:nvSpPr>
        <p:spPr bwMode="auto">
          <a:xfrm>
            <a:off x="5566038" y="2492295"/>
            <a:ext cx="951960" cy="45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44550"/>
            <a:r>
              <a:rPr lang="en-US" sz="1100" b="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Homodyne</a:t>
            </a:r>
          </a:p>
          <a:p>
            <a:pPr defTabSz="844550"/>
            <a:r>
              <a:rPr lang="en-US" sz="1100" b="1" dirty="0">
                <a:solidFill>
                  <a:prstClr val="black"/>
                </a:solidFill>
                <a:latin typeface="Arial"/>
                <a:cs typeface="Times New Roman" panose="02020603050405020304" pitchFamily="18" charset="0"/>
              </a:rPr>
              <a:t>Detection</a:t>
            </a:r>
            <a:endParaRPr lang="en-US" sz="1100" dirty="0">
              <a:solidFill>
                <a:prstClr val="black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5531989" y="3872011"/>
            <a:ext cx="10200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550"/>
            <a:r>
              <a:rPr lang="en-US" sz="1100" b="1" dirty="0">
                <a:solidFill>
                  <a:srgbClr val="FF0066"/>
                </a:solidFill>
                <a:latin typeface="Arial"/>
                <a:cs typeface="Times New Roman" panose="02020603050405020304" pitchFamily="18" charset="0"/>
              </a:rPr>
              <a:t>Differential</a:t>
            </a:r>
          </a:p>
          <a:p>
            <a:pPr defTabSz="844550"/>
            <a:r>
              <a:rPr lang="en-US" sz="1100" b="1" dirty="0">
                <a:solidFill>
                  <a:srgbClr val="FF0066"/>
                </a:solidFill>
                <a:latin typeface="Arial"/>
                <a:cs typeface="Times New Roman" panose="02020603050405020304" pitchFamily="18" charset="0"/>
              </a:rPr>
              <a:t>Amplifier</a:t>
            </a:r>
          </a:p>
        </p:txBody>
      </p:sp>
      <p:sp>
        <p:nvSpPr>
          <p:cNvPr id="169" name="Rectangle 70"/>
          <p:cNvSpPr>
            <a:spLocks noChangeArrowheads="1"/>
          </p:cNvSpPr>
          <p:nvPr/>
        </p:nvSpPr>
        <p:spPr bwMode="auto">
          <a:xfrm>
            <a:off x="2416498" y="4595385"/>
            <a:ext cx="936377" cy="45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844550"/>
            <a:r>
              <a:rPr lang="fr-CH" sz="1100" b="1" i="1" dirty="0" smtClean="0">
                <a:solidFill>
                  <a:srgbClr val="003399"/>
                </a:solidFill>
                <a:latin typeface="Arial"/>
                <a:cs typeface="Times New Roman" panose="02020603050405020304" pitchFamily="18" charset="0"/>
              </a:rPr>
              <a:t>Passive</a:t>
            </a:r>
          </a:p>
          <a:p>
            <a:pPr defTabSz="844550"/>
            <a:r>
              <a:rPr lang="fr-CH" sz="1100" b="1" i="1" dirty="0" smtClean="0">
                <a:solidFill>
                  <a:srgbClr val="003399"/>
                </a:solidFill>
                <a:latin typeface="Arial"/>
                <a:cs typeface="Times New Roman" panose="02020603050405020304" pitchFamily="18" charset="0"/>
              </a:rPr>
              <a:t>Normalisation</a:t>
            </a:r>
            <a:endParaRPr lang="fr-CH" sz="900" dirty="0">
              <a:solidFill>
                <a:srgbClr val="FFFFFF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70" name="Line 109"/>
          <p:cNvSpPr>
            <a:spLocks noChangeShapeType="1"/>
          </p:cNvSpPr>
          <p:nvPr/>
        </p:nvSpPr>
        <p:spPr bwMode="auto">
          <a:xfrm>
            <a:off x="3409949" y="2643451"/>
            <a:ext cx="568869" cy="0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72" name="Oval 100"/>
          <p:cNvSpPr>
            <a:spLocks noChangeArrowheads="1"/>
          </p:cNvSpPr>
          <p:nvPr/>
        </p:nvSpPr>
        <p:spPr bwMode="auto">
          <a:xfrm>
            <a:off x="4010327" y="3082513"/>
            <a:ext cx="1039145" cy="525463"/>
          </a:xfrm>
          <a:prstGeom prst="ellipse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15335" tIns="0" rIns="15335" bIns="0"/>
          <a:lstStyle/>
          <a:p>
            <a:pPr marL="0" marR="0" lvl="0" indent="0" defTabSz="8445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9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3" name="Rectangle 66"/>
          <p:cNvSpPr>
            <a:spLocks noChangeArrowheads="1"/>
          </p:cNvSpPr>
          <p:nvPr/>
        </p:nvSpPr>
        <p:spPr bwMode="auto">
          <a:xfrm>
            <a:off x="4018556" y="3157194"/>
            <a:ext cx="1012311" cy="45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844550"/>
            <a:r>
              <a:rPr lang="en-US" sz="1100" b="1" dirty="0" smtClean="0">
                <a:solidFill>
                  <a:srgbClr val="FF0066"/>
                </a:solidFill>
                <a:latin typeface="Arial"/>
                <a:cs typeface="Times New Roman" panose="02020603050405020304" pitchFamily="18" charset="0"/>
              </a:rPr>
              <a:t>Down</a:t>
            </a:r>
          </a:p>
          <a:p>
            <a:pPr defTabSz="844550"/>
            <a:r>
              <a:rPr lang="en-US" sz="1100" b="1" dirty="0" smtClean="0">
                <a:solidFill>
                  <a:srgbClr val="FF0066"/>
                </a:solidFill>
                <a:latin typeface="Arial"/>
                <a:cs typeface="Times New Roman" panose="02020603050405020304" pitchFamily="18" charset="0"/>
              </a:rPr>
              <a:t>Conversion</a:t>
            </a:r>
            <a:endParaRPr lang="en-US" sz="1100" b="1" dirty="0">
              <a:solidFill>
                <a:srgbClr val="FF0066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5361" name="Freeform 15360"/>
          <p:cNvSpPr/>
          <p:nvPr/>
        </p:nvSpPr>
        <p:spPr bwMode="auto">
          <a:xfrm>
            <a:off x="3407434" y="3027872"/>
            <a:ext cx="2139351" cy="1017917"/>
          </a:xfrm>
          <a:custGeom>
            <a:avLst/>
            <a:gdLst>
              <a:gd name="connsiteX0" fmla="*/ 0 w 2139351"/>
              <a:gd name="connsiteY0" fmla="*/ 1017917 h 1017917"/>
              <a:gd name="connsiteX1" fmla="*/ 439947 w 2139351"/>
              <a:gd name="connsiteY1" fmla="*/ 8626 h 1017917"/>
              <a:gd name="connsiteX2" fmla="*/ 1716657 w 2139351"/>
              <a:gd name="connsiteY2" fmla="*/ 0 h 1017917"/>
              <a:gd name="connsiteX3" fmla="*/ 2139351 w 2139351"/>
              <a:gd name="connsiteY3" fmla="*/ 215660 h 101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9351" h="1017917">
                <a:moveTo>
                  <a:pt x="0" y="1017917"/>
                </a:moveTo>
                <a:lnTo>
                  <a:pt x="439947" y="8626"/>
                </a:lnTo>
                <a:lnTo>
                  <a:pt x="1716657" y="0"/>
                </a:lnTo>
                <a:lnTo>
                  <a:pt x="2139351" y="215660"/>
                </a:lnTo>
              </a:path>
            </a:pathLst>
          </a:cu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lIns="0" tIns="0" rIns="0" bIns="0"/>
          <a:lstStyle/>
          <a:p>
            <a:endParaRPr lang="en-GB">
              <a:solidFill>
                <a:srgbClr val="FFFFFF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5362" name="Freeform 15361"/>
          <p:cNvSpPr/>
          <p:nvPr/>
        </p:nvSpPr>
        <p:spPr bwMode="auto">
          <a:xfrm>
            <a:off x="3407434" y="2294626"/>
            <a:ext cx="2139351" cy="336431"/>
          </a:xfrm>
          <a:custGeom>
            <a:avLst/>
            <a:gdLst>
              <a:gd name="connsiteX0" fmla="*/ 0 w 2139351"/>
              <a:gd name="connsiteY0" fmla="*/ 336431 h 336431"/>
              <a:gd name="connsiteX1" fmla="*/ 500332 w 2139351"/>
              <a:gd name="connsiteY1" fmla="*/ 0 h 336431"/>
              <a:gd name="connsiteX2" fmla="*/ 1759789 w 2139351"/>
              <a:gd name="connsiteY2" fmla="*/ 0 h 336431"/>
              <a:gd name="connsiteX3" fmla="*/ 2139351 w 2139351"/>
              <a:gd name="connsiteY3" fmla="*/ 232914 h 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9351" h="336431">
                <a:moveTo>
                  <a:pt x="0" y="336431"/>
                </a:moveTo>
                <a:lnTo>
                  <a:pt x="500332" y="0"/>
                </a:lnTo>
                <a:lnTo>
                  <a:pt x="1759789" y="0"/>
                </a:lnTo>
                <a:lnTo>
                  <a:pt x="2139351" y="232914"/>
                </a:lnTo>
              </a:path>
            </a:pathLst>
          </a:custGeom>
          <a:noFill/>
          <a:ln w="9525">
            <a:solidFill>
              <a:sysClr val="window" lastClr="FFFFFF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kern="0">
              <a:solidFill>
                <a:srgbClr val="FFFFFF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385888" y="6559510"/>
            <a:ext cx="7556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1200" dirty="0">
                <a:solidFill>
                  <a:srgbClr val="7F7F7F"/>
                </a:solidFill>
              </a:rPr>
              <a:t>Rhodri Jones –CERN Beam Instrumentation Group</a:t>
            </a:r>
          </a:p>
        </p:txBody>
      </p:sp>
    </p:spTree>
    <p:extLst>
      <p:ext uri="{BB962C8B-B14F-4D97-AF65-F5344CB8AC3E}">
        <p14:creationId xmlns:p14="http://schemas.microsoft.com/office/powerpoint/2010/main" val="268617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7" grpId="0" animBg="1"/>
      <p:bldP spid="1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251749" y="4862377"/>
            <a:ext cx="1656184" cy="1631163"/>
            <a:chOff x="7164288" y="4797152"/>
            <a:chExt cx="1656184" cy="1631163"/>
          </a:xfrm>
        </p:grpSpPr>
        <p:pic>
          <p:nvPicPr>
            <p:cNvPr id="54374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2907" y="4797152"/>
              <a:ext cx="1617565" cy="1595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100392" y="6237312"/>
              <a:ext cx="288032" cy="1910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164288" y="6046309"/>
              <a:ext cx="504056" cy="3350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200900" cy="647700"/>
          </a:xfrm>
          <a:noFill/>
        </p:spPr>
        <p:txBody>
          <a:bodyPr/>
          <a:lstStyle/>
          <a:p>
            <a:pPr algn="l" eaLnBrk="1" hangingPunct="1"/>
            <a:r>
              <a:rPr lang="de-DE" sz="3200" dirty="0" err="1" smtClean="0">
                <a:solidFill>
                  <a:srgbClr val="003E6E"/>
                </a:solidFill>
                <a:latin typeface="Comic Sans MS" pitchFamily="66" charset="0"/>
              </a:rPr>
              <a:t>Comparison</a:t>
            </a:r>
            <a:r>
              <a:rPr lang="de-DE" sz="3200" dirty="0" smtClean="0">
                <a:solidFill>
                  <a:srgbClr val="003E6E"/>
                </a:solidFill>
                <a:latin typeface="Comic Sans MS" pitchFamily="66" charset="0"/>
              </a:rPr>
              <a:t> </a:t>
            </a:r>
            <a:r>
              <a:rPr lang="de-DE" sz="3200" dirty="0" err="1" smtClean="0">
                <a:solidFill>
                  <a:srgbClr val="003E6E"/>
                </a:solidFill>
                <a:latin typeface="Comic Sans MS" pitchFamily="66" charset="0"/>
              </a:rPr>
              <a:t>of</a:t>
            </a:r>
            <a:r>
              <a:rPr lang="de-DE" sz="3200" dirty="0" smtClean="0">
                <a:solidFill>
                  <a:srgbClr val="003E6E"/>
                </a:solidFill>
                <a:latin typeface="Comic Sans MS" pitchFamily="66" charset="0"/>
              </a:rPr>
              <a:t> BPM </a:t>
            </a:r>
            <a:r>
              <a:rPr lang="de-DE" sz="3200" dirty="0" err="1" smtClean="0">
                <a:solidFill>
                  <a:srgbClr val="003E6E"/>
                </a:solidFill>
                <a:latin typeface="Comic Sans MS" pitchFamily="66" charset="0"/>
              </a:rPr>
              <a:t>Types</a:t>
            </a:r>
            <a:endParaRPr lang="en-GB" sz="3200" dirty="0" smtClean="0">
              <a:solidFill>
                <a:srgbClr val="003E6E"/>
              </a:solidFill>
              <a:latin typeface="Comic Sans MS" pitchFamily="66" charset="0"/>
            </a:endParaRPr>
          </a:p>
        </p:txBody>
      </p:sp>
      <p:pic>
        <p:nvPicPr>
          <p:cNvPr id="18438" name="Picture 6" descr="HG_LOGO_S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DESY-Logo-cyan-RG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250825" y="6545263"/>
            <a:ext cx="3817119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dirty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Gero 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Kube &amp; Kay </a:t>
            </a:r>
            <a:r>
              <a:rPr lang="de-DE" sz="1200" dirty="0" err="1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Wittenburg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de-DE" sz="1200" dirty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DESY / MDI</a:t>
            </a:r>
            <a:endParaRPr lang="en-GB" sz="1200" dirty="0">
              <a:solidFill>
                <a:srgbClr val="8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" name="Text Box 9"/>
          <p:cNvSpPr txBox="1">
            <a:spLocks noChangeArrowheads="1"/>
          </p:cNvSpPr>
          <p:nvPr/>
        </p:nvSpPr>
        <p:spPr bwMode="auto">
          <a:xfrm>
            <a:off x="4937472" y="6545263"/>
            <a:ext cx="39557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EDIT 2015, </a:t>
            </a:r>
            <a:r>
              <a:rPr lang="en-US" sz="1200" dirty="0" err="1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Frascati</a:t>
            </a:r>
            <a:r>
              <a:rPr lang="en-US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 (Italy)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, 23./27.October 2015</a:t>
            </a:r>
            <a:endParaRPr lang="en-GB" sz="1200" dirty="0">
              <a:solidFill>
                <a:srgbClr val="8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591488"/>
              </p:ext>
            </p:extLst>
          </p:nvPr>
        </p:nvGraphicFramePr>
        <p:xfrm>
          <a:off x="323850" y="901195"/>
          <a:ext cx="8712646" cy="356440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23814"/>
                <a:gridCol w="1872208"/>
                <a:gridCol w="1368152"/>
                <a:gridCol w="1512168"/>
                <a:gridCol w="2736304"/>
              </a:tblGrid>
              <a:tr h="42689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BPM Type</a:t>
                      </a:r>
                      <a:endParaRPr lang="de-D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</a:t>
                      </a:r>
                      <a:endParaRPr lang="de-D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Precaution</a:t>
                      </a:r>
                      <a:endParaRPr lang="de-D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Advantage</a:t>
                      </a:r>
                      <a:endParaRPr lang="de-D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Disadvantage</a:t>
                      </a:r>
                      <a:endParaRPr lang="de-D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20272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Shoe</a:t>
                      </a:r>
                      <a:r>
                        <a:rPr lang="de-DE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-Box</a:t>
                      </a:r>
                      <a:endParaRPr lang="de-DE" sz="1600" dirty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p-synchrotrons</a:t>
                      </a:r>
                    </a:p>
                    <a:p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heavy-</a:t>
                      </a:r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ion</a:t>
                      </a:r>
                      <a:r>
                        <a:rPr lang="de-DE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accelerators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bunches</a:t>
                      </a:r>
                      <a:endParaRPr lang="de-DE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de-DE" sz="1400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de-DE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10 MHz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very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linear</a:t>
                      </a:r>
                    </a:p>
                    <a:p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de-DE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x-y </a:t>
                      </a:r>
                      <a:r>
                        <a:rPr lang="de-DE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coupling</a:t>
                      </a:r>
                      <a:endParaRPr lang="de-DE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sensitive</a:t>
                      </a:r>
                    </a:p>
                    <a:p>
                      <a:r>
                        <a:rPr lang="de-DE" sz="1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de-DE" sz="1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broad</a:t>
                      </a:r>
                      <a:r>
                        <a:rPr lang="de-DE" sz="1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beams</a:t>
                      </a:r>
                      <a:endParaRPr lang="de-DE" sz="1400" baseline="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complex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mechanics</a:t>
                      </a:r>
                      <a:endParaRPr lang="de-DE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capacitive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coupling</a:t>
                      </a:r>
                      <a:r>
                        <a:rPr lang="de-DE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between</a:t>
                      </a:r>
                      <a:r>
                        <a:rPr lang="de-DE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plates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9582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Button</a:t>
                      </a:r>
                      <a:endParaRPr lang="de-DE" sz="1600" dirty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</a:t>
                      </a:r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linacs</a:t>
                      </a:r>
                      <a:endParaRPr lang="de-DE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e-</a:t>
                      </a:r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accelerators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de-DE" sz="1400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de-DE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10 MHz</a:t>
                      </a:r>
                      <a:endParaRPr lang="de-DE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</a:t>
                      </a:r>
                      <a:r>
                        <a:rPr lang="de-DE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mechanics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non-linear</a:t>
                      </a:r>
                    </a:p>
                    <a:p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x-y </a:t>
                      </a:r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coupling</a:t>
                      </a:r>
                      <a:endParaRPr lang="de-DE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possible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signal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deformation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9582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Stripline</a:t>
                      </a:r>
                      <a:endParaRPr lang="de-DE" sz="1600" dirty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colliders</a:t>
                      </a:r>
                      <a:endParaRPr lang="de-DE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</a:t>
                      </a:r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linacs</a:t>
                      </a:r>
                      <a:endParaRPr lang="de-DE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e-</a:t>
                      </a:r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accelerators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best</a:t>
                      </a:r>
                      <a:r>
                        <a:rPr lang="de-DE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de-DE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de-DE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≈ 1</a:t>
                      </a:r>
                      <a:endParaRPr lang="de-DE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</a:t>
                      </a:r>
                      <a:r>
                        <a:rPr lang="de-DE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bunches</a:t>
                      </a:r>
                      <a:endParaRPr lang="de-DE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directivity</a:t>
                      </a:r>
                      <a:endParaRPr lang="de-DE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„clean“ </a:t>
                      </a:r>
                      <a:r>
                        <a:rPr lang="de-DE" sz="1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signal</a:t>
                      </a:r>
                      <a:endParaRPr lang="de-DE" sz="14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</a:t>
                      </a:r>
                      <a:r>
                        <a:rPr lang="de-DE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signal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complex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 </a:t>
                      </a:r>
                      <a:r>
                        <a:rPr lang="el-G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Ω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matching</a:t>
                      </a:r>
                      <a:endParaRPr lang="de-DE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complex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mechanics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9582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Cavity</a:t>
                      </a:r>
                      <a:endParaRPr lang="de-DE" sz="1600" dirty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</a:t>
                      </a:r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linacs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(e.g. FELs)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bunches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applic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very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sensitive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very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complex</a:t>
                      </a:r>
                      <a:endParaRPr lang="de-DE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de-DE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16" descr="BPM-ESR-bunt-xf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0" y="4772850"/>
            <a:ext cx="1946911" cy="165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322356"/>
              </p:ext>
            </p:extLst>
          </p:nvPr>
        </p:nvGraphicFramePr>
        <p:xfrm>
          <a:off x="2595082" y="4783866"/>
          <a:ext cx="2195736" cy="1644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Bitmap Image" r:id="rId7" imgW="9495238" imgH="7114286" progId="Paint.Picture">
                  <p:embed/>
                </p:oleObj>
              </mc:Choice>
              <mc:Fallback>
                <p:oleObj name="Bitmap Image" r:id="rId7" imgW="9495238" imgH="71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082" y="4783866"/>
                        <a:ext cx="2195736" cy="16444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621" y="4856462"/>
            <a:ext cx="1800439" cy="15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4204331" y="4509120"/>
            <a:ext cx="48321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dirty="0" smtClean="0">
                <a:solidFill>
                  <a:srgbClr val="8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P. </a:t>
            </a:r>
            <a:r>
              <a:rPr lang="en-US" sz="1000" dirty="0" err="1" smtClean="0">
                <a:solidFill>
                  <a:srgbClr val="8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Forck</a:t>
            </a:r>
            <a:r>
              <a:rPr lang="en-US" sz="1000" dirty="0" smtClean="0">
                <a:solidFill>
                  <a:srgbClr val="8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“Lecture Notes on Beam Instrumentation and Diagnostics”, JUAS 2011</a:t>
            </a:r>
          </a:p>
        </p:txBody>
      </p:sp>
    </p:spTree>
    <p:extLst>
      <p:ext uri="{BB962C8B-B14F-4D97-AF65-F5344CB8AC3E}">
        <p14:creationId xmlns:p14="http://schemas.microsoft.com/office/powerpoint/2010/main" val="17147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4970"/>
            <a:ext cx="9144000" cy="391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57351"/>
            <a:ext cx="9143999" cy="28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23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Rounded Rectangle 441"/>
          <p:cNvSpPr/>
          <p:nvPr/>
        </p:nvSpPr>
        <p:spPr bwMode="auto">
          <a:xfrm>
            <a:off x="35505" y="3381555"/>
            <a:ext cx="9065365" cy="3079630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Modern BPM Read-out Electronics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59" y="1035171"/>
            <a:ext cx="8991611" cy="2467154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Based </a:t>
            </a:r>
            <a:r>
              <a:rPr lang="en-GB" dirty="0"/>
              <a:t>on the individual treatment of the electrode </a:t>
            </a:r>
            <a:r>
              <a:rPr lang="en-GB" dirty="0" smtClean="0"/>
              <a:t>signals</a:t>
            </a:r>
          </a:p>
          <a:p>
            <a:pPr lvl="1"/>
            <a:r>
              <a:rPr lang="en-GB" dirty="0" smtClean="0"/>
              <a:t>Use of frequency </a:t>
            </a:r>
            <a:r>
              <a:rPr lang="en-GB" dirty="0"/>
              <a:t>domain signal processing </a:t>
            </a:r>
            <a:r>
              <a:rPr lang="en-GB" dirty="0" smtClean="0"/>
              <a:t>techniques</a:t>
            </a:r>
          </a:p>
          <a:p>
            <a:pPr lvl="2"/>
            <a:r>
              <a:rPr lang="en-GB" dirty="0"/>
              <a:t>D</a:t>
            </a:r>
            <a:r>
              <a:rPr lang="en-GB" dirty="0" smtClean="0"/>
              <a:t>eveloped </a:t>
            </a:r>
            <a:r>
              <a:rPr lang="en-GB" dirty="0"/>
              <a:t>for </a:t>
            </a:r>
            <a:r>
              <a:rPr lang="en-GB" dirty="0" smtClean="0"/>
              <a:t>telecommunications market</a:t>
            </a:r>
          </a:p>
          <a:p>
            <a:pPr lvl="8"/>
            <a:endParaRPr lang="en-GB" sz="1100" dirty="0" smtClean="0"/>
          </a:p>
          <a:p>
            <a:pPr lvl="1"/>
            <a:r>
              <a:rPr lang="en-GB" dirty="0" smtClean="0"/>
              <a:t>Rely on high </a:t>
            </a:r>
            <a:r>
              <a:rPr lang="en-GB" dirty="0"/>
              <a:t>frequency &amp;</a:t>
            </a:r>
            <a:r>
              <a:rPr lang="en-GB" dirty="0" smtClean="0"/>
              <a:t> high resolution </a:t>
            </a:r>
            <a:r>
              <a:rPr lang="en-GB" dirty="0"/>
              <a:t>analogue to digital </a:t>
            </a:r>
            <a:r>
              <a:rPr lang="en-GB" dirty="0" smtClean="0"/>
              <a:t>converters</a:t>
            </a:r>
          </a:p>
          <a:p>
            <a:pPr lvl="2"/>
            <a:r>
              <a:rPr lang="en-GB" dirty="0" smtClean="0"/>
              <a:t>Minimising </a:t>
            </a:r>
            <a:r>
              <a:rPr lang="en-GB" dirty="0"/>
              <a:t>analogue </a:t>
            </a:r>
            <a:r>
              <a:rPr lang="en-GB" dirty="0" smtClean="0"/>
              <a:t>circuitry</a:t>
            </a:r>
          </a:p>
          <a:p>
            <a:pPr lvl="2"/>
            <a:r>
              <a:rPr lang="en-GB" dirty="0" smtClean="0"/>
              <a:t>Frequency down-conversion used if necessary to adapt to ADC sampling rate</a:t>
            </a:r>
          </a:p>
          <a:p>
            <a:pPr lvl="2"/>
            <a:r>
              <a:rPr lang="en-GB" dirty="0" smtClean="0"/>
              <a:t>All further processing carried out in </a:t>
            </a:r>
            <a:r>
              <a:rPr lang="en-GB" dirty="0"/>
              <a:t>the </a:t>
            </a:r>
            <a:r>
              <a:rPr lang="en-GB" dirty="0" smtClean="0"/>
              <a:t>subsequent </a:t>
            </a:r>
            <a:r>
              <a:rPr lang="en-GB" dirty="0"/>
              <a:t>digital </a:t>
            </a:r>
            <a:r>
              <a:rPr lang="en-GB" dirty="0" smtClean="0"/>
              <a:t>electronics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44" name="Picture 4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59" y="3395614"/>
            <a:ext cx="8819081" cy="29164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5888" y="6559510"/>
            <a:ext cx="7556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1200" dirty="0">
                <a:solidFill>
                  <a:srgbClr val="7F7F7F"/>
                </a:solidFill>
              </a:rPr>
              <a:t>Rhodri Jones –CERN Beam Instrumentation Group</a:t>
            </a:r>
          </a:p>
        </p:txBody>
      </p:sp>
    </p:spTree>
    <p:extLst>
      <p:ext uri="{BB962C8B-B14F-4D97-AF65-F5344CB8AC3E}">
        <p14:creationId xmlns:p14="http://schemas.microsoft.com/office/powerpoint/2010/main" val="9978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Normalising the Position Reading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67" y="1049867"/>
            <a:ext cx="8652933" cy="2133599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To make it independent of intensity</a:t>
            </a:r>
          </a:p>
          <a:p>
            <a:r>
              <a:rPr lang="en-GB" dirty="0" smtClean="0"/>
              <a:t>3 main methods:</a:t>
            </a:r>
          </a:p>
          <a:p>
            <a:pPr lvl="1">
              <a:tabLst>
                <a:tab pos="3140075" algn="l"/>
                <a:tab pos="3495675" algn="l"/>
              </a:tabLst>
            </a:pPr>
            <a:r>
              <a:rPr lang="en-GB" dirty="0" smtClean="0"/>
              <a:t>Difference/Sum 	:	(V</a:t>
            </a:r>
            <a:r>
              <a:rPr lang="en-GB" baseline="-25000" dirty="0" smtClean="0"/>
              <a:t>A</a:t>
            </a:r>
            <a:r>
              <a:rPr lang="en-GB" dirty="0" smtClean="0"/>
              <a:t> – V</a:t>
            </a:r>
            <a:r>
              <a:rPr lang="en-GB" baseline="-25000" dirty="0"/>
              <a:t>B</a:t>
            </a:r>
            <a:r>
              <a:rPr lang="en-GB" dirty="0" smtClean="0"/>
              <a:t>) / (V</a:t>
            </a:r>
            <a:r>
              <a:rPr lang="en-GB" baseline="-25000" dirty="0"/>
              <a:t>A</a:t>
            </a:r>
            <a:r>
              <a:rPr lang="en-GB" baseline="-25000" dirty="0" smtClean="0"/>
              <a:t> </a:t>
            </a:r>
            <a:r>
              <a:rPr lang="en-GB" dirty="0" smtClean="0"/>
              <a:t>+ V</a:t>
            </a:r>
            <a:r>
              <a:rPr lang="en-GB" baseline="-25000" dirty="0"/>
              <a:t>B</a:t>
            </a:r>
            <a:r>
              <a:rPr lang="en-GB" dirty="0" smtClean="0"/>
              <a:t>) = </a:t>
            </a:r>
            <a:r>
              <a:rPr lang="en-GB" dirty="0" smtClean="0">
                <a:latin typeface="Symbol" panose="05050102010706020507" pitchFamily="18" charset="2"/>
              </a:rPr>
              <a:t>D / S</a:t>
            </a:r>
          </a:p>
          <a:p>
            <a:pPr lvl="1">
              <a:tabLst>
                <a:tab pos="3140075" algn="l"/>
                <a:tab pos="3495675" algn="l"/>
              </a:tabLst>
            </a:pPr>
            <a:r>
              <a:rPr lang="en-GB" dirty="0" smtClean="0"/>
              <a:t>Phase 	:	</a:t>
            </a:r>
            <a:r>
              <a:rPr lang="en-GB" dirty="0" err="1" smtClean="0"/>
              <a:t>Arctan</a:t>
            </a:r>
            <a:r>
              <a:rPr lang="en-GB" dirty="0" smtClean="0"/>
              <a:t>(V</a:t>
            </a:r>
            <a:r>
              <a:rPr lang="en-GB" baseline="-25000" dirty="0"/>
              <a:t>A</a:t>
            </a:r>
            <a:r>
              <a:rPr lang="en-GB" baseline="-25000" dirty="0" smtClean="0"/>
              <a:t> </a:t>
            </a:r>
            <a:r>
              <a:rPr lang="en-GB" dirty="0"/>
              <a:t>/ </a:t>
            </a:r>
            <a:r>
              <a:rPr lang="en-GB" dirty="0" smtClean="0"/>
              <a:t>V</a:t>
            </a:r>
            <a:r>
              <a:rPr lang="en-GB" baseline="-25000" dirty="0"/>
              <a:t>B</a:t>
            </a:r>
            <a:r>
              <a:rPr lang="en-GB" dirty="0" smtClean="0"/>
              <a:t>)</a:t>
            </a:r>
            <a:endParaRPr lang="en-GB" dirty="0"/>
          </a:p>
          <a:p>
            <a:pPr lvl="1">
              <a:tabLst>
                <a:tab pos="3140075" algn="l"/>
                <a:tab pos="3495675" algn="l"/>
              </a:tabLst>
            </a:pPr>
            <a:r>
              <a:rPr lang="en-GB" dirty="0" smtClean="0"/>
              <a:t>Logarithm 	:	Log(V</a:t>
            </a:r>
            <a:r>
              <a:rPr lang="en-GB" baseline="-25000" dirty="0"/>
              <a:t>A</a:t>
            </a:r>
            <a:r>
              <a:rPr lang="en-GB" dirty="0" smtClean="0"/>
              <a:t>) – Log(V</a:t>
            </a:r>
            <a:r>
              <a:rPr lang="en-GB" baseline="-25000" dirty="0"/>
              <a:t>B</a:t>
            </a:r>
            <a:r>
              <a:rPr lang="en-GB" dirty="0" smtClean="0"/>
              <a:t>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207933" y="3142191"/>
          <a:ext cx="4936067" cy="3448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1" name="Worksheet" r:id="rId3" imgW="4882680" imgH="3465000" progId="Excel.Sheet.8">
                  <p:embed/>
                </p:oleObj>
              </mc:Choice>
              <mc:Fallback>
                <p:oleObj name="Worksheet" r:id="rId3" imgW="4882680" imgH="3465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7933" y="3142191"/>
                        <a:ext cx="4936067" cy="34481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8" y="3203144"/>
            <a:ext cx="3363460" cy="3309799"/>
          </a:xfrm>
          <a:prstGeom prst="rect">
            <a:avLst/>
          </a:prstGeom>
          <a:solidFill>
            <a:schemeClr val="tx1"/>
          </a:solidFill>
          <a:effectLst/>
        </p:spPr>
      </p:pic>
      <p:sp>
        <p:nvSpPr>
          <p:cNvPr id="6" name="Rectangle 5"/>
          <p:cNvSpPr/>
          <p:nvPr/>
        </p:nvSpPr>
        <p:spPr>
          <a:xfrm>
            <a:off x="1385888" y="6559510"/>
            <a:ext cx="7556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1200" dirty="0">
                <a:solidFill>
                  <a:srgbClr val="7F7F7F"/>
                </a:solidFill>
              </a:rPr>
              <a:t>Rhodri Jones –CERN Beam Instrumentation Group</a:t>
            </a:r>
          </a:p>
        </p:txBody>
      </p:sp>
    </p:spTree>
    <p:extLst>
      <p:ext uri="{BB962C8B-B14F-4D97-AF65-F5344CB8AC3E}">
        <p14:creationId xmlns:p14="http://schemas.microsoft.com/office/powerpoint/2010/main" val="188372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6529410" y="2078075"/>
            <a:ext cx="922315" cy="37578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200900" cy="647700"/>
          </a:xfrm>
          <a:noFill/>
        </p:spPr>
        <p:txBody>
          <a:bodyPr/>
          <a:lstStyle/>
          <a:p>
            <a:pPr algn="l" eaLnBrk="1" hangingPunct="1"/>
            <a:r>
              <a:rPr lang="de-DE" sz="3200" dirty="0" err="1" smtClean="0">
                <a:solidFill>
                  <a:srgbClr val="003E6E"/>
                </a:solidFill>
                <a:latin typeface="Comic Sans MS" pitchFamily="66" charset="0"/>
              </a:rPr>
              <a:t>Narrowband</a:t>
            </a:r>
            <a:r>
              <a:rPr lang="de-DE" sz="3200" dirty="0" smtClean="0">
                <a:solidFill>
                  <a:srgbClr val="003E6E"/>
                </a:solidFill>
                <a:latin typeface="Comic Sans MS" pitchFamily="66" charset="0"/>
              </a:rPr>
              <a:t> Signals: </a:t>
            </a:r>
            <a:r>
              <a:rPr lang="de-DE" sz="3200" dirty="0" err="1" smtClean="0">
                <a:solidFill>
                  <a:srgbClr val="003E6E"/>
                </a:solidFill>
                <a:latin typeface="Comic Sans MS" pitchFamily="66" charset="0"/>
              </a:rPr>
              <a:t>Cavity</a:t>
            </a:r>
            <a:r>
              <a:rPr lang="de-DE" sz="3200" dirty="0" smtClean="0">
                <a:solidFill>
                  <a:srgbClr val="003E6E"/>
                </a:solidFill>
                <a:latin typeface="Comic Sans MS" pitchFamily="66" charset="0"/>
              </a:rPr>
              <a:t> BPM</a:t>
            </a:r>
            <a:endParaRPr lang="en-GB" sz="3200" dirty="0" smtClean="0">
              <a:solidFill>
                <a:srgbClr val="003E6E"/>
              </a:solidFill>
              <a:latin typeface="Comic Sans MS" pitchFamily="66" charset="0"/>
            </a:endParaRPr>
          </a:p>
        </p:txBody>
      </p:sp>
      <p:pic>
        <p:nvPicPr>
          <p:cNvPr id="18438" name="Picture 6" descr="HG_LOGO_S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DESY-Logo-cyan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9" name="AutoShape 367"/>
          <p:cNvSpPr>
            <a:spLocks noChangeAspect="1" noChangeArrowheads="1" noTextEdit="1"/>
          </p:cNvSpPr>
          <p:nvPr/>
        </p:nvSpPr>
        <p:spPr bwMode="auto">
          <a:xfrm>
            <a:off x="252287" y="1016917"/>
            <a:ext cx="8712200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7504" y="1556792"/>
            <a:ext cx="8894658" cy="3982268"/>
            <a:chOff x="107504" y="1556792"/>
            <a:chExt cx="8894658" cy="3982268"/>
          </a:xfrm>
        </p:grpSpPr>
        <p:sp>
          <p:nvSpPr>
            <p:cNvPr id="42" name="Text Box 9"/>
            <p:cNvSpPr txBox="1">
              <a:spLocks noChangeArrowheads="1"/>
            </p:cNvSpPr>
            <p:nvPr/>
          </p:nvSpPr>
          <p:spPr bwMode="auto">
            <a:xfrm>
              <a:off x="107504" y="2651770"/>
              <a:ext cx="6092119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Blip>
                  <a:blip r:embed="rId4"/>
                </a:buBlip>
              </a:pPr>
              <a:r>
                <a:rPr lang="de-DE" sz="1800" dirty="0">
                  <a:solidFill>
                    <a:srgbClr val="0000FF"/>
                  </a:solidFill>
                  <a:latin typeface="Comic Sans MS" pitchFamily="66" charset="0"/>
                </a:rPr>
                <a:t>   </a:t>
              </a:r>
              <a:r>
                <a:rPr lang="de-DE" sz="1800" dirty="0" err="1" smtClean="0">
                  <a:solidFill>
                    <a:srgbClr val="0000FF"/>
                  </a:solidFill>
                  <a:latin typeface="Comic Sans MS" pitchFamily="66" charset="0"/>
                </a:rPr>
                <a:t>cavity</a:t>
              </a:r>
              <a:r>
                <a:rPr lang="de-DE" sz="1800" dirty="0" smtClean="0">
                  <a:solidFill>
                    <a:srgbClr val="0000FF"/>
                  </a:solidFill>
                  <a:latin typeface="Comic Sans MS" pitchFamily="66" charset="0"/>
                </a:rPr>
                <a:t> BPM: </a:t>
              </a:r>
              <a:r>
                <a:rPr lang="de-DE" sz="1800" dirty="0" err="1" smtClean="0">
                  <a:solidFill>
                    <a:srgbClr val="0000FF"/>
                  </a:solidFill>
                  <a:latin typeface="Comic Sans MS" pitchFamily="66" charset="0"/>
                </a:rPr>
                <a:t>collect</a:t>
              </a:r>
              <a:r>
                <a:rPr lang="de-DE" sz="18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de-DE" sz="1800" dirty="0" err="1" smtClean="0">
                  <a:solidFill>
                    <a:srgbClr val="0000FF"/>
                  </a:solidFill>
                  <a:latin typeface="Comic Sans MS" pitchFamily="66" charset="0"/>
                </a:rPr>
                <a:t>directly</a:t>
              </a:r>
              <a:r>
                <a:rPr lang="de-DE" sz="18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de-DE" sz="1800" dirty="0" err="1" smtClean="0">
                  <a:solidFill>
                    <a:srgbClr val="0000FF"/>
                  </a:solidFill>
                  <a:latin typeface="Comic Sans MS" pitchFamily="66" charset="0"/>
                </a:rPr>
                <a:t>position</a:t>
              </a:r>
              <a:r>
                <a:rPr lang="de-DE" sz="18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de-DE" sz="1800" dirty="0" err="1" smtClean="0">
                  <a:solidFill>
                    <a:srgbClr val="0000FF"/>
                  </a:solidFill>
                  <a:latin typeface="Comic Sans MS" pitchFamily="66" charset="0"/>
                </a:rPr>
                <a:t>information</a:t>
              </a:r>
              <a:r>
                <a:rPr lang="de-DE" sz="18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endParaRPr lang="en-GB" sz="1800" dirty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3" name="Text Box 14"/>
            <p:cNvSpPr txBox="1">
              <a:spLocks noChangeArrowheads="1"/>
            </p:cNvSpPr>
            <p:nvPr/>
          </p:nvSpPr>
          <p:spPr bwMode="auto">
            <a:xfrm>
              <a:off x="429765" y="2984515"/>
              <a:ext cx="5366371" cy="2554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Blip>
                  <a:blip r:embed="rId5"/>
                </a:buBlip>
              </a:pPr>
              <a:r>
                <a:rPr lang="en-US" sz="16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bunch excites several resonating modes while passing a 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lang="en-US" sz="1600" b="1" dirty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en-US" sz="1600" b="1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  </a:t>
              </a:r>
              <a:r>
                <a:rPr lang="en-US" sz="16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pillbox-like cavity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     →  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short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bunches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deliver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wide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spectrum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of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frequencies</a:t>
              </a:r>
              <a:endParaRPr lang="en-US" sz="1600" baseline="-250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endParaRPr>
            </a:p>
            <a:p>
              <a:pPr algn="l" eaLnBrk="1" hangingPunct="1">
                <a:spcBef>
                  <a:spcPct val="0"/>
                </a:spcBef>
                <a:buFontTx/>
                <a:buBlip>
                  <a:blip r:embed="rId5"/>
                </a:buBlip>
              </a:pPr>
              <a:r>
                <a:rPr lang="en-US" sz="1600" baseline="-25000" dirty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en-US" sz="1600" baseline="-250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en-US" sz="16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monopole mode</a:t>
              </a:r>
              <a:r>
                <a:rPr lang="en-US" sz="1600" dirty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en-US" sz="16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TM</a:t>
              </a:r>
              <a:r>
                <a:rPr lang="en-US" sz="1600" baseline="-250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01(0)</a:t>
              </a:r>
              <a:r>
                <a:rPr lang="en-US" sz="16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: beam intensity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     </a:t>
              </a: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→  </a:t>
              </a:r>
              <a:r>
                <a:rPr lang="de-DE" sz="1600" dirty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maximum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at</a:t>
              </a:r>
              <a:r>
                <a:rPr lang="de-DE" sz="1600" dirty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center</a:t>
              </a:r>
              <a:endParaRPr lang="de-DE" sz="16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endParaRPr>
            </a:p>
            <a:p>
              <a:pPr algn="l" eaLnBrk="1" hangingPunct="1">
                <a:spcBef>
                  <a:spcPct val="0"/>
                </a:spcBef>
              </a:pP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     →  </a:t>
              </a:r>
              <a:r>
                <a:rPr lang="de-DE" sz="1600" dirty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strong 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excitation</a:t>
              </a:r>
              <a:endParaRPr lang="en-US" sz="16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endParaRPr>
            </a:p>
            <a:p>
              <a:pPr algn="l" eaLnBrk="1" hangingPunct="1">
                <a:spcBef>
                  <a:spcPct val="0"/>
                </a:spcBef>
                <a:buFontTx/>
                <a:buBlip>
                  <a:blip r:embed="rId5"/>
                </a:buBlip>
              </a:pPr>
              <a:r>
                <a:rPr lang="en-US" sz="1600" dirty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en-US" sz="16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dipole mode TM</a:t>
              </a:r>
              <a:r>
                <a:rPr lang="en-US" sz="1600" baseline="-250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11(0)</a:t>
              </a:r>
              <a:r>
                <a:rPr lang="en-US" sz="16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: beam position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     →  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minimum</a:t>
              </a:r>
              <a:r>
                <a:rPr lang="de-DE" sz="1600" dirty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at</a:t>
              </a:r>
              <a:r>
                <a:rPr lang="de-DE" sz="1600" dirty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center</a:t>
              </a:r>
              <a:endParaRPr lang="de-DE" sz="16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endParaRPr>
            </a:p>
            <a:p>
              <a:pPr algn="l" eaLnBrk="1" hangingPunct="1">
                <a:spcBef>
                  <a:spcPct val="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     →  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excitation</a:t>
              </a:r>
              <a:r>
                <a:rPr lang="de-DE" sz="1600" dirty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by</a:t>
              </a:r>
              <a:r>
                <a:rPr lang="de-DE" sz="1600" dirty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beam 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offset</a:t>
              </a:r>
              <a:endParaRPr lang="de-DE" sz="16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endParaRPr>
            </a:p>
            <a:p>
              <a:pPr algn="l" eaLnBrk="1" hangingPunct="1">
                <a:spcBef>
                  <a:spcPct val="0"/>
                </a:spcBef>
              </a:pPr>
              <a:r>
                <a:rPr lang="de-DE" sz="1600" dirty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    →   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slightly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shifted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in 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frequency</a:t>
              </a:r>
              <a:r>
                <a:rPr lang="en-US" sz="1600" baseline="-25000" dirty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en-US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wrt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. monopole mode</a:t>
              </a:r>
              <a:endParaRPr lang="en-US" sz="1600" baseline="-250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005147" y="1556792"/>
              <a:ext cx="2997015" cy="2376264"/>
              <a:chOff x="6190510" y="1462283"/>
              <a:chExt cx="2845986" cy="2326757"/>
            </a:xfrm>
          </p:grpSpPr>
          <p:pic>
            <p:nvPicPr>
              <p:cNvPr id="44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9623" y="1462283"/>
                <a:ext cx="2836873" cy="23267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5" name="Text Box 22"/>
              <p:cNvSpPr txBox="1">
                <a:spLocks noChangeArrowheads="1"/>
              </p:cNvSpPr>
              <p:nvPr/>
            </p:nvSpPr>
            <p:spPr bwMode="auto">
              <a:xfrm>
                <a:off x="6190510" y="3132951"/>
                <a:ext cx="585163" cy="2769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 dirty="0" smtClean="0">
                    <a:solidFill>
                      <a:srgbClr val="000099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    </a:t>
                </a:r>
                <a:endParaRPr lang="en-US" sz="1200" dirty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07503" y="908720"/>
            <a:ext cx="8352929" cy="1649571"/>
            <a:chOff x="107503" y="908720"/>
            <a:chExt cx="8352929" cy="1649571"/>
          </a:xfrm>
        </p:grpSpPr>
        <p:sp>
          <p:nvSpPr>
            <p:cNvPr id="37" name="Text Box 9"/>
            <p:cNvSpPr txBox="1">
              <a:spLocks noChangeArrowheads="1"/>
            </p:cNvSpPr>
            <p:nvPr/>
          </p:nvSpPr>
          <p:spPr bwMode="auto">
            <a:xfrm>
              <a:off x="107503" y="908720"/>
              <a:ext cx="8352929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Blip>
                  <a:blip r:embed="rId4"/>
                </a:buBlip>
              </a:pPr>
              <a:r>
                <a:rPr lang="de-DE" sz="1800" dirty="0">
                  <a:solidFill>
                    <a:srgbClr val="0000FF"/>
                  </a:solidFill>
                  <a:latin typeface="Comic Sans MS" pitchFamily="66" charset="0"/>
                </a:rPr>
                <a:t>   </a:t>
              </a:r>
              <a:r>
                <a:rPr lang="de-DE" sz="1800" dirty="0" err="1" smtClean="0">
                  <a:solidFill>
                    <a:srgbClr val="0000FF"/>
                  </a:solidFill>
                  <a:latin typeface="Comic Sans MS" pitchFamily="66" charset="0"/>
                </a:rPr>
                <a:t>Linac</a:t>
              </a:r>
              <a:r>
                <a:rPr lang="de-DE" sz="1800" dirty="0" smtClean="0">
                  <a:solidFill>
                    <a:srgbClr val="0000FF"/>
                  </a:solidFill>
                  <a:latin typeface="Comic Sans MS" pitchFamily="66" charset="0"/>
                </a:rPr>
                <a:t>: high </a:t>
              </a:r>
              <a:r>
                <a:rPr lang="de-DE" sz="1800" dirty="0" err="1" smtClean="0">
                  <a:solidFill>
                    <a:srgbClr val="0000FF"/>
                  </a:solidFill>
                  <a:latin typeface="Comic Sans MS" pitchFamily="66" charset="0"/>
                </a:rPr>
                <a:t>resolution</a:t>
              </a:r>
              <a:r>
                <a:rPr lang="de-DE" sz="1800" dirty="0" smtClean="0">
                  <a:solidFill>
                    <a:srgbClr val="0000FF"/>
                  </a:solidFill>
                  <a:latin typeface="Comic Sans MS" pitchFamily="66" charset="0"/>
                </a:rPr>
                <a:t> BPM </a:t>
              </a:r>
              <a:r>
                <a:rPr lang="de-DE" sz="1800" dirty="0" err="1" smtClean="0">
                  <a:solidFill>
                    <a:srgbClr val="0000FF"/>
                  </a:solidFill>
                  <a:latin typeface="Comic Sans MS" pitchFamily="66" charset="0"/>
                </a:rPr>
                <a:t>for</a:t>
              </a:r>
              <a:r>
                <a:rPr lang="de-DE" sz="18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de-DE" sz="1800" dirty="0" err="1" smtClean="0">
                  <a:solidFill>
                    <a:srgbClr val="0000FF"/>
                  </a:solidFill>
                  <a:latin typeface="Comic Sans MS" pitchFamily="66" charset="0"/>
                </a:rPr>
                <a:t>short</a:t>
              </a:r>
              <a:r>
                <a:rPr lang="de-DE" sz="18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de-DE" sz="1800" dirty="0" err="1" smtClean="0">
                  <a:solidFill>
                    <a:srgbClr val="0000FF"/>
                  </a:solidFill>
                  <a:latin typeface="Comic Sans MS" pitchFamily="66" charset="0"/>
                </a:rPr>
                <a:t>bunches</a:t>
              </a:r>
              <a:r>
                <a:rPr lang="de-DE" sz="18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de-DE" sz="1800" dirty="0" err="1" smtClean="0">
                  <a:solidFill>
                    <a:srgbClr val="0000FF"/>
                  </a:solidFill>
                  <a:latin typeface="Comic Sans MS" pitchFamily="66" charset="0"/>
                </a:rPr>
                <a:t>and</a:t>
              </a:r>
              <a:r>
                <a:rPr lang="de-DE" sz="18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de-DE" sz="1800" dirty="0" err="1" smtClean="0">
                  <a:solidFill>
                    <a:srgbClr val="0000FF"/>
                  </a:solidFill>
                  <a:latin typeface="Comic Sans MS" pitchFamily="66" charset="0"/>
                </a:rPr>
                <a:t>single</a:t>
              </a:r>
              <a:r>
                <a:rPr lang="de-DE" sz="18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de-DE" sz="1800" dirty="0" err="1" smtClean="0">
                  <a:solidFill>
                    <a:srgbClr val="0000FF"/>
                  </a:solidFill>
                  <a:latin typeface="Comic Sans MS" pitchFamily="66" charset="0"/>
                </a:rPr>
                <a:t>pulses</a:t>
              </a:r>
              <a:r>
                <a:rPr lang="de-DE" sz="18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endParaRPr lang="en-GB" sz="1800" dirty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429765" y="1234852"/>
              <a:ext cx="5870427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Blip>
                  <a:blip r:embed="rId5"/>
                </a:buBlip>
              </a:pPr>
              <a:r>
                <a:rPr lang="en-US" sz="16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</a:t>
              </a:r>
              <a:r>
                <a:rPr lang="en-US" sz="1600" u="sng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requirement</a:t>
              </a:r>
              <a:r>
                <a:rPr lang="en-US" sz="1600" u="sng" dirty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:</a:t>
              </a:r>
              <a:r>
                <a:rPr lang="en-US" sz="1600" dirty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increase in BPM signal strength</a:t>
              </a:r>
              <a:endParaRPr lang="en-US" sz="16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endParaRPr>
            </a:p>
            <a:p>
              <a:pPr algn="l" eaLnBrk="1" hangingPunct="1">
                <a:spcBef>
                  <a:spcPct val="0"/>
                </a:spcBef>
                <a:buFontTx/>
                <a:buBlip>
                  <a:blip r:embed="rId5"/>
                </a:buBlip>
              </a:pPr>
              <a:r>
                <a:rPr lang="en-US" sz="1600" dirty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en-US" sz="16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en-US" sz="1600" u="sng" dirty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standard BPMs:</a:t>
              </a:r>
              <a:r>
                <a:rPr lang="en-US" sz="1600" dirty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intensity signals which have to </a:t>
              </a:r>
              <a:r>
                <a:rPr lang="en-US" sz="16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be subtracted </a:t>
              </a:r>
              <a:r>
                <a:rPr lang="en-US" sz="1600" dirty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to </a:t>
              </a:r>
              <a:r>
                <a:rPr lang="en-US" sz="16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 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lang="en-US" sz="1600" dirty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en-US" sz="16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  obtain position information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     →  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difficult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to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do 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electronically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without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some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of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the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intensity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lang="de-DE" sz="1600" dirty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           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information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leaking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through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endParaRPr lang="de-DE" sz="16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7504" y="4245838"/>
            <a:ext cx="8928992" cy="2179389"/>
            <a:chOff x="107504" y="4245838"/>
            <a:chExt cx="8928992" cy="2179389"/>
          </a:xfrm>
        </p:grpSpPr>
        <p:grpSp>
          <p:nvGrpSpPr>
            <p:cNvPr id="2" name="Group 1"/>
            <p:cNvGrpSpPr/>
            <p:nvPr/>
          </p:nvGrpSpPr>
          <p:grpSpPr>
            <a:xfrm>
              <a:off x="107504" y="5517232"/>
              <a:ext cx="8481169" cy="907995"/>
              <a:chOff x="107504" y="5517232"/>
              <a:chExt cx="8481169" cy="907995"/>
            </a:xfrm>
          </p:grpSpPr>
          <p:sp>
            <p:nvSpPr>
              <p:cNvPr id="26" name="Text Box 9"/>
              <p:cNvSpPr txBox="1">
                <a:spLocks noChangeArrowheads="1"/>
              </p:cNvSpPr>
              <p:nvPr/>
            </p:nvSpPr>
            <p:spPr bwMode="auto">
              <a:xfrm>
                <a:off x="107504" y="5517232"/>
                <a:ext cx="6092119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buFontTx/>
                  <a:buBlip>
                    <a:blip r:embed="rId4"/>
                  </a:buBlip>
                </a:pPr>
                <a:r>
                  <a:rPr lang="de-DE" sz="1800" dirty="0">
                    <a:solidFill>
                      <a:srgbClr val="0000FF"/>
                    </a:solidFill>
                    <a:latin typeface="Comic Sans MS" pitchFamily="66" charset="0"/>
                  </a:rPr>
                  <a:t>   </a:t>
                </a:r>
                <a:r>
                  <a:rPr lang="de-DE" sz="1800" dirty="0" err="1" smtClean="0">
                    <a:solidFill>
                      <a:srgbClr val="0000FF"/>
                    </a:solidFill>
                    <a:latin typeface="Comic Sans MS" pitchFamily="66" charset="0"/>
                  </a:rPr>
                  <a:t>task</a:t>
                </a:r>
                <a:r>
                  <a:rPr lang="de-DE" sz="18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: </a:t>
                </a:r>
                <a:r>
                  <a:rPr lang="de-DE" sz="1800" dirty="0" err="1" smtClean="0">
                    <a:solidFill>
                      <a:srgbClr val="0000FF"/>
                    </a:solidFill>
                    <a:latin typeface="Comic Sans MS" pitchFamily="66" charset="0"/>
                  </a:rPr>
                  <a:t>antenna</a:t>
                </a:r>
                <a:r>
                  <a:rPr lang="de-DE" sz="18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 design </a:t>
                </a:r>
                <a:r>
                  <a:rPr lang="de-DE" sz="1800" dirty="0" err="1" smtClean="0">
                    <a:solidFill>
                      <a:srgbClr val="0000FF"/>
                    </a:solidFill>
                    <a:latin typeface="Comic Sans MS" pitchFamily="66" charset="0"/>
                  </a:rPr>
                  <a:t>to</a:t>
                </a:r>
                <a:r>
                  <a:rPr lang="de-DE" sz="18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 </a:t>
                </a:r>
                <a:r>
                  <a:rPr lang="de-DE" sz="1800" dirty="0" err="1" smtClean="0">
                    <a:solidFill>
                      <a:srgbClr val="0000FF"/>
                    </a:solidFill>
                    <a:latin typeface="Comic Sans MS" pitchFamily="66" charset="0"/>
                  </a:rPr>
                  <a:t>couple</a:t>
                </a:r>
                <a:r>
                  <a:rPr lang="de-DE" sz="18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 out </a:t>
                </a:r>
                <a:r>
                  <a:rPr lang="de-DE" sz="1800" dirty="0" err="1" smtClean="0">
                    <a:solidFill>
                      <a:srgbClr val="0000FF"/>
                    </a:solidFill>
                    <a:latin typeface="Comic Sans MS" pitchFamily="66" charset="0"/>
                  </a:rPr>
                  <a:t>dipole</a:t>
                </a:r>
                <a:r>
                  <a:rPr lang="de-DE" sz="18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 </a:t>
                </a:r>
                <a:r>
                  <a:rPr lang="de-DE" sz="1800" dirty="0" err="1" smtClean="0">
                    <a:solidFill>
                      <a:srgbClr val="0000FF"/>
                    </a:solidFill>
                    <a:latin typeface="Comic Sans MS" pitchFamily="66" charset="0"/>
                  </a:rPr>
                  <a:t>mode</a:t>
                </a:r>
                <a:endParaRPr lang="en-GB" sz="18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7" name="Text Box 14"/>
              <p:cNvSpPr txBox="1">
                <a:spLocks noChangeArrowheads="1"/>
              </p:cNvSpPr>
              <p:nvPr/>
            </p:nvSpPr>
            <p:spPr bwMode="auto">
              <a:xfrm>
                <a:off x="429765" y="5840452"/>
                <a:ext cx="8158908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buFontTx/>
                  <a:buBlip>
                    <a:blip r:embed="rId5"/>
                  </a:buBlip>
                </a:pPr>
                <a:r>
                  <a:rPr lang="en-US" sz="1600" dirty="0" smtClean="0">
                    <a:solidFill>
                      <a:srgbClr val="000099"/>
                    </a:solidFill>
                    <a:latin typeface="Times New Roman" pitchFamily="18" charset="0"/>
                    <a:ea typeface="+mn-ea"/>
                    <a:cs typeface="+mn-cs"/>
                    <a:sym typeface="Symbol" pitchFamily="18" charset="2"/>
                  </a:rPr>
                  <a:t>  </a:t>
                </a:r>
                <a:r>
                  <a:rPr lang="en-US" sz="1600" b="1" dirty="0" smtClean="0">
                    <a:solidFill>
                      <a:srgbClr val="000099"/>
                    </a:solidFill>
                    <a:latin typeface="Times New Roman" pitchFamily="18" charset="0"/>
                    <a:ea typeface="+mn-ea"/>
                    <a:cs typeface="+mn-cs"/>
                    <a:sym typeface="Symbol" pitchFamily="18" charset="2"/>
                  </a:rPr>
                  <a:t>amplitude</a:t>
                </a:r>
                <a:r>
                  <a:rPr lang="en-US" sz="1600" dirty="0" smtClean="0">
                    <a:solidFill>
                      <a:srgbClr val="000099"/>
                    </a:solidFill>
                    <a:latin typeface="Times New Roman" pitchFamily="18" charset="0"/>
                    <a:ea typeface="+mn-ea"/>
                    <a:cs typeface="+mn-cs"/>
                    <a:sym typeface="Symbol" pitchFamily="18" charset="2"/>
                  </a:rPr>
                  <a:t>: position information    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  <a:sym typeface="Symbol" pitchFamily="18" charset="2"/>
                  </a:rPr>
                  <a:t>→   only absolute value !</a:t>
                </a:r>
              </a:p>
              <a:p>
                <a:pPr algn="l" eaLnBrk="1" hangingPunct="1">
                  <a:spcBef>
                    <a:spcPct val="0"/>
                  </a:spcBef>
                  <a:buFontTx/>
                  <a:buBlip>
                    <a:blip r:embed="rId5"/>
                  </a:buBlip>
                </a:pPr>
                <a:r>
                  <a:rPr lang="en-US" sz="1600" dirty="0">
                    <a:solidFill>
                      <a:srgbClr val="000099"/>
                    </a:solidFill>
                    <a:latin typeface="Times New Roman" pitchFamily="18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lang="en-US" sz="1600" dirty="0" smtClean="0">
                    <a:solidFill>
                      <a:srgbClr val="000099"/>
                    </a:solidFill>
                    <a:latin typeface="Times New Roman" pitchFamily="18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lang="en-US" sz="1600" b="1" dirty="0" smtClean="0">
                    <a:solidFill>
                      <a:srgbClr val="000099"/>
                    </a:solidFill>
                    <a:latin typeface="Times New Roman" pitchFamily="18" charset="0"/>
                    <a:ea typeface="+mn-ea"/>
                    <a:cs typeface="+mn-cs"/>
                    <a:sym typeface="Symbol" pitchFamily="18" charset="2"/>
                  </a:rPr>
                  <a:t>phase</a:t>
                </a:r>
                <a:r>
                  <a:rPr lang="en-US" sz="1600" dirty="0" smtClean="0">
                    <a:solidFill>
                      <a:srgbClr val="000099"/>
                    </a:solidFill>
                    <a:latin typeface="Times New Roman" pitchFamily="18" charset="0"/>
                    <a:ea typeface="+mn-ea"/>
                    <a:cs typeface="+mn-cs"/>
                    <a:sym typeface="Symbol" pitchFamily="18" charset="2"/>
                  </a:rPr>
                  <a:t> (</a:t>
                </a:r>
                <a:r>
                  <a:rPr lang="en-US" sz="1600" dirty="0" err="1" smtClean="0">
                    <a:solidFill>
                      <a:srgbClr val="000099"/>
                    </a:solidFill>
                    <a:latin typeface="Times New Roman" pitchFamily="18" charset="0"/>
                    <a:ea typeface="+mn-ea"/>
                    <a:cs typeface="+mn-cs"/>
                    <a:sym typeface="Symbol" pitchFamily="18" charset="2"/>
                  </a:rPr>
                  <a:t>wrt</a:t>
                </a:r>
                <a:r>
                  <a:rPr lang="en-US" sz="1600" dirty="0" smtClean="0">
                    <a:solidFill>
                      <a:srgbClr val="000099"/>
                    </a:solidFill>
                    <a:latin typeface="Times New Roman" pitchFamily="18" charset="0"/>
                    <a:ea typeface="+mn-ea"/>
                    <a:cs typeface="+mn-cs"/>
                    <a:sym typeface="Symbol" pitchFamily="18" charset="2"/>
                  </a:rPr>
                  <a:t>. </a:t>
                </a:r>
                <a:r>
                  <a:rPr lang="en-US" sz="1600" dirty="0">
                    <a:solidFill>
                      <a:srgbClr val="000099"/>
                    </a:solidFill>
                    <a:latin typeface="Times New Roman" pitchFamily="18" charset="0"/>
                    <a:ea typeface="+mn-ea"/>
                    <a:cs typeface="+mn-cs"/>
                    <a:sym typeface="Symbol" pitchFamily="18" charset="2"/>
                  </a:rPr>
                  <a:t>m</a:t>
                </a:r>
                <a:r>
                  <a:rPr lang="en-US" sz="1600" dirty="0" smtClean="0">
                    <a:solidFill>
                      <a:srgbClr val="000099"/>
                    </a:solidFill>
                    <a:latin typeface="Times New Roman" pitchFamily="18" charset="0"/>
                    <a:ea typeface="+mn-ea"/>
                    <a:cs typeface="+mn-cs"/>
                    <a:sym typeface="Symbol" pitchFamily="18" charset="2"/>
                  </a:rPr>
                  <a:t>onopole mode): sign information    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+mn-cs"/>
                    <a:sym typeface="Symbol" pitchFamily="18" charset="2"/>
                  </a:rPr>
                  <a:t>→   simultaneous measurement required !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005147" y="4245838"/>
              <a:ext cx="3031349" cy="1866967"/>
              <a:chOff x="6005147" y="4245838"/>
              <a:chExt cx="3031349" cy="1866967"/>
            </a:xfrm>
          </p:grpSpPr>
          <p:grpSp>
            <p:nvGrpSpPr>
              <p:cNvPr id="3" name="Group 2"/>
              <p:cNvGrpSpPr>
                <a:grpSpLocks noChangeAspect="1"/>
              </p:cNvGrpSpPr>
              <p:nvPr/>
            </p:nvGrpSpPr>
            <p:grpSpPr>
              <a:xfrm>
                <a:off x="6005147" y="4271977"/>
                <a:ext cx="3031349" cy="1840828"/>
                <a:chOff x="1186540" y="1912327"/>
                <a:chExt cx="6119812" cy="3716337"/>
              </a:xfrm>
            </p:grpSpPr>
            <p:pic>
              <p:nvPicPr>
                <p:cNvPr id="32" name="Picture 5" descr="resonator_movie_v2_voltage14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6540" y="1912327"/>
                  <a:ext cx="6119812" cy="3716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724144" y="5082699"/>
                  <a:ext cx="1356251" cy="4958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 dirty="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rPr>
                    <a:t>t / ns</a:t>
                  </a:r>
                </a:p>
              </p:txBody>
            </p:sp>
            <p:sp>
              <p:nvSpPr>
                <p:cNvPr id="36" name="Text Box 10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1079533" y="2490740"/>
                  <a:ext cx="936773" cy="4958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 dirty="0">
                      <a:solidFill>
                        <a:srgbClr val="000000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rPr>
                    <a:t>U / V</a:t>
                  </a:r>
                </a:p>
              </p:txBody>
            </p:sp>
          </p:grpSp>
          <p:sp>
            <p:nvSpPr>
              <p:cNvPr id="31" name="Text Box 9"/>
              <p:cNvSpPr txBox="1">
                <a:spLocks noChangeArrowheads="1"/>
              </p:cNvSpPr>
              <p:nvPr/>
            </p:nvSpPr>
            <p:spPr bwMode="auto">
              <a:xfrm>
                <a:off x="6400775" y="4245838"/>
                <a:ext cx="2232247" cy="2769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a</a:t>
                </a:r>
                <a:r>
                  <a:rPr lang="en-US" sz="1200" b="1" dirty="0" smtClean="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ntenna signal: time domain</a:t>
                </a:r>
                <a:endParaRPr lang="en-US" sz="1200" b="1" dirty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250825" y="6545263"/>
            <a:ext cx="3817119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dirty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Gero 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Kube &amp; Kay </a:t>
            </a:r>
            <a:r>
              <a:rPr lang="de-DE" sz="1200" dirty="0" err="1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Wittenburg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de-DE" sz="1200" dirty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DESY / MDI</a:t>
            </a:r>
            <a:endParaRPr lang="en-GB" sz="1200" dirty="0">
              <a:solidFill>
                <a:srgbClr val="8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4937472" y="6545263"/>
            <a:ext cx="39557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EDIT 2015, </a:t>
            </a:r>
            <a:r>
              <a:rPr lang="en-US" sz="1200" dirty="0" err="1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Frascati</a:t>
            </a:r>
            <a:r>
              <a:rPr lang="en-US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 (Italy)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, 23./27.October 2015</a:t>
            </a:r>
            <a:endParaRPr lang="en-GB" sz="1200" dirty="0">
              <a:solidFill>
                <a:srgbClr val="8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12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7503" y="764704"/>
            <a:ext cx="8414892" cy="4583994"/>
            <a:chOff x="107503" y="1124744"/>
            <a:chExt cx="8414892" cy="4583994"/>
          </a:xfrm>
        </p:grpSpPr>
        <p:grpSp>
          <p:nvGrpSpPr>
            <p:cNvPr id="2" name="Group 1"/>
            <p:cNvGrpSpPr/>
            <p:nvPr/>
          </p:nvGrpSpPr>
          <p:grpSpPr>
            <a:xfrm>
              <a:off x="261045" y="1124744"/>
              <a:ext cx="8261350" cy="4583994"/>
              <a:chOff x="331788" y="1193705"/>
              <a:chExt cx="8261350" cy="4583994"/>
            </a:xfrm>
          </p:grpSpPr>
          <p:grpSp>
            <p:nvGrpSpPr>
              <p:cNvPr id="11" name="Group 16"/>
              <p:cNvGrpSpPr>
                <a:grpSpLocks/>
              </p:cNvGrpSpPr>
              <p:nvPr/>
            </p:nvGrpSpPr>
            <p:grpSpPr bwMode="auto">
              <a:xfrm>
                <a:off x="331788" y="1193705"/>
                <a:ext cx="8261350" cy="4583994"/>
                <a:chOff x="2960" y="1071"/>
                <a:chExt cx="2800" cy="1548"/>
              </a:xfrm>
            </p:grpSpPr>
            <p:pic>
              <p:nvPicPr>
                <p:cNvPr id="23" name="Picture 17" descr="resonator_movie_v2_voltage14_lin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60" y="1089"/>
                  <a:ext cx="2800" cy="15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" name="Rectangle 18"/>
                <p:cNvSpPr>
                  <a:spLocks noChangeArrowheads="1"/>
                </p:cNvSpPr>
                <p:nvPr/>
              </p:nvSpPr>
              <p:spPr bwMode="auto">
                <a:xfrm>
                  <a:off x="4105" y="2528"/>
                  <a:ext cx="544" cy="91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</a:pPr>
                  <a:endParaRPr lang="de-DE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19"/>
                <p:cNvSpPr>
                  <a:spLocks noChangeArrowheads="1"/>
                </p:cNvSpPr>
                <p:nvPr/>
              </p:nvSpPr>
              <p:spPr bwMode="auto">
                <a:xfrm>
                  <a:off x="5511" y="1162"/>
                  <a:ext cx="182" cy="18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</a:pPr>
                  <a:endParaRPr lang="de-DE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0"/>
                <p:cNvSpPr>
                  <a:spLocks noChangeArrowheads="1"/>
                </p:cNvSpPr>
                <p:nvPr/>
              </p:nvSpPr>
              <p:spPr bwMode="auto">
                <a:xfrm>
                  <a:off x="4014" y="1071"/>
                  <a:ext cx="726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</a:pPr>
                  <a:endParaRPr lang="de-DE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5419" y="2447"/>
                  <a:ext cx="271" cy="11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1pPr>
                  <a:lvl2pPr marL="742950" indent="-28575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2pPr>
                  <a:lvl3pPr marL="1143000" indent="-22860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3pPr>
                  <a:lvl4pPr marL="1600200" indent="-22860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4pPr>
                  <a:lvl5pPr marL="2057400" indent="-22860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US" sz="160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f / GHz</a:t>
                  </a:r>
                </a:p>
              </p:txBody>
            </p:sp>
            <p:sp>
              <p:nvSpPr>
                <p:cNvPr id="28" name="Text Box 22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3026" y="1322"/>
                  <a:ext cx="215" cy="1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1pPr>
                  <a:lvl2pPr marL="742950" indent="-28575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2pPr>
                  <a:lvl3pPr marL="1143000" indent="-22860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3pPr>
                  <a:lvl4pPr marL="1600200" indent="-22860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4pPr>
                  <a:lvl5pPr marL="2057400" indent="-22860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US" sz="1600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U / V</a:t>
                  </a:r>
                </a:p>
              </p:txBody>
            </p:sp>
          </p:grpSp>
          <p:grpSp>
            <p:nvGrpSpPr>
              <p:cNvPr id="13" name="Group 24"/>
              <p:cNvGrpSpPr>
                <a:grpSpLocks/>
              </p:cNvGrpSpPr>
              <p:nvPr/>
            </p:nvGrpSpPr>
            <p:grpSpPr bwMode="auto">
              <a:xfrm>
                <a:off x="1665591" y="1863647"/>
                <a:ext cx="5952167" cy="3778125"/>
                <a:chOff x="1066" y="1457"/>
                <a:chExt cx="3039" cy="1942"/>
              </a:xfrm>
            </p:grpSpPr>
            <p:sp>
              <p:nvSpPr>
                <p:cNvPr id="1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851" y="1457"/>
                  <a:ext cx="363" cy="1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1pPr>
                  <a:lvl2pPr marL="742950" indent="-28575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2pPr>
                  <a:lvl3pPr marL="1143000" indent="-22860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3pPr>
                  <a:lvl4pPr marL="1600200" indent="-22860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4pPr>
                  <a:lvl5pPr marL="2057400" indent="-22860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US" sz="18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TM</a:t>
                  </a:r>
                  <a:r>
                    <a:rPr lang="en-US" sz="1800" b="1" baseline="-25000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01</a:t>
                  </a:r>
                </a:p>
              </p:txBody>
            </p:sp>
            <p:sp>
              <p:nvSpPr>
                <p:cNvPr id="15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473" y="2791"/>
                  <a:ext cx="358" cy="1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1pPr>
                  <a:lvl2pPr marL="742950" indent="-28575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2pPr>
                  <a:lvl3pPr marL="1143000" indent="-22860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3pPr>
                  <a:lvl4pPr marL="1600200" indent="-22860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4pPr>
                  <a:lvl5pPr marL="2057400" indent="-22860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US" sz="18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TM</a:t>
                  </a:r>
                  <a:r>
                    <a:rPr lang="en-US" sz="1800" b="1" baseline="-25000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11</a:t>
                  </a:r>
                </a:p>
              </p:txBody>
            </p:sp>
            <p:sp>
              <p:nvSpPr>
                <p:cNvPr id="16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652" y="2428"/>
                  <a:ext cx="363" cy="1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1pPr>
                  <a:lvl2pPr marL="742950" indent="-28575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2pPr>
                  <a:lvl3pPr marL="1143000" indent="-22860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3pPr>
                  <a:lvl4pPr marL="1600200" indent="-22860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4pPr>
                  <a:lvl5pPr marL="2057400" indent="-22860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US" sz="18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TM</a:t>
                  </a:r>
                  <a:r>
                    <a:rPr lang="en-US" sz="1800" b="1" baseline="-25000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rPr>
                    <a:t>02</a:t>
                  </a:r>
                </a:p>
              </p:txBody>
            </p:sp>
            <p:sp>
              <p:nvSpPr>
                <p:cNvPr id="17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888" y="3193"/>
                  <a:ext cx="330" cy="2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1pPr>
                  <a:lvl2pPr marL="742950" indent="-28575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2pPr>
                  <a:lvl3pPr marL="1143000" indent="-22860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3pPr>
                  <a:lvl4pPr marL="1600200" indent="-22860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4pPr>
                  <a:lvl5pPr marL="2057400" indent="-22860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US" sz="2000" b="1" dirty="0" err="1" smtClean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U~q</a:t>
                  </a:r>
                  <a:endParaRPr lang="en-US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561" y="3193"/>
                  <a:ext cx="478" cy="2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1pPr>
                  <a:lvl2pPr marL="742950" indent="-28575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2pPr>
                  <a:lvl3pPr marL="1143000" indent="-22860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3pPr>
                  <a:lvl4pPr marL="1600200" indent="-22860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4pPr>
                  <a:lvl5pPr marL="2057400" indent="-22860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US" sz="2000" b="1" dirty="0" err="1" smtClean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U~q</a:t>
                  </a:r>
                  <a:r>
                    <a:rPr lang="en-US" sz="2000" b="1" dirty="0" smtClean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∙|r|</a:t>
                  </a:r>
                  <a:endParaRPr lang="en-US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652" y="3193"/>
                  <a:ext cx="330" cy="2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1pPr>
                  <a:lvl2pPr marL="742950" indent="-28575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2pPr>
                  <a:lvl3pPr marL="1143000" indent="-22860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3pPr>
                  <a:lvl4pPr marL="1600200" indent="-22860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4pPr>
                  <a:lvl5pPr marL="2057400" indent="-228600" eaLnBrk="0" hangingPunct="0"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8B323"/>
                    </a:buClr>
                    <a:buFont typeface="Wingdings" pitchFamily="2" charset="2"/>
                    <a:buChar char="n"/>
                    <a:defRPr sz="900">
                      <a:solidFill>
                        <a:schemeClr val="tx1"/>
                      </a:solidFill>
                      <a:latin typeface="Arial" charset="0"/>
                      <a:ea typeface="ＭＳ Ｐゴシック"/>
                      <a:cs typeface="ＭＳ Ｐゴシック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US" sz="2000" b="1" dirty="0" err="1" smtClean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U~q</a:t>
                  </a:r>
                  <a:endParaRPr lang="en-US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pic>
              <p:nvPicPr>
                <p:cNvPr id="20" name="Picture 31" descr="resonator_movie_v2_06"/>
                <p:cNvPicPr>
                  <a:picLocks noChangeAspect="1" noChangeArrowheads="1" noCrop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6" y="1706"/>
                  <a:ext cx="873" cy="4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Picture 32" descr="resonator_movie_v2_09"/>
                <p:cNvPicPr>
                  <a:picLocks noChangeAspect="1" noChangeArrowheads="1" noCrop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0" y="1669"/>
                  <a:ext cx="953" cy="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" name="Picture 33" descr="resonator_movie_v2_10"/>
                <p:cNvPicPr>
                  <a:picLocks noChangeAspect="1" noChangeArrowheads="1" noCrop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52" y="1661"/>
                  <a:ext cx="953" cy="5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107503" y="1262087"/>
              <a:ext cx="8352929" cy="3667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Blip>
                  <a:blip r:embed="rId6"/>
                </a:buBlip>
              </a:pPr>
              <a:r>
                <a:rPr lang="de-DE" sz="1800" dirty="0">
                  <a:solidFill>
                    <a:srgbClr val="0000FF"/>
                  </a:solidFill>
                  <a:latin typeface="Comic Sans MS" pitchFamily="66" charset="0"/>
                </a:rPr>
                <a:t>   </a:t>
              </a:r>
              <a:r>
                <a:rPr lang="de-DE" sz="1800" dirty="0" err="1" smtClean="0">
                  <a:solidFill>
                    <a:srgbClr val="0000FF"/>
                  </a:solidFill>
                  <a:latin typeface="Comic Sans MS" pitchFamily="66" charset="0"/>
                </a:rPr>
                <a:t>cavity</a:t>
              </a:r>
              <a:r>
                <a:rPr lang="de-DE" sz="18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de-DE" sz="1800" dirty="0" err="1" smtClean="0">
                  <a:solidFill>
                    <a:srgbClr val="0000FF"/>
                  </a:solidFill>
                  <a:latin typeface="Comic Sans MS" pitchFamily="66" charset="0"/>
                </a:rPr>
                <a:t>frequency</a:t>
              </a:r>
              <a:r>
                <a:rPr lang="de-DE" sz="18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de-DE" sz="1800" dirty="0" err="1" smtClean="0">
                  <a:solidFill>
                    <a:srgbClr val="0000FF"/>
                  </a:solidFill>
                  <a:latin typeface="Comic Sans MS" pitchFamily="66" charset="0"/>
                </a:rPr>
                <a:t>spectrum</a:t>
              </a:r>
              <a:endParaRPr lang="en-GB" sz="1800" dirty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</p:grpSp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200900" cy="647700"/>
          </a:xfrm>
          <a:noFill/>
        </p:spPr>
        <p:txBody>
          <a:bodyPr/>
          <a:lstStyle/>
          <a:p>
            <a:pPr algn="l" eaLnBrk="1" hangingPunct="1"/>
            <a:r>
              <a:rPr lang="de-DE" sz="3200" dirty="0" err="1" smtClean="0">
                <a:solidFill>
                  <a:srgbClr val="003E6E"/>
                </a:solidFill>
                <a:latin typeface="Comic Sans MS" pitchFamily="66" charset="0"/>
              </a:rPr>
              <a:t>Cavity</a:t>
            </a:r>
            <a:r>
              <a:rPr lang="de-DE" sz="3200" dirty="0" smtClean="0">
                <a:solidFill>
                  <a:srgbClr val="003E6E"/>
                </a:solidFill>
                <a:latin typeface="Comic Sans MS" pitchFamily="66" charset="0"/>
              </a:rPr>
              <a:t> BPM</a:t>
            </a:r>
            <a:endParaRPr lang="en-GB" sz="3200" dirty="0" smtClean="0">
              <a:solidFill>
                <a:srgbClr val="003E6E"/>
              </a:solidFill>
              <a:latin typeface="Comic Sans MS" pitchFamily="66" charset="0"/>
            </a:endParaRPr>
          </a:p>
        </p:txBody>
      </p:sp>
      <p:pic>
        <p:nvPicPr>
          <p:cNvPr id="18438" name="Picture 6" descr="HG_LOGO_S_RG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DESY-Logo-cyan-RG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429765" y="5796553"/>
            <a:ext cx="61594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Blip>
                <a:blip r:embed="rId9"/>
              </a:buBlip>
            </a:pPr>
            <a:r>
              <a:rPr lang="en-US" sz="16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</a:t>
            </a:r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problem</a:t>
            </a:r>
            <a:r>
              <a:rPr lang="en-US" sz="16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: monopole mode (TM</a:t>
            </a:r>
            <a:r>
              <a:rPr lang="en-US" sz="1600" baseline="-250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01</a:t>
            </a:r>
            <a:r>
              <a:rPr lang="en-US" sz="16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 leakage into dipole mode (TM</a:t>
            </a:r>
            <a:r>
              <a:rPr lang="en-US" sz="1600" baseline="-250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11</a:t>
            </a:r>
            <a:r>
              <a:rPr lang="en-US" sz="16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600" dirty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lang="en-US" sz="16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  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→ suppression of monopole mode required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429444" y="5445224"/>
            <a:ext cx="61594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Blip>
                <a:blip r:embed="rId9"/>
              </a:buBlip>
            </a:pPr>
            <a:r>
              <a:rPr lang="en-US" sz="16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</a:t>
            </a:r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q:  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beam charge,</a:t>
            </a:r>
            <a:r>
              <a:rPr lang="en-US" sz="16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 </a:t>
            </a:r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r:</a:t>
            </a:r>
            <a:r>
              <a:rPr lang="en-US" sz="16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beam offset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6881316" y="6176337"/>
            <a:ext cx="21551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de-DE" sz="1000" dirty="0" err="1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000" dirty="0" err="1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ourtesy</a:t>
            </a:r>
            <a:r>
              <a:rPr lang="de-DE" sz="1000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0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D.Lipka</a:t>
            </a:r>
            <a:r>
              <a:rPr lang="de-DE" sz="1000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(DESY)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250825" y="6545263"/>
            <a:ext cx="3817119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dirty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Gero 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Kube &amp; Kay </a:t>
            </a:r>
            <a:r>
              <a:rPr lang="de-DE" sz="1200" dirty="0" err="1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Wittenburg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de-DE" sz="1200" dirty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DESY / MDI</a:t>
            </a:r>
            <a:endParaRPr lang="en-GB" sz="1200" dirty="0">
              <a:solidFill>
                <a:srgbClr val="8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4937472" y="6545263"/>
            <a:ext cx="39557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EDIT 2015, </a:t>
            </a:r>
            <a:r>
              <a:rPr lang="en-US" sz="1200" dirty="0" err="1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Frascati</a:t>
            </a:r>
            <a:r>
              <a:rPr lang="en-US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 (Italy)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, 23./27.October 2015</a:t>
            </a:r>
            <a:endParaRPr lang="en-GB" sz="1200" dirty="0">
              <a:solidFill>
                <a:srgbClr val="8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28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200900" cy="647700"/>
          </a:xfrm>
          <a:noFill/>
        </p:spPr>
        <p:txBody>
          <a:bodyPr/>
          <a:lstStyle/>
          <a:p>
            <a:pPr algn="l" eaLnBrk="1" hangingPunct="1"/>
            <a:r>
              <a:rPr lang="de-DE" sz="3200" dirty="0" err="1" smtClean="0">
                <a:solidFill>
                  <a:srgbClr val="003E6E"/>
                </a:solidFill>
                <a:latin typeface="Comic Sans MS" pitchFamily="66" charset="0"/>
              </a:rPr>
              <a:t>Cavity</a:t>
            </a:r>
            <a:r>
              <a:rPr lang="de-DE" sz="3200" dirty="0" smtClean="0">
                <a:solidFill>
                  <a:srgbClr val="003E6E"/>
                </a:solidFill>
                <a:latin typeface="Comic Sans MS" pitchFamily="66" charset="0"/>
              </a:rPr>
              <a:t> BPM</a:t>
            </a:r>
            <a:endParaRPr lang="en-GB" sz="3200" dirty="0" smtClean="0">
              <a:solidFill>
                <a:srgbClr val="003E6E"/>
              </a:solidFill>
              <a:latin typeface="Comic Sans MS" pitchFamily="66" charset="0"/>
            </a:endParaRPr>
          </a:p>
        </p:txBody>
      </p:sp>
      <p:pic>
        <p:nvPicPr>
          <p:cNvPr id="18438" name="Picture 6" descr="HG_LOGO_S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DESY-Logo-cyan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9" name="AutoShape 367"/>
          <p:cNvSpPr>
            <a:spLocks noChangeAspect="1" noChangeArrowheads="1" noTextEdit="1"/>
          </p:cNvSpPr>
          <p:nvPr/>
        </p:nvSpPr>
        <p:spPr bwMode="auto">
          <a:xfrm>
            <a:off x="252287" y="1016917"/>
            <a:ext cx="8712200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107504" y="902047"/>
            <a:ext cx="4500884" cy="3837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Blip>
                <a:blip r:embed="rId4"/>
              </a:buBlip>
            </a:pPr>
            <a:r>
              <a:rPr lang="de-DE" sz="1800" dirty="0">
                <a:solidFill>
                  <a:srgbClr val="0000FF"/>
                </a:solidFill>
                <a:latin typeface="Comic Sans MS" pitchFamily="66" charset="0"/>
              </a:rPr>
              <a:t>   </a:t>
            </a:r>
            <a:r>
              <a:rPr lang="de-DE" sz="1800" dirty="0" err="1" smtClean="0">
                <a:solidFill>
                  <a:srgbClr val="0000FF"/>
                </a:solidFill>
                <a:latin typeface="Comic Sans MS" pitchFamily="66" charset="0"/>
              </a:rPr>
              <a:t>suppresion</a:t>
            </a:r>
            <a:r>
              <a:rPr lang="de-DE" sz="18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  <a:latin typeface="Comic Sans MS" pitchFamily="66" charset="0"/>
              </a:rPr>
              <a:t>of</a:t>
            </a:r>
            <a:r>
              <a:rPr lang="de-DE" sz="18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  <a:latin typeface="Comic Sans MS" pitchFamily="66" charset="0"/>
              </a:rPr>
              <a:t>monopole</a:t>
            </a:r>
            <a:r>
              <a:rPr lang="de-DE" sz="18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  <a:latin typeface="Comic Sans MS" pitchFamily="66" charset="0"/>
              </a:rPr>
              <a:t>mode</a:t>
            </a:r>
            <a:endParaRPr lang="en-GB" sz="1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429764" y="1240999"/>
            <a:ext cx="72385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sz="16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dipole mode (TM</a:t>
            </a:r>
            <a:r>
              <a:rPr lang="en-US" sz="1600" baseline="-250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11</a:t>
            </a:r>
            <a:r>
              <a:rPr lang="en-US" sz="16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 signal coupled out via </a:t>
            </a:r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waveguide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    →  choose </a:t>
            </a:r>
            <a:r>
              <a:rPr lang="en-US" sz="160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outcoupling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at position of large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TM</a:t>
            </a:r>
            <a:r>
              <a:rPr lang="en-US" sz="1600" baseline="-250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11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electric 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field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amplitude</a:t>
            </a:r>
            <a:endParaRPr lang="en-US" sz="1600" dirty="0" smtClean="0">
              <a:solidFill>
                <a:srgbClr val="000099"/>
              </a:solidFill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  <a:p>
            <a:pPr algn="l"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sz="1600" dirty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lang="en-US" sz="16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design waveguide with cutoff frequency above f</a:t>
            </a:r>
            <a:r>
              <a:rPr lang="en-US" sz="1600" baseline="-250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01</a:t>
            </a:r>
            <a:r>
              <a:rPr lang="en-US" sz="16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(monopole mode) resonance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7504" y="2103669"/>
            <a:ext cx="9288710" cy="3227735"/>
            <a:chOff x="107504" y="2109185"/>
            <a:chExt cx="9505056" cy="3350900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509047" y="2419378"/>
              <a:ext cx="9103513" cy="2868924"/>
              <a:chOff x="131764" y="843375"/>
              <a:chExt cx="8538071" cy="2690724"/>
            </a:xfrm>
          </p:grpSpPr>
          <p:grpSp>
            <p:nvGrpSpPr>
              <p:cNvPr id="2" name="Group 1"/>
              <p:cNvGrpSpPr>
                <a:grpSpLocks noChangeAspect="1"/>
              </p:cNvGrpSpPr>
              <p:nvPr/>
            </p:nvGrpSpPr>
            <p:grpSpPr>
              <a:xfrm>
                <a:off x="131764" y="1052736"/>
                <a:ext cx="8538071" cy="2481363"/>
                <a:chOff x="131763" y="1982788"/>
                <a:chExt cx="9280525" cy="2697127"/>
              </a:xfrm>
            </p:grpSpPr>
            <p:grpSp>
              <p:nvGrpSpPr>
                <p:cNvPr id="29" name="Group 8"/>
                <p:cNvGrpSpPr>
                  <a:grpSpLocks/>
                </p:cNvGrpSpPr>
                <p:nvPr/>
              </p:nvGrpSpPr>
              <p:grpSpPr bwMode="auto">
                <a:xfrm>
                  <a:off x="131763" y="1994173"/>
                  <a:ext cx="5051425" cy="2685742"/>
                  <a:chOff x="83" y="1431"/>
                  <a:chExt cx="2854" cy="1519"/>
                </a:xfrm>
              </p:grpSpPr>
              <p:pic>
                <p:nvPicPr>
                  <p:cNvPr id="30" name="Picture 5" descr="resonator_movie_v5_waveguide_04"/>
                  <p:cNvPicPr>
                    <a:picLocks noChangeAspect="1" noChangeArrowheads="1" noCrop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3" y="1431"/>
                    <a:ext cx="2809" cy="15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31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519" y="1491"/>
                    <a:ext cx="418" cy="95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de-DE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" name="Group 10"/>
                <p:cNvGrpSpPr>
                  <a:grpSpLocks/>
                </p:cNvGrpSpPr>
                <p:nvPr/>
              </p:nvGrpSpPr>
              <p:grpSpPr bwMode="auto">
                <a:xfrm>
                  <a:off x="4376738" y="1982788"/>
                  <a:ext cx="5035550" cy="2679730"/>
                  <a:chOff x="2757" y="1417"/>
                  <a:chExt cx="2845" cy="1516"/>
                </a:xfrm>
              </p:grpSpPr>
              <p:pic>
                <p:nvPicPr>
                  <p:cNvPr id="33" name="Picture 6" descr="resonator_movie_v5_waveguide_03"/>
                  <p:cNvPicPr>
                    <a:picLocks noChangeAspect="1" noChangeArrowheads="1" noCrop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57" y="1432"/>
                    <a:ext cx="2776" cy="150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34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5111" y="1417"/>
                    <a:ext cx="491" cy="1039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de-DE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6" name="Text Box 11"/>
              <p:cNvSpPr txBox="1">
                <a:spLocks noChangeArrowheads="1"/>
              </p:cNvSpPr>
              <p:nvPr/>
            </p:nvSpPr>
            <p:spPr bwMode="auto">
              <a:xfrm>
                <a:off x="1259632" y="848128"/>
                <a:ext cx="1616148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600" b="1" dirty="0">
                    <a:solidFill>
                      <a:srgbClr val="000099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Monopole Mode</a:t>
                </a:r>
              </a:p>
            </p:txBody>
          </p:sp>
          <p:sp>
            <p:nvSpPr>
              <p:cNvPr id="37" name="Text Box 12"/>
              <p:cNvSpPr txBox="1">
                <a:spLocks noChangeArrowheads="1"/>
              </p:cNvSpPr>
              <p:nvPr/>
            </p:nvSpPr>
            <p:spPr bwMode="auto">
              <a:xfrm>
                <a:off x="5288707" y="843375"/>
                <a:ext cx="1308371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600" b="1">
                    <a:solidFill>
                      <a:srgbClr val="000099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Dipole Mode</a:t>
                </a:r>
              </a:p>
            </p:txBody>
          </p:sp>
        </p:grp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7025332" y="5204469"/>
              <a:ext cx="2155180" cy="255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de-DE" sz="1000" dirty="0" err="1">
                  <a:solidFill>
                    <a:srgbClr val="8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de-DE" sz="1000" dirty="0" err="1" smtClean="0">
                  <a:solidFill>
                    <a:srgbClr val="8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ourtesy</a:t>
              </a:r>
              <a:r>
                <a:rPr lang="de-DE" sz="1000" dirty="0" smtClean="0">
                  <a:solidFill>
                    <a:srgbClr val="8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de-DE" sz="1000" dirty="0">
                  <a:solidFill>
                    <a:srgbClr val="8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000" dirty="0" err="1" smtClean="0">
                  <a:solidFill>
                    <a:srgbClr val="8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D.Lipka</a:t>
              </a:r>
              <a:r>
                <a:rPr lang="de-DE" sz="1000" dirty="0" smtClean="0">
                  <a:solidFill>
                    <a:srgbClr val="8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(DESY)</a:t>
              </a:r>
            </a:p>
          </p:txBody>
        </p:sp>
        <p:sp>
          <p:nvSpPr>
            <p:cNvPr id="42" name="Text Box 9"/>
            <p:cNvSpPr txBox="1">
              <a:spLocks noChangeArrowheads="1"/>
            </p:cNvSpPr>
            <p:nvPr/>
          </p:nvSpPr>
          <p:spPr bwMode="auto">
            <a:xfrm>
              <a:off x="107504" y="2109185"/>
              <a:ext cx="4500884" cy="3837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Blip>
                  <a:blip r:embed="rId4"/>
                </a:buBlip>
              </a:pPr>
              <a:r>
                <a:rPr lang="de-DE" sz="1800" dirty="0">
                  <a:solidFill>
                    <a:srgbClr val="0000FF"/>
                  </a:solidFill>
                  <a:latin typeface="Comic Sans MS" pitchFamily="66" charset="0"/>
                </a:rPr>
                <a:t>   </a:t>
              </a:r>
              <a:r>
                <a:rPr lang="de-DE" sz="1800" dirty="0" err="1" smtClean="0">
                  <a:solidFill>
                    <a:srgbClr val="0000FF"/>
                  </a:solidFill>
                  <a:latin typeface="Comic Sans MS" pitchFamily="66" charset="0"/>
                </a:rPr>
                <a:t>influence</a:t>
              </a:r>
              <a:r>
                <a:rPr lang="de-DE" sz="18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de-DE" sz="1800" dirty="0" err="1" smtClean="0">
                  <a:solidFill>
                    <a:srgbClr val="0000FF"/>
                  </a:solidFill>
                  <a:latin typeface="Comic Sans MS" pitchFamily="66" charset="0"/>
                </a:rPr>
                <a:t>of</a:t>
              </a:r>
              <a:r>
                <a:rPr lang="de-DE" sz="18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de-DE" sz="1800" dirty="0" err="1" smtClean="0">
                  <a:solidFill>
                    <a:srgbClr val="0000FF"/>
                  </a:solidFill>
                  <a:latin typeface="Comic Sans MS" pitchFamily="66" charset="0"/>
                </a:rPr>
                <a:t>outcoupling</a:t>
              </a:r>
              <a:r>
                <a:rPr lang="de-DE" sz="18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de-DE" sz="1800" dirty="0" err="1" smtClean="0">
                  <a:solidFill>
                    <a:srgbClr val="0000FF"/>
                  </a:solidFill>
                  <a:latin typeface="Comic Sans MS" pitchFamily="66" charset="0"/>
                </a:rPr>
                <a:t>waveguide</a:t>
              </a:r>
              <a:endParaRPr lang="en-GB" sz="1800" dirty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7504" y="5512611"/>
            <a:ext cx="7647359" cy="806581"/>
            <a:chOff x="107504" y="5512611"/>
            <a:chExt cx="7647359" cy="806581"/>
          </a:xfrm>
        </p:grpSpPr>
        <p:sp>
          <p:nvSpPr>
            <p:cNvPr id="44" name="Text Box 9"/>
            <p:cNvSpPr txBox="1">
              <a:spLocks noChangeArrowheads="1"/>
            </p:cNvSpPr>
            <p:nvPr/>
          </p:nvSpPr>
          <p:spPr bwMode="auto">
            <a:xfrm>
              <a:off x="107504" y="5512611"/>
              <a:ext cx="5900010" cy="38371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Blip>
                  <a:blip r:embed="rId4"/>
                </a:buBlip>
              </a:pPr>
              <a:r>
                <a:rPr lang="de-DE" sz="1800" dirty="0">
                  <a:solidFill>
                    <a:srgbClr val="0000FF"/>
                  </a:solidFill>
                  <a:latin typeface="Comic Sans MS" pitchFamily="66" charset="0"/>
                </a:rPr>
                <a:t>   </a:t>
              </a:r>
              <a:r>
                <a:rPr lang="de-DE" sz="1800" dirty="0" err="1" smtClean="0">
                  <a:solidFill>
                    <a:srgbClr val="0000FF"/>
                  </a:solidFill>
                  <a:latin typeface="Comic Sans MS" pitchFamily="66" charset="0"/>
                </a:rPr>
                <a:t>narrow</a:t>
              </a:r>
              <a:r>
                <a:rPr lang="de-DE" sz="1800" dirty="0" smtClean="0">
                  <a:solidFill>
                    <a:srgbClr val="0000FF"/>
                  </a:solidFill>
                  <a:latin typeface="Comic Sans MS" pitchFamily="66" charset="0"/>
                </a:rPr>
                <a:t>-band </a:t>
              </a:r>
              <a:r>
                <a:rPr lang="de-DE" sz="1800" dirty="0" err="1" smtClean="0">
                  <a:solidFill>
                    <a:srgbClr val="0000FF"/>
                  </a:solidFill>
                  <a:latin typeface="Comic Sans MS" pitchFamily="66" charset="0"/>
                </a:rPr>
                <a:t>electronics</a:t>
              </a:r>
              <a:r>
                <a:rPr lang="de-DE" sz="18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de-DE" sz="1800" dirty="0" err="1" smtClean="0">
                  <a:solidFill>
                    <a:srgbClr val="0000FF"/>
                  </a:solidFill>
                  <a:latin typeface="Comic Sans MS" pitchFamily="66" charset="0"/>
                </a:rPr>
                <a:t>for</a:t>
              </a:r>
              <a:r>
                <a:rPr lang="de-DE" sz="18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de-DE" sz="1800" dirty="0" err="1" smtClean="0">
                  <a:solidFill>
                    <a:srgbClr val="0000FF"/>
                  </a:solidFill>
                  <a:latin typeface="Comic Sans MS" pitchFamily="66" charset="0"/>
                </a:rPr>
                <a:t>signal</a:t>
              </a:r>
              <a:r>
                <a:rPr lang="de-DE" sz="18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de-DE" sz="1800" dirty="0" err="1" smtClean="0">
                  <a:solidFill>
                    <a:srgbClr val="0000FF"/>
                  </a:solidFill>
                  <a:latin typeface="Comic Sans MS" pitchFamily="66" charset="0"/>
                </a:rPr>
                <a:t>processing</a:t>
              </a:r>
              <a:r>
                <a:rPr lang="de-DE" sz="18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endParaRPr lang="en-GB" sz="1800" dirty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88343" y="5857527"/>
              <a:ext cx="69665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200" dirty="0">
                  <a:solidFill>
                    <a:srgbClr val="80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Symbol" pitchFamily="18" charset="2"/>
                </a:rPr>
                <a:t>→  </a:t>
              </a:r>
              <a:r>
                <a:rPr lang="en-US" sz="1200" dirty="0" smtClean="0">
                  <a:solidFill>
                    <a:srgbClr val="80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Symbol" pitchFamily="18" charset="2"/>
                </a:rPr>
                <a:t> </a:t>
              </a:r>
              <a:r>
                <a:rPr lang="en-US" sz="1200" dirty="0" err="1" smtClean="0">
                  <a:solidFill>
                    <a:srgbClr val="80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Symbol" pitchFamily="18" charset="2"/>
                </a:rPr>
                <a:t>B.Keil</a:t>
              </a:r>
              <a:r>
                <a:rPr lang="en-US" sz="1200" dirty="0" smtClean="0">
                  <a:solidFill>
                    <a:srgbClr val="80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Symbol" pitchFamily="18" charset="2"/>
                </a:rPr>
                <a:t>, </a:t>
              </a:r>
              <a:r>
                <a:rPr lang="en-US" sz="1200" dirty="0" smtClean="0">
                  <a:solidFill>
                    <a:srgbClr val="80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Proc. DIPAC’09, Basel (Switzerland) 2009, TUOC01, p.275</a:t>
              </a:r>
            </a:p>
            <a:p>
              <a:pPr algn="l">
                <a:spcBef>
                  <a:spcPct val="0"/>
                </a:spcBef>
              </a:pPr>
              <a:r>
                <a:rPr lang="en-US" sz="1200" dirty="0">
                  <a:solidFill>
                    <a:srgbClr val="80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Symbol" pitchFamily="18" charset="2"/>
                </a:rPr>
                <a:t>→   </a:t>
              </a:r>
              <a:r>
                <a:rPr lang="en-US" sz="1200" dirty="0" err="1" smtClean="0">
                  <a:solidFill>
                    <a:srgbClr val="80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Symbol" pitchFamily="18" charset="2"/>
                </a:rPr>
                <a:t>D.Lipka</a:t>
              </a:r>
              <a:r>
                <a:rPr lang="en-US" sz="1200" dirty="0" smtClean="0">
                  <a:solidFill>
                    <a:srgbClr val="80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Symbol" pitchFamily="18" charset="2"/>
                </a:rPr>
                <a:t>, </a:t>
              </a:r>
              <a:r>
                <a:rPr lang="en-US" sz="1200" dirty="0">
                  <a:solidFill>
                    <a:srgbClr val="80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Proc. DIPAC’09, Basel (Switzerland) 2009, </a:t>
              </a:r>
              <a:r>
                <a:rPr lang="en-US" sz="1200" dirty="0" smtClean="0">
                  <a:solidFill>
                    <a:srgbClr val="80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TUOC02, p.260</a:t>
              </a:r>
              <a:endParaRPr lang="en-US" sz="1200" dirty="0">
                <a:solidFill>
                  <a:srgbClr val="8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250825" y="6545263"/>
            <a:ext cx="3817119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dirty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Gero 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Kube &amp; Kay </a:t>
            </a:r>
            <a:r>
              <a:rPr lang="de-DE" sz="1200" dirty="0" err="1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Wittenburg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de-DE" sz="1200" dirty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DESY / MDI</a:t>
            </a:r>
            <a:endParaRPr lang="en-GB" sz="1200" dirty="0">
              <a:solidFill>
                <a:srgbClr val="8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4937472" y="6545263"/>
            <a:ext cx="39557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EDIT 2015, </a:t>
            </a:r>
            <a:r>
              <a:rPr lang="en-US" sz="1200" dirty="0" err="1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Frascati</a:t>
            </a:r>
            <a:r>
              <a:rPr lang="en-US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 (Italy)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, 23./27.October 2015</a:t>
            </a:r>
            <a:endParaRPr lang="en-GB" sz="1200" dirty="0">
              <a:solidFill>
                <a:srgbClr val="8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88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85981" y="920948"/>
            <a:ext cx="8772040" cy="115322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Prototype BPM for ILC Final Focus</a:t>
            </a:r>
          </a:p>
          <a:p>
            <a:pPr lvl="1"/>
            <a:r>
              <a:rPr lang="en-US" dirty="0" smtClean="0"/>
              <a:t>Required resolution of 2nm (yes </a:t>
            </a:r>
            <a:r>
              <a:rPr lang="en-US" dirty="0" err="1" smtClean="0"/>
              <a:t>nano</a:t>
            </a:r>
            <a:r>
              <a:rPr lang="en-US" dirty="0" smtClean="0"/>
              <a:t>!) in a 6×12mm diameter beam pipe</a:t>
            </a:r>
          </a:p>
          <a:p>
            <a:pPr lvl="1"/>
            <a:r>
              <a:rPr lang="en-US" dirty="0" smtClean="0"/>
              <a:t>Achieved World Record (so far!) resolution of 8.7nm at ATF2 (KEK, Japan)</a:t>
            </a:r>
            <a:endParaRPr lang="en-US" dirty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State of the Art BPMs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705112" y="3529634"/>
            <a:ext cx="2059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Courtesy of D. Lipka,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DESY, Hamburg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0832" y="1932148"/>
            <a:ext cx="3708559" cy="248888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526316" y="1874932"/>
            <a:ext cx="3030728" cy="2546099"/>
            <a:chOff x="257869" y="1757486"/>
            <a:chExt cx="3030728" cy="2546099"/>
          </a:xfrm>
        </p:grpSpPr>
        <p:pic>
          <p:nvPicPr>
            <p:cNvPr id="29697" name="Picture 1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4015" t="1778" r="7861"/>
            <a:stretch/>
          </p:blipFill>
          <p:spPr bwMode="auto">
            <a:xfrm>
              <a:off x="330709" y="1814702"/>
              <a:ext cx="2957888" cy="2488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57869" y="1757486"/>
              <a:ext cx="2070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Courtesy of D. Lipka &amp; Y. Honda</a:t>
              </a:r>
            </a:p>
          </p:txBody>
        </p:sp>
      </p:grp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print"/>
          <a:srcRect t="52531"/>
          <a:stretch>
            <a:fillRect/>
          </a:stretch>
        </p:blipFill>
        <p:spPr bwMode="auto">
          <a:xfrm>
            <a:off x="2219980" y="4441147"/>
            <a:ext cx="3803315" cy="21142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385888" y="6559510"/>
            <a:ext cx="7556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1200" dirty="0">
                <a:solidFill>
                  <a:srgbClr val="7F7F7F"/>
                </a:solidFill>
              </a:rPr>
              <a:t>Rhodri Jones –CERN Beam Instrumentation Group</a:t>
            </a:r>
          </a:p>
        </p:txBody>
      </p:sp>
    </p:spTree>
    <p:extLst>
      <p:ext uri="{BB962C8B-B14F-4D97-AF65-F5344CB8AC3E}">
        <p14:creationId xmlns:p14="http://schemas.microsoft.com/office/powerpoint/2010/main" val="121652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Reserve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9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200900" cy="647700"/>
          </a:xfrm>
          <a:noFill/>
        </p:spPr>
        <p:txBody>
          <a:bodyPr/>
          <a:lstStyle/>
          <a:p>
            <a:pPr algn="l" eaLnBrk="1" hangingPunct="1"/>
            <a:r>
              <a:rPr lang="de-DE" sz="3200" dirty="0" smtClean="0">
                <a:solidFill>
                  <a:srgbClr val="003E6E"/>
                </a:solidFill>
                <a:latin typeface="Comic Sans MS" pitchFamily="66" charset="0"/>
              </a:rPr>
              <a:t>BPM Signal Generation</a:t>
            </a:r>
            <a:endParaRPr lang="en-GB" sz="3200" dirty="0" smtClean="0">
              <a:solidFill>
                <a:srgbClr val="003E6E"/>
              </a:solidFill>
              <a:latin typeface="Comic Sans MS" pitchFamily="66" charset="0"/>
            </a:endParaRPr>
          </a:p>
        </p:txBody>
      </p:sp>
      <p:pic>
        <p:nvPicPr>
          <p:cNvPr id="18438" name="Picture 6" descr="HG_LOGO_S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DESY-Logo-cyan-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7504" y="908720"/>
            <a:ext cx="5400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Blip>
                <a:blip r:embed="rId5"/>
              </a:buBlip>
            </a:pPr>
            <a:r>
              <a:rPr lang="de-DE" sz="1400" dirty="0">
                <a:solidFill>
                  <a:srgbClr val="0000FF"/>
                </a:solidFill>
                <a:latin typeface="Comic Sans MS" pitchFamily="66" charset="0"/>
              </a:rPr>
              <a:t>   </a:t>
            </a:r>
            <a:r>
              <a:rPr lang="de-DE" sz="1400" dirty="0" err="1" smtClean="0">
                <a:solidFill>
                  <a:srgbClr val="0000FF"/>
                </a:solidFill>
                <a:latin typeface="Comic Sans MS" pitchFamily="66" charset="0"/>
              </a:rPr>
              <a:t>induced</a:t>
            </a:r>
            <a:r>
              <a:rPr lang="de-DE" sz="1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sz="1400" dirty="0" err="1" smtClean="0">
                <a:solidFill>
                  <a:srgbClr val="0000FF"/>
                </a:solidFill>
                <a:latin typeface="Comic Sans MS" pitchFamily="66" charset="0"/>
              </a:rPr>
              <a:t>charge</a:t>
            </a:r>
            <a:r>
              <a:rPr lang="de-DE" sz="1400" dirty="0" smtClean="0">
                <a:solidFill>
                  <a:srgbClr val="0000FF"/>
                </a:solidFill>
                <a:latin typeface="Comic Sans MS" pitchFamily="66" charset="0"/>
              </a:rPr>
              <a:t> on BPM </a:t>
            </a:r>
            <a:r>
              <a:rPr lang="de-DE" sz="1400" dirty="0" err="1" smtClean="0">
                <a:solidFill>
                  <a:srgbClr val="0000FF"/>
                </a:solidFill>
                <a:latin typeface="Comic Sans MS" pitchFamily="66" charset="0"/>
              </a:rPr>
              <a:t>button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250825" y="6545263"/>
            <a:ext cx="3817119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dirty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Gero 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Kube &amp; Kay </a:t>
            </a:r>
            <a:r>
              <a:rPr lang="de-DE" sz="1200" dirty="0" err="1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Wittenburg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de-DE" sz="1200" dirty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DESY / MDI</a:t>
            </a:r>
            <a:endParaRPr lang="en-GB" sz="1200" dirty="0">
              <a:solidFill>
                <a:srgbClr val="8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" name="Text Box 9"/>
          <p:cNvSpPr txBox="1">
            <a:spLocks noChangeArrowheads="1"/>
          </p:cNvSpPr>
          <p:nvPr/>
        </p:nvSpPr>
        <p:spPr bwMode="auto">
          <a:xfrm>
            <a:off x="4937472" y="6545263"/>
            <a:ext cx="39557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EDIT 2015, </a:t>
            </a:r>
            <a:r>
              <a:rPr lang="en-US" sz="1200" dirty="0" err="1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Frascati</a:t>
            </a:r>
            <a:r>
              <a:rPr lang="en-US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 (Italy)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, 23./27.October 2015</a:t>
            </a:r>
            <a:endParaRPr lang="en-GB" sz="1200" dirty="0">
              <a:solidFill>
                <a:srgbClr val="8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7504" y="1148597"/>
            <a:ext cx="3376869" cy="2496427"/>
            <a:chOff x="5227579" y="716549"/>
            <a:chExt cx="3376869" cy="2496427"/>
          </a:xfrm>
        </p:grpSpPr>
        <p:sp>
          <p:nvSpPr>
            <p:cNvPr id="133" name="Text Box 10"/>
            <p:cNvSpPr txBox="1">
              <a:spLocks noChangeArrowheads="1"/>
            </p:cNvSpPr>
            <p:nvPr/>
          </p:nvSpPr>
          <p:spPr bwMode="auto">
            <a:xfrm>
              <a:off x="5854967" y="2905199"/>
              <a:ext cx="51723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de-DE" sz="1400" dirty="0" smtClean="0">
                  <a:latin typeface="Times New Roman" pitchFamily="18" charset="0"/>
                  <a:cs typeface="Times New Roman" pitchFamily="18" charset="0"/>
                </a:rPr>
                <a:t>-a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227579" y="716549"/>
              <a:ext cx="3376869" cy="2459484"/>
              <a:chOff x="4291475" y="856725"/>
              <a:chExt cx="3376869" cy="245948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4541488" y="1224759"/>
                <a:ext cx="2179318" cy="1954337"/>
                <a:chOff x="1547664" y="1556792"/>
                <a:chExt cx="2476500" cy="2220838"/>
              </a:xfrm>
            </p:grpSpPr>
            <p:pic>
              <p:nvPicPr>
                <p:cNvPr id="529412" name="Picture 4" descr="http://www.mathematik.ch/img/approx1.jp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7664" y="2348880"/>
                  <a:ext cx="2476500" cy="14287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6" name="Straight Connector 5"/>
                <p:cNvCxnSpPr/>
                <p:nvPr/>
              </p:nvCxnSpPr>
              <p:spPr>
                <a:xfrm>
                  <a:off x="2179834" y="1772816"/>
                  <a:ext cx="0" cy="1896061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3051881" y="1772816"/>
                  <a:ext cx="0" cy="1896061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Rounded Rectangle 7"/>
                <p:cNvSpPr/>
                <p:nvPr/>
              </p:nvSpPr>
              <p:spPr>
                <a:xfrm>
                  <a:off x="2179834" y="1556792"/>
                  <a:ext cx="872047" cy="288032"/>
                </a:xfrm>
                <a:prstGeom prst="roundRect">
                  <a:avLst/>
                </a:prstGeom>
                <a:solidFill>
                  <a:schemeClr val="tx1">
                    <a:lumMod val="5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110" name="Straight Connector 109"/>
              <p:cNvCxnSpPr/>
              <p:nvPr/>
            </p:nvCxnSpPr>
            <p:spPr>
              <a:xfrm>
                <a:off x="5474457" y="2869258"/>
                <a:ext cx="0" cy="21109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H="1" flipV="1">
                <a:off x="4291475" y="3083394"/>
                <a:ext cx="2851516" cy="11345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5622563" y="1996508"/>
                <a:ext cx="8584" cy="1080226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ot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 Box 10"/>
              <p:cNvSpPr txBox="1">
                <a:spLocks noChangeArrowheads="1"/>
              </p:cNvSpPr>
              <p:nvPr/>
            </p:nvSpPr>
            <p:spPr bwMode="auto">
              <a:xfrm>
                <a:off x="6882920" y="2805891"/>
                <a:ext cx="785424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de-DE" sz="1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de-DE" sz="1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c∙t</a:t>
                </a:r>
                <a:endParaRPr lang="de-DE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1" name="Text Box 10"/>
              <p:cNvSpPr txBox="1">
                <a:spLocks noChangeArrowheads="1"/>
              </p:cNvSpPr>
              <p:nvPr/>
            </p:nvSpPr>
            <p:spPr bwMode="auto">
              <a:xfrm>
                <a:off x="5899261" y="1221715"/>
                <a:ext cx="1645727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de-DE" sz="1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BPM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button</a:t>
                </a:r>
                <a:r>
                  <a:rPr lang="de-DE" sz="1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Ø2a</a:t>
                </a:r>
              </a:p>
            </p:txBody>
          </p:sp>
          <p:sp>
            <p:nvSpPr>
              <p:cNvPr id="132" name="Text Box 10"/>
              <p:cNvSpPr txBox="1">
                <a:spLocks noChangeArrowheads="1"/>
              </p:cNvSpPr>
              <p:nvPr/>
            </p:nvSpPr>
            <p:spPr bwMode="auto">
              <a:xfrm>
                <a:off x="6030766" y="2302570"/>
                <a:ext cx="1112225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de-DE" sz="1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e-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bunch</a:t>
                </a:r>
                <a:endParaRPr lang="de-DE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" name="Text Box 10"/>
              <p:cNvSpPr txBox="1">
                <a:spLocks noChangeArrowheads="1"/>
              </p:cNvSpPr>
              <p:nvPr/>
            </p:nvSpPr>
            <p:spPr bwMode="auto">
              <a:xfrm>
                <a:off x="5752505" y="3045365"/>
                <a:ext cx="366194" cy="2708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de-DE" sz="14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de-DE" sz="14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135" name="Text Box 10"/>
              <p:cNvSpPr txBox="1">
                <a:spLocks noChangeArrowheads="1"/>
              </p:cNvSpPr>
              <p:nvPr/>
            </p:nvSpPr>
            <p:spPr bwMode="auto">
              <a:xfrm>
                <a:off x="5330867" y="3045365"/>
                <a:ext cx="285151" cy="2708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de-DE" sz="14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de-DE" sz="1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36" name="Straight Connector 135"/>
              <p:cNvCxnSpPr/>
              <p:nvPr/>
            </p:nvCxnSpPr>
            <p:spPr>
              <a:xfrm>
                <a:off x="5474852" y="1017620"/>
                <a:ext cx="0" cy="21109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Text Box 10"/>
              <p:cNvSpPr txBox="1">
                <a:spLocks noChangeArrowheads="1"/>
              </p:cNvSpPr>
              <p:nvPr/>
            </p:nvSpPr>
            <p:spPr bwMode="auto">
              <a:xfrm>
                <a:off x="5594514" y="856725"/>
                <a:ext cx="633670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de-DE" sz="14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de-DE" sz="1400" baseline="-250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ind</a:t>
                </a:r>
                <a:r>
                  <a:rPr lang="de-DE" sz="14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(t)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400772" y="908720"/>
            <a:ext cx="5851748" cy="2268929"/>
            <a:chOff x="3400772" y="1412775"/>
            <a:chExt cx="5851748" cy="2268929"/>
          </a:xfrm>
        </p:grpSpPr>
        <p:pic>
          <p:nvPicPr>
            <p:cNvPr id="530437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412775"/>
              <a:ext cx="3024336" cy="2268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3400772" y="1512630"/>
              <a:ext cx="3259460" cy="2141105"/>
              <a:chOff x="3400772" y="1512630"/>
              <a:chExt cx="3259460" cy="2141105"/>
            </a:xfrm>
          </p:grpSpPr>
          <p:pic>
            <p:nvPicPr>
              <p:cNvPr id="530438" name="Picture 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0772" y="1512630"/>
                <a:ext cx="2683396" cy="1412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3707905" y="3068960"/>
                <a:ext cx="2952327" cy="584775"/>
                <a:chOff x="3707905" y="3068960"/>
                <a:chExt cx="2952327" cy="584775"/>
              </a:xfrm>
            </p:grpSpPr>
            <p:sp>
              <p:nvSpPr>
                <p:cNvPr id="3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995936" y="3068960"/>
                  <a:ext cx="2664296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l" eaLnBrk="1" hangingPunct="1"/>
                  <a:r>
                    <a:rPr lang="en-US" sz="1600" dirty="0" smtClean="0">
                      <a:solidFill>
                        <a:schemeClr val="accent2"/>
                      </a:solidFill>
                      <a:latin typeface="Times New Roman" pitchFamily="18" charset="0"/>
                      <a:sym typeface="Symbol" pitchFamily="18" charset="2"/>
                    </a:rPr>
                    <a:t>chamber geometry</a:t>
                  </a:r>
                </a:p>
                <a:p>
                  <a:pPr algn="l" eaLnBrk="1" hangingPunct="1"/>
                  <a:r>
                    <a:rPr lang="en-US" sz="1600" dirty="0" smtClean="0">
                      <a:solidFill>
                        <a:schemeClr val="accent2"/>
                      </a:solidFill>
                      <a:latin typeface="Times New Roman" pitchFamily="18" charset="0"/>
                      <a:sym typeface="Symbol" pitchFamily="18" charset="2"/>
                    </a:rPr>
                    <a:t>beam charge &amp; bunch length</a:t>
                  </a:r>
                </a:p>
              </p:txBody>
            </p:sp>
            <p:sp>
              <p:nvSpPr>
                <p:cNvPr id="35" name="AutoShape 14"/>
                <p:cNvSpPr>
                  <a:spLocks noChangeArrowheads="1"/>
                </p:cNvSpPr>
                <p:nvPr/>
              </p:nvSpPr>
              <p:spPr bwMode="auto">
                <a:xfrm rot="10800000">
                  <a:off x="3707905" y="3298450"/>
                  <a:ext cx="236215" cy="215900"/>
                </a:xfrm>
                <a:prstGeom prst="leftArrow">
                  <a:avLst>
                    <a:gd name="adj1" fmla="val 50000"/>
                    <a:gd name="adj2" fmla="val 33456"/>
                  </a:avLst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spcBef>
                      <a:spcPct val="50000"/>
                    </a:spcBef>
                  </a:pPr>
                  <a:endParaRPr lang="de-DE">
                    <a:solidFill>
                      <a:srgbClr val="000000"/>
                    </a:solidFill>
                    <a:latin typeface="Comic Sans MS" pitchFamily="66" charset="0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</p:grpSp>
      </p:grpSp>
      <p:grpSp>
        <p:nvGrpSpPr>
          <p:cNvPr id="15" name="Group 14"/>
          <p:cNvGrpSpPr/>
          <p:nvPr/>
        </p:nvGrpSpPr>
        <p:grpSpPr>
          <a:xfrm>
            <a:off x="107504" y="3789040"/>
            <a:ext cx="3930620" cy="2641052"/>
            <a:chOff x="107504" y="3789040"/>
            <a:chExt cx="3930620" cy="2641052"/>
          </a:xfrm>
        </p:grpSpPr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107504" y="3861048"/>
              <a:ext cx="173929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Blip>
                  <a:blip r:embed="rId5"/>
                </a:buBlip>
              </a:pPr>
              <a:r>
                <a:rPr lang="de-DE" sz="1400" dirty="0">
                  <a:solidFill>
                    <a:srgbClr val="0000FF"/>
                  </a:solidFill>
                  <a:latin typeface="Comic Sans MS" pitchFamily="66" charset="0"/>
                </a:rPr>
                <a:t>   </a:t>
              </a:r>
              <a:r>
                <a:rPr lang="de-DE" sz="1400" dirty="0" err="1" smtClean="0">
                  <a:solidFill>
                    <a:srgbClr val="0000FF"/>
                  </a:solidFill>
                  <a:latin typeface="Comic Sans MS" pitchFamily="66" charset="0"/>
                </a:rPr>
                <a:t>image</a:t>
              </a:r>
              <a:r>
                <a:rPr lang="de-DE" sz="14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de-DE" sz="1400" dirty="0" err="1" smtClean="0">
                  <a:solidFill>
                    <a:srgbClr val="0000FF"/>
                  </a:solidFill>
                  <a:latin typeface="Comic Sans MS" pitchFamily="66" charset="0"/>
                </a:rPr>
                <a:t>current</a:t>
              </a:r>
              <a:endParaRPr lang="en-GB" sz="1400" dirty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8385316"/>
                </p:ext>
              </p:extLst>
            </p:nvPr>
          </p:nvGraphicFramePr>
          <p:xfrm>
            <a:off x="1835696" y="3789040"/>
            <a:ext cx="2202428" cy="4577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4" name="Equation" r:id="rId9" imgW="1892160" imgH="393480" progId="Equation.3">
                    <p:embed/>
                  </p:oleObj>
                </mc:Choice>
                <mc:Fallback>
                  <p:oleObj name="Equation" r:id="rId9" imgW="18921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5696" y="3789040"/>
                          <a:ext cx="2202428" cy="4577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30442" name="Picture 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293096"/>
              <a:ext cx="2848478" cy="2136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283968" y="3501008"/>
            <a:ext cx="3467483" cy="2929084"/>
            <a:chOff x="4572000" y="3501008"/>
            <a:chExt cx="3467483" cy="2929084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6820215"/>
                </p:ext>
              </p:extLst>
            </p:nvPr>
          </p:nvGraphicFramePr>
          <p:xfrm>
            <a:off x="4958145" y="3861048"/>
            <a:ext cx="3081338" cy="293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5" name="Equation" r:id="rId12" imgW="2539800" imgH="241200" progId="Equation.3">
                    <p:embed/>
                  </p:oleObj>
                </mc:Choice>
                <mc:Fallback>
                  <p:oleObj name="Equation" r:id="rId12" imgW="25398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8145" y="3861048"/>
                          <a:ext cx="3081338" cy="293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Text Box 9"/>
            <p:cNvSpPr txBox="1">
              <a:spLocks noChangeArrowheads="1"/>
            </p:cNvSpPr>
            <p:nvPr/>
          </p:nvSpPr>
          <p:spPr bwMode="auto">
            <a:xfrm>
              <a:off x="4572000" y="3501008"/>
              <a:ext cx="173929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Blip>
                  <a:blip r:embed="rId5"/>
                </a:buBlip>
              </a:pPr>
              <a:r>
                <a:rPr lang="de-DE" sz="1400" dirty="0">
                  <a:solidFill>
                    <a:srgbClr val="0000FF"/>
                  </a:solidFill>
                  <a:latin typeface="Comic Sans MS" pitchFamily="66" charset="0"/>
                </a:rPr>
                <a:t>   </a:t>
              </a:r>
              <a:r>
                <a:rPr lang="de-DE" sz="1400" dirty="0" err="1" smtClean="0">
                  <a:solidFill>
                    <a:srgbClr val="0000FF"/>
                  </a:solidFill>
                  <a:latin typeface="Comic Sans MS" pitchFamily="66" charset="0"/>
                </a:rPr>
                <a:t>button</a:t>
              </a:r>
              <a:r>
                <a:rPr lang="de-DE" sz="14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de-DE" sz="1400" dirty="0" err="1" smtClean="0">
                  <a:solidFill>
                    <a:srgbClr val="0000FF"/>
                  </a:solidFill>
                  <a:latin typeface="Comic Sans MS" pitchFamily="66" charset="0"/>
                </a:rPr>
                <a:t>voltage</a:t>
              </a:r>
              <a:endParaRPr lang="en-GB" sz="1400" dirty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pic>
          <p:nvPicPr>
            <p:cNvPr id="530445" name="Picture 1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293096"/>
              <a:ext cx="2848478" cy="2136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6937165" y="5569495"/>
            <a:ext cx="2099331" cy="595809"/>
            <a:chOff x="6660232" y="5425479"/>
            <a:chExt cx="2099331" cy="595809"/>
          </a:xfrm>
        </p:grpSpPr>
        <p:sp>
          <p:nvSpPr>
            <p:cNvPr id="46" name="Text Box 9"/>
            <p:cNvSpPr txBox="1">
              <a:spLocks noChangeArrowheads="1"/>
            </p:cNvSpPr>
            <p:nvPr/>
          </p:nvSpPr>
          <p:spPr bwMode="auto">
            <a:xfrm>
              <a:off x="6660232" y="5425479"/>
              <a:ext cx="209933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Blip>
                  <a:blip r:embed="rId5"/>
                </a:buBlip>
              </a:pPr>
              <a:r>
                <a:rPr lang="de-DE" sz="1400" dirty="0">
                  <a:solidFill>
                    <a:srgbClr val="0000FF"/>
                  </a:solidFill>
                  <a:latin typeface="Comic Sans MS" pitchFamily="66" charset="0"/>
                </a:rPr>
                <a:t>   </a:t>
              </a:r>
              <a:r>
                <a:rPr lang="de-DE" sz="1400" dirty="0" err="1" smtClean="0">
                  <a:solidFill>
                    <a:srgbClr val="0000FF"/>
                  </a:solidFill>
                  <a:latin typeface="Comic Sans MS" pitchFamily="66" charset="0"/>
                </a:rPr>
                <a:t>signal</a:t>
              </a:r>
              <a:r>
                <a:rPr lang="de-DE" sz="14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de-DE" sz="1400" dirty="0" err="1" smtClean="0">
                  <a:solidFill>
                    <a:srgbClr val="0000FF"/>
                  </a:solidFill>
                  <a:latin typeface="Comic Sans MS" pitchFamily="66" charset="0"/>
                </a:rPr>
                <a:t>behind</a:t>
              </a:r>
              <a:r>
                <a:rPr lang="de-DE" sz="14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de-DE" sz="1400" dirty="0" err="1" smtClean="0">
                  <a:solidFill>
                    <a:srgbClr val="0000FF"/>
                  </a:solidFill>
                  <a:latin typeface="Comic Sans MS" pitchFamily="66" charset="0"/>
                </a:rPr>
                <a:t>cable</a:t>
              </a:r>
              <a:endParaRPr lang="en-GB" sz="1400" dirty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7" name="Text Box 14"/>
            <p:cNvSpPr txBox="1">
              <a:spLocks noChangeArrowheads="1"/>
            </p:cNvSpPr>
            <p:nvPr/>
          </p:nvSpPr>
          <p:spPr bwMode="auto">
            <a:xfrm>
              <a:off x="6946107" y="5713511"/>
              <a:ext cx="136524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Blip>
                  <a:blip r:embed="rId15"/>
                </a:buBlip>
              </a:pPr>
              <a:r>
                <a:rPr lang="en-US" sz="14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</a:t>
              </a:r>
              <a:r>
                <a:rPr lang="en-US" sz="14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…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87716" y="1976212"/>
            <a:ext cx="731956" cy="660700"/>
            <a:chOff x="887716" y="2036344"/>
            <a:chExt cx="731956" cy="66070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1000977" y="2043184"/>
              <a:ext cx="0" cy="311529"/>
            </a:xfrm>
            <a:prstGeom prst="straightConnector1">
              <a:avLst/>
            </a:prstGeom>
            <a:ln w="1270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1140120" y="2037096"/>
              <a:ext cx="0" cy="311529"/>
            </a:xfrm>
            <a:prstGeom prst="straightConnector1">
              <a:avLst/>
            </a:prstGeom>
            <a:ln w="1270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1259632" y="2037351"/>
              <a:ext cx="0" cy="311529"/>
            </a:xfrm>
            <a:prstGeom prst="straightConnector1">
              <a:avLst/>
            </a:prstGeom>
            <a:ln w="1270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1349454" y="2037351"/>
              <a:ext cx="0" cy="311529"/>
            </a:xfrm>
            <a:prstGeom prst="straightConnector1">
              <a:avLst/>
            </a:prstGeom>
            <a:ln w="1270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1409586" y="2037351"/>
              <a:ext cx="0" cy="311529"/>
            </a:xfrm>
            <a:prstGeom prst="straightConnector1">
              <a:avLst/>
            </a:prstGeom>
            <a:ln w="1270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1440028" y="2036344"/>
              <a:ext cx="0" cy="311529"/>
            </a:xfrm>
            <a:prstGeom prst="straightConnector1">
              <a:avLst/>
            </a:prstGeom>
            <a:ln w="1270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1467704" y="2036344"/>
              <a:ext cx="0" cy="311529"/>
            </a:xfrm>
            <a:prstGeom prst="straightConnector1">
              <a:avLst/>
            </a:prstGeom>
            <a:ln w="1270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1535788" y="2037096"/>
              <a:ext cx="0" cy="311529"/>
            </a:xfrm>
            <a:prstGeom prst="straightConnector1">
              <a:avLst/>
            </a:prstGeom>
            <a:ln w="1270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1619672" y="2037096"/>
              <a:ext cx="0" cy="311529"/>
            </a:xfrm>
            <a:prstGeom prst="straightConnector1">
              <a:avLst/>
            </a:prstGeom>
            <a:ln w="1270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887716" y="2389267"/>
              <a:ext cx="341433" cy="307777"/>
              <a:chOff x="8057660" y="3346644"/>
              <a:chExt cx="341433" cy="307777"/>
            </a:xfrm>
          </p:grpSpPr>
          <p:sp>
            <p:nvSpPr>
              <p:cNvPr id="56" name="Text Box 10"/>
              <p:cNvSpPr txBox="1">
                <a:spLocks noChangeArrowheads="1"/>
              </p:cNvSpPr>
              <p:nvPr/>
            </p:nvSpPr>
            <p:spPr bwMode="auto">
              <a:xfrm>
                <a:off x="8057660" y="3346644"/>
                <a:ext cx="34143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de-DE" sz="1400" dirty="0">
                    <a:solidFill>
                      <a:srgbClr val="0099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de-DE" sz="1400" dirty="0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8148648" y="3404496"/>
                <a:ext cx="149076" cy="0"/>
              </a:xfrm>
              <a:prstGeom prst="straightConnector1">
                <a:avLst/>
              </a:prstGeom>
              <a:ln w="12700">
                <a:solidFill>
                  <a:srgbClr val="00990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979804" y="1700808"/>
            <a:ext cx="663472" cy="49695"/>
            <a:chOff x="979804" y="1700808"/>
            <a:chExt cx="663472" cy="49695"/>
          </a:xfrm>
        </p:grpSpPr>
        <p:sp>
          <p:nvSpPr>
            <p:cNvPr id="66" name="Oval 65"/>
            <p:cNvSpPr/>
            <p:nvPr/>
          </p:nvSpPr>
          <p:spPr>
            <a:xfrm>
              <a:off x="1415828" y="1700808"/>
              <a:ext cx="51876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Oval 66"/>
            <p:cNvSpPr/>
            <p:nvPr/>
          </p:nvSpPr>
          <p:spPr>
            <a:xfrm>
              <a:off x="1447824" y="1701248"/>
              <a:ext cx="51876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Oval 67"/>
            <p:cNvSpPr/>
            <p:nvPr/>
          </p:nvSpPr>
          <p:spPr>
            <a:xfrm>
              <a:off x="1512132" y="1700808"/>
              <a:ext cx="51876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" name="Oval 68"/>
            <p:cNvSpPr/>
            <p:nvPr/>
          </p:nvSpPr>
          <p:spPr>
            <a:xfrm>
              <a:off x="1591400" y="1700808"/>
              <a:ext cx="51876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Oval 71"/>
            <p:cNvSpPr/>
            <p:nvPr/>
          </p:nvSpPr>
          <p:spPr>
            <a:xfrm>
              <a:off x="1387744" y="1700808"/>
              <a:ext cx="51876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Oval 72"/>
            <p:cNvSpPr/>
            <p:nvPr/>
          </p:nvSpPr>
          <p:spPr>
            <a:xfrm>
              <a:off x="1323688" y="1700808"/>
              <a:ext cx="51876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Oval 73"/>
            <p:cNvSpPr/>
            <p:nvPr/>
          </p:nvSpPr>
          <p:spPr>
            <a:xfrm>
              <a:off x="1115616" y="1704784"/>
              <a:ext cx="51876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Oval 74"/>
            <p:cNvSpPr/>
            <p:nvPr/>
          </p:nvSpPr>
          <p:spPr>
            <a:xfrm>
              <a:off x="1235776" y="1704784"/>
              <a:ext cx="51876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Oval 75"/>
            <p:cNvSpPr/>
            <p:nvPr/>
          </p:nvSpPr>
          <p:spPr>
            <a:xfrm>
              <a:off x="979804" y="1704784"/>
              <a:ext cx="51876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979552" y="1534929"/>
            <a:ext cx="663472" cy="49695"/>
            <a:chOff x="979804" y="1700808"/>
            <a:chExt cx="663472" cy="49695"/>
          </a:xfrm>
          <a:solidFill>
            <a:srgbClr val="C00000"/>
          </a:solidFill>
        </p:grpSpPr>
        <p:sp>
          <p:nvSpPr>
            <p:cNvPr id="79" name="Oval 78"/>
            <p:cNvSpPr/>
            <p:nvPr/>
          </p:nvSpPr>
          <p:spPr>
            <a:xfrm>
              <a:off x="1415828" y="1700808"/>
              <a:ext cx="51876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Oval 81"/>
            <p:cNvSpPr/>
            <p:nvPr/>
          </p:nvSpPr>
          <p:spPr>
            <a:xfrm>
              <a:off x="1447824" y="1701248"/>
              <a:ext cx="51876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Oval 82"/>
            <p:cNvSpPr/>
            <p:nvPr/>
          </p:nvSpPr>
          <p:spPr>
            <a:xfrm>
              <a:off x="1512132" y="1700808"/>
              <a:ext cx="51876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Oval 83"/>
            <p:cNvSpPr/>
            <p:nvPr/>
          </p:nvSpPr>
          <p:spPr>
            <a:xfrm>
              <a:off x="1591400" y="1700808"/>
              <a:ext cx="51876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" name="Oval 84"/>
            <p:cNvSpPr/>
            <p:nvPr/>
          </p:nvSpPr>
          <p:spPr>
            <a:xfrm>
              <a:off x="1387744" y="1700808"/>
              <a:ext cx="51876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Oval 85"/>
            <p:cNvSpPr/>
            <p:nvPr/>
          </p:nvSpPr>
          <p:spPr>
            <a:xfrm>
              <a:off x="1323688" y="1700808"/>
              <a:ext cx="51876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" name="Oval 86"/>
            <p:cNvSpPr/>
            <p:nvPr/>
          </p:nvSpPr>
          <p:spPr>
            <a:xfrm>
              <a:off x="1115616" y="1704784"/>
              <a:ext cx="51876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Oval 87"/>
            <p:cNvSpPr/>
            <p:nvPr/>
          </p:nvSpPr>
          <p:spPr>
            <a:xfrm>
              <a:off x="1235776" y="1704784"/>
              <a:ext cx="51876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Oval 88"/>
            <p:cNvSpPr/>
            <p:nvPr/>
          </p:nvSpPr>
          <p:spPr>
            <a:xfrm>
              <a:off x="979804" y="1704784"/>
              <a:ext cx="51876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55860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09" y="1733079"/>
            <a:ext cx="5418963" cy="133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200900" cy="647700"/>
          </a:xfrm>
          <a:noFill/>
        </p:spPr>
        <p:txBody>
          <a:bodyPr/>
          <a:lstStyle/>
          <a:p>
            <a:pPr algn="l" eaLnBrk="1" hangingPunct="1"/>
            <a:r>
              <a:rPr lang="de-DE" sz="3200" dirty="0" smtClean="0">
                <a:solidFill>
                  <a:srgbClr val="003E6E"/>
                </a:solidFill>
                <a:latin typeface="Comic Sans MS" pitchFamily="66" charset="0"/>
              </a:rPr>
              <a:t>BPM Signals</a:t>
            </a:r>
            <a:endParaRPr lang="en-GB" sz="3200" dirty="0" smtClean="0">
              <a:solidFill>
                <a:srgbClr val="003E6E"/>
              </a:solidFill>
              <a:latin typeface="Comic Sans MS" pitchFamily="66" charset="0"/>
            </a:endParaRPr>
          </a:p>
        </p:txBody>
      </p:sp>
      <p:pic>
        <p:nvPicPr>
          <p:cNvPr id="18438" name="Picture 6" descr="HG_LOGO_S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DESY-Logo-cyan-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7503" y="908720"/>
            <a:ext cx="79220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Blip>
                <a:blip r:embed="rId5"/>
              </a:buBlip>
            </a:pPr>
            <a:r>
              <a:rPr lang="de-DE" sz="1600" dirty="0">
                <a:solidFill>
                  <a:srgbClr val="0000FF"/>
                </a:solidFill>
                <a:latin typeface="Comic Sans MS" pitchFamily="66" charset="0"/>
              </a:rPr>
              <a:t>  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observation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(1):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signals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are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short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with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small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modulation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 </a:t>
            </a:r>
            <a:endParaRPr lang="en-GB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29765" y="1244377"/>
            <a:ext cx="84634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Blip>
                <a:blip r:embed="rId6"/>
              </a:buBlip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</a:t>
            </a:r>
            <a:r>
              <a:rPr lang="en-US" sz="14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single bunch response</a:t>
            </a:r>
            <a:r>
              <a:rPr lang="en-US" sz="1400" dirty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1400" dirty="0" smtClean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         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→   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nsec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or sub-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nsec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pulse signals </a:t>
            </a:r>
            <a:endParaRPr lang="en-US" sz="1400" dirty="0" smtClean="0">
              <a:solidFill>
                <a:srgbClr val="000099"/>
              </a:solidFill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  <a:p>
            <a:pPr algn="l" eaLnBrk="1" hangingPunct="1">
              <a:spcBef>
                <a:spcPct val="0"/>
              </a:spcBef>
              <a:buFontTx/>
              <a:buBlip>
                <a:blip r:embed="rId6"/>
              </a:buBlip>
            </a:pPr>
            <a:r>
              <a:rPr lang="en-US" sz="1400" dirty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lang="en-US" sz="14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beam position information   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→ </a:t>
            </a:r>
            <a:r>
              <a:rPr lang="en-US" sz="14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</a:t>
            </a:r>
            <a:r>
              <a:rPr lang="en-US" sz="1400" b="1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amplitude modulated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o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n large (common mode) beam intensity signal!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1916832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000" dirty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lang="en-US" sz="10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ourtesy: </a:t>
            </a:r>
            <a:r>
              <a:rPr lang="en-US" sz="1000" i="1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M. </a:t>
            </a:r>
            <a:r>
              <a:rPr lang="en-US" sz="1000" i="1" dirty="0" err="1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Gasior</a:t>
            </a:r>
            <a:r>
              <a:rPr lang="en-US" sz="1000" i="1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 (CERN)</a:t>
            </a:r>
            <a:endParaRPr lang="en-US" sz="1000" dirty="0">
              <a:solidFill>
                <a:schemeClr val="bg2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94139" y="3772197"/>
            <a:ext cx="6122077" cy="2669104"/>
            <a:chOff x="394139" y="3772197"/>
            <a:chExt cx="6122077" cy="2669104"/>
          </a:xfrm>
        </p:grpSpPr>
        <p:sp>
          <p:nvSpPr>
            <p:cNvPr id="159" name="Text Box 14"/>
            <p:cNvSpPr txBox="1">
              <a:spLocks noChangeArrowheads="1"/>
            </p:cNvSpPr>
            <p:nvPr/>
          </p:nvSpPr>
          <p:spPr bwMode="auto">
            <a:xfrm>
              <a:off x="394139" y="5487194"/>
              <a:ext cx="3917827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Blip>
                  <a:blip r:embed="rId6"/>
                </a:buBlip>
              </a:pPr>
              <a:r>
                <a:rPr lang="en-US" sz="14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</a:t>
              </a:r>
              <a:r>
                <a:rPr lang="en-US" sz="14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analog signal conditioning</a:t>
              </a:r>
            </a:p>
            <a:p>
              <a:pPr algn="l" eaLnBrk="1" hangingPunct="1">
                <a:spcBef>
                  <a:spcPct val="0"/>
                </a:spcBef>
                <a:buFontTx/>
                <a:buBlip>
                  <a:blip r:embed="rId6"/>
                </a:buBlip>
              </a:pPr>
              <a:r>
                <a:rPr lang="en-US" sz="1400" dirty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en-US" sz="14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signal sampling (ADC)</a:t>
              </a:r>
            </a:p>
            <a:p>
              <a:pPr algn="l" eaLnBrk="1" hangingPunct="1">
                <a:spcBef>
                  <a:spcPct val="0"/>
                </a:spcBef>
                <a:buFontTx/>
                <a:buBlip>
                  <a:blip r:embed="rId6"/>
                </a:buBlip>
              </a:pPr>
              <a:r>
                <a:rPr lang="en-US" sz="1400" dirty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en-US" sz="14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digital signal processing</a:t>
              </a:r>
            </a:p>
            <a:p>
              <a:pPr algn="l" eaLnBrk="1" hangingPunct="1">
                <a:spcBef>
                  <a:spcPct val="0"/>
                </a:spcBef>
                <a:buFontTx/>
                <a:buBlip>
                  <a:blip r:embed="rId6"/>
                </a:buBlip>
              </a:pPr>
              <a:r>
                <a:rPr lang="en-US" sz="1400" dirty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en-US" sz="14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data acquisition and control system interface</a:t>
              </a:r>
            </a:p>
          </p:txBody>
        </p:sp>
        <p:sp>
          <p:nvSpPr>
            <p:cNvPr id="161" name="Text Box 14"/>
            <p:cNvSpPr txBox="1">
              <a:spLocks noChangeArrowheads="1"/>
            </p:cNvSpPr>
            <p:nvPr/>
          </p:nvSpPr>
          <p:spPr bwMode="auto">
            <a:xfrm>
              <a:off x="3552155" y="5489123"/>
              <a:ext cx="2964061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Blip>
                  <a:blip r:embed="rId6"/>
                </a:buBlip>
              </a:pPr>
              <a:r>
                <a:rPr lang="en-US" sz="14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</a:t>
              </a:r>
              <a:r>
                <a:rPr lang="en-US" sz="14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trigger, CLK &amp; timing signals</a:t>
              </a:r>
            </a:p>
            <a:p>
              <a:pPr algn="l" eaLnBrk="1" hangingPunct="1">
                <a:spcBef>
                  <a:spcPct val="0"/>
                </a:spcBef>
                <a:buFontTx/>
                <a:buBlip>
                  <a:blip r:embed="rId6"/>
                </a:buBlip>
              </a:pPr>
              <a:r>
                <a:rPr lang="en-US" sz="1400" dirty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en-US" sz="14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provides calibration signals or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lang="en-US" sz="1400" dirty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en-US" sz="14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   other drift compensation methods </a:t>
              </a:r>
            </a:p>
          </p:txBody>
        </p:sp>
        <p:sp>
          <p:nvSpPr>
            <p:cNvPr id="162" name="Text Box 14"/>
            <p:cNvSpPr txBox="1">
              <a:spLocks noChangeArrowheads="1"/>
            </p:cNvSpPr>
            <p:nvPr/>
          </p:nvSpPr>
          <p:spPr bwMode="auto">
            <a:xfrm>
              <a:off x="394716" y="3772197"/>
              <a:ext cx="2111263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Blip>
                  <a:blip r:embed="rId6"/>
                </a:buBlip>
              </a:pPr>
              <a:r>
                <a:rPr lang="en-US" sz="14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</a:t>
              </a:r>
              <a:r>
                <a:rPr lang="en-US" sz="14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RF device, EM field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lang="en-US" sz="1400" dirty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en-US" sz="14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  detection, center of 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lang="en-US" sz="1400" dirty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en-US" sz="14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  charge</a:t>
              </a:r>
            </a:p>
            <a:p>
              <a:pPr algn="l" eaLnBrk="1" hangingPunct="1">
                <a:spcBef>
                  <a:spcPct val="0"/>
                </a:spcBef>
                <a:buFontTx/>
                <a:buBlip>
                  <a:blip r:embed="rId6"/>
                </a:buBlip>
              </a:pPr>
              <a:r>
                <a:rPr lang="en-US" sz="1400" dirty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en-US" sz="14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symmetrically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lang="en-US" sz="1400" dirty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en-US" sz="14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  arranged electrodes 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lang="en-US" sz="1400" dirty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en-US" sz="14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  or resonant structure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7504" y="2992760"/>
            <a:ext cx="9101583" cy="3490773"/>
            <a:chOff x="107504" y="2992760"/>
            <a:chExt cx="9101583" cy="3490773"/>
          </a:xfrm>
        </p:grpSpPr>
        <p:sp>
          <p:nvSpPr>
            <p:cNvPr id="157" name="Text Box 9"/>
            <p:cNvSpPr txBox="1">
              <a:spLocks noChangeArrowheads="1"/>
            </p:cNvSpPr>
            <p:nvPr/>
          </p:nvSpPr>
          <p:spPr bwMode="auto">
            <a:xfrm>
              <a:off x="107504" y="2992760"/>
              <a:ext cx="54006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Blip>
                  <a:blip r:embed="rId5"/>
                </a:buBlip>
              </a:pPr>
              <a:r>
                <a:rPr lang="de-DE" sz="1600" dirty="0">
                  <a:solidFill>
                    <a:srgbClr val="0000FF"/>
                  </a:solidFill>
                  <a:latin typeface="Comic Sans MS" pitchFamily="66" charset="0"/>
                </a:rPr>
                <a:t>   </a:t>
              </a:r>
              <a:r>
                <a:rPr lang="de-DE" sz="1600" dirty="0" smtClean="0">
                  <a:solidFill>
                    <a:srgbClr val="0000FF"/>
                  </a:solidFill>
                  <a:latin typeface="Comic Sans MS" pitchFamily="66" charset="0"/>
                </a:rPr>
                <a:t>BPM </a:t>
              </a:r>
              <a:r>
                <a:rPr lang="de-DE" sz="1600" dirty="0" err="1" smtClean="0">
                  <a:solidFill>
                    <a:srgbClr val="0000FF"/>
                  </a:solidFill>
                  <a:latin typeface="Comic Sans MS" pitchFamily="66" charset="0"/>
                </a:rPr>
                <a:t>building</a:t>
              </a:r>
              <a:r>
                <a:rPr lang="de-DE" sz="16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de-DE" sz="1600" dirty="0" err="1" smtClean="0">
                  <a:solidFill>
                    <a:srgbClr val="0000FF"/>
                  </a:solidFill>
                  <a:latin typeface="Comic Sans MS" pitchFamily="66" charset="0"/>
                </a:rPr>
                <a:t>blocks</a:t>
              </a:r>
              <a:endParaRPr lang="en-GB" sz="1600" dirty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39552" y="3099043"/>
              <a:ext cx="8669535" cy="3301335"/>
              <a:chOff x="539552" y="3099043"/>
              <a:chExt cx="8669535" cy="3301335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539552" y="3501008"/>
                <a:ext cx="107433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 smtClean="0">
                    <a:solidFill>
                      <a:sysClr val="windowText" lastClr="000000"/>
                    </a:solidFill>
                    <a:latin typeface="Arial" charset="0"/>
                    <a:ea typeface="+mn-ea"/>
                    <a:cs typeface="+mn-cs"/>
                  </a:rPr>
                  <a:t>BPM Pickup</a:t>
                </a:r>
                <a:endParaRPr lang="en-US" sz="1200" b="1" kern="0" dirty="0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497034" y="3100783"/>
                <a:ext cx="7120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rPr>
                  <a:t>c</a:t>
                </a:r>
                <a:r>
                  <a:rPr lang="en-US" sz="1200" b="1" kern="0" dirty="0" smtClean="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rPr>
                  <a:t>ontrol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 smtClean="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rPr>
                  <a:t>system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 smtClean="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rPr>
                  <a:t>(LAN)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803876" y="3099043"/>
                <a:ext cx="11785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 smtClean="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rPr>
                  <a:t>feedback bus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 smtClean="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rPr>
                  <a:t>(if applicable)</a:t>
                </a:r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2339155" y="3303513"/>
                <a:ext cx="6621718" cy="3096865"/>
                <a:chOff x="573463" y="1219106"/>
                <a:chExt cx="7883003" cy="3686745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630962" y="1694745"/>
                  <a:ext cx="1073291" cy="1073290"/>
                </a:xfrm>
                <a:prstGeom prst="ellipse">
                  <a:avLst/>
                </a:prstGeom>
                <a:noFill/>
                <a:ln w="3175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1380360" y="1839250"/>
                  <a:ext cx="166713" cy="169755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788141" y="2441102"/>
                  <a:ext cx="166713" cy="169755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4" name="Straight Connector 103"/>
                <p:cNvCxnSpPr/>
                <p:nvPr/>
              </p:nvCxnSpPr>
              <p:spPr>
                <a:xfrm flipV="1">
                  <a:off x="1380360" y="2450937"/>
                  <a:ext cx="166713" cy="159919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5" name="Straight Connector 104"/>
                <p:cNvCxnSpPr/>
                <p:nvPr/>
              </p:nvCxnSpPr>
              <p:spPr>
                <a:xfrm flipV="1">
                  <a:off x="788141" y="1849085"/>
                  <a:ext cx="166713" cy="159919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6" name="Straight Connector 105"/>
                <p:cNvCxnSpPr/>
                <p:nvPr/>
              </p:nvCxnSpPr>
              <p:spPr>
                <a:xfrm flipV="1">
                  <a:off x="1474896" y="1707320"/>
                  <a:ext cx="216807" cy="21680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654690" y="2525979"/>
                  <a:ext cx="216807" cy="21680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1463716" y="2520400"/>
                  <a:ext cx="216807" cy="22238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642142" y="1707320"/>
                  <a:ext cx="216807" cy="22238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110" name="Rounded Rectangle 109"/>
                <p:cNvSpPr/>
                <p:nvPr/>
              </p:nvSpPr>
              <p:spPr>
                <a:xfrm>
                  <a:off x="3151015" y="1777585"/>
                  <a:ext cx="1350403" cy="898313"/>
                </a:xfrm>
                <a:prstGeom prst="roundRect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1" kern="0" dirty="0" smtClean="0">
                      <a:solidFill>
                        <a:sysClr val="windowText" lastClr="000000"/>
                      </a:solidFill>
                      <a:latin typeface="Calibri"/>
                      <a:ea typeface="+mn-ea"/>
                      <a:cs typeface="+mn-cs"/>
                    </a:rPr>
                    <a:t>Analog Signal Conditioning</a:t>
                  </a:r>
                  <a:endParaRPr lang="en-US" sz="1200" b="1" kern="0" dirty="0">
                    <a:solidFill>
                      <a:sysClr val="windowText" lastClr="000000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11" name="Straight Arrow Connector 110"/>
                <p:cNvCxnSpPr/>
                <p:nvPr/>
              </p:nvCxnSpPr>
              <p:spPr>
                <a:xfrm>
                  <a:off x="2180282" y="1994705"/>
                  <a:ext cx="406210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112" name="Straight Arrow Connector 111"/>
                <p:cNvCxnSpPr/>
                <p:nvPr/>
              </p:nvCxnSpPr>
              <p:spPr>
                <a:xfrm>
                  <a:off x="1942762" y="2138297"/>
                  <a:ext cx="649815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113" name="Straight Arrow Connector 112"/>
                <p:cNvCxnSpPr/>
                <p:nvPr/>
              </p:nvCxnSpPr>
              <p:spPr>
                <a:xfrm>
                  <a:off x="1942762" y="2291018"/>
                  <a:ext cx="649815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114" name="Straight Arrow Connector 113"/>
                <p:cNvCxnSpPr/>
                <p:nvPr/>
              </p:nvCxnSpPr>
              <p:spPr>
                <a:xfrm>
                  <a:off x="2181271" y="2463712"/>
                  <a:ext cx="411306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115" name="Straight Connector 114"/>
                <p:cNvCxnSpPr/>
                <p:nvPr/>
              </p:nvCxnSpPr>
              <p:spPr>
                <a:xfrm flipV="1">
                  <a:off x="653702" y="1429567"/>
                  <a:ext cx="0" cy="27775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6" name="Straight Connector 115"/>
                <p:cNvCxnSpPr/>
                <p:nvPr/>
              </p:nvCxnSpPr>
              <p:spPr>
                <a:xfrm flipV="1">
                  <a:off x="654690" y="2742787"/>
                  <a:ext cx="0" cy="26375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1691703" y="1707320"/>
                  <a:ext cx="251059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8" name="Straight Connector 117"/>
                <p:cNvCxnSpPr/>
                <p:nvPr/>
              </p:nvCxnSpPr>
              <p:spPr>
                <a:xfrm flipV="1">
                  <a:off x="1670825" y="2742786"/>
                  <a:ext cx="271936" cy="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654690" y="3006545"/>
                  <a:ext cx="1526581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653702" y="1429567"/>
                  <a:ext cx="1526581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21" name="Straight Connector 120"/>
                <p:cNvCxnSpPr/>
                <p:nvPr/>
              </p:nvCxnSpPr>
              <p:spPr>
                <a:xfrm flipV="1">
                  <a:off x="2180282" y="1432102"/>
                  <a:ext cx="0" cy="56260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22" name="Straight Connector 121"/>
                <p:cNvCxnSpPr/>
                <p:nvPr/>
              </p:nvCxnSpPr>
              <p:spPr>
                <a:xfrm flipV="1">
                  <a:off x="2181271" y="2450937"/>
                  <a:ext cx="0" cy="562603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23" name="Straight Connector 122"/>
                <p:cNvCxnSpPr/>
                <p:nvPr/>
              </p:nvCxnSpPr>
              <p:spPr>
                <a:xfrm flipV="1">
                  <a:off x="1942762" y="1707320"/>
                  <a:ext cx="0" cy="430977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24" name="Straight Connector 123"/>
                <p:cNvCxnSpPr/>
                <p:nvPr/>
              </p:nvCxnSpPr>
              <p:spPr>
                <a:xfrm flipV="1">
                  <a:off x="1942762" y="2291018"/>
                  <a:ext cx="0" cy="45176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125" name="Rounded Rectangle 124"/>
                <p:cNvSpPr/>
                <p:nvPr/>
              </p:nvSpPr>
              <p:spPr>
                <a:xfrm>
                  <a:off x="5534731" y="1789312"/>
                  <a:ext cx="1252172" cy="893701"/>
                </a:xfrm>
                <a:prstGeom prst="roundRect">
                  <a:avLst/>
                </a:prstGeom>
                <a:solidFill>
                  <a:srgbClr val="C0504D">
                    <a:lumMod val="20000"/>
                    <a:lumOff val="80000"/>
                  </a:srgbClr>
                </a:solidFill>
                <a:ln w="254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1" kern="0" dirty="0" smtClean="0">
                      <a:solidFill>
                        <a:sysClr val="windowText" lastClr="000000"/>
                      </a:solidFill>
                      <a:latin typeface="Calibri"/>
                      <a:ea typeface="+mn-ea"/>
                      <a:cs typeface="+mn-cs"/>
                    </a:rPr>
                    <a:t>Digital Signal Processing</a:t>
                  </a:r>
                  <a:endParaRPr lang="en-US" sz="1200" b="1" kern="0" dirty="0">
                    <a:solidFill>
                      <a:sysClr val="windowText" lastClr="000000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Rounded Rectangle 125"/>
                <p:cNvSpPr/>
                <p:nvPr/>
              </p:nvSpPr>
              <p:spPr>
                <a:xfrm>
                  <a:off x="7204294" y="1789312"/>
                  <a:ext cx="1252172" cy="893701"/>
                </a:xfrm>
                <a:prstGeom prst="roundRect">
                  <a:avLst/>
                </a:prstGeom>
                <a:solidFill>
                  <a:srgbClr val="C0504D">
                    <a:lumMod val="20000"/>
                    <a:lumOff val="80000"/>
                  </a:srgbClr>
                </a:solidFill>
                <a:ln w="254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1" kern="0" dirty="0" smtClean="0">
                      <a:solidFill>
                        <a:sysClr val="windowText" lastClr="000000"/>
                      </a:solidFill>
                      <a:latin typeface="Calibri"/>
                      <a:ea typeface="+mn-ea"/>
                      <a:cs typeface="+mn-cs"/>
                    </a:rPr>
                    <a:t>Data Acquisition</a:t>
                  </a:r>
                  <a:endParaRPr lang="en-US" sz="1200" b="1" kern="0" dirty="0">
                    <a:solidFill>
                      <a:sysClr val="windowText" lastClr="000000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Rounded Rectangle 126"/>
                <p:cNvSpPr/>
                <p:nvPr/>
              </p:nvSpPr>
              <p:spPr>
                <a:xfrm>
                  <a:off x="7204294" y="3200895"/>
                  <a:ext cx="1252172" cy="893701"/>
                </a:xfrm>
                <a:prstGeom prst="roundRect">
                  <a:avLst/>
                </a:prstGeom>
                <a:solidFill>
                  <a:schemeClr val="tx1">
                    <a:lumMod val="65000"/>
                  </a:schemeClr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1" kern="0" dirty="0" smtClean="0">
                      <a:solidFill>
                        <a:sysClr val="windowText" lastClr="000000"/>
                      </a:solidFill>
                      <a:latin typeface="Calibri"/>
                      <a:ea typeface="+mn-ea"/>
                      <a:cs typeface="+mn-cs"/>
                    </a:rPr>
                    <a:t>Trigger &amp; Timing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1" kern="0" dirty="0" smtClean="0">
                      <a:solidFill>
                        <a:sysClr val="windowText" lastClr="000000"/>
                      </a:solidFill>
                      <a:latin typeface="Calibri"/>
                      <a:ea typeface="+mn-ea"/>
                      <a:cs typeface="+mn-cs"/>
                    </a:rPr>
                    <a:t>Control</a:t>
                  </a:r>
                  <a:endParaRPr lang="en-US" sz="1200" b="1" kern="0" dirty="0">
                    <a:solidFill>
                      <a:sysClr val="windowText" lastClr="000000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8" name="Straight Arrow Connector 127"/>
                <p:cNvCxnSpPr>
                  <a:stCxn id="110" idx="3"/>
                </p:cNvCxnSpPr>
                <p:nvPr/>
              </p:nvCxnSpPr>
              <p:spPr>
                <a:xfrm>
                  <a:off x="4501419" y="2226742"/>
                  <a:ext cx="301514" cy="2307"/>
                </a:xfrm>
                <a:prstGeom prst="straightConnector1">
                  <a:avLst/>
                </a:prstGeom>
                <a:noFill/>
                <a:ln w="44450" cap="flat" cmpd="sng" algn="ctr">
                  <a:solidFill>
                    <a:srgbClr val="385D8A"/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129" name="Right Arrow 128"/>
                <p:cNvSpPr/>
                <p:nvPr/>
              </p:nvSpPr>
              <p:spPr>
                <a:xfrm>
                  <a:off x="6786903" y="2132460"/>
                  <a:ext cx="417391" cy="207405"/>
                </a:xfrm>
                <a:prstGeom prst="rightArrow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Up-Down Arrow 129"/>
                <p:cNvSpPr/>
                <p:nvPr/>
              </p:nvSpPr>
              <p:spPr>
                <a:xfrm>
                  <a:off x="7711126" y="1244705"/>
                  <a:ext cx="238509" cy="539994"/>
                </a:xfrm>
                <a:prstGeom prst="upDownArrow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31" name="Straight Arrow Connector 130"/>
                <p:cNvCxnSpPr>
                  <a:stCxn id="126" idx="2"/>
                  <a:endCxn id="127" idx="0"/>
                </p:cNvCxnSpPr>
                <p:nvPr/>
              </p:nvCxnSpPr>
              <p:spPr>
                <a:xfrm>
                  <a:off x="7830380" y="2683012"/>
                  <a:ext cx="0" cy="517883"/>
                </a:xfrm>
                <a:prstGeom prst="straightConnector1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headEnd type="arrow"/>
                  <a:tailEnd type="arrow"/>
                </a:ln>
                <a:effectLst/>
              </p:spPr>
            </p:cxnSp>
            <p:cxnSp>
              <p:nvCxnSpPr>
                <p:cNvPr id="132" name="Straight Arrow Connector 131"/>
                <p:cNvCxnSpPr/>
                <p:nvPr/>
              </p:nvCxnSpPr>
              <p:spPr>
                <a:xfrm flipV="1">
                  <a:off x="6415440" y="2699305"/>
                  <a:ext cx="0" cy="258941"/>
                </a:xfrm>
                <a:prstGeom prst="straightConnector1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133" name="Straight Arrow Connector 132"/>
                <p:cNvCxnSpPr/>
                <p:nvPr/>
              </p:nvCxnSpPr>
              <p:spPr>
                <a:xfrm flipV="1">
                  <a:off x="3777101" y="2675898"/>
                  <a:ext cx="0" cy="258941"/>
                </a:xfrm>
                <a:prstGeom prst="straightConnector1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3765495" y="2929735"/>
                  <a:ext cx="4064886" cy="12218"/>
                </a:xfrm>
                <a:prstGeom prst="line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  <p:cxnSp>
              <p:nvCxnSpPr>
                <p:cNvPr id="135" name="Straight Arrow Connector 134"/>
                <p:cNvCxnSpPr/>
                <p:nvPr/>
              </p:nvCxnSpPr>
              <p:spPr>
                <a:xfrm>
                  <a:off x="7860194" y="4094596"/>
                  <a:ext cx="0" cy="517883"/>
                </a:xfrm>
                <a:prstGeom prst="straightConnector1">
                  <a:avLst/>
                </a:prstGeom>
                <a:noFill/>
                <a:ln w="31750" cap="flat" cmpd="sng" algn="ctr">
                  <a:solidFill>
                    <a:schemeClr val="tx1"/>
                  </a:solidFill>
                  <a:prstDash val="solid"/>
                  <a:headEnd type="arrow"/>
                  <a:tailEnd type="arrow"/>
                </a:ln>
                <a:effectLst/>
              </p:spPr>
            </p:cxnSp>
            <p:sp>
              <p:nvSpPr>
                <p:cNvPr id="136" name="Rounded Rectangle 135"/>
                <p:cNvSpPr/>
                <p:nvPr/>
              </p:nvSpPr>
              <p:spPr>
                <a:xfrm>
                  <a:off x="5532125" y="3198570"/>
                  <a:ext cx="1252172" cy="893701"/>
                </a:xfrm>
                <a:prstGeom prst="roundRect">
                  <a:avLst/>
                </a:prstGeom>
                <a:noFill/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1" kern="0" dirty="0" smtClean="0">
                      <a:solidFill>
                        <a:sysClr val="windowText" lastClr="000000"/>
                      </a:solidFill>
                      <a:latin typeface="Calibri"/>
                      <a:ea typeface="+mn-ea"/>
                      <a:cs typeface="+mn-cs"/>
                    </a:rPr>
                    <a:t>Power Supply &amp; Misc.</a:t>
                  </a:r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6594635" y="1242958"/>
                  <a:ext cx="935468" cy="5496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1" kern="0" dirty="0" smtClean="0">
                      <a:solidFill>
                        <a:srgbClr val="FF0000"/>
                      </a:solidFill>
                      <a:latin typeface="Arial" charset="0"/>
                      <a:ea typeface="+mn-ea"/>
                      <a:cs typeface="+mn-cs"/>
                    </a:rPr>
                    <a:t>position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1" kern="0" dirty="0" smtClean="0">
                      <a:solidFill>
                        <a:srgbClr val="FF0000"/>
                      </a:solidFill>
                      <a:latin typeface="Arial" charset="0"/>
                      <a:ea typeface="+mn-ea"/>
                      <a:cs typeface="+mn-cs"/>
                    </a:rPr>
                    <a:t>data</a:t>
                  </a:r>
                  <a:endParaRPr lang="en-US" sz="1200" b="1" kern="0" dirty="0">
                    <a:solidFill>
                      <a:srgbClr val="FF0000"/>
                    </a:solidFill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TextBox 137"/>
                <p:cNvSpPr txBox="1"/>
                <p:nvPr/>
              </p:nvSpPr>
              <p:spPr>
                <a:xfrm>
                  <a:off x="5846990" y="4576090"/>
                  <a:ext cx="2123751" cy="3297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1" kern="0" dirty="0" smtClean="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rPr>
                    <a:t>timing, trigger</a:t>
                  </a:r>
                  <a:r>
                    <a:rPr lang="en-US" sz="1200" b="1" kern="0" dirty="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rPr>
                    <a:t> </a:t>
                  </a:r>
                  <a:r>
                    <a:rPr lang="en-US" sz="1200" b="1" kern="0" dirty="0" smtClean="0">
                      <a:solidFill>
                        <a:srgbClr val="000000"/>
                      </a:solidFill>
                      <a:latin typeface="Arial" charset="0"/>
                      <a:ea typeface="+mn-ea"/>
                      <a:cs typeface="+mn-cs"/>
                    </a:rPr>
                    <a:t>signals</a:t>
                  </a:r>
                </a:p>
              </p:txBody>
            </p:sp>
            <p:sp>
              <p:nvSpPr>
                <p:cNvPr id="139" name="Up-Down Arrow 138"/>
                <p:cNvSpPr/>
                <p:nvPr/>
              </p:nvSpPr>
              <p:spPr>
                <a:xfrm>
                  <a:off x="6052515" y="1219106"/>
                  <a:ext cx="238509" cy="539994"/>
                </a:xfrm>
                <a:prstGeom prst="upDownArrow">
                  <a:avLst/>
                </a:prstGeom>
                <a:noFill/>
                <a:ln w="2540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0" name="Straight Arrow Connector 139"/>
                <p:cNvCxnSpPr/>
                <p:nvPr/>
              </p:nvCxnSpPr>
              <p:spPr>
                <a:xfrm flipV="1">
                  <a:off x="573463" y="2236003"/>
                  <a:ext cx="1243769" cy="1"/>
                </a:xfrm>
                <a:prstGeom prst="straightConnector1">
                  <a:avLst/>
                </a:prstGeom>
                <a:noFill/>
                <a:ln w="158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141" name="Straight Arrow Connector 140"/>
                <p:cNvCxnSpPr/>
                <p:nvPr/>
              </p:nvCxnSpPr>
              <p:spPr>
                <a:xfrm flipV="1">
                  <a:off x="1167607" y="1568444"/>
                  <a:ext cx="0" cy="1306221"/>
                </a:xfrm>
                <a:prstGeom prst="straightConnector1">
                  <a:avLst/>
                </a:prstGeom>
                <a:noFill/>
                <a:ln w="1587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142" name="Oval 141"/>
                <p:cNvSpPr/>
                <p:nvPr/>
              </p:nvSpPr>
              <p:spPr>
                <a:xfrm>
                  <a:off x="1330065" y="2102248"/>
                  <a:ext cx="54495" cy="60105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smtClea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Rounded Rectangle 142"/>
                <p:cNvSpPr/>
                <p:nvPr/>
              </p:nvSpPr>
              <p:spPr>
                <a:xfrm>
                  <a:off x="2613345" y="1777585"/>
                  <a:ext cx="307240" cy="893701"/>
                </a:xfrm>
                <a:prstGeom prst="roundRect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vert="horz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1" kern="0" dirty="0" smtClean="0">
                      <a:solidFill>
                        <a:sysClr val="windowText" lastClr="000000"/>
                      </a:solidFill>
                      <a:latin typeface="Calibri"/>
                      <a:ea typeface="+mn-ea"/>
                      <a:cs typeface="+mn-cs"/>
                    </a:rPr>
                    <a:t>CAL</a:t>
                  </a:r>
                  <a:endParaRPr lang="en-US" sz="1200" b="1" kern="0" dirty="0">
                    <a:solidFill>
                      <a:sysClr val="windowText" lastClr="000000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4" name="Straight Arrow Connector 143"/>
                <p:cNvCxnSpPr/>
                <p:nvPr/>
              </p:nvCxnSpPr>
              <p:spPr>
                <a:xfrm>
                  <a:off x="2920585" y="2008015"/>
                  <a:ext cx="230430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145" name="Straight Arrow Connector 144"/>
                <p:cNvCxnSpPr/>
                <p:nvPr/>
              </p:nvCxnSpPr>
              <p:spPr>
                <a:xfrm>
                  <a:off x="2920585" y="2468875"/>
                  <a:ext cx="230430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146" name="Straight Arrow Connector 145"/>
                <p:cNvCxnSpPr/>
                <p:nvPr/>
              </p:nvCxnSpPr>
              <p:spPr>
                <a:xfrm>
                  <a:off x="2920585" y="2315255"/>
                  <a:ext cx="230430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147" name="Straight Arrow Connector 146"/>
                <p:cNvCxnSpPr/>
                <p:nvPr/>
              </p:nvCxnSpPr>
              <p:spPr>
                <a:xfrm>
                  <a:off x="2920585" y="2161635"/>
                  <a:ext cx="230430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148" name="Rounded Rectangle 147"/>
                <p:cNvSpPr/>
                <p:nvPr/>
              </p:nvSpPr>
              <p:spPr>
                <a:xfrm>
                  <a:off x="4802430" y="1777585"/>
                  <a:ext cx="307240" cy="893701"/>
                </a:xfrm>
                <a:prstGeom prst="roundRect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25400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vert="horz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1" kern="0" dirty="0" smtClean="0">
                      <a:solidFill>
                        <a:srgbClr val="CC0000"/>
                      </a:solidFill>
                      <a:latin typeface="Calibri"/>
                      <a:ea typeface="+mn-ea"/>
                      <a:cs typeface="+mn-cs"/>
                    </a:rPr>
                    <a:t>ADC</a:t>
                  </a:r>
                  <a:endParaRPr lang="en-US" sz="1200" b="1" kern="0" dirty="0">
                    <a:solidFill>
                      <a:srgbClr val="CC0000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Right Arrow 148"/>
                <p:cNvSpPr/>
                <p:nvPr/>
              </p:nvSpPr>
              <p:spPr>
                <a:xfrm>
                  <a:off x="5109670" y="2123230"/>
                  <a:ext cx="417391" cy="207405"/>
                </a:xfrm>
                <a:prstGeom prst="rightArrow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Rounded Rectangle 149"/>
                <p:cNvSpPr/>
                <p:nvPr/>
              </p:nvSpPr>
              <p:spPr>
                <a:xfrm>
                  <a:off x="4687215" y="3198570"/>
                  <a:ext cx="537670" cy="422454"/>
                </a:xfrm>
                <a:prstGeom prst="roundRect">
                  <a:avLst/>
                </a:prstGeom>
                <a:solidFill>
                  <a:srgbClr val="4F81BD">
                    <a:lumMod val="20000"/>
                    <a:lumOff val="80000"/>
                  </a:srgbClr>
                </a:solidFill>
                <a:ln w="25400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vert="horz"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1" kern="0" dirty="0" smtClean="0">
                      <a:solidFill>
                        <a:srgbClr val="CC0000"/>
                      </a:solidFill>
                      <a:latin typeface="Calibri"/>
                      <a:ea typeface="+mn-ea"/>
                      <a:cs typeface="+mn-cs"/>
                    </a:rPr>
                    <a:t>CLK</a:t>
                  </a:r>
                  <a:endParaRPr lang="en-US" sz="1200" b="1" kern="0" dirty="0">
                    <a:solidFill>
                      <a:srgbClr val="CC0000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51" name="Straight Arrow Connector 150"/>
                <p:cNvCxnSpPr>
                  <a:stCxn id="150" idx="0"/>
                  <a:endCxn id="148" idx="2"/>
                </p:cNvCxnSpPr>
                <p:nvPr/>
              </p:nvCxnSpPr>
              <p:spPr>
                <a:xfrm flipV="1">
                  <a:off x="4956050" y="2671286"/>
                  <a:ext cx="0" cy="527284"/>
                </a:xfrm>
                <a:prstGeom prst="straightConnector1">
                  <a:avLst/>
                </a:prstGeom>
                <a:noFill/>
                <a:ln w="44450" cap="flat" cmpd="sng" algn="ctr">
                  <a:solidFill>
                    <a:srgbClr val="CC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2766965" y="3044950"/>
                  <a:ext cx="3226020" cy="0"/>
                </a:xfrm>
                <a:prstGeom prst="line">
                  <a:avLst/>
                </a:prstGeom>
                <a:noFill/>
                <a:ln w="31750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</p:cxnSp>
            <p:cxnSp>
              <p:nvCxnSpPr>
                <p:cNvPr id="153" name="Straight Arrow Connector 152"/>
                <p:cNvCxnSpPr/>
                <p:nvPr/>
              </p:nvCxnSpPr>
              <p:spPr>
                <a:xfrm flipV="1">
                  <a:off x="2766965" y="2660901"/>
                  <a:ext cx="0" cy="384049"/>
                </a:xfrm>
                <a:prstGeom prst="straightConnector1">
                  <a:avLst/>
                </a:prstGeom>
                <a:noFill/>
                <a:ln w="31750" cap="flat" cmpd="sng" algn="ctr">
                  <a:solidFill>
                    <a:srgbClr val="CC0000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154" name="Straight Arrow Connector 153"/>
                <p:cNvCxnSpPr/>
                <p:nvPr/>
              </p:nvCxnSpPr>
              <p:spPr>
                <a:xfrm flipV="1">
                  <a:off x="5992985" y="2699306"/>
                  <a:ext cx="0" cy="345644"/>
                </a:xfrm>
                <a:prstGeom prst="straightConnector1">
                  <a:avLst/>
                </a:prstGeom>
                <a:noFill/>
                <a:ln w="31750" cap="flat" cmpd="sng" algn="ctr">
                  <a:solidFill>
                    <a:srgbClr val="CC0000"/>
                  </a:solidFill>
                  <a:prstDash val="solid"/>
                  <a:tailEnd type="none"/>
                </a:ln>
                <a:effectLst/>
              </p:spPr>
            </p:cxnSp>
          </p:grpSp>
          <p:sp>
            <p:nvSpPr>
              <p:cNvPr id="163" name="TextBox 162"/>
              <p:cNvSpPr txBox="1"/>
              <p:nvPr/>
            </p:nvSpPr>
            <p:spPr>
              <a:xfrm>
                <a:off x="539552" y="5240233"/>
                <a:ext cx="172354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 smtClean="0">
                    <a:solidFill>
                      <a:sysClr val="windowText" lastClr="000000"/>
                    </a:solidFill>
                    <a:latin typeface="Arial" charset="0"/>
                    <a:ea typeface="+mn-ea"/>
                    <a:cs typeface="+mn-cs"/>
                  </a:rPr>
                  <a:t>Read-out Electronics</a:t>
                </a:r>
                <a:endParaRPr lang="en-US" sz="1200" b="1" kern="0" dirty="0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5" name="TextBox 164"/>
            <p:cNvSpPr txBox="1"/>
            <p:nvPr/>
          </p:nvSpPr>
          <p:spPr>
            <a:xfrm>
              <a:off x="4860032" y="6237312"/>
              <a:ext cx="19442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 dirty="0" smtClean="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rPr>
                <a:t>courtesy: </a:t>
              </a:r>
              <a:r>
                <a:rPr lang="en-US" sz="1000" i="1" dirty="0" smtClean="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rPr>
                <a:t>M. Wendt (CERN)</a:t>
              </a:r>
              <a:endParaRPr lang="en-US" sz="1000" dirty="0">
                <a:solidFill>
                  <a:schemeClr val="bg2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250825" y="6545263"/>
            <a:ext cx="3817119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dirty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Gero 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Kube &amp; Kay </a:t>
            </a:r>
            <a:r>
              <a:rPr lang="de-DE" sz="1200" dirty="0" err="1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Wittenburg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de-DE" sz="1200" dirty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DESY / MDI</a:t>
            </a:r>
            <a:endParaRPr lang="en-GB" sz="1200" dirty="0">
              <a:solidFill>
                <a:srgbClr val="8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" name="Text Box 9"/>
          <p:cNvSpPr txBox="1">
            <a:spLocks noChangeArrowheads="1"/>
          </p:cNvSpPr>
          <p:nvPr/>
        </p:nvSpPr>
        <p:spPr bwMode="auto">
          <a:xfrm>
            <a:off x="4937472" y="6545263"/>
            <a:ext cx="39557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EDIT 2015, </a:t>
            </a:r>
            <a:r>
              <a:rPr lang="en-US" sz="1200" dirty="0" err="1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Frascati</a:t>
            </a:r>
            <a:r>
              <a:rPr lang="en-US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 (Italy)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, 23./27.October 2015</a:t>
            </a:r>
            <a:endParaRPr lang="en-GB" sz="1200" dirty="0">
              <a:solidFill>
                <a:srgbClr val="8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91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852079"/>
              </p:ext>
            </p:extLst>
          </p:nvPr>
        </p:nvGraphicFramePr>
        <p:xfrm>
          <a:off x="179512" y="1409358"/>
          <a:ext cx="8712968" cy="44732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1627577"/>
                <a:gridCol w="564777"/>
                <a:gridCol w="726142"/>
                <a:gridCol w="599356"/>
                <a:gridCol w="874636"/>
                <a:gridCol w="720080"/>
                <a:gridCol w="648072"/>
                <a:gridCol w="792088"/>
                <a:gridCol w="648072"/>
                <a:gridCol w="432048"/>
                <a:gridCol w="504056"/>
                <a:gridCol w="576064"/>
              </a:tblGrid>
              <a:tr h="16865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Number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Beam Pipe 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Length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Single Bunch 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Resolution (RMS)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Train Averaged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Resolution  (RMS)</a:t>
                      </a:r>
                      <a:endParaRPr lang="en-GB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871" marR="54871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Optimum Resolution</a:t>
                      </a:r>
                    </a:p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Range 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Relaxed Resolution Range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x/y Crosstalk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Bunch to Bunch </a:t>
                      </a:r>
                    </a:p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Crosstalk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Trans. Alignment </a:t>
                      </a:r>
                    </a:p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Tolerance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(RMS)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 vert="vert270"/>
                </a:tc>
              </a:tr>
              <a:tr h="2627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4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mm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mm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bg1"/>
                          </a:solidFill>
                          <a:effectLst/>
                        </a:rPr>
                        <a:t>μm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µm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mm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mm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bg1"/>
                          </a:solidFill>
                          <a:effectLst/>
                        </a:rPr>
                        <a:t>μm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bg1"/>
                          </a:solidFill>
                          <a:effectLst/>
                        </a:rPr>
                        <a:t>μm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</a:tr>
              <a:tr h="4228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Standard BPM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219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40.5 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200/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Button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50 </a:t>
                      </a:r>
                      <a:endParaRPr lang="de-DE" sz="14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10 </a:t>
                      </a:r>
                      <a:endParaRPr lang="de-DE" sz="14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± 3.0 </a:t>
                      </a:r>
                      <a:endParaRPr lang="de-DE" sz="14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± 10 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de-DE" sz="14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200 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</a:tr>
              <a:tr h="6343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Cold BPM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102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78 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170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Button/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Re-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entrant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50 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10 </a:t>
                      </a:r>
                      <a:endParaRPr lang="de-DE" sz="14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± 3.0</a:t>
                      </a:r>
                      <a:endParaRPr lang="de-DE" sz="14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± 10 </a:t>
                      </a:r>
                      <a:endParaRPr lang="de-DE" sz="14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de-DE" sz="14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de-DE" sz="14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300 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</a:tr>
              <a:tr h="6591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Cavity BPM Beam Transfer Line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de-DE" sz="14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40.5 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255 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Cavity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10 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± 1.0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± 2 </a:t>
                      </a:r>
                      <a:endParaRPr lang="de-DE" sz="14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de-DE" sz="14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200 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</a:tr>
              <a:tr h="4699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Cavity BPM Undulator</a:t>
                      </a:r>
                      <a:endParaRPr lang="de-DE" sz="14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117</a:t>
                      </a:r>
                      <a:endParaRPr lang="de-DE" sz="14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10 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100 </a:t>
                      </a:r>
                      <a:endParaRPr lang="de-DE" sz="14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Cavity</a:t>
                      </a:r>
                      <a:endParaRPr lang="de-DE" sz="14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endParaRPr lang="de-DE" sz="14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0.1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± 0.5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± 2 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0.1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50 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</a:tr>
              <a:tr h="3280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IBFB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40.5 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255 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Cavity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de-DE" sz="14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0.1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± 1.0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effectLst/>
                        </a:rPr>
                        <a:t>± 2 </a:t>
                      </a:r>
                      <a:endParaRPr lang="de-DE" sz="14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0.1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200 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871" marR="54871" marT="0" marB="0"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4572000" y="3068960"/>
            <a:ext cx="1368152" cy="2520280"/>
          </a:xfrm>
          <a:prstGeom prst="roundRect">
            <a:avLst/>
          </a:prstGeom>
          <a:solidFill>
            <a:srgbClr val="FFFF00">
              <a:alpha val="16000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200900" cy="647700"/>
          </a:xfrm>
          <a:noFill/>
        </p:spPr>
        <p:txBody>
          <a:bodyPr/>
          <a:lstStyle/>
          <a:p>
            <a:pPr algn="l" eaLnBrk="1" hangingPunct="1"/>
            <a:r>
              <a:rPr lang="de-DE" sz="3200" dirty="0" smtClean="0">
                <a:solidFill>
                  <a:srgbClr val="003E6E"/>
                </a:solidFill>
                <a:latin typeface="Comic Sans MS" pitchFamily="66" charset="0"/>
              </a:rPr>
              <a:t>Beam Position Monitors</a:t>
            </a:r>
            <a:endParaRPr lang="en-GB" sz="3200" dirty="0" smtClean="0">
              <a:solidFill>
                <a:srgbClr val="003E6E"/>
              </a:solidFill>
              <a:latin typeface="Comic Sans MS" pitchFamily="66" charset="0"/>
            </a:endParaRPr>
          </a:p>
        </p:txBody>
      </p:sp>
      <p:pic>
        <p:nvPicPr>
          <p:cNvPr id="18438" name="Picture 6" descr="HG_LOGO_S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DESY-Logo-cyan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7950" y="908720"/>
            <a:ext cx="640826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de-DE" sz="1800" dirty="0">
                <a:solidFill>
                  <a:srgbClr val="0000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de-DE" sz="1800" dirty="0" err="1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short</a:t>
            </a:r>
            <a:r>
              <a:rPr lang="de-DE" sz="18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version</a:t>
            </a:r>
            <a:r>
              <a:rPr lang="de-DE" sz="18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1800" dirty="0" err="1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de-DE" sz="1800" dirty="0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E-XFEL BPM </a:t>
            </a:r>
            <a:r>
              <a:rPr lang="de-DE" sz="1800" dirty="0" err="1" smtClean="0">
                <a:solidFill>
                  <a:srgbClr val="0000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specification</a:t>
            </a:r>
            <a:endParaRPr lang="en-GB" sz="1800" dirty="0">
              <a:solidFill>
                <a:srgbClr val="0000FF"/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feld 10"/>
          <p:cNvSpPr txBox="1">
            <a:spLocks noChangeArrowheads="1"/>
          </p:cNvSpPr>
          <p:nvPr/>
        </p:nvSpPr>
        <p:spPr bwMode="auto">
          <a:xfrm>
            <a:off x="209228" y="1435249"/>
            <a:ext cx="3283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de-DE" sz="1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specified</a:t>
            </a:r>
            <a:r>
              <a:rPr lang="de-DE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charge</a:t>
            </a:r>
            <a:r>
              <a:rPr lang="de-DE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range</a:t>
            </a:r>
            <a:r>
              <a:rPr lang="de-DE" sz="1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0.1 – 1nC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164288" y="6212929"/>
            <a:ext cx="194421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de-DE" sz="1000" dirty="0" err="1">
                <a:solidFill>
                  <a:srgbClr val="808080"/>
                </a:solidFill>
                <a:cs typeface="Arial Unicode MS" pitchFamily="34" charset="-128"/>
              </a:rPr>
              <a:t>c</a:t>
            </a:r>
            <a:r>
              <a:rPr lang="de-DE" sz="1000" dirty="0" err="1" smtClean="0">
                <a:solidFill>
                  <a:srgbClr val="808080"/>
                </a:solidFill>
                <a:cs typeface="Arial Unicode MS" pitchFamily="34" charset="-128"/>
              </a:rPr>
              <a:t>ourtesy</a:t>
            </a:r>
            <a:r>
              <a:rPr lang="de-DE" sz="1000" dirty="0" smtClean="0">
                <a:solidFill>
                  <a:srgbClr val="808080"/>
                </a:solidFill>
                <a:cs typeface="Arial Unicode MS" pitchFamily="34" charset="-128"/>
              </a:rPr>
              <a:t>: </a:t>
            </a:r>
            <a:r>
              <a:rPr lang="de-DE" sz="1000" dirty="0" err="1" smtClean="0">
                <a:solidFill>
                  <a:srgbClr val="808080"/>
                </a:solidFill>
                <a:cs typeface="Arial Unicode MS" pitchFamily="34" charset="-128"/>
              </a:rPr>
              <a:t>D.Nölle</a:t>
            </a:r>
            <a:r>
              <a:rPr lang="de-DE" sz="1000" dirty="0" smtClean="0">
                <a:solidFill>
                  <a:srgbClr val="808080"/>
                </a:solidFill>
                <a:cs typeface="Arial Unicode MS" pitchFamily="34" charset="-128"/>
              </a:rPr>
              <a:t> (DESY)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1412" y="3187575"/>
            <a:ext cx="5942756" cy="3184228"/>
            <a:chOff x="141412" y="3187575"/>
            <a:chExt cx="5942756" cy="3184228"/>
          </a:xfrm>
        </p:grpSpPr>
        <p:grpSp>
          <p:nvGrpSpPr>
            <p:cNvPr id="2" name="Group 1"/>
            <p:cNvGrpSpPr/>
            <p:nvPr/>
          </p:nvGrpSpPr>
          <p:grpSpPr>
            <a:xfrm>
              <a:off x="1187625" y="6033249"/>
              <a:ext cx="4896543" cy="338554"/>
              <a:chOff x="179513" y="6033249"/>
              <a:chExt cx="4896543" cy="338554"/>
            </a:xfrm>
          </p:grpSpPr>
          <p:sp>
            <p:nvSpPr>
              <p:cNvPr id="13" name="Text Box 14"/>
              <p:cNvSpPr txBox="1">
                <a:spLocks noChangeArrowheads="1"/>
              </p:cNvSpPr>
              <p:nvPr/>
            </p:nvSpPr>
            <p:spPr bwMode="auto">
              <a:xfrm>
                <a:off x="645789" y="6033249"/>
                <a:ext cx="4430267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1600" dirty="0" smtClean="0">
                    <a:solidFill>
                      <a:srgbClr val="C00000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different BPM types to meet different requirements</a:t>
                </a:r>
              </a:p>
            </p:txBody>
          </p:sp>
          <p:sp>
            <p:nvSpPr>
              <p:cNvPr id="16" name="AutoShape 14"/>
              <p:cNvSpPr>
                <a:spLocks noChangeArrowheads="1"/>
              </p:cNvSpPr>
              <p:nvPr/>
            </p:nvSpPr>
            <p:spPr bwMode="auto">
              <a:xfrm rot="10800000">
                <a:off x="179513" y="6102821"/>
                <a:ext cx="236215" cy="215900"/>
              </a:xfrm>
              <a:prstGeom prst="leftArrow">
                <a:avLst>
                  <a:gd name="adj1" fmla="val 50000"/>
                  <a:gd name="adj2" fmla="val 33456"/>
                </a:avLst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de-DE">
                  <a:solidFill>
                    <a:srgbClr val="000000"/>
                  </a:solidFill>
                  <a:latin typeface="Comic Sans MS" pitchFamily="66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sp>
          <p:nvSpPr>
            <p:cNvPr id="17" name="Rounded Rectangle 16"/>
            <p:cNvSpPr/>
            <p:nvPr/>
          </p:nvSpPr>
          <p:spPr>
            <a:xfrm>
              <a:off x="141412" y="3187575"/>
              <a:ext cx="1671672" cy="911721"/>
            </a:xfrm>
            <a:prstGeom prst="roundRect">
              <a:avLst/>
            </a:prstGeom>
            <a:solidFill>
              <a:srgbClr val="FFFF00">
                <a:alpha val="16000"/>
              </a:srgb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50825" y="6545263"/>
            <a:ext cx="3817119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dirty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Gero 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Kube &amp; Kay </a:t>
            </a:r>
            <a:r>
              <a:rPr lang="de-DE" sz="1200" dirty="0" err="1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Wittenburg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de-DE" sz="1200" dirty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DESY / MDI</a:t>
            </a:r>
            <a:endParaRPr lang="en-GB" sz="1200" dirty="0">
              <a:solidFill>
                <a:srgbClr val="8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4937472" y="6545263"/>
            <a:ext cx="39557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EDIT 2015, </a:t>
            </a:r>
            <a:r>
              <a:rPr lang="en-US" sz="1200" dirty="0" err="1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Frascati</a:t>
            </a:r>
            <a:r>
              <a:rPr lang="en-US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 (Italy)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, 23./27.October 2015</a:t>
            </a:r>
            <a:endParaRPr lang="en-GB" sz="1200" dirty="0">
              <a:solidFill>
                <a:srgbClr val="8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38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200900" cy="647700"/>
          </a:xfrm>
          <a:noFill/>
        </p:spPr>
        <p:txBody>
          <a:bodyPr/>
          <a:lstStyle/>
          <a:p>
            <a:pPr algn="l" eaLnBrk="1" hangingPunct="1"/>
            <a:r>
              <a:rPr lang="de-DE" sz="3200" dirty="0" smtClean="0">
                <a:solidFill>
                  <a:srgbClr val="003E6E"/>
                </a:solidFill>
                <a:latin typeface="Comic Sans MS" pitchFamily="66" charset="0"/>
              </a:rPr>
              <a:t>BPM Signals</a:t>
            </a:r>
            <a:endParaRPr lang="en-GB" sz="3200" dirty="0" smtClean="0">
              <a:solidFill>
                <a:srgbClr val="003E6E"/>
              </a:solidFill>
              <a:latin typeface="Comic Sans MS" pitchFamily="66" charset="0"/>
            </a:endParaRPr>
          </a:p>
        </p:txBody>
      </p:sp>
      <p:pic>
        <p:nvPicPr>
          <p:cNvPr id="18438" name="Picture 6" descr="HG_LOGO_S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DESY-Logo-cyan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97263"/>
            <a:ext cx="4385276" cy="328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7503" y="904528"/>
            <a:ext cx="7825115" cy="1920175"/>
            <a:chOff x="107503" y="952153"/>
            <a:chExt cx="7825115" cy="1920175"/>
          </a:xfrm>
        </p:grpSpPr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107503" y="952153"/>
              <a:ext cx="782511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Blip>
                  <a:blip r:embed="rId5"/>
                </a:buBlip>
              </a:pPr>
              <a:r>
                <a:rPr lang="de-DE" sz="1800" dirty="0">
                  <a:solidFill>
                    <a:srgbClr val="0000FF"/>
                  </a:solidFill>
                  <a:latin typeface="Comic Sans MS" pitchFamily="66" charset="0"/>
                </a:rPr>
                <a:t>   </a:t>
              </a:r>
              <a:r>
                <a:rPr lang="de-DE" sz="1800" dirty="0" err="1" smtClean="0">
                  <a:solidFill>
                    <a:srgbClr val="0000FF"/>
                  </a:solidFill>
                  <a:latin typeface="Comic Sans MS" pitchFamily="66" charset="0"/>
                </a:rPr>
                <a:t>observation</a:t>
              </a:r>
              <a:r>
                <a:rPr lang="de-DE" sz="1800" dirty="0" smtClean="0">
                  <a:solidFill>
                    <a:srgbClr val="0000FF"/>
                  </a:solidFill>
                  <a:latin typeface="Comic Sans MS" pitchFamily="66" charset="0"/>
                </a:rPr>
                <a:t> (2):  </a:t>
              </a:r>
              <a:r>
                <a:rPr lang="de-DE" sz="1800" dirty="0" err="1" smtClean="0">
                  <a:solidFill>
                    <a:srgbClr val="0000FF"/>
                  </a:solidFill>
                  <a:latin typeface="Comic Sans MS" pitchFamily="66" charset="0"/>
                </a:rPr>
                <a:t>nonlinearities</a:t>
              </a:r>
              <a:r>
                <a:rPr lang="de-DE" sz="1800" dirty="0" smtClean="0">
                  <a:solidFill>
                    <a:srgbClr val="0000FF"/>
                  </a:solidFill>
                  <a:latin typeface="Comic Sans MS" pitchFamily="66" charset="0"/>
                </a:rPr>
                <a:t>     </a:t>
              </a:r>
              <a:endParaRPr lang="en-GB" sz="1800" dirty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429766" y="1302668"/>
              <a:ext cx="4862314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Blip>
                  <a:blip r:embed="rId6"/>
                </a:buBlip>
              </a:pP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 </a:t>
              </a:r>
              <a:r>
                <a:rPr lang="en-US" sz="16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synchrotron radiation emission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lang="en-US" sz="1600" dirty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en-US" sz="16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     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→  pickups mounted </a:t>
              </a:r>
              <a:r>
                <a:rPr lang="en-US" sz="1600" b="1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out of orbit plane</a:t>
              </a:r>
              <a:endParaRPr lang="en-US" sz="1600" b="1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endParaRPr>
            </a:p>
            <a:p>
              <a:pPr algn="l" eaLnBrk="1" hangingPunct="1">
                <a:spcBef>
                  <a:spcPct val="0"/>
                </a:spcBef>
                <a:buFontTx/>
                <a:buBlip>
                  <a:blip r:embed="rId6"/>
                </a:buBlip>
              </a:pPr>
              <a:r>
                <a:rPr lang="en-US" sz="16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 vacuum chamber not rotational symmetric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lang="en-US" sz="1600" dirty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en-US" sz="16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    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→   </a:t>
              </a:r>
              <a:r>
                <a:rPr lang="el-GR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ε</a:t>
              </a:r>
              <a:r>
                <a:rPr lang="de-DE" sz="1600" baseline="-250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hor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&gt;&gt;  </a:t>
              </a:r>
              <a:r>
                <a:rPr lang="el-GR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ε</a:t>
              </a:r>
              <a:r>
                <a:rPr lang="de-DE" sz="1600" baseline="-250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vert</a:t>
              </a:r>
              <a:r>
                <a:rPr lang="de-DE" sz="1600" baseline="-250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         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(SR 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emission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in 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hor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. </a:t>
              </a:r>
              <a:r>
                <a:rPr lang="de-DE" sz="1600" dirty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p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lane)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lang="de-DE" sz="1600" dirty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    →    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injection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oscillations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due 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to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off-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axis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injection</a:t>
              </a:r>
              <a:endParaRPr lang="de-DE" sz="16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endParaRPr>
            </a:p>
            <a:p>
              <a:pPr algn="l" eaLnBrk="1" hangingPunct="1">
                <a:spcBef>
                  <a:spcPct val="0"/>
                </a:spcBef>
              </a:pP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             (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allows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intensity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accumulation</a:t>
              </a:r>
              <a:r>
                <a:rPr lang="de-DE" sz="16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)</a:t>
              </a:r>
              <a:endParaRPr lang="en-US" sz="16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220072" y="1598603"/>
            <a:ext cx="3792246" cy="2910517"/>
            <a:chOff x="5171870" y="1238563"/>
            <a:chExt cx="3792246" cy="2910517"/>
          </a:xfrm>
        </p:grpSpPr>
        <p:sp>
          <p:nvSpPr>
            <p:cNvPr id="47" name="Text Box 22"/>
            <p:cNvSpPr txBox="1">
              <a:spLocks noChangeArrowheads="1"/>
            </p:cNvSpPr>
            <p:nvPr/>
          </p:nvSpPr>
          <p:spPr bwMode="auto">
            <a:xfrm>
              <a:off x="6876355" y="1238563"/>
              <a:ext cx="201612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sz="1000" dirty="0" err="1">
                  <a:solidFill>
                    <a:srgbClr val="8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courtesy</a:t>
              </a:r>
              <a:r>
                <a:rPr lang="de-DE" sz="1000" dirty="0">
                  <a:solidFill>
                    <a:srgbClr val="8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de-DE" sz="1000" dirty="0" err="1" smtClean="0">
                  <a:solidFill>
                    <a:srgbClr val="8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A.Delfs</a:t>
              </a:r>
              <a:r>
                <a:rPr lang="de-DE" sz="1000" dirty="0" smtClean="0">
                  <a:solidFill>
                    <a:srgbClr val="8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000" dirty="0">
                  <a:solidFill>
                    <a:srgbClr val="8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(DESY)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171870" y="1513780"/>
              <a:ext cx="3792246" cy="2347268"/>
              <a:chOff x="5171870" y="1513780"/>
              <a:chExt cx="3792246" cy="2347268"/>
            </a:xfrm>
          </p:grpSpPr>
          <p:pic>
            <p:nvPicPr>
              <p:cNvPr id="43" name="Picture 1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71870" y="1513780"/>
                <a:ext cx="3648602" cy="2347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4" name="Line 17"/>
              <p:cNvSpPr>
                <a:spLocks noChangeShapeType="1"/>
              </p:cNvSpPr>
              <p:nvPr/>
            </p:nvSpPr>
            <p:spPr bwMode="auto">
              <a:xfrm>
                <a:off x="8172400" y="2493144"/>
                <a:ext cx="647700" cy="3791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lg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endParaRPr lang="de-DE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5" name="Text Box 18"/>
              <p:cNvSpPr txBox="1">
                <a:spLocks noChangeArrowheads="1"/>
              </p:cNvSpPr>
              <p:nvPr/>
            </p:nvSpPr>
            <p:spPr bwMode="auto">
              <a:xfrm>
                <a:off x="8316416" y="2204864"/>
                <a:ext cx="6477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de-DE" sz="1400" b="1" dirty="0">
                    <a:solidFill>
                      <a:srgbClr val="FF0000"/>
                    </a:solidFill>
                    <a:latin typeface="Times New Roman" pitchFamily="18" charset="0"/>
                    <a:ea typeface="+mn-ea"/>
                    <a:cs typeface="+mn-cs"/>
                  </a:rPr>
                  <a:t>beam</a:t>
                </a:r>
                <a:endParaRPr lang="el-GR" sz="1400" b="1" dirty="0">
                  <a:solidFill>
                    <a:srgbClr val="FF0000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46" name="Text Box 20"/>
              <p:cNvSpPr txBox="1">
                <a:spLocks noChangeArrowheads="1"/>
              </p:cNvSpPr>
              <p:nvPr/>
            </p:nvSpPr>
            <p:spPr bwMode="auto">
              <a:xfrm>
                <a:off x="6444209" y="2852936"/>
                <a:ext cx="86409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de-DE" sz="1400" b="1" dirty="0" smtClean="0">
                    <a:solidFill>
                      <a:srgbClr val="FFFFFF"/>
                    </a:solidFill>
                    <a:latin typeface="Times New Roman" pitchFamily="18" charset="0"/>
                    <a:ea typeface="+mn-ea"/>
                    <a:cs typeface="+mn-cs"/>
                  </a:rPr>
                  <a:t>pump </a:t>
                </a:r>
                <a:r>
                  <a:rPr lang="de-DE" sz="1400" b="1" dirty="0" err="1" smtClean="0">
                    <a:solidFill>
                      <a:srgbClr val="FFFFFF"/>
                    </a:solidFill>
                    <a:latin typeface="Times New Roman" pitchFamily="18" charset="0"/>
                    <a:ea typeface="+mn-ea"/>
                    <a:cs typeface="+mn-cs"/>
                  </a:rPr>
                  <a:t>channel</a:t>
                </a:r>
                <a:endParaRPr lang="el-GR" sz="1400" b="1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48" name="Text Box 15"/>
              <p:cNvSpPr txBox="1">
                <a:spLocks noChangeArrowheads="1"/>
              </p:cNvSpPr>
              <p:nvPr/>
            </p:nvSpPr>
            <p:spPr bwMode="auto">
              <a:xfrm>
                <a:off x="7668344" y="3140968"/>
                <a:ext cx="1195388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de-DE" sz="1400" b="1" dirty="0" err="1">
                    <a:solidFill>
                      <a:srgbClr val="FFFFFF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button</a:t>
                </a:r>
                <a:r>
                  <a:rPr lang="de-DE" sz="1400" b="1" dirty="0">
                    <a:solidFill>
                      <a:srgbClr val="FFFFFF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lang="de-DE" sz="1400" b="1" dirty="0" err="1">
                    <a:solidFill>
                      <a:srgbClr val="FFFFFF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pickup</a:t>
                </a:r>
                <a:r>
                  <a:rPr lang="de-DE" sz="1400" b="1" dirty="0">
                    <a:solidFill>
                      <a:srgbClr val="FFFFFF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 (</a:t>
                </a:r>
                <a:r>
                  <a:rPr lang="de-DE" sz="1400" b="1" dirty="0" err="1">
                    <a:solidFill>
                      <a:srgbClr val="FFFFFF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cut</a:t>
                </a:r>
                <a:r>
                  <a:rPr lang="de-DE" sz="1400" b="1" dirty="0">
                    <a:solidFill>
                      <a:srgbClr val="FFFFFF"/>
                    </a:solidFill>
                    <a:latin typeface="Times New Roman" pitchFamily="18" charset="0"/>
                    <a:ea typeface="+mn-ea"/>
                    <a:cs typeface="Times New Roman" pitchFamily="18" charset="0"/>
                  </a:rPr>
                  <a:t>)</a:t>
                </a:r>
                <a:endParaRPr lang="el-GR" sz="1400" b="1" dirty="0">
                  <a:solidFill>
                    <a:srgbClr val="FFFFFF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53" name="Text Box 22"/>
            <p:cNvSpPr txBox="1">
              <a:spLocks noChangeArrowheads="1"/>
            </p:cNvSpPr>
            <p:nvPr/>
          </p:nvSpPr>
          <p:spPr bwMode="auto">
            <a:xfrm>
              <a:off x="6752456" y="3872081"/>
              <a:ext cx="206801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sz="1200" b="1" dirty="0" smtClean="0">
                  <a:solidFill>
                    <a:schemeClr val="accent2"/>
                  </a:solidFill>
                  <a:latin typeface="Times New Roman" pitchFamily="18" charset="0"/>
                </a:rPr>
                <a:t>PETRA-III BPM </a:t>
              </a:r>
              <a:r>
                <a:rPr lang="de-DE" sz="1200" b="1" dirty="0" err="1" smtClean="0">
                  <a:solidFill>
                    <a:schemeClr val="accent2"/>
                  </a:solidFill>
                  <a:latin typeface="Times New Roman" pitchFamily="18" charset="0"/>
                </a:rPr>
                <a:t>close</a:t>
              </a:r>
              <a:r>
                <a:rPr lang="de-DE" sz="1200" b="1" dirty="0" smtClean="0">
                  <a:solidFill>
                    <a:schemeClr val="accent2"/>
                  </a:solidFill>
                  <a:latin typeface="Times New Roman" pitchFamily="18" charset="0"/>
                </a:rPr>
                <a:t> </a:t>
              </a:r>
              <a:r>
                <a:rPr lang="de-DE" sz="1200" b="1" dirty="0" err="1" smtClean="0">
                  <a:solidFill>
                    <a:schemeClr val="accent2"/>
                  </a:solidFill>
                  <a:latin typeface="Times New Roman" pitchFamily="18" charset="0"/>
                </a:rPr>
                <a:t>to</a:t>
              </a:r>
              <a:r>
                <a:rPr lang="de-DE" sz="1200" b="1" dirty="0" smtClean="0">
                  <a:solidFill>
                    <a:schemeClr val="accent2"/>
                  </a:solidFill>
                  <a:latin typeface="Times New Roman" pitchFamily="18" charset="0"/>
                </a:rPr>
                <a:t> ID</a:t>
              </a:r>
              <a:endParaRPr lang="de-DE" sz="1200" b="1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92080" y="5076473"/>
            <a:ext cx="3456632" cy="584775"/>
            <a:chOff x="5292080" y="5076473"/>
            <a:chExt cx="3456632" cy="584775"/>
          </a:xfrm>
        </p:grpSpPr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5724127" y="5076473"/>
              <a:ext cx="302458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de-DE" sz="1600" dirty="0" err="1">
                  <a:solidFill>
                    <a:srgbClr val="C00000"/>
                  </a:solidFill>
                  <a:latin typeface="Times New Roman" pitchFamily="18" charset="0"/>
                  <a:ea typeface="+mn-ea"/>
                  <a:cs typeface="+mn-cs"/>
                </a:rPr>
                <a:t>correction</a:t>
              </a:r>
              <a:r>
                <a:rPr lang="de-DE" sz="1600" dirty="0">
                  <a:solidFill>
                    <a:srgbClr val="C00000"/>
                  </a:solidFill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lang="de-DE" sz="1600" dirty="0" err="1">
                  <a:solidFill>
                    <a:srgbClr val="C00000"/>
                  </a:solidFill>
                  <a:latin typeface="Times New Roman" pitchFamily="18" charset="0"/>
                  <a:ea typeface="+mn-ea"/>
                  <a:cs typeface="+mn-cs"/>
                </a:rPr>
                <a:t>of</a:t>
              </a:r>
              <a:r>
                <a:rPr lang="de-DE" sz="1600" dirty="0">
                  <a:solidFill>
                    <a:srgbClr val="C00000"/>
                  </a:solidFill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lang="de-DE" sz="1600" dirty="0" smtClean="0">
                  <a:solidFill>
                    <a:srgbClr val="C00000"/>
                  </a:solidFill>
                  <a:latin typeface="Times New Roman" pitchFamily="18" charset="0"/>
                  <a:ea typeface="+mn-ea"/>
                  <a:cs typeface="+mn-cs"/>
                </a:rPr>
                <a:t>strong non-</a:t>
              </a:r>
              <a:r>
                <a:rPr lang="de-DE" sz="1600" dirty="0" err="1" smtClean="0">
                  <a:solidFill>
                    <a:srgbClr val="C00000"/>
                  </a:solidFill>
                  <a:latin typeface="Times New Roman" pitchFamily="18" charset="0"/>
                  <a:ea typeface="+mn-ea"/>
                  <a:cs typeface="+mn-cs"/>
                </a:rPr>
                <a:t>linearities</a:t>
              </a:r>
              <a:r>
                <a:rPr lang="de-DE" sz="1600" dirty="0" smtClean="0">
                  <a:solidFill>
                    <a:srgbClr val="C00000"/>
                  </a:solidFill>
                  <a:latin typeface="Times New Roman" pitchFamily="18" charset="0"/>
                  <a:ea typeface="+mn-ea"/>
                  <a:cs typeface="+mn-cs"/>
                </a:rPr>
                <a:t> in </a:t>
              </a:r>
              <a:r>
                <a:rPr lang="de-DE" sz="1600" dirty="0">
                  <a:solidFill>
                    <a:srgbClr val="C00000"/>
                  </a:solidFill>
                  <a:latin typeface="Times New Roman" pitchFamily="18" charset="0"/>
                  <a:ea typeface="+mn-ea"/>
                  <a:cs typeface="+mn-cs"/>
                </a:rPr>
                <a:t>beam </a:t>
              </a:r>
              <a:r>
                <a:rPr lang="de-DE" sz="1600" dirty="0" err="1" smtClean="0">
                  <a:solidFill>
                    <a:srgbClr val="C00000"/>
                  </a:solidFill>
                  <a:latin typeface="Times New Roman" pitchFamily="18" charset="0"/>
                  <a:ea typeface="+mn-ea"/>
                  <a:cs typeface="+mn-cs"/>
                </a:rPr>
                <a:t>position</a:t>
              </a:r>
              <a:r>
                <a:rPr lang="de-DE" sz="1600" dirty="0" smtClean="0">
                  <a:solidFill>
                    <a:srgbClr val="C00000"/>
                  </a:solidFill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lang="de-DE" sz="1600" dirty="0" err="1" smtClean="0">
                  <a:solidFill>
                    <a:srgbClr val="C00000"/>
                  </a:solidFill>
                  <a:latin typeface="Times New Roman" pitchFamily="18" charset="0"/>
                  <a:ea typeface="+mn-ea"/>
                  <a:cs typeface="+mn-cs"/>
                </a:rPr>
                <a:t>required</a:t>
              </a:r>
              <a:endParaRPr lang="de-DE" sz="1600" dirty="0">
                <a:solidFill>
                  <a:srgbClr val="C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4" name="AutoShape 14"/>
            <p:cNvSpPr>
              <a:spLocks noChangeArrowheads="1"/>
            </p:cNvSpPr>
            <p:nvPr/>
          </p:nvSpPr>
          <p:spPr bwMode="auto">
            <a:xfrm rot="10800000">
              <a:off x="5292080" y="5229324"/>
              <a:ext cx="236215" cy="215900"/>
            </a:xfrm>
            <a:prstGeom prst="leftArrow">
              <a:avLst>
                <a:gd name="adj1" fmla="val 50000"/>
                <a:gd name="adj2" fmla="val 33456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50825" y="6545263"/>
            <a:ext cx="3817119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dirty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Gero 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Kube &amp; Kay </a:t>
            </a:r>
            <a:r>
              <a:rPr lang="de-DE" sz="1200" dirty="0" err="1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Wittenburg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de-DE" sz="1200" dirty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DESY / MDI</a:t>
            </a:r>
            <a:endParaRPr lang="en-GB" sz="1200" dirty="0">
              <a:solidFill>
                <a:srgbClr val="8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4937472" y="6545263"/>
            <a:ext cx="39557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EDIT 2015, </a:t>
            </a:r>
            <a:r>
              <a:rPr lang="en-US" sz="1200" dirty="0" err="1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Frascati</a:t>
            </a:r>
            <a:r>
              <a:rPr lang="en-US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 (Italy)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, 23./27.October 2015</a:t>
            </a:r>
            <a:endParaRPr lang="en-GB" sz="1200" dirty="0">
              <a:solidFill>
                <a:srgbClr val="8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83969" y="940524"/>
            <a:ext cx="4176463" cy="338554"/>
            <a:chOff x="4283969" y="940524"/>
            <a:chExt cx="4176463" cy="338554"/>
          </a:xfrm>
        </p:grpSpPr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4644008" y="940524"/>
              <a:ext cx="381642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dirty="0" smtClean="0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especially BPMs for circular e-accelerators</a:t>
              </a:r>
            </a:p>
          </p:txBody>
        </p:sp>
        <p:sp>
          <p:nvSpPr>
            <p:cNvPr id="29" name="AutoShape 14"/>
            <p:cNvSpPr>
              <a:spLocks noChangeArrowheads="1"/>
            </p:cNvSpPr>
            <p:nvPr/>
          </p:nvSpPr>
          <p:spPr bwMode="auto">
            <a:xfrm rot="10800000">
              <a:off x="4283969" y="1025998"/>
              <a:ext cx="236215" cy="215900"/>
            </a:xfrm>
            <a:prstGeom prst="leftArrow">
              <a:avLst>
                <a:gd name="adj1" fmla="val 50000"/>
                <a:gd name="adj2" fmla="val 3345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de-DE">
                <a:solidFill>
                  <a:srgbClr val="00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378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584371" y="3535136"/>
            <a:ext cx="3572675" cy="2947307"/>
            <a:chOff x="5938156" y="4425043"/>
            <a:chExt cx="3205844" cy="2432957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1202" y="4485432"/>
              <a:ext cx="3134201" cy="2372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5938156" y="4425043"/>
              <a:ext cx="3205844" cy="71029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266587" y="2346177"/>
            <a:ext cx="7798175" cy="30422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For Button with </a:t>
            </a:r>
          </a:p>
          <a:p>
            <a:pPr marL="0" indent="0">
              <a:buNone/>
            </a:pPr>
            <a:r>
              <a:rPr lang="en-US" sz="1800" dirty="0" smtClean="0"/>
              <a:t>Capacitance C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 &amp; Characteristic Impedance R</a:t>
            </a:r>
            <a:r>
              <a:rPr lang="en-US" sz="1800" baseline="-25000" dirty="0" smtClean="0"/>
              <a:t>0</a:t>
            </a:r>
          </a:p>
          <a:p>
            <a:pPr marL="0" indent="0">
              <a:buNone/>
            </a:pPr>
            <a:endParaRPr lang="en-US" sz="700" baseline="-25000" dirty="0" smtClean="0">
              <a:latin typeface="Symbol" pitchFamily="18" charset="2"/>
            </a:endParaRPr>
          </a:p>
          <a:p>
            <a:pPr>
              <a:buNone/>
            </a:pPr>
            <a:r>
              <a:rPr lang="en-US" sz="1800" dirty="0" smtClean="0"/>
              <a:t>Transfer Impedance: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                                                                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 smtClean="0"/>
              <a:t>Lower Corner  Frequency:</a:t>
            </a:r>
            <a:endParaRPr lang="en-US" sz="1600" dirty="0"/>
          </a:p>
        </p:txBody>
      </p: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5938156" y="1017961"/>
            <a:ext cx="2417392" cy="2324526"/>
            <a:chOff x="5589588" y="1265238"/>
            <a:chExt cx="2941637" cy="2806700"/>
          </a:xfrm>
        </p:grpSpPr>
        <p:sp>
          <p:nvSpPr>
            <p:cNvPr id="4103" name="Text Box 3"/>
            <p:cNvSpPr txBox="1">
              <a:spLocks noChangeAspect="1" noChangeArrowheads="1"/>
            </p:cNvSpPr>
            <p:nvPr/>
          </p:nvSpPr>
          <p:spPr bwMode="auto">
            <a:xfrm>
              <a:off x="6827838" y="1973263"/>
              <a:ext cx="127000" cy="20796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lIns="14154" tIns="8492" rIns="14154" bIns="8492"/>
            <a:lstStyle/>
            <a:p>
              <a:pPr algn="l" defTabSz="844550"/>
              <a:endParaRPr lang="en-US" sz="900">
                <a:latin typeface="Times New Roman" pitchFamily="18" charset="0"/>
              </a:endParaRPr>
            </a:p>
          </p:txBody>
        </p:sp>
        <p:pic>
          <p:nvPicPr>
            <p:cNvPr id="4106" name="Picture 46"/>
            <p:cNvPicPr>
              <a:picLocks noChangeAspect="1" noChangeArrowheads="1"/>
            </p:cNvPicPr>
            <p:nvPr/>
          </p:nvPicPr>
          <p:blipFill>
            <a:blip r:embed="rId5" cstate="print"/>
            <a:srcRect l="-2594" t="13205" r="23778"/>
            <a:stretch>
              <a:fillRect/>
            </a:stretch>
          </p:blipFill>
          <p:spPr bwMode="auto">
            <a:xfrm>
              <a:off x="5589588" y="1265238"/>
              <a:ext cx="2941637" cy="28067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107" name="Freeform 47"/>
            <p:cNvSpPr>
              <a:spLocks/>
            </p:cNvSpPr>
            <p:nvPr/>
          </p:nvSpPr>
          <p:spPr bwMode="auto">
            <a:xfrm>
              <a:off x="6407150" y="2317750"/>
              <a:ext cx="317500" cy="479425"/>
            </a:xfrm>
            <a:custGeom>
              <a:avLst/>
              <a:gdLst>
                <a:gd name="T0" fmla="*/ 153 w 200"/>
                <a:gd name="T1" fmla="*/ 0 h 302"/>
                <a:gd name="T2" fmla="*/ 27 w 200"/>
                <a:gd name="T3" fmla="*/ 107 h 302"/>
                <a:gd name="T4" fmla="*/ 8 w 200"/>
                <a:gd name="T5" fmla="*/ 220 h 302"/>
                <a:gd name="T6" fmla="*/ 78 w 200"/>
                <a:gd name="T7" fmla="*/ 292 h 302"/>
                <a:gd name="T8" fmla="*/ 169 w 200"/>
                <a:gd name="T9" fmla="*/ 280 h 302"/>
                <a:gd name="T10" fmla="*/ 193 w 200"/>
                <a:gd name="T11" fmla="*/ 186 h 302"/>
                <a:gd name="T12" fmla="*/ 193 w 200"/>
                <a:gd name="T13" fmla="*/ 40 h 302"/>
                <a:gd name="T14" fmla="*/ 153 w 200"/>
                <a:gd name="T15" fmla="*/ 0 h 3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302"/>
                <a:gd name="T26" fmla="*/ 200 w 200"/>
                <a:gd name="T27" fmla="*/ 302 h 3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302">
                  <a:moveTo>
                    <a:pt x="153" y="0"/>
                  </a:moveTo>
                  <a:cubicBezTo>
                    <a:pt x="125" y="11"/>
                    <a:pt x="51" y="70"/>
                    <a:pt x="27" y="107"/>
                  </a:cubicBezTo>
                  <a:cubicBezTo>
                    <a:pt x="3" y="144"/>
                    <a:pt x="0" y="189"/>
                    <a:pt x="8" y="220"/>
                  </a:cubicBezTo>
                  <a:cubicBezTo>
                    <a:pt x="16" y="251"/>
                    <a:pt x="51" y="282"/>
                    <a:pt x="78" y="292"/>
                  </a:cubicBezTo>
                  <a:cubicBezTo>
                    <a:pt x="105" y="302"/>
                    <a:pt x="150" y="298"/>
                    <a:pt x="169" y="280"/>
                  </a:cubicBezTo>
                  <a:cubicBezTo>
                    <a:pt x="188" y="262"/>
                    <a:pt x="189" y="226"/>
                    <a:pt x="193" y="186"/>
                  </a:cubicBezTo>
                  <a:cubicBezTo>
                    <a:pt x="197" y="146"/>
                    <a:pt x="200" y="71"/>
                    <a:pt x="193" y="40"/>
                  </a:cubicBezTo>
                  <a:cubicBezTo>
                    <a:pt x="186" y="9"/>
                    <a:pt x="161" y="8"/>
                    <a:pt x="153" y="0"/>
                  </a:cubicBez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Text Box 48"/>
            <p:cNvSpPr txBox="1">
              <a:spLocks noChangeArrowheads="1"/>
            </p:cNvSpPr>
            <p:nvPr/>
          </p:nvSpPr>
          <p:spPr bwMode="auto">
            <a:xfrm>
              <a:off x="5605463" y="1303338"/>
              <a:ext cx="850900" cy="3667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bg2"/>
                  </a:solidFill>
                  <a:latin typeface="Times New Roman" pitchFamily="18" charset="0"/>
                </a:rPr>
                <a:t>Area A</a:t>
              </a:r>
            </a:p>
          </p:txBody>
        </p:sp>
        <p:sp>
          <p:nvSpPr>
            <p:cNvPr id="4109" name="Freeform 49"/>
            <p:cNvSpPr>
              <a:spLocks/>
            </p:cNvSpPr>
            <p:nvPr/>
          </p:nvSpPr>
          <p:spPr bwMode="auto">
            <a:xfrm>
              <a:off x="5900738" y="1646238"/>
              <a:ext cx="666750" cy="952500"/>
            </a:xfrm>
            <a:custGeom>
              <a:avLst/>
              <a:gdLst>
                <a:gd name="T0" fmla="*/ 49 w 394"/>
                <a:gd name="T1" fmla="*/ 0 h 573"/>
                <a:gd name="T2" fmla="*/ 58 w 394"/>
                <a:gd name="T3" fmla="*/ 369 h 573"/>
                <a:gd name="T4" fmla="*/ 394 w 394"/>
                <a:gd name="T5" fmla="*/ 573 h 573"/>
                <a:gd name="T6" fmla="*/ 0 60000 65536"/>
                <a:gd name="T7" fmla="*/ 0 60000 65536"/>
                <a:gd name="T8" fmla="*/ 0 60000 65536"/>
                <a:gd name="T9" fmla="*/ 0 w 394"/>
                <a:gd name="T10" fmla="*/ 0 h 573"/>
                <a:gd name="T11" fmla="*/ 394 w 394"/>
                <a:gd name="T12" fmla="*/ 573 h 5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4" h="573">
                  <a:moveTo>
                    <a:pt x="49" y="0"/>
                  </a:moveTo>
                  <a:cubicBezTo>
                    <a:pt x="24" y="136"/>
                    <a:pt x="0" y="273"/>
                    <a:pt x="58" y="369"/>
                  </a:cubicBezTo>
                  <a:cubicBezTo>
                    <a:pt x="116" y="465"/>
                    <a:pt x="255" y="519"/>
                    <a:pt x="394" y="573"/>
                  </a:cubicBezTo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Line 50"/>
            <p:cNvSpPr>
              <a:spLocks noChangeShapeType="1"/>
            </p:cNvSpPr>
            <p:nvPr/>
          </p:nvSpPr>
          <p:spPr bwMode="auto">
            <a:xfrm flipV="1">
              <a:off x="6772275" y="2503488"/>
              <a:ext cx="454025" cy="176212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" name="Line 51"/>
            <p:cNvSpPr>
              <a:spLocks noChangeShapeType="1"/>
            </p:cNvSpPr>
            <p:nvPr/>
          </p:nvSpPr>
          <p:spPr bwMode="auto">
            <a:xfrm>
              <a:off x="6977063" y="2619375"/>
              <a:ext cx="0" cy="3984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Text Box 52"/>
            <p:cNvSpPr txBox="1">
              <a:spLocks noChangeArrowheads="1"/>
            </p:cNvSpPr>
            <p:nvPr/>
          </p:nvSpPr>
          <p:spPr bwMode="auto">
            <a:xfrm>
              <a:off x="6970713" y="2609850"/>
              <a:ext cx="260350" cy="36671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bg2"/>
                  </a:solidFill>
                  <a:latin typeface="Times New Roman" pitchFamily="18" charset="0"/>
                </a:rPr>
                <a:t>r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385888" y="6559510"/>
            <a:ext cx="7556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1200" dirty="0">
                <a:solidFill>
                  <a:srgbClr val="7F7F7F"/>
                </a:solidFill>
              </a:rPr>
              <a:t>Rhodri Jones –CERN Beam Instrumentation Group</a:t>
            </a:r>
          </a:p>
        </p:txBody>
      </p:sp>
      <p:graphicFrame>
        <p:nvGraphicFramePr>
          <p:cNvPr id="412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215532"/>
              </p:ext>
            </p:extLst>
          </p:nvPr>
        </p:nvGraphicFramePr>
        <p:xfrm>
          <a:off x="660212" y="5397822"/>
          <a:ext cx="1586818" cy="748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" name="Equation" r:id="rId6" imgW="914400" imgH="431640" progId="Equation.3">
                  <p:embed/>
                </p:oleObj>
              </mc:Choice>
              <mc:Fallback>
                <p:oleObj name="Equation" r:id="rId6" imgW="914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212" y="5397822"/>
                        <a:ext cx="1586818" cy="748006"/>
                      </a:xfrm>
                      <a:prstGeom prst="rect">
                        <a:avLst/>
                      </a:prstGeom>
                      <a:solidFill>
                        <a:schemeClr val="tx1">
                          <a:alpha val="85001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31"/>
          <p:cNvSpPr txBox="1">
            <a:spLocks noChangeArrowheads="1"/>
          </p:cNvSpPr>
          <p:nvPr/>
        </p:nvSpPr>
        <p:spPr bwMode="auto">
          <a:xfrm>
            <a:off x="872083" y="106361"/>
            <a:ext cx="82296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3600" kern="0" smtClean="0"/>
              <a:t>Electrostatic Monitor – Beam Response</a:t>
            </a:r>
            <a:endParaRPr lang="en-US" sz="3600" kern="0" dirty="0" smtClean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030" y="1010248"/>
            <a:ext cx="1516078" cy="1129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75" name="Picture 30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497" y="1017961"/>
            <a:ext cx="1943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/>
          <p:nvPr/>
        </p:nvCxnSpPr>
        <p:spPr bwMode="auto">
          <a:xfrm flipV="1">
            <a:off x="2247030" y="4706471"/>
            <a:ext cx="5592605" cy="7933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803329"/>
              </p:ext>
            </p:extLst>
          </p:nvPr>
        </p:nvGraphicFramePr>
        <p:xfrm>
          <a:off x="234950" y="3565525"/>
          <a:ext cx="462915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7" name="Equation" r:id="rId10" imgW="2349360" imgH="482400" progId="Equation.3">
                  <p:embed/>
                </p:oleObj>
              </mc:Choice>
              <mc:Fallback>
                <p:oleObj name="Equation" r:id="rId10" imgW="2349360" imgH="4824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3565525"/>
                        <a:ext cx="4629150" cy="950913"/>
                      </a:xfrm>
                      <a:prstGeom prst="rect">
                        <a:avLst/>
                      </a:prstGeom>
                      <a:solidFill>
                        <a:schemeClr val="tx1">
                          <a:alpha val="85097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0627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22"/>
          <p:cNvSpPr>
            <a:spLocks noChangeArrowheads="1"/>
          </p:cNvSpPr>
          <p:nvPr/>
        </p:nvSpPr>
        <p:spPr bwMode="auto">
          <a:xfrm flipV="1">
            <a:off x="2311400" y="2398713"/>
            <a:ext cx="93663" cy="1477962"/>
          </a:xfrm>
          <a:prstGeom prst="can">
            <a:avLst>
              <a:gd name="adj" fmla="val 18629"/>
            </a:avLst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26"/>
          <p:cNvSpPr>
            <a:spLocks noChangeArrowheads="1"/>
          </p:cNvSpPr>
          <p:nvPr/>
        </p:nvSpPr>
        <p:spPr bwMode="auto">
          <a:xfrm rot="10800000">
            <a:off x="2201863" y="3549650"/>
            <a:ext cx="311150" cy="1050925"/>
          </a:xfrm>
          <a:prstGeom prst="can">
            <a:avLst>
              <a:gd name="adj" fmla="val 37747"/>
            </a:avLst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4424363" y="954085"/>
            <a:ext cx="4448175" cy="301625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AutoShape 23"/>
          <p:cNvSpPr>
            <a:spLocks noChangeArrowheads="1"/>
          </p:cNvSpPr>
          <p:nvPr/>
        </p:nvSpPr>
        <p:spPr bwMode="auto">
          <a:xfrm flipV="1">
            <a:off x="2305050" y="4533900"/>
            <a:ext cx="104775" cy="1585913"/>
          </a:xfrm>
          <a:prstGeom prst="can">
            <a:avLst>
              <a:gd name="adj" fmla="val 17869"/>
            </a:avLst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24"/>
          <p:cNvSpPr>
            <a:spLocks noChangeArrowheads="1"/>
          </p:cNvSpPr>
          <p:nvPr/>
        </p:nvSpPr>
        <p:spPr bwMode="auto">
          <a:xfrm flipV="1">
            <a:off x="628650" y="2405063"/>
            <a:ext cx="92021" cy="1136300"/>
          </a:xfrm>
          <a:prstGeom prst="can">
            <a:avLst>
              <a:gd name="adj" fmla="val 53185"/>
            </a:avLst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AutoShape 29"/>
          <p:cNvSpPr>
            <a:spLocks noChangeArrowheads="1"/>
          </p:cNvSpPr>
          <p:nvPr/>
        </p:nvSpPr>
        <p:spPr bwMode="auto">
          <a:xfrm rot="16200000" flipH="1">
            <a:off x="1470820" y="5212556"/>
            <a:ext cx="100012" cy="1774825"/>
          </a:xfrm>
          <a:prstGeom prst="can">
            <a:avLst>
              <a:gd name="adj" fmla="val 25551"/>
            </a:avLst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AutoShape 30"/>
          <p:cNvSpPr>
            <a:spLocks noChangeArrowheads="1"/>
          </p:cNvSpPr>
          <p:nvPr/>
        </p:nvSpPr>
        <p:spPr bwMode="auto">
          <a:xfrm>
            <a:off x="628650" y="4178300"/>
            <a:ext cx="93663" cy="1982788"/>
          </a:xfrm>
          <a:prstGeom prst="can">
            <a:avLst>
              <a:gd name="adj" fmla="val 49591"/>
            </a:avLst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119" name="Rectangle 31"/>
          <p:cNvSpPr>
            <a:spLocks noGrp="1" noChangeArrowheads="1"/>
          </p:cNvSpPr>
          <p:nvPr>
            <p:ph type="title"/>
          </p:nvPr>
        </p:nvSpPr>
        <p:spPr>
          <a:xfrm>
            <a:off x="872083" y="106361"/>
            <a:ext cx="8229600" cy="62071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Electrostatic Monitor – Beam Response</a:t>
            </a:r>
          </a:p>
        </p:txBody>
      </p:sp>
      <p:grpSp>
        <p:nvGrpSpPr>
          <p:cNvPr id="2060" name="Group 32"/>
          <p:cNvGrpSpPr>
            <a:grpSpLocks/>
          </p:cNvGrpSpPr>
          <p:nvPr/>
        </p:nvGrpSpPr>
        <p:grpSpPr bwMode="auto">
          <a:xfrm>
            <a:off x="622300" y="2017713"/>
            <a:ext cx="1782763" cy="869950"/>
            <a:chOff x="1249" y="1931"/>
            <a:chExt cx="1123" cy="548"/>
          </a:xfrm>
        </p:grpSpPr>
        <p:sp>
          <p:nvSpPr>
            <p:cNvPr id="2099" name="AutoShape 33"/>
            <p:cNvSpPr>
              <a:spLocks noChangeArrowheads="1"/>
            </p:cNvSpPr>
            <p:nvPr/>
          </p:nvSpPr>
          <p:spPr bwMode="auto">
            <a:xfrm rot="16200000" flipH="1">
              <a:off x="2091" y="1958"/>
              <a:ext cx="65" cy="496"/>
            </a:xfrm>
            <a:prstGeom prst="can">
              <a:avLst>
                <a:gd name="adj" fmla="val 29499"/>
              </a:avLst>
            </a:prstGeom>
            <a:gradFill rotWithShape="1">
              <a:gsLst>
                <a:gs pos="0">
                  <a:srgbClr val="765E00"/>
                </a:gs>
                <a:gs pos="50000">
                  <a:srgbClr val="FFCC00"/>
                </a:gs>
                <a:gs pos="100000">
                  <a:srgbClr val="765E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0" name="AutoShape 34"/>
            <p:cNvSpPr>
              <a:spLocks noChangeArrowheads="1"/>
            </p:cNvSpPr>
            <p:nvPr/>
          </p:nvSpPr>
          <p:spPr bwMode="auto">
            <a:xfrm rot="5400000">
              <a:off x="1464" y="1958"/>
              <a:ext cx="65" cy="496"/>
            </a:xfrm>
            <a:prstGeom prst="can">
              <a:avLst>
                <a:gd name="adj" fmla="val 29499"/>
              </a:avLst>
            </a:prstGeom>
            <a:gradFill rotWithShape="1">
              <a:gsLst>
                <a:gs pos="0">
                  <a:srgbClr val="765E00"/>
                </a:gs>
                <a:gs pos="50000">
                  <a:srgbClr val="FFCC00"/>
                </a:gs>
                <a:gs pos="100000">
                  <a:srgbClr val="765E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01" name="Group 35"/>
            <p:cNvGrpSpPr>
              <a:grpSpLocks/>
            </p:cNvGrpSpPr>
            <p:nvPr/>
          </p:nvGrpSpPr>
          <p:grpSpPr bwMode="auto">
            <a:xfrm>
              <a:off x="1718" y="1931"/>
              <a:ext cx="204" cy="548"/>
              <a:chOff x="1739" y="1730"/>
              <a:chExt cx="204" cy="548"/>
            </a:xfrm>
          </p:grpSpPr>
          <p:sp>
            <p:nvSpPr>
              <p:cNvPr id="217124" name="Rectangle 36"/>
              <p:cNvSpPr>
                <a:spLocks noChangeArrowheads="1"/>
              </p:cNvSpPr>
              <p:nvPr/>
            </p:nvSpPr>
            <p:spPr bwMode="auto">
              <a:xfrm rot="5400000" flipV="1">
                <a:off x="1499" y="1970"/>
                <a:ext cx="548" cy="68"/>
              </a:xfrm>
              <a:prstGeom prst="rect">
                <a:avLst/>
              </a:prstGeom>
              <a:gradFill rotWithShape="1">
                <a:gsLst>
                  <a:gs pos="0">
                    <a:srgbClr val="EAEAEA">
                      <a:gamma/>
                      <a:shade val="46275"/>
                      <a:invGamma/>
                    </a:srgbClr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17125" name="Rectangle 37"/>
              <p:cNvSpPr>
                <a:spLocks noChangeArrowheads="1"/>
              </p:cNvSpPr>
              <p:nvPr/>
            </p:nvSpPr>
            <p:spPr bwMode="auto">
              <a:xfrm rot="5400000" flipV="1">
                <a:off x="1635" y="1970"/>
                <a:ext cx="548" cy="68"/>
              </a:xfrm>
              <a:prstGeom prst="rect">
                <a:avLst/>
              </a:prstGeom>
              <a:gradFill rotWithShape="1">
                <a:gsLst>
                  <a:gs pos="0">
                    <a:srgbClr val="EAEAEA">
                      <a:gamma/>
                      <a:shade val="46275"/>
                      <a:invGamma/>
                    </a:srgbClr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</p:grpSp>
      <p:sp>
        <p:nvSpPr>
          <p:cNvPr id="2061" name="Oval 38"/>
          <p:cNvSpPr>
            <a:spLocks noChangeArrowheads="1"/>
          </p:cNvSpPr>
          <p:nvPr/>
        </p:nvSpPr>
        <p:spPr bwMode="auto">
          <a:xfrm>
            <a:off x="201613" y="3381375"/>
            <a:ext cx="952500" cy="952500"/>
          </a:xfrm>
          <a:prstGeom prst="ellipse">
            <a:avLst/>
          </a:prstGeom>
          <a:gradFill rotWithShape="1">
            <a:gsLst>
              <a:gs pos="0">
                <a:srgbClr val="CCCCFF"/>
              </a:gs>
              <a:gs pos="100000">
                <a:srgbClr val="CC66FF">
                  <a:alpha val="78998"/>
                </a:srgbClr>
              </a:gs>
            </a:gsLst>
            <a:path path="shape">
              <a:fillToRect l="50000" t="50000" r="50000" b="50000"/>
            </a:path>
          </a:gradFill>
          <a:ln w="317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V</a:t>
            </a:r>
            <a:r>
              <a:rPr lang="en-US" baseline="-250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62" name="Line 39"/>
          <p:cNvSpPr>
            <a:spLocks noChangeShapeType="1"/>
          </p:cNvSpPr>
          <p:nvPr/>
        </p:nvSpPr>
        <p:spPr bwMode="auto">
          <a:xfrm rot="16200000" flipV="1">
            <a:off x="2839244" y="2488406"/>
            <a:ext cx="0" cy="941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Line 40"/>
          <p:cNvSpPr>
            <a:spLocks noChangeShapeType="1"/>
          </p:cNvSpPr>
          <p:nvPr/>
        </p:nvSpPr>
        <p:spPr bwMode="auto">
          <a:xfrm rot="-5400000">
            <a:off x="2317750" y="4037013"/>
            <a:ext cx="198755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Line 41"/>
          <p:cNvSpPr>
            <a:spLocks noChangeShapeType="1"/>
          </p:cNvSpPr>
          <p:nvPr/>
        </p:nvSpPr>
        <p:spPr bwMode="auto">
          <a:xfrm rot="5400000" flipV="1">
            <a:off x="2834482" y="4641056"/>
            <a:ext cx="0" cy="941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Text Box 42"/>
          <p:cNvSpPr txBox="1">
            <a:spLocks noChangeArrowheads="1"/>
          </p:cNvSpPr>
          <p:nvPr/>
        </p:nvSpPr>
        <p:spPr bwMode="auto">
          <a:xfrm>
            <a:off x="3365500" y="3805238"/>
            <a:ext cx="354013" cy="3968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V</a:t>
            </a:r>
          </a:p>
        </p:txBody>
      </p:sp>
      <p:sp>
        <p:nvSpPr>
          <p:cNvPr id="2066" name="Text Box 43"/>
          <p:cNvSpPr txBox="1">
            <a:spLocks noChangeArrowheads="1"/>
          </p:cNvSpPr>
          <p:nvPr/>
        </p:nvSpPr>
        <p:spPr bwMode="auto">
          <a:xfrm>
            <a:off x="2524125" y="3862388"/>
            <a:ext cx="349250" cy="36671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2067" name="Text Box 44"/>
          <p:cNvSpPr txBox="1">
            <a:spLocks noChangeArrowheads="1"/>
          </p:cNvSpPr>
          <p:nvPr/>
        </p:nvSpPr>
        <p:spPr bwMode="auto">
          <a:xfrm>
            <a:off x="1350963" y="1636713"/>
            <a:ext cx="349250" cy="36671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2068" name="Freeform 45"/>
          <p:cNvSpPr>
            <a:spLocks/>
          </p:cNvSpPr>
          <p:nvPr/>
        </p:nvSpPr>
        <p:spPr bwMode="auto">
          <a:xfrm>
            <a:off x="4914900" y="1128710"/>
            <a:ext cx="3657600" cy="2506662"/>
          </a:xfrm>
          <a:custGeom>
            <a:avLst/>
            <a:gdLst>
              <a:gd name="T0" fmla="*/ 0 w 2304"/>
              <a:gd name="T1" fmla="*/ 0 h 1579"/>
              <a:gd name="T2" fmla="*/ 0 w 2304"/>
              <a:gd name="T3" fmla="*/ 1579 h 1579"/>
              <a:gd name="T4" fmla="*/ 2304 w 2304"/>
              <a:gd name="T5" fmla="*/ 1579 h 1579"/>
              <a:gd name="T6" fmla="*/ 0 60000 65536"/>
              <a:gd name="T7" fmla="*/ 0 60000 65536"/>
              <a:gd name="T8" fmla="*/ 0 60000 65536"/>
              <a:gd name="T9" fmla="*/ 0 w 2304"/>
              <a:gd name="T10" fmla="*/ 0 h 1579"/>
              <a:gd name="T11" fmla="*/ 2304 w 2304"/>
              <a:gd name="T12" fmla="*/ 1579 h 15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4" h="1579">
                <a:moveTo>
                  <a:pt x="0" y="0"/>
                </a:moveTo>
                <a:lnTo>
                  <a:pt x="0" y="1579"/>
                </a:lnTo>
                <a:lnTo>
                  <a:pt x="2304" y="1579"/>
                </a:lnTo>
              </a:path>
            </a:pathLst>
          </a:custGeom>
          <a:noFill/>
          <a:ln w="3175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Text Box 46"/>
          <p:cNvSpPr txBox="1">
            <a:spLocks noChangeArrowheads="1"/>
          </p:cNvSpPr>
          <p:nvPr/>
        </p:nvSpPr>
        <p:spPr bwMode="auto">
          <a:xfrm>
            <a:off x="5765800" y="3622672"/>
            <a:ext cx="1758950" cy="36671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Frequency (Hz)</a:t>
            </a:r>
          </a:p>
        </p:txBody>
      </p:sp>
      <p:sp>
        <p:nvSpPr>
          <p:cNvPr id="2070" name="Text Box 47"/>
          <p:cNvSpPr txBox="1">
            <a:spLocks noChangeArrowheads="1"/>
          </p:cNvSpPr>
          <p:nvPr/>
        </p:nvSpPr>
        <p:spPr bwMode="auto">
          <a:xfrm rot="16200000">
            <a:off x="3610488" y="2228331"/>
            <a:ext cx="2159566" cy="36933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Response </a:t>
            </a:r>
            <a:r>
              <a:rPr lang="en-US" dirty="0" smtClean="0">
                <a:solidFill>
                  <a:schemeClr val="bg1"/>
                </a:solidFill>
              </a:rPr>
              <a:t>U</a:t>
            </a:r>
            <a:r>
              <a:rPr lang="en-US" baseline="-25000" dirty="0" smtClean="0">
                <a:solidFill>
                  <a:schemeClr val="bg1"/>
                </a:solidFill>
              </a:rPr>
              <a:t>BPM</a:t>
            </a:r>
            <a:r>
              <a:rPr lang="en-US" dirty="0" smtClean="0">
                <a:solidFill>
                  <a:schemeClr val="bg1"/>
                </a:solidFill>
              </a:rPr>
              <a:t> (V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071" name="Text Box 48"/>
          <p:cNvSpPr txBox="1">
            <a:spLocks noChangeArrowheads="1"/>
          </p:cNvSpPr>
          <p:nvPr/>
        </p:nvSpPr>
        <p:spPr bwMode="auto">
          <a:xfrm>
            <a:off x="4776788" y="3594097"/>
            <a:ext cx="311150" cy="36671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072" name="Text Box 49"/>
          <p:cNvSpPr txBox="1">
            <a:spLocks noChangeArrowheads="1"/>
          </p:cNvSpPr>
          <p:nvPr/>
        </p:nvSpPr>
        <p:spPr bwMode="auto">
          <a:xfrm>
            <a:off x="4605338" y="3432172"/>
            <a:ext cx="311150" cy="366713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073" name="Freeform 50"/>
          <p:cNvSpPr>
            <a:spLocks/>
          </p:cNvSpPr>
          <p:nvPr/>
        </p:nvSpPr>
        <p:spPr bwMode="auto">
          <a:xfrm>
            <a:off x="4924425" y="1717672"/>
            <a:ext cx="3463925" cy="1908175"/>
          </a:xfrm>
          <a:custGeom>
            <a:avLst/>
            <a:gdLst>
              <a:gd name="T0" fmla="*/ 0 w 2182"/>
              <a:gd name="T1" fmla="*/ 1202 h 1202"/>
              <a:gd name="T2" fmla="*/ 1030 w 2182"/>
              <a:gd name="T3" fmla="*/ 0 h 1202"/>
              <a:gd name="T4" fmla="*/ 2182 w 2182"/>
              <a:gd name="T5" fmla="*/ 0 h 1202"/>
              <a:gd name="T6" fmla="*/ 0 60000 65536"/>
              <a:gd name="T7" fmla="*/ 0 60000 65536"/>
              <a:gd name="T8" fmla="*/ 0 60000 65536"/>
              <a:gd name="T9" fmla="*/ 0 w 2182"/>
              <a:gd name="T10" fmla="*/ 0 h 1202"/>
              <a:gd name="T11" fmla="*/ 2182 w 2182"/>
              <a:gd name="T12" fmla="*/ 1202 h 12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2" h="1202">
                <a:moveTo>
                  <a:pt x="0" y="1202"/>
                </a:moveTo>
                <a:lnTo>
                  <a:pt x="1030" y="0"/>
                </a:lnTo>
                <a:lnTo>
                  <a:pt x="2182" y="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5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707891"/>
              </p:ext>
            </p:extLst>
          </p:nvPr>
        </p:nvGraphicFramePr>
        <p:xfrm>
          <a:off x="6503988" y="1776410"/>
          <a:ext cx="1431925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Equation" r:id="rId3" imgW="812520" imgH="431640" progId="Equation.3">
                  <p:embed/>
                </p:oleObj>
              </mc:Choice>
              <mc:Fallback>
                <p:oleObj name="Equation" r:id="rId3" imgW="812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988" y="1776410"/>
                        <a:ext cx="1431925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4" name="Line 56"/>
          <p:cNvSpPr>
            <a:spLocks noChangeShapeType="1"/>
          </p:cNvSpPr>
          <p:nvPr/>
        </p:nvSpPr>
        <p:spPr bwMode="auto">
          <a:xfrm flipV="1">
            <a:off x="6402388" y="1911347"/>
            <a:ext cx="0" cy="1697038"/>
          </a:xfrm>
          <a:prstGeom prst="line">
            <a:avLst/>
          </a:prstGeom>
          <a:noFill/>
          <a:ln w="31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065150" y="4075032"/>
            <a:ext cx="2993640" cy="2446792"/>
            <a:chOff x="4446588" y="4115373"/>
            <a:chExt cx="2366962" cy="1934589"/>
          </a:xfrm>
        </p:grpSpPr>
        <p:sp>
          <p:nvSpPr>
            <p:cNvPr id="217165" name="Rectangle 77"/>
            <p:cNvSpPr>
              <a:spLocks noChangeArrowheads="1"/>
            </p:cNvSpPr>
            <p:nvPr/>
          </p:nvSpPr>
          <p:spPr bwMode="auto">
            <a:xfrm>
              <a:off x="4446588" y="4774640"/>
              <a:ext cx="2366962" cy="109061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217166" name="Rectangle 78"/>
            <p:cNvSpPr>
              <a:spLocks noChangeArrowheads="1"/>
            </p:cNvSpPr>
            <p:nvPr/>
          </p:nvSpPr>
          <p:spPr bwMode="auto">
            <a:xfrm flipV="1">
              <a:off x="4451350" y="5695390"/>
              <a:ext cx="554037" cy="169863"/>
            </a:xfrm>
            <a:prstGeom prst="rect">
              <a:avLst/>
            </a:prstGeom>
            <a:gradFill rotWithShape="1">
              <a:gsLst>
                <a:gs pos="0">
                  <a:srgbClr val="EAEAEA">
                    <a:gamma/>
                    <a:shade val="46275"/>
                    <a:invGamma/>
                  </a:srgbClr>
                </a:gs>
                <a:gs pos="100000">
                  <a:srgbClr val="EAEAEA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0800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17167" name="Rectangle 79"/>
            <p:cNvSpPr>
              <a:spLocks noChangeArrowheads="1"/>
            </p:cNvSpPr>
            <p:nvPr/>
          </p:nvSpPr>
          <p:spPr bwMode="auto">
            <a:xfrm>
              <a:off x="4452938" y="4774640"/>
              <a:ext cx="554037" cy="168275"/>
            </a:xfrm>
            <a:prstGeom prst="rect">
              <a:avLst/>
            </a:prstGeom>
            <a:gradFill rotWithShape="1">
              <a:gsLst>
                <a:gs pos="0">
                  <a:srgbClr val="EAEAEA">
                    <a:gamma/>
                    <a:shade val="46275"/>
                    <a:invGamma/>
                  </a:srgbClr>
                </a:gs>
                <a:gs pos="100000">
                  <a:srgbClr val="EAEAEA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17168" name="Rectangle 80"/>
            <p:cNvSpPr>
              <a:spLocks noChangeArrowheads="1"/>
            </p:cNvSpPr>
            <p:nvPr/>
          </p:nvSpPr>
          <p:spPr bwMode="auto">
            <a:xfrm>
              <a:off x="6259513" y="4773053"/>
              <a:ext cx="554037" cy="168275"/>
            </a:xfrm>
            <a:prstGeom prst="rect">
              <a:avLst/>
            </a:prstGeom>
            <a:gradFill rotWithShape="1">
              <a:gsLst>
                <a:gs pos="0">
                  <a:srgbClr val="EAEAEA">
                    <a:gamma/>
                    <a:shade val="46275"/>
                    <a:invGamma/>
                  </a:srgbClr>
                </a:gs>
                <a:gs pos="100000">
                  <a:srgbClr val="EAEAEA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17169" name="Rectangle 81"/>
            <p:cNvSpPr>
              <a:spLocks noChangeArrowheads="1"/>
            </p:cNvSpPr>
            <p:nvPr/>
          </p:nvSpPr>
          <p:spPr bwMode="auto">
            <a:xfrm flipV="1">
              <a:off x="6257925" y="5700153"/>
              <a:ext cx="554037" cy="168275"/>
            </a:xfrm>
            <a:prstGeom prst="rect">
              <a:avLst/>
            </a:prstGeom>
            <a:gradFill rotWithShape="1">
              <a:gsLst>
                <a:gs pos="0">
                  <a:srgbClr val="EAEAEA">
                    <a:gamma/>
                    <a:shade val="46275"/>
                    <a:invGamma/>
                  </a:srgbClr>
                </a:gs>
                <a:gs pos="100000">
                  <a:srgbClr val="EAEAEA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0800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082" name="Rectangle 83"/>
            <p:cNvSpPr>
              <a:spLocks noChangeArrowheads="1"/>
            </p:cNvSpPr>
            <p:nvPr/>
          </p:nvSpPr>
          <p:spPr bwMode="auto">
            <a:xfrm>
              <a:off x="5006975" y="4778567"/>
              <a:ext cx="596463" cy="152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3" name="Rectangle 84"/>
            <p:cNvSpPr>
              <a:spLocks noChangeArrowheads="1"/>
            </p:cNvSpPr>
            <p:nvPr/>
          </p:nvSpPr>
          <p:spPr bwMode="auto">
            <a:xfrm>
              <a:off x="5651156" y="4778567"/>
              <a:ext cx="596463" cy="152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73" name="Rectangle 85"/>
            <p:cNvSpPr>
              <a:spLocks noChangeArrowheads="1"/>
            </p:cNvSpPr>
            <p:nvPr/>
          </p:nvSpPr>
          <p:spPr bwMode="auto">
            <a:xfrm flipV="1">
              <a:off x="5006975" y="5849315"/>
              <a:ext cx="597186" cy="157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17174" name="Rectangle 86"/>
            <p:cNvSpPr>
              <a:spLocks noChangeArrowheads="1"/>
            </p:cNvSpPr>
            <p:nvPr/>
          </p:nvSpPr>
          <p:spPr bwMode="auto">
            <a:xfrm flipV="1">
              <a:off x="5651156" y="5847622"/>
              <a:ext cx="597186" cy="174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086" name="AutoShape 87"/>
            <p:cNvSpPr>
              <a:spLocks noChangeArrowheads="1"/>
            </p:cNvSpPr>
            <p:nvPr/>
          </p:nvSpPr>
          <p:spPr bwMode="auto">
            <a:xfrm flipV="1">
              <a:off x="5609222" y="4115373"/>
              <a:ext cx="38318" cy="798830"/>
            </a:xfrm>
            <a:prstGeom prst="can">
              <a:avLst>
                <a:gd name="adj" fmla="val 99447"/>
              </a:avLst>
            </a:prstGeom>
            <a:gradFill rotWithShape="1">
              <a:gsLst>
                <a:gs pos="0">
                  <a:srgbClr val="765E00"/>
                </a:gs>
                <a:gs pos="50000">
                  <a:srgbClr val="FFCC00"/>
                </a:gs>
                <a:gs pos="100000">
                  <a:srgbClr val="765E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76" name="Oval 88"/>
            <p:cNvSpPr>
              <a:spLocks noChangeArrowheads="1"/>
            </p:cNvSpPr>
            <p:nvPr/>
          </p:nvSpPr>
          <p:spPr bwMode="auto">
            <a:xfrm>
              <a:off x="5079997" y="4839494"/>
              <a:ext cx="1095324" cy="106623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090" name="AutoShape 91"/>
            <p:cNvSpPr>
              <a:spLocks noChangeArrowheads="1"/>
            </p:cNvSpPr>
            <p:nvPr/>
          </p:nvSpPr>
          <p:spPr bwMode="auto">
            <a:xfrm rot="5400000">
              <a:off x="5904735" y="3826168"/>
              <a:ext cx="31592" cy="616707"/>
            </a:xfrm>
            <a:prstGeom prst="can">
              <a:avLst>
                <a:gd name="adj" fmla="val 58884"/>
              </a:avLst>
            </a:prstGeom>
            <a:gradFill rotWithShape="1">
              <a:gsLst>
                <a:gs pos="0">
                  <a:srgbClr val="765E00"/>
                </a:gs>
                <a:gs pos="50000">
                  <a:srgbClr val="FFCC00"/>
                </a:gs>
                <a:gs pos="100000">
                  <a:srgbClr val="765E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1" name="AutoShape 92"/>
            <p:cNvSpPr>
              <a:spLocks noChangeArrowheads="1"/>
            </p:cNvSpPr>
            <p:nvPr/>
          </p:nvSpPr>
          <p:spPr bwMode="auto">
            <a:xfrm flipV="1">
              <a:off x="6183273" y="4119008"/>
              <a:ext cx="40487" cy="226786"/>
            </a:xfrm>
            <a:prstGeom prst="can">
              <a:avLst>
                <a:gd name="adj" fmla="val 31307"/>
              </a:avLst>
            </a:prstGeom>
            <a:gradFill rotWithShape="1">
              <a:gsLst>
                <a:gs pos="0">
                  <a:srgbClr val="765E00"/>
                </a:gs>
                <a:gs pos="50000">
                  <a:srgbClr val="FFCC00"/>
                </a:gs>
                <a:gs pos="100000">
                  <a:srgbClr val="765E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2" name="AutoShape 93"/>
            <p:cNvSpPr>
              <a:spLocks noChangeArrowheads="1"/>
            </p:cNvSpPr>
            <p:nvPr/>
          </p:nvSpPr>
          <p:spPr bwMode="auto">
            <a:xfrm rot="10800000">
              <a:off x="6132664" y="4224697"/>
              <a:ext cx="141705" cy="373464"/>
            </a:xfrm>
            <a:prstGeom prst="can">
              <a:avLst>
                <a:gd name="adj" fmla="val 37747"/>
              </a:avLst>
            </a:prstGeom>
            <a:gradFill rotWithShape="1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3" name="AutoShape 94"/>
            <p:cNvSpPr>
              <a:spLocks noChangeArrowheads="1"/>
            </p:cNvSpPr>
            <p:nvPr/>
          </p:nvSpPr>
          <p:spPr bwMode="auto">
            <a:xfrm flipV="1">
              <a:off x="6181827" y="4547267"/>
              <a:ext cx="42656" cy="114522"/>
            </a:xfrm>
            <a:prstGeom prst="can">
              <a:avLst>
                <a:gd name="adj" fmla="val 54509"/>
              </a:avLst>
            </a:prstGeom>
            <a:gradFill rotWithShape="1">
              <a:gsLst>
                <a:gs pos="0">
                  <a:srgbClr val="765E00"/>
                </a:gs>
                <a:gs pos="50000">
                  <a:srgbClr val="FFCC00"/>
                </a:gs>
                <a:gs pos="100000">
                  <a:srgbClr val="765E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94" name="Group 95"/>
            <p:cNvGrpSpPr>
              <a:grpSpLocks/>
            </p:cNvGrpSpPr>
            <p:nvPr/>
          </p:nvGrpSpPr>
          <p:grpSpPr bwMode="auto">
            <a:xfrm>
              <a:off x="6061812" y="4651634"/>
              <a:ext cx="291363" cy="76724"/>
              <a:chOff x="3990" y="1256"/>
              <a:chExt cx="403" cy="136"/>
            </a:xfrm>
          </p:grpSpPr>
          <p:sp>
            <p:nvSpPr>
              <p:cNvPr id="2095" name="Line 96"/>
              <p:cNvSpPr>
                <a:spLocks noChangeShapeType="1"/>
              </p:cNvSpPr>
              <p:nvPr/>
            </p:nvSpPr>
            <p:spPr bwMode="auto">
              <a:xfrm>
                <a:off x="3990" y="1256"/>
                <a:ext cx="4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6" name="Line 97"/>
              <p:cNvSpPr>
                <a:spLocks noChangeShapeType="1"/>
              </p:cNvSpPr>
              <p:nvPr/>
            </p:nvSpPr>
            <p:spPr bwMode="auto">
              <a:xfrm>
                <a:off x="4063" y="1301"/>
                <a:ext cx="25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7" name="Line 98"/>
              <p:cNvSpPr>
                <a:spLocks noChangeShapeType="1"/>
              </p:cNvSpPr>
              <p:nvPr/>
            </p:nvSpPr>
            <p:spPr bwMode="auto">
              <a:xfrm>
                <a:off x="4164" y="1392"/>
                <a:ext cx="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8" name="Line 99"/>
              <p:cNvSpPr>
                <a:spLocks noChangeShapeType="1"/>
              </p:cNvSpPr>
              <p:nvPr/>
            </p:nvSpPr>
            <p:spPr bwMode="auto">
              <a:xfrm>
                <a:off x="4112" y="1346"/>
                <a:ext cx="1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" name="AutoShape 87"/>
            <p:cNvSpPr>
              <a:spLocks noChangeArrowheads="1"/>
            </p:cNvSpPr>
            <p:nvPr/>
          </p:nvSpPr>
          <p:spPr bwMode="auto">
            <a:xfrm flipV="1">
              <a:off x="5606585" y="5739384"/>
              <a:ext cx="45719" cy="310578"/>
            </a:xfrm>
            <a:prstGeom prst="can">
              <a:avLst>
                <a:gd name="adj" fmla="val 99447"/>
              </a:avLst>
            </a:prstGeom>
            <a:gradFill rotWithShape="1">
              <a:gsLst>
                <a:gs pos="0">
                  <a:srgbClr val="765E00"/>
                </a:gs>
                <a:gs pos="50000">
                  <a:srgbClr val="FFCC00"/>
                </a:gs>
                <a:gs pos="100000">
                  <a:srgbClr val="765E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78" name="Oval 90"/>
            <p:cNvSpPr>
              <a:spLocks noChangeArrowheads="1"/>
            </p:cNvSpPr>
            <p:nvPr/>
          </p:nvSpPr>
          <p:spPr bwMode="auto">
            <a:xfrm flipV="1">
              <a:off x="5079997" y="5696995"/>
              <a:ext cx="1095324" cy="106623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dist="50800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grpSp>
          <p:nvGrpSpPr>
            <p:cNvPr id="69" name="Group 28"/>
            <p:cNvGrpSpPr>
              <a:grpSpLocks/>
            </p:cNvGrpSpPr>
            <p:nvPr/>
          </p:nvGrpSpPr>
          <p:grpSpPr bwMode="auto">
            <a:xfrm>
              <a:off x="5224465" y="5235059"/>
              <a:ext cx="719136" cy="192086"/>
              <a:chOff x="1722" y="11792"/>
              <a:chExt cx="3025" cy="772"/>
            </a:xfrm>
          </p:grpSpPr>
          <p:grpSp>
            <p:nvGrpSpPr>
              <p:cNvPr id="70" name="Group 29"/>
              <p:cNvGrpSpPr>
                <a:grpSpLocks/>
              </p:cNvGrpSpPr>
              <p:nvPr/>
            </p:nvGrpSpPr>
            <p:grpSpPr bwMode="auto">
              <a:xfrm>
                <a:off x="2011" y="11792"/>
                <a:ext cx="2736" cy="772"/>
                <a:chOff x="2011" y="11792"/>
                <a:chExt cx="2736" cy="772"/>
              </a:xfrm>
            </p:grpSpPr>
            <p:sp>
              <p:nvSpPr>
                <p:cNvPr id="80" name="Freeform 30"/>
                <p:cNvSpPr>
                  <a:spLocks/>
                </p:cNvSpPr>
                <p:nvPr/>
              </p:nvSpPr>
              <p:spPr bwMode="auto">
                <a:xfrm>
                  <a:off x="2011" y="11792"/>
                  <a:ext cx="2736" cy="768"/>
                </a:xfrm>
                <a:custGeom>
                  <a:avLst/>
                  <a:gdLst/>
                  <a:ahLst/>
                  <a:cxnLst>
                    <a:cxn ang="0">
                      <a:pos x="0" y="1218"/>
                    </a:cxn>
                    <a:cxn ang="0">
                      <a:pos x="1776" y="786"/>
                    </a:cxn>
                    <a:cxn ang="0">
                      <a:pos x="4028" y="0"/>
                    </a:cxn>
                    <a:cxn ang="0">
                      <a:pos x="6336" y="786"/>
                    </a:cxn>
                    <a:cxn ang="0">
                      <a:pos x="8112" y="1218"/>
                    </a:cxn>
                    <a:cxn ang="0">
                      <a:pos x="6339" y="1648"/>
                    </a:cxn>
                    <a:cxn ang="0">
                      <a:pos x="4028" y="2428"/>
                    </a:cxn>
                    <a:cxn ang="0">
                      <a:pos x="1776" y="1650"/>
                    </a:cxn>
                    <a:cxn ang="0">
                      <a:pos x="0" y="1218"/>
                    </a:cxn>
                  </a:cxnLst>
                  <a:rect l="0" t="0" r="r" b="b"/>
                  <a:pathLst>
                    <a:path w="8112" h="2428">
                      <a:moveTo>
                        <a:pt x="0" y="1218"/>
                      </a:moveTo>
                      <a:cubicBezTo>
                        <a:pt x="156" y="1188"/>
                        <a:pt x="856" y="1130"/>
                        <a:pt x="1776" y="786"/>
                      </a:cubicBezTo>
                      <a:cubicBezTo>
                        <a:pt x="2696" y="442"/>
                        <a:pt x="3268" y="0"/>
                        <a:pt x="4028" y="0"/>
                      </a:cubicBezTo>
                      <a:cubicBezTo>
                        <a:pt x="4788" y="0"/>
                        <a:pt x="5690" y="547"/>
                        <a:pt x="6336" y="786"/>
                      </a:cubicBezTo>
                      <a:cubicBezTo>
                        <a:pt x="6982" y="1025"/>
                        <a:pt x="7979" y="1218"/>
                        <a:pt x="8112" y="1218"/>
                      </a:cubicBezTo>
                      <a:cubicBezTo>
                        <a:pt x="7972" y="1254"/>
                        <a:pt x="7019" y="1448"/>
                        <a:pt x="6339" y="1648"/>
                      </a:cubicBezTo>
                      <a:cubicBezTo>
                        <a:pt x="5658" y="1850"/>
                        <a:pt x="4788" y="2428"/>
                        <a:pt x="4028" y="2428"/>
                      </a:cubicBezTo>
                      <a:cubicBezTo>
                        <a:pt x="3268" y="2428"/>
                        <a:pt x="2447" y="1852"/>
                        <a:pt x="1776" y="1650"/>
                      </a:cubicBezTo>
                      <a:cubicBezTo>
                        <a:pt x="1228" y="1385"/>
                        <a:pt x="149" y="1247"/>
                        <a:pt x="0" y="121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vert="wordArtVert" lIns="28800" tIns="18000" anchor="ctr" anchorCtr="0">
                  <a:noAutofit/>
                </a:bodyPr>
                <a:lstStyle/>
                <a:p>
                  <a:pPr>
                    <a:defRPr/>
                  </a:pPr>
                  <a:endParaRPr lang="en-US" sz="200">
                    <a:latin typeface="Arial" pitchFamily="34" charset="0"/>
                  </a:endParaRPr>
                </a:p>
              </p:txBody>
            </p:sp>
            <p:sp>
              <p:nvSpPr>
                <p:cNvPr id="81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2578" y="12111"/>
                  <a:ext cx="76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82" name="Oval 32"/>
                <p:cNvSpPr>
                  <a:spLocks noChangeAspect="1" noChangeArrowheads="1"/>
                </p:cNvSpPr>
                <p:nvPr/>
              </p:nvSpPr>
              <p:spPr bwMode="auto">
                <a:xfrm>
                  <a:off x="2528" y="12203"/>
                  <a:ext cx="78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83" name="Oval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804" y="12187"/>
                  <a:ext cx="76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84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2885" y="11959"/>
                  <a:ext cx="78" cy="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85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2902" y="12080"/>
                  <a:ext cx="76" cy="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86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2998" y="12004"/>
                  <a:ext cx="78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87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3079" y="12203"/>
                  <a:ext cx="78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88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3161" y="11867"/>
                  <a:ext cx="76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89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3290" y="11853"/>
                  <a:ext cx="78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90" name="Oval 40"/>
                <p:cNvSpPr>
                  <a:spLocks noChangeAspect="1" noChangeArrowheads="1"/>
                </p:cNvSpPr>
                <p:nvPr/>
              </p:nvSpPr>
              <p:spPr bwMode="auto">
                <a:xfrm>
                  <a:off x="3209" y="12445"/>
                  <a:ext cx="78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91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2463" y="12096"/>
                  <a:ext cx="78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 dirty="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92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2772" y="12004"/>
                  <a:ext cx="78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93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2837" y="12278"/>
                  <a:ext cx="78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94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2707" y="12262"/>
                  <a:ext cx="78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95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2998" y="11913"/>
                  <a:ext cx="78" cy="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96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3031" y="12111"/>
                  <a:ext cx="78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 dirty="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97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3096" y="11945"/>
                  <a:ext cx="78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 dirty="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98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3242" y="11959"/>
                  <a:ext cx="76" cy="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 dirty="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99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3242" y="12339"/>
                  <a:ext cx="76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00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2415" y="12173"/>
                  <a:ext cx="78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01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2217" y="12139"/>
                  <a:ext cx="78" cy="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 dirty="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02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2772" y="12096"/>
                  <a:ext cx="78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03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2933" y="12187"/>
                  <a:ext cx="78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 dirty="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04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2983" y="12262"/>
                  <a:ext cx="76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05" name="Oval 55"/>
                <p:cNvSpPr>
                  <a:spLocks noChangeAspect="1" noChangeArrowheads="1"/>
                </p:cNvSpPr>
                <p:nvPr/>
              </p:nvSpPr>
              <p:spPr bwMode="auto">
                <a:xfrm>
                  <a:off x="3079" y="12399"/>
                  <a:ext cx="78" cy="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06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3192" y="12141"/>
                  <a:ext cx="78" cy="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07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209" y="12246"/>
                  <a:ext cx="78" cy="7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 dirty="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08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3387" y="11913"/>
                  <a:ext cx="76" cy="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09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420" y="12034"/>
                  <a:ext cx="78" cy="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10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2335" y="12125"/>
                  <a:ext cx="76" cy="7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11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2674" y="12034"/>
                  <a:ext cx="78" cy="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12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2674" y="12155"/>
                  <a:ext cx="78" cy="7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13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2950" y="12353"/>
                  <a:ext cx="78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14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3096" y="12308"/>
                  <a:ext cx="78" cy="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15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3144" y="12034"/>
                  <a:ext cx="78" cy="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 dirty="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16" name="Oval 66"/>
                <p:cNvSpPr>
                  <a:spLocks noChangeAspect="1" noChangeArrowheads="1"/>
                </p:cNvSpPr>
                <p:nvPr/>
              </p:nvSpPr>
              <p:spPr bwMode="auto">
                <a:xfrm>
                  <a:off x="3290" y="12096"/>
                  <a:ext cx="78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 dirty="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17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3322" y="12217"/>
                  <a:ext cx="76" cy="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 dirty="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18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3420" y="12490"/>
                  <a:ext cx="78" cy="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19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3387" y="12399"/>
                  <a:ext cx="76" cy="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20" name="Oval 7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4149" y="12111"/>
                  <a:ext cx="76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21" name="Oval 7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4197" y="12203"/>
                  <a:ext cx="78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22" name="Oval 72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921" y="12187"/>
                  <a:ext cx="78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23" name="Oval 7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840" y="11959"/>
                  <a:ext cx="78" cy="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24" name="Oval 74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825" y="12080"/>
                  <a:ext cx="76" cy="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25" name="Oval 75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727" y="12004"/>
                  <a:ext cx="78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26" name="Oval 76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646" y="12203"/>
                  <a:ext cx="76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27" name="Oval 7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566" y="11867"/>
                  <a:ext cx="76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28" name="Oval 78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403" y="11822"/>
                  <a:ext cx="78" cy="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29" name="Oval 7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516" y="12445"/>
                  <a:ext cx="78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 dirty="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30" name="Oval 8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4262" y="12096"/>
                  <a:ext cx="78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31" name="Oval 8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953" y="12004"/>
                  <a:ext cx="78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32" name="Oval 82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890" y="12278"/>
                  <a:ext cx="76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 dirty="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33" name="Oval 8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4018" y="12262"/>
                  <a:ext cx="78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 dirty="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34" name="Oval 84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727" y="11913"/>
                  <a:ext cx="78" cy="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35" name="Oval 85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694" y="12111"/>
                  <a:ext cx="78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36" name="Oval 86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631" y="11945"/>
                  <a:ext cx="76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37" name="Oval 8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485" y="11959"/>
                  <a:ext cx="76" cy="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38" name="Oval 88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485" y="12339"/>
                  <a:ext cx="76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 dirty="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39" name="Oval 8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355" y="12324"/>
                  <a:ext cx="78" cy="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40" name="Oval 9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4310" y="12173"/>
                  <a:ext cx="78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41" name="Oval 9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4506" y="12139"/>
                  <a:ext cx="78" cy="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42" name="Oval 92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953" y="12096"/>
                  <a:ext cx="78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43" name="Oval 9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791" y="12187"/>
                  <a:ext cx="79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 dirty="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44" name="Oval 94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744" y="12262"/>
                  <a:ext cx="76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45" name="Oval 95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646" y="12399"/>
                  <a:ext cx="76" cy="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46" name="Oval 96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532" y="12141"/>
                  <a:ext cx="79" cy="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47" name="Oval 9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516" y="12246"/>
                  <a:ext cx="78" cy="7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48" name="Oval 98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338" y="11989"/>
                  <a:ext cx="78" cy="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49" name="Oval 9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4390" y="12125"/>
                  <a:ext cx="78" cy="7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50" name="Oval 10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4051" y="12034"/>
                  <a:ext cx="78" cy="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51" name="Oval 10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4051" y="12155"/>
                  <a:ext cx="78" cy="7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52" name="Oval 102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775" y="12353"/>
                  <a:ext cx="78" cy="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53" name="Oval 10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631" y="12308"/>
                  <a:ext cx="76" cy="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 dirty="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54" name="Oval 104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581" y="12034"/>
                  <a:ext cx="78" cy="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55" name="Oval 105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403" y="12125"/>
                  <a:ext cx="78" cy="7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 dirty="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56" name="Oval 106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403" y="12246"/>
                  <a:ext cx="78" cy="7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 dirty="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157" name="Oval 10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307" y="12460"/>
                  <a:ext cx="76" cy="7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7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wordArtVert" wrap="none" lIns="28800" tIns="18000" anchor="ctr" anchorCtr="0">
                  <a:noAutofit/>
                </a:bodyPr>
                <a:lstStyle/>
                <a:p>
                  <a:pPr defTabSz="4175125" eaLnBrk="1" hangingPunct="1">
                    <a:defRPr/>
                  </a:pPr>
                  <a:r>
                    <a:rPr lang="en-GB" sz="200">
                      <a:solidFill>
                        <a:schemeClr val="bg1"/>
                      </a:solidFill>
                      <a:latin typeface="Arial" pitchFamily="34" charset="0"/>
                    </a:rPr>
                    <a:t>+</a:t>
                  </a:r>
                </a:p>
              </p:txBody>
            </p:sp>
          </p:grpSp>
          <p:grpSp>
            <p:nvGrpSpPr>
              <p:cNvPr id="71" name="Group 108"/>
              <p:cNvGrpSpPr>
                <a:grpSpLocks/>
              </p:cNvGrpSpPr>
              <p:nvPr/>
            </p:nvGrpSpPr>
            <p:grpSpPr bwMode="auto">
              <a:xfrm>
                <a:off x="1722" y="11818"/>
                <a:ext cx="1200" cy="720"/>
                <a:chOff x="138" y="6320"/>
                <a:chExt cx="1200" cy="720"/>
              </a:xfrm>
            </p:grpSpPr>
            <p:grpSp>
              <p:nvGrpSpPr>
                <p:cNvPr id="72" name="Group 109"/>
                <p:cNvGrpSpPr>
                  <a:grpSpLocks/>
                </p:cNvGrpSpPr>
                <p:nvPr/>
              </p:nvGrpSpPr>
              <p:grpSpPr bwMode="auto">
                <a:xfrm>
                  <a:off x="138" y="6320"/>
                  <a:ext cx="1200" cy="192"/>
                  <a:chOff x="138" y="6320"/>
                  <a:chExt cx="1200" cy="192"/>
                </a:xfrm>
              </p:grpSpPr>
              <p:sp>
                <p:nvSpPr>
                  <p:cNvPr id="77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10" y="6320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wordArtVert" lIns="28800" tIns="18000" anchor="ctr" anchorCtr="0">
                    <a:noAutofit/>
                  </a:bodyPr>
                  <a:lstStyle/>
                  <a:p>
                    <a:endParaRPr lang="en-US" sz="200"/>
                  </a:p>
                </p:txBody>
              </p:sp>
              <p:sp>
                <p:nvSpPr>
                  <p:cNvPr id="78" name="Line 1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4" y="6416"/>
                    <a:ext cx="6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wordArtVert" lIns="28800" tIns="18000" anchor="ctr" anchorCtr="0">
                    <a:noAutofit/>
                  </a:bodyPr>
                  <a:lstStyle/>
                  <a:p>
                    <a:endParaRPr lang="en-US" sz="200"/>
                  </a:p>
                </p:txBody>
              </p:sp>
              <p:sp>
                <p:nvSpPr>
                  <p:cNvPr id="79" name="Line 1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8" y="6512"/>
                    <a:ext cx="5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wordArtVert" lIns="28800" tIns="18000" anchor="ctr" anchorCtr="0">
                    <a:noAutofit/>
                  </a:bodyPr>
                  <a:lstStyle/>
                  <a:p>
                    <a:endParaRPr lang="en-US" sz="200"/>
                  </a:p>
                </p:txBody>
              </p:sp>
            </p:grpSp>
            <p:grpSp>
              <p:nvGrpSpPr>
                <p:cNvPr id="73" name="Group 113"/>
                <p:cNvGrpSpPr>
                  <a:grpSpLocks/>
                </p:cNvGrpSpPr>
                <p:nvPr/>
              </p:nvGrpSpPr>
              <p:grpSpPr bwMode="auto">
                <a:xfrm flipV="1">
                  <a:off x="138" y="6848"/>
                  <a:ext cx="1200" cy="192"/>
                  <a:chOff x="138" y="6320"/>
                  <a:chExt cx="1200" cy="192"/>
                </a:xfrm>
              </p:grpSpPr>
              <p:sp>
                <p:nvSpPr>
                  <p:cNvPr id="74" name="Line 1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10" y="6320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wordArtVert" lIns="28800" tIns="18000" anchor="ctr" anchorCtr="0">
                    <a:noAutofit/>
                  </a:bodyPr>
                  <a:lstStyle/>
                  <a:p>
                    <a:endParaRPr lang="en-US" sz="200"/>
                  </a:p>
                </p:txBody>
              </p:sp>
              <p:sp>
                <p:nvSpPr>
                  <p:cNvPr id="75" name="Line 1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4" y="6416"/>
                    <a:ext cx="6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wordArtVert" lIns="28800" tIns="18000" anchor="ctr" anchorCtr="0">
                    <a:noAutofit/>
                  </a:bodyPr>
                  <a:lstStyle/>
                  <a:p>
                    <a:endParaRPr lang="en-US" sz="200"/>
                  </a:p>
                </p:txBody>
              </p:sp>
              <p:sp>
                <p:nvSpPr>
                  <p:cNvPr id="76" name="Line 1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8" y="6512"/>
                    <a:ext cx="5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wordArtVert" lIns="28800" tIns="18000" anchor="ctr" anchorCtr="0">
                    <a:noAutofit/>
                  </a:bodyPr>
                  <a:lstStyle/>
                  <a:p>
                    <a:endParaRPr lang="en-US" sz="200"/>
                  </a:p>
                </p:txBody>
              </p:sp>
            </p:grpSp>
          </p:grpSp>
        </p:grpSp>
      </p:grpSp>
      <p:sp>
        <p:nvSpPr>
          <p:cNvPr id="158" name="Rectangle 157"/>
          <p:cNvSpPr/>
          <p:nvPr/>
        </p:nvSpPr>
        <p:spPr>
          <a:xfrm>
            <a:off x="1385888" y="6559510"/>
            <a:ext cx="7556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1200" dirty="0">
                <a:solidFill>
                  <a:srgbClr val="7F7F7F"/>
                </a:solidFill>
              </a:rPr>
              <a:t>Rhodri Jones –CERN Beam Instrumentation Group</a:t>
            </a:r>
          </a:p>
        </p:txBody>
      </p:sp>
      <p:graphicFrame>
        <p:nvGraphicFramePr>
          <p:cNvPr id="159" name="Object 1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333994"/>
              </p:ext>
            </p:extLst>
          </p:nvPr>
        </p:nvGraphicFramePr>
        <p:xfrm>
          <a:off x="421482" y="1128710"/>
          <a:ext cx="3298031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Equation" r:id="rId5" imgW="1663560" imgH="228600" progId="Equation.3">
                  <p:embed/>
                </p:oleObj>
              </mc:Choice>
              <mc:Fallback>
                <p:oleObj name="Equation" r:id="rId5" imgW="1663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2" y="1128710"/>
                        <a:ext cx="3298031" cy="4556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077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200900" cy="647700"/>
          </a:xfrm>
          <a:noFill/>
        </p:spPr>
        <p:txBody>
          <a:bodyPr/>
          <a:lstStyle/>
          <a:p>
            <a:pPr algn="l" eaLnBrk="1" hangingPunct="1"/>
            <a:r>
              <a:rPr lang="de-DE" sz="3200" dirty="0" smtClean="0">
                <a:solidFill>
                  <a:srgbClr val="003E6E"/>
                </a:solidFill>
                <a:latin typeface="Comic Sans MS" pitchFamily="66" charset="0"/>
              </a:rPr>
              <a:t>Beam Position Monitor</a:t>
            </a:r>
            <a:endParaRPr lang="en-GB" sz="3200" dirty="0" smtClean="0">
              <a:solidFill>
                <a:srgbClr val="003E6E"/>
              </a:solidFill>
              <a:latin typeface="Comic Sans MS" pitchFamily="66" charset="0"/>
            </a:endParaRPr>
          </a:p>
        </p:txBody>
      </p:sp>
      <p:pic>
        <p:nvPicPr>
          <p:cNvPr id="18438" name="Picture 6" descr="HG_LOGO_S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DESY-Logo-cyan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7504" y="908720"/>
            <a:ext cx="41764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Blip>
                <a:blip r:embed="rId4"/>
              </a:buBlip>
            </a:pPr>
            <a:r>
              <a:rPr lang="de-DE" sz="1600" dirty="0">
                <a:solidFill>
                  <a:srgbClr val="0000FF"/>
                </a:solidFill>
                <a:latin typeface="Comic Sans MS" pitchFamily="66" charset="0"/>
              </a:rPr>
              <a:t>  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most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common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: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capacitive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pickups</a:t>
            </a:r>
            <a:endParaRPr lang="en-GB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29765" y="1222475"/>
            <a:ext cx="417862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</a:t>
            </a:r>
            <a:r>
              <a:rPr lang="en-US" sz="14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signal generation via beam electric field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7504" y="2252570"/>
            <a:ext cx="7560840" cy="1055322"/>
            <a:chOff x="107504" y="2708920"/>
            <a:chExt cx="7560840" cy="1055322"/>
          </a:xfrm>
        </p:grpSpPr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107504" y="2708920"/>
              <a:ext cx="417646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Blip>
                  <a:blip r:embed="rId4"/>
                </a:buBlip>
              </a:pPr>
              <a:r>
                <a:rPr lang="de-DE" sz="1600" dirty="0">
                  <a:solidFill>
                    <a:srgbClr val="0000FF"/>
                  </a:solidFill>
                  <a:latin typeface="Comic Sans MS" pitchFamily="66" charset="0"/>
                </a:rPr>
                <a:t>   </a:t>
              </a:r>
              <a:r>
                <a:rPr lang="de-DE" sz="1600" dirty="0" err="1" smtClean="0">
                  <a:solidFill>
                    <a:srgbClr val="0000FF"/>
                  </a:solidFill>
                  <a:latin typeface="Comic Sans MS" pitchFamily="66" charset="0"/>
                </a:rPr>
                <a:t>operation</a:t>
              </a:r>
              <a:r>
                <a:rPr lang="de-DE" sz="16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de-DE" sz="1600" dirty="0" err="1" smtClean="0">
                  <a:solidFill>
                    <a:srgbClr val="0000FF"/>
                  </a:solidFill>
                  <a:latin typeface="Comic Sans MS" pitchFamily="66" charset="0"/>
                </a:rPr>
                <a:t>principle</a:t>
              </a:r>
              <a:endParaRPr lang="en-GB" sz="1600" dirty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429765" y="3025578"/>
              <a:ext cx="7238579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Blip>
                  <a:blip r:embed="rId5"/>
                </a:buBlip>
              </a:pPr>
              <a:r>
                <a:rPr lang="en-US" sz="14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en-US" sz="1400" dirty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electric field induces image charge on </a:t>
              </a:r>
              <a:r>
                <a:rPr lang="en-US" sz="14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pick-up</a:t>
              </a:r>
              <a:endParaRPr lang="en-US" sz="14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endParaRPr>
            </a:p>
            <a:p>
              <a:pPr algn="l" eaLnBrk="1" hangingPunct="1">
                <a:spcBef>
                  <a:spcPct val="0"/>
                </a:spcBef>
              </a:pPr>
              <a:r>
                <a:rPr lang="en-US" sz="1400" dirty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lang="en-US" sz="14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     </a:t>
              </a:r>
              <a:r>
                <a:rPr lang="en-US" sz="14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→  pick-up mounted isolated inside vacuum chamber</a:t>
              </a:r>
            </a:p>
            <a:p>
              <a:pPr algn="l" eaLnBrk="1" hangingPunct="1">
                <a:spcBef>
                  <a:spcPct val="0"/>
                </a:spcBef>
              </a:pPr>
              <a:r>
                <a:rPr lang="en-US" sz="14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      →  amount of induced charge depends on distance between beam and pick-up 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429765" y="1501796"/>
            <a:ext cx="399777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</a:t>
            </a:r>
            <a:r>
              <a:rPr lang="en-US" sz="14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popular design: </a:t>
            </a:r>
            <a:r>
              <a:rPr lang="en-US" sz="1400" b="1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button-type pickup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lang="en-US" sz="14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   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→  simple, cheap, …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    →  moderate resolution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932040" y="1200504"/>
            <a:ext cx="3312368" cy="1652432"/>
            <a:chOff x="5292080" y="1498401"/>
            <a:chExt cx="3312368" cy="1652432"/>
          </a:xfrm>
        </p:grpSpPr>
        <p:pic>
          <p:nvPicPr>
            <p:cNvPr id="53" name="Picture 19" descr="136-3677_IM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7755" y="1498401"/>
              <a:ext cx="1286693" cy="1652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5292080" y="1784429"/>
              <a:ext cx="2088356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de-DE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LHC </a:t>
              </a:r>
              <a:r>
                <a:rPr lang="de-DE" sz="14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button</a:t>
              </a:r>
              <a:r>
                <a:rPr lang="de-DE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e-DE" sz="14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pickup</a:t>
              </a:r>
              <a:endParaRPr 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l" eaLnBrk="1" hangingPunct="1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de-DE" sz="1000" dirty="0" err="1" smtClean="0">
                  <a:solidFill>
                    <a:srgbClr val="808080"/>
                  </a:solidFill>
                  <a:cs typeface="+mn-cs"/>
                </a:rPr>
                <a:t>courtesy</a:t>
              </a:r>
              <a:r>
                <a:rPr lang="de-DE" sz="1000" dirty="0" smtClean="0">
                  <a:solidFill>
                    <a:srgbClr val="808080"/>
                  </a:solidFill>
                  <a:cs typeface="+mn-cs"/>
                </a:rPr>
                <a:t>: </a:t>
              </a:r>
              <a:r>
                <a:rPr lang="de-DE" sz="1000" dirty="0" err="1" smtClean="0">
                  <a:solidFill>
                    <a:srgbClr val="808080"/>
                  </a:solidFill>
                  <a:cs typeface="+mn-cs"/>
                </a:rPr>
                <a:t>R.Jones</a:t>
              </a:r>
              <a:r>
                <a:rPr lang="de-DE" sz="1000" dirty="0" smtClean="0">
                  <a:solidFill>
                    <a:srgbClr val="808080"/>
                  </a:solidFill>
                  <a:cs typeface="+mn-cs"/>
                </a:rPr>
                <a:t> (CERN)</a:t>
              </a:r>
            </a:p>
          </p:txBody>
        </p:sp>
      </p:grpSp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250825" y="6545263"/>
            <a:ext cx="3817119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dirty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Gero 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Kube &amp; Kay </a:t>
            </a:r>
            <a:r>
              <a:rPr lang="de-DE" sz="1200" dirty="0" err="1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Wittenburg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de-DE" sz="1200" dirty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DESY / MDI</a:t>
            </a:r>
            <a:endParaRPr lang="en-GB" sz="1200" dirty="0">
              <a:solidFill>
                <a:srgbClr val="8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7" name="Text Box 9"/>
          <p:cNvSpPr txBox="1">
            <a:spLocks noChangeArrowheads="1"/>
          </p:cNvSpPr>
          <p:nvPr/>
        </p:nvSpPr>
        <p:spPr bwMode="auto">
          <a:xfrm>
            <a:off x="4937472" y="6545263"/>
            <a:ext cx="39557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EDIT 2015, </a:t>
            </a:r>
            <a:r>
              <a:rPr lang="en-US" sz="1200" dirty="0" err="1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Frascati</a:t>
            </a:r>
            <a:r>
              <a:rPr lang="en-US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 (Italy)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, 23./27.October 2015</a:t>
            </a:r>
            <a:endParaRPr lang="en-GB" sz="1200" dirty="0">
              <a:solidFill>
                <a:srgbClr val="8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0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7950" y="3378478"/>
            <a:ext cx="8136318" cy="3154368"/>
            <a:chOff x="107950" y="3378478"/>
            <a:chExt cx="8136318" cy="3154368"/>
          </a:xfrm>
        </p:grpSpPr>
        <p:pic>
          <p:nvPicPr>
            <p:cNvPr id="78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3429000"/>
              <a:ext cx="2736164" cy="2071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660477"/>
              <a:ext cx="4752528" cy="2236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07950" y="3378478"/>
              <a:ext cx="525613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Blip>
                  <a:blip r:embed="rId4"/>
                </a:buBlip>
              </a:pPr>
              <a:r>
                <a:rPr lang="de-DE" sz="1600" dirty="0">
                  <a:solidFill>
                    <a:srgbClr val="0000FF"/>
                  </a:solidFill>
                  <a:latin typeface="Comic Sans MS" pitchFamily="66" charset="0"/>
                </a:rPr>
                <a:t>   </a:t>
              </a:r>
              <a:r>
                <a:rPr lang="de-DE" sz="1600" dirty="0" err="1" smtClean="0">
                  <a:solidFill>
                    <a:srgbClr val="0000FF"/>
                  </a:solidFill>
                  <a:latin typeface="Comic Sans MS" pitchFamily="66" charset="0"/>
                </a:rPr>
                <a:t>button</a:t>
              </a:r>
              <a:r>
                <a:rPr lang="de-DE" sz="16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de-DE" sz="1600" dirty="0" err="1" smtClean="0">
                  <a:solidFill>
                    <a:srgbClr val="0000FF"/>
                  </a:solidFill>
                  <a:latin typeface="Comic Sans MS" pitchFamily="66" charset="0"/>
                </a:rPr>
                <a:t>pickup</a:t>
              </a:r>
              <a:r>
                <a:rPr lang="de-DE" sz="1600" dirty="0" smtClean="0">
                  <a:solidFill>
                    <a:srgbClr val="0000FF"/>
                  </a:solidFill>
                  <a:latin typeface="Comic Sans MS" pitchFamily="66" charset="0"/>
                </a:rPr>
                <a:t>: high pass </a:t>
              </a:r>
              <a:r>
                <a:rPr lang="de-DE" sz="1600" dirty="0" err="1" smtClean="0">
                  <a:solidFill>
                    <a:srgbClr val="0000FF"/>
                  </a:solidFill>
                  <a:latin typeface="Comic Sans MS" pitchFamily="66" charset="0"/>
                </a:rPr>
                <a:t>characteristics</a:t>
              </a:r>
              <a:r>
                <a:rPr lang="de-DE" sz="16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endParaRPr lang="en-GB" sz="1600" dirty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2" name="TextBox 7"/>
            <p:cNvSpPr txBox="1">
              <a:spLocks noChangeArrowheads="1"/>
            </p:cNvSpPr>
            <p:nvPr/>
          </p:nvSpPr>
          <p:spPr bwMode="auto">
            <a:xfrm>
              <a:off x="315577" y="5978848"/>
              <a:ext cx="250897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000" dirty="0" smtClean="0">
                  <a:solidFill>
                    <a:srgbClr val="80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P. </a:t>
              </a:r>
              <a:r>
                <a:rPr lang="en-US" sz="1000" dirty="0" err="1" smtClean="0">
                  <a:solidFill>
                    <a:srgbClr val="80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Forck</a:t>
              </a:r>
              <a:r>
                <a:rPr lang="en-US" sz="1000" dirty="0" smtClean="0">
                  <a:solidFill>
                    <a:srgbClr val="80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“Lecture Notes on Beam Instrumentation and Diagnostics”, JUAS 2011</a:t>
              </a:r>
            </a:p>
          </p:txBody>
        </p:sp>
      </p:grpSp>
      <p:sp>
        <p:nvSpPr>
          <p:cNvPr id="83" name="Text Box 14"/>
          <p:cNvSpPr txBox="1">
            <a:spLocks noChangeArrowheads="1"/>
          </p:cNvSpPr>
          <p:nvPr/>
        </p:nvSpPr>
        <p:spPr bwMode="auto">
          <a:xfrm>
            <a:off x="3796871" y="5642664"/>
            <a:ext cx="516761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</a:t>
            </a:r>
            <a:r>
              <a:rPr lang="en-US" sz="14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not well suited for long bunches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 smtClean="0">
                <a:solidFill>
                  <a:srgbClr val="000099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     </a:t>
            </a: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→  especially: low energy hadron beams, i.e. heavy ion beams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     →  small coupling between pickup and  bunch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699953" y="4285144"/>
            <a:ext cx="811515" cy="1096023"/>
            <a:chOff x="3699953" y="4285144"/>
            <a:chExt cx="811515" cy="1096023"/>
          </a:xfrm>
        </p:grpSpPr>
        <p:sp>
          <p:nvSpPr>
            <p:cNvPr id="6" name="Rounded Rectangle 5"/>
            <p:cNvSpPr/>
            <p:nvPr/>
          </p:nvSpPr>
          <p:spPr>
            <a:xfrm>
              <a:off x="3699953" y="4285144"/>
              <a:ext cx="811515" cy="808439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Text Box 10"/>
            <p:cNvSpPr txBox="1">
              <a:spLocks noChangeArrowheads="1"/>
            </p:cNvSpPr>
            <p:nvPr/>
          </p:nvSpPr>
          <p:spPr bwMode="auto">
            <a:xfrm>
              <a:off x="3707482" y="5073390"/>
              <a:ext cx="50447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de-DE" sz="14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de-DE" sz="1400" baseline="-250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de-DE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811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10" name="Freeform 214"/>
          <p:cNvSpPr>
            <a:spLocks/>
          </p:cNvSpPr>
          <p:nvPr/>
        </p:nvSpPr>
        <p:spPr bwMode="auto">
          <a:xfrm>
            <a:off x="7081838" y="1014413"/>
            <a:ext cx="1762125" cy="1658937"/>
          </a:xfrm>
          <a:custGeom>
            <a:avLst/>
            <a:gdLst>
              <a:gd name="T0" fmla="*/ 0 w 1110"/>
              <a:gd name="T1" fmla="*/ 564 h 1045"/>
              <a:gd name="T2" fmla="*/ 213 w 1110"/>
              <a:gd name="T3" fmla="*/ 549 h 1045"/>
              <a:gd name="T4" fmla="*/ 393 w 1110"/>
              <a:gd name="T5" fmla="*/ 66 h 1045"/>
              <a:gd name="T6" fmla="*/ 546 w 1110"/>
              <a:gd name="T7" fmla="*/ 942 h 1045"/>
              <a:gd name="T8" fmla="*/ 714 w 1110"/>
              <a:gd name="T9" fmla="*/ 687 h 1045"/>
              <a:gd name="T10" fmla="*/ 828 w 1110"/>
              <a:gd name="T11" fmla="*/ 606 h 1045"/>
              <a:gd name="T12" fmla="*/ 1110 w 1110"/>
              <a:gd name="T13" fmla="*/ 567 h 10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0"/>
              <a:gd name="T22" fmla="*/ 0 h 1045"/>
              <a:gd name="T23" fmla="*/ 1110 w 1110"/>
              <a:gd name="T24" fmla="*/ 1045 h 10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0" h="1045">
                <a:moveTo>
                  <a:pt x="0" y="564"/>
                </a:moveTo>
                <a:cubicBezTo>
                  <a:pt x="87" y="561"/>
                  <a:pt x="120" y="573"/>
                  <a:pt x="213" y="549"/>
                </a:cubicBezTo>
                <a:cubicBezTo>
                  <a:pt x="306" y="525"/>
                  <a:pt x="337" y="0"/>
                  <a:pt x="393" y="66"/>
                </a:cubicBezTo>
                <a:cubicBezTo>
                  <a:pt x="449" y="132"/>
                  <a:pt x="493" y="839"/>
                  <a:pt x="546" y="942"/>
                </a:cubicBezTo>
                <a:cubicBezTo>
                  <a:pt x="599" y="1045"/>
                  <a:pt x="667" y="743"/>
                  <a:pt x="714" y="687"/>
                </a:cubicBezTo>
                <a:cubicBezTo>
                  <a:pt x="761" y="631"/>
                  <a:pt x="762" y="626"/>
                  <a:pt x="828" y="606"/>
                </a:cubicBezTo>
                <a:cubicBezTo>
                  <a:pt x="894" y="586"/>
                  <a:pt x="1056" y="577"/>
                  <a:pt x="1110" y="567"/>
                </a:cubicBezTo>
              </a:path>
            </a:pathLst>
          </a:custGeom>
          <a:noFill/>
          <a:ln w="190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1" name="Freeform 214"/>
          <p:cNvSpPr>
            <a:spLocks/>
          </p:cNvSpPr>
          <p:nvPr/>
        </p:nvSpPr>
        <p:spPr bwMode="auto">
          <a:xfrm>
            <a:off x="7088188" y="1659732"/>
            <a:ext cx="1762125" cy="493712"/>
          </a:xfrm>
          <a:custGeom>
            <a:avLst/>
            <a:gdLst>
              <a:gd name="T0" fmla="*/ 0 w 1110"/>
              <a:gd name="T1" fmla="*/ 564 h 1045"/>
              <a:gd name="T2" fmla="*/ 213 w 1110"/>
              <a:gd name="T3" fmla="*/ 549 h 1045"/>
              <a:gd name="T4" fmla="*/ 393 w 1110"/>
              <a:gd name="T5" fmla="*/ 66 h 1045"/>
              <a:gd name="T6" fmla="*/ 546 w 1110"/>
              <a:gd name="T7" fmla="*/ 942 h 1045"/>
              <a:gd name="T8" fmla="*/ 714 w 1110"/>
              <a:gd name="T9" fmla="*/ 687 h 1045"/>
              <a:gd name="T10" fmla="*/ 828 w 1110"/>
              <a:gd name="T11" fmla="*/ 606 h 1045"/>
              <a:gd name="T12" fmla="*/ 1110 w 1110"/>
              <a:gd name="T13" fmla="*/ 567 h 10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0"/>
              <a:gd name="T22" fmla="*/ 0 h 1045"/>
              <a:gd name="T23" fmla="*/ 1110 w 1110"/>
              <a:gd name="T24" fmla="*/ 1045 h 10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0" h="1045">
                <a:moveTo>
                  <a:pt x="0" y="564"/>
                </a:moveTo>
                <a:cubicBezTo>
                  <a:pt x="87" y="561"/>
                  <a:pt x="120" y="573"/>
                  <a:pt x="213" y="549"/>
                </a:cubicBezTo>
                <a:cubicBezTo>
                  <a:pt x="306" y="525"/>
                  <a:pt x="337" y="0"/>
                  <a:pt x="393" y="66"/>
                </a:cubicBezTo>
                <a:cubicBezTo>
                  <a:pt x="449" y="132"/>
                  <a:pt x="493" y="839"/>
                  <a:pt x="546" y="942"/>
                </a:cubicBezTo>
                <a:cubicBezTo>
                  <a:pt x="599" y="1045"/>
                  <a:pt x="667" y="743"/>
                  <a:pt x="714" y="687"/>
                </a:cubicBezTo>
                <a:cubicBezTo>
                  <a:pt x="761" y="631"/>
                  <a:pt x="762" y="626"/>
                  <a:pt x="828" y="606"/>
                </a:cubicBezTo>
                <a:cubicBezTo>
                  <a:pt x="894" y="586"/>
                  <a:pt x="1056" y="577"/>
                  <a:pt x="1110" y="567"/>
                </a:cubicBezTo>
              </a:path>
            </a:pathLst>
          </a:custGeom>
          <a:noFill/>
          <a:ln w="190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111" name="Freeform 215"/>
          <p:cNvSpPr>
            <a:spLocks/>
          </p:cNvSpPr>
          <p:nvPr/>
        </p:nvSpPr>
        <p:spPr bwMode="auto">
          <a:xfrm>
            <a:off x="7843838" y="1915214"/>
            <a:ext cx="1006475" cy="668337"/>
          </a:xfrm>
          <a:custGeom>
            <a:avLst/>
            <a:gdLst>
              <a:gd name="T0" fmla="*/ 0 w 634"/>
              <a:gd name="T1" fmla="*/ 2 h 421"/>
              <a:gd name="T2" fmla="*/ 84 w 634"/>
              <a:gd name="T3" fmla="*/ 401 h 421"/>
              <a:gd name="T4" fmla="*/ 238 w 634"/>
              <a:gd name="T5" fmla="*/ 120 h 421"/>
              <a:gd name="T6" fmla="*/ 352 w 634"/>
              <a:gd name="T7" fmla="*/ 39 h 421"/>
              <a:gd name="T8" fmla="*/ 634 w 634"/>
              <a:gd name="T9" fmla="*/ 0 h 4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4"/>
              <a:gd name="T16" fmla="*/ 0 h 421"/>
              <a:gd name="T17" fmla="*/ 634 w 634"/>
              <a:gd name="T18" fmla="*/ 421 h 4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4" h="421">
                <a:moveTo>
                  <a:pt x="0" y="2"/>
                </a:moveTo>
                <a:cubicBezTo>
                  <a:pt x="12" y="68"/>
                  <a:pt x="44" y="381"/>
                  <a:pt x="84" y="401"/>
                </a:cubicBezTo>
                <a:cubicBezTo>
                  <a:pt x="124" y="421"/>
                  <a:pt x="193" y="180"/>
                  <a:pt x="238" y="120"/>
                </a:cubicBezTo>
                <a:cubicBezTo>
                  <a:pt x="283" y="60"/>
                  <a:pt x="286" y="59"/>
                  <a:pt x="352" y="39"/>
                </a:cubicBezTo>
                <a:cubicBezTo>
                  <a:pt x="418" y="19"/>
                  <a:pt x="580" y="10"/>
                  <a:pt x="634" y="0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136525" y="2982913"/>
            <a:ext cx="8902700" cy="305593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8903" name="Rectangle 7"/>
          <p:cNvSpPr>
            <a:spLocks noChangeArrowheads="1"/>
          </p:cNvSpPr>
          <p:nvPr/>
        </p:nvSpPr>
        <p:spPr bwMode="auto">
          <a:xfrm flipV="1">
            <a:off x="136525" y="5565775"/>
            <a:ext cx="3089275" cy="473075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46275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0800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8904" name="Rectangle 8"/>
          <p:cNvSpPr>
            <a:spLocks noChangeArrowheads="1"/>
          </p:cNvSpPr>
          <p:nvPr/>
        </p:nvSpPr>
        <p:spPr bwMode="auto">
          <a:xfrm flipV="1">
            <a:off x="3225800" y="5995988"/>
            <a:ext cx="1309688" cy="42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8905" name="Rectangle 9"/>
          <p:cNvSpPr>
            <a:spLocks noChangeArrowheads="1"/>
          </p:cNvSpPr>
          <p:nvPr/>
        </p:nvSpPr>
        <p:spPr bwMode="auto">
          <a:xfrm flipV="1">
            <a:off x="4640263" y="5989638"/>
            <a:ext cx="1309687" cy="492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8906" name="Rectangle 10"/>
          <p:cNvSpPr>
            <a:spLocks noChangeArrowheads="1"/>
          </p:cNvSpPr>
          <p:nvPr/>
        </p:nvSpPr>
        <p:spPr bwMode="auto">
          <a:xfrm flipV="1">
            <a:off x="5949950" y="5565775"/>
            <a:ext cx="3089275" cy="473075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46275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0800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6525" y="982663"/>
            <a:ext cx="8902700" cy="2473325"/>
            <a:chOff x="136525" y="982663"/>
            <a:chExt cx="8902700" cy="2473325"/>
          </a:xfrm>
        </p:grpSpPr>
        <p:grpSp>
          <p:nvGrpSpPr>
            <p:cNvPr id="4" name="Group 3"/>
            <p:cNvGrpSpPr/>
            <p:nvPr/>
          </p:nvGrpSpPr>
          <p:grpSpPr>
            <a:xfrm>
              <a:off x="136525" y="2982913"/>
              <a:ext cx="8902700" cy="473075"/>
              <a:chOff x="136525" y="2982913"/>
              <a:chExt cx="8902700" cy="473075"/>
            </a:xfrm>
          </p:grpSpPr>
          <p:sp>
            <p:nvSpPr>
              <p:cNvPr id="208899" name="Rectangle 3"/>
              <p:cNvSpPr>
                <a:spLocks noChangeArrowheads="1"/>
              </p:cNvSpPr>
              <p:nvPr/>
            </p:nvSpPr>
            <p:spPr bwMode="auto">
              <a:xfrm>
                <a:off x="136525" y="2982913"/>
                <a:ext cx="3089275" cy="473075"/>
              </a:xfrm>
              <a:prstGeom prst="rect">
                <a:avLst/>
              </a:prstGeom>
              <a:gradFill rotWithShape="1">
                <a:gsLst>
                  <a:gs pos="0">
                    <a:srgbClr val="EAEAEA">
                      <a:gamma/>
                      <a:shade val="46275"/>
                      <a:invGamma/>
                    </a:srgbClr>
                  </a:gs>
                  <a:gs pos="100000">
                    <a:srgbClr val="EAEAEA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lIns="46800" tIns="36000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4821" name="Rectangle 4"/>
              <p:cNvSpPr>
                <a:spLocks noChangeArrowheads="1"/>
              </p:cNvSpPr>
              <p:nvPr/>
            </p:nvSpPr>
            <p:spPr bwMode="auto">
              <a:xfrm>
                <a:off x="3225800" y="2982913"/>
                <a:ext cx="1309688" cy="4286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46800" tIns="36000" anchor="ctr"/>
              <a:lstStyle/>
              <a:p>
                <a:endParaRPr lang="en-US"/>
              </a:p>
            </p:txBody>
          </p:sp>
          <p:sp>
            <p:nvSpPr>
              <p:cNvPr id="34822" name="Rectangle 5"/>
              <p:cNvSpPr>
                <a:spLocks noChangeArrowheads="1"/>
              </p:cNvSpPr>
              <p:nvPr/>
            </p:nvSpPr>
            <p:spPr bwMode="auto">
              <a:xfrm>
                <a:off x="4640263" y="2982913"/>
                <a:ext cx="1309687" cy="4286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902" name="Rectangle 6"/>
              <p:cNvSpPr>
                <a:spLocks noChangeArrowheads="1"/>
              </p:cNvSpPr>
              <p:nvPr/>
            </p:nvSpPr>
            <p:spPr bwMode="auto">
              <a:xfrm>
                <a:off x="5949950" y="2982913"/>
                <a:ext cx="3089275" cy="473075"/>
              </a:xfrm>
              <a:prstGeom prst="rect">
                <a:avLst/>
              </a:prstGeom>
              <a:gradFill rotWithShape="1">
                <a:gsLst>
                  <a:gs pos="0">
                    <a:srgbClr val="EAEAEA">
                      <a:gamma/>
                      <a:shade val="46275"/>
                      <a:invGamma/>
                    </a:srgbClr>
                  </a:gs>
                  <a:gs pos="100000">
                    <a:srgbClr val="EAEAEA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50800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lIns="46800" tIns="36000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3384550" y="982663"/>
              <a:ext cx="2406650" cy="2473325"/>
              <a:chOff x="3384550" y="982663"/>
              <a:chExt cx="2406650" cy="2473325"/>
            </a:xfrm>
          </p:grpSpPr>
          <p:sp>
            <p:nvSpPr>
              <p:cNvPr id="34828" name="AutoShape 14"/>
              <p:cNvSpPr>
                <a:spLocks noChangeArrowheads="1"/>
              </p:cNvSpPr>
              <p:nvPr/>
            </p:nvSpPr>
            <p:spPr bwMode="auto">
              <a:xfrm flipV="1">
                <a:off x="4548188" y="982663"/>
                <a:ext cx="84137" cy="2247900"/>
              </a:xfrm>
              <a:prstGeom prst="can">
                <a:avLst>
                  <a:gd name="adj" fmla="val 99447"/>
                </a:avLst>
              </a:prstGeom>
              <a:gradFill>
                <a:gsLst>
                  <a:gs pos="20000">
                    <a:srgbClr val="00FFFF"/>
                  </a:gs>
                  <a:gs pos="47000">
                    <a:srgbClr val="0070C0"/>
                  </a:gs>
                  <a:gs pos="80000">
                    <a:srgbClr val="00FFFF"/>
                  </a:gs>
                </a:gsLst>
                <a:lin ang="108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911" name="Oval 15"/>
              <p:cNvSpPr>
                <a:spLocks noChangeArrowheads="1"/>
              </p:cNvSpPr>
              <p:nvPr/>
            </p:nvSpPr>
            <p:spPr bwMode="auto">
              <a:xfrm>
                <a:off x="3384550" y="3154363"/>
                <a:ext cx="2406650" cy="301625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FFCC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50800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lIns="46800" tIns="36000" anchor="ctr"/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</p:grpSp>
      </p:grpSp>
      <p:sp>
        <p:nvSpPr>
          <p:cNvPr id="208912" name="AutoShape 16"/>
          <p:cNvSpPr>
            <a:spLocks noChangeArrowheads="1"/>
          </p:cNvSpPr>
          <p:nvPr/>
        </p:nvSpPr>
        <p:spPr bwMode="auto">
          <a:xfrm flipV="1">
            <a:off x="4535488" y="5824538"/>
            <a:ext cx="104775" cy="774700"/>
          </a:xfrm>
          <a:prstGeom prst="can">
            <a:avLst>
              <a:gd name="adj" fmla="val 41933"/>
            </a:avLst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0800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8913" name="Oval 17"/>
          <p:cNvSpPr>
            <a:spLocks noChangeArrowheads="1"/>
          </p:cNvSpPr>
          <p:nvPr/>
        </p:nvSpPr>
        <p:spPr bwMode="auto">
          <a:xfrm flipV="1">
            <a:off x="3384550" y="5565775"/>
            <a:ext cx="2406650" cy="301625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50800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8915" name="Oval 19"/>
          <p:cNvSpPr>
            <a:spLocks noChangeArrowheads="1"/>
          </p:cNvSpPr>
          <p:nvPr/>
        </p:nvSpPr>
        <p:spPr bwMode="auto">
          <a:xfrm>
            <a:off x="231775" y="3082925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4834" name="Oval 20"/>
          <p:cNvSpPr>
            <a:spLocks noChangeArrowheads="1"/>
          </p:cNvSpPr>
          <p:nvPr/>
        </p:nvSpPr>
        <p:spPr bwMode="auto">
          <a:xfrm>
            <a:off x="881063" y="3295650"/>
            <a:ext cx="131762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4835" name="Oval 21"/>
          <p:cNvSpPr>
            <a:spLocks noChangeArrowheads="1"/>
          </p:cNvSpPr>
          <p:nvPr/>
        </p:nvSpPr>
        <p:spPr bwMode="auto">
          <a:xfrm>
            <a:off x="1287463" y="3297238"/>
            <a:ext cx="131762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4836" name="Oval 22"/>
          <p:cNvSpPr>
            <a:spLocks noChangeArrowheads="1"/>
          </p:cNvSpPr>
          <p:nvPr/>
        </p:nvSpPr>
        <p:spPr bwMode="auto">
          <a:xfrm>
            <a:off x="1666875" y="3298825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4837" name="Oval 23"/>
          <p:cNvSpPr>
            <a:spLocks noChangeArrowheads="1"/>
          </p:cNvSpPr>
          <p:nvPr/>
        </p:nvSpPr>
        <p:spPr bwMode="auto">
          <a:xfrm>
            <a:off x="2493963" y="3294063"/>
            <a:ext cx="131762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8920" name="Oval 24"/>
          <p:cNvSpPr>
            <a:spLocks noChangeArrowheads="1"/>
          </p:cNvSpPr>
          <p:nvPr/>
        </p:nvSpPr>
        <p:spPr bwMode="auto">
          <a:xfrm>
            <a:off x="169863" y="3265488"/>
            <a:ext cx="131762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34839" name="Oval 25"/>
          <p:cNvSpPr>
            <a:spLocks noChangeArrowheads="1"/>
          </p:cNvSpPr>
          <p:nvPr/>
        </p:nvSpPr>
        <p:spPr bwMode="auto">
          <a:xfrm>
            <a:off x="387350" y="3001963"/>
            <a:ext cx="131763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34840" name="Oval 26"/>
          <p:cNvSpPr>
            <a:spLocks noChangeArrowheads="1"/>
          </p:cNvSpPr>
          <p:nvPr/>
        </p:nvSpPr>
        <p:spPr bwMode="auto">
          <a:xfrm>
            <a:off x="2163763" y="2990850"/>
            <a:ext cx="131762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34841" name="Oval 27"/>
          <p:cNvSpPr>
            <a:spLocks noChangeArrowheads="1"/>
          </p:cNvSpPr>
          <p:nvPr/>
        </p:nvSpPr>
        <p:spPr bwMode="auto">
          <a:xfrm>
            <a:off x="3041650" y="3001963"/>
            <a:ext cx="131763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209013" name="Oval 117"/>
          <p:cNvSpPr>
            <a:spLocks noChangeArrowheads="1"/>
          </p:cNvSpPr>
          <p:nvPr/>
        </p:nvSpPr>
        <p:spPr bwMode="auto">
          <a:xfrm>
            <a:off x="649288" y="3168650"/>
            <a:ext cx="131762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209014" name="Oval 118"/>
          <p:cNvSpPr>
            <a:spLocks noChangeArrowheads="1"/>
          </p:cNvSpPr>
          <p:nvPr/>
        </p:nvSpPr>
        <p:spPr bwMode="auto">
          <a:xfrm>
            <a:off x="427038" y="3214688"/>
            <a:ext cx="131762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015" name="Oval 119"/>
          <p:cNvSpPr>
            <a:spLocks noChangeArrowheads="1"/>
          </p:cNvSpPr>
          <p:nvPr/>
        </p:nvSpPr>
        <p:spPr bwMode="auto">
          <a:xfrm>
            <a:off x="901700" y="3097213"/>
            <a:ext cx="131763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/>
              <a:t>+</a:t>
            </a:r>
          </a:p>
        </p:txBody>
      </p:sp>
      <p:sp>
        <p:nvSpPr>
          <p:cNvPr id="209016" name="Oval 120"/>
          <p:cNvSpPr>
            <a:spLocks noChangeArrowheads="1"/>
          </p:cNvSpPr>
          <p:nvPr/>
        </p:nvSpPr>
        <p:spPr bwMode="auto">
          <a:xfrm>
            <a:off x="1073150" y="3294063"/>
            <a:ext cx="131763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209017" name="Oval 121"/>
          <p:cNvSpPr>
            <a:spLocks noChangeArrowheads="1"/>
          </p:cNvSpPr>
          <p:nvPr/>
        </p:nvSpPr>
        <p:spPr bwMode="auto">
          <a:xfrm>
            <a:off x="1268413" y="3159125"/>
            <a:ext cx="131762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209018" name="Oval 122"/>
          <p:cNvSpPr>
            <a:spLocks noChangeArrowheads="1"/>
          </p:cNvSpPr>
          <p:nvPr/>
        </p:nvSpPr>
        <p:spPr bwMode="auto">
          <a:xfrm>
            <a:off x="1087438" y="3073400"/>
            <a:ext cx="131762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019" name="Oval 123"/>
          <p:cNvSpPr>
            <a:spLocks noChangeArrowheads="1"/>
          </p:cNvSpPr>
          <p:nvPr/>
        </p:nvSpPr>
        <p:spPr bwMode="auto">
          <a:xfrm>
            <a:off x="1452563" y="3079750"/>
            <a:ext cx="131762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020" name="Oval 124"/>
          <p:cNvSpPr>
            <a:spLocks noChangeArrowheads="1"/>
          </p:cNvSpPr>
          <p:nvPr/>
        </p:nvSpPr>
        <p:spPr bwMode="auto">
          <a:xfrm>
            <a:off x="1490663" y="3221038"/>
            <a:ext cx="131762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209021" name="Oval 125"/>
          <p:cNvSpPr>
            <a:spLocks noChangeArrowheads="1"/>
          </p:cNvSpPr>
          <p:nvPr/>
        </p:nvSpPr>
        <p:spPr bwMode="auto">
          <a:xfrm>
            <a:off x="1844675" y="3136900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022" name="Oval 126"/>
          <p:cNvSpPr>
            <a:spLocks noChangeArrowheads="1"/>
          </p:cNvSpPr>
          <p:nvPr/>
        </p:nvSpPr>
        <p:spPr bwMode="auto">
          <a:xfrm>
            <a:off x="1704975" y="3089275"/>
            <a:ext cx="131763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209023" name="Oval 127"/>
          <p:cNvSpPr>
            <a:spLocks noChangeArrowheads="1"/>
          </p:cNvSpPr>
          <p:nvPr/>
        </p:nvSpPr>
        <p:spPr bwMode="auto">
          <a:xfrm>
            <a:off x="1946275" y="3281363"/>
            <a:ext cx="131763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209024" name="Oval 128"/>
          <p:cNvSpPr>
            <a:spLocks noChangeArrowheads="1"/>
          </p:cNvSpPr>
          <p:nvPr/>
        </p:nvSpPr>
        <p:spPr bwMode="auto">
          <a:xfrm>
            <a:off x="1997075" y="3001963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025" name="Oval 129"/>
          <p:cNvSpPr>
            <a:spLocks noChangeArrowheads="1"/>
          </p:cNvSpPr>
          <p:nvPr/>
        </p:nvSpPr>
        <p:spPr bwMode="auto">
          <a:xfrm>
            <a:off x="2162175" y="3213100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026" name="Oval 130"/>
          <p:cNvSpPr>
            <a:spLocks noChangeArrowheads="1"/>
          </p:cNvSpPr>
          <p:nvPr/>
        </p:nvSpPr>
        <p:spPr bwMode="auto">
          <a:xfrm>
            <a:off x="2341563" y="3244850"/>
            <a:ext cx="131762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209027" name="Oval 131"/>
          <p:cNvSpPr>
            <a:spLocks noChangeArrowheads="1"/>
          </p:cNvSpPr>
          <p:nvPr/>
        </p:nvSpPr>
        <p:spPr bwMode="auto">
          <a:xfrm>
            <a:off x="2341563" y="3041650"/>
            <a:ext cx="131762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028" name="Oval 132"/>
          <p:cNvSpPr>
            <a:spLocks noChangeArrowheads="1"/>
          </p:cNvSpPr>
          <p:nvPr/>
        </p:nvSpPr>
        <p:spPr bwMode="auto">
          <a:xfrm>
            <a:off x="652463" y="3006725"/>
            <a:ext cx="131762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029" name="Oval 133"/>
          <p:cNvSpPr>
            <a:spLocks noChangeArrowheads="1"/>
          </p:cNvSpPr>
          <p:nvPr/>
        </p:nvSpPr>
        <p:spPr bwMode="auto">
          <a:xfrm>
            <a:off x="2511425" y="3084513"/>
            <a:ext cx="131763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209030" name="Oval 134"/>
          <p:cNvSpPr>
            <a:spLocks noChangeArrowheads="1"/>
          </p:cNvSpPr>
          <p:nvPr/>
        </p:nvSpPr>
        <p:spPr bwMode="auto">
          <a:xfrm>
            <a:off x="2674938" y="3278188"/>
            <a:ext cx="131762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209031" name="Oval 135"/>
          <p:cNvSpPr>
            <a:spLocks noChangeArrowheads="1"/>
          </p:cNvSpPr>
          <p:nvPr/>
        </p:nvSpPr>
        <p:spPr bwMode="auto">
          <a:xfrm>
            <a:off x="2708275" y="3105150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032" name="Oval 136"/>
          <p:cNvSpPr>
            <a:spLocks noChangeArrowheads="1"/>
          </p:cNvSpPr>
          <p:nvPr/>
        </p:nvSpPr>
        <p:spPr bwMode="auto">
          <a:xfrm>
            <a:off x="2860675" y="3173413"/>
            <a:ext cx="131763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209033" name="Oval 137"/>
          <p:cNvSpPr>
            <a:spLocks noChangeArrowheads="1"/>
          </p:cNvSpPr>
          <p:nvPr/>
        </p:nvSpPr>
        <p:spPr bwMode="auto">
          <a:xfrm>
            <a:off x="3084513" y="3208338"/>
            <a:ext cx="131762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034" name="Oval 138"/>
          <p:cNvSpPr>
            <a:spLocks noChangeArrowheads="1"/>
          </p:cNvSpPr>
          <p:nvPr/>
        </p:nvSpPr>
        <p:spPr bwMode="auto">
          <a:xfrm>
            <a:off x="2895600" y="3005138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4865" name="Oval 139"/>
          <p:cNvSpPr>
            <a:spLocks noChangeArrowheads="1"/>
          </p:cNvSpPr>
          <p:nvPr/>
        </p:nvSpPr>
        <p:spPr bwMode="auto">
          <a:xfrm>
            <a:off x="3452813" y="3233738"/>
            <a:ext cx="131762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4866" name="Oval 140"/>
          <p:cNvSpPr>
            <a:spLocks noChangeArrowheads="1"/>
          </p:cNvSpPr>
          <p:nvPr/>
        </p:nvSpPr>
        <p:spPr bwMode="auto">
          <a:xfrm>
            <a:off x="4060825" y="3287713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4867" name="Oval 141"/>
          <p:cNvSpPr>
            <a:spLocks noChangeArrowheads="1"/>
          </p:cNvSpPr>
          <p:nvPr/>
        </p:nvSpPr>
        <p:spPr bwMode="auto">
          <a:xfrm>
            <a:off x="4410075" y="3295650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4868" name="Oval 142"/>
          <p:cNvSpPr>
            <a:spLocks noChangeArrowheads="1"/>
          </p:cNvSpPr>
          <p:nvPr/>
        </p:nvSpPr>
        <p:spPr bwMode="auto">
          <a:xfrm>
            <a:off x="4729163" y="3297238"/>
            <a:ext cx="131762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4869" name="Oval 143"/>
          <p:cNvSpPr>
            <a:spLocks noChangeArrowheads="1"/>
          </p:cNvSpPr>
          <p:nvPr/>
        </p:nvSpPr>
        <p:spPr bwMode="auto">
          <a:xfrm>
            <a:off x="5365750" y="3257550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4870" name="Oval 144"/>
          <p:cNvSpPr>
            <a:spLocks noChangeArrowheads="1"/>
          </p:cNvSpPr>
          <p:nvPr/>
        </p:nvSpPr>
        <p:spPr bwMode="auto">
          <a:xfrm>
            <a:off x="3608388" y="3235325"/>
            <a:ext cx="131762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34871" name="Oval 145"/>
          <p:cNvSpPr>
            <a:spLocks noChangeArrowheads="1"/>
          </p:cNvSpPr>
          <p:nvPr/>
        </p:nvSpPr>
        <p:spPr bwMode="auto">
          <a:xfrm>
            <a:off x="4870450" y="3182938"/>
            <a:ext cx="131763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34872" name="Oval 146"/>
          <p:cNvSpPr>
            <a:spLocks noChangeArrowheads="1"/>
          </p:cNvSpPr>
          <p:nvPr/>
        </p:nvSpPr>
        <p:spPr bwMode="auto">
          <a:xfrm>
            <a:off x="6103938" y="3000375"/>
            <a:ext cx="131762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34873" name="Oval 147"/>
          <p:cNvSpPr>
            <a:spLocks noChangeArrowheads="1"/>
          </p:cNvSpPr>
          <p:nvPr/>
        </p:nvSpPr>
        <p:spPr bwMode="auto">
          <a:xfrm>
            <a:off x="3756025" y="3189288"/>
            <a:ext cx="131763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209044" name="Oval 148"/>
          <p:cNvSpPr>
            <a:spLocks noChangeArrowheads="1"/>
          </p:cNvSpPr>
          <p:nvPr/>
        </p:nvSpPr>
        <p:spPr bwMode="auto">
          <a:xfrm>
            <a:off x="3759200" y="3190875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045" name="Oval 149"/>
          <p:cNvSpPr>
            <a:spLocks noChangeArrowheads="1"/>
          </p:cNvSpPr>
          <p:nvPr/>
        </p:nvSpPr>
        <p:spPr bwMode="auto">
          <a:xfrm>
            <a:off x="4243388" y="3292475"/>
            <a:ext cx="131762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34876" name="Oval 150"/>
          <p:cNvSpPr>
            <a:spLocks noChangeArrowheads="1"/>
          </p:cNvSpPr>
          <p:nvPr/>
        </p:nvSpPr>
        <p:spPr bwMode="auto">
          <a:xfrm>
            <a:off x="4084638" y="3159125"/>
            <a:ext cx="131762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34877" name="Oval 151"/>
          <p:cNvSpPr>
            <a:spLocks noChangeArrowheads="1"/>
          </p:cNvSpPr>
          <p:nvPr/>
        </p:nvSpPr>
        <p:spPr bwMode="auto">
          <a:xfrm>
            <a:off x="4403725" y="3163888"/>
            <a:ext cx="131763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209048" name="Oval 152"/>
          <p:cNvSpPr>
            <a:spLocks noChangeArrowheads="1"/>
          </p:cNvSpPr>
          <p:nvPr/>
        </p:nvSpPr>
        <p:spPr bwMode="auto">
          <a:xfrm>
            <a:off x="4244975" y="3163888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049" name="Oval 153"/>
          <p:cNvSpPr>
            <a:spLocks noChangeArrowheads="1"/>
          </p:cNvSpPr>
          <p:nvPr/>
        </p:nvSpPr>
        <p:spPr bwMode="auto">
          <a:xfrm>
            <a:off x="4549775" y="3160713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050" name="Oval 154"/>
          <p:cNvSpPr>
            <a:spLocks noChangeArrowheads="1"/>
          </p:cNvSpPr>
          <p:nvPr/>
        </p:nvSpPr>
        <p:spPr bwMode="auto">
          <a:xfrm>
            <a:off x="4562475" y="3302000"/>
            <a:ext cx="131763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209051" name="Oval 155"/>
          <p:cNvSpPr>
            <a:spLocks noChangeArrowheads="1"/>
          </p:cNvSpPr>
          <p:nvPr/>
        </p:nvSpPr>
        <p:spPr bwMode="auto">
          <a:xfrm>
            <a:off x="4872038" y="3186113"/>
            <a:ext cx="131762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4882" name="Oval 156"/>
          <p:cNvSpPr>
            <a:spLocks noChangeArrowheads="1"/>
          </p:cNvSpPr>
          <p:nvPr/>
        </p:nvSpPr>
        <p:spPr bwMode="auto">
          <a:xfrm>
            <a:off x="4716463" y="3163888"/>
            <a:ext cx="131762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209053" name="Oval 157"/>
          <p:cNvSpPr>
            <a:spLocks noChangeArrowheads="1"/>
          </p:cNvSpPr>
          <p:nvPr/>
        </p:nvSpPr>
        <p:spPr bwMode="auto">
          <a:xfrm>
            <a:off x="4999038" y="3273425"/>
            <a:ext cx="131762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209054" name="Oval 158"/>
          <p:cNvSpPr>
            <a:spLocks noChangeArrowheads="1"/>
          </p:cNvSpPr>
          <p:nvPr/>
        </p:nvSpPr>
        <p:spPr bwMode="auto">
          <a:xfrm>
            <a:off x="5037138" y="3171825"/>
            <a:ext cx="131762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055" name="Oval 159"/>
          <p:cNvSpPr>
            <a:spLocks noChangeArrowheads="1"/>
          </p:cNvSpPr>
          <p:nvPr/>
        </p:nvSpPr>
        <p:spPr bwMode="auto">
          <a:xfrm>
            <a:off x="5224463" y="3179763"/>
            <a:ext cx="131762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056" name="Oval 160"/>
          <p:cNvSpPr>
            <a:spLocks noChangeArrowheads="1"/>
          </p:cNvSpPr>
          <p:nvPr/>
        </p:nvSpPr>
        <p:spPr bwMode="auto">
          <a:xfrm>
            <a:off x="5187950" y="3281363"/>
            <a:ext cx="131763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34887" name="Oval 161"/>
          <p:cNvSpPr>
            <a:spLocks noChangeArrowheads="1"/>
          </p:cNvSpPr>
          <p:nvPr/>
        </p:nvSpPr>
        <p:spPr bwMode="auto">
          <a:xfrm>
            <a:off x="5568950" y="3233738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058" name="Oval 162"/>
          <p:cNvSpPr>
            <a:spLocks noChangeArrowheads="1"/>
          </p:cNvSpPr>
          <p:nvPr/>
        </p:nvSpPr>
        <p:spPr bwMode="auto">
          <a:xfrm>
            <a:off x="5389563" y="3257550"/>
            <a:ext cx="131762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209059" name="Oval 163"/>
          <p:cNvSpPr>
            <a:spLocks noChangeArrowheads="1"/>
          </p:cNvSpPr>
          <p:nvPr/>
        </p:nvSpPr>
        <p:spPr bwMode="auto">
          <a:xfrm>
            <a:off x="6146800" y="3206750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060" name="Oval 164"/>
          <p:cNvSpPr>
            <a:spLocks noChangeArrowheads="1"/>
          </p:cNvSpPr>
          <p:nvPr/>
        </p:nvSpPr>
        <p:spPr bwMode="auto">
          <a:xfrm>
            <a:off x="5957888" y="3003550"/>
            <a:ext cx="131762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061" name="Oval 165"/>
          <p:cNvSpPr>
            <a:spLocks noChangeArrowheads="1"/>
          </p:cNvSpPr>
          <p:nvPr/>
        </p:nvSpPr>
        <p:spPr bwMode="auto">
          <a:xfrm>
            <a:off x="6367463" y="3079750"/>
            <a:ext cx="131762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4892" name="Oval 166"/>
          <p:cNvSpPr>
            <a:spLocks noChangeArrowheads="1"/>
          </p:cNvSpPr>
          <p:nvPr/>
        </p:nvSpPr>
        <p:spPr bwMode="auto">
          <a:xfrm>
            <a:off x="7016750" y="3292475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4893" name="Oval 167"/>
          <p:cNvSpPr>
            <a:spLocks noChangeArrowheads="1"/>
          </p:cNvSpPr>
          <p:nvPr/>
        </p:nvSpPr>
        <p:spPr bwMode="auto">
          <a:xfrm>
            <a:off x="7423150" y="3294063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4894" name="Oval 168"/>
          <p:cNvSpPr>
            <a:spLocks noChangeArrowheads="1"/>
          </p:cNvSpPr>
          <p:nvPr/>
        </p:nvSpPr>
        <p:spPr bwMode="auto">
          <a:xfrm>
            <a:off x="7802563" y="3295650"/>
            <a:ext cx="131762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4895" name="Oval 169"/>
          <p:cNvSpPr>
            <a:spLocks noChangeArrowheads="1"/>
          </p:cNvSpPr>
          <p:nvPr/>
        </p:nvSpPr>
        <p:spPr bwMode="auto">
          <a:xfrm>
            <a:off x="8629650" y="3290888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066" name="Oval 170"/>
          <p:cNvSpPr>
            <a:spLocks noChangeArrowheads="1"/>
          </p:cNvSpPr>
          <p:nvPr/>
        </p:nvSpPr>
        <p:spPr bwMode="auto">
          <a:xfrm>
            <a:off x="6305550" y="3262313"/>
            <a:ext cx="131763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34897" name="Oval 171"/>
          <p:cNvSpPr>
            <a:spLocks noChangeArrowheads="1"/>
          </p:cNvSpPr>
          <p:nvPr/>
        </p:nvSpPr>
        <p:spPr bwMode="auto">
          <a:xfrm>
            <a:off x="6523038" y="2998788"/>
            <a:ext cx="131762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34898" name="Oval 172"/>
          <p:cNvSpPr>
            <a:spLocks noChangeArrowheads="1"/>
          </p:cNvSpPr>
          <p:nvPr/>
        </p:nvSpPr>
        <p:spPr bwMode="auto">
          <a:xfrm>
            <a:off x="8299450" y="2987675"/>
            <a:ext cx="131763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209069" name="Oval 173"/>
          <p:cNvSpPr>
            <a:spLocks noChangeArrowheads="1"/>
          </p:cNvSpPr>
          <p:nvPr/>
        </p:nvSpPr>
        <p:spPr bwMode="auto">
          <a:xfrm>
            <a:off x="6784975" y="3165475"/>
            <a:ext cx="131763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209070" name="Oval 174"/>
          <p:cNvSpPr>
            <a:spLocks noChangeArrowheads="1"/>
          </p:cNvSpPr>
          <p:nvPr/>
        </p:nvSpPr>
        <p:spPr bwMode="auto">
          <a:xfrm>
            <a:off x="6562725" y="3211513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071" name="Oval 175"/>
          <p:cNvSpPr>
            <a:spLocks noChangeArrowheads="1"/>
          </p:cNvSpPr>
          <p:nvPr/>
        </p:nvSpPr>
        <p:spPr bwMode="auto">
          <a:xfrm>
            <a:off x="7037388" y="3094038"/>
            <a:ext cx="131762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209072" name="Oval 176"/>
          <p:cNvSpPr>
            <a:spLocks noChangeArrowheads="1"/>
          </p:cNvSpPr>
          <p:nvPr/>
        </p:nvSpPr>
        <p:spPr bwMode="auto">
          <a:xfrm>
            <a:off x="7208838" y="3290888"/>
            <a:ext cx="131762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209073" name="Oval 177"/>
          <p:cNvSpPr>
            <a:spLocks noChangeArrowheads="1"/>
          </p:cNvSpPr>
          <p:nvPr/>
        </p:nvSpPr>
        <p:spPr bwMode="auto">
          <a:xfrm>
            <a:off x="7404100" y="3155950"/>
            <a:ext cx="131763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209074" name="Oval 178"/>
          <p:cNvSpPr>
            <a:spLocks noChangeArrowheads="1"/>
          </p:cNvSpPr>
          <p:nvPr/>
        </p:nvSpPr>
        <p:spPr bwMode="auto">
          <a:xfrm>
            <a:off x="7223125" y="3070225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075" name="Oval 179"/>
          <p:cNvSpPr>
            <a:spLocks noChangeArrowheads="1"/>
          </p:cNvSpPr>
          <p:nvPr/>
        </p:nvSpPr>
        <p:spPr bwMode="auto">
          <a:xfrm>
            <a:off x="7588250" y="3076575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076" name="Oval 180"/>
          <p:cNvSpPr>
            <a:spLocks noChangeArrowheads="1"/>
          </p:cNvSpPr>
          <p:nvPr/>
        </p:nvSpPr>
        <p:spPr bwMode="auto">
          <a:xfrm>
            <a:off x="7626350" y="3217863"/>
            <a:ext cx="131763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209077" name="Oval 181"/>
          <p:cNvSpPr>
            <a:spLocks noChangeArrowheads="1"/>
          </p:cNvSpPr>
          <p:nvPr/>
        </p:nvSpPr>
        <p:spPr bwMode="auto">
          <a:xfrm>
            <a:off x="7980363" y="3133725"/>
            <a:ext cx="131762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078" name="Oval 182"/>
          <p:cNvSpPr>
            <a:spLocks noChangeArrowheads="1"/>
          </p:cNvSpPr>
          <p:nvPr/>
        </p:nvSpPr>
        <p:spPr bwMode="auto">
          <a:xfrm>
            <a:off x="7840663" y="3086100"/>
            <a:ext cx="131762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209079" name="Oval 183"/>
          <p:cNvSpPr>
            <a:spLocks noChangeArrowheads="1"/>
          </p:cNvSpPr>
          <p:nvPr/>
        </p:nvSpPr>
        <p:spPr bwMode="auto">
          <a:xfrm>
            <a:off x="8081963" y="3278188"/>
            <a:ext cx="131762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209080" name="Oval 184"/>
          <p:cNvSpPr>
            <a:spLocks noChangeArrowheads="1"/>
          </p:cNvSpPr>
          <p:nvPr/>
        </p:nvSpPr>
        <p:spPr bwMode="auto">
          <a:xfrm>
            <a:off x="8132763" y="2998788"/>
            <a:ext cx="131762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081" name="Oval 185"/>
          <p:cNvSpPr>
            <a:spLocks noChangeArrowheads="1"/>
          </p:cNvSpPr>
          <p:nvPr/>
        </p:nvSpPr>
        <p:spPr bwMode="auto">
          <a:xfrm>
            <a:off x="8297863" y="3209925"/>
            <a:ext cx="131762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082" name="Oval 186"/>
          <p:cNvSpPr>
            <a:spLocks noChangeArrowheads="1"/>
          </p:cNvSpPr>
          <p:nvPr/>
        </p:nvSpPr>
        <p:spPr bwMode="auto">
          <a:xfrm>
            <a:off x="8477250" y="3241675"/>
            <a:ext cx="131763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209083" name="Oval 187"/>
          <p:cNvSpPr>
            <a:spLocks noChangeArrowheads="1"/>
          </p:cNvSpPr>
          <p:nvPr/>
        </p:nvSpPr>
        <p:spPr bwMode="auto">
          <a:xfrm>
            <a:off x="8477250" y="3038475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084" name="Oval 188"/>
          <p:cNvSpPr>
            <a:spLocks noChangeArrowheads="1"/>
          </p:cNvSpPr>
          <p:nvPr/>
        </p:nvSpPr>
        <p:spPr bwMode="auto">
          <a:xfrm>
            <a:off x="6788150" y="3003550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085" name="Oval 189"/>
          <p:cNvSpPr>
            <a:spLocks noChangeArrowheads="1"/>
          </p:cNvSpPr>
          <p:nvPr/>
        </p:nvSpPr>
        <p:spPr bwMode="auto">
          <a:xfrm>
            <a:off x="8647113" y="3081338"/>
            <a:ext cx="131762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209086" name="Oval 190"/>
          <p:cNvSpPr>
            <a:spLocks noChangeArrowheads="1"/>
          </p:cNvSpPr>
          <p:nvPr/>
        </p:nvSpPr>
        <p:spPr bwMode="auto">
          <a:xfrm>
            <a:off x="8810625" y="3275013"/>
            <a:ext cx="131763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/>
              <a:t>+</a:t>
            </a:r>
          </a:p>
        </p:txBody>
      </p:sp>
      <p:sp>
        <p:nvSpPr>
          <p:cNvPr id="209087" name="Oval 191"/>
          <p:cNvSpPr>
            <a:spLocks noChangeArrowheads="1"/>
          </p:cNvSpPr>
          <p:nvPr/>
        </p:nvSpPr>
        <p:spPr bwMode="auto">
          <a:xfrm>
            <a:off x="8843963" y="3101975"/>
            <a:ext cx="131762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4918" name="Oval 192"/>
          <p:cNvSpPr>
            <a:spLocks noChangeArrowheads="1"/>
          </p:cNvSpPr>
          <p:nvPr/>
        </p:nvSpPr>
        <p:spPr bwMode="auto">
          <a:xfrm>
            <a:off x="3916363" y="3190875"/>
            <a:ext cx="131762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209089" name="Oval 193"/>
          <p:cNvSpPr>
            <a:spLocks noChangeArrowheads="1"/>
          </p:cNvSpPr>
          <p:nvPr/>
        </p:nvSpPr>
        <p:spPr bwMode="auto">
          <a:xfrm>
            <a:off x="3921125" y="3192463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4920" name="AutoShape 194"/>
          <p:cNvSpPr>
            <a:spLocks noChangeArrowheads="1"/>
          </p:cNvSpPr>
          <p:nvPr/>
        </p:nvSpPr>
        <p:spPr bwMode="auto">
          <a:xfrm rot="5400000">
            <a:off x="5176044" y="346869"/>
            <a:ext cx="88900" cy="1354138"/>
          </a:xfrm>
          <a:prstGeom prst="can">
            <a:avLst>
              <a:gd name="adj" fmla="val 58884"/>
            </a:avLst>
          </a:prstGeom>
          <a:gradFill>
            <a:gsLst>
              <a:gs pos="20000">
                <a:srgbClr val="00FFFF"/>
              </a:gs>
              <a:gs pos="47000">
                <a:srgbClr val="0070C0"/>
              </a:gs>
              <a:gs pos="80000">
                <a:srgbClr val="00FFFF"/>
              </a:gs>
            </a:gsLst>
            <a:lin ang="108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921" name="AutoShape 195"/>
          <p:cNvSpPr>
            <a:spLocks noChangeArrowheads="1"/>
          </p:cNvSpPr>
          <p:nvPr/>
        </p:nvSpPr>
        <p:spPr bwMode="auto">
          <a:xfrm flipV="1">
            <a:off x="5808663" y="979488"/>
            <a:ext cx="88900" cy="638175"/>
          </a:xfrm>
          <a:prstGeom prst="can">
            <a:avLst>
              <a:gd name="adj" fmla="val 31307"/>
            </a:avLst>
          </a:prstGeom>
          <a:gradFill>
            <a:gsLst>
              <a:gs pos="20000">
                <a:srgbClr val="00FFFF"/>
              </a:gs>
              <a:gs pos="47000">
                <a:srgbClr val="0070C0"/>
              </a:gs>
              <a:gs pos="80000">
                <a:srgbClr val="00FFFF"/>
              </a:gs>
            </a:gsLst>
            <a:lin ang="108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092" name="AutoShape 196"/>
          <p:cNvSpPr>
            <a:spLocks noChangeArrowheads="1"/>
          </p:cNvSpPr>
          <p:nvPr/>
        </p:nvSpPr>
        <p:spPr bwMode="auto">
          <a:xfrm rot="16200000">
            <a:off x="4506119" y="2688432"/>
            <a:ext cx="166687" cy="2095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F200">
                  <a:alpha val="46001"/>
                </a:srgbClr>
              </a:gs>
              <a:gs pos="45000">
                <a:srgbClr val="FF7A00">
                  <a:alpha val="62201"/>
                </a:srgbClr>
              </a:gs>
              <a:gs pos="70000">
                <a:srgbClr val="FF0300">
                  <a:alpha val="71201"/>
                </a:srgbClr>
              </a:gs>
              <a:gs pos="100000">
                <a:srgbClr val="4D0808">
                  <a:alpha val="82001"/>
                </a:srgbClr>
              </a:gs>
            </a:gsLst>
            <a:lin ang="5400000" scaled="1"/>
          </a:gra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46800" tIns="36000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9093" name="AutoShape 197"/>
          <p:cNvSpPr>
            <a:spLocks noChangeArrowheads="1"/>
          </p:cNvSpPr>
          <p:nvPr/>
        </p:nvSpPr>
        <p:spPr bwMode="auto">
          <a:xfrm rot="16200000">
            <a:off x="4512469" y="2066132"/>
            <a:ext cx="166687" cy="2095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F200">
                  <a:alpha val="46001"/>
                </a:srgbClr>
              </a:gs>
              <a:gs pos="45000">
                <a:srgbClr val="FF7A00">
                  <a:alpha val="62201"/>
                </a:srgbClr>
              </a:gs>
              <a:gs pos="70000">
                <a:srgbClr val="FF0300">
                  <a:alpha val="71201"/>
                </a:srgbClr>
              </a:gs>
              <a:gs pos="100000">
                <a:srgbClr val="4D0808">
                  <a:alpha val="82001"/>
                </a:srgbClr>
              </a:gs>
            </a:gsLst>
            <a:lin ang="5400000" scaled="1"/>
          </a:gra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9094" name="AutoShape 198"/>
          <p:cNvSpPr>
            <a:spLocks noChangeArrowheads="1"/>
          </p:cNvSpPr>
          <p:nvPr/>
        </p:nvSpPr>
        <p:spPr bwMode="auto">
          <a:xfrm rot="21600000">
            <a:off x="4816475" y="909638"/>
            <a:ext cx="166688" cy="2095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F200">
                  <a:alpha val="46001"/>
                </a:srgbClr>
              </a:gs>
              <a:gs pos="45000">
                <a:srgbClr val="FF7A00">
                  <a:alpha val="62201"/>
                </a:srgbClr>
              </a:gs>
              <a:gs pos="70000">
                <a:srgbClr val="FF0300">
                  <a:alpha val="71201"/>
                </a:srgbClr>
              </a:gs>
              <a:gs pos="100000">
                <a:srgbClr val="4D0808">
                  <a:alpha val="82001"/>
                </a:srgbClr>
              </a:gs>
            </a:gsLst>
            <a:lin ang="5400000" scaled="1"/>
          </a:gra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9095" name="AutoShape 199"/>
          <p:cNvSpPr>
            <a:spLocks noChangeArrowheads="1"/>
          </p:cNvSpPr>
          <p:nvPr/>
        </p:nvSpPr>
        <p:spPr bwMode="auto">
          <a:xfrm rot="16200000">
            <a:off x="4507706" y="1280319"/>
            <a:ext cx="166688" cy="2095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F200">
                  <a:alpha val="46001"/>
                </a:srgbClr>
              </a:gs>
              <a:gs pos="45000">
                <a:srgbClr val="FF7A00">
                  <a:alpha val="62201"/>
                </a:srgbClr>
              </a:gs>
              <a:gs pos="70000">
                <a:srgbClr val="FF0300">
                  <a:alpha val="71201"/>
                </a:srgbClr>
              </a:gs>
              <a:gs pos="100000">
                <a:srgbClr val="4D0808">
                  <a:alpha val="82001"/>
                </a:srgbClr>
              </a:gs>
            </a:gsLst>
            <a:lin ang="5400000" scaled="1"/>
          </a:gra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9096" name="AutoShape 200"/>
          <p:cNvSpPr>
            <a:spLocks noChangeArrowheads="1"/>
          </p:cNvSpPr>
          <p:nvPr/>
        </p:nvSpPr>
        <p:spPr bwMode="auto">
          <a:xfrm rot="21600000">
            <a:off x="5392738" y="909638"/>
            <a:ext cx="166687" cy="2095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F200">
                  <a:alpha val="46001"/>
                </a:srgbClr>
              </a:gs>
              <a:gs pos="45000">
                <a:srgbClr val="FF7A00">
                  <a:alpha val="62201"/>
                </a:srgbClr>
              </a:gs>
              <a:gs pos="70000">
                <a:srgbClr val="FF0300">
                  <a:alpha val="71201"/>
                </a:srgbClr>
              </a:gs>
              <a:gs pos="100000">
                <a:srgbClr val="4D0808">
                  <a:alpha val="82001"/>
                </a:srgbClr>
              </a:gs>
            </a:gsLst>
            <a:lin ang="5400000" scaled="1"/>
          </a:gra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9097" name="AutoShape 201"/>
          <p:cNvSpPr>
            <a:spLocks noChangeArrowheads="1"/>
          </p:cNvSpPr>
          <p:nvPr/>
        </p:nvSpPr>
        <p:spPr bwMode="auto">
          <a:xfrm rot="27000000">
            <a:off x="5769769" y="1094582"/>
            <a:ext cx="166687" cy="2095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F200">
                  <a:alpha val="46001"/>
                </a:srgbClr>
              </a:gs>
              <a:gs pos="45000">
                <a:srgbClr val="FF7A00">
                  <a:alpha val="62201"/>
                </a:srgbClr>
              </a:gs>
              <a:gs pos="70000">
                <a:srgbClr val="FF0300">
                  <a:alpha val="71201"/>
                </a:srgbClr>
              </a:gs>
              <a:gs pos="100000">
                <a:srgbClr val="4D0808">
                  <a:alpha val="82001"/>
                </a:srgbClr>
              </a:gs>
            </a:gsLst>
            <a:lin ang="5400000" scaled="1"/>
          </a:gra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4940" name="AutoShape 202"/>
          <p:cNvSpPr>
            <a:spLocks noChangeArrowheads="1"/>
          </p:cNvSpPr>
          <p:nvPr/>
        </p:nvSpPr>
        <p:spPr bwMode="auto">
          <a:xfrm rot="10800000">
            <a:off x="5697538" y="1357313"/>
            <a:ext cx="311150" cy="1050925"/>
          </a:xfrm>
          <a:prstGeom prst="can">
            <a:avLst>
              <a:gd name="adj" fmla="val 37747"/>
            </a:avLst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941" name="AutoShape 203"/>
          <p:cNvSpPr>
            <a:spLocks noChangeArrowheads="1"/>
          </p:cNvSpPr>
          <p:nvPr/>
        </p:nvSpPr>
        <p:spPr bwMode="auto">
          <a:xfrm flipV="1">
            <a:off x="5805488" y="2332038"/>
            <a:ext cx="93662" cy="322262"/>
          </a:xfrm>
          <a:prstGeom prst="can">
            <a:avLst>
              <a:gd name="adj" fmla="val 54509"/>
            </a:avLst>
          </a:prstGeom>
          <a:gradFill>
            <a:gsLst>
              <a:gs pos="20000">
                <a:srgbClr val="00FFFF"/>
              </a:gs>
              <a:gs pos="47000">
                <a:srgbClr val="0070C0"/>
              </a:gs>
              <a:gs pos="80000">
                <a:srgbClr val="00FFFF"/>
              </a:gs>
            </a:gsLst>
            <a:lin ang="108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942" name="Group 204"/>
          <p:cNvGrpSpPr>
            <a:grpSpLocks/>
          </p:cNvGrpSpPr>
          <p:nvPr/>
        </p:nvGrpSpPr>
        <p:grpSpPr bwMode="auto">
          <a:xfrm>
            <a:off x="5541963" y="2625725"/>
            <a:ext cx="639762" cy="215900"/>
            <a:chOff x="3990" y="1256"/>
            <a:chExt cx="403" cy="136"/>
          </a:xfrm>
        </p:grpSpPr>
        <p:sp>
          <p:nvSpPr>
            <p:cNvPr id="34980" name="Line 205"/>
            <p:cNvSpPr>
              <a:spLocks noChangeShapeType="1"/>
            </p:cNvSpPr>
            <p:nvPr/>
          </p:nvSpPr>
          <p:spPr bwMode="auto">
            <a:xfrm>
              <a:off x="3990" y="1256"/>
              <a:ext cx="4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81" name="Line 206"/>
            <p:cNvSpPr>
              <a:spLocks noChangeShapeType="1"/>
            </p:cNvSpPr>
            <p:nvPr/>
          </p:nvSpPr>
          <p:spPr bwMode="auto">
            <a:xfrm>
              <a:off x="4063" y="1301"/>
              <a:ext cx="25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82" name="Line 207"/>
            <p:cNvSpPr>
              <a:spLocks noChangeShapeType="1"/>
            </p:cNvSpPr>
            <p:nvPr/>
          </p:nvSpPr>
          <p:spPr bwMode="auto">
            <a:xfrm>
              <a:off x="4164" y="1392"/>
              <a:ext cx="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83" name="Line 208"/>
            <p:cNvSpPr>
              <a:spLocks noChangeShapeType="1"/>
            </p:cNvSpPr>
            <p:nvPr/>
          </p:nvSpPr>
          <p:spPr bwMode="auto">
            <a:xfrm>
              <a:off x="4112" y="1346"/>
              <a:ext cx="1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9105" name="AutoShape 209"/>
          <p:cNvSpPr>
            <a:spLocks noChangeArrowheads="1"/>
          </p:cNvSpPr>
          <p:nvPr/>
        </p:nvSpPr>
        <p:spPr bwMode="auto">
          <a:xfrm rot="27000000">
            <a:off x="5769769" y="2380457"/>
            <a:ext cx="166687" cy="2095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F200">
                  <a:alpha val="46001"/>
                </a:srgbClr>
              </a:gs>
              <a:gs pos="45000">
                <a:srgbClr val="FF7A00">
                  <a:alpha val="70300"/>
                </a:srgbClr>
              </a:gs>
              <a:gs pos="70000">
                <a:srgbClr val="FF0300">
                  <a:alpha val="83800"/>
                </a:srgbClr>
              </a:gs>
              <a:gs pos="100000">
                <a:srgbClr val="4D0808"/>
              </a:gs>
            </a:gsLst>
            <a:lin ang="5400000" scaled="1"/>
          </a:gra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4946" name="Line 210"/>
          <p:cNvSpPr>
            <a:spLocks noChangeShapeType="1"/>
          </p:cNvSpPr>
          <p:nvPr/>
        </p:nvSpPr>
        <p:spPr bwMode="auto">
          <a:xfrm>
            <a:off x="5902325" y="1035050"/>
            <a:ext cx="15906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947" name="Line 211"/>
          <p:cNvSpPr>
            <a:spLocks noChangeShapeType="1"/>
          </p:cNvSpPr>
          <p:nvPr/>
        </p:nvSpPr>
        <p:spPr bwMode="auto">
          <a:xfrm>
            <a:off x="5903913" y="2560638"/>
            <a:ext cx="1590675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948" name="Line 212"/>
          <p:cNvSpPr>
            <a:spLocks noChangeShapeType="1"/>
          </p:cNvSpPr>
          <p:nvPr/>
        </p:nvSpPr>
        <p:spPr bwMode="auto">
          <a:xfrm>
            <a:off x="6567488" y="1042988"/>
            <a:ext cx="0" cy="15049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949" name="Text Box 213"/>
          <p:cNvSpPr txBox="1">
            <a:spLocks noChangeArrowheads="1"/>
          </p:cNvSpPr>
          <p:nvPr/>
        </p:nvSpPr>
        <p:spPr bwMode="auto">
          <a:xfrm>
            <a:off x="6227763" y="1579563"/>
            <a:ext cx="336550" cy="36671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209112" name="Oval 216"/>
          <p:cNvSpPr>
            <a:spLocks noChangeArrowheads="1"/>
          </p:cNvSpPr>
          <p:nvPr/>
        </p:nvSpPr>
        <p:spPr bwMode="auto">
          <a:xfrm>
            <a:off x="3644492" y="3207545"/>
            <a:ext cx="131762" cy="142875"/>
          </a:xfrm>
          <a:prstGeom prst="ellipse">
            <a:avLst/>
          </a:prstGeom>
          <a:gradFill rotWithShape="1">
            <a:gsLst>
              <a:gs pos="0">
                <a:srgbClr val="99FF66"/>
              </a:gs>
              <a:gs pos="100000">
                <a:srgbClr val="47762F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113" name="Oval 217"/>
          <p:cNvSpPr>
            <a:spLocks noChangeArrowheads="1"/>
          </p:cNvSpPr>
          <p:nvPr/>
        </p:nvSpPr>
        <p:spPr bwMode="auto">
          <a:xfrm>
            <a:off x="3880644" y="3178176"/>
            <a:ext cx="131762" cy="142875"/>
          </a:xfrm>
          <a:prstGeom prst="ellipse">
            <a:avLst/>
          </a:prstGeom>
          <a:gradFill rotWithShape="1">
            <a:gsLst>
              <a:gs pos="0">
                <a:srgbClr val="99FF66"/>
              </a:gs>
              <a:gs pos="100000">
                <a:srgbClr val="47762F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114" name="Oval 218"/>
          <p:cNvSpPr>
            <a:spLocks noChangeArrowheads="1"/>
          </p:cNvSpPr>
          <p:nvPr/>
        </p:nvSpPr>
        <p:spPr bwMode="auto">
          <a:xfrm>
            <a:off x="4084637" y="3169444"/>
            <a:ext cx="131763" cy="142875"/>
          </a:xfrm>
          <a:prstGeom prst="ellipse">
            <a:avLst/>
          </a:prstGeom>
          <a:gradFill rotWithShape="1">
            <a:gsLst>
              <a:gs pos="0">
                <a:srgbClr val="99FF66"/>
              </a:gs>
              <a:gs pos="100000">
                <a:srgbClr val="47762F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115" name="Oval 219"/>
          <p:cNvSpPr>
            <a:spLocks noChangeArrowheads="1"/>
          </p:cNvSpPr>
          <p:nvPr/>
        </p:nvSpPr>
        <p:spPr bwMode="auto">
          <a:xfrm>
            <a:off x="4508500" y="3159125"/>
            <a:ext cx="131763" cy="142875"/>
          </a:xfrm>
          <a:prstGeom prst="ellipse">
            <a:avLst/>
          </a:prstGeom>
          <a:gradFill rotWithShape="1">
            <a:gsLst>
              <a:gs pos="0">
                <a:srgbClr val="99FF66"/>
              </a:gs>
              <a:gs pos="100000">
                <a:srgbClr val="47762F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116" name="Oval 220"/>
          <p:cNvSpPr>
            <a:spLocks noChangeArrowheads="1"/>
          </p:cNvSpPr>
          <p:nvPr/>
        </p:nvSpPr>
        <p:spPr bwMode="auto">
          <a:xfrm>
            <a:off x="4845844" y="3170238"/>
            <a:ext cx="131763" cy="142875"/>
          </a:xfrm>
          <a:prstGeom prst="ellipse">
            <a:avLst/>
          </a:prstGeom>
          <a:gradFill rotWithShape="1">
            <a:gsLst>
              <a:gs pos="0">
                <a:srgbClr val="99FF66"/>
              </a:gs>
              <a:gs pos="100000">
                <a:srgbClr val="47762F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117" name="Oval 221"/>
          <p:cNvSpPr>
            <a:spLocks noChangeArrowheads="1"/>
          </p:cNvSpPr>
          <p:nvPr/>
        </p:nvSpPr>
        <p:spPr bwMode="auto">
          <a:xfrm>
            <a:off x="5121275" y="3176588"/>
            <a:ext cx="131763" cy="142875"/>
          </a:xfrm>
          <a:prstGeom prst="ellipse">
            <a:avLst/>
          </a:prstGeom>
          <a:gradFill rotWithShape="1">
            <a:gsLst>
              <a:gs pos="0">
                <a:srgbClr val="99FF66"/>
              </a:gs>
              <a:gs pos="100000">
                <a:srgbClr val="47762F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118" name="Oval 222"/>
          <p:cNvSpPr>
            <a:spLocks noChangeArrowheads="1"/>
          </p:cNvSpPr>
          <p:nvPr/>
        </p:nvSpPr>
        <p:spPr bwMode="auto">
          <a:xfrm>
            <a:off x="5318125" y="3182938"/>
            <a:ext cx="131763" cy="142875"/>
          </a:xfrm>
          <a:prstGeom prst="ellipse">
            <a:avLst/>
          </a:prstGeom>
          <a:gradFill rotWithShape="1">
            <a:gsLst>
              <a:gs pos="0">
                <a:srgbClr val="99FF66"/>
              </a:gs>
              <a:gs pos="100000">
                <a:srgbClr val="47762F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09119" name="AutoShape 223"/>
          <p:cNvSpPr>
            <a:spLocks noChangeArrowheads="1"/>
          </p:cNvSpPr>
          <p:nvPr/>
        </p:nvSpPr>
        <p:spPr bwMode="auto">
          <a:xfrm rot="5400000">
            <a:off x="4502944" y="2690019"/>
            <a:ext cx="166688" cy="2095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3D4A8">
                  <a:alpha val="46001"/>
                </a:srgbClr>
              </a:gs>
              <a:gs pos="25000">
                <a:srgbClr val="21D6E0">
                  <a:alpha val="55001"/>
                </a:srgbClr>
              </a:gs>
              <a:gs pos="75000">
                <a:srgbClr val="0087E6">
                  <a:alpha val="73001"/>
                </a:srgbClr>
              </a:gs>
              <a:gs pos="100000">
                <a:srgbClr val="005CBF">
                  <a:alpha val="82001"/>
                </a:srgbClr>
              </a:gs>
            </a:gsLst>
            <a:lin ang="5400000" scaled="1"/>
          </a:gra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46800" tIns="36000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9120" name="AutoShape 224"/>
          <p:cNvSpPr>
            <a:spLocks noChangeArrowheads="1"/>
          </p:cNvSpPr>
          <p:nvPr/>
        </p:nvSpPr>
        <p:spPr bwMode="auto">
          <a:xfrm rot="5400000">
            <a:off x="4509294" y="2067719"/>
            <a:ext cx="166688" cy="2095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3D4A8">
                  <a:alpha val="46001"/>
                </a:srgbClr>
              </a:gs>
              <a:gs pos="25000">
                <a:srgbClr val="21D6E0">
                  <a:alpha val="55001"/>
                </a:srgbClr>
              </a:gs>
              <a:gs pos="75000">
                <a:srgbClr val="0087E6">
                  <a:alpha val="73001"/>
                </a:srgbClr>
              </a:gs>
              <a:gs pos="100000">
                <a:srgbClr val="005CBF">
                  <a:alpha val="82001"/>
                </a:srgbClr>
              </a:gs>
            </a:gsLst>
            <a:lin ang="5400000" scaled="1"/>
          </a:gra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9121" name="AutoShape 225"/>
          <p:cNvSpPr>
            <a:spLocks noChangeArrowheads="1"/>
          </p:cNvSpPr>
          <p:nvPr/>
        </p:nvSpPr>
        <p:spPr bwMode="auto">
          <a:xfrm rot="10800000">
            <a:off x="4813300" y="911225"/>
            <a:ext cx="166688" cy="2095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3D4A8">
                  <a:alpha val="46001"/>
                </a:srgbClr>
              </a:gs>
              <a:gs pos="25000">
                <a:srgbClr val="21D6E0">
                  <a:alpha val="55001"/>
                </a:srgbClr>
              </a:gs>
              <a:gs pos="75000">
                <a:srgbClr val="0087E6">
                  <a:alpha val="73001"/>
                </a:srgbClr>
              </a:gs>
              <a:gs pos="100000">
                <a:srgbClr val="005CBF">
                  <a:alpha val="82001"/>
                </a:srgbClr>
              </a:gs>
            </a:gsLst>
            <a:lin ang="5400000" scaled="1"/>
          </a:gra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9122" name="AutoShape 226"/>
          <p:cNvSpPr>
            <a:spLocks noChangeArrowheads="1"/>
          </p:cNvSpPr>
          <p:nvPr/>
        </p:nvSpPr>
        <p:spPr bwMode="auto">
          <a:xfrm rot="5400000">
            <a:off x="4504531" y="1281907"/>
            <a:ext cx="166687" cy="2095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3D4A8">
                  <a:alpha val="46001"/>
                </a:srgbClr>
              </a:gs>
              <a:gs pos="25000">
                <a:srgbClr val="21D6E0">
                  <a:alpha val="55001"/>
                </a:srgbClr>
              </a:gs>
              <a:gs pos="75000">
                <a:srgbClr val="0087E6">
                  <a:alpha val="73001"/>
                </a:srgbClr>
              </a:gs>
              <a:gs pos="100000">
                <a:srgbClr val="005CBF">
                  <a:alpha val="82001"/>
                </a:srgbClr>
              </a:gs>
            </a:gsLst>
            <a:lin ang="5400000" scaled="1"/>
          </a:gra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9123" name="AutoShape 227"/>
          <p:cNvSpPr>
            <a:spLocks noChangeArrowheads="1"/>
          </p:cNvSpPr>
          <p:nvPr/>
        </p:nvSpPr>
        <p:spPr bwMode="auto">
          <a:xfrm rot="10800000">
            <a:off x="5389563" y="911225"/>
            <a:ext cx="166687" cy="2095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3D4A8">
                  <a:alpha val="46001"/>
                </a:srgbClr>
              </a:gs>
              <a:gs pos="25000">
                <a:srgbClr val="21D6E0">
                  <a:alpha val="55001"/>
                </a:srgbClr>
              </a:gs>
              <a:gs pos="75000">
                <a:srgbClr val="0087E6">
                  <a:alpha val="73001"/>
                </a:srgbClr>
              </a:gs>
              <a:gs pos="100000">
                <a:srgbClr val="005CBF">
                  <a:alpha val="82001"/>
                </a:srgbClr>
              </a:gs>
            </a:gsLst>
            <a:lin ang="5400000" scaled="1"/>
          </a:gra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9124" name="AutoShape 228"/>
          <p:cNvSpPr>
            <a:spLocks noChangeArrowheads="1"/>
          </p:cNvSpPr>
          <p:nvPr/>
        </p:nvSpPr>
        <p:spPr bwMode="auto">
          <a:xfrm rot="16200000">
            <a:off x="5766594" y="1096169"/>
            <a:ext cx="166688" cy="2095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3D4A8">
                  <a:alpha val="46001"/>
                </a:srgbClr>
              </a:gs>
              <a:gs pos="25000">
                <a:srgbClr val="21D6E0">
                  <a:alpha val="55001"/>
                </a:srgbClr>
              </a:gs>
              <a:gs pos="75000">
                <a:srgbClr val="0087E6">
                  <a:alpha val="73001"/>
                </a:srgbClr>
              </a:gs>
              <a:gs pos="100000">
                <a:srgbClr val="005CBF">
                  <a:alpha val="82001"/>
                </a:srgbClr>
              </a:gs>
            </a:gsLst>
            <a:lin ang="5400000" scaled="1"/>
          </a:gra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09125" name="AutoShape 229"/>
          <p:cNvSpPr>
            <a:spLocks noChangeArrowheads="1"/>
          </p:cNvSpPr>
          <p:nvPr/>
        </p:nvSpPr>
        <p:spPr bwMode="auto">
          <a:xfrm rot="16200000">
            <a:off x="5766594" y="2382044"/>
            <a:ext cx="166688" cy="2095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3D4A8">
                  <a:alpha val="46001"/>
                </a:srgbClr>
              </a:gs>
              <a:gs pos="25000">
                <a:srgbClr val="21D6E0">
                  <a:alpha val="59501"/>
                </a:srgbClr>
              </a:gs>
              <a:gs pos="75000">
                <a:srgbClr val="0087E6">
                  <a:alpha val="86500"/>
                </a:srgbClr>
              </a:gs>
              <a:gs pos="100000">
                <a:srgbClr val="005CBF"/>
              </a:gs>
            </a:gsLst>
            <a:lin ang="5400000" scaled="1"/>
          </a:gra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28" name="Oval 19"/>
          <p:cNvSpPr>
            <a:spLocks noChangeArrowheads="1"/>
          </p:cNvSpPr>
          <p:nvPr/>
        </p:nvSpPr>
        <p:spPr bwMode="auto">
          <a:xfrm>
            <a:off x="280387" y="5800896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33" name="Oval 24"/>
          <p:cNvSpPr>
            <a:spLocks noChangeArrowheads="1"/>
          </p:cNvSpPr>
          <p:nvPr/>
        </p:nvSpPr>
        <p:spPr bwMode="auto">
          <a:xfrm>
            <a:off x="184247" y="5572296"/>
            <a:ext cx="131762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/>
              <a:t>+</a:t>
            </a:r>
          </a:p>
        </p:txBody>
      </p:sp>
      <p:sp>
        <p:nvSpPr>
          <p:cNvPr id="335" name="Oval 26"/>
          <p:cNvSpPr>
            <a:spLocks noChangeArrowheads="1"/>
          </p:cNvSpPr>
          <p:nvPr/>
        </p:nvSpPr>
        <p:spPr bwMode="auto">
          <a:xfrm>
            <a:off x="2178147" y="5861532"/>
            <a:ext cx="131762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/>
              <a:t>+</a:t>
            </a:r>
          </a:p>
        </p:txBody>
      </p:sp>
      <p:sp>
        <p:nvSpPr>
          <p:cNvPr id="336" name="Oval 27"/>
          <p:cNvSpPr>
            <a:spLocks noChangeArrowheads="1"/>
          </p:cNvSpPr>
          <p:nvPr/>
        </p:nvSpPr>
        <p:spPr bwMode="auto">
          <a:xfrm>
            <a:off x="3056034" y="5851214"/>
            <a:ext cx="131763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/>
              <a:t>+</a:t>
            </a:r>
          </a:p>
        </p:txBody>
      </p:sp>
      <p:sp>
        <p:nvSpPr>
          <p:cNvPr id="337" name="Oval 117"/>
          <p:cNvSpPr>
            <a:spLocks noChangeArrowheads="1"/>
          </p:cNvSpPr>
          <p:nvPr/>
        </p:nvSpPr>
        <p:spPr bwMode="auto">
          <a:xfrm>
            <a:off x="558800" y="5686907"/>
            <a:ext cx="131762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340" name="Oval 120"/>
          <p:cNvSpPr>
            <a:spLocks noChangeArrowheads="1"/>
          </p:cNvSpPr>
          <p:nvPr/>
        </p:nvSpPr>
        <p:spPr bwMode="auto">
          <a:xfrm>
            <a:off x="1004190" y="5574024"/>
            <a:ext cx="131763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/>
              <a:t>+</a:t>
            </a:r>
          </a:p>
        </p:txBody>
      </p:sp>
      <p:sp>
        <p:nvSpPr>
          <p:cNvPr id="342" name="Oval 122"/>
          <p:cNvSpPr>
            <a:spLocks noChangeArrowheads="1"/>
          </p:cNvSpPr>
          <p:nvPr/>
        </p:nvSpPr>
        <p:spPr bwMode="auto">
          <a:xfrm>
            <a:off x="1153319" y="5802795"/>
            <a:ext cx="131762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43" name="Oval 123"/>
          <p:cNvSpPr>
            <a:spLocks noChangeArrowheads="1"/>
          </p:cNvSpPr>
          <p:nvPr/>
        </p:nvSpPr>
        <p:spPr bwMode="auto">
          <a:xfrm>
            <a:off x="1403352" y="5595003"/>
            <a:ext cx="131762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44" name="Oval 124"/>
          <p:cNvSpPr>
            <a:spLocks noChangeArrowheads="1"/>
          </p:cNvSpPr>
          <p:nvPr/>
        </p:nvSpPr>
        <p:spPr bwMode="auto">
          <a:xfrm>
            <a:off x="1509713" y="5731838"/>
            <a:ext cx="131762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/>
              <a:t>+</a:t>
            </a:r>
          </a:p>
        </p:txBody>
      </p:sp>
      <p:sp>
        <p:nvSpPr>
          <p:cNvPr id="345" name="Oval 125"/>
          <p:cNvSpPr>
            <a:spLocks noChangeArrowheads="1"/>
          </p:cNvSpPr>
          <p:nvPr/>
        </p:nvSpPr>
        <p:spPr bwMode="auto">
          <a:xfrm>
            <a:off x="1865312" y="5767387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47" name="Oval 127"/>
          <p:cNvSpPr>
            <a:spLocks noChangeArrowheads="1"/>
          </p:cNvSpPr>
          <p:nvPr/>
        </p:nvSpPr>
        <p:spPr bwMode="auto">
          <a:xfrm>
            <a:off x="1960658" y="5594832"/>
            <a:ext cx="131763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/>
              <a:t>+</a:t>
            </a:r>
          </a:p>
        </p:txBody>
      </p:sp>
      <p:sp>
        <p:nvSpPr>
          <p:cNvPr id="349" name="Oval 129"/>
          <p:cNvSpPr>
            <a:spLocks noChangeArrowheads="1"/>
          </p:cNvSpPr>
          <p:nvPr/>
        </p:nvSpPr>
        <p:spPr bwMode="auto">
          <a:xfrm>
            <a:off x="2173384" y="5655157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50" name="Oval 130"/>
          <p:cNvSpPr>
            <a:spLocks noChangeArrowheads="1"/>
          </p:cNvSpPr>
          <p:nvPr/>
        </p:nvSpPr>
        <p:spPr bwMode="auto">
          <a:xfrm>
            <a:off x="2346423" y="5615158"/>
            <a:ext cx="131762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/>
              <a:t>+</a:t>
            </a:r>
          </a:p>
        </p:txBody>
      </p:sp>
      <p:sp>
        <p:nvSpPr>
          <p:cNvPr id="352" name="Oval 132"/>
          <p:cNvSpPr>
            <a:spLocks noChangeArrowheads="1"/>
          </p:cNvSpPr>
          <p:nvPr/>
        </p:nvSpPr>
        <p:spPr bwMode="auto">
          <a:xfrm>
            <a:off x="749301" y="5786607"/>
            <a:ext cx="131762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53" name="Oval 133"/>
          <p:cNvSpPr>
            <a:spLocks noChangeArrowheads="1"/>
          </p:cNvSpPr>
          <p:nvPr/>
        </p:nvSpPr>
        <p:spPr bwMode="auto">
          <a:xfrm>
            <a:off x="2538509" y="5755169"/>
            <a:ext cx="131763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/>
              <a:t>+</a:t>
            </a:r>
          </a:p>
        </p:txBody>
      </p:sp>
      <p:sp>
        <p:nvSpPr>
          <p:cNvPr id="355" name="Oval 135"/>
          <p:cNvSpPr>
            <a:spLocks noChangeArrowheads="1"/>
          </p:cNvSpPr>
          <p:nvPr/>
        </p:nvSpPr>
        <p:spPr bwMode="auto">
          <a:xfrm>
            <a:off x="2735263" y="5783120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57" name="Oval 137"/>
          <p:cNvSpPr>
            <a:spLocks noChangeArrowheads="1"/>
          </p:cNvSpPr>
          <p:nvPr/>
        </p:nvSpPr>
        <p:spPr bwMode="auto">
          <a:xfrm>
            <a:off x="3094038" y="5653258"/>
            <a:ext cx="131762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60" name="Oval 140"/>
          <p:cNvSpPr>
            <a:spLocks noChangeArrowheads="1"/>
          </p:cNvSpPr>
          <p:nvPr/>
        </p:nvSpPr>
        <p:spPr bwMode="auto">
          <a:xfrm>
            <a:off x="4084638" y="5588652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63" name="Oval 143"/>
          <p:cNvSpPr>
            <a:spLocks noChangeArrowheads="1"/>
          </p:cNvSpPr>
          <p:nvPr/>
        </p:nvSpPr>
        <p:spPr bwMode="auto">
          <a:xfrm>
            <a:off x="5384006" y="5614051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64" name="Oval 144"/>
          <p:cNvSpPr>
            <a:spLocks noChangeArrowheads="1"/>
          </p:cNvSpPr>
          <p:nvPr/>
        </p:nvSpPr>
        <p:spPr bwMode="auto">
          <a:xfrm>
            <a:off x="3622772" y="5639111"/>
            <a:ext cx="131762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365" name="Oval 145"/>
          <p:cNvSpPr>
            <a:spLocks noChangeArrowheads="1"/>
          </p:cNvSpPr>
          <p:nvPr/>
        </p:nvSpPr>
        <p:spPr bwMode="auto">
          <a:xfrm>
            <a:off x="4895851" y="5699434"/>
            <a:ext cx="131763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/>
              <a:t>+</a:t>
            </a:r>
          </a:p>
        </p:txBody>
      </p:sp>
      <p:sp>
        <p:nvSpPr>
          <p:cNvPr id="366" name="Oval 146"/>
          <p:cNvSpPr>
            <a:spLocks noChangeArrowheads="1"/>
          </p:cNvSpPr>
          <p:nvPr/>
        </p:nvSpPr>
        <p:spPr bwMode="auto">
          <a:xfrm>
            <a:off x="6173788" y="5836613"/>
            <a:ext cx="131762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/>
              <a:t>+</a:t>
            </a:r>
          </a:p>
        </p:txBody>
      </p:sp>
      <p:sp>
        <p:nvSpPr>
          <p:cNvPr id="368" name="Oval 148"/>
          <p:cNvSpPr>
            <a:spLocks noChangeArrowheads="1"/>
          </p:cNvSpPr>
          <p:nvPr/>
        </p:nvSpPr>
        <p:spPr bwMode="auto">
          <a:xfrm>
            <a:off x="3760980" y="5671031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69" name="Oval 149"/>
          <p:cNvSpPr>
            <a:spLocks noChangeArrowheads="1"/>
          </p:cNvSpPr>
          <p:nvPr/>
        </p:nvSpPr>
        <p:spPr bwMode="auto">
          <a:xfrm>
            <a:off x="4284759" y="5575609"/>
            <a:ext cx="131762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/>
              <a:t>+</a:t>
            </a:r>
          </a:p>
        </p:txBody>
      </p:sp>
      <p:sp>
        <p:nvSpPr>
          <p:cNvPr id="370" name="Oval 150"/>
          <p:cNvSpPr>
            <a:spLocks noChangeArrowheads="1"/>
          </p:cNvSpPr>
          <p:nvPr/>
        </p:nvSpPr>
        <p:spPr bwMode="auto">
          <a:xfrm>
            <a:off x="3953669" y="5693738"/>
            <a:ext cx="131762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/>
              <a:t>+</a:t>
            </a:r>
          </a:p>
        </p:txBody>
      </p:sp>
      <p:sp>
        <p:nvSpPr>
          <p:cNvPr id="373" name="Oval 153"/>
          <p:cNvSpPr>
            <a:spLocks noChangeArrowheads="1"/>
          </p:cNvSpPr>
          <p:nvPr/>
        </p:nvSpPr>
        <p:spPr bwMode="auto">
          <a:xfrm>
            <a:off x="4591050" y="5717551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74" name="Oval 154"/>
          <p:cNvSpPr>
            <a:spLocks noChangeArrowheads="1"/>
          </p:cNvSpPr>
          <p:nvPr/>
        </p:nvSpPr>
        <p:spPr bwMode="auto">
          <a:xfrm>
            <a:off x="4491037" y="5640415"/>
            <a:ext cx="131763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/>
              <a:t>+</a:t>
            </a:r>
          </a:p>
        </p:txBody>
      </p:sp>
      <p:sp>
        <p:nvSpPr>
          <p:cNvPr id="375" name="Oval 155"/>
          <p:cNvSpPr>
            <a:spLocks noChangeArrowheads="1"/>
          </p:cNvSpPr>
          <p:nvPr/>
        </p:nvSpPr>
        <p:spPr bwMode="auto">
          <a:xfrm>
            <a:off x="4904582" y="5699435"/>
            <a:ext cx="131762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79" name="Oval 159"/>
          <p:cNvSpPr>
            <a:spLocks noChangeArrowheads="1"/>
          </p:cNvSpPr>
          <p:nvPr/>
        </p:nvSpPr>
        <p:spPr bwMode="auto">
          <a:xfrm>
            <a:off x="5167313" y="5683731"/>
            <a:ext cx="131762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80" name="Oval 160"/>
          <p:cNvSpPr>
            <a:spLocks noChangeArrowheads="1"/>
          </p:cNvSpPr>
          <p:nvPr/>
        </p:nvSpPr>
        <p:spPr bwMode="auto">
          <a:xfrm>
            <a:off x="5119688" y="5594831"/>
            <a:ext cx="131763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/>
              <a:t>+</a:t>
            </a:r>
          </a:p>
        </p:txBody>
      </p:sp>
      <p:sp>
        <p:nvSpPr>
          <p:cNvPr id="381" name="Oval 161"/>
          <p:cNvSpPr>
            <a:spLocks noChangeArrowheads="1"/>
          </p:cNvSpPr>
          <p:nvPr/>
        </p:nvSpPr>
        <p:spPr bwMode="auto">
          <a:xfrm>
            <a:off x="5583334" y="5637524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82" name="Oval 162"/>
          <p:cNvSpPr>
            <a:spLocks noChangeArrowheads="1"/>
          </p:cNvSpPr>
          <p:nvPr/>
        </p:nvSpPr>
        <p:spPr bwMode="auto">
          <a:xfrm>
            <a:off x="5431631" y="5620854"/>
            <a:ext cx="131762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/>
              <a:t>+</a:t>
            </a:r>
          </a:p>
        </p:txBody>
      </p:sp>
      <p:sp>
        <p:nvSpPr>
          <p:cNvPr id="384" name="Oval 164"/>
          <p:cNvSpPr>
            <a:spLocks noChangeArrowheads="1"/>
          </p:cNvSpPr>
          <p:nvPr/>
        </p:nvSpPr>
        <p:spPr bwMode="auto">
          <a:xfrm>
            <a:off x="5998150" y="5867400"/>
            <a:ext cx="131762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85" name="Oval 165"/>
          <p:cNvSpPr>
            <a:spLocks noChangeArrowheads="1"/>
          </p:cNvSpPr>
          <p:nvPr/>
        </p:nvSpPr>
        <p:spPr bwMode="auto">
          <a:xfrm>
            <a:off x="6403976" y="5796132"/>
            <a:ext cx="131762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86" name="Oval 166"/>
          <p:cNvSpPr>
            <a:spLocks noChangeArrowheads="1"/>
          </p:cNvSpPr>
          <p:nvPr/>
        </p:nvSpPr>
        <p:spPr bwMode="auto">
          <a:xfrm>
            <a:off x="7072313" y="5569146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88" name="Oval 168"/>
          <p:cNvSpPr>
            <a:spLocks noChangeArrowheads="1"/>
          </p:cNvSpPr>
          <p:nvPr/>
        </p:nvSpPr>
        <p:spPr bwMode="auto">
          <a:xfrm>
            <a:off x="7826950" y="5607532"/>
            <a:ext cx="131762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89" name="Oval 169"/>
          <p:cNvSpPr>
            <a:spLocks noChangeArrowheads="1"/>
          </p:cNvSpPr>
          <p:nvPr/>
        </p:nvSpPr>
        <p:spPr bwMode="auto">
          <a:xfrm>
            <a:off x="8598473" y="5581820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92" name="Oval 172"/>
          <p:cNvSpPr>
            <a:spLocks noChangeArrowheads="1"/>
          </p:cNvSpPr>
          <p:nvPr/>
        </p:nvSpPr>
        <p:spPr bwMode="auto">
          <a:xfrm>
            <a:off x="8341519" y="5854728"/>
            <a:ext cx="131763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/>
              <a:t>+</a:t>
            </a:r>
          </a:p>
        </p:txBody>
      </p:sp>
      <p:sp>
        <p:nvSpPr>
          <p:cNvPr id="393" name="Oval 173"/>
          <p:cNvSpPr>
            <a:spLocks noChangeArrowheads="1"/>
          </p:cNvSpPr>
          <p:nvPr/>
        </p:nvSpPr>
        <p:spPr bwMode="auto">
          <a:xfrm>
            <a:off x="6807199" y="5663091"/>
            <a:ext cx="131764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395" name="Oval 175"/>
          <p:cNvSpPr>
            <a:spLocks noChangeArrowheads="1"/>
          </p:cNvSpPr>
          <p:nvPr/>
        </p:nvSpPr>
        <p:spPr bwMode="auto">
          <a:xfrm>
            <a:off x="7154863" y="5742469"/>
            <a:ext cx="131762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/>
              <a:t>+</a:t>
            </a:r>
          </a:p>
        </p:txBody>
      </p:sp>
      <p:sp>
        <p:nvSpPr>
          <p:cNvPr id="399" name="Oval 179"/>
          <p:cNvSpPr>
            <a:spLocks noChangeArrowheads="1"/>
          </p:cNvSpPr>
          <p:nvPr/>
        </p:nvSpPr>
        <p:spPr bwMode="auto">
          <a:xfrm>
            <a:off x="7469761" y="5772939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00" name="Oval 180"/>
          <p:cNvSpPr>
            <a:spLocks noChangeArrowheads="1"/>
          </p:cNvSpPr>
          <p:nvPr/>
        </p:nvSpPr>
        <p:spPr bwMode="auto">
          <a:xfrm>
            <a:off x="7578641" y="5632615"/>
            <a:ext cx="131763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402" name="Oval 182"/>
          <p:cNvSpPr>
            <a:spLocks noChangeArrowheads="1"/>
          </p:cNvSpPr>
          <p:nvPr/>
        </p:nvSpPr>
        <p:spPr bwMode="auto">
          <a:xfrm>
            <a:off x="7908706" y="5754513"/>
            <a:ext cx="131762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/>
              <a:t>+</a:t>
            </a:r>
          </a:p>
        </p:txBody>
      </p:sp>
      <p:sp>
        <p:nvSpPr>
          <p:cNvPr id="404" name="Oval 184"/>
          <p:cNvSpPr>
            <a:spLocks noChangeArrowheads="1"/>
          </p:cNvSpPr>
          <p:nvPr/>
        </p:nvSpPr>
        <p:spPr bwMode="auto">
          <a:xfrm>
            <a:off x="8173244" y="5867569"/>
            <a:ext cx="131762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08" name="Oval 188"/>
          <p:cNvSpPr>
            <a:spLocks noChangeArrowheads="1"/>
          </p:cNvSpPr>
          <p:nvPr/>
        </p:nvSpPr>
        <p:spPr bwMode="auto">
          <a:xfrm>
            <a:off x="6700044" y="5880752"/>
            <a:ext cx="131763" cy="1428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09" name="Oval 189"/>
          <p:cNvSpPr>
            <a:spLocks noChangeArrowheads="1"/>
          </p:cNvSpPr>
          <p:nvPr/>
        </p:nvSpPr>
        <p:spPr bwMode="auto">
          <a:xfrm>
            <a:off x="8705057" y="5763729"/>
            <a:ext cx="131762" cy="142875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/>
              <a:t>+</a:t>
            </a:r>
          </a:p>
        </p:txBody>
      </p:sp>
      <p:sp>
        <p:nvSpPr>
          <p:cNvPr id="414" name="Oval 216"/>
          <p:cNvSpPr>
            <a:spLocks noChangeArrowheads="1"/>
          </p:cNvSpPr>
          <p:nvPr/>
        </p:nvSpPr>
        <p:spPr bwMode="auto">
          <a:xfrm>
            <a:off x="3849880" y="5683076"/>
            <a:ext cx="131762" cy="142875"/>
          </a:xfrm>
          <a:prstGeom prst="ellipse">
            <a:avLst/>
          </a:prstGeom>
          <a:gradFill rotWithShape="1">
            <a:gsLst>
              <a:gs pos="0">
                <a:srgbClr val="99FF66"/>
              </a:gs>
              <a:gs pos="100000">
                <a:srgbClr val="47762F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15" name="Oval 217"/>
          <p:cNvSpPr>
            <a:spLocks noChangeArrowheads="1"/>
          </p:cNvSpPr>
          <p:nvPr/>
        </p:nvSpPr>
        <p:spPr bwMode="auto">
          <a:xfrm>
            <a:off x="4336353" y="3162299"/>
            <a:ext cx="131762" cy="142875"/>
          </a:xfrm>
          <a:prstGeom prst="ellipse">
            <a:avLst/>
          </a:prstGeom>
          <a:gradFill rotWithShape="1">
            <a:gsLst>
              <a:gs pos="0">
                <a:srgbClr val="99FF66"/>
              </a:gs>
              <a:gs pos="100000">
                <a:srgbClr val="47762F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16" name="Oval 218"/>
          <p:cNvSpPr>
            <a:spLocks noChangeArrowheads="1"/>
          </p:cNvSpPr>
          <p:nvPr/>
        </p:nvSpPr>
        <p:spPr bwMode="auto">
          <a:xfrm>
            <a:off x="4204590" y="5701024"/>
            <a:ext cx="131763" cy="142875"/>
          </a:xfrm>
          <a:prstGeom prst="ellipse">
            <a:avLst/>
          </a:prstGeom>
          <a:gradFill rotWithShape="1">
            <a:gsLst>
              <a:gs pos="0">
                <a:srgbClr val="99FF66"/>
              </a:gs>
              <a:gs pos="100000">
                <a:srgbClr val="47762F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17" name="Oval 219"/>
          <p:cNvSpPr>
            <a:spLocks noChangeArrowheads="1"/>
          </p:cNvSpPr>
          <p:nvPr/>
        </p:nvSpPr>
        <p:spPr bwMode="auto">
          <a:xfrm>
            <a:off x="4677762" y="3157537"/>
            <a:ext cx="131763" cy="142875"/>
          </a:xfrm>
          <a:prstGeom prst="ellipse">
            <a:avLst/>
          </a:prstGeom>
          <a:gradFill rotWithShape="1">
            <a:gsLst>
              <a:gs pos="0">
                <a:srgbClr val="99FF66"/>
              </a:gs>
              <a:gs pos="100000">
                <a:srgbClr val="47762F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18" name="Oval 220"/>
          <p:cNvSpPr>
            <a:spLocks noChangeArrowheads="1"/>
          </p:cNvSpPr>
          <p:nvPr/>
        </p:nvSpPr>
        <p:spPr bwMode="auto">
          <a:xfrm>
            <a:off x="4747418" y="5700229"/>
            <a:ext cx="131763" cy="142875"/>
          </a:xfrm>
          <a:prstGeom prst="ellipse">
            <a:avLst/>
          </a:prstGeom>
          <a:gradFill rotWithShape="1">
            <a:gsLst>
              <a:gs pos="0">
                <a:srgbClr val="99FF66"/>
              </a:gs>
              <a:gs pos="100000">
                <a:srgbClr val="47762F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19" name="Oval 221"/>
          <p:cNvSpPr>
            <a:spLocks noChangeArrowheads="1"/>
          </p:cNvSpPr>
          <p:nvPr/>
        </p:nvSpPr>
        <p:spPr bwMode="auto">
          <a:xfrm>
            <a:off x="5478558" y="3221038"/>
            <a:ext cx="131763" cy="142875"/>
          </a:xfrm>
          <a:prstGeom prst="ellipse">
            <a:avLst/>
          </a:prstGeom>
          <a:gradFill rotWithShape="1">
            <a:gsLst>
              <a:gs pos="0">
                <a:srgbClr val="99FF66"/>
              </a:gs>
              <a:gs pos="100000">
                <a:srgbClr val="47762F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20" name="Oval 222"/>
          <p:cNvSpPr>
            <a:spLocks noChangeArrowheads="1"/>
          </p:cNvSpPr>
          <p:nvPr/>
        </p:nvSpPr>
        <p:spPr bwMode="auto">
          <a:xfrm>
            <a:off x="5269105" y="5678970"/>
            <a:ext cx="131763" cy="142875"/>
          </a:xfrm>
          <a:prstGeom prst="ellipse">
            <a:avLst/>
          </a:prstGeom>
          <a:gradFill rotWithShape="1">
            <a:gsLst>
              <a:gs pos="0">
                <a:srgbClr val="99FF66"/>
              </a:gs>
              <a:gs pos="100000">
                <a:srgbClr val="47762F"/>
              </a:gs>
            </a:gsLst>
            <a:lin ang="18900000" scaled="1"/>
          </a:gra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 wrap="none" lIns="46800" tIns="36000" anchor="ctr"/>
          <a:lstStyle/>
          <a:p>
            <a:r>
              <a:rPr lang="en-US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22" name="Freeform 214"/>
          <p:cNvSpPr>
            <a:spLocks/>
          </p:cNvSpPr>
          <p:nvPr/>
        </p:nvSpPr>
        <p:spPr bwMode="auto">
          <a:xfrm>
            <a:off x="7868444" y="1924000"/>
            <a:ext cx="981869" cy="184768"/>
          </a:xfrm>
          <a:custGeom>
            <a:avLst/>
            <a:gdLst>
              <a:gd name="T0" fmla="*/ 0 w 1110"/>
              <a:gd name="T1" fmla="*/ 564 h 1045"/>
              <a:gd name="T2" fmla="*/ 213 w 1110"/>
              <a:gd name="T3" fmla="*/ 549 h 1045"/>
              <a:gd name="T4" fmla="*/ 393 w 1110"/>
              <a:gd name="T5" fmla="*/ 66 h 1045"/>
              <a:gd name="T6" fmla="*/ 546 w 1110"/>
              <a:gd name="T7" fmla="*/ 942 h 1045"/>
              <a:gd name="T8" fmla="*/ 714 w 1110"/>
              <a:gd name="T9" fmla="*/ 687 h 1045"/>
              <a:gd name="T10" fmla="*/ 828 w 1110"/>
              <a:gd name="T11" fmla="*/ 606 h 1045"/>
              <a:gd name="T12" fmla="*/ 1110 w 1110"/>
              <a:gd name="T13" fmla="*/ 567 h 10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0"/>
              <a:gd name="T22" fmla="*/ 0 h 1045"/>
              <a:gd name="T23" fmla="*/ 1110 w 1110"/>
              <a:gd name="T24" fmla="*/ 1045 h 1045"/>
              <a:gd name="connsiteX0" fmla="*/ 0 w 10000"/>
              <a:gd name="connsiteY0" fmla="*/ 358 h 3988"/>
              <a:gd name="connsiteX1" fmla="*/ 1919 w 10000"/>
              <a:gd name="connsiteY1" fmla="*/ 215 h 3988"/>
              <a:gd name="connsiteX2" fmla="*/ 4177 w 10000"/>
              <a:gd name="connsiteY2" fmla="*/ 311 h 3988"/>
              <a:gd name="connsiteX3" fmla="*/ 4919 w 10000"/>
              <a:gd name="connsiteY3" fmla="*/ 3975 h 3988"/>
              <a:gd name="connsiteX4" fmla="*/ 6432 w 10000"/>
              <a:gd name="connsiteY4" fmla="*/ 1535 h 3988"/>
              <a:gd name="connsiteX5" fmla="*/ 7459 w 10000"/>
              <a:gd name="connsiteY5" fmla="*/ 760 h 3988"/>
              <a:gd name="connsiteX6" fmla="*/ 10000 w 10000"/>
              <a:gd name="connsiteY6" fmla="*/ 387 h 3988"/>
              <a:gd name="connsiteX0" fmla="*/ 0 w 10000"/>
              <a:gd name="connsiteY0" fmla="*/ 766 h 9869"/>
              <a:gd name="connsiteX1" fmla="*/ 4177 w 10000"/>
              <a:gd name="connsiteY1" fmla="*/ 648 h 9869"/>
              <a:gd name="connsiteX2" fmla="*/ 4919 w 10000"/>
              <a:gd name="connsiteY2" fmla="*/ 9835 h 9869"/>
              <a:gd name="connsiteX3" fmla="*/ 6432 w 10000"/>
              <a:gd name="connsiteY3" fmla="*/ 3717 h 9869"/>
              <a:gd name="connsiteX4" fmla="*/ 7459 w 10000"/>
              <a:gd name="connsiteY4" fmla="*/ 1774 h 9869"/>
              <a:gd name="connsiteX5" fmla="*/ 10000 w 10000"/>
              <a:gd name="connsiteY5" fmla="*/ 838 h 9869"/>
              <a:gd name="connsiteX0" fmla="*/ 0 w 5823"/>
              <a:gd name="connsiteY0" fmla="*/ 0 h 9344"/>
              <a:gd name="connsiteX1" fmla="*/ 742 w 5823"/>
              <a:gd name="connsiteY1" fmla="*/ 9309 h 9344"/>
              <a:gd name="connsiteX2" fmla="*/ 2255 w 5823"/>
              <a:gd name="connsiteY2" fmla="*/ 3109 h 9344"/>
              <a:gd name="connsiteX3" fmla="*/ 3282 w 5823"/>
              <a:gd name="connsiteY3" fmla="*/ 1141 h 9344"/>
              <a:gd name="connsiteX4" fmla="*/ 5823 w 5823"/>
              <a:gd name="connsiteY4" fmla="*/ 192 h 9344"/>
              <a:gd name="connsiteX0" fmla="*/ 0 w 10000"/>
              <a:gd name="connsiteY0" fmla="*/ 0 h 10000"/>
              <a:gd name="connsiteX1" fmla="*/ 1274 w 10000"/>
              <a:gd name="connsiteY1" fmla="*/ 9963 h 10000"/>
              <a:gd name="connsiteX2" fmla="*/ 3873 w 10000"/>
              <a:gd name="connsiteY2" fmla="*/ 3327 h 10000"/>
              <a:gd name="connsiteX3" fmla="*/ 5636 w 10000"/>
              <a:gd name="connsiteY3" fmla="*/ 1221 h 10000"/>
              <a:gd name="connsiteX4" fmla="*/ 10000 w 10000"/>
              <a:gd name="connsiteY4" fmla="*/ 205 h 10000"/>
              <a:gd name="connsiteX0" fmla="*/ 0 w 10000"/>
              <a:gd name="connsiteY0" fmla="*/ 0 h 10000"/>
              <a:gd name="connsiteX1" fmla="*/ 1274 w 10000"/>
              <a:gd name="connsiteY1" fmla="*/ 9963 h 10000"/>
              <a:gd name="connsiteX2" fmla="*/ 3873 w 10000"/>
              <a:gd name="connsiteY2" fmla="*/ 3327 h 10000"/>
              <a:gd name="connsiteX3" fmla="*/ 5636 w 10000"/>
              <a:gd name="connsiteY3" fmla="*/ 1221 h 10000"/>
              <a:gd name="connsiteX4" fmla="*/ 10000 w 10000"/>
              <a:gd name="connsiteY4" fmla="*/ 205 h 10000"/>
              <a:gd name="connsiteX0" fmla="*/ 0 w 10000"/>
              <a:gd name="connsiteY0" fmla="*/ 0 h 11630"/>
              <a:gd name="connsiteX1" fmla="*/ 1274 w 10000"/>
              <a:gd name="connsiteY1" fmla="*/ 9963 h 11630"/>
              <a:gd name="connsiteX2" fmla="*/ 3873 w 10000"/>
              <a:gd name="connsiteY2" fmla="*/ 3327 h 11630"/>
              <a:gd name="connsiteX3" fmla="*/ 5636 w 10000"/>
              <a:gd name="connsiteY3" fmla="*/ 1221 h 11630"/>
              <a:gd name="connsiteX4" fmla="*/ 10000 w 10000"/>
              <a:gd name="connsiteY4" fmla="*/ 205 h 11630"/>
              <a:gd name="connsiteX0" fmla="*/ 0 w 10925"/>
              <a:gd name="connsiteY0" fmla="*/ 0 h 17865"/>
              <a:gd name="connsiteX1" fmla="*/ 2199 w 10925"/>
              <a:gd name="connsiteY1" fmla="*/ 17565 h 17865"/>
              <a:gd name="connsiteX2" fmla="*/ 4798 w 10925"/>
              <a:gd name="connsiteY2" fmla="*/ 10929 h 17865"/>
              <a:gd name="connsiteX3" fmla="*/ 6561 w 10925"/>
              <a:gd name="connsiteY3" fmla="*/ 8823 h 17865"/>
              <a:gd name="connsiteX4" fmla="*/ 10925 w 10925"/>
              <a:gd name="connsiteY4" fmla="*/ 7807 h 17865"/>
              <a:gd name="connsiteX0" fmla="*/ 0 w 10925"/>
              <a:gd name="connsiteY0" fmla="*/ 0 h 17865"/>
              <a:gd name="connsiteX1" fmla="*/ 2199 w 10925"/>
              <a:gd name="connsiteY1" fmla="*/ 17565 h 17865"/>
              <a:gd name="connsiteX2" fmla="*/ 4798 w 10925"/>
              <a:gd name="connsiteY2" fmla="*/ 10929 h 17865"/>
              <a:gd name="connsiteX3" fmla="*/ 6561 w 10925"/>
              <a:gd name="connsiteY3" fmla="*/ 8823 h 17865"/>
              <a:gd name="connsiteX4" fmla="*/ 10925 w 10925"/>
              <a:gd name="connsiteY4" fmla="*/ 7807 h 17865"/>
              <a:gd name="connsiteX0" fmla="*/ 0 w 10925"/>
              <a:gd name="connsiteY0" fmla="*/ 0 h 17865"/>
              <a:gd name="connsiteX1" fmla="*/ 2199 w 10925"/>
              <a:gd name="connsiteY1" fmla="*/ 17565 h 17865"/>
              <a:gd name="connsiteX2" fmla="*/ 4798 w 10925"/>
              <a:gd name="connsiteY2" fmla="*/ 10929 h 17865"/>
              <a:gd name="connsiteX3" fmla="*/ 6561 w 10925"/>
              <a:gd name="connsiteY3" fmla="*/ 8823 h 17865"/>
              <a:gd name="connsiteX4" fmla="*/ 10925 w 10925"/>
              <a:gd name="connsiteY4" fmla="*/ 7807 h 17865"/>
              <a:gd name="connsiteX0" fmla="*/ 0 w 10925"/>
              <a:gd name="connsiteY0" fmla="*/ 0 h 17865"/>
              <a:gd name="connsiteX1" fmla="*/ 2199 w 10925"/>
              <a:gd name="connsiteY1" fmla="*/ 17565 h 17865"/>
              <a:gd name="connsiteX2" fmla="*/ 4798 w 10925"/>
              <a:gd name="connsiteY2" fmla="*/ 10929 h 17865"/>
              <a:gd name="connsiteX3" fmla="*/ 6561 w 10925"/>
              <a:gd name="connsiteY3" fmla="*/ 8823 h 17865"/>
              <a:gd name="connsiteX4" fmla="*/ 10925 w 10925"/>
              <a:gd name="connsiteY4" fmla="*/ 7807 h 17865"/>
              <a:gd name="connsiteX0" fmla="*/ 0 w 9916"/>
              <a:gd name="connsiteY0" fmla="*/ 2645 h 9758"/>
              <a:gd name="connsiteX1" fmla="*/ 1190 w 9916"/>
              <a:gd name="connsiteY1" fmla="*/ 9758 h 9758"/>
              <a:gd name="connsiteX2" fmla="*/ 3789 w 9916"/>
              <a:gd name="connsiteY2" fmla="*/ 3122 h 9758"/>
              <a:gd name="connsiteX3" fmla="*/ 5552 w 9916"/>
              <a:gd name="connsiteY3" fmla="*/ 1016 h 9758"/>
              <a:gd name="connsiteX4" fmla="*/ 9916 w 9916"/>
              <a:gd name="connsiteY4" fmla="*/ 0 h 9758"/>
              <a:gd name="connsiteX0" fmla="*/ 0 w 10000"/>
              <a:gd name="connsiteY0" fmla="*/ 2711 h 10001"/>
              <a:gd name="connsiteX1" fmla="*/ 1200 w 10000"/>
              <a:gd name="connsiteY1" fmla="*/ 10000 h 10001"/>
              <a:gd name="connsiteX2" fmla="*/ 3423 w 10000"/>
              <a:gd name="connsiteY2" fmla="*/ 2366 h 10001"/>
              <a:gd name="connsiteX3" fmla="*/ 5599 w 10000"/>
              <a:gd name="connsiteY3" fmla="*/ 1041 h 10001"/>
              <a:gd name="connsiteX4" fmla="*/ 10000 w 10000"/>
              <a:gd name="connsiteY4" fmla="*/ 0 h 10001"/>
              <a:gd name="connsiteX0" fmla="*/ 0 w 10000"/>
              <a:gd name="connsiteY0" fmla="*/ 2711 h 10001"/>
              <a:gd name="connsiteX1" fmla="*/ 1036 w 10000"/>
              <a:gd name="connsiteY1" fmla="*/ 10000 h 10001"/>
              <a:gd name="connsiteX2" fmla="*/ 3423 w 10000"/>
              <a:gd name="connsiteY2" fmla="*/ 2366 h 10001"/>
              <a:gd name="connsiteX3" fmla="*/ 5599 w 10000"/>
              <a:gd name="connsiteY3" fmla="*/ 1041 h 10001"/>
              <a:gd name="connsiteX4" fmla="*/ 10000 w 10000"/>
              <a:gd name="connsiteY4" fmla="*/ 0 h 10001"/>
              <a:gd name="connsiteX0" fmla="*/ 0 w 10187"/>
              <a:gd name="connsiteY0" fmla="*/ 2711 h 10001"/>
              <a:gd name="connsiteX1" fmla="*/ 1223 w 10187"/>
              <a:gd name="connsiteY1" fmla="*/ 10000 h 10001"/>
              <a:gd name="connsiteX2" fmla="*/ 3610 w 10187"/>
              <a:gd name="connsiteY2" fmla="*/ 2366 h 10001"/>
              <a:gd name="connsiteX3" fmla="*/ 5786 w 10187"/>
              <a:gd name="connsiteY3" fmla="*/ 1041 h 10001"/>
              <a:gd name="connsiteX4" fmla="*/ 10187 w 10187"/>
              <a:gd name="connsiteY4" fmla="*/ 0 h 10001"/>
              <a:gd name="connsiteX0" fmla="*/ 0 w 10070"/>
              <a:gd name="connsiteY0" fmla="*/ 2433 h 10000"/>
              <a:gd name="connsiteX1" fmla="*/ 1106 w 10070"/>
              <a:gd name="connsiteY1" fmla="*/ 10000 h 10000"/>
              <a:gd name="connsiteX2" fmla="*/ 3493 w 10070"/>
              <a:gd name="connsiteY2" fmla="*/ 2366 h 10000"/>
              <a:gd name="connsiteX3" fmla="*/ 5669 w 10070"/>
              <a:gd name="connsiteY3" fmla="*/ 1041 h 10000"/>
              <a:gd name="connsiteX4" fmla="*/ 10070 w 10070"/>
              <a:gd name="connsiteY4" fmla="*/ 0 h 10000"/>
              <a:gd name="connsiteX0" fmla="*/ 0 w 10070"/>
              <a:gd name="connsiteY0" fmla="*/ 2433 h 10034"/>
              <a:gd name="connsiteX1" fmla="*/ 1106 w 10070"/>
              <a:gd name="connsiteY1" fmla="*/ 10000 h 10034"/>
              <a:gd name="connsiteX2" fmla="*/ 3966 w 10070"/>
              <a:gd name="connsiteY2" fmla="*/ 5052 h 10034"/>
              <a:gd name="connsiteX3" fmla="*/ 5669 w 10070"/>
              <a:gd name="connsiteY3" fmla="*/ 1041 h 10034"/>
              <a:gd name="connsiteX4" fmla="*/ 10070 w 10070"/>
              <a:gd name="connsiteY4" fmla="*/ 0 h 10034"/>
              <a:gd name="connsiteX0" fmla="*/ 0 w 10070"/>
              <a:gd name="connsiteY0" fmla="*/ 2433 h 10923"/>
              <a:gd name="connsiteX1" fmla="*/ 1579 w 10070"/>
              <a:gd name="connsiteY1" fmla="*/ 10895 h 10923"/>
              <a:gd name="connsiteX2" fmla="*/ 3966 w 10070"/>
              <a:gd name="connsiteY2" fmla="*/ 5052 h 10923"/>
              <a:gd name="connsiteX3" fmla="*/ 5669 w 10070"/>
              <a:gd name="connsiteY3" fmla="*/ 1041 h 10923"/>
              <a:gd name="connsiteX4" fmla="*/ 10070 w 10070"/>
              <a:gd name="connsiteY4" fmla="*/ 0 h 10923"/>
              <a:gd name="connsiteX0" fmla="*/ 0 w 10070"/>
              <a:gd name="connsiteY0" fmla="*/ 2433 h 10922"/>
              <a:gd name="connsiteX1" fmla="*/ 1579 w 10070"/>
              <a:gd name="connsiteY1" fmla="*/ 10895 h 10922"/>
              <a:gd name="connsiteX2" fmla="*/ 3966 w 10070"/>
              <a:gd name="connsiteY2" fmla="*/ 5052 h 10922"/>
              <a:gd name="connsiteX3" fmla="*/ 6448 w 10070"/>
              <a:gd name="connsiteY3" fmla="*/ 3056 h 10922"/>
              <a:gd name="connsiteX4" fmla="*/ 10070 w 10070"/>
              <a:gd name="connsiteY4" fmla="*/ 0 h 10922"/>
              <a:gd name="connsiteX0" fmla="*/ 0 w 11350"/>
              <a:gd name="connsiteY0" fmla="*/ 195 h 8684"/>
              <a:gd name="connsiteX1" fmla="*/ 1579 w 11350"/>
              <a:gd name="connsiteY1" fmla="*/ 8657 h 8684"/>
              <a:gd name="connsiteX2" fmla="*/ 3966 w 11350"/>
              <a:gd name="connsiteY2" fmla="*/ 2814 h 8684"/>
              <a:gd name="connsiteX3" fmla="*/ 6448 w 11350"/>
              <a:gd name="connsiteY3" fmla="*/ 818 h 8684"/>
              <a:gd name="connsiteX4" fmla="*/ 11350 w 11350"/>
              <a:gd name="connsiteY4" fmla="*/ 0 h 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" h="8684">
                <a:moveTo>
                  <a:pt x="0" y="195"/>
                </a:moveTo>
                <a:cubicBezTo>
                  <a:pt x="572" y="5282"/>
                  <a:pt x="918" y="8221"/>
                  <a:pt x="1579" y="8657"/>
                </a:cubicBezTo>
                <a:cubicBezTo>
                  <a:pt x="2240" y="9094"/>
                  <a:pt x="3154" y="4121"/>
                  <a:pt x="3966" y="2814"/>
                </a:cubicBezTo>
                <a:cubicBezTo>
                  <a:pt x="4778" y="1507"/>
                  <a:pt x="5419" y="1350"/>
                  <a:pt x="6448" y="818"/>
                </a:cubicBezTo>
                <a:cubicBezTo>
                  <a:pt x="7479" y="285"/>
                  <a:pt x="10508" y="268"/>
                  <a:pt x="11350" y="0"/>
                </a:cubicBezTo>
              </a:path>
            </a:pathLst>
          </a:cu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3" name="AutoShape 228"/>
          <p:cNvSpPr>
            <a:spLocks noChangeArrowheads="1"/>
          </p:cNvSpPr>
          <p:nvPr/>
        </p:nvSpPr>
        <p:spPr bwMode="auto">
          <a:xfrm rot="16200000">
            <a:off x="4496211" y="6203951"/>
            <a:ext cx="166688" cy="2095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3D4A8">
                  <a:alpha val="46001"/>
                </a:srgbClr>
              </a:gs>
              <a:gs pos="25000">
                <a:srgbClr val="21D6E0">
                  <a:alpha val="55001"/>
                </a:srgbClr>
              </a:gs>
              <a:gs pos="75000">
                <a:srgbClr val="0087E6">
                  <a:alpha val="73001"/>
                </a:srgbClr>
              </a:gs>
              <a:gs pos="100000">
                <a:srgbClr val="005CBF">
                  <a:alpha val="82001"/>
                </a:srgbClr>
              </a:gs>
            </a:gsLst>
            <a:lin ang="5400000" scaled="1"/>
          </a:gra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24" name="AutoShape 201"/>
          <p:cNvSpPr>
            <a:spLocks noChangeArrowheads="1"/>
          </p:cNvSpPr>
          <p:nvPr/>
        </p:nvSpPr>
        <p:spPr bwMode="auto">
          <a:xfrm rot="27000000">
            <a:off x="4497358" y="6203952"/>
            <a:ext cx="166687" cy="2095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F200">
                  <a:alpha val="46001"/>
                </a:srgbClr>
              </a:gs>
              <a:gs pos="45000">
                <a:srgbClr val="FF7A00">
                  <a:alpha val="62201"/>
                </a:srgbClr>
              </a:gs>
              <a:gs pos="70000">
                <a:srgbClr val="FF0300">
                  <a:alpha val="71201"/>
                </a:srgbClr>
              </a:gs>
              <a:gs pos="100000">
                <a:srgbClr val="4D0808">
                  <a:alpha val="82001"/>
                </a:srgbClr>
              </a:gs>
            </a:gsLst>
            <a:lin ang="5400000" scaled="1"/>
          </a:gradFill>
          <a:ln w="31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402589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7" name="Straight Connector 426"/>
          <p:cNvCxnSpPr>
            <a:stCxn id="208898" idx="1"/>
            <a:endCxn id="208898" idx="3"/>
          </p:cNvCxnSpPr>
          <p:nvPr/>
        </p:nvCxnSpPr>
        <p:spPr bwMode="auto">
          <a:xfrm>
            <a:off x="136525" y="4510882"/>
            <a:ext cx="8902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-3432032" y="3685805"/>
            <a:ext cx="3394075" cy="698500"/>
            <a:chOff x="1722" y="11792"/>
            <a:chExt cx="3025" cy="772"/>
          </a:xfrm>
        </p:grpSpPr>
        <p:grpSp>
          <p:nvGrpSpPr>
            <p:cNvPr id="34984" name="Group 29"/>
            <p:cNvGrpSpPr>
              <a:grpSpLocks/>
            </p:cNvGrpSpPr>
            <p:nvPr/>
          </p:nvGrpSpPr>
          <p:grpSpPr bwMode="auto">
            <a:xfrm>
              <a:off x="2011" y="11792"/>
              <a:ext cx="2736" cy="772"/>
              <a:chOff x="2011" y="11792"/>
              <a:chExt cx="2736" cy="772"/>
            </a:xfrm>
          </p:grpSpPr>
          <p:sp>
            <p:nvSpPr>
              <p:cNvPr id="208926" name="Freeform 30"/>
              <p:cNvSpPr>
                <a:spLocks/>
              </p:cNvSpPr>
              <p:nvPr/>
            </p:nvSpPr>
            <p:spPr bwMode="auto">
              <a:xfrm>
                <a:off x="2011" y="11792"/>
                <a:ext cx="2736" cy="768"/>
              </a:xfrm>
              <a:custGeom>
                <a:avLst/>
                <a:gdLst/>
                <a:ahLst/>
                <a:cxnLst>
                  <a:cxn ang="0">
                    <a:pos x="0" y="1218"/>
                  </a:cxn>
                  <a:cxn ang="0">
                    <a:pos x="1776" y="786"/>
                  </a:cxn>
                  <a:cxn ang="0">
                    <a:pos x="4028" y="0"/>
                  </a:cxn>
                  <a:cxn ang="0">
                    <a:pos x="6336" y="786"/>
                  </a:cxn>
                  <a:cxn ang="0">
                    <a:pos x="8112" y="1218"/>
                  </a:cxn>
                  <a:cxn ang="0">
                    <a:pos x="6339" y="1648"/>
                  </a:cxn>
                  <a:cxn ang="0">
                    <a:pos x="4028" y="2428"/>
                  </a:cxn>
                  <a:cxn ang="0">
                    <a:pos x="1776" y="1650"/>
                  </a:cxn>
                  <a:cxn ang="0">
                    <a:pos x="0" y="1218"/>
                  </a:cxn>
                </a:cxnLst>
                <a:rect l="0" t="0" r="r" b="b"/>
                <a:pathLst>
                  <a:path w="8112" h="2428">
                    <a:moveTo>
                      <a:pt x="0" y="1218"/>
                    </a:moveTo>
                    <a:cubicBezTo>
                      <a:pt x="156" y="1188"/>
                      <a:pt x="856" y="1130"/>
                      <a:pt x="1776" y="786"/>
                    </a:cubicBezTo>
                    <a:cubicBezTo>
                      <a:pt x="2696" y="442"/>
                      <a:pt x="3268" y="0"/>
                      <a:pt x="4028" y="0"/>
                    </a:cubicBezTo>
                    <a:cubicBezTo>
                      <a:pt x="4788" y="0"/>
                      <a:pt x="5690" y="547"/>
                      <a:pt x="6336" y="786"/>
                    </a:cubicBezTo>
                    <a:cubicBezTo>
                      <a:pt x="6982" y="1025"/>
                      <a:pt x="7979" y="1218"/>
                      <a:pt x="8112" y="1218"/>
                    </a:cubicBezTo>
                    <a:cubicBezTo>
                      <a:pt x="7972" y="1254"/>
                      <a:pt x="7019" y="1448"/>
                      <a:pt x="6339" y="1648"/>
                    </a:cubicBezTo>
                    <a:cubicBezTo>
                      <a:pt x="5658" y="1850"/>
                      <a:pt x="4788" y="2428"/>
                      <a:pt x="4028" y="2428"/>
                    </a:cubicBezTo>
                    <a:cubicBezTo>
                      <a:pt x="3268" y="2428"/>
                      <a:pt x="2447" y="1852"/>
                      <a:pt x="1776" y="1650"/>
                    </a:cubicBezTo>
                    <a:cubicBezTo>
                      <a:pt x="1228" y="1385"/>
                      <a:pt x="149" y="1247"/>
                      <a:pt x="0" y="121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vert="wordArtVert" lIns="28800" tIns="18000" anchor="ctr" anchorCtr="0">
                <a:no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208927" name="Oval 31"/>
              <p:cNvSpPr>
                <a:spLocks noChangeAspect="1" noChangeArrowheads="1"/>
              </p:cNvSpPr>
              <p:nvPr/>
            </p:nvSpPr>
            <p:spPr bwMode="auto">
              <a:xfrm>
                <a:off x="2578" y="12111"/>
                <a:ext cx="76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28" name="Oval 32"/>
              <p:cNvSpPr>
                <a:spLocks noChangeAspect="1" noChangeArrowheads="1"/>
              </p:cNvSpPr>
              <p:nvPr/>
            </p:nvSpPr>
            <p:spPr bwMode="auto">
              <a:xfrm>
                <a:off x="2528" y="12203"/>
                <a:ext cx="78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29" name="Oval 33"/>
              <p:cNvSpPr>
                <a:spLocks noChangeAspect="1" noChangeArrowheads="1"/>
              </p:cNvSpPr>
              <p:nvPr/>
            </p:nvSpPr>
            <p:spPr bwMode="auto">
              <a:xfrm>
                <a:off x="2804" y="12187"/>
                <a:ext cx="76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30" name="Oval 34"/>
              <p:cNvSpPr>
                <a:spLocks noChangeAspect="1" noChangeArrowheads="1"/>
              </p:cNvSpPr>
              <p:nvPr/>
            </p:nvSpPr>
            <p:spPr bwMode="auto">
              <a:xfrm>
                <a:off x="2885" y="11959"/>
                <a:ext cx="78" cy="7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31" name="Oval 35"/>
              <p:cNvSpPr>
                <a:spLocks noChangeAspect="1" noChangeArrowheads="1"/>
              </p:cNvSpPr>
              <p:nvPr/>
            </p:nvSpPr>
            <p:spPr bwMode="auto">
              <a:xfrm>
                <a:off x="2902" y="12080"/>
                <a:ext cx="76" cy="7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32" name="Oval 36"/>
              <p:cNvSpPr>
                <a:spLocks noChangeAspect="1" noChangeArrowheads="1"/>
              </p:cNvSpPr>
              <p:nvPr/>
            </p:nvSpPr>
            <p:spPr bwMode="auto">
              <a:xfrm>
                <a:off x="2998" y="12004"/>
                <a:ext cx="78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33" name="Oval 37"/>
              <p:cNvSpPr>
                <a:spLocks noChangeAspect="1" noChangeArrowheads="1"/>
              </p:cNvSpPr>
              <p:nvPr/>
            </p:nvSpPr>
            <p:spPr bwMode="auto">
              <a:xfrm>
                <a:off x="3079" y="12203"/>
                <a:ext cx="78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34" name="Oval 38"/>
              <p:cNvSpPr>
                <a:spLocks noChangeAspect="1" noChangeArrowheads="1"/>
              </p:cNvSpPr>
              <p:nvPr/>
            </p:nvSpPr>
            <p:spPr bwMode="auto">
              <a:xfrm>
                <a:off x="3161" y="11867"/>
                <a:ext cx="76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35" name="Oval 39"/>
              <p:cNvSpPr>
                <a:spLocks noChangeAspect="1" noChangeArrowheads="1"/>
              </p:cNvSpPr>
              <p:nvPr/>
            </p:nvSpPr>
            <p:spPr bwMode="auto">
              <a:xfrm>
                <a:off x="3290" y="11853"/>
                <a:ext cx="78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36" name="Oval 40"/>
              <p:cNvSpPr>
                <a:spLocks noChangeAspect="1" noChangeArrowheads="1"/>
              </p:cNvSpPr>
              <p:nvPr/>
            </p:nvSpPr>
            <p:spPr bwMode="auto">
              <a:xfrm>
                <a:off x="3209" y="12445"/>
                <a:ext cx="78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37" name="Oval 41"/>
              <p:cNvSpPr>
                <a:spLocks noChangeAspect="1" noChangeArrowheads="1"/>
              </p:cNvSpPr>
              <p:nvPr/>
            </p:nvSpPr>
            <p:spPr bwMode="auto">
              <a:xfrm>
                <a:off x="2463" y="12096"/>
                <a:ext cx="78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 dirty="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38" name="Oval 42"/>
              <p:cNvSpPr>
                <a:spLocks noChangeAspect="1" noChangeArrowheads="1"/>
              </p:cNvSpPr>
              <p:nvPr/>
            </p:nvSpPr>
            <p:spPr bwMode="auto">
              <a:xfrm>
                <a:off x="2772" y="12004"/>
                <a:ext cx="78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39" name="Oval 43"/>
              <p:cNvSpPr>
                <a:spLocks noChangeAspect="1" noChangeArrowheads="1"/>
              </p:cNvSpPr>
              <p:nvPr/>
            </p:nvSpPr>
            <p:spPr bwMode="auto">
              <a:xfrm>
                <a:off x="2837" y="12278"/>
                <a:ext cx="78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40" name="Oval 44"/>
              <p:cNvSpPr>
                <a:spLocks noChangeAspect="1" noChangeArrowheads="1"/>
              </p:cNvSpPr>
              <p:nvPr/>
            </p:nvSpPr>
            <p:spPr bwMode="auto">
              <a:xfrm>
                <a:off x="2707" y="12262"/>
                <a:ext cx="78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41" name="Oval 45"/>
              <p:cNvSpPr>
                <a:spLocks noChangeAspect="1" noChangeArrowheads="1"/>
              </p:cNvSpPr>
              <p:nvPr/>
            </p:nvSpPr>
            <p:spPr bwMode="auto">
              <a:xfrm>
                <a:off x="2998" y="11913"/>
                <a:ext cx="78" cy="7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42" name="Oval 46"/>
              <p:cNvSpPr>
                <a:spLocks noChangeAspect="1" noChangeArrowheads="1"/>
              </p:cNvSpPr>
              <p:nvPr/>
            </p:nvSpPr>
            <p:spPr bwMode="auto">
              <a:xfrm>
                <a:off x="3031" y="12111"/>
                <a:ext cx="78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 dirty="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43" name="Oval 47"/>
              <p:cNvSpPr>
                <a:spLocks noChangeAspect="1" noChangeArrowheads="1"/>
              </p:cNvSpPr>
              <p:nvPr/>
            </p:nvSpPr>
            <p:spPr bwMode="auto">
              <a:xfrm>
                <a:off x="3096" y="11945"/>
                <a:ext cx="78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 dirty="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44" name="Oval 48"/>
              <p:cNvSpPr>
                <a:spLocks noChangeAspect="1" noChangeArrowheads="1"/>
              </p:cNvSpPr>
              <p:nvPr/>
            </p:nvSpPr>
            <p:spPr bwMode="auto">
              <a:xfrm>
                <a:off x="3242" y="11959"/>
                <a:ext cx="76" cy="7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 dirty="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45" name="Oval 49"/>
              <p:cNvSpPr>
                <a:spLocks noChangeAspect="1" noChangeArrowheads="1"/>
              </p:cNvSpPr>
              <p:nvPr/>
            </p:nvSpPr>
            <p:spPr bwMode="auto">
              <a:xfrm>
                <a:off x="3242" y="12339"/>
                <a:ext cx="76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46" name="Oval 50"/>
              <p:cNvSpPr>
                <a:spLocks noChangeAspect="1" noChangeArrowheads="1"/>
              </p:cNvSpPr>
              <p:nvPr/>
            </p:nvSpPr>
            <p:spPr bwMode="auto">
              <a:xfrm>
                <a:off x="2415" y="12173"/>
                <a:ext cx="78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47" name="Oval 51"/>
              <p:cNvSpPr>
                <a:spLocks noChangeAspect="1" noChangeArrowheads="1"/>
              </p:cNvSpPr>
              <p:nvPr/>
            </p:nvSpPr>
            <p:spPr bwMode="auto">
              <a:xfrm>
                <a:off x="2217" y="12139"/>
                <a:ext cx="78" cy="7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 dirty="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48" name="Oval 52"/>
              <p:cNvSpPr>
                <a:spLocks noChangeAspect="1" noChangeArrowheads="1"/>
              </p:cNvSpPr>
              <p:nvPr/>
            </p:nvSpPr>
            <p:spPr bwMode="auto">
              <a:xfrm>
                <a:off x="2772" y="12096"/>
                <a:ext cx="78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49" name="Oval 53"/>
              <p:cNvSpPr>
                <a:spLocks noChangeAspect="1" noChangeArrowheads="1"/>
              </p:cNvSpPr>
              <p:nvPr/>
            </p:nvSpPr>
            <p:spPr bwMode="auto">
              <a:xfrm>
                <a:off x="2933" y="12187"/>
                <a:ext cx="78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 dirty="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50" name="Oval 54"/>
              <p:cNvSpPr>
                <a:spLocks noChangeAspect="1" noChangeArrowheads="1"/>
              </p:cNvSpPr>
              <p:nvPr/>
            </p:nvSpPr>
            <p:spPr bwMode="auto">
              <a:xfrm>
                <a:off x="2983" y="12262"/>
                <a:ext cx="76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51" name="Oval 55"/>
              <p:cNvSpPr>
                <a:spLocks noChangeAspect="1" noChangeArrowheads="1"/>
              </p:cNvSpPr>
              <p:nvPr/>
            </p:nvSpPr>
            <p:spPr bwMode="auto">
              <a:xfrm>
                <a:off x="3079" y="12399"/>
                <a:ext cx="78" cy="7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52" name="Oval 56"/>
              <p:cNvSpPr>
                <a:spLocks noChangeAspect="1" noChangeArrowheads="1"/>
              </p:cNvSpPr>
              <p:nvPr/>
            </p:nvSpPr>
            <p:spPr bwMode="auto">
              <a:xfrm>
                <a:off x="3192" y="12141"/>
                <a:ext cx="78" cy="7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53" name="Oval 57"/>
              <p:cNvSpPr>
                <a:spLocks noChangeAspect="1" noChangeArrowheads="1"/>
              </p:cNvSpPr>
              <p:nvPr/>
            </p:nvSpPr>
            <p:spPr bwMode="auto">
              <a:xfrm>
                <a:off x="3209" y="12246"/>
                <a:ext cx="78" cy="7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54" name="Oval 58"/>
              <p:cNvSpPr>
                <a:spLocks noChangeAspect="1" noChangeArrowheads="1"/>
              </p:cNvSpPr>
              <p:nvPr/>
            </p:nvSpPr>
            <p:spPr bwMode="auto">
              <a:xfrm>
                <a:off x="3387" y="11913"/>
                <a:ext cx="76" cy="7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55" name="Oval 59"/>
              <p:cNvSpPr>
                <a:spLocks noChangeAspect="1" noChangeArrowheads="1"/>
              </p:cNvSpPr>
              <p:nvPr/>
            </p:nvSpPr>
            <p:spPr bwMode="auto">
              <a:xfrm>
                <a:off x="3420" y="12034"/>
                <a:ext cx="78" cy="7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56" name="Oval 60"/>
              <p:cNvSpPr>
                <a:spLocks noChangeAspect="1" noChangeArrowheads="1"/>
              </p:cNvSpPr>
              <p:nvPr/>
            </p:nvSpPr>
            <p:spPr bwMode="auto">
              <a:xfrm>
                <a:off x="2335" y="12125"/>
                <a:ext cx="76" cy="7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57" name="Oval 61"/>
              <p:cNvSpPr>
                <a:spLocks noChangeAspect="1" noChangeArrowheads="1"/>
              </p:cNvSpPr>
              <p:nvPr/>
            </p:nvSpPr>
            <p:spPr bwMode="auto">
              <a:xfrm>
                <a:off x="2674" y="12034"/>
                <a:ext cx="78" cy="7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58" name="Oval 62"/>
              <p:cNvSpPr>
                <a:spLocks noChangeAspect="1" noChangeArrowheads="1"/>
              </p:cNvSpPr>
              <p:nvPr/>
            </p:nvSpPr>
            <p:spPr bwMode="auto">
              <a:xfrm>
                <a:off x="2674" y="12155"/>
                <a:ext cx="78" cy="7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59" name="Oval 63"/>
              <p:cNvSpPr>
                <a:spLocks noChangeAspect="1" noChangeArrowheads="1"/>
              </p:cNvSpPr>
              <p:nvPr/>
            </p:nvSpPr>
            <p:spPr bwMode="auto">
              <a:xfrm>
                <a:off x="2950" y="12353"/>
                <a:ext cx="78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60" name="Oval 64"/>
              <p:cNvSpPr>
                <a:spLocks noChangeAspect="1" noChangeArrowheads="1"/>
              </p:cNvSpPr>
              <p:nvPr/>
            </p:nvSpPr>
            <p:spPr bwMode="auto">
              <a:xfrm>
                <a:off x="3096" y="12308"/>
                <a:ext cx="78" cy="7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61" name="Oval 65"/>
              <p:cNvSpPr>
                <a:spLocks noChangeAspect="1" noChangeArrowheads="1"/>
              </p:cNvSpPr>
              <p:nvPr/>
            </p:nvSpPr>
            <p:spPr bwMode="auto">
              <a:xfrm>
                <a:off x="3144" y="12034"/>
                <a:ext cx="78" cy="7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 dirty="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62" name="Oval 66"/>
              <p:cNvSpPr>
                <a:spLocks noChangeAspect="1" noChangeArrowheads="1"/>
              </p:cNvSpPr>
              <p:nvPr/>
            </p:nvSpPr>
            <p:spPr bwMode="auto">
              <a:xfrm>
                <a:off x="3290" y="12096"/>
                <a:ext cx="78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 dirty="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63" name="Oval 67"/>
              <p:cNvSpPr>
                <a:spLocks noChangeAspect="1" noChangeArrowheads="1"/>
              </p:cNvSpPr>
              <p:nvPr/>
            </p:nvSpPr>
            <p:spPr bwMode="auto">
              <a:xfrm>
                <a:off x="3322" y="12217"/>
                <a:ext cx="76" cy="7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 dirty="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64" name="Oval 68"/>
              <p:cNvSpPr>
                <a:spLocks noChangeAspect="1" noChangeArrowheads="1"/>
              </p:cNvSpPr>
              <p:nvPr/>
            </p:nvSpPr>
            <p:spPr bwMode="auto">
              <a:xfrm>
                <a:off x="3420" y="12490"/>
                <a:ext cx="78" cy="7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65" name="Oval 69"/>
              <p:cNvSpPr>
                <a:spLocks noChangeAspect="1" noChangeArrowheads="1"/>
              </p:cNvSpPr>
              <p:nvPr/>
            </p:nvSpPr>
            <p:spPr bwMode="auto">
              <a:xfrm>
                <a:off x="3387" y="12399"/>
                <a:ext cx="76" cy="7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66" name="Oval 70"/>
              <p:cNvSpPr>
                <a:spLocks noChangeAspect="1" noChangeArrowheads="1"/>
              </p:cNvSpPr>
              <p:nvPr/>
            </p:nvSpPr>
            <p:spPr bwMode="auto">
              <a:xfrm flipH="1">
                <a:off x="4149" y="12111"/>
                <a:ext cx="76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 dirty="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67" name="Oval 71"/>
              <p:cNvSpPr>
                <a:spLocks noChangeAspect="1" noChangeArrowheads="1"/>
              </p:cNvSpPr>
              <p:nvPr/>
            </p:nvSpPr>
            <p:spPr bwMode="auto">
              <a:xfrm flipH="1">
                <a:off x="4197" y="12203"/>
                <a:ext cx="78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68" name="Oval 72"/>
              <p:cNvSpPr>
                <a:spLocks noChangeAspect="1" noChangeArrowheads="1"/>
              </p:cNvSpPr>
              <p:nvPr/>
            </p:nvSpPr>
            <p:spPr bwMode="auto">
              <a:xfrm flipH="1">
                <a:off x="3921" y="12187"/>
                <a:ext cx="78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69" name="Oval 73"/>
              <p:cNvSpPr>
                <a:spLocks noChangeAspect="1" noChangeArrowheads="1"/>
              </p:cNvSpPr>
              <p:nvPr/>
            </p:nvSpPr>
            <p:spPr bwMode="auto">
              <a:xfrm flipH="1">
                <a:off x="3840" y="11959"/>
                <a:ext cx="78" cy="7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70" name="Oval 74"/>
              <p:cNvSpPr>
                <a:spLocks noChangeAspect="1" noChangeArrowheads="1"/>
              </p:cNvSpPr>
              <p:nvPr/>
            </p:nvSpPr>
            <p:spPr bwMode="auto">
              <a:xfrm flipH="1">
                <a:off x="3825" y="12080"/>
                <a:ext cx="76" cy="7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71" name="Oval 75"/>
              <p:cNvSpPr>
                <a:spLocks noChangeAspect="1" noChangeArrowheads="1"/>
              </p:cNvSpPr>
              <p:nvPr/>
            </p:nvSpPr>
            <p:spPr bwMode="auto">
              <a:xfrm flipH="1">
                <a:off x="3727" y="12004"/>
                <a:ext cx="78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72" name="Oval 76"/>
              <p:cNvSpPr>
                <a:spLocks noChangeAspect="1" noChangeArrowheads="1"/>
              </p:cNvSpPr>
              <p:nvPr/>
            </p:nvSpPr>
            <p:spPr bwMode="auto">
              <a:xfrm flipH="1">
                <a:off x="3646" y="12203"/>
                <a:ext cx="76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73" name="Oval 77"/>
              <p:cNvSpPr>
                <a:spLocks noChangeAspect="1" noChangeArrowheads="1"/>
              </p:cNvSpPr>
              <p:nvPr/>
            </p:nvSpPr>
            <p:spPr bwMode="auto">
              <a:xfrm flipH="1">
                <a:off x="3566" y="11867"/>
                <a:ext cx="76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74" name="Oval 78"/>
              <p:cNvSpPr>
                <a:spLocks noChangeAspect="1" noChangeArrowheads="1"/>
              </p:cNvSpPr>
              <p:nvPr/>
            </p:nvSpPr>
            <p:spPr bwMode="auto">
              <a:xfrm flipH="1">
                <a:off x="3403" y="11822"/>
                <a:ext cx="78" cy="7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75" name="Oval 79"/>
              <p:cNvSpPr>
                <a:spLocks noChangeAspect="1" noChangeArrowheads="1"/>
              </p:cNvSpPr>
              <p:nvPr/>
            </p:nvSpPr>
            <p:spPr bwMode="auto">
              <a:xfrm flipH="1">
                <a:off x="3516" y="12445"/>
                <a:ext cx="78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76" name="Oval 80"/>
              <p:cNvSpPr>
                <a:spLocks noChangeAspect="1" noChangeArrowheads="1"/>
              </p:cNvSpPr>
              <p:nvPr/>
            </p:nvSpPr>
            <p:spPr bwMode="auto">
              <a:xfrm flipH="1">
                <a:off x="4262" y="12096"/>
                <a:ext cx="78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77" name="Oval 81"/>
              <p:cNvSpPr>
                <a:spLocks noChangeAspect="1" noChangeArrowheads="1"/>
              </p:cNvSpPr>
              <p:nvPr/>
            </p:nvSpPr>
            <p:spPr bwMode="auto">
              <a:xfrm flipH="1">
                <a:off x="3953" y="12004"/>
                <a:ext cx="78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78" name="Oval 82"/>
              <p:cNvSpPr>
                <a:spLocks noChangeAspect="1" noChangeArrowheads="1"/>
              </p:cNvSpPr>
              <p:nvPr/>
            </p:nvSpPr>
            <p:spPr bwMode="auto">
              <a:xfrm flipH="1">
                <a:off x="3890" y="12278"/>
                <a:ext cx="76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 dirty="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79" name="Oval 83"/>
              <p:cNvSpPr>
                <a:spLocks noChangeAspect="1" noChangeArrowheads="1"/>
              </p:cNvSpPr>
              <p:nvPr/>
            </p:nvSpPr>
            <p:spPr bwMode="auto">
              <a:xfrm flipH="1">
                <a:off x="4018" y="12262"/>
                <a:ext cx="78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 dirty="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80" name="Oval 84"/>
              <p:cNvSpPr>
                <a:spLocks noChangeAspect="1" noChangeArrowheads="1"/>
              </p:cNvSpPr>
              <p:nvPr/>
            </p:nvSpPr>
            <p:spPr bwMode="auto">
              <a:xfrm flipH="1">
                <a:off x="3727" y="11913"/>
                <a:ext cx="78" cy="7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81" name="Oval 85"/>
              <p:cNvSpPr>
                <a:spLocks noChangeAspect="1" noChangeArrowheads="1"/>
              </p:cNvSpPr>
              <p:nvPr/>
            </p:nvSpPr>
            <p:spPr bwMode="auto">
              <a:xfrm flipH="1">
                <a:off x="3694" y="12111"/>
                <a:ext cx="78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82" name="Oval 86"/>
              <p:cNvSpPr>
                <a:spLocks noChangeAspect="1" noChangeArrowheads="1"/>
              </p:cNvSpPr>
              <p:nvPr/>
            </p:nvSpPr>
            <p:spPr bwMode="auto">
              <a:xfrm flipH="1">
                <a:off x="3631" y="11945"/>
                <a:ext cx="76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83" name="Oval 87"/>
              <p:cNvSpPr>
                <a:spLocks noChangeAspect="1" noChangeArrowheads="1"/>
              </p:cNvSpPr>
              <p:nvPr/>
            </p:nvSpPr>
            <p:spPr bwMode="auto">
              <a:xfrm flipH="1">
                <a:off x="3485" y="11959"/>
                <a:ext cx="76" cy="7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84" name="Oval 88"/>
              <p:cNvSpPr>
                <a:spLocks noChangeAspect="1" noChangeArrowheads="1"/>
              </p:cNvSpPr>
              <p:nvPr/>
            </p:nvSpPr>
            <p:spPr bwMode="auto">
              <a:xfrm flipH="1">
                <a:off x="3485" y="12339"/>
                <a:ext cx="76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 dirty="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85" name="Oval 89"/>
              <p:cNvSpPr>
                <a:spLocks noChangeAspect="1" noChangeArrowheads="1"/>
              </p:cNvSpPr>
              <p:nvPr/>
            </p:nvSpPr>
            <p:spPr bwMode="auto">
              <a:xfrm flipH="1">
                <a:off x="3355" y="12324"/>
                <a:ext cx="78" cy="7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86" name="Oval 90"/>
              <p:cNvSpPr>
                <a:spLocks noChangeAspect="1" noChangeArrowheads="1"/>
              </p:cNvSpPr>
              <p:nvPr/>
            </p:nvSpPr>
            <p:spPr bwMode="auto">
              <a:xfrm flipH="1">
                <a:off x="4310" y="12173"/>
                <a:ext cx="78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87" name="Oval 91"/>
              <p:cNvSpPr>
                <a:spLocks noChangeAspect="1" noChangeArrowheads="1"/>
              </p:cNvSpPr>
              <p:nvPr/>
            </p:nvSpPr>
            <p:spPr bwMode="auto">
              <a:xfrm flipH="1">
                <a:off x="4506" y="12139"/>
                <a:ext cx="78" cy="7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88" name="Oval 92"/>
              <p:cNvSpPr>
                <a:spLocks noChangeAspect="1" noChangeArrowheads="1"/>
              </p:cNvSpPr>
              <p:nvPr/>
            </p:nvSpPr>
            <p:spPr bwMode="auto">
              <a:xfrm flipH="1">
                <a:off x="3953" y="12096"/>
                <a:ext cx="78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89" name="Oval 93"/>
              <p:cNvSpPr>
                <a:spLocks noChangeAspect="1" noChangeArrowheads="1"/>
              </p:cNvSpPr>
              <p:nvPr/>
            </p:nvSpPr>
            <p:spPr bwMode="auto">
              <a:xfrm flipH="1">
                <a:off x="3791" y="12187"/>
                <a:ext cx="79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 dirty="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90" name="Oval 94"/>
              <p:cNvSpPr>
                <a:spLocks noChangeAspect="1" noChangeArrowheads="1"/>
              </p:cNvSpPr>
              <p:nvPr/>
            </p:nvSpPr>
            <p:spPr bwMode="auto">
              <a:xfrm flipH="1">
                <a:off x="3744" y="12262"/>
                <a:ext cx="76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91" name="Oval 95"/>
              <p:cNvSpPr>
                <a:spLocks noChangeAspect="1" noChangeArrowheads="1"/>
              </p:cNvSpPr>
              <p:nvPr/>
            </p:nvSpPr>
            <p:spPr bwMode="auto">
              <a:xfrm flipH="1">
                <a:off x="3646" y="12399"/>
                <a:ext cx="76" cy="7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92" name="Oval 96"/>
              <p:cNvSpPr>
                <a:spLocks noChangeAspect="1" noChangeArrowheads="1"/>
              </p:cNvSpPr>
              <p:nvPr/>
            </p:nvSpPr>
            <p:spPr bwMode="auto">
              <a:xfrm flipH="1">
                <a:off x="3532" y="12141"/>
                <a:ext cx="79" cy="7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93" name="Oval 97"/>
              <p:cNvSpPr>
                <a:spLocks noChangeAspect="1" noChangeArrowheads="1"/>
              </p:cNvSpPr>
              <p:nvPr/>
            </p:nvSpPr>
            <p:spPr bwMode="auto">
              <a:xfrm flipH="1">
                <a:off x="3516" y="12246"/>
                <a:ext cx="78" cy="7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94" name="Oval 98"/>
              <p:cNvSpPr>
                <a:spLocks noChangeAspect="1" noChangeArrowheads="1"/>
              </p:cNvSpPr>
              <p:nvPr/>
            </p:nvSpPr>
            <p:spPr bwMode="auto">
              <a:xfrm flipH="1">
                <a:off x="3338" y="11989"/>
                <a:ext cx="78" cy="7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95" name="Oval 99"/>
              <p:cNvSpPr>
                <a:spLocks noChangeAspect="1" noChangeArrowheads="1"/>
              </p:cNvSpPr>
              <p:nvPr/>
            </p:nvSpPr>
            <p:spPr bwMode="auto">
              <a:xfrm flipH="1">
                <a:off x="4390" y="12125"/>
                <a:ext cx="78" cy="7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96" name="Oval 100"/>
              <p:cNvSpPr>
                <a:spLocks noChangeAspect="1" noChangeArrowheads="1"/>
              </p:cNvSpPr>
              <p:nvPr/>
            </p:nvSpPr>
            <p:spPr bwMode="auto">
              <a:xfrm flipH="1">
                <a:off x="4051" y="12034"/>
                <a:ext cx="78" cy="7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 dirty="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97" name="Oval 101"/>
              <p:cNvSpPr>
                <a:spLocks noChangeAspect="1" noChangeArrowheads="1"/>
              </p:cNvSpPr>
              <p:nvPr/>
            </p:nvSpPr>
            <p:spPr bwMode="auto">
              <a:xfrm flipH="1">
                <a:off x="4051" y="12155"/>
                <a:ext cx="78" cy="7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98" name="Oval 102"/>
              <p:cNvSpPr>
                <a:spLocks noChangeAspect="1" noChangeArrowheads="1"/>
              </p:cNvSpPr>
              <p:nvPr/>
            </p:nvSpPr>
            <p:spPr bwMode="auto">
              <a:xfrm flipH="1">
                <a:off x="3775" y="12353"/>
                <a:ext cx="78" cy="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8999" name="Oval 103"/>
              <p:cNvSpPr>
                <a:spLocks noChangeAspect="1" noChangeArrowheads="1"/>
              </p:cNvSpPr>
              <p:nvPr/>
            </p:nvSpPr>
            <p:spPr bwMode="auto">
              <a:xfrm flipH="1">
                <a:off x="3631" y="12308"/>
                <a:ext cx="76" cy="7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 dirty="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9000" name="Oval 104"/>
              <p:cNvSpPr>
                <a:spLocks noChangeAspect="1" noChangeArrowheads="1"/>
              </p:cNvSpPr>
              <p:nvPr/>
            </p:nvSpPr>
            <p:spPr bwMode="auto">
              <a:xfrm flipH="1">
                <a:off x="3581" y="12034"/>
                <a:ext cx="78" cy="7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9001" name="Oval 105"/>
              <p:cNvSpPr>
                <a:spLocks noChangeAspect="1" noChangeArrowheads="1"/>
              </p:cNvSpPr>
              <p:nvPr/>
            </p:nvSpPr>
            <p:spPr bwMode="auto">
              <a:xfrm flipH="1">
                <a:off x="3403" y="12125"/>
                <a:ext cx="78" cy="7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9002" name="Oval 106"/>
              <p:cNvSpPr>
                <a:spLocks noChangeAspect="1" noChangeArrowheads="1"/>
              </p:cNvSpPr>
              <p:nvPr/>
            </p:nvSpPr>
            <p:spPr bwMode="auto">
              <a:xfrm flipH="1">
                <a:off x="3403" y="12246"/>
                <a:ext cx="78" cy="7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 dirty="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209003" name="Oval 107"/>
              <p:cNvSpPr>
                <a:spLocks noChangeAspect="1" noChangeArrowheads="1"/>
              </p:cNvSpPr>
              <p:nvPr/>
            </p:nvSpPr>
            <p:spPr bwMode="auto">
              <a:xfrm flipH="1">
                <a:off x="3307" y="12460"/>
                <a:ext cx="76" cy="7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6863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wordArtVert" wrap="none" lIns="28800" tIns="18000" anchor="ctr" anchorCtr="0">
                <a:noAutofit/>
              </a:bodyPr>
              <a:lstStyle/>
              <a:p>
                <a:pPr defTabSz="4175125" eaLnBrk="1" hangingPunct="1">
                  <a:defRPr/>
                </a:pPr>
                <a:r>
                  <a:rPr lang="en-GB" sz="1200">
                    <a:solidFill>
                      <a:schemeClr val="bg1"/>
                    </a:solidFill>
                    <a:latin typeface="Arial" pitchFamily="34" charset="0"/>
                  </a:rPr>
                  <a:t>+</a:t>
                </a:r>
              </a:p>
            </p:txBody>
          </p:sp>
        </p:grpSp>
        <p:grpSp>
          <p:nvGrpSpPr>
            <p:cNvPr id="34985" name="Group 108"/>
            <p:cNvGrpSpPr>
              <a:grpSpLocks/>
            </p:cNvGrpSpPr>
            <p:nvPr/>
          </p:nvGrpSpPr>
          <p:grpSpPr bwMode="auto">
            <a:xfrm>
              <a:off x="1722" y="11818"/>
              <a:ext cx="1200" cy="720"/>
              <a:chOff x="138" y="6320"/>
              <a:chExt cx="1200" cy="720"/>
            </a:xfrm>
          </p:grpSpPr>
          <p:grpSp>
            <p:nvGrpSpPr>
              <p:cNvPr id="34986" name="Group 109"/>
              <p:cNvGrpSpPr>
                <a:grpSpLocks/>
              </p:cNvGrpSpPr>
              <p:nvPr/>
            </p:nvGrpSpPr>
            <p:grpSpPr bwMode="auto">
              <a:xfrm>
                <a:off x="138" y="6320"/>
                <a:ext cx="1200" cy="192"/>
                <a:chOff x="138" y="6320"/>
                <a:chExt cx="1200" cy="192"/>
              </a:xfrm>
            </p:grpSpPr>
            <p:sp>
              <p:nvSpPr>
                <p:cNvPr id="34991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810" y="6320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wordArtVert" lIns="28800" tIns="18000" anchor="ctr" anchorCtr="0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992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474" y="6416"/>
                  <a:ext cx="6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wordArtVert" lIns="28800" tIns="18000" anchor="ctr" anchorCtr="0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993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138" y="6512"/>
                  <a:ext cx="5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wordArtVert" lIns="28800" tIns="18000" anchor="ctr" anchorCtr="0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4987" name="Group 113"/>
              <p:cNvGrpSpPr>
                <a:grpSpLocks/>
              </p:cNvGrpSpPr>
              <p:nvPr/>
            </p:nvGrpSpPr>
            <p:grpSpPr bwMode="auto">
              <a:xfrm flipV="1">
                <a:off x="138" y="6848"/>
                <a:ext cx="1200" cy="192"/>
                <a:chOff x="138" y="6320"/>
                <a:chExt cx="1200" cy="192"/>
              </a:xfrm>
            </p:grpSpPr>
            <p:sp>
              <p:nvSpPr>
                <p:cNvPr id="34988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810" y="6320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wordArtVert" lIns="28800" tIns="18000" anchor="ctr" anchorCtr="0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989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474" y="6416"/>
                  <a:ext cx="62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wordArtVert" lIns="28800" tIns="18000" anchor="ctr" anchorCtr="0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990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138" y="6512"/>
                  <a:ext cx="5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wordArtVert" lIns="28800" tIns="18000" anchor="ctr" anchorCtr="0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41665" y="142649"/>
            <a:ext cx="8186057" cy="662894"/>
          </a:xfrm>
        </p:spPr>
        <p:txBody>
          <a:bodyPr/>
          <a:lstStyle/>
          <a:p>
            <a:r>
              <a:rPr lang="en-GB" sz="3600" dirty="0" smtClean="0"/>
              <a:t>Electrostatic Beam Position Monitor</a:t>
            </a:r>
            <a:endParaRPr lang="en-GB" sz="3600" dirty="0"/>
          </a:p>
        </p:txBody>
      </p:sp>
      <p:sp>
        <p:nvSpPr>
          <p:cNvPr id="289" name="Rectangle 288"/>
          <p:cNvSpPr/>
          <p:nvPr/>
        </p:nvSpPr>
        <p:spPr>
          <a:xfrm>
            <a:off x="1385888" y="6559510"/>
            <a:ext cx="7556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1200" dirty="0">
                <a:solidFill>
                  <a:srgbClr val="7F7F7F"/>
                </a:solidFill>
              </a:rPr>
              <a:t>Rhodri Jones –CERN Beam Instrumentation Group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192346"/>
              </p:ext>
            </p:extLst>
          </p:nvPr>
        </p:nvGraphicFramePr>
        <p:xfrm>
          <a:off x="249238" y="925513"/>
          <a:ext cx="35242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Equation" r:id="rId3" imgW="1777680" imgH="482400" progId="Equation.3">
                  <p:embed/>
                </p:oleObj>
              </mc:Choice>
              <mc:Fallback>
                <p:oleObj name="Equation" r:id="rId3" imgW="1777680" imgH="482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925513"/>
                        <a:ext cx="3524250" cy="9620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165" y="1836016"/>
            <a:ext cx="1516078" cy="1129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4691" y="2649483"/>
            <a:ext cx="241925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T1) </a:t>
            </a:r>
            <a:r>
              <a:rPr lang="en-US" sz="1400" dirty="0">
                <a:solidFill>
                  <a:schemeClr val="bg1"/>
                </a:solidFill>
              </a:rPr>
              <a:t>How </a:t>
            </a:r>
            <a:r>
              <a:rPr lang="en-US" sz="1400" dirty="0" err="1">
                <a:solidFill>
                  <a:schemeClr val="bg1"/>
                </a:solidFill>
              </a:rPr>
              <a:t>Q</a:t>
            </a:r>
            <a:r>
              <a:rPr lang="en-US" sz="1400" i="1" baseline="-25000" dirty="0" err="1" smtClean="0">
                <a:solidFill>
                  <a:schemeClr val="bg1"/>
                </a:solidFill>
              </a:rPr>
              <a:t>Beam</a:t>
            </a:r>
            <a:r>
              <a:rPr lang="en-US" sz="1400" dirty="0" smtClean="0">
                <a:solidFill>
                  <a:schemeClr val="bg1"/>
                </a:solidFill>
              </a:rPr>
              <a:t>(t</a:t>
            </a:r>
            <a:r>
              <a:rPr lang="en-US" sz="1400" dirty="0">
                <a:solidFill>
                  <a:schemeClr val="bg1"/>
                </a:solidFill>
              </a:rPr>
              <a:t>) looks like</a:t>
            </a:r>
            <a:r>
              <a:rPr lang="en-US" sz="1400" dirty="0" smtClean="0">
                <a:solidFill>
                  <a:schemeClr val="bg1"/>
                </a:solidFill>
              </a:rPr>
              <a:t>?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9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0.67327 1.11111E-6 " pathEditMode="relative" rAng="0" ptsTypes="AA">
                                      <p:cBhvr>
                                        <p:cTn id="6" dur="9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6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3.7037E-7 L 0.00105 -0.040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8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052 0.04097 L 0.00052 3.33333E-6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06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4.16667E-6 4.44444E-6 L 4.16667E-6 0.033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89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8.33333E-7 -0.03333 L -8.33333E-7 -2.59259E-6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5E-6 1.85185E-6 L -0.00052 0.015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9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4.07407E-6 L -3.61111E-6 -0.024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9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0.02848 L 2.5E-6 0.00417 " pathEditMode="relative" rAng="0" ptsTypes="AA">
                                      <p:cBhvr>
                                        <p:cTn id="20" dur="2000" spd="-100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2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1.11022E-16 L -3.61111E-6 0.044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9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53 -0.02963 L -4.72222E-6 -3.7037E-7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48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2.22222E-6 -4.81481E-6 L -2.22222E-6 -0.014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9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5E-6 3.7037E-7 L 0.00105 -0.0409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9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00052 0.04097 L 0.00052 3.33333E-6 " pathEditMode="relative" rAng="0" ptsTypes="AA">
                                      <p:cBhvr>
                                        <p:cTn id="30" dur="2000" spd="-100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06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4.16667E-6 4.44444E-6 L 4.16667E-6 0.0333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9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2.5E-6 -0.03333 L 2.5E-6 -4.44444E-6 " pathEditMode="relative" rAng="0" ptsTypes="AA">
                                      <p:cBhvr>
                                        <p:cTn id="34" dur="2000" spd="-100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3.61111E-6 4.07407E-6 L -3.61111E-6 -0.024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90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4.16667E-6 4.44444E-6 L 4.16667E-6 0.0333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90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38889E-6 3.7037E-7 L -1.38889E-6 -0.0321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9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18 0.02338 L -0.00018 0.00301 " pathEditMode="relative" rAng="0" ptsTypes="AA">
                                      <p:cBhvr>
                                        <p:cTn id="42" dur="2000" spd="-10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2.22222E-6 -4.81481E-6 L -2.22222E-6 -0.0141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9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5E-6 -2.59259E-6 L 5E-6 0.025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90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2.77778E-7 -0.02569 L -2.77778E-7 -4.81481E-6 " pathEditMode="relative" rAng="0" ptsTypes="AA">
                                      <p:cBhvr>
                                        <p:cTn id="48" dur="2000" spd="-100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5E-6 3.7037E-7 L 0.00105 -0.0409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9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0.00052 0.04097 L 0.00052 -7.40741E-7 " pathEditMode="relative" rAng="0" ptsTypes="AA">
                                      <p:cBhvr>
                                        <p:cTn id="52" dur="2000" spd="-100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06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1.11111E-6 1.85185E-6 L -1.11111E-6 0.0444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9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5E-6 1.85185E-6 L -0.00052 0.0152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9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052 -0.01528 L -0.00104 4.81481E-6 " pathEditMode="relative" rAng="0" ptsTypes="AA">
                                      <p:cBhvr>
                                        <p:cTn id="58" dur="2000" spd="-100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76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1.38889E-6 3.7037E-7 L -1.38889E-6 -0.0321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9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4" presetClass="path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3.33333E-6 0.03218 L -3.33333E-6 3.7037E-7 " pathEditMode="relative" rAng="0" ptsTypes="AA">
                                      <p:cBhvr>
                                        <p:cTn id="62" dur="2000" spd="-100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2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-2.77778E-6 2.22222E-6 L -2.77778E-6 0.0393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9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4" presetClass="path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2.22222E-6 -4.81481E-6 L -2.22222E-6 -0.0141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9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4" presetClass="path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2.22222E-6 0.01412 L -2.22222E-6 -2.22222E-6 " pathEditMode="relative" rAng="0" ptsTypes="AA">
                                      <p:cBhvr>
                                        <p:cTn id="68" dur="2000" spd="-100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4" presetClass="path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5E-6 3.7037E-7 L 0.00105 -0.0409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09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1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5E-6 -2.59259E-6 L 5E-6 0.025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09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1.11111E-6 -0.02569 L 1.11111E-6 -1.11111E-6 " pathEditMode="relative" rAng="0" ptsTypes="AA">
                                      <p:cBhvr>
                                        <p:cTn id="74" dur="2000" spd="-100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-3.61111E-6 4.07407E-6 L -3.61111E-6 -0.0243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09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animMotion origin="layout" path="M -1.11111E-6 1.85185E-6 L -1.11111E-6 0.0444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09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-2.5E-6 1.85185E-6 L -0.00052 0.0152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09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0.00052 -0.01528 L -2.5E-6 4.44444E-6 " pathEditMode="relative" rAng="0" ptsTypes="AA">
                                      <p:cBhvr>
                                        <p:cTn id="82" dur="2000" spd="-100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76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5E-6 1.85185E-6 L -0.00052 0.0152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9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0052 -0.01528 L -2.77778E-6 -7.40741E-7 " pathEditMode="relative" rAng="0" ptsTypes="AA">
                                      <p:cBhvr>
                                        <p:cTn id="86" dur="2000" spd="-100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764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0"/>
                                        <p:tgtEl>
                                          <p:spTgt spid="20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7" presetClass="emph" presetSubtype="0" repeatCount="4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autoRev="1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autoRev="1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500" autoRev="1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autoRev="1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7" presetClass="emph" presetSubtype="0" repeatCount="4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autoRev="1" fill="hold"/>
                                        <p:tgtEl>
                                          <p:spTgt spid="209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6" dur="500" autoRev="1" fill="hold"/>
                                        <p:tgtEl>
                                          <p:spTgt spid="209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7" dur="500" autoRev="1" fill="hold"/>
                                        <p:tgtEl>
                                          <p:spTgt spid="209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autoRev="1" fill="hold"/>
                                        <p:tgtEl>
                                          <p:spTgt spid="2090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20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7" presetClass="emph" presetSubtype="0" repeatCount="4000" fill="hold" grpId="1" nodeType="withEffect">
                                  <p:stCondLst>
                                    <p:cond delay="5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autoRev="1" fill="hold"/>
                                        <p:tgtEl>
                                          <p:spTgt spid="2090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5" dur="500" autoRev="1" fill="hold"/>
                                        <p:tgtEl>
                                          <p:spTgt spid="2090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500" autoRev="1" fill="hold"/>
                                        <p:tgtEl>
                                          <p:spTgt spid="2090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autoRev="1" fill="hold"/>
                                        <p:tgtEl>
                                          <p:spTgt spid="2090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3"/>
                                            </p:cond>
                                          </p:stCondLst>
                                        </p:cTn>
                                        <p:tgtEl>
                                          <p:spTgt spid="20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7" presetClass="emph" presetSubtype="0" repeatCount="400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500" autoRev="1" fill="hold"/>
                                        <p:tgtEl>
                                          <p:spTgt spid="2090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4" dur="500" autoRev="1" fill="hold"/>
                                        <p:tgtEl>
                                          <p:spTgt spid="2090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5" dur="500" autoRev="1" fill="hold"/>
                                        <p:tgtEl>
                                          <p:spTgt spid="2090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autoRev="1" fill="hold"/>
                                        <p:tgtEl>
                                          <p:spTgt spid="2090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2"/>
                                            </p:cond>
                                          </p:stCondLst>
                                        </p:cTn>
                                        <p:tgtEl>
                                          <p:spTgt spid="20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7" presetClass="emph" presetSubtype="0" repeatCount="4000" fill="hold" grpId="1" nodeType="withEffect">
                                  <p:stCondLst>
                                    <p:cond delay="5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autoRev="1" fill="hold"/>
                                        <p:tgtEl>
                                          <p:spTgt spid="2090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3" dur="500" autoRev="1" fill="hold"/>
                                        <p:tgtEl>
                                          <p:spTgt spid="2090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4" dur="500" autoRev="1" fill="hold"/>
                                        <p:tgtEl>
                                          <p:spTgt spid="2090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autoRev="1" fill="hold"/>
                                        <p:tgtEl>
                                          <p:spTgt spid="2090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20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7" presetClass="emph" presetSubtype="0" repeatCount="4000" fill="hold" grpId="1" nodeType="withEffect">
                                  <p:stCondLst>
                                    <p:cond delay="5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autoRev="1" fill="hold"/>
                                        <p:tgtEl>
                                          <p:spTgt spid="2090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2" dur="500" autoRev="1" fill="hold"/>
                                        <p:tgtEl>
                                          <p:spTgt spid="2090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3" dur="500" autoRev="1" fill="hold"/>
                                        <p:tgtEl>
                                          <p:spTgt spid="2090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autoRev="1" fill="hold"/>
                                        <p:tgtEl>
                                          <p:spTgt spid="2090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"/>
                                            </p:cond>
                                          </p:stCondLst>
                                        </p:cTn>
                                        <p:tgtEl>
                                          <p:spTgt spid="20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7" presetClass="emph" presetSubtype="0" repeatCount="4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autoRev="1" fill="hold"/>
                                        <p:tgtEl>
                                          <p:spTgt spid="209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autoRev="1" fill="hold"/>
                                        <p:tgtEl>
                                          <p:spTgt spid="209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2" dur="500" autoRev="1" fill="hold"/>
                                        <p:tgtEl>
                                          <p:spTgt spid="209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autoRev="1" fill="hold"/>
                                        <p:tgtEl>
                                          <p:spTgt spid="2090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9"/>
                                            </p:cond>
                                          </p:stCondLst>
                                        </p:cTn>
                                        <p:tgtEl>
                                          <p:spTgt spid="20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7" presetClass="emph" presetSubtype="0" repeatCount="4000" fill="hold" grpId="1" nodeType="withEffect">
                                  <p:stCondLst>
                                    <p:cond delay="5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autoRev="1" fill="hold"/>
                                        <p:tgtEl>
                                          <p:spTgt spid="209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0" dur="500" autoRev="1" fill="hold"/>
                                        <p:tgtEl>
                                          <p:spTgt spid="209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1" dur="500" autoRev="1" fill="hold"/>
                                        <p:tgtEl>
                                          <p:spTgt spid="209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autoRev="1" fill="hold"/>
                                        <p:tgtEl>
                                          <p:spTgt spid="209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8"/>
                                            </p:cond>
                                          </p:stCondLst>
                                        </p:cTn>
                                        <p:tgtEl>
                                          <p:spTgt spid="20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decel="5000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0.00017 0.00093 L -0.00052 0.01436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209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64" presetClass="path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animMotion origin="layout" path="M -2.22222E-6 -4.81481E-6 L -2.22222E-6 -0.01412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09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64" presetClass="path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animMotion origin="layout" path="M -2.22222E-6 0.01852 L -2.22222E-6 0.0044 " pathEditMode="relative" rAng="0" ptsTypes="AA">
                                      <p:cBhvr>
                                        <p:cTn id="182" dur="2000" spd="-100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8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animMotion origin="layout" path="M 3.61111E-6 -3.7037E-7 L 3.61111E-6 0.01944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209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2.77778E-7 -1.11111E-6 L -0.00035 0.02315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209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1.94444E-6 -0.01898 L -0.00035 0.00417 " pathEditMode="relative" rAng="0" ptsTypes="AA">
                                      <p:cBhvr>
                                        <p:cTn id="188" dur="2000" spd="-100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157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64" presetClass="path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animMotion origin="layout" path="M 4.72222E-6 1.85185E-6 L 4.72222E-6 -0.01875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209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64" presetClass="path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animMotion origin="layout" path="M 0.00034 0.01667 L 0.00034 0.00718 " pathEditMode="relative" rAng="0" ptsTypes="AA">
                                      <p:cBhvr>
                                        <p:cTn id="192" dur="2000" spd="-100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6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animMotion origin="layout" path="M -5.55556E-7 -7.40741E-7 L -5.55556E-7 0.0169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209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accel="50000" decel="5000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animMotion origin="layout" path="M -0.00035 -0.01829 L -0.00035 -0.00139 " pathEditMode="relative" rAng="0" ptsTypes="AA">
                                      <p:cBhvr>
                                        <p:cTn id="196" dur="2000" spd="-100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64" presetClass="path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animMotion origin="layout" path="M -4.72222E-6 -1.48148E-6 L 0.00035 -0.0169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209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2.77778E-6 0 L -2.77778E-6 0.01806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209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animMotion origin="layout" path="M -2.5E-6 1.85185E-6 L -0.00052 0.0152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209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animMotion origin="layout" path="M -0.00052 -0.01528 L -0.00105 -7.40741E-7 " pathEditMode="relative" rAng="0" ptsTypes="AA">
                                      <p:cBhvr>
                                        <p:cTn id="204" dur="2000" spd="-100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764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64" presetClass="path" presetSubtype="0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animMotion origin="layout" path="M 4.72222E-6 -7.40741E-7 L 4.72222E-6 -0.0118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209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64" presetClass="path" presetSubtype="0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animMotion origin="layout" path="M -4.44444E-6 0.01088 L -4.44444E-6 -0.00092 " pathEditMode="relative" rAng="0" ptsTypes="AA">
                                      <p:cBhvr>
                                        <p:cTn id="208" dur="2000" spd="-100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2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64" presetClass="path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3.88889E-6 0.00556 L 3.88889E-6 -0.00578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209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64" presetClass="path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3.61111E-6 0.01134 L 3.61111E-6 4.44444E-6 " pathEditMode="relative" rAng="0" ptsTypes="AA">
                                      <p:cBhvr>
                                        <p:cTn id="212" dur="2000" spd="-100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9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42" presetClass="path" presetSubtype="0" accel="50000" decel="50000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0.00105 -0.04098 L 0.00053 4.44444E-6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208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3.05556E-6 -1.48148E-6 L -0.00052 0.04097 " pathEditMode="relative" rAng="0" ptsTypes="AA">
                                      <p:cBhvr>
                                        <p:cTn id="216" dur="2000" spd="-100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037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64" presetClass="path" presetSubtype="0" accel="50000" decel="50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3.33333E-6 0.03333 L 3.33333E-6 2.59259E-6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2089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64" presetClass="path" presetSubtype="0" accel="50000" decel="50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88889E-6 -2.96296E-6 L -3.88889E-6 -0.03333 " pathEditMode="relative" rAng="0" ptsTypes="AA">
                                      <p:cBhvr>
                                        <p:cTn id="220" dur="2000" spd="-100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7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64" presetClass="path" presetSubtype="0" accel="50000" decel="5000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0.00052 0.01528 L -0.00104 -2.59259E-6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209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64" presetClass="path" presetSubtype="0" accel="50000" decel="5000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1.66667E-6 0.04445 L -0.00018 0.00093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209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64" presetClass="path" presetSubtype="0" accel="50000" decel="5000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4.72222E-6 -3.7037E-7 L 0.0007 -0.02986 " pathEditMode="relative" rAng="0" ptsTypes="AA">
                                      <p:cBhvr>
                                        <p:cTn id="226" dur="2000" spd="-100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505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grpId="1" nodeType="withEffect">
                                  <p:stCondLst>
                                    <p:cond delay="5400"/>
                                  </p:stCondLst>
                                  <p:childTnLst>
                                    <p:animMotion origin="layout" path="M -3.61111E-6 -0.0243 L -3.61111E-6 0.00417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209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42" presetClass="path" presetSubtype="0" accel="50000" decel="50000" fill="hold" grpId="1" nodeType="withEffect">
                                  <p:stCondLst>
                                    <p:cond delay="5400"/>
                                  </p:stCondLst>
                                  <p:childTnLst>
                                    <p:animMotion origin="layout" path="M -1.11111E-6 -1.48148E-6 L -1.11111E-6 0.02847 " pathEditMode="relative" rAng="0" ptsTypes="AA">
                                      <p:cBhvr>
                                        <p:cTn id="230" dur="2000" spd="-100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42" presetClass="path" presetSubtype="0" accel="50000" decel="50000" fill="hold" grpId="1" nodeType="withEffect">
                                  <p:stCondLst>
                                    <p:cond delay="5600"/>
                                  </p:stCondLst>
                                  <p:childTnLst>
                                    <p:animMotion origin="layout" path="M 5.55556E-7 -0.01412 L 5.55556E-7 0.0044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209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grpId="1" nodeType="withEffect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0.00105 -0.04098 L 0.00053 4.44444E-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209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accel="50000" decel="50000" fill="hold" grpId="1" nodeType="withEffect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0 -2.22222E-6 L -0.00052 0.04097 " pathEditMode="relative" rAng="0" ptsTypes="AA">
                                      <p:cBhvr>
                                        <p:cTn id="236" dur="2000" spd="-100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037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64" presetClass="path" presetSubtype="0" accel="50000" decel="50000" fill="hold" grpId="1" nodeType="withEffect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3.33333E-6 0.03333 L 3.33333E-6 2.59259E-6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209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64" presetClass="path" presetSubtype="0" accel="50000" decel="50000" fill="hold" grpId="1" nodeType="withEffect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4.16667E-6 -3.7037E-6 L 4.16667E-6 -0.03333 " pathEditMode="relative" rAng="0" ptsTypes="AA">
                                      <p:cBhvr>
                                        <p:cTn id="240" dur="2000" spd="-100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7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42" presetClass="path" presetSubtype="0" accel="50000" decel="5000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3.61111E-6 -0.0243 L -3.61111E-6 0.00417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2090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64" presetClass="path" presetSubtype="0" accel="50000" decel="50000" fill="hold" grpId="1" nodeType="withEffect">
                                  <p:stCondLst>
                                    <p:cond delay="6200"/>
                                  </p:stCondLst>
                                  <p:childTnLst>
                                    <p:animMotion origin="layout" path="M 3.33333E-6 0.03333 L 3.33333E-6 2.59259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2090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42" presetClass="path" presetSubtype="0" accel="50000" decel="50000" fill="hold" grpId="1" nodeType="withEffect">
                                  <p:stCondLst>
                                    <p:cond delay="6400"/>
                                  </p:stCondLst>
                                  <p:childTnLst>
                                    <p:animMotion origin="layout" path="M -1.38889E-6 -0.03217 L -1.38889E-6 0.00324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209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grpId="1" nodeType="withEffect">
                                  <p:stCondLst>
                                    <p:cond delay="6400"/>
                                  </p:stCondLst>
                                  <p:childTnLst>
                                    <p:animMotion origin="layout" path="M -2.22222E-6 0.00324 L -0.00017 0.02338 " pathEditMode="relative" rAng="0" ptsTypes="AA">
                                      <p:cBhvr>
                                        <p:cTn id="248" dur="2000" spd="-10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995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grpId="1" nodeType="withEffect">
                                  <p:stCondLst>
                                    <p:cond delay="6600"/>
                                  </p:stCondLst>
                                  <p:childTnLst>
                                    <p:animMotion origin="layout" path="M 5.55556E-7 -0.01412 L 5.55556E-7 0.0044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209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"/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64" presetClass="path" presetSubtype="0" accel="50000" decel="50000" fill="hold" grpId="1" nodeType="withEffect">
                                  <p:stCondLst>
                                    <p:cond delay="6800"/>
                                  </p:stCondLst>
                                  <p:childTnLst>
                                    <p:animMotion origin="layout" path="M 2.22222E-6 0.02569 L 2.22222E-6 7.40741E-7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2090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64" presetClass="path" presetSubtype="0" accel="50000" decel="50000" fill="hold" grpId="1" nodeType="withEffect">
                                  <p:stCondLst>
                                    <p:cond delay="6800"/>
                                  </p:stCondLst>
                                  <p:childTnLst>
                                    <p:animMotion origin="layout" path="M -2.22222E-6 -4.44444E-6 L -2.22222E-6 -0.02569 " pathEditMode="relative" rAng="0" ptsTypes="AA">
                                      <p:cBhvr>
                                        <p:cTn id="254" dur="2000" spd="-100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96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42" presetClass="path" presetSubtype="0" accel="50000" decel="5000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00105 -0.04098 L 0.00053 4.44444E-6 " pathEditMode="relative" rAng="0" ptsTypes="AA">
                                      <p:cBhvr>
                                        <p:cTn id="256" dur="2000" fill="hold"/>
                                        <p:tgtEl>
                                          <p:spTgt spid="209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42" presetClass="path" presetSubtype="0" accel="50000" decel="5000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4.16667E-6 4.44444E-6 L -0.00052 0.04097 " pathEditMode="relative" rAng="0" ptsTypes="AA">
                                      <p:cBhvr>
                                        <p:cTn id="258" dur="2000" spd="-100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037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64" presetClass="path" presetSubtype="0" accel="50000" decel="5000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1.66667E-6 0.04445 L -0.00018 0.00093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209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64" presetClass="path" presetSubtype="0" accel="50000" decel="50000" fill="hold" grpId="1" nodeType="withEffect">
                                  <p:stCondLst>
                                    <p:cond delay="7200"/>
                                  </p:stCondLst>
                                  <p:childTnLst>
                                    <p:animMotion origin="layout" path="M -0.00052 0.01528 L -0.00104 -2.59259E-6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209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64" presetClass="path" presetSubtype="0" accel="50000" decel="50000" fill="hold" grpId="1" nodeType="withEffect">
                                  <p:stCondLst>
                                    <p:cond delay="7200"/>
                                  </p:stCondLst>
                                  <p:childTnLst>
                                    <p:animMotion origin="layout" path="M 1.94444E-6 3.33333E-6 L -0.00052 -0.01528 " pathEditMode="relative" rAng="0" ptsTypes="AA">
                                      <p:cBhvr>
                                        <p:cTn id="264" dur="2000" spd="-100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64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42" presetClass="path" presetSubtype="0" accel="50000" decel="50000" fill="hold" grpId="1" nodeType="withEffect">
                                  <p:stCondLst>
                                    <p:cond delay="7400"/>
                                  </p:stCondLst>
                                  <p:childTnLst>
                                    <p:animMotion origin="layout" path="M -1.38889E-6 -0.03217 L -1.38889E-6 0.00324 " pathEditMode="relative" rAng="0" ptsTypes="AA">
                                      <p:cBhvr>
                                        <p:cTn id="266" dur="2000" fill="hold"/>
                                        <p:tgtEl>
                                          <p:spTgt spid="209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42" presetClass="path" presetSubtype="0" accel="50000" decel="50000" fill="hold" grpId="1" nodeType="withEffect">
                                  <p:stCondLst>
                                    <p:cond delay="7400"/>
                                  </p:stCondLst>
                                  <p:childTnLst>
                                    <p:animMotion origin="layout" path="M -3.61111E-6 -4.07407E-6 L -3.61111E-6 0.03542 " pathEditMode="relative" rAng="0" ptsTypes="AA">
                                      <p:cBhvr>
                                        <p:cTn id="268" dur="2000" spd="-100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9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64" presetClass="path" presetSubtype="0" accel="50000" decel="50000" fill="hold" grpId="1" nodeType="withEffect">
                                  <p:stCondLst>
                                    <p:cond delay="7400"/>
                                  </p:stCondLst>
                                  <p:childTnLst>
                                    <p:animMotion origin="layout" path="M 8.33333E-7 0.03935 L 0.00017 0.00093 " pathEditMode="relative" rAng="0" ptsTypes="AA">
                                      <p:cBhvr>
                                        <p:cTn id="270" dur="2000" fill="hold"/>
                                        <p:tgtEl>
                                          <p:spTgt spid="209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42" presetClass="path" presetSubtype="0" accel="50000" decel="50000" fill="hold" grpId="1" nodeType="withEffect">
                                  <p:stCondLst>
                                    <p:cond delay="7600"/>
                                  </p:stCondLst>
                                  <p:childTnLst>
                                    <p:animMotion origin="layout" path="M 5.55556E-7 -0.01412 L 5.55556E-7 0.0044 " pathEditMode="relative" rAng="0" ptsTypes="AA">
                                      <p:cBhvr>
                                        <p:cTn id="272" dur="2000" fill="hold"/>
                                        <p:tgtEl>
                                          <p:spTgt spid="209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grpId="1" nodeType="withEffect">
                                  <p:stCondLst>
                                    <p:cond delay="7600"/>
                                  </p:stCondLst>
                                  <p:childTnLst>
                                    <p:animMotion origin="layout" path="M 5E-6 4.81481E-6 L 5E-6 0.01851 " pathEditMode="relative" rAng="0" ptsTypes="AA">
                                      <p:cBhvr>
                                        <p:cTn id="274" dur="2000" spd="-100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6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grpId="1" nodeType="withEffect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0.00105 -0.04098 L 0.00053 4.44444E-6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209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4" presetClass="path" presetSubtype="0" accel="50000" decel="5000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2.22222E-6 0.02569 L 2.22222E-6 7.40741E-7 " pathEditMode="relative" rAng="0" ptsTypes="AA">
                                      <p:cBhvr>
                                        <p:cTn id="278" dur="2000" fill="hold"/>
                                        <p:tgtEl>
                                          <p:spTgt spid="209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64" presetClass="path" presetSubtype="0" accel="50000" decel="5000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2.77778E-7 -1.48148E-6 L 2.77778E-7 -0.02569 " pathEditMode="relative" rAng="0" ptsTypes="AA">
                                      <p:cBhvr>
                                        <p:cTn id="280" dur="2000" spd="-100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96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42" presetClass="path" presetSubtype="0" accel="50000" decel="50000" fill="hold" grpId="1" nodeType="withEffect">
                                  <p:stCondLst>
                                    <p:cond delay="8200"/>
                                  </p:stCondLst>
                                  <p:childTnLst>
                                    <p:animMotion origin="layout" path="M -3.61111E-6 -0.0243 L -3.61111E-6 0.00417 " pathEditMode="relative" rAng="0" ptsTypes="AA">
                                      <p:cBhvr>
                                        <p:cTn id="282" dur="2000" fill="hold"/>
                                        <p:tgtEl>
                                          <p:spTgt spid="209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64" presetClass="path" presetSubtype="0" accel="50000" decel="50000" fill="hold" grpId="1" nodeType="withEffect">
                                  <p:stCondLst>
                                    <p:cond delay="8200"/>
                                  </p:stCondLst>
                                  <p:childTnLst>
                                    <p:animMotion origin="layout" path="M 1.66667E-6 0.04445 L -0.00018 0.00093 " pathEditMode="relative" rAng="0" ptsTypes="AA">
                                      <p:cBhvr>
                                        <p:cTn id="284" dur="2000" fill="hold"/>
                                        <p:tgtEl>
                                          <p:spTgt spid="209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64" presetClass="path" presetSubtype="0" accel="50000" decel="5000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animMotion origin="layout" path="M -0.00052 0.01528 L -0.00104 -2.59259E-6 " pathEditMode="relative" rAng="0" ptsTypes="AA">
                                      <p:cBhvr>
                                        <p:cTn id="286" dur="2000" fill="hold"/>
                                        <p:tgtEl>
                                          <p:spTgt spid="209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64" presetClass="path" presetSubtype="0" accel="50000" decel="5000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animMotion origin="layout" path="M -8.33333E-7 -7.40741E-7 L -0.00052 -0.01528 " pathEditMode="relative" rAng="0" ptsTypes="AA">
                                      <p:cBhvr>
                                        <p:cTn id="288" dur="2000" spd="-100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1435 L -0.00104 -0.00092 " pathEditMode="relative" rAng="0" ptsTypes="AA">
                                      <p:cBhvr>
                                        <p:cTn id="292" dur="2000" fill="hold"/>
                                        <p:tgtEl>
                                          <p:spTgt spid="209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-0.00052 -0.01528 " pathEditMode="relative" rAng="0" ptsTypes="AA">
                                      <p:cBhvr>
                                        <p:cTn id="294" dur="2000" spd="-100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64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327 1.11111E-6 L 1.38525 1.11111E-6 " pathEditMode="relative" rAng="0" ptsTypes="AA">
                                      <p:cBhvr>
                                        <p:cTn id="296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0" y="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8" dur="6300"/>
                                        <p:tgtEl>
                                          <p:spTgt spid="209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6299"/>
                                          </p:stCondLst>
                                        </p:cTn>
                                        <p:tgtEl>
                                          <p:spTgt spid="20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1" dur="63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62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27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500" autoRev="1" fill="hold"/>
                                        <p:tgtEl>
                                          <p:spTgt spid="209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1" dur="500" autoRev="1" fill="hold"/>
                                        <p:tgtEl>
                                          <p:spTgt spid="209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2" dur="500" autoRev="1" fill="hold"/>
                                        <p:tgtEl>
                                          <p:spTgt spid="209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500" autoRev="1" fill="hold"/>
                                        <p:tgtEl>
                                          <p:spTgt spid="209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9"/>
                                            </p:cond>
                                          </p:stCondLst>
                                        </p:cTn>
                                        <p:tgtEl>
                                          <p:spTgt spid="20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27" presetClass="emph" presetSubtype="0" repeatCount="5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7" dur="500" autoRev="1" fill="hold"/>
                                        <p:tgtEl>
                                          <p:spTgt spid="209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8" dur="500" autoRev="1" fill="hold"/>
                                        <p:tgtEl>
                                          <p:spTgt spid="209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9" dur="500" autoRev="1" fill="hold"/>
                                        <p:tgtEl>
                                          <p:spTgt spid="209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autoRev="1" fill="hold"/>
                                        <p:tgtEl>
                                          <p:spTgt spid="209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20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27" presetClass="emph" presetSubtype="0" repeatCount="5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4" dur="500" autoRev="1" fill="hold"/>
                                        <p:tgtEl>
                                          <p:spTgt spid="209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5" dur="500" autoRev="1" fill="hold"/>
                                        <p:tgtEl>
                                          <p:spTgt spid="209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6" dur="500" autoRev="1" fill="hold"/>
                                        <p:tgtEl>
                                          <p:spTgt spid="209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500" autoRev="1" fill="hold"/>
                                        <p:tgtEl>
                                          <p:spTgt spid="209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3"/>
                                            </p:cond>
                                          </p:stCondLst>
                                        </p:cTn>
                                        <p:tgtEl>
                                          <p:spTgt spid="20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27" presetClass="emph" presetSubtype="0" repeatCount="5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1" dur="500" autoRev="1" fill="hold"/>
                                        <p:tgtEl>
                                          <p:spTgt spid="209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2" dur="500" autoRev="1" fill="hold"/>
                                        <p:tgtEl>
                                          <p:spTgt spid="209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3" dur="500" autoRev="1" fill="hold"/>
                                        <p:tgtEl>
                                          <p:spTgt spid="209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500" autoRev="1" fill="hold"/>
                                        <p:tgtEl>
                                          <p:spTgt spid="209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20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5" presetID="1" presetClass="exit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27" presetClass="emph" presetSubtype="0" repeatCount="5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8" dur="500" autoRev="1" fill="hold"/>
                                        <p:tgtEl>
                                          <p:spTgt spid="209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9" dur="500" autoRev="1" fill="hold"/>
                                        <p:tgtEl>
                                          <p:spTgt spid="209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0" dur="500" autoRev="1" fill="hold"/>
                                        <p:tgtEl>
                                          <p:spTgt spid="209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1" dur="500" autoRev="1" fill="hold"/>
                                        <p:tgtEl>
                                          <p:spTgt spid="209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7"/>
                                            </p:cond>
                                          </p:stCondLst>
                                        </p:cTn>
                                        <p:tgtEl>
                                          <p:spTgt spid="20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2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27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5" dur="500" autoRev="1" fill="hold"/>
                                        <p:tgtEl>
                                          <p:spTgt spid="209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6" dur="500" autoRev="1" fill="hold"/>
                                        <p:tgtEl>
                                          <p:spTgt spid="209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7" dur="500" autoRev="1" fill="hold"/>
                                        <p:tgtEl>
                                          <p:spTgt spid="209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8" dur="500" autoRev="1" fill="hold"/>
                                        <p:tgtEl>
                                          <p:spTgt spid="209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20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9" presetID="27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0" dur="500" autoRev="1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1" dur="500" autoRev="1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2" dur="500" autoRev="1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500" autoRev="1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4" presetID="1" presetClass="exit" presetSubtype="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27" presetClass="emph" presetSubtype="0" repeatCount="5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7" dur="500" autoRev="1" fill="hold"/>
                                        <p:tgtEl>
                                          <p:spTgt spid="209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8" dur="500" autoRev="1" fill="hold"/>
                                        <p:tgtEl>
                                          <p:spTgt spid="209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9" dur="500" autoRev="1" fill="hold"/>
                                        <p:tgtEl>
                                          <p:spTgt spid="209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0" dur="500" autoRev="1" fill="hold"/>
                                        <p:tgtEl>
                                          <p:spTgt spid="209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6"/>
                                            </p:cond>
                                          </p:stCondLst>
                                        </p:cTn>
                                        <p:tgtEl>
                                          <p:spTgt spid="20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1.11111E-6 0.04444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09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"/>
                                    </p:animMotion>
                                  </p:childTnLst>
                                </p:cTn>
                              </p:par>
                              <p:par>
                                <p:cTn id="37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0052 0.01528 " pathEditMode="relative" rAng="0" ptsTypes="AA">
                                      <p:cBhvr>
                                        <p:cTn id="376" dur="2000" fill="hold"/>
                                        <p:tgtEl>
                                          <p:spTgt spid="209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37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00105 -0.04097 " pathEditMode="relative" rAng="0" ptsTypes="AA">
                                      <p:cBhvr>
                                        <p:cTn id="378" dur="2000" fill="hold"/>
                                        <p:tgtEl>
                                          <p:spTgt spid="209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1"/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42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6 4.44444E-6 L 4.16667E-6 0.03333 " pathEditMode="relative" rAng="0" ptsTypes="AA">
                                      <p:cBhvr>
                                        <p:cTn id="380" dur="2000" fill="hold"/>
                                        <p:tgtEl>
                                          <p:spTgt spid="209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  <p:par>
                                <p:cTn id="381" presetID="42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5E-6 1.85185E-6 L -0.00052 0.01528 " pathEditMode="relative" rAng="0" ptsTypes="AA">
                                      <p:cBhvr>
                                        <p:cTn id="382" dur="2000" fill="hold"/>
                                        <p:tgtEl>
                                          <p:spTgt spid="209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383" presetID="64" presetClass="pat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3.61111E-6 4.07407E-6 L -3.61111E-6 -0.02431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209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385" presetID="42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3.61111E-6 -1.11022E-16 L -3.61111E-6 0.04444 " pathEditMode="relative" rAng="0" ptsTypes="AA">
                                      <p:cBhvr>
                                        <p:cTn id="386" dur="2000" fill="hold"/>
                                        <p:tgtEl>
                                          <p:spTgt spid="209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"/>
                                    </p:animMotion>
                                  </p:childTnLst>
                                </p:cTn>
                              </p:par>
                              <p:par>
                                <p:cTn id="387" presetID="64" presetClass="path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22222E-6 -4.81481E-6 L -2.22222E-6 -0.01412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209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"/>
                                    </p:animMotion>
                                  </p:childTnLst>
                                </p:cTn>
                              </p:par>
                              <p:par>
                                <p:cTn id="389" presetID="64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3.7037E-7 L 0.00105 -0.04097 " pathEditMode="relative" rAng="0" ptsTypes="AA">
                                      <p:cBhvr>
                                        <p:cTn id="390" dur="2000" fill="hold"/>
                                        <p:tgtEl>
                                          <p:spTgt spid="209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1"/>
                                    </p:animMotion>
                                  </p:childTnLst>
                                </p:cTn>
                              </p:par>
                              <p:par>
                                <p:cTn id="39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6 4.44444E-6 L 4.16667E-6 0.03333 " pathEditMode="relative" rAng="0" ptsTypes="AA">
                                      <p:cBhvr>
                                        <p:cTn id="392" dur="2000" fill="hold"/>
                                        <p:tgtEl>
                                          <p:spTgt spid="209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64" presetClass="path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3.61111E-6 4.07407E-6 L -3.61111E-6 -0.02431 " pathEditMode="relative" rAng="0" ptsTypes="AA">
                                      <p:cBhvr>
                                        <p:cTn id="394" dur="2000" fill="hold"/>
                                        <p:tgtEl>
                                          <p:spTgt spid="209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42" presetClass="path" presetSubtype="0" accel="50000" de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4.16667E-6 4.44444E-6 L 4.16667E-6 0.03333 " pathEditMode="relative" rAng="0" ptsTypes="AA">
                                      <p:cBhvr>
                                        <p:cTn id="396" dur="2000" fill="hold"/>
                                        <p:tgtEl>
                                          <p:spTgt spid="209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  <p:par>
                                <p:cTn id="397" presetID="64" presetClass="path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1.38889E-6 3.7037E-7 L -1.38889E-6 -0.03218 " pathEditMode="relative" rAng="0" ptsTypes="AA">
                                      <p:cBhvr>
                                        <p:cTn id="398" dur="2000" fill="hold"/>
                                        <p:tgtEl>
                                          <p:spTgt spid="209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"/>
                                    </p:animMotion>
                                  </p:childTnLst>
                                </p:cTn>
                              </p:par>
                              <p:par>
                                <p:cTn id="399" presetID="64" presetClass="path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2.22222E-6 -4.81481E-6 L -2.22222E-6 -0.01412 " pathEditMode="relative" rAng="0" ptsTypes="AA">
                                      <p:cBhvr>
                                        <p:cTn id="400" dur="2000" fill="hold"/>
                                        <p:tgtEl>
                                          <p:spTgt spid="209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"/>
                                    </p:animMotion>
                                  </p:childTnLst>
                                </p:cTn>
                              </p:par>
                              <p:par>
                                <p:cTn id="401" presetID="42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-2.59259E-6 L 5E-6 0.0257 " pathEditMode="relative" rAng="0" ptsTypes="AA">
                                      <p:cBhvr>
                                        <p:cTn id="402" dur="2000" fill="hold"/>
                                        <p:tgtEl>
                                          <p:spTgt spid="209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"/>
                                    </p:animMotion>
                                  </p:childTnLst>
                                </p:cTn>
                              </p:par>
                              <p:par>
                                <p:cTn id="403" presetID="64" presetClass="path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5E-6 3.7037E-7 L 0.00105 -0.04097 " pathEditMode="relative" rAng="0" ptsTypes="AA">
                                      <p:cBhvr>
                                        <p:cTn id="404" dur="2000" fill="hold"/>
                                        <p:tgtEl>
                                          <p:spTgt spid="209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1"/>
                                    </p:animMotion>
                                  </p:childTnLst>
                                </p:cTn>
                              </p:par>
                              <p:par>
                                <p:cTn id="405" presetID="42" presetClass="path" presetSubtype="0" accel="50000" decel="5000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1.11111E-6 1.85185E-6 L -1.11111E-6 0.04444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209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"/>
                                    </p:animMotion>
                                  </p:childTnLst>
                                </p:cTn>
                              </p:par>
                              <p:par>
                                <p:cTn id="407" presetID="42" presetClass="path" presetSubtype="0" accel="50000" decel="5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2.5E-6 1.85185E-6 L -0.00052 0.01528 " pathEditMode="relative" rAng="0" ptsTypes="AA">
                                      <p:cBhvr>
                                        <p:cTn id="408" dur="2000" fill="hold"/>
                                        <p:tgtEl>
                                          <p:spTgt spid="209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09" presetID="64" presetClass="path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1.38889E-6 3.7037E-7 L -1.38889E-6 -0.03218 " pathEditMode="relative" rAng="0" ptsTypes="AA">
                                      <p:cBhvr>
                                        <p:cTn id="410" dur="2000" fill="hold"/>
                                        <p:tgtEl>
                                          <p:spTgt spid="209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"/>
                                    </p:animMotion>
                                  </p:childTnLst>
                                </p:cTn>
                              </p:par>
                              <p:par>
                                <p:cTn id="411" presetID="42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77778E-6 2.22222E-6 L -2.77778E-6 0.03935 " pathEditMode="relative" rAng="0" ptsTypes="AA">
                                      <p:cBhvr>
                                        <p:cTn id="412" dur="2000" fill="hold"/>
                                        <p:tgtEl>
                                          <p:spTgt spid="209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"/>
                                    </p:animMotion>
                                  </p:childTnLst>
                                </p:cTn>
                              </p:par>
                              <p:par>
                                <p:cTn id="413" presetID="64" presetClass="path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-2.22222E-6 -4.81481E-6 L -2.22222E-6 -0.01412 " pathEditMode="relative" rAng="0" ptsTypes="AA">
                                      <p:cBhvr>
                                        <p:cTn id="414" dur="2000" fill="hold"/>
                                        <p:tgtEl>
                                          <p:spTgt spid="209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"/>
                                    </p:animMotion>
                                  </p:childTnLst>
                                </p:cTn>
                              </p:par>
                              <p:par>
                                <p:cTn id="415" presetID="64" presetClass="path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5E-6 3.7037E-7 L 0.00105 -0.04097 " pathEditMode="relative" rAng="0" ptsTypes="AA">
                                      <p:cBhvr>
                                        <p:cTn id="416" dur="2000" fill="hold"/>
                                        <p:tgtEl>
                                          <p:spTgt spid="209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1"/>
                                    </p:animMotion>
                                  </p:childTnLst>
                                </p:cTn>
                              </p:par>
                              <p:par>
                                <p:cTn id="417" presetID="42" presetClass="path" presetSubtype="0" accel="50000" decel="5000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5E-6 -2.59259E-6 L 5E-6 0.0257 " pathEditMode="relative" rAng="0" ptsTypes="AA">
                                      <p:cBhvr>
                                        <p:cTn id="418" dur="2000" fill="hold"/>
                                        <p:tgtEl>
                                          <p:spTgt spid="209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"/>
                                    </p:animMotion>
                                  </p:childTnLst>
                                </p:cTn>
                              </p:par>
                              <p:par>
                                <p:cTn id="4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1436 L 3.88889E-6 0.00047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209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"/>
                                    </p:animMotion>
                                  </p:childTnLst>
                                </p:cTn>
                              </p:par>
                              <p:par>
                                <p:cTn id="421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.55556E-7 -0.01412 L 5.55556E-7 0.0044 " pathEditMode="relative" rAng="0" ptsTypes="AA">
                                      <p:cBhvr>
                                        <p:cTn id="422" dur="2000" fill="hold"/>
                                        <p:tgtEl>
                                          <p:spTgt spid="209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"/>
                                    </p:animMotion>
                                  </p:childTnLst>
                                </p:cTn>
                              </p:par>
                              <p:par>
                                <p:cTn id="423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-2.96296E-6 L -2.22222E-6 0.01852 " pathEditMode="relative" rAng="0" ptsTypes="AA">
                                      <p:cBhvr>
                                        <p:cTn id="424" dur="2000" spd="-100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6"/>
                                    </p:animMotion>
                                  </p:childTnLst>
                                </p:cTn>
                              </p:par>
                              <p:par>
                                <p:cTn id="425" presetID="64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0.01944 L 0.00105 0.00139 " pathEditMode="relative" rAng="0" ptsTypes="AA">
                                      <p:cBhvr>
                                        <p:cTn id="426" dur="2000" fill="hold"/>
                                        <p:tgtEl>
                                          <p:spTgt spid="209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9"/>
                                    </p:animMotion>
                                  </p:childTnLst>
                                </p:cTn>
                              </p:par>
                              <p:par>
                                <p:cTn id="427" presetID="64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35 0.02315 L -0.00035 0.00417 " pathEditMode="relative" rAng="0" ptsTypes="AA">
                                      <p:cBhvr>
                                        <p:cTn id="428" dur="2000" fill="hold"/>
                                        <p:tgtEl>
                                          <p:spTgt spid="209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"/>
                                    </p:animMotion>
                                  </p:childTnLst>
                                </p:cTn>
                              </p:par>
                              <p:par>
                                <p:cTn id="429" presetID="64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94444E-6 4.81481E-6 L -1.94444E-6 -0.01899 " pathEditMode="relative" rAng="0" ptsTypes="AA">
                                      <p:cBhvr>
                                        <p:cTn id="430" dur="2000" spd="-100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9"/>
                                    </p:animMotion>
                                  </p:childTnLst>
                                </p:cTn>
                              </p:par>
                              <p:par>
                                <p:cTn id="431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-0.01875 L -8.33333E-7 0.00231 " pathEditMode="relative" rAng="0" ptsTypes="AA">
                                      <p:cBhvr>
                                        <p:cTn id="432" dur="2000" fill="hold"/>
                                        <p:tgtEl>
                                          <p:spTgt spid="209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"/>
                                    </p:animMotion>
                                  </p:childTnLst>
                                </p:cTn>
                              </p:par>
                              <p:par>
                                <p:cTn id="43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-2.59259E-6 L 0.00034 0.01667 " pathEditMode="relative" rAng="0" ptsTypes="AA">
                                      <p:cBhvr>
                                        <p:cTn id="434" dur="2000" spd="-100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33"/>
                                    </p:animMotion>
                                  </p:childTnLst>
                                </p:cTn>
                              </p:par>
                              <p:par>
                                <p:cTn id="435" presetID="64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2.22222E-6 0.01689 L -0.00035 -0.00139 " pathEditMode="relative" rAng="0" ptsTypes="AA">
                                      <p:cBhvr>
                                        <p:cTn id="436" dur="2000" fill="hold"/>
                                        <p:tgtEl>
                                          <p:spTgt spid="209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"/>
                                    </p:animMotion>
                                  </p:childTnLst>
                                </p:cTn>
                              </p:par>
                              <p:par>
                                <p:cTn id="437" presetID="64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2.5E-6 2.59259E-6 L -0.00035 -0.01829 " pathEditMode="relative" rAng="0" ptsTypes="AA">
                                      <p:cBhvr>
                                        <p:cTn id="438" dur="2000" spd="-100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926"/>
                                    </p:animMotion>
                                  </p:childTnLst>
                                </p:cTn>
                              </p:par>
                              <p:par>
                                <p:cTn id="439" presetID="42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0.00034 -0.0169 L 0.00017 -0.00278 " pathEditMode="relative" rAng="0" ptsTypes="AA">
                                      <p:cBhvr>
                                        <p:cTn id="440" dur="2000" fill="hold"/>
                                        <p:tgtEl>
                                          <p:spTgt spid="209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"/>
                                    </p:animMotion>
                                  </p:childTnLst>
                                </p:cTn>
                              </p:par>
                              <p:par>
                                <p:cTn id="441" presetID="64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4.44444E-6 0.01806 L 4.44444E-6 0.00278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209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"/>
                                    </p:animMotion>
                                  </p:childTnLst>
                                </p:cTn>
                              </p:par>
                              <p:par>
                                <p:cTn id="443" presetID="6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52 0.01528 L -0.00104 -2.59259E-6 " pathEditMode="relative" rAng="0" ptsTypes="AA">
                                      <p:cBhvr>
                                        <p:cTn id="444" dur="2000" fill="hold"/>
                                        <p:tgtEl>
                                          <p:spTgt spid="209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"/>
                                    </p:animMotion>
                                  </p:childTnLst>
                                </p:cTn>
                              </p:par>
                              <p:par>
                                <p:cTn id="445" presetID="6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66667E-6 -1.48148E-6 L -0.00052 -0.01528 " pathEditMode="relative" rAng="0" ptsTypes="AA">
                                      <p:cBhvr>
                                        <p:cTn id="446" dur="2000" spd="-100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64"/>
                                    </p:animMotion>
                                  </p:childTnLst>
                                </p:cTn>
                              </p:par>
                              <p:par>
                                <p:cTn id="447" presetID="42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2.77778E-7 -0.01181 L 2.77778E-7 -0.00093 " pathEditMode="relative" rAng="0" ptsTypes="AA">
                                      <p:cBhvr>
                                        <p:cTn id="448" dur="2000" fill="hold"/>
                                        <p:tgtEl>
                                          <p:spTgt spid="209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449" presetID="42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2.5E-6 -3.7037E-6 L -2.5E-6 0.01088 " pathEditMode="relative" rAng="0" ptsTypes="AA">
                                      <p:cBhvr>
                                        <p:cTn id="450" dur="2000" spd="-100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2"/>
                                    </p:animMotion>
                                  </p:childTnLst>
                                </p:cTn>
                              </p:par>
                              <p:par>
                                <p:cTn id="451" presetID="42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5.55556E-7 -0.01134 L -5.55556E-7 0.00394 " pathEditMode="relative" rAng="0" ptsTypes="AA">
                                      <p:cBhvr>
                                        <p:cTn id="452" dur="2000" fill="hold"/>
                                        <p:tgtEl>
                                          <p:spTgt spid="209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"/>
                                    </p:animMotion>
                                  </p:childTnLst>
                                </p:cTn>
                              </p:par>
                              <p:par>
                                <p:cTn id="453" presetID="42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8.33333E-7 -1.11111E-6 L -8.33333E-7 0.01528 " pathEditMode="relative" rAng="0" ptsTypes="AA">
                                      <p:cBhvr>
                                        <p:cTn id="454" dur="2000" spd="-100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4"/>
                                    </p:animMotion>
                                  </p:childTnLst>
                                </p:cTn>
                              </p:par>
                              <p:par>
                                <p:cTn id="455" presetID="64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0.04445 L -0.00018 0.00093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209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457" presetID="64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052 0.01528 L -0.00104 -2.59259E-6 " pathEditMode="relative" rAng="0" ptsTypes="AA">
                                      <p:cBhvr>
                                        <p:cTn id="458" dur="2000" fill="hold"/>
                                        <p:tgtEl>
                                          <p:spTgt spid="209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"/>
                                    </p:animMotion>
                                  </p:childTnLst>
                                </p:cTn>
                              </p:par>
                              <p:par>
                                <p:cTn id="459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105 -0.04098 L 0.00053 4.44444E-6 " pathEditMode="relative" rAng="0" ptsTypes="AA">
                                      <p:cBhvr>
                                        <p:cTn id="460" dur="2000" fill="hold"/>
                                        <p:tgtEl>
                                          <p:spTgt spid="209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"/>
                                    </p:animMotion>
                                  </p:childTnLst>
                                </p:cTn>
                              </p:par>
                              <p:par>
                                <p:cTn id="461" presetID="64" presetClass="path" presetSubtype="0" accel="50000" decel="5000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3.33333E-6 0.03333 L 3.33333E-6 2.59259E-6 " pathEditMode="relative" rAng="0" ptsTypes="AA">
                                      <p:cBhvr>
                                        <p:cTn id="462" dur="2000" fill="hold"/>
                                        <p:tgtEl>
                                          <p:spTgt spid="209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"/>
                                    </p:animMotion>
                                  </p:childTnLst>
                                </p:cTn>
                              </p:par>
                              <p:par>
                                <p:cTn id="463" presetID="64" presetClass="path" presetSubtype="0" accel="50000" decel="5000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-0.00052 0.01528 L -0.00104 -2.59259E-6 " pathEditMode="relative" rAng="0" ptsTypes="AA">
                                      <p:cBhvr>
                                        <p:cTn id="464" dur="2000" fill="hold"/>
                                        <p:tgtEl>
                                          <p:spTgt spid="209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"/>
                                    </p:animMotion>
                                  </p:childTnLst>
                                </p:cTn>
                              </p:par>
                              <p:par>
                                <p:cTn id="465" presetID="64" presetClass="path" presetSubtype="0" accel="50000" decel="5000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1.66667E-6 0.04445 L -0.00018 0.00093 " pathEditMode="relative" rAng="0" ptsTypes="AA">
                                      <p:cBhvr>
                                        <p:cTn id="466" dur="2000" fill="hold"/>
                                        <p:tgtEl>
                                          <p:spTgt spid="209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467" presetID="42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3.61111E-6 -0.0243 L -3.61111E-6 0.00417 " pathEditMode="relative" rAng="0" ptsTypes="AA">
                                      <p:cBhvr>
                                        <p:cTn id="468" dur="2000" fill="hold"/>
                                        <p:tgtEl>
                                          <p:spTgt spid="209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"/>
                                    </p:animMotion>
                                  </p:childTnLst>
                                </p:cTn>
                              </p:par>
                              <p:par>
                                <p:cTn id="469" presetID="42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5.55556E-7 -0.01412 L 5.55556E-7 0.0044 " pathEditMode="relative" rAng="0" ptsTypes="AA">
                                      <p:cBhvr>
                                        <p:cTn id="470" dur="2000" fill="hold"/>
                                        <p:tgtEl>
                                          <p:spTgt spid="209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"/>
                                    </p:animMotion>
                                  </p:childTnLst>
                                </p:cTn>
                              </p:par>
                              <p:par>
                                <p:cTn id="471" presetID="42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0105 -0.04098 L 0.00053 4.44444E-6 " pathEditMode="relative" rAng="0" ptsTypes="AA">
                                      <p:cBhvr>
                                        <p:cTn id="472" dur="2000" fill="hold"/>
                                        <p:tgtEl>
                                          <p:spTgt spid="209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"/>
                                    </p:animMotion>
                                  </p:childTnLst>
                                </p:cTn>
                              </p:par>
                              <p:par>
                                <p:cTn id="473" presetID="64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33333E-6 0.03333 L 3.33333E-6 2.59259E-6 " pathEditMode="relative" rAng="0" ptsTypes="AA">
                                      <p:cBhvr>
                                        <p:cTn id="474" dur="2000" fill="hold"/>
                                        <p:tgtEl>
                                          <p:spTgt spid="209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"/>
                                    </p:animMotion>
                                  </p:childTnLst>
                                </p:cTn>
                              </p:par>
                              <p:par>
                                <p:cTn id="475" presetID="42" presetClass="path" presetSubtype="0" accel="50000" decel="5000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-3.61111E-6 -0.0243 L -3.61111E-6 0.00417 " pathEditMode="relative" rAng="0" ptsTypes="AA">
                                      <p:cBhvr>
                                        <p:cTn id="476" dur="2000" fill="hold"/>
                                        <p:tgtEl>
                                          <p:spTgt spid="209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"/>
                                    </p:animMotion>
                                  </p:childTnLst>
                                </p:cTn>
                              </p:par>
                              <p:par>
                                <p:cTn id="477" presetID="64" presetClass="path" presetSubtype="0" accel="50000" decel="5000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animMotion origin="layout" path="M 3.33333E-6 0.03333 L 3.33333E-6 2.59259E-6 " pathEditMode="relative" rAng="0" ptsTypes="AA">
                                      <p:cBhvr>
                                        <p:cTn id="478" dur="2000" fill="hold"/>
                                        <p:tgtEl>
                                          <p:spTgt spid="209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"/>
                                    </p:animMotion>
                                  </p:childTnLst>
                                </p:cTn>
                              </p:par>
                              <p:par>
                                <p:cTn id="479" presetID="42" presetClass="path" presetSubtype="0" accel="50000" decel="5000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-1.38889E-6 -0.03217 L -1.38889E-6 0.00324 " pathEditMode="relative" rAng="0" ptsTypes="AA">
                                      <p:cBhvr>
                                        <p:cTn id="480" dur="2000" fill="hold"/>
                                        <p:tgtEl>
                                          <p:spTgt spid="209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"/>
                                    </p:animMotion>
                                  </p:childTnLst>
                                </p:cTn>
                              </p:par>
                              <p:par>
                                <p:cTn id="481" presetID="42" presetClass="path" presetSubtype="0" accel="50000" decel="5000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5.55556E-7 -0.01412 L 5.55556E-7 0.0044 " pathEditMode="relative" rAng="0" ptsTypes="AA">
                                      <p:cBhvr>
                                        <p:cTn id="482" dur="2000" fill="hold"/>
                                        <p:tgtEl>
                                          <p:spTgt spid="209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"/>
                                    </p:animMotion>
                                  </p:childTnLst>
                                </p:cTn>
                              </p:par>
                              <p:par>
                                <p:cTn id="483" presetID="64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2.22222E-6 0.02569 L 2.22222E-6 7.40741E-7 " pathEditMode="relative" rAng="0" ptsTypes="AA">
                                      <p:cBhvr>
                                        <p:cTn id="484" dur="2000" fill="hold"/>
                                        <p:tgtEl>
                                          <p:spTgt spid="209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"/>
                                    </p:animMotion>
                                  </p:childTnLst>
                                </p:cTn>
                              </p:par>
                              <p:par>
                                <p:cTn id="485" presetID="42" presetClass="path" presetSubtype="0" accel="50000" decel="5000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0.00105 -0.04098 L 0.00053 4.44444E-6 " pathEditMode="relative" rAng="0" ptsTypes="AA">
                                      <p:cBhvr>
                                        <p:cTn id="486" dur="2000" fill="hold"/>
                                        <p:tgtEl>
                                          <p:spTgt spid="209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"/>
                                    </p:animMotion>
                                  </p:childTnLst>
                                </p:cTn>
                              </p:par>
                              <p:par>
                                <p:cTn id="487" presetID="64" presetClass="path" presetSubtype="0" accel="50000" decel="5000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1.66667E-6 0.04445 L -0.00018 0.00093 " pathEditMode="relative" rAng="0" ptsTypes="AA">
                                      <p:cBhvr>
                                        <p:cTn id="488" dur="2000" fill="hold"/>
                                        <p:tgtEl>
                                          <p:spTgt spid="209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489" presetID="64" presetClass="path" presetSubtype="0" accel="50000" decel="5000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Motion origin="layout" path="M -0.00052 0.01528 L -0.00104 -2.59259E-6 " pathEditMode="relative" rAng="0" ptsTypes="AA">
                                      <p:cBhvr>
                                        <p:cTn id="490" dur="2000" fill="hold"/>
                                        <p:tgtEl>
                                          <p:spTgt spid="209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"/>
                                    </p:animMotion>
                                  </p:childTnLst>
                                </p:cTn>
                              </p:par>
                              <p:par>
                                <p:cTn id="491" presetID="42" presetClass="path" presetSubtype="0" accel="50000" decel="5000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Motion origin="layout" path="M -1.38889E-6 -0.03217 L -1.38889E-6 0.00324 " pathEditMode="relative" rAng="0" ptsTypes="AA">
                                      <p:cBhvr>
                                        <p:cTn id="492" dur="2000" fill="hold"/>
                                        <p:tgtEl>
                                          <p:spTgt spid="209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"/>
                                    </p:animMotion>
                                  </p:childTnLst>
                                </p:cTn>
                              </p:par>
                              <p:par>
                                <p:cTn id="493" presetID="64" presetClass="path" presetSubtype="0" accel="50000" decel="5000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Motion origin="layout" path="M 8.33333E-7 0.03935 L 0.00017 0.00093 " pathEditMode="relative" rAng="0" ptsTypes="AA">
                                      <p:cBhvr>
                                        <p:cTn id="494" dur="2000" fill="hold"/>
                                        <p:tgtEl>
                                          <p:spTgt spid="209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"/>
                                    </p:animMotion>
                                  </p:childTnLst>
                                </p:cTn>
                              </p:par>
                              <p:par>
                                <p:cTn id="495" presetID="42" presetClass="path" presetSubtype="0" accel="50000" decel="5000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5.55556E-7 -0.01412 L 5.55556E-7 0.0044 " pathEditMode="relative" rAng="0" ptsTypes="AA">
                                      <p:cBhvr>
                                        <p:cTn id="496" dur="2000" fill="hold"/>
                                        <p:tgtEl>
                                          <p:spTgt spid="209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"/>
                                    </p:animMotion>
                                  </p:childTnLst>
                                </p:cTn>
                              </p:par>
                              <p:par>
                                <p:cTn id="497" presetID="42" presetClass="path" presetSubtype="0" accel="50000" decel="5000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animMotion origin="layout" path="M 0.00105 -0.04098 L 0.00053 4.44444E-6 " pathEditMode="relative" rAng="0" ptsTypes="AA">
                                      <p:cBhvr>
                                        <p:cTn id="498" dur="2000" fill="hold"/>
                                        <p:tgtEl>
                                          <p:spTgt spid="209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"/>
                                    </p:animMotion>
                                  </p:childTnLst>
                                </p:cTn>
                              </p:par>
                              <p:par>
                                <p:cTn id="499" presetID="64" presetClass="path" presetSubtype="0" accel="50000" decel="5000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Motion origin="layout" path="M 2.22222E-6 0.02569 L 2.22222E-6 7.40741E-7 " pathEditMode="relative" rAng="0" ptsTypes="AA">
                                      <p:cBhvr>
                                        <p:cTn id="500" dur="2000" fill="hold"/>
                                        <p:tgtEl>
                                          <p:spTgt spid="209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"/>
                                    </p:animMotion>
                                  </p:childTnLst>
                                </p:cTn>
                              </p:par>
                              <p:par>
                                <p:cTn id="5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xit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xit" presetSubtype="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1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4352 L -0.00017 0.00092 " pathEditMode="relative" rAng="0" ptsTypes="AA">
                                      <p:cBhvr>
                                        <p:cTn id="516" dur="2000" spd="-100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  <p:par>
                                <p:cTn id="517" presetID="42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6 -0.03333 L 3.05556E-6 -2.59259E-6 " pathEditMode="relative" rAng="0" ptsTypes="AA">
                                      <p:cBhvr>
                                        <p:cTn id="518" dur="2000" spd="-100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  <p:par>
                                <p:cTn id="519" presetID="64" presetClass="pat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3.05556E-6 0.02847 L -3.05556E-6 0.00417 " pathEditMode="relative" rAng="0" ptsTypes="AA">
                                      <p:cBhvr>
                                        <p:cTn id="520" dur="2000" spd="-100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27"/>
                                    </p:animMotion>
                                  </p:childTnLst>
                                </p:cTn>
                              </p:par>
                              <p:par>
                                <p:cTn id="521" presetID="42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778E-6 -0.04445 L 2.77778E-6 3.7037E-6 " pathEditMode="relative" rAng="0" ptsTypes="AA">
                                      <p:cBhvr>
                                        <p:cTn id="522" dur="2000" spd="-100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  <p:par>
                                <p:cTn id="523" presetID="64" presetClass="path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22222E-6 0.01852 L -2.22222E-6 0.0044 " pathEditMode="relative" rAng="0" ptsTypes="AA">
                                      <p:cBhvr>
                                        <p:cTn id="524" dur="2000" spd="-100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8"/>
                                    </p:animMotion>
                                  </p:childTnLst>
                                </p:cTn>
                              </p:par>
                              <p:par>
                                <p:cTn id="525" presetID="42" presetClass="path" presetSubtype="0" accel="50000" de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8.33333E-7 -0.03334 L -8.33333E-7 3.7037E-6 " pathEditMode="relative" rAng="0" ptsTypes="AA">
                                      <p:cBhvr>
                                        <p:cTn id="526" dur="2000" spd="-100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7"/>
                                    </p:animMotion>
                                  </p:childTnLst>
                                </p:cTn>
                              </p:par>
                              <p:par>
                                <p:cTn id="527" presetID="64" presetClass="path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1.11111E-6 0.03542 L -1.11111E-6 0.00324 " pathEditMode="relative" rAng="0" ptsTypes="AA">
                                      <p:cBhvr>
                                        <p:cTn id="528" dur="2000" spd="-100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20"/>
                                    </p:animMotion>
                                  </p:childTnLst>
                                </p:cTn>
                              </p:par>
                              <p:par>
                                <p:cTn id="529" presetID="64" presetClass="path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4.16667E-6 0.01852 L -4.16667E-6 0.0044 " pathEditMode="relative" rAng="0" ptsTypes="AA">
                                      <p:cBhvr>
                                        <p:cTn id="530" dur="2000" spd="-100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8"/>
                                    </p:animMotion>
                                  </p:childTnLst>
                                </p:cTn>
                              </p:par>
                              <p:par>
                                <p:cTn id="531" presetID="42" presetClass="path" presetSubtype="0" accel="50000" decel="5000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00018 -0.04352 L -0.00018 0.00092 " pathEditMode="relative" rAng="0" ptsTypes="AA">
                                      <p:cBhvr>
                                        <p:cTn id="532" dur="2000" spd="-100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  <p:par>
                                <p:cTn id="533" presetID="64" presetClass="path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1.11111E-6 0.01412 L 1.11111E-6 4.07407E-6 " pathEditMode="relative" rAng="0" ptsTypes="AA">
                                      <p:cBhvr>
                                        <p:cTn id="534" dur="2000" spd="-100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8"/>
                                    </p:animMotion>
                                  </p:childTnLst>
                                </p:cTn>
                              </p:par>
                              <p:par>
                                <p:cTn id="535" presetID="64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8.33333E-7 4.81481E-6 L -0.00017 -0.04352 " pathEditMode="relative" rAng="0" ptsTypes="AA">
                                      <p:cBhvr>
                                        <p:cTn id="536" dur="2000" spd="-100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176"/>
                                    </p:animMotion>
                                  </p:childTnLst>
                                </p:cTn>
                              </p:par>
                              <p:par>
                                <p:cTn id="537" presetID="64" presetClass="path" presetSubtype="0" accel="50000" decel="5000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3.33333E-6 -3.7037E-7 L -3.33333E-6 -0.03333 " pathEditMode="relative" rAng="0" ptsTypes="AA">
                                      <p:cBhvr>
                                        <p:cTn id="538" dur="2000" spd="-100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7"/>
                                    </p:animMotion>
                                  </p:childTnLst>
                                </p:cTn>
                              </p:par>
                              <p:par>
                                <p:cTn id="539" presetID="64" presetClass="path" presetSubtype="0" accel="50000" decel="5000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2.77778E-6 -2.96296E-6 L -0.00018 -0.04352 " pathEditMode="relative" rAng="0" ptsTypes="AA">
                                      <p:cBhvr>
                                        <p:cTn id="540" dur="2000" spd="-100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176"/>
                                    </p:animMotion>
                                  </p:childTnLst>
                                </p:cTn>
                              </p:par>
                              <p:par>
                                <p:cTn id="541" presetID="42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38889E-6 -1.48148E-6 L -1.38889E-6 0.02847 " pathEditMode="relative" rAng="0" ptsTypes="AA">
                                      <p:cBhvr>
                                        <p:cTn id="542" dur="2000" spd="-100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43" presetID="42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3.05556E-6 7.40741E-7 L 3.05556E-6 0.01852 " pathEditMode="relative" rAng="0" ptsTypes="AA">
                                      <p:cBhvr>
                                        <p:cTn id="544" dur="2000" spd="-100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6"/>
                                    </p:animMotion>
                                  </p:childTnLst>
                                </p:cTn>
                              </p:par>
                              <p:par>
                                <p:cTn id="545" presetID="64" presetClass="path" presetSubtype="0" accel="50000" decel="5000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animMotion origin="layout" path="M 2.22222E-6 3.7037E-7 L 2.22222E-6 -0.03333 " pathEditMode="relative" rAng="0" ptsTypes="AA">
                                      <p:cBhvr>
                                        <p:cTn id="546" dur="2000" spd="-100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7"/>
                                    </p:animMotion>
                                  </p:childTnLst>
                                </p:cTn>
                              </p:par>
                              <p:par>
                                <p:cTn id="547" presetID="42" presetClass="path" presetSubtype="0" accel="50000" decel="5000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2.5E-6 -7.40741E-7 L 2.5E-6 0.03542 " pathEditMode="relative" rAng="0" ptsTypes="AA">
                                      <p:cBhvr>
                                        <p:cTn id="548" dur="2000" spd="-100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9"/>
                                    </p:animMotion>
                                  </p:childTnLst>
                                </p:cTn>
                              </p:par>
                              <p:par>
                                <p:cTn id="549" presetID="42" presetClass="path" presetSubtype="0" accel="50000" decel="5000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3.05556E-6 1.48148E-6 L 3.05556E-6 0.01852 " pathEditMode="relative" rAng="0" ptsTypes="AA">
                                      <p:cBhvr>
                                        <p:cTn id="550" dur="2000" spd="-100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6"/>
                                    </p:animMotion>
                                  </p:childTnLst>
                                </p:cTn>
                              </p:par>
                              <p:par>
                                <p:cTn id="551" presetID="64" presetClass="path" presetSubtype="0" accel="50000" decel="5000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4.44444E-6 1.85185E-6 L -0.00018 -0.04352 " pathEditMode="relative" rAng="0" ptsTypes="AA">
                                      <p:cBhvr>
                                        <p:cTn id="552" dur="2000" spd="-100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176"/>
                                    </p:animMotion>
                                  </p:childTnLst>
                                </p:cTn>
                              </p:par>
                              <p:par>
                                <p:cTn id="553" presetID="42" presetClass="path" presetSubtype="0" accel="50000" decel="5000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-2.5E-6 2.59259E-6 L -2.5E-6 0.01852 " pathEditMode="relative" rAng="0" ptsTypes="AA">
                                      <p:cBhvr>
                                        <p:cTn id="554" dur="2000" spd="-100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6"/>
                                    </p:animMotion>
                                  </p:childTnLst>
                                </p:cTn>
                              </p:par>
                              <p:par>
                                <p:cTn id="555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7" dur="10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110" grpId="0" animBg="1"/>
      <p:bldP spid="421" grpId="0" animBg="1"/>
      <p:bldP spid="209111" grpId="0" animBg="1"/>
      <p:bldP spid="208915" grpId="0" animBg="1"/>
      <p:bldP spid="208915" grpId="1" animBg="1"/>
      <p:bldP spid="208920" grpId="0" animBg="1"/>
      <p:bldP spid="208920" grpId="1" animBg="1"/>
      <p:bldP spid="209013" grpId="0" animBg="1"/>
      <p:bldP spid="209013" grpId="1" animBg="1"/>
      <p:bldP spid="209014" grpId="0" animBg="1"/>
      <p:bldP spid="209014" grpId="1" animBg="1"/>
      <p:bldP spid="209015" grpId="0" animBg="1"/>
      <p:bldP spid="209015" grpId="1" animBg="1"/>
      <p:bldP spid="209016" grpId="0" animBg="1"/>
      <p:bldP spid="209016" grpId="1" animBg="1"/>
      <p:bldP spid="209017" grpId="0" animBg="1"/>
      <p:bldP spid="209017" grpId="1" animBg="1"/>
      <p:bldP spid="209018" grpId="0" animBg="1"/>
      <p:bldP spid="209018" grpId="1" animBg="1"/>
      <p:bldP spid="209019" grpId="0" animBg="1"/>
      <p:bldP spid="209019" grpId="1" animBg="1"/>
      <p:bldP spid="209020" grpId="0" animBg="1"/>
      <p:bldP spid="209020" grpId="1" animBg="1"/>
      <p:bldP spid="209021" grpId="0" animBg="1"/>
      <p:bldP spid="209021" grpId="1" animBg="1"/>
      <p:bldP spid="209022" grpId="0" animBg="1"/>
      <p:bldP spid="209022" grpId="1" animBg="1"/>
      <p:bldP spid="209023" grpId="0" animBg="1"/>
      <p:bldP spid="209023" grpId="1" animBg="1"/>
      <p:bldP spid="209024" grpId="0" animBg="1"/>
      <p:bldP spid="209024" grpId="1" animBg="1"/>
      <p:bldP spid="209025" grpId="0" animBg="1"/>
      <p:bldP spid="209025" grpId="1" animBg="1"/>
      <p:bldP spid="209026" grpId="0" animBg="1"/>
      <p:bldP spid="209026" grpId="1" animBg="1"/>
      <p:bldP spid="209027" grpId="0" animBg="1"/>
      <p:bldP spid="209027" grpId="1" animBg="1"/>
      <p:bldP spid="209028" grpId="0" animBg="1"/>
      <p:bldP spid="209028" grpId="1" animBg="1"/>
      <p:bldP spid="209029" grpId="0" animBg="1"/>
      <p:bldP spid="209029" grpId="1" animBg="1"/>
      <p:bldP spid="209030" grpId="0" animBg="1"/>
      <p:bldP spid="209030" grpId="1" animBg="1"/>
      <p:bldP spid="209031" grpId="0" animBg="1"/>
      <p:bldP spid="209031" grpId="1" animBg="1"/>
      <p:bldP spid="209032" grpId="0" animBg="1"/>
      <p:bldP spid="209032" grpId="1" animBg="1"/>
      <p:bldP spid="209033" grpId="0" animBg="1"/>
      <p:bldP spid="209033" grpId="1" animBg="1"/>
      <p:bldP spid="209034" grpId="0" animBg="1"/>
      <p:bldP spid="209034" grpId="1" animBg="1"/>
      <p:bldP spid="209044" grpId="0" animBg="1"/>
      <p:bldP spid="209045" grpId="0" animBg="1"/>
      <p:bldP spid="209048" grpId="0" animBg="1"/>
      <p:bldP spid="209049" grpId="0" animBg="1"/>
      <p:bldP spid="209050" grpId="0" animBg="1"/>
      <p:bldP spid="209051" grpId="0" animBg="1"/>
      <p:bldP spid="209053" grpId="0" animBg="1"/>
      <p:bldP spid="209054" grpId="0" animBg="1"/>
      <p:bldP spid="209055" grpId="0" animBg="1"/>
      <p:bldP spid="209056" grpId="0" animBg="1"/>
      <p:bldP spid="209058" grpId="0" animBg="1"/>
      <p:bldP spid="209059" grpId="0" animBg="1"/>
      <p:bldP spid="209060" grpId="0" animBg="1"/>
      <p:bldP spid="209061" grpId="0" animBg="1"/>
      <p:bldP spid="209066" grpId="0" animBg="1"/>
      <p:bldP spid="209069" grpId="0" animBg="1"/>
      <p:bldP spid="209070" grpId="0" animBg="1"/>
      <p:bldP spid="209071" grpId="0" animBg="1"/>
      <p:bldP spid="209072" grpId="0" animBg="1"/>
      <p:bldP spid="209073" grpId="0" animBg="1"/>
      <p:bldP spid="209074" grpId="0" animBg="1"/>
      <p:bldP spid="209075" grpId="0" animBg="1"/>
      <p:bldP spid="209076" grpId="0" animBg="1"/>
      <p:bldP spid="209077" grpId="0" animBg="1"/>
      <p:bldP spid="209078" grpId="0" animBg="1"/>
      <p:bldP spid="209079" grpId="0" animBg="1"/>
      <p:bldP spid="209080" grpId="0" animBg="1"/>
      <p:bldP spid="209081" grpId="0" animBg="1"/>
      <p:bldP spid="209082" grpId="0" animBg="1"/>
      <p:bldP spid="209083" grpId="0" animBg="1"/>
      <p:bldP spid="209084" grpId="0" animBg="1"/>
      <p:bldP spid="209085" grpId="0" animBg="1"/>
      <p:bldP spid="209086" grpId="0" animBg="1"/>
      <p:bldP spid="209087" grpId="0" animBg="1"/>
      <p:bldP spid="209089" grpId="0" animBg="1"/>
      <p:bldP spid="209092" grpId="0" animBg="1"/>
      <p:bldP spid="209092" grpId="1" animBg="1"/>
      <p:bldP spid="209093" grpId="0" animBg="1"/>
      <p:bldP spid="209093" grpId="1" animBg="1"/>
      <p:bldP spid="209094" grpId="0" animBg="1"/>
      <p:bldP spid="209094" grpId="1" animBg="1"/>
      <p:bldP spid="209095" grpId="0" animBg="1"/>
      <p:bldP spid="209095" grpId="1" animBg="1"/>
      <p:bldP spid="209096" grpId="0" animBg="1"/>
      <p:bldP spid="209096" grpId="1" animBg="1"/>
      <p:bldP spid="209097" grpId="0" animBg="1"/>
      <p:bldP spid="209097" grpId="1" animBg="1"/>
      <p:bldP spid="209105" grpId="0" animBg="1"/>
      <p:bldP spid="209105" grpId="1" animBg="1"/>
      <p:bldP spid="209112" grpId="0" animBg="1"/>
      <p:bldP spid="209112" grpId="1" animBg="1"/>
      <p:bldP spid="209113" grpId="0" animBg="1"/>
      <p:bldP spid="209113" grpId="1" animBg="1"/>
      <p:bldP spid="209114" grpId="0" animBg="1"/>
      <p:bldP spid="209114" grpId="1" animBg="1"/>
      <p:bldP spid="209115" grpId="0" animBg="1"/>
      <p:bldP spid="209115" grpId="1" animBg="1"/>
      <p:bldP spid="209116" grpId="0" animBg="1"/>
      <p:bldP spid="209116" grpId="1" animBg="1"/>
      <p:bldP spid="209117" grpId="0" animBg="1"/>
      <p:bldP spid="209117" grpId="1" animBg="1"/>
      <p:bldP spid="209118" grpId="0" animBg="1"/>
      <p:bldP spid="209118" grpId="1" animBg="1"/>
      <p:bldP spid="209119" grpId="0" animBg="1"/>
      <p:bldP spid="209119" grpId="1" animBg="1"/>
      <p:bldP spid="209120" grpId="0" animBg="1"/>
      <p:bldP spid="209120" grpId="1" animBg="1"/>
      <p:bldP spid="209121" grpId="0" animBg="1"/>
      <p:bldP spid="209121" grpId="1" animBg="1"/>
      <p:bldP spid="209122" grpId="0" animBg="1"/>
      <p:bldP spid="209122" grpId="1" animBg="1"/>
      <p:bldP spid="209123" grpId="0" animBg="1"/>
      <p:bldP spid="209123" grpId="1" animBg="1"/>
      <p:bldP spid="209124" grpId="0" animBg="1"/>
      <p:bldP spid="209124" grpId="1" animBg="1"/>
      <p:bldP spid="209125" grpId="0" animBg="1"/>
      <p:bldP spid="209125" grpId="1" animBg="1"/>
      <p:bldP spid="328" grpId="0" animBg="1"/>
      <p:bldP spid="328" grpId="1" animBg="1"/>
      <p:bldP spid="333" grpId="0" animBg="1"/>
      <p:bldP spid="333" grpId="1" animBg="1"/>
      <p:bldP spid="337" grpId="0" animBg="1"/>
      <p:bldP spid="337" grpId="1" animBg="1"/>
      <p:bldP spid="340" grpId="0" animBg="1"/>
      <p:bldP spid="340" grpId="1" animBg="1"/>
      <p:bldP spid="342" grpId="0" animBg="1"/>
      <p:bldP spid="342" grpId="1" animBg="1"/>
      <p:bldP spid="344" grpId="0" animBg="1"/>
      <p:bldP spid="344" grpId="1" animBg="1"/>
      <p:bldP spid="345" grpId="0" animBg="1"/>
      <p:bldP spid="345" grpId="1" animBg="1"/>
      <p:bldP spid="347" grpId="0" animBg="1"/>
      <p:bldP spid="347" grpId="1" animBg="1"/>
      <p:bldP spid="349" grpId="0" animBg="1"/>
      <p:bldP spid="349" grpId="1" animBg="1"/>
      <p:bldP spid="350" grpId="0" animBg="1"/>
      <p:bldP spid="350" grpId="1" animBg="1"/>
      <p:bldP spid="352" grpId="0" animBg="1"/>
      <p:bldP spid="352" grpId="1" animBg="1"/>
      <p:bldP spid="353" grpId="0" animBg="1"/>
      <p:bldP spid="353" grpId="1" animBg="1"/>
      <p:bldP spid="355" grpId="0" animBg="1"/>
      <p:bldP spid="355" grpId="1" animBg="1"/>
      <p:bldP spid="357" grpId="0" animBg="1"/>
      <p:bldP spid="357" grpId="1" animBg="1"/>
      <p:bldP spid="368" grpId="0" animBg="1"/>
      <p:bldP spid="369" grpId="0" animBg="1"/>
      <p:bldP spid="373" grpId="0" animBg="1"/>
      <p:bldP spid="374" grpId="0" animBg="1"/>
      <p:bldP spid="375" grpId="0" animBg="1"/>
      <p:bldP spid="379" grpId="0" animBg="1"/>
      <p:bldP spid="380" grpId="0" animBg="1"/>
      <p:bldP spid="382" grpId="0" animBg="1"/>
      <p:bldP spid="384" grpId="0" animBg="1"/>
      <p:bldP spid="385" grpId="0" animBg="1"/>
      <p:bldP spid="393" grpId="0" animBg="1"/>
      <p:bldP spid="395" grpId="0" animBg="1"/>
      <p:bldP spid="399" grpId="0" animBg="1"/>
      <p:bldP spid="400" grpId="0" animBg="1"/>
      <p:bldP spid="402" grpId="0" animBg="1"/>
      <p:bldP spid="404" grpId="0" animBg="1"/>
      <p:bldP spid="408" grpId="0" animBg="1"/>
      <p:bldP spid="409" grpId="0" animBg="1"/>
      <p:bldP spid="414" grpId="0" animBg="1"/>
      <p:bldP spid="414" grpId="1" animBg="1"/>
      <p:bldP spid="415" grpId="0" animBg="1"/>
      <p:bldP spid="415" grpId="1" animBg="1"/>
      <p:bldP spid="416" grpId="0" animBg="1"/>
      <p:bldP spid="416" grpId="1" animBg="1"/>
      <p:bldP spid="417" grpId="0" animBg="1"/>
      <p:bldP spid="417" grpId="1" animBg="1"/>
      <p:bldP spid="418" grpId="0" animBg="1"/>
      <p:bldP spid="418" grpId="1" animBg="1"/>
      <p:bldP spid="419" grpId="0" animBg="1"/>
      <p:bldP spid="419" grpId="1" animBg="1"/>
      <p:bldP spid="420" grpId="0" animBg="1"/>
      <p:bldP spid="420" grpId="1" animBg="1"/>
      <p:bldP spid="422" grpId="0" animBg="1"/>
      <p:bldP spid="422" grpId="1" animBg="1"/>
      <p:bldP spid="423" grpId="0" animBg="1"/>
      <p:bldP spid="423" grpId="1" animBg="1"/>
      <p:bldP spid="424" grpId="0" animBg="1"/>
      <p:bldP spid="424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DESY-Logo-cyan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0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1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2" name="Rectangle 5"/>
          <p:cNvSpPr txBox="1">
            <a:spLocks noChangeArrowheads="1"/>
          </p:cNvSpPr>
          <p:nvPr/>
        </p:nvSpPr>
        <p:spPr bwMode="auto">
          <a:xfrm>
            <a:off x="395288" y="188913"/>
            <a:ext cx="7200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de-DE" sz="3200" kern="0" smtClean="0">
                <a:solidFill>
                  <a:srgbClr val="003E6E"/>
                </a:solidFill>
                <a:latin typeface="Comic Sans MS" pitchFamily="66" charset="0"/>
              </a:rPr>
              <a:t>BPM Signal Generation</a:t>
            </a:r>
            <a:endParaRPr lang="en-GB" sz="3200" kern="0" dirty="0" smtClean="0">
              <a:solidFill>
                <a:srgbClr val="003E6E"/>
              </a:solidFill>
              <a:latin typeface="Comic Sans MS" pitchFamily="66" charset="0"/>
            </a:endParaRPr>
          </a:p>
        </p:txBody>
      </p:sp>
      <p:pic>
        <p:nvPicPr>
          <p:cNvPr id="43" name="Picture 6" descr="HG_LOGO_S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7" descr="DESY-Logo-cyan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107504" y="908720"/>
            <a:ext cx="5400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Blip>
                <a:blip r:embed="rId5"/>
              </a:buBlip>
            </a:pPr>
            <a:r>
              <a:rPr lang="de-DE" sz="1400" dirty="0">
                <a:solidFill>
                  <a:srgbClr val="0000FF"/>
                </a:solidFill>
                <a:latin typeface="Comic Sans MS" pitchFamily="66" charset="0"/>
              </a:rPr>
              <a:t>   </a:t>
            </a:r>
            <a:r>
              <a:rPr lang="de-DE" sz="1400" dirty="0" err="1" smtClean="0">
                <a:solidFill>
                  <a:srgbClr val="0000FF"/>
                </a:solidFill>
                <a:latin typeface="Comic Sans MS" pitchFamily="66" charset="0"/>
              </a:rPr>
              <a:t>induced</a:t>
            </a:r>
            <a:r>
              <a:rPr lang="de-DE" sz="1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sz="1400" dirty="0" err="1" smtClean="0">
                <a:solidFill>
                  <a:srgbClr val="0000FF"/>
                </a:solidFill>
                <a:latin typeface="Comic Sans MS" pitchFamily="66" charset="0"/>
              </a:rPr>
              <a:t>charge</a:t>
            </a:r>
            <a:r>
              <a:rPr lang="de-DE" sz="1400" dirty="0" smtClean="0">
                <a:solidFill>
                  <a:srgbClr val="0000FF"/>
                </a:solidFill>
                <a:latin typeface="Comic Sans MS" pitchFamily="66" charset="0"/>
              </a:rPr>
              <a:t> on BPM </a:t>
            </a:r>
            <a:r>
              <a:rPr lang="de-DE" sz="1400" dirty="0" err="1" smtClean="0">
                <a:solidFill>
                  <a:srgbClr val="0000FF"/>
                </a:solidFill>
                <a:latin typeface="Comic Sans MS" pitchFamily="66" charset="0"/>
              </a:rPr>
              <a:t>button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50825" y="6545263"/>
            <a:ext cx="3817119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dirty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Gero 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Kube &amp; Kay </a:t>
            </a:r>
            <a:r>
              <a:rPr lang="de-DE" sz="1200" dirty="0" err="1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Wittenburg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de-DE" sz="1200" dirty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DESY / MDI</a:t>
            </a:r>
            <a:endParaRPr lang="en-GB" sz="1200" dirty="0">
              <a:solidFill>
                <a:srgbClr val="8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4937472" y="6545263"/>
            <a:ext cx="39557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EDIT 2015, </a:t>
            </a:r>
            <a:r>
              <a:rPr lang="en-US" sz="1200" dirty="0" err="1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Frascati</a:t>
            </a:r>
            <a:r>
              <a:rPr lang="en-US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 (Italy)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, 23./27.October 2015</a:t>
            </a:r>
            <a:endParaRPr lang="en-GB" sz="1200" dirty="0">
              <a:solidFill>
                <a:srgbClr val="8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07504" y="1148597"/>
            <a:ext cx="3376869" cy="2496427"/>
            <a:chOff x="5227579" y="716549"/>
            <a:chExt cx="3376869" cy="2496427"/>
          </a:xfrm>
        </p:grpSpPr>
        <p:sp>
          <p:nvSpPr>
            <p:cNvPr id="49" name="Text Box 10"/>
            <p:cNvSpPr txBox="1">
              <a:spLocks noChangeArrowheads="1"/>
            </p:cNvSpPr>
            <p:nvPr/>
          </p:nvSpPr>
          <p:spPr bwMode="auto">
            <a:xfrm>
              <a:off x="5854967" y="2905199"/>
              <a:ext cx="51723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de-DE" sz="1400" dirty="0" smtClean="0">
                  <a:latin typeface="Times New Roman" pitchFamily="18" charset="0"/>
                  <a:cs typeface="Times New Roman" pitchFamily="18" charset="0"/>
                </a:rPr>
                <a:t>-a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227579" y="716549"/>
              <a:ext cx="3376869" cy="2459484"/>
              <a:chOff x="4291475" y="856725"/>
              <a:chExt cx="3376869" cy="2459484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4541488" y="1224759"/>
                <a:ext cx="2179318" cy="1954337"/>
                <a:chOff x="1547664" y="1556792"/>
                <a:chExt cx="2476500" cy="2220838"/>
              </a:xfrm>
            </p:grpSpPr>
            <p:pic>
              <p:nvPicPr>
                <p:cNvPr id="62" name="Picture 4" descr="http://www.mathematik.ch/img/approx1.jp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7664" y="2348880"/>
                  <a:ext cx="2476500" cy="14287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179834" y="1772816"/>
                  <a:ext cx="0" cy="1896061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3051881" y="1772816"/>
                  <a:ext cx="0" cy="1896061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Rounded Rectangle 64"/>
                <p:cNvSpPr/>
                <p:nvPr/>
              </p:nvSpPr>
              <p:spPr>
                <a:xfrm>
                  <a:off x="2179834" y="1556792"/>
                  <a:ext cx="872047" cy="288032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cxnSp>
            <p:nvCxnSpPr>
              <p:cNvPr id="52" name="Straight Connector 51"/>
              <p:cNvCxnSpPr/>
              <p:nvPr/>
            </p:nvCxnSpPr>
            <p:spPr>
              <a:xfrm>
                <a:off x="5474457" y="2869258"/>
                <a:ext cx="0" cy="21109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 flipV="1">
                <a:off x="4291475" y="3083394"/>
                <a:ext cx="2851516" cy="11345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5622563" y="1996508"/>
                <a:ext cx="8584" cy="1080226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ot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 Box 10"/>
              <p:cNvSpPr txBox="1">
                <a:spLocks noChangeArrowheads="1"/>
              </p:cNvSpPr>
              <p:nvPr/>
            </p:nvSpPr>
            <p:spPr bwMode="auto">
              <a:xfrm>
                <a:off x="6882920" y="2805891"/>
                <a:ext cx="785424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de-DE" sz="1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de-DE" sz="1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c∙t</a:t>
                </a:r>
                <a:endParaRPr lang="de-DE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Text Box 10"/>
              <p:cNvSpPr txBox="1">
                <a:spLocks noChangeArrowheads="1"/>
              </p:cNvSpPr>
              <p:nvPr/>
            </p:nvSpPr>
            <p:spPr bwMode="auto">
              <a:xfrm>
                <a:off x="5899261" y="1221715"/>
                <a:ext cx="1645727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de-DE" sz="1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BPM </a:t>
                </a:r>
                <a:r>
                  <a:rPr lang="de-DE" sz="1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button</a:t>
                </a:r>
                <a:endParaRPr lang="de-DE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Text Box 10"/>
              <p:cNvSpPr txBox="1">
                <a:spLocks noChangeArrowheads="1"/>
              </p:cNvSpPr>
              <p:nvPr/>
            </p:nvSpPr>
            <p:spPr bwMode="auto">
              <a:xfrm>
                <a:off x="6030766" y="2302570"/>
                <a:ext cx="1112225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de-DE" sz="14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bunch</a:t>
                </a:r>
                <a:endParaRPr lang="de-DE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 Box 10"/>
              <p:cNvSpPr txBox="1">
                <a:spLocks noChangeArrowheads="1"/>
              </p:cNvSpPr>
              <p:nvPr/>
            </p:nvSpPr>
            <p:spPr bwMode="auto">
              <a:xfrm>
                <a:off x="5752505" y="3045365"/>
                <a:ext cx="366194" cy="2708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de-DE" sz="14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de-DE" sz="14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59" name="Text Box 10"/>
              <p:cNvSpPr txBox="1">
                <a:spLocks noChangeArrowheads="1"/>
              </p:cNvSpPr>
              <p:nvPr/>
            </p:nvSpPr>
            <p:spPr bwMode="auto">
              <a:xfrm>
                <a:off x="5330867" y="3045365"/>
                <a:ext cx="285151" cy="2708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de-DE" sz="14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de-DE" sz="1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5474852" y="1017620"/>
                <a:ext cx="0" cy="21109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 Box 10"/>
              <p:cNvSpPr txBox="1">
                <a:spLocks noChangeArrowheads="1"/>
              </p:cNvSpPr>
              <p:nvPr/>
            </p:nvSpPr>
            <p:spPr bwMode="auto">
              <a:xfrm>
                <a:off x="5594514" y="856725"/>
                <a:ext cx="633670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de-DE" sz="14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de-DE" sz="1400" baseline="-250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ind</a:t>
                </a:r>
                <a:r>
                  <a:rPr lang="de-DE" sz="14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(t)</a:t>
                </a: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107504" y="3789040"/>
            <a:ext cx="3930620" cy="2641052"/>
            <a:chOff x="107504" y="3789040"/>
            <a:chExt cx="3930620" cy="2641052"/>
          </a:xfrm>
        </p:grpSpPr>
        <p:sp>
          <p:nvSpPr>
            <p:cNvPr id="67" name="Text Box 9"/>
            <p:cNvSpPr txBox="1">
              <a:spLocks noChangeArrowheads="1"/>
            </p:cNvSpPr>
            <p:nvPr/>
          </p:nvSpPr>
          <p:spPr bwMode="auto">
            <a:xfrm>
              <a:off x="107504" y="3861048"/>
              <a:ext cx="173929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Blip>
                  <a:blip r:embed="rId5"/>
                </a:buBlip>
              </a:pPr>
              <a:r>
                <a:rPr lang="de-DE" sz="1400" dirty="0">
                  <a:solidFill>
                    <a:srgbClr val="0000FF"/>
                  </a:solidFill>
                  <a:latin typeface="Comic Sans MS" pitchFamily="66" charset="0"/>
                </a:rPr>
                <a:t>   </a:t>
              </a:r>
              <a:r>
                <a:rPr lang="de-DE" sz="1400" dirty="0" err="1" smtClean="0">
                  <a:solidFill>
                    <a:srgbClr val="0000FF"/>
                  </a:solidFill>
                  <a:latin typeface="Comic Sans MS" pitchFamily="66" charset="0"/>
                </a:rPr>
                <a:t>image</a:t>
              </a:r>
              <a:r>
                <a:rPr lang="de-DE" sz="14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de-DE" sz="1400" dirty="0" err="1" smtClean="0">
                  <a:solidFill>
                    <a:srgbClr val="0000FF"/>
                  </a:solidFill>
                  <a:latin typeface="Comic Sans MS" pitchFamily="66" charset="0"/>
                </a:rPr>
                <a:t>current</a:t>
              </a:r>
              <a:endParaRPr lang="en-GB" sz="1400" dirty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graphicFrame>
          <p:nvGraphicFramePr>
            <p:cNvPr id="68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7342915"/>
                </p:ext>
              </p:extLst>
            </p:nvPr>
          </p:nvGraphicFramePr>
          <p:xfrm>
            <a:off x="1835696" y="3789040"/>
            <a:ext cx="2202428" cy="4577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6" name="Equation" r:id="rId7" imgW="1892160" imgH="393480" progId="Equation.3">
                    <p:embed/>
                  </p:oleObj>
                </mc:Choice>
                <mc:Fallback>
                  <p:oleObj name="Equation" r:id="rId7" imgW="18921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5696" y="3789040"/>
                          <a:ext cx="2202428" cy="4577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9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293096"/>
              <a:ext cx="2848478" cy="2136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0" name="Group 69"/>
          <p:cNvGrpSpPr/>
          <p:nvPr/>
        </p:nvGrpSpPr>
        <p:grpSpPr>
          <a:xfrm>
            <a:off x="4283967" y="3501008"/>
            <a:ext cx="4304321" cy="2929084"/>
            <a:chOff x="4571999" y="3501008"/>
            <a:chExt cx="4304321" cy="2929084"/>
          </a:xfrm>
        </p:grpSpPr>
        <p:graphicFrame>
          <p:nvGraphicFramePr>
            <p:cNvPr id="71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9713947"/>
                </p:ext>
              </p:extLst>
            </p:nvPr>
          </p:nvGraphicFramePr>
          <p:xfrm>
            <a:off x="4958145" y="3861048"/>
            <a:ext cx="3081338" cy="293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7" name="Equation" r:id="rId10" imgW="2539800" imgH="241200" progId="Equation.3">
                    <p:embed/>
                  </p:oleObj>
                </mc:Choice>
                <mc:Fallback>
                  <p:oleObj name="Equation" r:id="rId10" imgW="25398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8145" y="3861048"/>
                          <a:ext cx="3081338" cy="293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" name="Text Box 9"/>
            <p:cNvSpPr txBox="1">
              <a:spLocks noChangeArrowheads="1"/>
            </p:cNvSpPr>
            <p:nvPr/>
          </p:nvSpPr>
          <p:spPr bwMode="auto">
            <a:xfrm>
              <a:off x="4571999" y="3501008"/>
              <a:ext cx="43043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Blip>
                  <a:blip r:embed="rId5"/>
                </a:buBlip>
              </a:pPr>
              <a:r>
                <a:rPr lang="de-DE" sz="1400" dirty="0">
                  <a:solidFill>
                    <a:srgbClr val="0000FF"/>
                  </a:solidFill>
                  <a:latin typeface="Comic Sans MS" pitchFamily="66" charset="0"/>
                </a:rPr>
                <a:t>   </a:t>
              </a:r>
              <a:r>
                <a:rPr lang="de-DE" sz="1400" dirty="0" err="1" smtClean="0">
                  <a:solidFill>
                    <a:srgbClr val="0000FF"/>
                  </a:solidFill>
                  <a:latin typeface="Comic Sans MS" pitchFamily="66" charset="0"/>
                </a:rPr>
                <a:t>button</a:t>
              </a:r>
              <a:r>
                <a:rPr lang="de-DE" sz="14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de-DE" sz="1400" dirty="0" err="1" smtClean="0">
                  <a:solidFill>
                    <a:srgbClr val="0000FF"/>
                  </a:solidFill>
                  <a:latin typeface="Comic Sans MS" pitchFamily="66" charset="0"/>
                </a:rPr>
                <a:t>voltage</a:t>
              </a:r>
              <a:r>
                <a:rPr lang="de-DE" sz="1400" dirty="0" smtClean="0">
                  <a:solidFill>
                    <a:srgbClr val="0000FF"/>
                  </a:solidFill>
                  <a:latin typeface="Comic Sans MS" pitchFamily="66" charset="0"/>
                </a:rPr>
                <a:t> (</a:t>
              </a:r>
              <a:r>
                <a:rPr lang="de-DE" sz="1400" dirty="0" err="1" smtClean="0">
                  <a:solidFill>
                    <a:srgbClr val="0000FF"/>
                  </a:solidFill>
                  <a:latin typeface="Comic Sans MS" pitchFamily="66" charset="0"/>
                </a:rPr>
                <a:t>distorted</a:t>
              </a:r>
              <a:r>
                <a:rPr lang="de-DE" sz="14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de-DE" sz="1400" dirty="0" err="1" smtClean="0">
                  <a:solidFill>
                    <a:srgbClr val="0000FF"/>
                  </a:solidFill>
                  <a:latin typeface="Comic Sans MS" pitchFamily="66" charset="0"/>
                </a:rPr>
                <a:t>by</a:t>
              </a:r>
              <a:r>
                <a:rPr lang="de-DE" sz="14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de-DE" sz="1400" dirty="0" err="1" smtClean="0">
                  <a:solidFill>
                    <a:srgbClr val="0000FF"/>
                  </a:solidFill>
                  <a:latin typeface="Comic Sans MS" pitchFamily="66" charset="0"/>
                </a:rPr>
                <a:t>Impedance</a:t>
              </a:r>
              <a:r>
                <a:rPr lang="de-DE" sz="1400" dirty="0" smtClean="0">
                  <a:solidFill>
                    <a:srgbClr val="0000FF"/>
                  </a:solidFill>
                  <a:latin typeface="Comic Sans MS" pitchFamily="66" charset="0"/>
                </a:rPr>
                <a:t>)</a:t>
              </a:r>
              <a:endParaRPr lang="en-GB" sz="1400" dirty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pic>
          <p:nvPicPr>
            <p:cNvPr id="73" name="Picture 1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293096"/>
              <a:ext cx="2848478" cy="2136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4" name="Group 73"/>
          <p:cNvGrpSpPr/>
          <p:nvPr/>
        </p:nvGrpSpPr>
        <p:grpSpPr>
          <a:xfrm>
            <a:off x="6937165" y="5569495"/>
            <a:ext cx="2099331" cy="595809"/>
            <a:chOff x="6660232" y="5425479"/>
            <a:chExt cx="2099331" cy="595809"/>
          </a:xfrm>
        </p:grpSpPr>
        <p:sp>
          <p:nvSpPr>
            <p:cNvPr id="75" name="Text Box 9"/>
            <p:cNvSpPr txBox="1">
              <a:spLocks noChangeArrowheads="1"/>
            </p:cNvSpPr>
            <p:nvPr/>
          </p:nvSpPr>
          <p:spPr bwMode="auto">
            <a:xfrm>
              <a:off x="6660232" y="5425479"/>
              <a:ext cx="209933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Blip>
                  <a:blip r:embed="rId5"/>
                </a:buBlip>
              </a:pPr>
              <a:r>
                <a:rPr lang="de-DE" sz="1400" dirty="0">
                  <a:solidFill>
                    <a:srgbClr val="0000FF"/>
                  </a:solidFill>
                  <a:latin typeface="Comic Sans MS" pitchFamily="66" charset="0"/>
                </a:rPr>
                <a:t>   </a:t>
              </a:r>
              <a:r>
                <a:rPr lang="de-DE" sz="1400" dirty="0" err="1" smtClean="0">
                  <a:solidFill>
                    <a:srgbClr val="0000FF"/>
                  </a:solidFill>
                  <a:latin typeface="Comic Sans MS" pitchFamily="66" charset="0"/>
                </a:rPr>
                <a:t>signal</a:t>
              </a:r>
              <a:r>
                <a:rPr lang="de-DE" sz="14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de-DE" sz="1400" dirty="0" err="1" smtClean="0">
                  <a:solidFill>
                    <a:srgbClr val="0000FF"/>
                  </a:solidFill>
                  <a:latin typeface="Comic Sans MS" pitchFamily="66" charset="0"/>
                </a:rPr>
                <a:t>behind</a:t>
              </a:r>
              <a:r>
                <a:rPr lang="de-DE" sz="14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de-DE" sz="1400" dirty="0" err="1" smtClean="0">
                  <a:solidFill>
                    <a:srgbClr val="0000FF"/>
                  </a:solidFill>
                  <a:latin typeface="Comic Sans MS" pitchFamily="66" charset="0"/>
                </a:rPr>
                <a:t>cable</a:t>
              </a:r>
              <a:endParaRPr lang="en-GB" sz="1400" dirty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6" name="Text Box 14"/>
            <p:cNvSpPr txBox="1">
              <a:spLocks noChangeArrowheads="1"/>
            </p:cNvSpPr>
            <p:nvPr/>
          </p:nvSpPr>
          <p:spPr bwMode="auto">
            <a:xfrm>
              <a:off x="6946107" y="5713511"/>
              <a:ext cx="136524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Blip>
                  <a:blip r:embed="rId13"/>
                </a:buBlip>
              </a:pPr>
              <a:r>
                <a:rPr lang="en-US" sz="14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</a:t>
              </a:r>
              <a:r>
                <a:rPr lang="en-US" sz="1400" dirty="0" smtClean="0">
                  <a:solidFill>
                    <a:srgbClr val="000099"/>
                  </a:solidFill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…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87716" y="1976212"/>
            <a:ext cx="731956" cy="660700"/>
            <a:chOff x="887716" y="2036344"/>
            <a:chExt cx="731956" cy="660700"/>
          </a:xfrm>
        </p:grpSpPr>
        <p:cxnSp>
          <p:nvCxnSpPr>
            <p:cNvPr id="78" name="Straight Arrow Connector 77"/>
            <p:cNvCxnSpPr/>
            <p:nvPr/>
          </p:nvCxnSpPr>
          <p:spPr>
            <a:xfrm flipV="1">
              <a:off x="1000977" y="2043184"/>
              <a:ext cx="0" cy="311529"/>
            </a:xfrm>
            <a:prstGeom prst="straightConnector1">
              <a:avLst/>
            </a:prstGeom>
            <a:ln w="1270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1140120" y="2037096"/>
              <a:ext cx="0" cy="311529"/>
            </a:xfrm>
            <a:prstGeom prst="straightConnector1">
              <a:avLst/>
            </a:prstGeom>
            <a:ln w="1270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1259632" y="2037351"/>
              <a:ext cx="0" cy="311529"/>
            </a:xfrm>
            <a:prstGeom prst="straightConnector1">
              <a:avLst/>
            </a:prstGeom>
            <a:ln w="1270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1349454" y="2037351"/>
              <a:ext cx="0" cy="311529"/>
            </a:xfrm>
            <a:prstGeom prst="straightConnector1">
              <a:avLst/>
            </a:prstGeom>
            <a:ln w="1270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1409586" y="2037351"/>
              <a:ext cx="0" cy="311529"/>
            </a:xfrm>
            <a:prstGeom prst="straightConnector1">
              <a:avLst/>
            </a:prstGeom>
            <a:ln w="1270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1440028" y="2036344"/>
              <a:ext cx="0" cy="311529"/>
            </a:xfrm>
            <a:prstGeom prst="straightConnector1">
              <a:avLst/>
            </a:prstGeom>
            <a:ln w="1270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1467704" y="2036344"/>
              <a:ext cx="0" cy="311529"/>
            </a:xfrm>
            <a:prstGeom prst="straightConnector1">
              <a:avLst/>
            </a:prstGeom>
            <a:ln w="1270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V="1">
              <a:off x="1535788" y="2037096"/>
              <a:ext cx="0" cy="311529"/>
            </a:xfrm>
            <a:prstGeom prst="straightConnector1">
              <a:avLst/>
            </a:prstGeom>
            <a:ln w="1270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V="1">
              <a:off x="1619672" y="2037096"/>
              <a:ext cx="0" cy="311529"/>
            </a:xfrm>
            <a:prstGeom prst="straightConnector1">
              <a:avLst/>
            </a:prstGeom>
            <a:ln w="1270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/>
            <p:cNvGrpSpPr/>
            <p:nvPr/>
          </p:nvGrpSpPr>
          <p:grpSpPr>
            <a:xfrm>
              <a:off x="887716" y="2389267"/>
              <a:ext cx="341433" cy="307777"/>
              <a:chOff x="8057660" y="3346644"/>
              <a:chExt cx="341433" cy="307777"/>
            </a:xfrm>
          </p:grpSpPr>
          <p:sp>
            <p:nvSpPr>
              <p:cNvPr id="88" name="Text Box 10"/>
              <p:cNvSpPr txBox="1">
                <a:spLocks noChangeArrowheads="1"/>
              </p:cNvSpPr>
              <p:nvPr/>
            </p:nvSpPr>
            <p:spPr bwMode="auto">
              <a:xfrm>
                <a:off x="8057660" y="3346644"/>
                <a:ext cx="34143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de-DE" sz="1400" dirty="0">
                    <a:solidFill>
                      <a:srgbClr val="0099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de-DE" sz="1400" dirty="0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9" name="Straight Arrow Connector 88"/>
              <p:cNvCxnSpPr/>
              <p:nvPr/>
            </p:nvCxnSpPr>
            <p:spPr>
              <a:xfrm>
                <a:off x="8148648" y="3404496"/>
                <a:ext cx="149076" cy="0"/>
              </a:xfrm>
              <a:prstGeom prst="straightConnector1">
                <a:avLst/>
              </a:prstGeom>
              <a:ln w="12700">
                <a:solidFill>
                  <a:srgbClr val="009900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979804" y="1700808"/>
            <a:ext cx="663472" cy="49695"/>
            <a:chOff x="979804" y="1700808"/>
            <a:chExt cx="663472" cy="49695"/>
          </a:xfrm>
        </p:grpSpPr>
        <p:sp>
          <p:nvSpPr>
            <p:cNvPr id="91" name="Oval 90"/>
            <p:cNvSpPr/>
            <p:nvPr/>
          </p:nvSpPr>
          <p:spPr>
            <a:xfrm>
              <a:off x="1415828" y="1700808"/>
              <a:ext cx="51876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Oval 91"/>
            <p:cNvSpPr/>
            <p:nvPr/>
          </p:nvSpPr>
          <p:spPr>
            <a:xfrm>
              <a:off x="1447824" y="1701248"/>
              <a:ext cx="51876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Oval 92"/>
            <p:cNvSpPr/>
            <p:nvPr/>
          </p:nvSpPr>
          <p:spPr>
            <a:xfrm>
              <a:off x="1512132" y="1700808"/>
              <a:ext cx="51876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Oval 93"/>
            <p:cNvSpPr/>
            <p:nvPr/>
          </p:nvSpPr>
          <p:spPr>
            <a:xfrm>
              <a:off x="1591400" y="1700808"/>
              <a:ext cx="51876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Oval 94"/>
            <p:cNvSpPr/>
            <p:nvPr/>
          </p:nvSpPr>
          <p:spPr>
            <a:xfrm>
              <a:off x="1387744" y="1700808"/>
              <a:ext cx="51876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Oval 95"/>
            <p:cNvSpPr/>
            <p:nvPr/>
          </p:nvSpPr>
          <p:spPr>
            <a:xfrm>
              <a:off x="1323688" y="1700808"/>
              <a:ext cx="51876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Oval 96"/>
            <p:cNvSpPr/>
            <p:nvPr/>
          </p:nvSpPr>
          <p:spPr>
            <a:xfrm>
              <a:off x="1115616" y="1704784"/>
              <a:ext cx="51876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Oval 97"/>
            <p:cNvSpPr/>
            <p:nvPr/>
          </p:nvSpPr>
          <p:spPr>
            <a:xfrm>
              <a:off x="1235776" y="1704784"/>
              <a:ext cx="51876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Oval 98"/>
            <p:cNvSpPr/>
            <p:nvPr/>
          </p:nvSpPr>
          <p:spPr>
            <a:xfrm>
              <a:off x="979804" y="1704784"/>
              <a:ext cx="51876" cy="4571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979552" y="1534929"/>
            <a:ext cx="663472" cy="49695"/>
            <a:chOff x="979804" y="1700808"/>
            <a:chExt cx="663472" cy="49695"/>
          </a:xfrm>
          <a:solidFill>
            <a:srgbClr val="C00000"/>
          </a:solidFill>
        </p:grpSpPr>
        <p:sp>
          <p:nvSpPr>
            <p:cNvPr id="101" name="Oval 100"/>
            <p:cNvSpPr/>
            <p:nvPr/>
          </p:nvSpPr>
          <p:spPr>
            <a:xfrm>
              <a:off x="1415828" y="1700808"/>
              <a:ext cx="51876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2" name="Oval 101"/>
            <p:cNvSpPr/>
            <p:nvPr/>
          </p:nvSpPr>
          <p:spPr>
            <a:xfrm>
              <a:off x="1447824" y="1701248"/>
              <a:ext cx="51876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Oval 102"/>
            <p:cNvSpPr/>
            <p:nvPr/>
          </p:nvSpPr>
          <p:spPr>
            <a:xfrm>
              <a:off x="1512132" y="1700808"/>
              <a:ext cx="51876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Oval 103"/>
            <p:cNvSpPr/>
            <p:nvPr/>
          </p:nvSpPr>
          <p:spPr>
            <a:xfrm>
              <a:off x="1591400" y="1700808"/>
              <a:ext cx="51876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Oval 104"/>
            <p:cNvSpPr/>
            <p:nvPr/>
          </p:nvSpPr>
          <p:spPr>
            <a:xfrm>
              <a:off x="1387744" y="1700808"/>
              <a:ext cx="51876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Oval 105"/>
            <p:cNvSpPr/>
            <p:nvPr/>
          </p:nvSpPr>
          <p:spPr>
            <a:xfrm>
              <a:off x="1323688" y="1700808"/>
              <a:ext cx="51876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Oval 106"/>
            <p:cNvSpPr/>
            <p:nvPr/>
          </p:nvSpPr>
          <p:spPr>
            <a:xfrm>
              <a:off x="1115616" y="1704784"/>
              <a:ext cx="51876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8" name="Oval 107"/>
            <p:cNvSpPr/>
            <p:nvPr/>
          </p:nvSpPr>
          <p:spPr>
            <a:xfrm>
              <a:off x="1235776" y="1704784"/>
              <a:ext cx="51876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9" name="Oval 108"/>
            <p:cNvSpPr/>
            <p:nvPr/>
          </p:nvSpPr>
          <p:spPr>
            <a:xfrm>
              <a:off x="979804" y="1704784"/>
              <a:ext cx="51876" cy="457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653146" y="1062608"/>
            <a:ext cx="4803329" cy="2268929"/>
            <a:chOff x="4449191" y="1412775"/>
            <a:chExt cx="4803329" cy="2268929"/>
          </a:xfrm>
        </p:grpSpPr>
        <p:pic>
          <p:nvPicPr>
            <p:cNvPr id="111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412775"/>
              <a:ext cx="3024336" cy="2268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5" name="Text Box 14"/>
            <p:cNvSpPr txBox="1">
              <a:spLocks noChangeArrowheads="1"/>
            </p:cNvSpPr>
            <p:nvPr/>
          </p:nvSpPr>
          <p:spPr bwMode="auto">
            <a:xfrm>
              <a:off x="4449191" y="1848365"/>
              <a:ext cx="183770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1600" dirty="0" smtClean="0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Q(t) = bunch length</a:t>
              </a:r>
            </a:p>
          </p:txBody>
        </p:sp>
      </p:grpSp>
      <p:sp>
        <p:nvSpPr>
          <p:cNvPr id="4" name="Oval 3"/>
          <p:cNvSpPr/>
          <p:nvPr/>
        </p:nvSpPr>
        <p:spPr bwMode="auto">
          <a:xfrm>
            <a:off x="7150813" y="3808785"/>
            <a:ext cx="667821" cy="48431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9163" y="4500081"/>
            <a:ext cx="1426994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</a:t>
            </a:r>
            <a:r>
              <a:rPr lang="en-US" sz="1400" dirty="0" smtClean="0">
                <a:solidFill>
                  <a:schemeClr val="bg1"/>
                </a:solidFill>
              </a:rPr>
              <a:t>o be measured</a:t>
            </a:r>
            <a:endParaRPr lang="de-DE" sz="14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4" idx="5"/>
          </p:cNvCxnSpPr>
          <p:nvPr/>
        </p:nvCxnSpPr>
        <p:spPr bwMode="auto">
          <a:xfrm>
            <a:off x="7720834" y="4222170"/>
            <a:ext cx="184830" cy="2779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7504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483" y="1104608"/>
            <a:ext cx="3908442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A = (d/2)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Symbol" panose="05050102010706020507" pitchFamily="18" charset="2"/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en-US" dirty="0" smtClean="0">
                <a:solidFill>
                  <a:schemeClr val="bg1"/>
                </a:solidFill>
                <a:latin typeface="Symbol" panose="05050102010706020507" pitchFamily="18" charset="2"/>
              </a:rPr>
              <a:t>p </a:t>
            </a:r>
            <a:r>
              <a:rPr lang="en-US" dirty="0" smtClean="0">
                <a:solidFill>
                  <a:schemeClr val="bg1"/>
                </a:solidFill>
              </a:rPr>
              <a:t>5.4</a:t>
            </a:r>
            <a:r>
              <a:rPr lang="en-US" baseline="30000" dirty="0" smtClean="0">
                <a:solidFill>
                  <a:schemeClr val="bg1"/>
                </a:solidFill>
              </a:rPr>
              <a:t>2 </a:t>
            </a:r>
            <a:r>
              <a:rPr lang="en-US" dirty="0" smtClean="0">
                <a:solidFill>
                  <a:schemeClr val="bg1"/>
                </a:solidFill>
              </a:rPr>
              <a:t>mm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 = </a:t>
            </a:r>
            <a:r>
              <a:rPr lang="de-DE" altLang="de-DE" dirty="0" smtClean="0">
                <a:solidFill>
                  <a:schemeClr val="bg1"/>
                </a:solidFill>
                <a:latin typeface="Times New Roman" pitchFamily="18" charset="0"/>
              </a:rPr>
              <a:t>Ø</a:t>
            </a:r>
            <a:r>
              <a:rPr lang="de-DE" altLang="de-DE" dirty="0" smtClean="0">
                <a:solidFill>
                  <a:schemeClr val="bg1"/>
                </a:solidFill>
                <a:latin typeface="+mj-lt"/>
              </a:rPr>
              <a:t>/2 = </a:t>
            </a:r>
            <a:r>
              <a:rPr lang="en-US" dirty="0" smtClean="0">
                <a:solidFill>
                  <a:schemeClr val="bg1"/>
                </a:solidFill>
              </a:rPr>
              <a:t>30.16 mm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en-US" baseline="-25000" dirty="0" smtClean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= 3.07 pF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R</a:t>
            </a:r>
            <a:r>
              <a:rPr lang="en-US" baseline="-25000" dirty="0" smtClean="0">
                <a:solidFill>
                  <a:schemeClr val="bg1"/>
                </a:solidFill>
              </a:rPr>
              <a:t>0</a:t>
            </a:r>
            <a:r>
              <a:rPr lang="en-US" dirty="0" smtClean="0">
                <a:solidFill>
                  <a:schemeClr val="bg1"/>
                </a:solidFill>
              </a:rPr>
              <a:t>= 50</a:t>
            </a:r>
            <a:r>
              <a:rPr lang="en-US" dirty="0" smtClean="0">
                <a:solidFill>
                  <a:schemeClr val="bg1"/>
                </a:solidFill>
                <a:latin typeface="Symbol" panose="05050102010706020507" pitchFamily="18" charset="2"/>
              </a:rPr>
              <a:t>W</a:t>
            </a:r>
          </a:p>
          <a:p>
            <a:pPr algn="l"/>
            <a:r>
              <a:rPr lang="de-DE" altLang="de-DE" sz="2000" dirty="0" err="1">
                <a:solidFill>
                  <a:schemeClr val="bg1"/>
                </a:solidFill>
                <a:latin typeface="Times New Roman" pitchFamily="18" charset="0"/>
              </a:rPr>
              <a:t>Beampipe</a:t>
            </a:r>
            <a:r>
              <a:rPr lang="de-DE" altLang="de-DE" sz="2000" dirty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de-DE" altLang="de-DE" sz="2000" dirty="0" err="1">
                <a:solidFill>
                  <a:schemeClr val="bg1"/>
                </a:solidFill>
                <a:latin typeface="Times New Roman" pitchFamily="18" charset="0"/>
              </a:rPr>
              <a:t>round</a:t>
            </a:r>
            <a:r>
              <a:rPr lang="de-DE" altLang="de-DE" sz="2000" dirty="0">
                <a:solidFill>
                  <a:schemeClr val="bg1"/>
                </a:solidFill>
                <a:latin typeface="Times New Roman" pitchFamily="18" charset="0"/>
              </a:rPr>
              <a:t>: Ø = 60.325 mm   </a:t>
            </a:r>
          </a:p>
          <a:p>
            <a:pPr algn="l"/>
            <a:r>
              <a:rPr lang="de-DE" altLang="de-DE" sz="2000" dirty="0">
                <a:solidFill>
                  <a:schemeClr val="bg1"/>
                </a:solidFill>
                <a:latin typeface="Times New Roman" pitchFamily="18" charset="0"/>
              </a:rPr>
              <a:t>Button Diameter  d=10.8 </a:t>
            </a:r>
            <a:r>
              <a:rPr lang="de-DE" altLang="de-DE" sz="2000" dirty="0" smtClean="0">
                <a:solidFill>
                  <a:schemeClr val="bg1"/>
                </a:solidFill>
                <a:latin typeface="Times New Roman" pitchFamily="18" charset="0"/>
              </a:rPr>
              <a:t>mm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+mn-lt"/>
              </a:rPr>
              <a:t>Z</a:t>
            </a:r>
            <a:r>
              <a:rPr lang="en-US" baseline="-25000" dirty="0" smtClean="0">
                <a:solidFill>
                  <a:schemeClr val="bg1"/>
                </a:solidFill>
                <a:latin typeface="+mn-lt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  <a:sym typeface="Symbol"/>
              </a:rPr>
              <a:t>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0.52 </a:t>
            </a:r>
            <a:r>
              <a:rPr lang="en-US" dirty="0" smtClean="0">
                <a:solidFill>
                  <a:schemeClr val="bg1"/>
                </a:solidFill>
                <a:latin typeface="Symbol" panose="05050102010706020507" pitchFamily="18" charset="2"/>
              </a:rPr>
              <a:t>W</a:t>
            </a:r>
            <a:endParaRPr lang="en-US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880611"/>
              </p:ext>
            </p:extLst>
          </p:nvPr>
        </p:nvGraphicFramePr>
        <p:xfrm>
          <a:off x="3535363" y="2855913"/>
          <a:ext cx="28416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6" name="Equation" r:id="rId3" imgW="1574640" imgH="431640" progId="Equation.3">
                  <p:embed/>
                </p:oleObj>
              </mc:Choice>
              <mc:Fallback>
                <p:oleObj name="Equation" r:id="rId3" imgW="1574640" imgH="43164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363" y="2855913"/>
                        <a:ext cx="2841625" cy="777875"/>
                      </a:xfrm>
                      <a:prstGeom prst="rect">
                        <a:avLst/>
                      </a:prstGeom>
                      <a:solidFill>
                        <a:schemeClr val="tx1">
                          <a:alpha val="85097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6583269" y="1542305"/>
            <a:ext cx="2439474" cy="2345760"/>
            <a:chOff x="5589588" y="1265238"/>
            <a:chExt cx="2941637" cy="2806700"/>
          </a:xfrm>
        </p:grpSpPr>
        <p:sp>
          <p:nvSpPr>
            <p:cNvPr id="8" name="Text Box 3"/>
            <p:cNvSpPr txBox="1">
              <a:spLocks noChangeAspect="1" noChangeArrowheads="1"/>
            </p:cNvSpPr>
            <p:nvPr/>
          </p:nvSpPr>
          <p:spPr bwMode="auto">
            <a:xfrm>
              <a:off x="6827838" y="1973263"/>
              <a:ext cx="127000" cy="207962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4154" tIns="8492" rIns="14154" bIns="8492"/>
            <a:lstStyle/>
            <a:p>
              <a:pPr algn="l" defTabSz="844550"/>
              <a:endParaRPr lang="en-US" sz="900">
                <a:latin typeface="Times New Roman" pitchFamily="18" charset="0"/>
              </a:endParaRPr>
            </a:p>
          </p:txBody>
        </p:sp>
        <p:pic>
          <p:nvPicPr>
            <p:cNvPr id="9" name="Picture 46"/>
            <p:cNvPicPr>
              <a:picLocks noChangeAspect="1" noChangeArrowheads="1"/>
            </p:cNvPicPr>
            <p:nvPr/>
          </p:nvPicPr>
          <p:blipFill>
            <a:blip r:embed="rId5" cstate="print"/>
            <a:srcRect l="-2594" t="13205" r="23778"/>
            <a:stretch>
              <a:fillRect/>
            </a:stretch>
          </p:blipFill>
          <p:spPr bwMode="auto">
            <a:xfrm>
              <a:off x="5589588" y="1265238"/>
              <a:ext cx="2941637" cy="28067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6407150" y="2317750"/>
              <a:ext cx="317500" cy="479425"/>
            </a:xfrm>
            <a:custGeom>
              <a:avLst/>
              <a:gdLst>
                <a:gd name="T0" fmla="*/ 153 w 200"/>
                <a:gd name="T1" fmla="*/ 0 h 302"/>
                <a:gd name="T2" fmla="*/ 27 w 200"/>
                <a:gd name="T3" fmla="*/ 107 h 302"/>
                <a:gd name="T4" fmla="*/ 8 w 200"/>
                <a:gd name="T5" fmla="*/ 220 h 302"/>
                <a:gd name="T6" fmla="*/ 78 w 200"/>
                <a:gd name="T7" fmla="*/ 292 h 302"/>
                <a:gd name="T8" fmla="*/ 169 w 200"/>
                <a:gd name="T9" fmla="*/ 280 h 302"/>
                <a:gd name="T10" fmla="*/ 193 w 200"/>
                <a:gd name="T11" fmla="*/ 186 h 302"/>
                <a:gd name="T12" fmla="*/ 193 w 200"/>
                <a:gd name="T13" fmla="*/ 40 h 302"/>
                <a:gd name="T14" fmla="*/ 153 w 200"/>
                <a:gd name="T15" fmla="*/ 0 h 3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"/>
                <a:gd name="T25" fmla="*/ 0 h 302"/>
                <a:gd name="T26" fmla="*/ 200 w 200"/>
                <a:gd name="T27" fmla="*/ 302 h 3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" h="302">
                  <a:moveTo>
                    <a:pt x="153" y="0"/>
                  </a:moveTo>
                  <a:cubicBezTo>
                    <a:pt x="125" y="11"/>
                    <a:pt x="51" y="70"/>
                    <a:pt x="27" y="107"/>
                  </a:cubicBezTo>
                  <a:cubicBezTo>
                    <a:pt x="3" y="144"/>
                    <a:pt x="0" y="189"/>
                    <a:pt x="8" y="220"/>
                  </a:cubicBezTo>
                  <a:cubicBezTo>
                    <a:pt x="16" y="251"/>
                    <a:pt x="51" y="282"/>
                    <a:pt x="78" y="292"/>
                  </a:cubicBezTo>
                  <a:cubicBezTo>
                    <a:pt x="105" y="302"/>
                    <a:pt x="150" y="298"/>
                    <a:pt x="169" y="280"/>
                  </a:cubicBezTo>
                  <a:cubicBezTo>
                    <a:pt x="188" y="262"/>
                    <a:pt x="189" y="226"/>
                    <a:pt x="193" y="186"/>
                  </a:cubicBezTo>
                  <a:cubicBezTo>
                    <a:pt x="197" y="146"/>
                    <a:pt x="200" y="71"/>
                    <a:pt x="193" y="40"/>
                  </a:cubicBezTo>
                  <a:cubicBezTo>
                    <a:pt x="186" y="9"/>
                    <a:pt x="161" y="8"/>
                    <a:pt x="153" y="0"/>
                  </a:cubicBez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5605463" y="1303338"/>
              <a:ext cx="850900" cy="366712"/>
            </a:xfrm>
            <a:prstGeom prst="rect">
              <a:avLst/>
            </a:prstGeom>
            <a:noFill/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bg2"/>
                  </a:solidFill>
                  <a:latin typeface="Times New Roman" pitchFamily="18" charset="0"/>
                </a:rPr>
                <a:t>Area A</a:t>
              </a:r>
            </a:p>
          </p:txBody>
        </p:sp>
        <p:sp>
          <p:nvSpPr>
            <p:cNvPr id="12" name="Freeform 49"/>
            <p:cNvSpPr>
              <a:spLocks/>
            </p:cNvSpPr>
            <p:nvPr/>
          </p:nvSpPr>
          <p:spPr bwMode="auto">
            <a:xfrm>
              <a:off x="5900738" y="1646238"/>
              <a:ext cx="666750" cy="952500"/>
            </a:xfrm>
            <a:custGeom>
              <a:avLst/>
              <a:gdLst>
                <a:gd name="T0" fmla="*/ 49 w 394"/>
                <a:gd name="T1" fmla="*/ 0 h 573"/>
                <a:gd name="T2" fmla="*/ 58 w 394"/>
                <a:gd name="T3" fmla="*/ 369 h 573"/>
                <a:gd name="T4" fmla="*/ 394 w 394"/>
                <a:gd name="T5" fmla="*/ 573 h 573"/>
                <a:gd name="T6" fmla="*/ 0 60000 65536"/>
                <a:gd name="T7" fmla="*/ 0 60000 65536"/>
                <a:gd name="T8" fmla="*/ 0 60000 65536"/>
                <a:gd name="T9" fmla="*/ 0 w 394"/>
                <a:gd name="T10" fmla="*/ 0 h 573"/>
                <a:gd name="T11" fmla="*/ 394 w 394"/>
                <a:gd name="T12" fmla="*/ 573 h 5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4" h="573">
                  <a:moveTo>
                    <a:pt x="49" y="0"/>
                  </a:moveTo>
                  <a:cubicBezTo>
                    <a:pt x="24" y="136"/>
                    <a:pt x="0" y="273"/>
                    <a:pt x="58" y="369"/>
                  </a:cubicBezTo>
                  <a:cubicBezTo>
                    <a:pt x="116" y="465"/>
                    <a:pt x="255" y="519"/>
                    <a:pt x="394" y="573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50"/>
            <p:cNvSpPr>
              <a:spLocks noChangeShapeType="1"/>
            </p:cNvSpPr>
            <p:nvPr/>
          </p:nvSpPr>
          <p:spPr bwMode="auto">
            <a:xfrm flipV="1">
              <a:off x="6772275" y="2503488"/>
              <a:ext cx="454025" cy="17621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51"/>
            <p:cNvSpPr>
              <a:spLocks noChangeShapeType="1"/>
            </p:cNvSpPr>
            <p:nvPr/>
          </p:nvSpPr>
          <p:spPr bwMode="auto">
            <a:xfrm>
              <a:off x="6977063" y="2619375"/>
              <a:ext cx="0" cy="398463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52"/>
            <p:cNvSpPr txBox="1">
              <a:spLocks noChangeArrowheads="1"/>
            </p:cNvSpPr>
            <p:nvPr/>
          </p:nvSpPr>
          <p:spPr bwMode="auto">
            <a:xfrm>
              <a:off x="6970713" y="2609850"/>
              <a:ext cx="260350" cy="366713"/>
            </a:xfrm>
            <a:prstGeom prst="rect">
              <a:avLst/>
            </a:prstGeom>
            <a:noFill/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bg2"/>
                  </a:solidFill>
                  <a:latin typeface="Times New Roman" pitchFamily="18" charset="0"/>
                </a:rPr>
                <a:t>r</a:t>
              </a: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896460"/>
              </p:ext>
            </p:extLst>
          </p:nvPr>
        </p:nvGraphicFramePr>
        <p:xfrm>
          <a:off x="125413" y="3971925"/>
          <a:ext cx="307181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7" name="Equation" r:id="rId6" imgW="2006280" imgH="431640" progId="Equation.3">
                  <p:embed/>
                </p:oleObj>
              </mc:Choice>
              <mc:Fallback>
                <p:oleObj name="Equation" r:id="rId6" imgW="2006280" imgH="43164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3971925"/>
                        <a:ext cx="3071812" cy="660400"/>
                      </a:xfrm>
                      <a:prstGeom prst="rect">
                        <a:avLst/>
                      </a:prstGeom>
                      <a:solidFill>
                        <a:schemeClr val="tx1">
                          <a:alpha val="85097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211174"/>
              </p:ext>
            </p:extLst>
          </p:nvPr>
        </p:nvGraphicFramePr>
        <p:xfrm>
          <a:off x="3118315" y="5946345"/>
          <a:ext cx="55149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8" name="Equation" r:id="rId8" imgW="2781000" imgH="241200" progId="Equation.3">
                  <p:embed/>
                </p:oleObj>
              </mc:Choice>
              <mc:Fallback>
                <p:oleObj name="Equation" r:id="rId8" imgW="2781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8315" y="5946345"/>
                        <a:ext cx="551497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425593" y="4272164"/>
            <a:ext cx="2770951" cy="369332"/>
          </a:xfrm>
          <a:prstGeom prst="rect">
            <a:avLst/>
          </a:prstGeom>
          <a:solidFill>
            <a:srgbClr val="33CC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Let’s simulate: </a:t>
            </a:r>
            <a:r>
              <a:rPr lang="en-US" dirty="0" err="1" smtClean="0">
                <a:solidFill>
                  <a:schemeClr val="bg1"/>
                </a:solidFill>
              </a:rPr>
              <a:t>Beam.mat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578" name="Picture 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908" y="4160311"/>
            <a:ext cx="2286000" cy="1628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63788" y="3213704"/>
            <a:ext cx="242265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</a:t>
            </a:r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): </a:t>
            </a:r>
            <a:r>
              <a:rPr lang="en-US" dirty="0">
                <a:solidFill>
                  <a:schemeClr val="bg1"/>
                </a:solidFill>
              </a:rPr>
              <a:t>for </a:t>
            </a:r>
            <a:r>
              <a:rPr lang="en-US" dirty="0">
                <a:solidFill>
                  <a:schemeClr val="bg1"/>
                </a:solidFill>
                <a:latin typeface="Symbol" panose="05050102010706020507" pitchFamily="18" charset="2"/>
              </a:rPr>
              <a:t>w</a:t>
            </a:r>
            <a:r>
              <a:rPr lang="en-US" dirty="0">
                <a:solidFill>
                  <a:schemeClr val="bg1"/>
                </a:solidFill>
              </a:rPr>
              <a:t>&gt;&gt;</a:t>
            </a:r>
            <a:r>
              <a:rPr lang="en-US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w</a:t>
            </a:r>
            <a:r>
              <a:rPr lang="en-US" baseline="-25000" dirty="0" err="1" smtClean="0">
                <a:solidFill>
                  <a:schemeClr val="bg1"/>
                </a:solidFill>
              </a:rPr>
              <a:t>L</a:t>
            </a:r>
            <a:endParaRPr lang="en-US" dirty="0" smtClean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Calculate Z</a:t>
            </a:r>
            <a:r>
              <a:rPr lang="en-US" baseline="-25000" dirty="0" smtClean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baseline="-25000" dirty="0" err="1" smtClean="0">
                <a:solidFill>
                  <a:schemeClr val="bg1"/>
                </a:solidFill>
              </a:rPr>
              <a:t>fL</a:t>
            </a:r>
            <a:endParaRPr lang="de-DE" baseline="-250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14637" y="4678332"/>
            <a:ext cx="2981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Z</a:t>
            </a:r>
            <a:r>
              <a:rPr lang="en-US" sz="2000" baseline="-25000" dirty="0" err="1" smtClean="0">
                <a:solidFill>
                  <a:schemeClr val="bg1"/>
                </a:solidFill>
              </a:rPr>
              <a:t>t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 smtClean="0">
                <a:solidFill>
                  <a:schemeClr val="bg1"/>
                </a:solidFill>
                <a:latin typeface="Symbol" panose="05050102010706020507" pitchFamily="18" charset="2"/>
              </a:rPr>
              <a:t>w) = </a:t>
            </a:r>
            <a:r>
              <a:rPr lang="en-US" sz="2000" dirty="0" smtClean="0">
                <a:solidFill>
                  <a:schemeClr val="bg1"/>
                </a:solidFill>
              </a:rPr>
              <a:t>U</a:t>
            </a:r>
            <a:r>
              <a:rPr lang="en-US" sz="2000" i="1" baseline="-25000" dirty="0" smtClean="0">
                <a:solidFill>
                  <a:schemeClr val="bg1"/>
                </a:solidFill>
              </a:rPr>
              <a:t>BPM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 smtClean="0">
                <a:solidFill>
                  <a:schemeClr val="bg1"/>
                </a:solidFill>
                <a:latin typeface="Symbol" panose="05050102010706020507" pitchFamily="18" charset="2"/>
              </a:rPr>
              <a:t>w</a:t>
            </a:r>
            <a:r>
              <a:rPr lang="en-US" sz="2000" dirty="0" smtClean="0">
                <a:solidFill>
                  <a:schemeClr val="bg1"/>
                </a:solidFill>
              </a:rPr>
              <a:t>) /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en-US" sz="2000" i="1" baseline="-25000" dirty="0" err="1" smtClean="0">
                <a:solidFill>
                  <a:schemeClr val="bg1"/>
                </a:solidFill>
              </a:rPr>
              <a:t>Beam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 smtClean="0">
                <a:solidFill>
                  <a:schemeClr val="bg1"/>
                </a:solidFill>
                <a:latin typeface="Symbol" panose="05050102010706020507" pitchFamily="18" charset="2"/>
              </a:rPr>
              <a:t>w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23585" name="Picture 3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1" y="4756367"/>
            <a:ext cx="2905125" cy="20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214638" y="5230029"/>
            <a:ext cx="331742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T3) Plot Z(</a:t>
            </a:r>
            <a:r>
              <a:rPr lang="en-US" sz="1400" dirty="0" smtClean="0">
                <a:solidFill>
                  <a:schemeClr val="bg1"/>
                </a:solidFill>
                <a:latin typeface="Symbol" panose="05050102010706020507" pitchFamily="18" charset="2"/>
              </a:rPr>
              <a:t>w</a:t>
            </a:r>
            <a:r>
              <a:rPr lang="en-US" sz="1400" dirty="0" smtClean="0">
                <a:solidFill>
                  <a:schemeClr val="bg1"/>
                </a:solidFill>
              </a:rPr>
              <a:t>) vs </a:t>
            </a:r>
            <a:r>
              <a:rPr lang="en-US" sz="1400" dirty="0" smtClean="0">
                <a:solidFill>
                  <a:schemeClr val="bg1"/>
                </a:solidFill>
                <a:latin typeface="Symbol" panose="05050102010706020507" pitchFamily="18" charset="2"/>
              </a:rPr>
              <a:t>w 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at f=1, 5, 10, 20 GHz</a:t>
            </a:r>
            <a:endParaRPr lang="de-DE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95111" y="6426581"/>
            <a:ext cx="1907895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</a:t>
            </a:r>
            <a:r>
              <a:rPr lang="en-US" sz="1200" dirty="0" smtClean="0">
                <a:solidFill>
                  <a:schemeClr val="bg1"/>
                </a:solidFill>
              </a:rPr>
              <a:t>ee simulation </a:t>
            </a:r>
            <a:r>
              <a:rPr lang="en-US" sz="1200" dirty="0" err="1" smtClean="0">
                <a:solidFill>
                  <a:schemeClr val="bg1"/>
                </a:solidFill>
              </a:rPr>
              <a:t>Beam.mat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0306" y="163588"/>
            <a:ext cx="5946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Transfer Impedance Z</a:t>
            </a:r>
            <a:r>
              <a:rPr lang="en-US" sz="3200" baseline="-25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endParaRPr lang="de-DE" sz="3200" baseline="-25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3" name="Picture 6" descr="HG_LOGO_S_RGB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 descr="DESY-Logo-cyan-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" name="Rectangle 23551"/>
          <p:cNvSpPr/>
          <p:nvPr/>
        </p:nvSpPr>
        <p:spPr bwMode="auto">
          <a:xfrm>
            <a:off x="2259006" y="4049096"/>
            <a:ext cx="900953" cy="43504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3" name="Down Arrow 23552"/>
          <p:cNvSpPr/>
          <p:nvPr/>
        </p:nvSpPr>
        <p:spPr bwMode="auto">
          <a:xfrm>
            <a:off x="4687153" y="1574148"/>
            <a:ext cx="584094" cy="1266417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23554" name="Object 235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892555"/>
              </p:ext>
            </p:extLst>
          </p:nvPr>
        </p:nvGraphicFramePr>
        <p:xfrm>
          <a:off x="2812165" y="815600"/>
          <a:ext cx="37242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9" name="Equation" r:id="rId14" imgW="2349360" imgH="482400" progId="Equation.3">
                  <p:embed/>
                </p:oleObj>
              </mc:Choice>
              <mc:Fallback>
                <p:oleObj name="Equation" r:id="rId14" imgW="2349360" imgH="482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2165" y="815600"/>
                        <a:ext cx="3724275" cy="763588"/>
                      </a:xfrm>
                      <a:prstGeom prst="rect">
                        <a:avLst/>
                      </a:prstGeom>
                      <a:solidFill>
                        <a:schemeClr val="tx1">
                          <a:alpha val="85097"/>
                        </a:schemeClr>
                      </a:solidFill>
                      <a:ln>
                        <a:solidFill>
                          <a:schemeClr val="tx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56" name="Straight Arrow Connector 23555"/>
          <p:cNvCxnSpPr/>
          <p:nvPr/>
        </p:nvCxnSpPr>
        <p:spPr bwMode="auto">
          <a:xfrm>
            <a:off x="1633882" y="4633661"/>
            <a:ext cx="450411" cy="4447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2812165" y="3659153"/>
            <a:ext cx="979908" cy="13155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564" name="TextBox 23563"/>
          <p:cNvSpPr txBox="1"/>
          <p:nvPr/>
        </p:nvSpPr>
        <p:spPr>
          <a:xfrm>
            <a:off x="5107742" y="2022690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f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or</a:t>
            </a:r>
            <a:r>
              <a:rPr lang="en-US" dirty="0" smtClean="0">
                <a:solidFill>
                  <a:schemeClr val="bg1"/>
                </a:solidFill>
                <a:latin typeface="Symbol" panose="05050102010706020507" pitchFamily="18" charset="2"/>
              </a:rPr>
              <a:t> w</a:t>
            </a:r>
            <a:r>
              <a:rPr lang="en-US" dirty="0">
                <a:solidFill>
                  <a:schemeClr val="bg1"/>
                </a:solidFill>
              </a:rPr>
              <a:t>&gt;&gt;</a:t>
            </a:r>
            <a:r>
              <a:rPr lang="en-US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w</a:t>
            </a:r>
            <a:r>
              <a:rPr lang="en-US" baseline="-25000" dirty="0" err="1" smtClean="0">
                <a:solidFill>
                  <a:schemeClr val="bg1"/>
                </a:solidFill>
              </a:rPr>
              <a:t>L</a:t>
            </a:r>
            <a:endParaRPr lang="de-DE" baseline="-25000" dirty="0">
              <a:solidFill>
                <a:schemeClr val="bg1"/>
              </a:solidFill>
            </a:endParaRPr>
          </a:p>
        </p:txBody>
      </p:sp>
      <p:sp>
        <p:nvSpPr>
          <p:cNvPr id="23565" name="TextBox 23564"/>
          <p:cNvSpPr txBox="1"/>
          <p:nvPr/>
        </p:nvSpPr>
        <p:spPr>
          <a:xfrm>
            <a:off x="6532060" y="981075"/>
            <a:ext cx="2441695" cy="369332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 round beam pipes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4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23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25" grpId="0"/>
      <p:bldP spid="26" grpId="0" animBg="1"/>
      <p:bldP spid="28" grpId="0" animBg="1"/>
      <p:bldP spid="235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6" y="149337"/>
            <a:ext cx="8566483" cy="650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 flipV="1">
            <a:off x="1287379" y="2671011"/>
            <a:ext cx="2743200" cy="1082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974177" y="198470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</a:t>
            </a:r>
            <a:r>
              <a:rPr lang="en-US" baseline="-25000" dirty="0" smtClean="0">
                <a:solidFill>
                  <a:schemeClr val="bg1"/>
                </a:solidFill>
              </a:rPr>
              <a:t>BPM</a:t>
            </a:r>
            <a:r>
              <a:rPr lang="en-US" dirty="0" smtClean="0">
                <a:solidFill>
                  <a:schemeClr val="bg1"/>
                </a:solidFill>
              </a:rPr>
              <a:t>(t)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1006" y="4013716"/>
            <a:ext cx="99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</a:t>
            </a:r>
            <a:r>
              <a:rPr lang="en-US" baseline="-25000" dirty="0" smtClean="0">
                <a:solidFill>
                  <a:schemeClr val="bg1"/>
                </a:solidFill>
              </a:rPr>
              <a:t>BPM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  <a:latin typeface="Symbol" panose="05050102010706020507" pitchFamily="18" charset="2"/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6" idx="0"/>
          </p:cNvCxnSpPr>
          <p:nvPr/>
        </p:nvCxnSpPr>
        <p:spPr bwMode="auto">
          <a:xfrm flipH="1" flipV="1">
            <a:off x="1053983" y="4001686"/>
            <a:ext cx="1485717" cy="120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658979" y="5391150"/>
            <a:ext cx="426569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209107" y="1419225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Q</a:t>
            </a:r>
            <a:r>
              <a:rPr lang="en-US" baseline="-25000" dirty="0" err="1" smtClean="0">
                <a:solidFill>
                  <a:schemeClr val="bg1"/>
                </a:solidFill>
              </a:rPr>
              <a:t>Beam</a:t>
            </a:r>
            <a:r>
              <a:rPr lang="en-US" dirty="0" smtClean="0">
                <a:solidFill>
                  <a:schemeClr val="bg1"/>
                </a:solidFill>
              </a:rPr>
              <a:t>(t)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229100" y="2143125"/>
            <a:ext cx="284797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395215" y="4928116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Q</a:t>
            </a:r>
            <a:r>
              <a:rPr lang="en-US" baseline="-25000" dirty="0" err="1" smtClean="0">
                <a:solidFill>
                  <a:schemeClr val="bg1"/>
                </a:solidFill>
              </a:rPr>
              <a:t>Beam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  <a:latin typeface="Symbol" panose="05050102010706020507" pitchFamily="18" charset="2"/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0861" y="62458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99"/>
                </a:solidFill>
              </a:rPr>
              <a:t>Beam.mat</a:t>
            </a:r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2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 cmpd="dbl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323850" y="6524625"/>
            <a:ext cx="8496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200900" cy="647700"/>
          </a:xfrm>
          <a:noFill/>
        </p:spPr>
        <p:txBody>
          <a:bodyPr/>
          <a:lstStyle/>
          <a:p>
            <a:pPr algn="l" eaLnBrk="1" hangingPunct="1"/>
            <a:r>
              <a:rPr lang="de-DE" sz="3200" dirty="0">
                <a:solidFill>
                  <a:srgbClr val="003E6E"/>
                </a:solidFill>
                <a:latin typeface="Comic Sans MS" pitchFamily="66" charset="0"/>
              </a:rPr>
              <a:t>P</a:t>
            </a:r>
            <a:r>
              <a:rPr lang="de-DE" sz="3200" dirty="0" smtClean="0">
                <a:solidFill>
                  <a:srgbClr val="003E6E"/>
                </a:solidFill>
                <a:latin typeface="Comic Sans MS" pitchFamily="66" charset="0"/>
              </a:rPr>
              <a:t>osition </a:t>
            </a:r>
            <a:r>
              <a:rPr lang="de-DE" sz="3200" dirty="0" err="1" smtClean="0">
                <a:solidFill>
                  <a:srgbClr val="003E6E"/>
                </a:solidFill>
                <a:latin typeface="Comic Sans MS" pitchFamily="66" charset="0"/>
              </a:rPr>
              <a:t>Reconstruction</a:t>
            </a:r>
            <a:endParaRPr lang="en-GB" sz="3200" dirty="0" smtClean="0">
              <a:solidFill>
                <a:srgbClr val="003E6E"/>
              </a:solidFill>
              <a:latin typeface="Comic Sans MS" pitchFamily="66" charset="0"/>
            </a:endParaRPr>
          </a:p>
        </p:txBody>
      </p:sp>
      <p:pic>
        <p:nvPicPr>
          <p:cNvPr id="18438" name="Picture 6" descr="HG_LOGO_S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5788"/>
            <a:ext cx="10080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DESY-Logo-cyan-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888"/>
            <a:ext cx="5635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7504" y="908720"/>
            <a:ext cx="5400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Blip>
                <a:blip r:embed="rId5"/>
              </a:buBlip>
            </a:pPr>
            <a:r>
              <a:rPr lang="de-DE" sz="1600" dirty="0">
                <a:solidFill>
                  <a:srgbClr val="0000FF"/>
                </a:solidFill>
                <a:latin typeface="Comic Sans MS" pitchFamily="66" charset="0"/>
              </a:rPr>
              <a:t>  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Two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common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monitor</a:t>
            </a:r>
            <a:r>
              <a:rPr lang="de-DE" sz="1600" dirty="0" smtClean="0">
                <a:solidFill>
                  <a:srgbClr val="0000FF"/>
                </a:solidFill>
                <a:latin typeface="Comic Sans MS" pitchFamily="66" charset="0"/>
              </a:rPr>
              <a:t> geometries  </a:t>
            </a:r>
            <a:endParaRPr lang="en-GB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250825" y="6545263"/>
            <a:ext cx="3817119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200" dirty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Gero 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Kube &amp; Kay </a:t>
            </a:r>
            <a:r>
              <a:rPr lang="de-DE" sz="1200" dirty="0" err="1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Wittenburg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de-DE" sz="1200" dirty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DESY / MDI</a:t>
            </a:r>
            <a:endParaRPr lang="en-GB" sz="1200" dirty="0">
              <a:solidFill>
                <a:srgbClr val="8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" name="Text Box 9"/>
          <p:cNvSpPr txBox="1">
            <a:spLocks noChangeArrowheads="1"/>
          </p:cNvSpPr>
          <p:nvPr/>
        </p:nvSpPr>
        <p:spPr bwMode="auto">
          <a:xfrm>
            <a:off x="4937472" y="6545263"/>
            <a:ext cx="39557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EDIT 2015, </a:t>
            </a:r>
            <a:r>
              <a:rPr lang="en-US" sz="1200" dirty="0" err="1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Frascati</a:t>
            </a:r>
            <a:r>
              <a:rPr lang="en-US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 (Italy)</a:t>
            </a:r>
            <a:r>
              <a:rPr lang="de-DE" sz="1200" dirty="0" smtClean="0">
                <a:solidFill>
                  <a:srgbClr val="808080"/>
                </a:solidFill>
                <a:latin typeface="Times New Roman" pitchFamily="18" charset="0"/>
                <a:ea typeface="+mn-ea"/>
                <a:cs typeface="+mn-cs"/>
              </a:rPr>
              <a:t>, 23./27.October 2015</a:t>
            </a:r>
            <a:endParaRPr lang="en-GB" sz="1200" dirty="0">
              <a:solidFill>
                <a:srgbClr val="80808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8965" y="1612898"/>
            <a:ext cx="8258743" cy="1744094"/>
            <a:chOff x="578965" y="1324866"/>
            <a:chExt cx="8258743" cy="1744094"/>
          </a:xfrm>
        </p:grpSpPr>
        <p:grpSp>
          <p:nvGrpSpPr>
            <p:cNvPr id="156" name="Group 155"/>
            <p:cNvGrpSpPr>
              <a:grpSpLocks noChangeAspect="1"/>
            </p:cNvGrpSpPr>
            <p:nvPr/>
          </p:nvGrpSpPr>
          <p:grpSpPr>
            <a:xfrm>
              <a:off x="617046" y="1608912"/>
              <a:ext cx="1650698" cy="1460048"/>
              <a:chOff x="1413173" y="4027011"/>
              <a:chExt cx="1834108" cy="1622276"/>
            </a:xfrm>
          </p:grpSpPr>
          <p:sp>
            <p:nvSpPr>
              <p:cNvPr id="174" name="Oval 173"/>
              <p:cNvSpPr/>
              <p:nvPr/>
            </p:nvSpPr>
            <p:spPr>
              <a:xfrm>
                <a:off x="1547664" y="4497159"/>
                <a:ext cx="1080120" cy="1008112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</a:pPr>
                <a:endParaRPr lang="de-DE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75" name="Straight Arrow Connector 174"/>
              <p:cNvCxnSpPr/>
              <p:nvPr/>
            </p:nvCxnSpPr>
            <p:spPr>
              <a:xfrm flipV="1">
                <a:off x="2087724" y="4197166"/>
                <a:ext cx="0" cy="1452121"/>
              </a:xfrm>
              <a:prstGeom prst="straightConnector1">
                <a:avLst/>
              </a:prstGeom>
              <a:ln w="15875">
                <a:solidFill>
                  <a:schemeClr val="bg1"/>
                </a:solidFill>
                <a:prstDash val="dashDot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Up Arrow Callout 175"/>
              <p:cNvSpPr/>
              <p:nvPr/>
            </p:nvSpPr>
            <p:spPr>
              <a:xfrm>
                <a:off x="1951137" y="4459059"/>
                <a:ext cx="275109" cy="144016"/>
              </a:xfrm>
              <a:prstGeom prst="upArrowCallou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</a:pPr>
                <a:endParaRPr lang="de-DE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77" name="Straight Arrow Connector 176"/>
              <p:cNvCxnSpPr/>
              <p:nvPr/>
            </p:nvCxnSpPr>
            <p:spPr>
              <a:xfrm>
                <a:off x="1413173" y="5009599"/>
                <a:ext cx="1584176" cy="0"/>
              </a:xfrm>
              <a:prstGeom prst="straightConnector1">
                <a:avLst/>
              </a:prstGeom>
              <a:ln w="15875">
                <a:solidFill>
                  <a:schemeClr val="bg1"/>
                </a:solidFill>
                <a:prstDash val="lgDashDot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Up Arrow Callout 177"/>
              <p:cNvSpPr/>
              <p:nvPr/>
            </p:nvSpPr>
            <p:spPr>
              <a:xfrm flipV="1">
                <a:off x="1955329" y="5418405"/>
                <a:ext cx="275109" cy="144016"/>
              </a:xfrm>
              <a:prstGeom prst="upArrowCallou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</a:pPr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179" name="Up Arrow Callout 178"/>
              <p:cNvSpPr/>
              <p:nvPr/>
            </p:nvSpPr>
            <p:spPr>
              <a:xfrm rot="16200000" flipV="1">
                <a:off x="2475371" y="4941796"/>
                <a:ext cx="275109" cy="144016"/>
              </a:xfrm>
              <a:prstGeom prst="upArrowCallou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</a:pPr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180" name="Up Arrow Callout 179"/>
              <p:cNvSpPr/>
              <p:nvPr/>
            </p:nvSpPr>
            <p:spPr>
              <a:xfrm rot="5400000" flipH="1" flipV="1">
                <a:off x="1444018" y="4941796"/>
                <a:ext cx="275109" cy="144016"/>
              </a:xfrm>
              <a:prstGeom prst="upArrowCallou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</a:pPr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181" name="Text Box 10"/>
              <p:cNvSpPr txBox="1">
                <a:spLocks noChangeArrowheads="1"/>
              </p:cNvSpPr>
              <p:nvPr/>
            </p:nvSpPr>
            <p:spPr bwMode="auto">
              <a:xfrm>
                <a:off x="2959249" y="4825727"/>
                <a:ext cx="288032" cy="338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de-DE" sz="1600" dirty="0">
                    <a:solidFill>
                      <a:srgbClr val="000000"/>
                    </a:solidFill>
                    <a:cs typeface="+mn-cs"/>
                  </a:rPr>
                  <a:t>x</a:t>
                </a:r>
                <a:endParaRPr lang="de-DE" sz="1600" dirty="0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82" name="Text Box 10"/>
              <p:cNvSpPr txBox="1">
                <a:spLocks noChangeArrowheads="1"/>
              </p:cNvSpPr>
              <p:nvPr/>
            </p:nvSpPr>
            <p:spPr bwMode="auto">
              <a:xfrm>
                <a:off x="2138586" y="4027011"/>
                <a:ext cx="288032" cy="338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de-DE" sz="1600" dirty="0" smtClean="0">
                    <a:solidFill>
                      <a:srgbClr val="000000"/>
                    </a:solidFill>
                    <a:cs typeface="+mn-cs"/>
                  </a:rPr>
                  <a:t>y</a:t>
                </a:r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2167161" y="4878685"/>
                <a:ext cx="142825" cy="45719"/>
              </a:xfrm>
              <a:prstGeom prst="ellipse">
                <a:avLst/>
              </a:prstGeom>
              <a:solidFill>
                <a:srgbClr val="FF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</a:pPr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184" name="Text Box 4"/>
              <p:cNvSpPr txBox="1">
                <a:spLocks noChangeArrowheads="1"/>
              </p:cNvSpPr>
              <p:nvPr/>
            </p:nvSpPr>
            <p:spPr bwMode="auto">
              <a:xfrm>
                <a:off x="2051720" y="4952201"/>
                <a:ext cx="576089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sz="1200" dirty="0" smtClean="0">
                    <a:solidFill>
                      <a:srgbClr val="FF33CC"/>
                    </a:solidFill>
                    <a:latin typeface="Times New Roman" pitchFamily="18" charset="0"/>
                    <a:ea typeface="+mn-ea"/>
                    <a:cs typeface="+mn-cs"/>
                  </a:rPr>
                  <a:t>beam</a:t>
                </a:r>
                <a:endParaRPr lang="en-GB" sz="1200" dirty="0">
                  <a:solidFill>
                    <a:srgbClr val="FF33CC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58" name="Text Box 14"/>
            <p:cNvSpPr txBox="1">
              <a:spLocks noChangeArrowheads="1"/>
            </p:cNvSpPr>
            <p:nvPr/>
          </p:nvSpPr>
          <p:spPr bwMode="auto">
            <a:xfrm>
              <a:off x="578965" y="1325561"/>
              <a:ext cx="11127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1400" b="1" dirty="0" err="1" smtClean="0">
                  <a:solidFill>
                    <a:srgbClr val="333399"/>
                  </a:solidFill>
                  <a:latin typeface="Times New Roman" pitchFamily="18" charset="0"/>
                </a:rPr>
                <a:t>linac</a:t>
              </a:r>
              <a:r>
                <a:rPr lang="de-DE" sz="1400" b="1" dirty="0" smtClean="0">
                  <a:solidFill>
                    <a:srgbClr val="333399"/>
                  </a:solidFill>
                  <a:latin typeface="Times New Roman" pitchFamily="18" charset="0"/>
                </a:rPr>
                <a:t>-type</a:t>
              </a:r>
              <a:endParaRPr lang="en-GB" sz="1400" b="1" dirty="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grpSp>
          <p:nvGrpSpPr>
            <p:cNvPr id="160" name="Group 159"/>
            <p:cNvGrpSpPr/>
            <p:nvPr/>
          </p:nvGrpSpPr>
          <p:grpSpPr>
            <a:xfrm>
              <a:off x="2339752" y="1843434"/>
              <a:ext cx="1305589" cy="505446"/>
              <a:chOff x="2915816" y="5742086"/>
              <a:chExt cx="1305589" cy="505446"/>
            </a:xfrm>
          </p:grpSpPr>
          <p:sp>
            <p:nvSpPr>
              <p:cNvPr id="170" name="Text Box 10"/>
              <p:cNvSpPr txBox="1">
                <a:spLocks noChangeArrowheads="1"/>
              </p:cNvSpPr>
              <p:nvPr/>
            </p:nvSpPr>
            <p:spPr bwMode="auto">
              <a:xfrm>
                <a:off x="2915816" y="5851952"/>
                <a:ext cx="64807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de-DE" sz="1400" dirty="0" smtClean="0">
                    <a:solidFill>
                      <a:srgbClr val="FF33CC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de-DE" sz="1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de-DE" sz="14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de-DE" sz="1400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de-DE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1" name="Straight Connector 170"/>
              <p:cNvCxnSpPr/>
              <p:nvPr/>
            </p:nvCxnSpPr>
            <p:spPr>
              <a:xfrm>
                <a:off x="3493021" y="6005840"/>
                <a:ext cx="64807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Text Box 10"/>
              <p:cNvSpPr txBox="1">
                <a:spLocks noChangeArrowheads="1"/>
              </p:cNvSpPr>
              <p:nvPr/>
            </p:nvSpPr>
            <p:spPr bwMode="auto">
              <a:xfrm>
                <a:off x="3501405" y="5742086"/>
                <a:ext cx="684000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de-DE" sz="1400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de-DE" sz="1400" baseline="-25000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de-DE" sz="1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– </a:t>
                </a:r>
                <a:r>
                  <a:rPr lang="de-DE" sz="1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de-DE" sz="1400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de-DE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3" name="Text Box 10"/>
              <p:cNvSpPr txBox="1">
                <a:spLocks noChangeArrowheads="1"/>
              </p:cNvSpPr>
              <p:nvPr/>
            </p:nvSpPr>
            <p:spPr bwMode="auto">
              <a:xfrm>
                <a:off x="3501405" y="5939755"/>
                <a:ext cx="720000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de-DE" sz="1400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de-DE" sz="1400" baseline="-25000" dirty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de-DE" sz="1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de-DE" sz="1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de-DE" sz="1400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de-DE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>
              <a:off x="2341246" y="2491506"/>
              <a:ext cx="1305589" cy="505446"/>
              <a:chOff x="2915816" y="5742086"/>
              <a:chExt cx="1305589" cy="505446"/>
            </a:xfrm>
          </p:grpSpPr>
          <p:sp>
            <p:nvSpPr>
              <p:cNvPr id="166" name="Text Box 10"/>
              <p:cNvSpPr txBox="1">
                <a:spLocks noChangeArrowheads="1"/>
              </p:cNvSpPr>
              <p:nvPr/>
            </p:nvSpPr>
            <p:spPr bwMode="auto">
              <a:xfrm>
                <a:off x="2915816" y="5851952"/>
                <a:ext cx="64807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de-DE" sz="1400" dirty="0">
                    <a:solidFill>
                      <a:srgbClr val="FF33CC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de-DE" sz="1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de-DE" sz="14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de-DE" sz="1400" baseline="-250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de-DE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7" name="Straight Connector 166"/>
              <p:cNvCxnSpPr/>
              <p:nvPr/>
            </p:nvCxnSpPr>
            <p:spPr>
              <a:xfrm>
                <a:off x="3493021" y="6005840"/>
                <a:ext cx="64807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Text Box 10"/>
              <p:cNvSpPr txBox="1">
                <a:spLocks noChangeArrowheads="1"/>
              </p:cNvSpPr>
              <p:nvPr/>
            </p:nvSpPr>
            <p:spPr bwMode="auto">
              <a:xfrm>
                <a:off x="3501405" y="5742086"/>
                <a:ext cx="684000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de-DE" sz="14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de-DE" sz="1400" baseline="-250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de-DE" sz="1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– </a:t>
                </a:r>
                <a:r>
                  <a:rPr lang="de-DE" sz="14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de-DE" sz="1400" baseline="-250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de-DE" sz="14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9" name="Text Box 10"/>
              <p:cNvSpPr txBox="1">
                <a:spLocks noChangeArrowheads="1"/>
              </p:cNvSpPr>
              <p:nvPr/>
            </p:nvSpPr>
            <p:spPr bwMode="auto">
              <a:xfrm>
                <a:off x="3501405" y="5939755"/>
                <a:ext cx="720000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de-DE" sz="14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de-DE" sz="1400" baseline="-250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de-DE" sz="1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de-DE" sz="14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de-DE" sz="1400" baseline="-250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de-DE" sz="14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7" name="Text Box 14"/>
            <p:cNvSpPr txBox="1">
              <a:spLocks noChangeArrowheads="1"/>
            </p:cNvSpPr>
            <p:nvPr/>
          </p:nvSpPr>
          <p:spPr bwMode="auto">
            <a:xfrm>
              <a:off x="4726164" y="1324866"/>
              <a:ext cx="165487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1400" b="1" dirty="0" err="1">
                  <a:solidFill>
                    <a:srgbClr val="333399"/>
                  </a:solidFill>
                  <a:latin typeface="Times New Roman" pitchFamily="18" charset="0"/>
                </a:rPr>
                <a:t>s</a:t>
              </a:r>
              <a:r>
                <a:rPr lang="de-DE" sz="1400" b="1" dirty="0" err="1" smtClean="0">
                  <a:solidFill>
                    <a:srgbClr val="333399"/>
                  </a:solidFill>
                  <a:latin typeface="Times New Roman" pitchFamily="18" charset="0"/>
                </a:rPr>
                <a:t>torage</a:t>
              </a:r>
              <a:r>
                <a:rPr lang="de-DE" sz="1400" b="1" dirty="0" smtClean="0">
                  <a:solidFill>
                    <a:srgbClr val="333399"/>
                  </a:solidFill>
                  <a:latin typeface="Times New Roman" pitchFamily="18" charset="0"/>
                </a:rPr>
                <a:t> ring-type</a:t>
              </a:r>
              <a:endParaRPr lang="en-GB" sz="1400" b="1" dirty="0">
                <a:solidFill>
                  <a:srgbClr val="333399"/>
                </a:solidFill>
                <a:latin typeface="Times New Roman" pitchFamily="18" charset="0"/>
              </a:endParaRPr>
            </a:p>
          </p:txBody>
        </p:sp>
        <p:grpSp>
          <p:nvGrpSpPr>
            <p:cNvPr id="188" name="Group 187"/>
            <p:cNvGrpSpPr/>
            <p:nvPr/>
          </p:nvGrpSpPr>
          <p:grpSpPr>
            <a:xfrm>
              <a:off x="6866971" y="1836873"/>
              <a:ext cx="1953501" cy="505446"/>
              <a:chOff x="3842475" y="5803874"/>
              <a:chExt cx="1953501" cy="505446"/>
            </a:xfrm>
          </p:grpSpPr>
          <p:sp>
            <p:nvSpPr>
              <p:cNvPr id="194" name="Text Box 10"/>
              <p:cNvSpPr txBox="1">
                <a:spLocks noChangeArrowheads="1"/>
              </p:cNvSpPr>
              <p:nvPr/>
            </p:nvSpPr>
            <p:spPr bwMode="auto">
              <a:xfrm>
                <a:off x="3842475" y="5913740"/>
                <a:ext cx="64807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de-DE" sz="1400" dirty="0" smtClean="0">
                    <a:solidFill>
                      <a:srgbClr val="FF33CC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de-DE" sz="1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de-DE" sz="14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de-DE" sz="1400" baseline="-250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de-DE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95" name="Straight Connector 194"/>
              <p:cNvCxnSpPr/>
              <p:nvPr/>
            </p:nvCxnSpPr>
            <p:spPr>
              <a:xfrm>
                <a:off x="4419680" y="6067628"/>
                <a:ext cx="129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Text Box 10"/>
              <p:cNvSpPr txBox="1">
                <a:spLocks noChangeArrowheads="1"/>
              </p:cNvSpPr>
              <p:nvPr/>
            </p:nvSpPr>
            <p:spPr bwMode="auto">
              <a:xfrm>
                <a:off x="4355976" y="5803874"/>
                <a:ext cx="1440000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de-DE" sz="1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de-DE" sz="1400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de-DE" sz="1400" baseline="-25000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de-DE" sz="1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de-DE" sz="14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de-DE" sz="1400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de-DE" sz="1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 – (</a:t>
                </a:r>
                <a:r>
                  <a:rPr lang="de-DE" sz="14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de-DE" sz="1400" baseline="-250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de-DE" sz="1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de-DE" sz="1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de-DE" sz="1400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de-DE" sz="1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de-DE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7" name="Text Box 10"/>
              <p:cNvSpPr txBox="1">
                <a:spLocks noChangeArrowheads="1"/>
              </p:cNvSpPr>
              <p:nvPr/>
            </p:nvSpPr>
            <p:spPr bwMode="auto">
              <a:xfrm>
                <a:off x="4502212" y="6001543"/>
                <a:ext cx="1116000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de-DE" sz="1400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de-DE" sz="1400" baseline="-25000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de-DE" sz="1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de-DE" sz="14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de-DE" sz="1400" baseline="-250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de-DE" sz="1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de-DE" sz="1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de-DE" sz="1400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de-DE" sz="1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de-DE" sz="14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de-DE" sz="1400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de-DE" sz="1400" dirty="0" smtClean="0">
                    <a:solidFill>
                      <a:srgbClr val="FFFFFF">
                        <a:lumMod val="6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>
              <a:off x="6884207" y="2492896"/>
              <a:ext cx="1953501" cy="505446"/>
              <a:chOff x="3842475" y="5803874"/>
              <a:chExt cx="1953501" cy="505446"/>
            </a:xfrm>
          </p:grpSpPr>
          <p:sp>
            <p:nvSpPr>
              <p:cNvPr id="190" name="Text Box 10"/>
              <p:cNvSpPr txBox="1">
                <a:spLocks noChangeArrowheads="1"/>
              </p:cNvSpPr>
              <p:nvPr/>
            </p:nvSpPr>
            <p:spPr bwMode="auto">
              <a:xfrm>
                <a:off x="3842475" y="5913740"/>
                <a:ext cx="64807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de-DE" sz="1400" dirty="0">
                    <a:solidFill>
                      <a:srgbClr val="FF33CC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de-DE" sz="1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de-DE" sz="1400" dirty="0" err="1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de-DE" sz="1400" baseline="-250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de-DE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91" name="Straight Connector 190"/>
              <p:cNvCxnSpPr/>
              <p:nvPr/>
            </p:nvCxnSpPr>
            <p:spPr>
              <a:xfrm>
                <a:off x="4419680" y="6067628"/>
                <a:ext cx="1296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Text Box 10"/>
              <p:cNvSpPr txBox="1">
                <a:spLocks noChangeArrowheads="1"/>
              </p:cNvSpPr>
              <p:nvPr/>
            </p:nvSpPr>
            <p:spPr bwMode="auto">
              <a:xfrm>
                <a:off x="4355976" y="5803874"/>
                <a:ext cx="1440000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de-DE" sz="1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de-DE" sz="1400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de-DE" sz="1400" baseline="-25000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de-DE" sz="1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de-DE" sz="14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de-DE" sz="1400" baseline="-250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de-DE" sz="1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 – (</a:t>
                </a:r>
                <a:r>
                  <a:rPr lang="de-DE" sz="1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de-DE" sz="1400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de-DE" sz="1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de-DE" sz="14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de-DE" sz="1400" baseline="-2500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de-DE" sz="1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  <p:sp>
            <p:nvSpPr>
              <p:cNvPr id="193" name="Text Box 10"/>
              <p:cNvSpPr txBox="1">
                <a:spLocks noChangeArrowheads="1"/>
              </p:cNvSpPr>
              <p:nvPr/>
            </p:nvSpPr>
            <p:spPr bwMode="auto">
              <a:xfrm>
                <a:off x="4502212" y="6001543"/>
                <a:ext cx="1116000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1pPr>
                <a:lvl2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2pPr>
                <a:lvl3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3pPr>
                <a:lvl4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4pPr>
                <a:lvl5pPr eaLnBrk="0" hangingPunct="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112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Wingdings" pitchFamily="2" charset="2"/>
                  <a:buNone/>
                  <a:defRPr/>
                </a:pPr>
                <a:r>
                  <a:rPr lang="de-DE" sz="1400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de-DE" sz="1400" baseline="-25000" dirty="0" smtClean="0">
                    <a:solidFill>
                      <a:srgbClr val="008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de-DE" sz="1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de-DE" sz="14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de-DE" sz="1400" baseline="-250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de-DE" sz="1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de-DE" sz="1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de-DE" sz="1400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de-DE" sz="1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de-DE" sz="14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de-DE" sz="1400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de-DE" sz="1400" dirty="0" smtClean="0">
                    <a:solidFill>
                      <a:srgbClr val="FFFFFF">
                        <a:lumMod val="6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p:grpSp>
        <p:grpSp>
          <p:nvGrpSpPr>
            <p:cNvPr id="29" name="Group 28"/>
            <p:cNvGrpSpPr>
              <a:grpSpLocks noChangeAspect="1"/>
            </p:cNvGrpSpPr>
            <p:nvPr/>
          </p:nvGrpSpPr>
          <p:grpSpPr>
            <a:xfrm>
              <a:off x="4865518" y="1608912"/>
              <a:ext cx="1650698" cy="1460048"/>
              <a:chOff x="6482308" y="1988840"/>
              <a:chExt cx="1834108" cy="1622276"/>
            </a:xfrm>
          </p:grpSpPr>
          <p:sp>
            <p:nvSpPr>
              <p:cNvPr id="210" name="Oval 209"/>
              <p:cNvSpPr/>
              <p:nvPr/>
            </p:nvSpPr>
            <p:spPr>
              <a:xfrm>
                <a:off x="6616799" y="2458988"/>
                <a:ext cx="1080120" cy="1008112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</a:pPr>
                <a:endParaRPr lang="de-DE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6602553" y="2404986"/>
                <a:ext cx="1119712" cy="1111313"/>
                <a:chOff x="6602553" y="2444741"/>
                <a:chExt cx="1119712" cy="1111313"/>
              </a:xfrm>
              <a:scene3d>
                <a:camera prst="orthographicFront">
                  <a:rot lat="0" lon="0" rev="2700000"/>
                </a:camera>
                <a:lightRig rig="threePt" dir="t"/>
              </a:scene3d>
            </p:grpSpPr>
            <p:sp>
              <p:nvSpPr>
                <p:cNvPr id="212" name="Up Arrow Callout 211"/>
                <p:cNvSpPr/>
                <p:nvPr/>
              </p:nvSpPr>
              <p:spPr>
                <a:xfrm>
                  <a:off x="7036174" y="2444741"/>
                  <a:ext cx="275109" cy="144016"/>
                </a:xfrm>
                <a:prstGeom prst="upArrowCallou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ct val="0"/>
                    </a:spcBef>
                  </a:pPr>
                  <a:endParaRPr lang="de-DE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4" name="Up Arrow Callout 213"/>
                <p:cNvSpPr/>
                <p:nvPr/>
              </p:nvSpPr>
              <p:spPr>
                <a:xfrm flipV="1">
                  <a:off x="6992660" y="3412038"/>
                  <a:ext cx="275109" cy="144016"/>
                </a:xfrm>
                <a:prstGeom prst="upArrowCallout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ct val="0"/>
                    </a:spcBef>
                  </a:pPr>
                  <a:endParaRPr lang="de-DE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5" name="Up Arrow Callout 214"/>
                <p:cNvSpPr/>
                <p:nvPr/>
              </p:nvSpPr>
              <p:spPr>
                <a:xfrm rot="16200000" flipV="1">
                  <a:off x="7512702" y="2935429"/>
                  <a:ext cx="275109" cy="144016"/>
                </a:xfrm>
                <a:prstGeom prst="upArrowCallout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ct val="0"/>
                    </a:spcBef>
                  </a:pPr>
                  <a:endParaRPr lang="de-DE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6" name="Up Arrow Callout 215"/>
                <p:cNvSpPr/>
                <p:nvPr/>
              </p:nvSpPr>
              <p:spPr>
                <a:xfrm rot="5400000" flipH="1" flipV="1">
                  <a:off x="6537006" y="2879772"/>
                  <a:ext cx="275109" cy="144016"/>
                </a:xfrm>
                <a:prstGeom prst="upArrowCallou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ct val="0"/>
                    </a:spcBef>
                  </a:pPr>
                  <a:endParaRPr lang="de-DE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6482308" y="1988840"/>
                <a:ext cx="1834108" cy="1622276"/>
                <a:chOff x="6482308" y="1988840"/>
                <a:chExt cx="1834108" cy="1622276"/>
              </a:xfrm>
            </p:grpSpPr>
            <p:cxnSp>
              <p:nvCxnSpPr>
                <p:cNvPr id="211" name="Straight Arrow Connector 210"/>
                <p:cNvCxnSpPr/>
                <p:nvPr/>
              </p:nvCxnSpPr>
              <p:spPr>
                <a:xfrm flipV="1">
                  <a:off x="7156859" y="2158995"/>
                  <a:ext cx="0" cy="1452121"/>
                </a:xfrm>
                <a:prstGeom prst="straightConnector1">
                  <a:avLst/>
                </a:prstGeom>
                <a:ln w="15875">
                  <a:solidFill>
                    <a:schemeClr val="bg1"/>
                  </a:solidFill>
                  <a:prstDash val="dashDot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Arrow Connector 212"/>
                <p:cNvCxnSpPr/>
                <p:nvPr/>
              </p:nvCxnSpPr>
              <p:spPr>
                <a:xfrm>
                  <a:off x="6482308" y="2971428"/>
                  <a:ext cx="1584176" cy="0"/>
                </a:xfrm>
                <a:prstGeom prst="straightConnector1">
                  <a:avLst/>
                </a:prstGeom>
                <a:ln w="15875">
                  <a:solidFill>
                    <a:schemeClr val="bg1"/>
                  </a:solidFill>
                  <a:prstDash val="lgDashDot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8028384" y="2787556"/>
                  <a:ext cx="288032" cy="3385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fol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marL="342900" indent="-342900"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1pPr>
                  <a:lvl2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2pPr>
                  <a:lvl3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3pPr>
                  <a:lvl4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4pPr>
                  <a:lvl5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 typeface="Wingdings" pitchFamily="2" charset="2"/>
                    <a:buNone/>
                    <a:defRPr/>
                  </a:pPr>
                  <a:r>
                    <a:rPr lang="de-DE" sz="1600" dirty="0">
                      <a:solidFill>
                        <a:srgbClr val="000000"/>
                      </a:solidFill>
                      <a:cs typeface="+mn-cs"/>
                    </a:rPr>
                    <a:t>x</a:t>
                  </a:r>
                  <a:endParaRPr lang="de-DE" sz="1600" dirty="0" smtClean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21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7207721" y="1988840"/>
                  <a:ext cx="288032" cy="3385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fol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marL="342900" indent="-342900"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1pPr>
                  <a:lvl2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2pPr>
                  <a:lvl3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3pPr>
                  <a:lvl4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4pPr>
                  <a:lvl5pPr eaLnBrk="0" hangingPunct="0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112" charset="-128"/>
                    </a:defRPr>
                  </a:lvl9pPr>
                </a:lstStyle>
                <a:p>
                  <a:pPr eaLnBrk="1" hangingPunct="1">
                    <a:spcBef>
                      <a:spcPct val="20000"/>
                    </a:spcBef>
                    <a:buFont typeface="Wingdings" pitchFamily="2" charset="2"/>
                    <a:buNone/>
                    <a:defRPr/>
                  </a:pPr>
                  <a:r>
                    <a:rPr lang="de-DE" sz="1600" dirty="0" smtClean="0">
                      <a:solidFill>
                        <a:srgbClr val="000000"/>
                      </a:solidFill>
                      <a:cs typeface="+mn-cs"/>
                    </a:rPr>
                    <a:t>y</a:t>
                  </a:r>
                </a:p>
              </p:txBody>
            </p:sp>
            <p:sp>
              <p:nvSpPr>
                <p:cNvPr id="219" name="Oval 218"/>
                <p:cNvSpPr/>
                <p:nvPr/>
              </p:nvSpPr>
              <p:spPr>
                <a:xfrm>
                  <a:off x="7236296" y="2840514"/>
                  <a:ext cx="142825" cy="45719"/>
                </a:xfrm>
                <a:prstGeom prst="ellipse">
                  <a:avLst/>
                </a:prstGeom>
                <a:solidFill>
                  <a:srgbClr val="FF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Bef>
                      <a:spcPct val="0"/>
                    </a:spcBef>
                  </a:pPr>
                  <a:endParaRPr lang="de-DE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7120855" y="2914030"/>
                  <a:ext cx="576089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de-DE" sz="1200" dirty="0" smtClean="0">
                      <a:solidFill>
                        <a:srgbClr val="FF33CC"/>
                      </a:solidFill>
                      <a:latin typeface="Times New Roman" pitchFamily="18" charset="0"/>
                      <a:ea typeface="+mn-ea"/>
                      <a:cs typeface="+mn-cs"/>
                    </a:rPr>
                    <a:t>beam</a:t>
                  </a:r>
                  <a:endParaRPr lang="en-GB" sz="1200" dirty="0">
                    <a:solidFill>
                      <a:srgbClr val="FF33CC"/>
                    </a:solidFill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95" name="Text Box 18"/>
          <p:cNvSpPr txBox="1">
            <a:spLocks noChangeArrowheads="1"/>
          </p:cNvSpPr>
          <p:nvPr/>
        </p:nvSpPr>
        <p:spPr bwMode="auto">
          <a:xfrm>
            <a:off x="386011" y="1283618"/>
            <a:ext cx="5266109" cy="31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Blip>
                <a:blip r:embed="rId6"/>
              </a:buBlip>
            </a:pP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difference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position</a:t>
            </a:r>
            <a:r>
              <a:rPr lang="de-DE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reconstruction</a:t>
            </a:r>
            <a:endParaRPr lang="de-DE" sz="1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07504" y="4005064"/>
            <a:ext cx="8784976" cy="2448272"/>
            <a:chOff x="107504" y="4005064"/>
            <a:chExt cx="8784976" cy="2448272"/>
          </a:xfrm>
        </p:grpSpPr>
        <p:sp>
          <p:nvSpPr>
            <p:cNvPr id="96" name="Text Box 18"/>
            <p:cNvSpPr txBox="1">
              <a:spLocks noChangeArrowheads="1"/>
            </p:cNvSpPr>
            <p:nvPr/>
          </p:nvSpPr>
          <p:spPr bwMode="auto">
            <a:xfrm>
              <a:off x="386011" y="4472594"/>
              <a:ext cx="418598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buFontTx/>
                <a:buBlip>
                  <a:blip r:embed="rId6"/>
                </a:buBlip>
              </a:pPr>
              <a:r>
                <a:rPr lang="de-DE" sz="1400" b="1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de-DE" sz="1400" b="1" dirty="0" err="1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requires</a:t>
              </a:r>
              <a:r>
                <a:rPr lang="de-DE" sz="1400" b="1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e-DE" sz="1400" b="1" dirty="0" err="1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knowledge</a:t>
              </a:r>
              <a:r>
                <a:rPr lang="de-DE" sz="1400" b="1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e-DE" sz="1400" b="1" dirty="0" err="1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of</a:t>
              </a:r>
              <a:r>
                <a:rPr lang="de-DE" sz="1400" b="1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e-DE" sz="1400" b="1" dirty="0" err="1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monitor</a:t>
              </a:r>
              <a:r>
                <a:rPr lang="de-DE" sz="1400" b="1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e-DE" sz="1400" b="1" dirty="0" err="1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constant</a:t>
              </a:r>
              <a:r>
                <a:rPr lang="de-DE" sz="1400" b="1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e-DE" sz="1400" b="1" dirty="0" err="1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de-DE" sz="1400" b="1" baseline="-25000" dirty="0" err="1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de-DE" sz="1400" b="1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de-DE" sz="1400" b="1" dirty="0" err="1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de-DE" sz="1400" b="1" baseline="-25000" dirty="0" err="1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de-DE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Text Box 9"/>
            <p:cNvSpPr txBox="1">
              <a:spLocks noChangeArrowheads="1"/>
            </p:cNvSpPr>
            <p:nvPr/>
          </p:nvSpPr>
          <p:spPr bwMode="auto">
            <a:xfrm>
              <a:off x="107504" y="4077072"/>
              <a:ext cx="54006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Blip>
                  <a:blip r:embed="rId5"/>
                </a:buBlip>
              </a:pPr>
              <a:r>
                <a:rPr lang="de-DE" sz="1600" dirty="0">
                  <a:solidFill>
                    <a:srgbClr val="0000FF"/>
                  </a:solidFill>
                  <a:latin typeface="Comic Sans MS" pitchFamily="66" charset="0"/>
                </a:rPr>
                <a:t>  </a:t>
              </a:r>
              <a:r>
                <a:rPr lang="de-DE" sz="1600" dirty="0" smtClean="0">
                  <a:solidFill>
                    <a:srgbClr val="0000FF"/>
                  </a:solidFill>
                  <a:latin typeface="Comic Sans MS" pitchFamily="66" charset="0"/>
                </a:rPr>
                <a:t> </a:t>
              </a:r>
              <a:r>
                <a:rPr lang="de-DE" sz="1600" dirty="0">
                  <a:solidFill>
                    <a:srgbClr val="0000FF"/>
                  </a:solidFill>
                  <a:latin typeface="Comic Sans MS" pitchFamily="66" charset="0"/>
                </a:rPr>
                <a:t>P</a:t>
              </a:r>
              <a:r>
                <a:rPr lang="de-DE" sz="1600" dirty="0" smtClean="0">
                  <a:solidFill>
                    <a:srgbClr val="0000FF"/>
                  </a:solidFill>
                  <a:latin typeface="Comic Sans MS" pitchFamily="66" charset="0"/>
                </a:rPr>
                <a:t>osition  </a:t>
              </a:r>
              <a:r>
                <a:rPr lang="de-DE" sz="1600" dirty="0">
                  <a:solidFill>
                    <a:srgbClr val="0000FF"/>
                  </a:solidFill>
                  <a:latin typeface="Comic Sans MS" pitchFamily="66" charset="0"/>
                </a:rPr>
                <a:t>I</a:t>
              </a:r>
              <a:r>
                <a:rPr lang="de-DE" sz="1600" dirty="0" smtClean="0">
                  <a:solidFill>
                    <a:srgbClr val="0000FF"/>
                  </a:solidFill>
                  <a:latin typeface="Comic Sans MS" pitchFamily="66" charset="0"/>
                </a:rPr>
                <a:t>nformation</a:t>
              </a:r>
              <a:endParaRPr lang="en-GB" sz="1600" dirty="0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528999" y="4005064"/>
              <a:ext cx="2363481" cy="2277762"/>
              <a:chOff x="6678775" y="4053219"/>
              <a:chExt cx="2363481" cy="2277762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6906808" y="4305361"/>
                <a:ext cx="1885888" cy="176016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</a:pPr>
                <a:endParaRPr lang="de-DE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00" name="Straight Arrow Connector 99"/>
              <p:cNvCxnSpPr>
                <a:stCxn id="113" idx="0"/>
                <a:endCxn id="110" idx="0"/>
              </p:cNvCxnSpPr>
              <p:nvPr/>
            </p:nvCxnSpPr>
            <p:spPr>
              <a:xfrm flipV="1">
                <a:off x="7868638" y="4053219"/>
                <a:ext cx="23852" cy="2277762"/>
              </a:xfrm>
              <a:prstGeom prst="straightConnector1">
                <a:avLst/>
              </a:prstGeom>
              <a:ln w="15875">
                <a:solidFill>
                  <a:schemeClr val="bg1"/>
                </a:solidFill>
                <a:prstDash val="dashDot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Up Arrow Callout 109"/>
              <p:cNvSpPr>
                <a:spLocks noChangeAspect="1"/>
              </p:cNvSpPr>
              <p:nvPr/>
            </p:nvSpPr>
            <p:spPr>
              <a:xfrm>
                <a:off x="7604287" y="4053219"/>
                <a:ext cx="576405" cy="301742"/>
              </a:xfrm>
              <a:prstGeom prst="upArrowCallou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</a:pPr>
                <a:endParaRPr lang="de-DE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12" name="Straight Arrow Connector 111"/>
              <p:cNvCxnSpPr>
                <a:endCxn id="99" idx="6"/>
              </p:cNvCxnSpPr>
              <p:nvPr/>
            </p:nvCxnSpPr>
            <p:spPr>
              <a:xfrm>
                <a:off x="6928526" y="5183246"/>
                <a:ext cx="1864170" cy="2197"/>
              </a:xfrm>
              <a:prstGeom prst="straightConnector1">
                <a:avLst/>
              </a:prstGeom>
              <a:ln w="15875">
                <a:solidFill>
                  <a:schemeClr val="bg1"/>
                </a:solidFill>
                <a:prstDash val="lgDashDot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Up Arrow Callout 112"/>
              <p:cNvSpPr>
                <a:spLocks noChangeAspect="1"/>
              </p:cNvSpPr>
              <p:nvPr/>
            </p:nvSpPr>
            <p:spPr>
              <a:xfrm flipV="1">
                <a:off x="7580434" y="6029239"/>
                <a:ext cx="576408" cy="301742"/>
              </a:xfrm>
              <a:prstGeom prst="upArrowCallou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</a:pPr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Up Arrow Callout 113"/>
              <p:cNvSpPr>
                <a:spLocks noChangeAspect="1"/>
              </p:cNvSpPr>
              <p:nvPr/>
            </p:nvSpPr>
            <p:spPr>
              <a:xfrm rot="16200000" flipV="1">
                <a:off x="8603180" y="5038298"/>
                <a:ext cx="576409" cy="301742"/>
              </a:xfrm>
              <a:prstGeom prst="upArrowCallou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</a:pPr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Up Arrow Callout 124"/>
              <p:cNvSpPr>
                <a:spLocks noChangeAspect="1"/>
              </p:cNvSpPr>
              <p:nvPr/>
            </p:nvSpPr>
            <p:spPr>
              <a:xfrm rot="5400000" flipH="1" flipV="1">
                <a:off x="6541441" y="5022396"/>
                <a:ext cx="576409" cy="301742"/>
              </a:xfrm>
              <a:prstGeom prst="upArrowCallou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</a:pPr>
                <a:endParaRPr lang="de-DE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V="1">
                <a:off x="7892489" y="4900964"/>
                <a:ext cx="856224" cy="28338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endCxn id="99" idx="1"/>
              </p:cNvCxnSpPr>
              <p:nvPr/>
            </p:nvCxnSpPr>
            <p:spPr>
              <a:xfrm flipH="1" flipV="1">
                <a:off x="7182990" y="4563131"/>
                <a:ext cx="685648" cy="621213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rc 22"/>
              <p:cNvSpPr/>
              <p:nvPr/>
            </p:nvSpPr>
            <p:spPr>
              <a:xfrm rot="5400000" flipH="1">
                <a:off x="8280585" y="5080811"/>
                <a:ext cx="535513" cy="288032"/>
              </a:xfrm>
              <a:prstGeom prst="arc">
                <a:avLst/>
              </a:prstGeom>
              <a:ln w="12700">
                <a:solidFill>
                  <a:srgbClr val="C00000"/>
                </a:solidFill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0" name="Text Box 18"/>
              <p:cNvSpPr txBox="1">
                <a:spLocks noChangeArrowheads="1"/>
              </p:cNvSpPr>
              <p:nvPr/>
            </p:nvSpPr>
            <p:spPr bwMode="auto">
              <a:xfrm>
                <a:off x="7396443" y="4552553"/>
                <a:ext cx="295002" cy="316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de-DE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1" name="Text Box 18"/>
              <p:cNvSpPr txBox="1">
                <a:spLocks noChangeArrowheads="1"/>
              </p:cNvSpPr>
              <p:nvPr/>
            </p:nvSpPr>
            <p:spPr bwMode="auto">
              <a:xfrm>
                <a:off x="8381454" y="4925266"/>
                <a:ext cx="29500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l-GR" sz="1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α</a:t>
                </a:r>
                <a:endParaRPr lang="de-DE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2" name="Rectangle 59"/>
            <p:cNvSpPr>
              <a:spLocks noChangeArrowheads="1"/>
            </p:cNvSpPr>
            <p:nvPr/>
          </p:nvSpPr>
          <p:spPr bwMode="auto">
            <a:xfrm>
              <a:off x="734776" y="4777407"/>
              <a:ext cx="254108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sz="1400" dirty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rPr>
                <a:t>→  </a:t>
              </a:r>
              <a:r>
                <a:rPr lang="de-DE" sz="14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rPr>
                <a:t>rule</a:t>
              </a:r>
              <a:r>
                <a:rPr lang="de-DE" sz="14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lang="de-DE" sz="14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rPr>
                <a:t>of</a:t>
              </a:r>
              <a:r>
                <a:rPr lang="de-DE" sz="14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lang="de-DE" sz="14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rPr>
                <a:t>thumb</a:t>
              </a:r>
              <a:r>
                <a:rPr lang="de-DE" sz="14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rPr>
                <a:t>  (</a:t>
              </a:r>
              <a:r>
                <a:rPr lang="de-DE" sz="14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rPr>
                <a:t>circular</a:t>
              </a:r>
              <a:r>
                <a:rPr lang="de-DE" sz="14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lang="de-DE" sz="1400" dirty="0" err="1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rPr>
                <a:t>duct</a:t>
              </a:r>
              <a:r>
                <a:rPr lang="de-DE" sz="1400" dirty="0" smtClean="0">
                  <a:solidFill>
                    <a:srgbClr val="000000"/>
                  </a:solidFill>
                  <a:latin typeface="Times New Roman" pitchFamily="18" charset="0"/>
                  <a:ea typeface="+mn-ea"/>
                  <a:cs typeface="+mn-cs"/>
                </a:rPr>
                <a:t>)</a:t>
              </a:r>
              <a:endParaRPr lang="en-GB" sz="14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115616" y="5181414"/>
              <a:ext cx="3816424" cy="1271922"/>
              <a:chOff x="1115616" y="5013176"/>
              <a:chExt cx="3816424" cy="1271922"/>
            </a:xfrm>
          </p:grpSpPr>
          <p:graphicFrame>
            <p:nvGraphicFramePr>
              <p:cNvPr id="133" name="Object 1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35708488"/>
                  </p:ext>
                </p:extLst>
              </p:nvPr>
            </p:nvGraphicFramePr>
            <p:xfrm>
              <a:off x="1115616" y="5013176"/>
              <a:ext cx="1475508" cy="12719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96" name="Equation" r:id="rId7" imgW="977760" imgH="838080" progId="Equation.3">
                      <p:embed/>
                    </p:oleObj>
                  </mc:Choice>
                  <mc:Fallback>
                    <p:oleObj name="Equation" r:id="rId7" imgW="977760" imgH="8380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15616" y="5013176"/>
                            <a:ext cx="1475508" cy="12719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4" name="Text Box 14"/>
              <p:cNvSpPr txBox="1">
                <a:spLocks noChangeArrowheads="1"/>
              </p:cNvSpPr>
              <p:nvPr/>
            </p:nvSpPr>
            <p:spPr bwMode="auto">
              <a:xfrm>
                <a:off x="3339571" y="5149241"/>
                <a:ext cx="1112715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sz="1400" b="1" dirty="0" err="1" smtClean="0">
                    <a:solidFill>
                      <a:srgbClr val="333399"/>
                    </a:solidFill>
                    <a:latin typeface="Times New Roman" pitchFamily="18" charset="0"/>
                  </a:rPr>
                  <a:t>linac</a:t>
                </a:r>
                <a:r>
                  <a:rPr lang="de-DE" sz="1400" b="1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-type</a:t>
                </a:r>
                <a:endParaRPr lang="en-GB" sz="1400" b="1" dirty="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5" name="Text Box 14"/>
              <p:cNvSpPr txBox="1">
                <a:spLocks noChangeArrowheads="1"/>
              </p:cNvSpPr>
              <p:nvPr/>
            </p:nvSpPr>
            <p:spPr bwMode="auto">
              <a:xfrm>
                <a:off x="3277169" y="5773011"/>
                <a:ext cx="1654871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sz="1400" b="1" dirty="0" err="1">
                    <a:solidFill>
                      <a:srgbClr val="333399"/>
                    </a:solidFill>
                    <a:latin typeface="Times New Roman" pitchFamily="18" charset="0"/>
                  </a:rPr>
                  <a:t>s</a:t>
                </a:r>
                <a:r>
                  <a:rPr lang="de-DE" sz="1400" b="1" dirty="0" err="1" smtClean="0">
                    <a:solidFill>
                      <a:srgbClr val="333399"/>
                    </a:solidFill>
                    <a:latin typeface="Times New Roman" pitchFamily="18" charset="0"/>
                  </a:rPr>
                  <a:t>torage</a:t>
                </a:r>
                <a:r>
                  <a:rPr lang="de-DE" sz="1400" b="1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 ring-type</a:t>
                </a:r>
                <a:endParaRPr lang="en-GB" sz="1400" b="1" dirty="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63278" y="3356993"/>
            <a:ext cx="4038852" cy="648072"/>
            <a:chOff x="2499882" y="3106922"/>
            <a:chExt cx="4038852" cy="648072"/>
          </a:xfrm>
        </p:grpSpPr>
        <p:sp>
          <p:nvSpPr>
            <p:cNvPr id="137" name="Rectangle 6"/>
            <p:cNvSpPr>
              <a:spLocks noChangeArrowheads="1"/>
            </p:cNvSpPr>
            <p:nvPr/>
          </p:nvSpPr>
          <p:spPr bwMode="auto">
            <a:xfrm>
              <a:off x="5001886" y="3106922"/>
              <a:ext cx="1536848" cy="648072"/>
            </a:xfrm>
            <a:prstGeom prst="rect">
              <a:avLst/>
            </a:prstGeom>
            <a:solidFill>
              <a:srgbClr val="FFFF00">
                <a:alpha val="14902"/>
              </a:srgbClr>
            </a:solidFill>
            <a:ln w="222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Comic Sans MS" pitchFamily="66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graphicFrame>
          <p:nvGraphicFramePr>
            <p:cNvPr id="136" name="Object 1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6235513"/>
                </p:ext>
              </p:extLst>
            </p:nvPr>
          </p:nvGraphicFramePr>
          <p:xfrm>
            <a:off x="2499882" y="3169074"/>
            <a:ext cx="3949701" cy="531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97" name="Equation" r:id="rId9" imgW="2933640" imgH="393480" progId="Equation.3">
                    <p:embed/>
                  </p:oleObj>
                </mc:Choice>
                <mc:Fallback>
                  <p:oleObj name="Equation" r:id="rId9" imgW="29336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9882" y="3169074"/>
                          <a:ext cx="3949701" cy="531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4" name="Straight Connector 3"/>
          <p:cNvCxnSpPr/>
          <p:nvPr/>
        </p:nvCxnSpPr>
        <p:spPr bwMode="auto">
          <a:xfrm>
            <a:off x="2925341" y="2388659"/>
            <a:ext cx="72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/>
          <p:nvPr/>
        </p:nvCxnSpPr>
        <p:spPr bwMode="auto">
          <a:xfrm>
            <a:off x="2958666" y="3039934"/>
            <a:ext cx="72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Straight Connector 151"/>
          <p:cNvCxnSpPr/>
          <p:nvPr/>
        </p:nvCxnSpPr>
        <p:spPr bwMode="auto">
          <a:xfrm flipV="1">
            <a:off x="7461412" y="2388659"/>
            <a:ext cx="1278764" cy="65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Straight Connector 152"/>
          <p:cNvCxnSpPr/>
          <p:nvPr/>
        </p:nvCxnSpPr>
        <p:spPr bwMode="auto">
          <a:xfrm flipV="1">
            <a:off x="7484922" y="3044682"/>
            <a:ext cx="1278764" cy="65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4393869" y="3509604"/>
            <a:ext cx="3306107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de-DE" altLang="de-DE" dirty="0" err="1">
                <a:solidFill>
                  <a:schemeClr val="bg1"/>
                </a:solidFill>
                <a:latin typeface="Times New Roman" pitchFamily="18" charset="0"/>
              </a:rPr>
              <a:t>Beampipe</a:t>
            </a:r>
            <a:r>
              <a:rPr lang="de-DE" altLang="de-DE" dirty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de-DE" altLang="de-DE" dirty="0" err="1">
                <a:solidFill>
                  <a:schemeClr val="bg1"/>
                </a:solidFill>
                <a:latin typeface="Times New Roman" pitchFamily="18" charset="0"/>
              </a:rPr>
              <a:t>round</a:t>
            </a:r>
            <a:r>
              <a:rPr lang="de-DE" altLang="de-DE" dirty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de-DE" altLang="de-DE" dirty="0" smtClean="0">
                <a:solidFill>
                  <a:schemeClr val="bg1"/>
                </a:solidFill>
                <a:latin typeface="Times New Roman" pitchFamily="18" charset="0"/>
              </a:rPr>
              <a:t>r = 30.17 </a:t>
            </a:r>
            <a:r>
              <a:rPr lang="de-DE" altLang="de-DE" dirty="0">
                <a:solidFill>
                  <a:schemeClr val="bg1"/>
                </a:solidFill>
                <a:latin typeface="Times New Roman" pitchFamily="18" charset="0"/>
              </a:rPr>
              <a:t>mm   </a:t>
            </a:r>
          </a:p>
          <a:p>
            <a:pPr algn="l"/>
            <a:r>
              <a:rPr lang="de-DE" altLang="de-DE" dirty="0">
                <a:solidFill>
                  <a:schemeClr val="bg1"/>
                </a:solidFill>
                <a:latin typeface="Times New Roman" pitchFamily="18" charset="0"/>
              </a:rPr>
              <a:t>B</a:t>
            </a:r>
            <a:r>
              <a:rPr lang="de-DE" altLang="de-DE" dirty="0" smtClean="0">
                <a:solidFill>
                  <a:schemeClr val="bg1"/>
                </a:solidFill>
                <a:latin typeface="Times New Roman" pitchFamily="18" charset="0"/>
              </a:rPr>
              <a:t>utton </a:t>
            </a:r>
            <a:r>
              <a:rPr lang="de-DE" altLang="de-DE" dirty="0">
                <a:solidFill>
                  <a:schemeClr val="bg1"/>
                </a:solidFill>
                <a:latin typeface="Times New Roman" pitchFamily="18" charset="0"/>
              </a:rPr>
              <a:t>D</a:t>
            </a:r>
            <a:r>
              <a:rPr lang="de-DE" altLang="de-DE" dirty="0" smtClean="0">
                <a:solidFill>
                  <a:schemeClr val="bg1"/>
                </a:solidFill>
                <a:latin typeface="Times New Roman" pitchFamily="18" charset="0"/>
              </a:rPr>
              <a:t>iameter </a:t>
            </a:r>
            <a:r>
              <a:rPr lang="de-DE" altLang="de-DE" dirty="0">
                <a:solidFill>
                  <a:schemeClr val="bg1"/>
                </a:solidFill>
                <a:latin typeface="Times New Roman" pitchFamily="18" charset="0"/>
              </a:rPr>
              <a:t>d</a:t>
            </a:r>
            <a:r>
              <a:rPr lang="de-DE" altLang="de-DE" dirty="0" smtClean="0">
                <a:solidFill>
                  <a:schemeClr val="bg1"/>
                </a:solidFill>
                <a:latin typeface="Times New Roman" pitchFamily="18" charset="0"/>
              </a:rPr>
              <a:t> =10.8 mm</a:t>
            </a:r>
            <a:endParaRPr lang="en-GB" altLang="de-DE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5730" y="4931295"/>
            <a:ext cx="18293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</a:rPr>
              <a:t>s</a:t>
            </a:r>
            <a:r>
              <a:rPr lang="en-US" sz="1400" dirty="0" smtClean="0">
                <a:solidFill>
                  <a:schemeClr val="bg1"/>
                </a:solidFill>
              </a:rPr>
              <a:t>in(</a:t>
            </a:r>
            <a:r>
              <a:rPr lang="en-US" sz="1400" dirty="0" smtClean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en-US" sz="1400" dirty="0" smtClean="0">
                <a:solidFill>
                  <a:schemeClr val="bg1"/>
                </a:solidFill>
              </a:rPr>
              <a:t>) = </a:t>
            </a:r>
            <a:r>
              <a:rPr lang="en-US" sz="1400" dirty="0" smtClean="0">
                <a:solidFill>
                  <a:schemeClr val="bg1"/>
                </a:solidFill>
              </a:rPr>
              <a:t>0.175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Symbol"/>
              <a:buChar char="a"/>
            </a:pPr>
            <a:r>
              <a:rPr lang="en-US" sz="1400" dirty="0" smtClean="0">
                <a:solidFill>
                  <a:schemeClr val="bg1"/>
                </a:solidFill>
              </a:rPr>
              <a:t>= 0.177</a:t>
            </a:r>
          </a:p>
          <a:p>
            <a:pPr algn="l"/>
            <a:r>
              <a:rPr lang="en-US" sz="1400" dirty="0" err="1" smtClean="0">
                <a:solidFill>
                  <a:schemeClr val="bg1"/>
                </a:solidFill>
              </a:rPr>
              <a:t>K</a:t>
            </a:r>
            <a:r>
              <a:rPr lang="en-US" sz="1400" baseline="-25000" dirty="0" err="1" smtClean="0">
                <a:solidFill>
                  <a:schemeClr val="bg1"/>
                </a:solidFill>
              </a:rPr>
              <a:t>x</a:t>
            </a:r>
            <a:r>
              <a:rPr lang="en-US" sz="1400" dirty="0" smtClean="0">
                <a:solidFill>
                  <a:schemeClr val="bg1"/>
                </a:solidFill>
              </a:rPr>
              <a:t>=15.16 </a:t>
            </a:r>
            <a:r>
              <a:rPr lang="en-US" sz="1400" dirty="0" smtClean="0">
                <a:solidFill>
                  <a:schemeClr val="bg1"/>
                </a:solidFill>
              </a:rPr>
              <a:t>mm (</a:t>
            </a:r>
            <a:r>
              <a:rPr lang="en-US" sz="1400" dirty="0" err="1" smtClean="0">
                <a:solidFill>
                  <a:schemeClr val="bg1"/>
                </a:solidFill>
              </a:rPr>
              <a:t>linac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</a:p>
          <a:p>
            <a:pPr algn="l"/>
            <a:r>
              <a:rPr lang="en-US" sz="1400" dirty="0" err="1" smtClean="0">
                <a:solidFill>
                  <a:schemeClr val="bg1"/>
                </a:solidFill>
              </a:rPr>
              <a:t>K</a:t>
            </a:r>
            <a:r>
              <a:rPr lang="en-US" sz="1400" baseline="-25000" dirty="0" err="1" smtClean="0">
                <a:solidFill>
                  <a:schemeClr val="bg1"/>
                </a:solidFill>
              </a:rPr>
              <a:t>x</a:t>
            </a:r>
            <a:r>
              <a:rPr lang="en-US" sz="1400" dirty="0" smtClean="0">
                <a:solidFill>
                  <a:schemeClr val="bg1"/>
                </a:solidFill>
              </a:rPr>
              <a:t> = </a:t>
            </a:r>
            <a:r>
              <a:rPr lang="en-US" sz="1400" dirty="0" smtClean="0">
                <a:solidFill>
                  <a:schemeClr val="bg1"/>
                </a:solidFill>
              </a:rPr>
              <a:t>21.45 </a:t>
            </a:r>
            <a:r>
              <a:rPr lang="en-US" sz="1400" dirty="0" smtClean="0">
                <a:solidFill>
                  <a:schemeClr val="bg1"/>
                </a:solidFill>
              </a:rPr>
              <a:t>mm (ring)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2674" y="4328860"/>
            <a:ext cx="170431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T4) Calculate </a:t>
            </a:r>
            <a:r>
              <a:rPr lang="en-US" sz="1600" dirty="0" err="1" smtClean="0">
                <a:solidFill>
                  <a:schemeClr val="bg1"/>
                </a:solidFill>
              </a:rPr>
              <a:t>K</a:t>
            </a:r>
            <a:r>
              <a:rPr lang="en-US" sz="1600" baseline="-25000" dirty="0" err="1" smtClean="0">
                <a:solidFill>
                  <a:schemeClr val="bg1"/>
                </a:solidFill>
              </a:rPr>
              <a:t>x</a:t>
            </a:r>
            <a:r>
              <a:rPr lang="en-US" sz="1600" baseline="-25000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sz="1600" dirty="0">
                <a:solidFill>
                  <a:schemeClr val="bg1"/>
                </a:solidFill>
              </a:rPr>
              <a:t>f</a:t>
            </a:r>
            <a:r>
              <a:rPr lang="en-US" sz="1600" dirty="0" smtClean="0">
                <a:solidFill>
                  <a:schemeClr val="bg1"/>
                </a:solidFill>
              </a:rPr>
              <a:t>or both types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720668" y="4994499"/>
            <a:ext cx="1703529" cy="976487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726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0</TotalTime>
  <Words>2908</Words>
  <Application>Microsoft Office PowerPoint</Application>
  <PresentationFormat>On-screen Show (4:3)</PresentationFormat>
  <Paragraphs>899</Paragraphs>
  <Slides>32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Blank Presentation</vt:lpstr>
      <vt:lpstr>Bitmap Image</vt:lpstr>
      <vt:lpstr>Equation</vt:lpstr>
      <vt:lpstr>Worksheet</vt:lpstr>
      <vt:lpstr>Calibration of  Beam Position Monitors (BPMs)</vt:lpstr>
      <vt:lpstr>Comparison of BPM Types</vt:lpstr>
      <vt:lpstr>Beam Position Monitors</vt:lpstr>
      <vt:lpstr>Beam Position Monitor</vt:lpstr>
      <vt:lpstr>Electrostatic Beam Position Monitor</vt:lpstr>
      <vt:lpstr>PowerPoint Presentation</vt:lpstr>
      <vt:lpstr>PowerPoint Presentation</vt:lpstr>
      <vt:lpstr>PowerPoint Presentation</vt:lpstr>
      <vt:lpstr>Position Reconstruction</vt:lpstr>
      <vt:lpstr>Electrostatic Pick-up – Button</vt:lpstr>
      <vt:lpstr>Monitor Constant Calculation</vt:lpstr>
      <vt:lpstr>PowerPoint Presentation</vt:lpstr>
      <vt:lpstr>PowerPoint Presentation</vt:lpstr>
      <vt:lpstr>OLYMPUS @ DORIS (DESY)</vt:lpstr>
      <vt:lpstr>Monitor Constant Measurement</vt:lpstr>
      <vt:lpstr>BPM Test Stand</vt:lpstr>
      <vt:lpstr>Tasks: BPMs</vt:lpstr>
      <vt:lpstr>OLYMPUS Target Chamber BPMs</vt:lpstr>
      <vt:lpstr>Processing System Families</vt:lpstr>
      <vt:lpstr>PowerPoint Presentation</vt:lpstr>
      <vt:lpstr>Modern BPM Read-out Electronics</vt:lpstr>
      <vt:lpstr>Normalising the Position Reading</vt:lpstr>
      <vt:lpstr>Narrowband Signals: Cavity BPM</vt:lpstr>
      <vt:lpstr>Cavity BPM</vt:lpstr>
      <vt:lpstr>Cavity BPM</vt:lpstr>
      <vt:lpstr>Today’s State of the Art BPMs</vt:lpstr>
      <vt:lpstr>PowerPoint Presentation</vt:lpstr>
      <vt:lpstr>BPM Signal Generation</vt:lpstr>
      <vt:lpstr>BPM Signals</vt:lpstr>
      <vt:lpstr>BPM Signals</vt:lpstr>
      <vt:lpstr>PowerPoint Presentation</vt:lpstr>
      <vt:lpstr>Electrostatic Monitor – Beam Response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ojones</dc:creator>
  <cp:lastModifiedBy>Wittenburg, Kay</cp:lastModifiedBy>
  <cp:revision>406</cp:revision>
  <dcterms:created xsi:type="dcterms:W3CDTF">2008-08-06T09:03:04Z</dcterms:created>
  <dcterms:modified xsi:type="dcterms:W3CDTF">2015-10-27T18:18:14Z</dcterms:modified>
</cp:coreProperties>
</file>