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19"/>
  </p:notesMasterIdLst>
  <p:handoutMasterIdLst>
    <p:handoutMasterId r:id="rId120"/>
  </p:handoutMasterIdLst>
  <p:sldIdLst>
    <p:sldId id="540" r:id="rId2"/>
    <p:sldId id="542" r:id="rId3"/>
    <p:sldId id="645" r:id="rId4"/>
    <p:sldId id="543" r:id="rId5"/>
    <p:sldId id="549" r:id="rId6"/>
    <p:sldId id="646" r:id="rId7"/>
    <p:sldId id="547" r:id="rId8"/>
    <p:sldId id="554" r:id="rId9"/>
    <p:sldId id="544" r:id="rId10"/>
    <p:sldId id="551" r:id="rId11"/>
    <p:sldId id="644" r:id="rId12"/>
    <p:sldId id="555" r:id="rId13"/>
    <p:sldId id="553" r:id="rId14"/>
    <p:sldId id="545" r:id="rId15"/>
    <p:sldId id="647" r:id="rId16"/>
    <p:sldId id="550" r:id="rId17"/>
    <p:sldId id="556" r:id="rId18"/>
    <p:sldId id="648" r:id="rId19"/>
    <p:sldId id="557" r:id="rId20"/>
    <p:sldId id="558" r:id="rId21"/>
    <p:sldId id="559" r:id="rId22"/>
    <p:sldId id="560" r:id="rId23"/>
    <p:sldId id="665" r:id="rId24"/>
    <p:sldId id="649" r:id="rId25"/>
    <p:sldId id="562" r:id="rId26"/>
    <p:sldId id="566" r:id="rId27"/>
    <p:sldId id="563" r:id="rId28"/>
    <p:sldId id="564" r:id="rId29"/>
    <p:sldId id="567" r:id="rId30"/>
    <p:sldId id="565" r:id="rId31"/>
    <p:sldId id="569" r:id="rId32"/>
    <p:sldId id="650" r:id="rId33"/>
    <p:sldId id="561" r:id="rId34"/>
    <p:sldId id="651" r:id="rId35"/>
    <p:sldId id="577" r:id="rId36"/>
    <p:sldId id="573" r:id="rId37"/>
    <p:sldId id="633" r:id="rId38"/>
    <p:sldId id="652" r:id="rId39"/>
    <p:sldId id="574" r:id="rId40"/>
    <p:sldId id="575" r:id="rId41"/>
    <p:sldId id="576" r:id="rId42"/>
    <p:sldId id="578" r:id="rId43"/>
    <p:sldId id="579" r:id="rId44"/>
    <p:sldId id="653" r:id="rId45"/>
    <p:sldId id="580" r:id="rId46"/>
    <p:sldId id="581" r:id="rId47"/>
    <p:sldId id="582" r:id="rId48"/>
    <p:sldId id="654" r:id="rId49"/>
    <p:sldId id="655" r:id="rId50"/>
    <p:sldId id="583" r:id="rId51"/>
    <p:sldId id="584" r:id="rId52"/>
    <p:sldId id="585" r:id="rId53"/>
    <p:sldId id="589" r:id="rId54"/>
    <p:sldId id="590" r:id="rId55"/>
    <p:sldId id="586" r:id="rId56"/>
    <p:sldId id="592" r:id="rId57"/>
    <p:sldId id="593" r:id="rId58"/>
    <p:sldId id="659" r:id="rId59"/>
    <p:sldId id="660" r:id="rId60"/>
    <p:sldId id="587" r:id="rId61"/>
    <p:sldId id="588" r:id="rId62"/>
    <p:sldId id="608" r:id="rId63"/>
    <p:sldId id="667" r:id="rId64"/>
    <p:sldId id="595" r:id="rId65"/>
    <p:sldId id="598" r:id="rId66"/>
    <p:sldId id="599" r:id="rId67"/>
    <p:sldId id="600" r:id="rId68"/>
    <p:sldId id="601" r:id="rId69"/>
    <p:sldId id="602" r:id="rId70"/>
    <p:sldId id="661" r:id="rId71"/>
    <p:sldId id="663" r:id="rId72"/>
    <p:sldId id="664" r:id="rId73"/>
    <p:sldId id="662" r:id="rId74"/>
    <p:sldId id="616" r:id="rId75"/>
    <p:sldId id="617" r:id="rId76"/>
    <p:sldId id="622" r:id="rId77"/>
    <p:sldId id="621" r:id="rId78"/>
    <p:sldId id="623" r:id="rId79"/>
    <p:sldId id="603" r:id="rId80"/>
    <p:sldId id="604" r:id="rId81"/>
    <p:sldId id="605" r:id="rId82"/>
    <p:sldId id="657" r:id="rId83"/>
    <p:sldId id="658" r:id="rId84"/>
    <p:sldId id="627" r:id="rId85"/>
    <p:sldId id="624" r:id="rId86"/>
    <p:sldId id="625" r:id="rId87"/>
    <p:sldId id="626" r:id="rId88"/>
    <p:sldId id="606" r:id="rId89"/>
    <p:sldId id="607" r:id="rId90"/>
    <p:sldId id="618" r:id="rId91"/>
    <p:sldId id="619" r:id="rId92"/>
    <p:sldId id="620" r:id="rId93"/>
    <p:sldId id="611" r:id="rId94"/>
    <p:sldId id="632" r:id="rId95"/>
    <p:sldId id="628" r:id="rId96"/>
    <p:sldId id="629" r:id="rId97"/>
    <p:sldId id="630" r:id="rId98"/>
    <p:sldId id="631" r:id="rId99"/>
    <p:sldId id="612" r:id="rId100"/>
    <p:sldId id="613" r:id="rId101"/>
    <p:sldId id="614" r:id="rId102"/>
    <p:sldId id="634" r:id="rId103"/>
    <p:sldId id="615" r:id="rId104"/>
    <p:sldId id="525" r:id="rId105"/>
    <p:sldId id="526" r:id="rId106"/>
    <p:sldId id="527" r:id="rId107"/>
    <p:sldId id="524" r:id="rId108"/>
    <p:sldId id="635" r:id="rId109"/>
    <p:sldId id="636" r:id="rId110"/>
    <p:sldId id="637" r:id="rId111"/>
    <p:sldId id="638" r:id="rId112"/>
    <p:sldId id="639" r:id="rId113"/>
    <p:sldId id="640" r:id="rId114"/>
    <p:sldId id="666" r:id="rId115"/>
    <p:sldId id="642" r:id="rId116"/>
    <p:sldId id="643" r:id="rId117"/>
    <p:sldId id="641" r:id="rId118"/>
  </p:sldIdLst>
  <p:sldSz cx="9902825" cy="6858000"/>
  <p:notesSz cx="6810375" cy="9942513"/>
  <p:defaultTextStyle>
    <a:defPPr>
      <a:defRPr lang="en-US"/>
    </a:defPPr>
    <a:lvl1pPr algn="ctr" rtl="0" eaLnBrk="0" fontAlgn="base" hangingPunct="0">
      <a:lnSpc>
        <a:spcPct val="90000"/>
      </a:lnSpc>
      <a:spcBef>
        <a:spcPct val="0"/>
      </a:spcBef>
      <a:spcAft>
        <a:spcPct val="0"/>
      </a:spcAft>
      <a:defRPr sz="3600" b="1" kern="1200">
        <a:solidFill>
          <a:srgbClr val="FF99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4" charset="0"/>
        <a:ea typeface="+mn-ea"/>
        <a:cs typeface="+mn-cs"/>
      </a:defRPr>
    </a:lvl1pPr>
    <a:lvl2pPr marL="4572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3600" b="1" kern="1200">
        <a:solidFill>
          <a:srgbClr val="FF99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4" charset="0"/>
        <a:ea typeface="+mn-ea"/>
        <a:cs typeface="+mn-cs"/>
      </a:defRPr>
    </a:lvl2pPr>
    <a:lvl3pPr marL="9144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3600" b="1" kern="1200">
        <a:solidFill>
          <a:srgbClr val="FF99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4" charset="0"/>
        <a:ea typeface="+mn-ea"/>
        <a:cs typeface="+mn-cs"/>
      </a:defRPr>
    </a:lvl3pPr>
    <a:lvl4pPr marL="13716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3600" b="1" kern="1200">
        <a:solidFill>
          <a:srgbClr val="FF99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4" charset="0"/>
        <a:ea typeface="+mn-ea"/>
        <a:cs typeface="+mn-cs"/>
      </a:defRPr>
    </a:lvl4pPr>
    <a:lvl5pPr marL="1828800" algn="ctr" rtl="0" eaLnBrk="0" fontAlgn="base" hangingPunct="0">
      <a:lnSpc>
        <a:spcPct val="90000"/>
      </a:lnSpc>
      <a:spcBef>
        <a:spcPct val="0"/>
      </a:spcBef>
      <a:spcAft>
        <a:spcPct val="0"/>
      </a:spcAft>
      <a:defRPr sz="3600" b="1" kern="1200">
        <a:solidFill>
          <a:srgbClr val="FF99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4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rgbClr val="FF99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4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rgbClr val="FF99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4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rgbClr val="FF99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4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rgbClr val="FF9900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CCFFFF"/>
    <a:srgbClr val="99FFCC"/>
    <a:srgbClr val="0000CC"/>
    <a:srgbClr val="CC3300"/>
    <a:srgbClr val="C0C0C0"/>
    <a:srgbClr val="FFFF99"/>
    <a:srgbClr val="FFFF00"/>
    <a:srgbClr val="0000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1" autoAdjust="0"/>
    <p:restoredTop sz="93943" autoAdjust="0"/>
  </p:normalViewPr>
  <p:slideViewPr>
    <p:cSldViewPr snapToGrid="0">
      <p:cViewPr>
        <p:scale>
          <a:sx n="75" d="100"/>
          <a:sy n="75" d="100"/>
        </p:scale>
        <p:origin x="-918" y="-306"/>
      </p:cViewPr>
      <p:guideLst>
        <p:guide orient="horz" pos="2160"/>
        <p:guide pos="31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62"/>
    </p:cViewPr>
  </p:sorterViewPr>
  <p:notesViewPr>
    <p:cSldViewPr snapToGrid="0">
      <p:cViewPr>
        <p:scale>
          <a:sx n="100" d="100"/>
          <a:sy n="100" d="100"/>
        </p:scale>
        <p:origin x="-898" y="2400"/>
      </p:cViewPr>
      <p:guideLst>
        <p:guide orient="horz" pos="3132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Dallator\Old%20Disk_C\U_local\Ucomplete\slides\slides\DIDATTICA\fotoni_lambda_vs_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Dallator\Old%20Disk_C\U_local\Ucomplete\slides\slides\DIDATTICA\fotoni_lambda_vs_E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Dallator\Old%20Disk_C\U_local\Ucomplete\slides\slides\DIDATTICA\fotoni_lambda_vs_E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_local\Ucomplete\slides\slides\RICH2010\TMAE&amp;TE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988407699037624E-2"/>
          <c:y val="0.2075716738670576"/>
          <c:w val="0.86928937007874019"/>
          <c:h val="0.67644855626293821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'E vs l'!$C$7:$C$97</c:f>
              <c:numCache>
                <c:formatCode>General</c:formatCode>
                <c:ptCount val="91"/>
                <c:pt idx="0">
                  <c:v>100</c:v>
                </c:pt>
                <c:pt idx="1">
                  <c:v>110</c:v>
                </c:pt>
                <c:pt idx="2">
                  <c:v>120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  <c:pt idx="6">
                  <c:v>160</c:v>
                </c:pt>
                <c:pt idx="7">
                  <c:v>170</c:v>
                </c:pt>
                <c:pt idx="8">
                  <c:v>180</c:v>
                </c:pt>
                <c:pt idx="9">
                  <c:v>190</c:v>
                </c:pt>
                <c:pt idx="10">
                  <c:v>200</c:v>
                </c:pt>
                <c:pt idx="11">
                  <c:v>210</c:v>
                </c:pt>
                <c:pt idx="12">
                  <c:v>220</c:v>
                </c:pt>
                <c:pt idx="13">
                  <c:v>230</c:v>
                </c:pt>
                <c:pt idx="14">
                  <c:v>240</c:v>
                </c:pt>
                <c:pt idx="15">
                  <c:v>250</c:v>
                </c:pt>
                <c:pt idx="16">
                  <c:v>260</c:v>
                </c:pt>
                <c:pt idx="17">
                  <c:v>270</c:v>
                </c:pt>
                <c:pt idx="18">
                  <c:v>280</c:v>
                </c:pt>
                <c:pt idx="19">
                  <c:v>290</c:v>
                </c:pt>
                <c:pt idx="20">
                  <c:v>300</c:v>
                </c:pt>
                <c:pt idx="21">
                  <c:v>310</c:v>
                </c:pt>
                <c:pt idx="22">
                  <c:v>320</c:v>
                </c:pt>
                <c:pt idx="23">
                  <c:v>330</c:v>
                </c:pt>
                <c:pt idx="24">
                  <c:v>340</c:v>
                </c:pt>
                <c:pt idx="25">
                  <c:v>350</c:v>
                </c:pt>
                <c:pt idx="26">
                  <c:v>360</c:v>
                </c:pt>
                <c:pt idx="27">
                  <c:v>370</c:v>
                </c:pt>
                <c:pt idx="28">
                  <c:v>380</c:v>
                </c:pt>
                <c:pt idx="29">
                  <c:v>390</c:v>
                </c:pt>
                <c:pt idx="30">
                  <c:v>400</c:v>
                </c:pt>
                <c:pt idx="31">
                  <c:v>410</c:v>
                </c:pt>
                <c:pt idx="32">
                  <c:v>420</c:v>
                </c:pt>
                <c:pt idx="33">
                  <c:v>430</c:v>
                </c:pt>
                <c:pt idx="34">
                  <c:v>440</c:v>
                </c:pt>
                <c:pt idx="35">
                  <c:v>450</c:v>
                </c:pt>
                <c:pt idx="36">
                  <c:v>460</c:v>
                </c:pt>
                <c:pt idx="37">
                  <c:v>470</c:v>
                </c:pt>
                <c:pt idx="38">
                  <c:v>480</c:v>
                </c:pt>
                <c:pt idx="39">
                  <c:v>490</c:v>
                </c:pt>
                <c:pt idx="40">
                  <c:v>500</c:v>
                </c:pt>
                <c:pt idx="41">
                  <c:v>510</c:v>
                </c:pt>
                <c:pt idx="42">
                  <c:v>520</c:v>
                </c:pt>
                <c:pt idx="43">
                  <c:v>530</c:v>
                </c:pt>
                <c:pt idx="44">
                  <c:v>540</c:v>
                </c:pt>
                <c:pt idx="45">
                  <c:v>550</c:v>
                </c:pt>
                <c:pt idx="46">
                  <c:v>560</c:v>
                </c:pt>
                <c:pt idx="47">
                  <c:v>570</c:v>
                </c:pt>
                <c:pt idx="48">
                  <c:v>580</c:v>
                </c:pt>
                <c:pt idx="49">
                  <c:v>590</c:v>
                </c:pt>
                <c:pt idx="50">
                  <c:v>600</c:v>
                </c:pt>
                <c:pt idx="51">
                  <c:v>610</c:v>
                </c:pt>
                <c:pt idx="52">
                  <c:v>620</c:v>
                </c:pt>
                <c:pt idx="53">
                  <c:v>630</c:v>
                </c:pt>
                <c:pt idx="54">
                  <c:v>640</c:v>
                </c:pt>
                <c:pt idx="55">
                  <c:v>650</c:v>
                </c:pt>
                <c:pt idx="56">
                  <c:v>660</c:v>
                </c:pt>
                <c:pt idx="57">
                  <c:v>670</c:v>
                </c:pt>
                <c:pt idx="58">
                  <c:v>680</c:v>
                </c:pt>
                <c:pt idx="59">
                  <c:v>690</c:v>
                </c:pt>
                <c:pt idx="60">
                  <c:v>700</c:v>
                </c:pt>
                <c:pt idx="61">
                  <c:v>710</c:v>
                </c:pt>
                <c:pt idx="62">
                  <c:v>720</c:v>
                </c:pt>
                <c:pt idx="63">
                  <c:v>730</c:v>
                </c:pt>
                <c:pt idx="64">
                  <c:v>740</c:v>
                </c:pt>
                <c:pt idx="65">
                  <c:v>750</c:v>
                </c:pt>
                <c:pt idx="66">
                  <c:v>760</c:v>
                </c:pt>
                <c:pt idx="67">
                  <c:v>770</c:v>
                </c:pt>
                <c:pt idx="68">
                  <c:v>780</c:v>
                </c:pt>
                <c:pt idx="69">
                  <c:v>790</c:v>
                </c:pt>
                <c:pt idx="70">
                  <c:v>800</c:v>
                </c:pt>
                <c:pt idx="71">
                  <c:v>810</c:v>
                </c:pt>
                <c:pt idx="72">
                  <c:v>820</c:v>
                </c:pt>
                <c:pt idx="73">
                  <c:v>830</c:v>
                </c:pt>
                <c:pt idx="74">
                  <c:v>840</c:v>
                </c:pt>
                <c:pt idx="75">
                  <c:v>850</c:v>
                </c:pt>
                <c:pt idx="76">
                  <c:v>860</c:v>
                </c:pt>
                <c:pt idx="77">
                  <c:v>870</c:v>
                </c:pt>
                <c:pt idx="78">
                  <c:v>880</c:v>
                </c:pt>
                <c:pt idx="79">
                  <c:v>890</c:v>
                </c:pt>
                <c:pt idx="80">
                  <c:v>900</c:v>
                </c:pt>
                <c:pt idx="81">
                  <c:v>910</c:v>
                </c:pt>
                <c:pt idx="82">
                  <c:v>920</c:v>
                </c:pt>
                <c:pt idx="83">
                  <c:v>930</c:v>
                </c:pt>
                <c:pt idx="84">
                  <c:v>940</c:v>
                </c:pt>
                <c:pt idx="85">
                  <c:v>950</c:v>
                </c:pt>
                <c:pt idx="86">
                  <c:v>960</c:v>
                </c:pt>
                <c:pt idx="87">
                  <c:v>970</c:v>
                </c:pt>
                <c:pt idx="88">
                  <c:v>980</c:v>
                </c:pt>
                <c:pt idx="89">
                  <c:v>990</c:v>
                </c:pt>
                <c:pt idx="90">
                  <c:v>1000</c:v>
                </c:pt>
              </c:numCache>
            </c:numRef>
          </c:xVal>
          <c:yVal>
            <c:numRef>
              <c:f>'E vs l'!$D$7:$D$97</c:f>
              <c:numCache>
                <c:formatCode>General</c:formatCode>
                <c:ptCount val="91"/>
                <c:pt idx="0">
                  <c:v>12.398</c:v>
                </c:pt>
                <c:pt idx="1">
                  <c:v>11.27090909090909</c:v>
                </c:pt>
                <c:pt idx="2">
                  <c:v>10.331666666666667</c:v>
                </c:pt>
                <c:pt idx="3">
                  <c:v>9.5369230769230757</c:v>
                </c:pt>
                <c:pt idx="4">
                  <c:v>8.855714285714285</c:v>
                </c:pt>
                <c:pt idx="5">
                  <c:v>8.2653333333333325</c:v>
                </c:pt>
                <c:pt idx="6">
                  <c:v>7.7487499999999994</c:v>
                </c:pt>
                <c:pt idx="7">
                  <c:v>7.2929411764705883</c:v>
                </c:pt>
                <c:pt idx="8">
                  <c:v>6.8877777777777771</c:v>
                </c:pt>
                <c:pt idx="9">
                  <c:v>6.5252631578947362</c:v>
                </c:pt>
                <c:pt idx="10">
                  <c:v>6.1989999999999998</c:v>
                </c:pt>
                <c:pt idx="11">
                  <c:v>5.9038095238095236</c:v>
                </c:pt>
                <c:pt idx="12">
                  <c:v>5.6354545454545448</c:v>
                </c:pt>
                <c:pt idx="13">
                  <c:v>5.3904347826086951</c:v>
                </c:pt>
                <c:pt idx="14">
                  <c:v>5.1658333333333335</c:v>
                </c:pt>
                <c:pt idx="15">
                  <c:v>4.9592000000000001</c:v>
                </c:pt>
                <c:pt idx="16">
                  <c:v>4.7684615384615379</c:v>
                </c:pt>
                <c:pt idx="17">
                  <c:v>4.5918518518518514</c:v>
                </c:pt>
                <c:pt idx="18">
                  <c:v>4.4278571428571425</c:v>
                </c:pt>
                <c:pt idx="19">
                  <c:v>4.2751724137931033</c:v>
                </c:pt>
                <c:pt idx="20">
                  <c:v>4.1326666666666663</c:v>
                </c:pt>
                <c:pt idx="21">
                  <c:v>3.9993548387096771</c:v>
                </c:pt>
                <c:pt idx="22">
                  <c:v>3.8743749999999997</c:v>
                </c:pt>
                <c:pt idx="23">
                  <c:v>3.7569696969696968</c:v>
                </c:pt>
                <c:pt idx="24">
                  <c:v>3.6464705882352941</c:v>
                </c:pt>
                <c:pt idx="25">
                  <c:v>3.5422857142857143</c:v>
                </c:pt>
                <c:pt idx="26">
                  <c:v>3.4438888888888886</c:v>
                </c:pt>
                <c:pt idx="27">
                  <c:v>3.3508108108108106</c:v>
                </c:pt>
                <c:pt idx="28">
                  <c:v>3.2626315789473681</c:v>
                </c:pt>
                <c:pt idx="29">
                  <c:v>3.1789743589743589</c:v>
                </c:pt>
                <c:pt idx="30">
                  <c:v>3.0994999999999999</c:v>
                </c:pt>
                <c:pt idx="31">
                  <c:v>3.0239024390243903</c:v>
                </c:pt>
                <c:pt idx="32">
                  <c:v>2.9519047619047618</c:v>
                </c:pt>
                <c:pt idx="33">
                  <c:v>2.8832558139534883</c:v>
                </c:pt>
                <c:pt idx="34">
                  <c:v>2.8177272727272724</c:v>
                </c:pt>
                <c:pt idx="35">
                  <c:v>2.7551111111111108</c:v>
                </c:pt>
                <c:pt idx="36">
                  <c:v>2.6952173913043476</c:v>
                </c:pt>
                <c:pt idx="37">
                  <c:v>2.637872340425532</c:v>
                </c:pt>
                <c:pt idx="38">
                  <c:v>2.5829166666666667</c:v>
                </c:pt>
                <c:pt idx="39">
                  <c:v>2.530204081632653</c:v>
                </c:pt>
                <c:pt idx="40">
                  <c:v>2.4796</c:v>
                </c:pt>
                <c:pt idx="41">
                  <c:v>2.4309803921568625</c:v>
                </c:pt>
                <c:pt idx="42">
                  <c:v>2.3842307692307689</c:v>
                </c:pt>
                <c:pt idx="43">
                  <c:v>2.3392452830188679</c:v>
                </c:pt>
                <c:pt idx="44">
                  <c:v>2.2959259259259257</c:v>
                </c:pt>
                <c:pt idx="45">
                  <c:v>2.2541818181818183</c:v>
                </c:pt>
                <c:pt idx="46">
                  <c:v>2.2139285714285712</c:v>
                </c:pt>
                <c:pt idx="47">
                  <c:v>2.1750877192982454</c:v>
                </c:pt>
                <c:pt idx="48">
                  <c:v>2.1375862068965517</c:v>
                </c:pt>
                <c:pt idx="49">
                  <c:v>2.1013559322033899</c:v>
                </c:pt>
                <c:pt idx="50">
                  <c:v>2.0663333333333331</c:v>
                </c:pt>
                <c:pt idx="51">
                  <c:v>2.0324590163934424</c:v>
                </c:pt>
                <c:pt idx="52">
                  <c:v>1.9996774193548386</c:v>
                </c:pt>
                <c:pt idx="53">
                  <c:v>1.9679365079365079</c:v>
                </c:pt>
                <c:pt idx="54">
                  <c:v>1.9371874999999998</c:v>
                </c:pt>
                <c:pt idx="55">
                  <c:v>1.9073846153846152</c:v>
                </c:pt>
                <c:pt idx="56">
                  <c:v>1.8784848484848484</c:v>
                </c:pt>
                <c:pt idx="57">
                  <c:v>1.8504477611940298</c:v>
                </c:pt>
                <c:pt idx="58">
                  <c:v>1.8232352941176471</c:v>
                </c:pt>
                <c:pt idx="59">
                  <c:v>1.7968115942028984</c:v>
                </c:pt>
                <c:pt idx="60">
                  <c:v>1.7711428571428571</c:v>
                </c:pt>
                <c:pt idx="61">
                  <c:v>1.7461971830985914</c:v>
                </c:pt>
                <c:pt idx="62">
                  <c:v>1.7219444444444443</c:v>
                </c:pt>
                <c:pt idx="63">
                  <c:v>1.6983561643835616</c:v>
                </c:pt>
                <c:pt idx="64">
                  <c:v>1.6754054054054053</c:v>
                </c:pt>
                <c:pt idx="65">
                  <c:v>1.6530666666666667</c:v>
                </c:pt>
                <c:pt idx="66">
                  <c:v>1.6313157894736841</c:v>
                </c:pt>
                <c:pt idx="67">
                  <c:v>1.6101298701298701</c:v>
                </c:pt>
                <c:pt idx="68">
                  <c:v>1.5894871794871794</c:v>
                </c:pt>
                <c:pt idx="69">
                  <c:v>1.5693670886075948</c:v>
                </c:pt>
                <c:pt idx="70">
                  <c:v>1.54975</c:v>
                </c:pt>
                <c:pt idx="71">
                  <c:v>1.5306172839506171</c:v>
                </c:pt>
                <c:pt idx="72">
                  <c:v>1.5119512195121951</c:v>
                </c:pt>
                <c:pt idx="73">
                  <c:v>1.493734939759036</c:v>
                </c:pt>
                <c:pt idx="74">
                  <c:v>1.4759523809523809</c:v>
                </c:pt>
                <c:pt idx="75">
                  <c:v>1.4585882352941175</c:v>
                </c:pt>
                <c:pt idx="76">
                  <c:v>1.4416279069767441</c:v>
                </c:pt>
                <c:pt idx="77">
                  <c:v>1.4250574712643678</c:v>
                </c:pt>
                <c:pt idx="78">
                  <c:v>1.4088636363636362</c:v>
                </c:pt>
                <c:pt idx="79">
                  <c:v>1.3930337078651684</c:v>
                </c:pt>
                <c:pt idx="80">
                  <c:v>1.3775555555555554</c:v>
                </c:pt>
                <c:pt idx="81">
                  <c:v>1.3624175824175824</c:v>
                </c:pt>
                <c:pt idx="82">
                  <c:v>1.3476086956521738</c:v>
                </c:pt>
                <c:pt idx="83">
                  <c:v>1.3331182795698924</c:v>
                </c:pt>
                <c:pt idx="84">
                  <c:v>1.318936170212766</c:v>
                </c:pt>
                <c:pt idx="85">
                  <c:v>1.3050526315789472</c:v>
                </c:pt>
                <c:pt idx="86">
                  <c:v>1.2914583333333334</c:v>
                </c:pt>
                <c:pt idx="87">
                  <c:v>1.2781443298969071</c:v>
                </c:pt>
                <c:pt idx="88">
                  <c:v>1.2651020408163265</c:v>
                </c:pt>
                <c:pt idx="89">
                  <c:v>1.2523232323232323</c:v>
                </c:pt>
                <c:pt idx="90">
                  <c:v>1.2398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741312"/>
        <c:axId val="81742848"/>
      </c:scatterChart>
      <c:valAx>
        <c:axId val="81741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742848"/>
        <c:crosses val="autoZero"/>
        <c:crossBetween val="midCat"/>
      </c:valAx>
      <c:valAx>
        <c:axId val="81742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741312"/>
        <c:crosses val="autoZero"/>
        <c:crossBetween val="midCat"/>
      </c:valAx>
    </c:plotArea>
    <c:plotVisOnly val="1"/>
    <c:dispBlanksAs val="gap"/>
    <c:showDLblsOverMax val="0"/>
  </c:chart>
  <c:spPr>
    <a:ln>
      <a:solidFill>
        <a:schemeClr val="tx1"/>
      </a:solidFill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771747126105209E-2"/>
          <c:y val="0.24584506602313297"/>
          <c:w val="0.86928937007874019"/>
          <c:h val="0.63817512394284048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'N vs l'!$B$5:$B$65</c:f>
              <c:numCache>
                <c:formatCode>General</c:formatCode>
                <c:ptCount val="61"/>
                <c:pt idx="0">
                  <c:v>200</c:v>
                </c:pt>
                <c:pt idx="1">
                  <c:v>210</c:v>
                </c:pt>
                <c:pt idx="2">
                  <c:v>220</c:v>
                </c:pt>
                <c:pt idx="3">
                  <c:v>230</c:v>
                </c:pt>
                <c:pt idx="4">
                  <c:v>240</c:v>
                </c:pt>
                <c:pt idx="5">
                  <c:v>250</c:v>
                </c:pt>
                <c:pt idx="6">
                  <c:v>260</c:v>
                </c:pt>
                <c:pt idx="7">
                  <c:v>270</c:v>
                </c:pt>
                <c:pt idx="8">
                  <c:v>280</c:v>
                </c:pt>
                <c:pt idx="9">
                  <c:v>290</c:v>
                </c:pt>
                <c:pt idx="10">
                  <c:v>300</c:v>
                </c:pt>
                <c:pt idx="11">
                  <c:v>310</c:v>
                </c:pt>
                <c:pt idx="12">
                  <c:v>320</c:v>
                </c:pt>
                <c:pt idx="13">
                  <c:v>330</c:v>
                </c:pt>
                <c:pt idx="14">
                  <c:v>340</c:v>
                </c:pt>
                <c:pt idx="15">
                  <c:v>350</c:v>
                </c:pt>
                <c:pt idx="16">
                  <c:v>360</c:v>
                </c:pt>
                <c:pt idx="17">
                  <c:v>370</c:v>
                </c:pt>
                <c:pt idx="18">
                  <c:v>380</c:v>
                </c:pt>
                <c:pt idx="19">
                  <c:v>390</c:v>
                </c:pt>
                <c:pt idx="20">
                  <c:v>400</c:v>
                </c:pt>
                <c:pt idx="21">
                  <c:v>410</c:v>
                </c:pt>
                <c:pt idx="22">
                  <c:v>420</c:v>
                </c:pt>
                <c:pt idx="23">
                  <c:v>430</c:v>
                </c:pt>
                <c:pt idx="24">
                  <c:v>440</c:v>
                </c:pt>
                <c:pt idx="25">
                  <c:v>450</c:v>
                </c:pt>
                <c:pt idx="26">
                  <c:v>460</c:v>
                </c:pt>
                <c:pt idx="27">
                  <c:v>470</c:v>
                </c:pt>
                <c:pt idx="28">
                  <c:v>480</c:v>
                </c:pt>
                <c:pt idx="29">
                  <c:v>490</c:v>
                </c:pt>
                <c:pt idx="30">
                  <c:v>500</c:v>
                </c:pt>
                <c:pt idx="31">
                  <c:v>510</c:v>
                </c:pt>
                <c:pt idx="32">
                  <c:v>520</c:v>
                </c:pt>
                <c:pt idx="33">
                  <c:v>530</c:v>
                </c:pt>
                <c:pt idx="34">
                  <c:v>540</c:v>
                </c:pt>
                <c:pt idx="35">
                  <c:v>550</c:v>
                </c:pt>
                <c:pt idx="36">
                  <c:v>560</c:v>
                </c:pt>
                <c:pt idx="37">
                  <c:v>570</c:v>
                </c:pt>
                <c:pt idx="38">
                  <c:v>580</c:v>
                </c:pt>
                <c:pt idx="39">
                  <c:v>590</c:v>
                </c:pt>
                <c:pt idx="40">
                  <c:v>600</c:v>
                </c:pt>
                <c:pt idx="41">
                  <c:v>610</c:v>
                </c:pt>
                <c:pt idx="42">
                  <c:v>620</c:v>
                </c:pt>
                <c:pt idx="43">
                  <c:v>630</c:v>
                </c:pt>
                <c:pt idx="44">
                  <c:v>640</c:v>
                </c:pt>
                <c:pt idx="45">
                  <c:v>650</c:v>
                </c:pt>
                <c:pt idx="46">
                  <c:v>660</c:v>
                </c:pt>
                <c:pt idx="47">
                  <c:v>670</c:v>
                </c:pt>
                <c:pt idx="48">
                  <c:v>680</c:v>
                </c:pt>
                <c:pt idx="49">
                  <c:v>690</c:v>
                </c:pt>
                <c:pt idx="50">
                  <c:v>700</c:v>
                </c:pt>
                <c:pt idx="51">
                  <c:v>710</c:v>
                </c:pt>
                <c:pt idx="52">
                  <c:v>720</c:v>
                </c:pt>
                <c:pt idx="53">
                  <c:v>730</c:v>
                </c:pt>
                <c:pt idx="54">
                  <c:v>740</c:v>
                </c:pt>
                <c:pt idx="55">
                  <c:v>750</c:v>
                </c:pt>
                <c:pt idx="56">
                  <c:v>760</c:v>
                </c:pt>
                <c:pt idx="57">
                  <c:v>770</c:v>
                </c:pt>
                <c:pt idx="58">
                  <c:v>780</c:v>
                </c:pt>
                <c:pt idx="59">
                  <c:v>790</c:v>
                </c:pt>
                <c:pt idx="60">
                  <c:v>800</c:v>
                </c:pt>
              </c:numCache>
            </c:numRef>
          </c:xVal>
          <c:yVal>
            <c:numRef>
              <c:f>'N vs l'!$D$5:$D$65</c:f>
              <c:numCache>
                <c:formatCode>General</c:formatCode>
                <c:ptCount val="61"/>
                <c:pt idx="0">
                  <c:v>50.140889978777508</c:v>
                </c:pt>
                <c:pt idx="1">
                  <c:v>45.479265286873023</c:v>
                </c:pt>
                <c:pt idx="2">
                  <c:v>41.438752048576447</c:v>
                </c:pt>
                <c:pt idx="3">
                  <c:v>37.913716430077507</c:v>
                </c:pt>
                <c:pt idx="4">
                  <c:v>34.820062485262156</c:v>
                </c:pt>
                <c:pt idx="5">
                  <c:v>32.090169586417609</c:v>
                </c:pt>
                <c:pt idx="6">
                  <c:v>29.669165667915685</c:v>
                </c:pt>
                <c:pt idx="7">
                  <c:v>27.512148136503434</c:v>
                </c:pt>
                <c:pt idx="8">
                  <c:v>25.582086723866077</c:v>
                </c:pt>
                <c:pt idx="9">
                  <c:v>23.848223533306783</c:v>
                </c:pt>
                <c:pt idx="10">
                  <c:v>22.284839990567779</c:v>
                </c:pt>
                <c:pt idx="11">
                  <c:v>20.870297597826223</c:v>
                </c:pt>
                <c:pt idx="12">
                  <c:v>19.586285147959963</c:v>
                </c:pt>
                <c:pt idx="13">
                  <c:v>18.417223132700645</c:v>
                </c:pt>
                <c:pt idx="14">
                  <c:v>17.349788919992218</c:v>
                </c:pt>
                <c:pt idx="15">
                  <c:v>16.372535503274289</c:v>
                </c:pt>
                <c:pt idx="16">
                  <c:v>15.475583326783182</c:v>
                </c:pt>
                <c:pt idx="17">
                  <c:v>14.650369606655225</c:v>
                </c:pt>
                <c:pt idx="18">
                  <c:v>13.889443207417592</c:v>
                </c:pt>
                <c:pt idx="19">
                  <c:v>13.186295852406971</c:v>
                </c:pt>
                <c:pt idx="20">
                  <c:v>12.535222494694377</c:v>
                </c:pt>
                <c:pt idx="21">
                  <c:v>11.931205229929212</c:v>
                </c:pt>
                <c:pt idx="22">
                  <c:v>11.369816321718256</c:v>
                </c:pt>
                <c:pt idx="23">
                  <c:v>10.847136826128178</c:v>
                </c:pt>
                <c:pt idx="24">
                  <c:v>10.359688012144112</c:v>
                </c:pt>
                <c:pt idx="25">
                  <c:v>9.9043733291412366</c:v>
                </c:pt>
                <c:pt idx="26">
                  <c:v>9.4784291075193767</c:v>
                </c:pt>
                <c:pt idx="27">
                  <c:v>9.0793825221869646</c:v>
                </c:pt>
                <c:pt idx="28">
                  <c:v>8.705015621315539</c:v>
                </c:pt>
                <c:pt idx="29">
                  <c:v>8.3533344404460657</c:v>
                </c:pt>
                <c:pt idx="30">
                  <c:v>8.0225423966044023</c:v>
                </c:pt>
                <c:pt idx="31">
                  <c:v>7.711017297774319</c:v>
                </c:pt>
                <c:pt idx="32">
                  <c:v>7.4172914169789212</c:v>
                </c:pt>
                <c:pt idx="33">
                  <c:v>7.1400341728412258</c:v>
                </c:pt>
                <c:pt idx="34">
                  <c:v>6.8780370341258585</c:v>
                </c:pt>
                <c:pt idx="35">
                  <c:v>6.6302003277722319</c:v>
                </c:pt>
                <c:pt idx="36">
                  <c:v>6.3955216809665192</c:v>
                </c:pt>
                <c:pt idx="37">
                  <c:v>6.1730858699633737</c:v>
                </c:pt>
                <c:pt idx="38">
                  <c:v>5.9620558833266957</c:v>
                </c:pt>
                <c:pt idx="39">
                  <c:v>5.7616650363432935</c:v>
                </c:pt>
                <c:pt idx="40">
                  <c:v>5.5712099976419447</c:v>
                </c:pt>
                <c:pt idx="41">
                  <c:v>5.3900446093821568</c:v>
                </c:pt>
                <c:pt idx="42">
                  <c:v>5.2175743994565558</c:v>
                </c:pt>
                <c:pt idx="43">
                  <c:v>5.0532516985414464</c:v>
                </c:pt>
                <c:pt idx="44">
                  <c:v>4.8965712869899907</c:v>
                </c:pt>
                <c:pt idx="45">
                  <c:v>4.7470665068665099</c:v>
                </c:pt>
                <c:pt idx="46">
                  <c:v>4.6043057831751613</c:v>
                </c:pt>
                <c:pt idx="47">
                  <c:v>4.4678895057943873</c:v>
                </c:pt>
                <c:pt idx="48">
                  <c:v>4.3374472299980544</c:v>
                </c:pt>
                <c:pt idx="49">
                  <c:v>4.2126351588975011</c:v>
                </c:pt>
                <c:pt idx="50">
                  <c:v>4.0931338758185722</c:v>
                </c:pt>
                <c:pt idx="51">
                  <c:v>3.9786462986532438</c:v>
                </c:pt>
                <c:pt idx="52">
                  <c:v>3.8688958316957955</c:v>
                </c:pt>
                <c:pt idx="53">
                  <c:v>3.7636246934717588</c:v>
                </c:pt>
                <c:pt idx="54">
                  <c:v>3.6625924016638063</c:v>
                </c:pt>
                <c:pt idx="55">
                  <c:v>3.565574398490845</c:v>
                </c:pt>
                <c:pt idx="56">
                  <c:v>3.4723608018543981</c:v>
                </c:pt>
                <c:pt idx="57">
                  <c:v>3.3827552692715472</c:v>
                </c:pt>
                <c:pt idx="58">
                  <c:v>3.2965739631017428</c:v>
                </c:pt>
                <c:pt idx="59">
                  <c:v>3.2136446068756612</c:v>
                </c:pt>
                <c:pt idx="60">
                  <c:v>3.1338056236735943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763328"/>
        <c:axId val="81785600"/>
      </c:scatterChart>
      <c:valAx>
        <c:axId val="81763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785600"/>
        <c:crosses val="autoZero"/>
        <c:crossBetween val="midCat"/>
      </c:valAx>
      <c:valAx>
        <c:axId val="81785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7633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6641963872163"/>
          <c:y val="0.25085860866709198"/>
          <c:w val="0.86928937007874019"/>
          <c:h val="0.63817512394284048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'N vs l'!$B$5:$B$65</c:f>
              <c:numCache>
                <c:formatCode>General</c:formatCode>
                <c:ptCount val="61"/>
                <c:pt idx="0">
                  <c:v>200</c:v>
                </c:pt>
                <c:pt idx="1">
                  <c:v>210</c:v>
                </c:pt>
                <c:pt idx="2">
                  <c:v>220</c:v>
                </c:pt>
                <c:pt idx="3">
                  <c:v>230</c:v>
                </c:pt>
                <c:pt idx="4">
                  <c:v>240</c:v>
                </c:pt>
                <c:pt idx="5">
                  <c:v>250</c:v>
                </c:pt>
                <c:pt idx="6">
                  <c:v>260</c:v>
                </c:pt>
                <c:pt idx="7">
                  <c:v>270</c:v>
                </c:pt>
                <c:pt idx="8">
                  <c:v>280</c:v>
                </c:pt>
                <c:pt idx="9">
                  <c:v>290</c:v>
                </c:pt>
                <c:pt idx="10">
                  <c:v>300</c:v>
                </c:pt>
                <c:pt idx="11">
                  <c:v>310</c:v>
                </c:pt>
                <c:pt idx="12">
                  <c:v>320</c:v>
                </c:pt>
                <c:pt idx="13">
                  <c:v>330</c:v>
                </c:pt>
                <c:pt idx="14">
                  <c:v>340</c:v>
                </c:pt>
                <c:pt idx="15">
                  <c:v>350</c:v>
                </c:pt>
                <c:pt idx="16">
                  <c:v>360</c:v>
                </c:pt>
                <c:pt idx="17">
                  <c:v>370</c:v>
                </c:pt>
                <c:pt idx="18">
                  <c:v>380</c:v>
                </c:pt>
                <c:pt idx="19">
                  <c:v>390</c:v>
                </c:pt>
                <c:pt idx="20">
                  <c:v>400</c:v>
                </c:pt>
                <c:pt idx="21">
                  <c:v>410</c:v>
                </c:pt>
                <c:pt idx="22">
                  <c:v>420</c:v>
                </c:pt>
                <c:pt idx="23">
                  <c:v>430</c:v>
                </c:pt>
                <c:pt idx="24">
                  <c:v>440</c:v>
                </c:pt>
                <c:pt idx="25">
                  <c:v>450</c:v>
                </c:pt>
                <c:pt idx="26">
                  <c:v>460</c:v>
                </c:pt>
                <c:pt idx="27">
                  <c:v>470</c:v>
                </c:pt>
                <c:pt idx="28">
                  <c:v>480</c:v>
                </c:pt>
                <c:pt idx="29">
                  <c:v>490</c:v>
                </c:pt>
                <c:pt idx="30">
                  <c:v>500</c:v>
                </c:pt>
                <c:pt idx="31">
                  <c:v>510</c:v>
                </c:pt>
                <c:pt idx="32">
                  <c:v>520</c:v>
                </c:pt>
                <c:pt idx="33">
                  <c:v>530</c:v>
                </c:pt>
                <c:pt idx="34">
                  <c:v>540</c:v>
                </c:pt>
                <c:pt idx="35">
                  <c:v>550</c:v>
                </c:pt>
                <c:pt idx="36">
                  <c:v>560</c:v>
                </c:pt>
                <c:pt idx="37">
                  <c:v>570</c:v>
                </c:pt>
                <c:pt idx="38">
                  <c:v>580</c:v>
                </c:pt>
                <c:pt idx="39">
                  <c:v>590</c:v>
                </c:pt>
                <c:pt idx="40">
                  <c:v>600</c:v>
                </c:pt>
                <c:pt idx="41">
                  <c:v>610</c:v>
                </c:pt>
                <c:pt idx="42">
                  <c:v>620</c:v>
                </c:pt>
                <c:pt idx="43">
                  <c:v>630</c:v>
                </c:pt>
                <c:pt idx="44">
                  <c:v>640</c:v>
                </c:pt>
                <c:pt idx="45">
                  <c:v>650</c:v>
                </c:pt>
                <c:pt idx="46">
                  <c:v>660</c:v>
                </c:pt>
                <c:pt idx="47">
                  <c:v>670</c:v>
                </c:pt>
                <c:pt idx="48">
                  <c:v>680</c:v>
                </c:pt>
                <c:pt idx="49">
                  <c:v>690</c:v>
                </c:pt>
                <c:pt idx="50">
                  <c:v>700</c:v>
                </c:pt>
                <c:pt idx="51">
                  <c:v>710</c:v>
                </c:pt>
                <c:pt idx="52">
                  <c:v>720</c:v>
                </c:pt>
                <c:pt idx="53">
                  <c:v>730</c:v>
                </c:pt>
                <c:pt idx="54">
                  <c:v>740</c:v>
                </c:pt>
                <c:pt idx="55">
                  <c:v>750</c:v>
                </c:pt>
                <c:pt idx="56">
                  <c:v>760</c:v>
                </c:pt>
                <c:pt idx="57">
                  <c:v>770</c:v>
                </c:pt>
                <c:pt idx="58">
                  <c:v>780</c:v>
                </c:pt>
                <c:pt idx="59">
                  <c:v>790</c:v>
                </c:pt>
                <c:pt idx="60">
                  <c:v>800</c:v>
                </c:pt>
              </c:numCache>
            </c:numRef>
          </c:xVal>
          <c:yVal>
            <c:numRef>
              <c:f>'N vs l'!$D$5:$D$65</c:f>
              <c:numCache>
                <c:formatCode>General</c:formatCode>
                <c:ptCount val="61"/>
                <c:pt idx="0">
                  <c:v>50.140889978777508</c:v>
                </c:pt>
                <c:pt idx="1">
                  <c:v>45.479265286873023</c:v>
                </c:pt>
                <c:pt idx="2">
                  <c:v>41.438752048576447</c:v>
                </c:pt>
                <c:pt idx="3">
                  <c:v>37.913716430077507</c:v>
                </c:pt>
                <c:pt idx="4">
                  <c:v>34.820062485262156</c:v>
                </c:pt>
                <c:pt idx="5">
                  <c:v>32.090169586417609</c:v>
                </c:pt>
                <c:pt idx="6">
                  <c:v>29.669165667915685</c:v>
                </c:pt>
                <c:pt idx="7">
                  <c:v>27.512148136503434</c:v>
                </c:pt>
                <c:pt idx="8">
                  <c:v>25.582086723866077</c:v>
                </c:pt>
                <c:pt idx="9">
                  <c:v>23.848223533306783</c:v>
                </c:pt>
                <c:pt idx="10">
                  <c:v>22.284839990567779</c:v>
                </c:pt>
                <c:pt idx="11">
                  <c:v>20.870297597826223</c:v>
                </c:pt>
                <c:pt idx="12">
                  <c:v>19.586285147959963</c:v>
                </c:pt>
                <c:pt idx="13">
                  <c:v>18.417223132700645</c:v>
                </c:pt>
                <c:pt idx="14">
                  <c:v>17.349788919992218</c:v>
                </c:pt>
                <c:pt idx="15">
                  <c:v>16.372535503274289</c:v>
                </c:pt>
                <c:pt idx="16">
                  <c:v>15.475583326783182</c:v>
                </c:pt>
                <c:pt idx="17">
                  <c:v>14.650369606655225</c:v>
                </c:pt>
                <c:pt idx="18">
                  <c:v>13.889443207417592</c:v>
                </c:pt>
                <c:pt idx="19">
                  <c:v>13.186295852406971</c:v>
                </c:pt>
                <c:pt idx="20">
                  <c:v>12.535222494694377</c:v>
                </c:pt>
                <c:pt idx="21">
                  <c:v>11.931205229929212</c:v>
                </c:pt>
                <c:pt idx="22">
                  <c:v>11.369816321718256</c:v>
                </c:pt>
                <c:pt idx="23">
                  <c:v>10.847136826128178</c:v>
                </c:pt>
                <c:pt idx="24">
                  <c:v>10.359688012144112</c:v>
                </c:pt>
                <c:pt idx="25">
                  <c:v>9.9043733291412366</c:v>
                </c:pt>
                <c:pt idx="26">
                  <c:v>9.4784291075193767</c:v>
                </c:pt>
                <c:pt idx="27">
                  <c:v>9.0793825221869646</c:v>
                </c:pt>
                <c:pt idx="28">
                  <c:v>8.705015621315539</c:v>
                </c:pt>
                <c:pt idx="29">
                  <c:v>8.3533344404460657</c:v>
                </c:pt>
                <c:pt idx="30">
                  <c:v>8.0225423966044023</c:v>
                </c:pt>
                <c:pt idx="31">
                  <c:v>7.711017297774319</c:v>
                </c:pt>
                <c:pt idx="32">
                  <c:v>7.4172914169789212</c:v>
                </c:pt>
                <c:pt idx="33">
                  <c:v>7.1400341728412258</c:v>
                </c:pt>
                <c:pt idx="34">
                  <c:v>6.8780370341258585</c:v>
                </c:pt>
                <c:pt idx="35">
                  <c:v>6.6302003277722319</c:v>
                </c:pt>
                <c:pt idx="36">
                  <c:v>6.3955216809665192</c:v>
                </c:pt>
                <c:pt idx="37">
                  <c:v>6.1730858699633737</c:v>
                </c:pt>
                <c:pt idx="38">
                  <c:v>5.9620558833266957</c:v>
                </c:pt>
                <c:pt idx="39">
                  <c:v>5.7616650363432935</c:v>
                </c:pt>
                <c:pt idx="40">
                  <c:v>5.5712099976419447</c:v>
                </c:pt>
                <c:pt idx="41">
                  <c:v>5.3900446093821568</c:v>
                </c:pt>
                <c:pt idx="42">
                  <c:v>5.2175743994565558</c:v>
                </c:pt>
                <c:pt idx="43">
                  <c:v>5.0532516985414464</c:v>
                </c:pt>
                <c:pt idx="44">
                  <c:v>4.8965712869899907</c:v>
                </c:pt>
                <c:pt idx="45">
                  <c:v>4.7470665068665099</c:v>
                </c:pt>
                <c:pt idx="46">
                  <c:v>4.6043057831751613</c:v>
                </c:pt>
                <c:pt idx="47">
                  <c:v>4.4678895057943873</c:v>
                </c:pt>
                <c:pt idx="48">
                  <c:v>4.3374472299980544</c:v>
                </c:pt>
                <c:pt idx="49">
                  <c:v>4.2126351588975011</c:v>
                </c:pt>
                <c:pt idx="50">
                  <c:v>4.0931338758185722</c:v>
                </c:pt>
                <c:pt idx="51">
                  <c:v>3.9786462986532438</c:v>
                </c:pt>
                <c:pt idx="52">
                  <c:v>3.8688958316957955</c:v>
                </c:pt>
                <c:pt idx="53">
                  <c:v>3.7636246934717588</c:v>
                </c:pt>
                <c:pt idx="54">
                  <c:v>3.6625924016638063</c:v>
                </c:pt>
                <c:pt idx="55">
                  <c:v>3.565574398490845</c:v>
                </c:pt>
                <c:pt idx="56">
                  <c:v>3.4723608018543981</c:v>
                </c:pt>
                <c:pt idx="57">
                  <c:v>3.3827552692715472</c:v>
                </c:pt>
                <c:pt idx="58">
                  <c:v>3.2965739631017428</c:v>
                </c:pt>
                <c:pt idx="59">
                  <c:v>3.2136446068756612</c:v>
                </c:pt>
                <c:pt idx="60">
                  <c:v>3.1338056236735943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'N vs l'!$B$5:$B$65</c:f>
              <c:numCache>
                <c:formatCode>General</c:formatCode>
                <c:ptCount val="61"/>
                <c:pt idx="0">
                  <c:v>200</c:v>
                </c:pt>
                <c:pt idx="1">
                  <c:v>210</c:v>
                </c:pt>
                <c:pt idx="2">
                  <c:v>220</c:v>
                </c:pt>
                <c:pt idx="3">
                  <c:v>230</c:v>
                </c:pt>
                <c:pt idx="4">
                  <c:v>240</c:v>
                </c:pt>
                <c:pt idx="5">
                  <c:v>250</c:v>
                </c:pt>
                <c:pt idx="6">
                  <c:v>260</c:v>
                </c:pt>
                <c:pt idx="7">
                  <c:v>270</c:v>
                </c:pt>
                <c:pt idx="8">
                  <c:v>280</c:v>
                </c:pt>
                <c:pt idx="9">
                  <c:v>290</c:v>
                </c:pt>
                <c:pt idx="10">
                  <c:v>300</c:v>
                </c:pt>
                <c:pt idx="11">
                  <c:v>310</c:v>
                </c:pt>
                <c:pt idx="12">
                  <c:v>320</c:v>
                </c:pt>
                <c:pt idx="13">
                  <c:v>330</c:v>
                </c:pt>
                <c:pt idx="14">
                  <c:v>340</c:v>
                </c:pt>
                <c:pt idx="15">
                  <c:v>350</c:v>
                </c:pt>
                <c:pt idx="16">
                  <c:v>360</c:v>
                </c:pt>
                <c:pt idx="17">
                  <c:v>370</c:v>
                </c:pt>
                <c:pt idx="18">
                  <c:v>380</c:v>
                </c:pt>
                <c:pt idx="19">
                  <c:v>390</c:v>
                </c:pt>
                <c:pt idx="20">
                  <c:v>400</c:v>
                </c:pt>
                <c:pt idx="21">
                  <c:v>410</c:v>
                </c:pt>
                <c:pt idx="22">
                  <c:v>420</c:v>
                </c:pt>
                <c:pt idx="23">
                  <c:v>430</c:v>
                </c:pt>
                <c:pt idx="24">
                  <c:v>440</c:v>
                </c:pt>
                <c:pt idx="25">
                  <c:v>450</c:v>
                </c:pt>
                <c:pt idx="26">
                  <c:v>460</c:v>
                </c:pt>
                <c:pt idx="27">
                  <c:v>470</c:v>
                </c:pt>
                <c:pt idx="28">
                  <c:v>480</c:v>
                </c:pt>
                <c:pt idx="29">
                  <c:v>490</c:v>
                </c:pt>
                <c:pt idx="30">
                  <c:v>500</c:v>
                </c:pt>
                <c:pt idx="31">
                  <c:v>510</c:v>
                </c:pt>
                <c:pt idx="32">
                  <c:v>520</c:v>
                </c:pt>
                <c:pt idx="33">
                  <c:v>530</c:v>
                </c:pt>
                <c:pt idx="34">
                  <c:v>540</c:v>
                </c:pt>
                <c:pt idx="35">
                  <c:v>550</c:v>
                </c:pt>
                <c:pt idx="36">
                  <c:v>560</c:v>
                </c:pt>
                <c:pt idx="37">
                  <c:v>570</c:v>
                </c:pt>
                <c:pt idx="38">
                  <c:v>580</c:v>
                </c:pt>
                <c:pt idx="39">
                  <c:v>590</c:v>
                </c:pt>
                <c:pt idx="40">
                  <c:v>600</c:v>
                </c:pt>
                <c:pt idx="41">
                  <c:v>610</c:v>
                </c:pt>
                <c:pt idx="42">
                  <c:v>620</c:v>
                </c:pt>
                <c:pt idx="43">
                  <c:v>630</c:v>
                </c:pt>
                <c:pt idx="44">
                  <c:v>640</c:v>
                </c:pt>
                <c:pt idx="45">
                  <c:v>650</c:v>
                </c:pt>
                <c:pt idx="46">
                  <c:v>660</c:v>
                </c:pt>
                <c:pt idx="47">
                  <c:v>670</c:v>
                </c:pt>
                <c:pt idx="48">
                  <c:v>680</c:v>
                </c:pt>
                <c:pt idx="49">
                  <c:v>690</c:v>
                </c:pt>
                <c:pt idx="50">
                  <c:v>700</c:v>
                </c:pt>
                <c:pt idx="51">
                  <c:v>710</c:v>
                </c:pt>
                <c:pt idx="52">
                  <c:v>720</c:v>
                </c:pt>
                <c:pt idx="53">
                  <c:v>730</c:v>
                </c:pt>
                <c:pt idx="54">
                  <c:v>740</c:v>
                </c:pt>
                <c:pt idx="55">
                  <c:v>750</c:v>
                </c:pt>
                <c:pt idx="56">
                  <c:v>760</c:v>
                </c:pt>
                <c:pt idx="57">
                  <c:v>770</c:v>
                </c:pt>
                <c:pt idx="58">
                  <c:v>780</c:v>
                </c:pt>
                <c:pt idx="59">
                  <c:v>790</c:v>
                </c:pt>
                <c:pt idx="60">
                  <c:v>800</c:v>
                </c:pt>
              </c:numCache>
            </c:numRef>
          </c:xVal>
          <c:yVal>
            <c:numRef>
              <c:f>'N vs l'!$F$5:$F$65</c:f>
              <c:numCache>
                <c:formatCode>General</c:formatCode>
                <c:ptCount val="61"/>
                <c:pt idx="0">
                  <c:v>6.8090475191992947E-2</c:v>
                </c:pt>
                <c:pt idx="1">
                  <c:v>6.176006820135415E-2</c:v>
                </c:pt>
                <c:pt idx="2">
                  <c:v>5.6273119993382602E-2</c:v>
                </c:pt>
                <c:pt idx="3">
                  <c:v>5.148618161965441E-2</c:v>
                </c:pt>
                <c:pt idx="4">
                  <c:v>4.7285052216661766E-2</c:v>
                </c:pt>
                <c:pt idx="5">
                  <c:v>4.3577904122875488E-2</c:v>
                </c:pt>
                <c:pt idx="6">
                  <c:v>4.0290222007096421E-2</c:v>
                </c:pt>
                <c:pt idx="7">
                  <c:v>3.7361028911930286E-2</c:v>
                </c:pt>
                <c:pt idx="8">
                  <c:v>3.4740038363261706E-2</c:v>
                </c:pt>
                <c:pt idx="9">
                  <c:v>3.2385481660876556E-2</c:v>
                </c:pt>
                <c:pt idx="10">
                  <c:v>3.0262433418663533E-2</c:v>
                </c:pt>
                <c:pt idx="11">
                  <c:v>2.8341508924866993E-2</c:v>
                </c:pt>
                <c:pt idx="12">
                  <c:v>2.6597841871872245E-2</c:v>
                </c:pt>
                <c:pt idx="13">
                  <c:v>2.5010275552614491E-2</c:v>
                </c:pt>
                <c:pt idx="14">
                  <c:v>2.3560718059513132E-2</c:v>
                </c:pt>
                <c:pt idx="15">
                  <c:v>2.2233624552487494E-2</c:v>
                </c:pt>
                <c:pt idx="16">
                  <c:v>2.1015578762960785E-2</c:v>
                </c:pt>
                <c:pt idx="17">
                  <c:v>1.9894952576184937E-2</c:v>
                </c:pt>
                <c:pt idx="18">
                  <c:v>1.8861627477006357E-2</c:v>
                </c:pt>
                <c:pt idx="19">
                  <c:v>1.7906765336487298E-2</c:v>
                </c:pt>
                <c:pt idx="20">
                  <c:v>1.7022618797998237E-2</c:v>
                </c:pt>
                <c:pt idx="21">
                  <c:v>1.6202373632835918E-2</c:v>
                </c:pt>
                <c:pt idx="22">
                  <c:v>1.5440017050338537E-2</c:v>
                </c:pt>
                <c:pt idx="23">
                  <c:v>1.4730227191345148E-2</c:v>
                </c:pt>
                <c:pt idx="24">
                  <c:v>1.406827999834565E-2</c:v>
                </c:pt>
                <c:pt idx="25">
                  <c:v>1.3449970408294903E-2</c:v>
                </c:pt>
                <c:pt idx="26">
                  <c:v>1.2871545404913603E-2</c:v>
                </c:pt>
                <c:pt idx="27">
                  <c:v>1.2329646933814931E-2</c:v>
                </c:pt>
                <c:pt idx="28">
                  <c:v>1.1821263054165441E-2</c:v>
                </c:pt>
                <c:pt idx="29">
                  <c:v>1.1343685996167089E-2</c:v>
                </c:pt>
                <c:pt idx="30">
                  <c:v>1.0894476030718872E-2</c:v>
                </c:pt>
                <c:pt idx="31">
                  <c:v>1.0471430248672503E-2</c:v>
                </c:pt>
                <c:pt idx="32">
                  <c:v>1.0072555501774105E-2</c:v>
                </c:pt>
                <c:pt idx="33">
                  <c:v>9.6960448831602646E-3</c:v>
                </c:pt>
                <c:pt idx="34">
                  <c:v>9.3402572279825714E-3</c:v>
                </c:pt>
                <c:pt idx="35">
                  <c:v>9.0036991989412164E-3</c:v>
                </c:pt>
                <c:pt idx="36">
                  <c:v>8.6850095908154266E-3</c:v>
                </c:pt>
                <c:pt idx="37">
                  <c:v>8.3829455453361592E-3</c:v>
                </c:pt>
                <c:pt idx="38">
                  <c:v>8.0963704152191389E-3</c:v>
                </c:pt>
                <c:pt idx="39">
                  <c:v>7.8242430556728464E-3</c:v>
                </c:pt>
                <c:pt idx="40">
                  <c:v>7.5656083546658832E-3</c:v>
                </c:pt>
                <c:pt idx="41">
                  <c:v>7.3195888408484761E-3</c:v>
                </c:pt>
                <c:pt idx="42">
                  <c:v>7.0853772312167483E-3</c:v>
                </c:pt>
                <c:pt idx="43">
                  <c:v>6.8622298001504607E-3</c:v>
                </c:pt>
                <c:pt idx="44">
                  <c:v>6.6494604679680613E-3</c:v>
                </c:pt>
                <c:pt idx="45">
                  <c:v>6.4464355211354268E-3</c:v>
                </c:pt>
                <c:pt idx="46">
                  <c:v>6.2525688881536227E-3</c:v>
                </c:pt>
                <c:pt idx="47">
                  <c:v>6.0673179052789447E-3</c:v>
                </c:pt>
                <c:pt idx="48">
                  <c:v>5.890179514878283E-3</c:v>
                </c:pt>
                <c:pt idx="49">
                  <c:v>5.7206868466282675E-3</c:v>
                </c:pt>
                <c:pt idx="50">
                  <c:v>5.5584061381218734E-3</c:v>
                </c:pt>
                <c:pt idx="51">
                  <c:v>5.4029339569127517E-3</c:v>
                </c:pt>
                <c:pt idx="52">
                  <c:v>5.2538946907401962E-3</c:v>
                </c:pt>
                <c:pt idx="53">
                  <c:v>5.1109382767493307E-3</c:v>
                </c:pt>
                <c:pt idx="54">
                  <c:v>4.9737381440462343E-3</c:v>
                </c:pt>
                <c:pt idx="55">
                  <c:v>4.8419893469861652E-3</c:v>
                </c:pt>
                <c:pt idx="56">
                  <c:v>4.7154068692515892E-3</c:v>
                </c:pt>
                <c:pt idx="57">
                  <c:v>4.5937240810924578E-3</c:v>
                </c:pt>
                <c:pt idx="58">
                  <c:v>4.4766913341218245E-3</c:v>
                </c:pt>
                <c:pt idx="59">
                  <c:v>4.3640746798264988E-3</c:v>
                </c:pt>
                <c:pt idx="60">
                  <c:v>4.2556546994995592E-3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253632"/>
        <c:axId val="95255168"/>
      </c:scatterChart>
      <c:valAx>
        <c:axId val="95253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crossAx val="95255168"/>
        <c:crosses val="autoZero"/>
        <c:crossBetween val="midCat"/>
      </c:valAx>
      <c:valAx>
        <c:axId val="95255168"/>
        <c:scaling>
          <c:logBase val="10"/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25363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024269010461871"/>
          <c:y val="3.0076338496903755E-2"/>
          <c:w val="0.82484086282802083"/>
          <c:h val="0.7982250656167978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Sheet1!$H$7:$H$18</c:f>
              <c:numCache>
                <c:formatCode>General</c:formatCode>
                <c:ptCount val="12"/>
                <c:pt idx="0">
                  <c:v>15</c:v>
                </c:pt>
                <c:pt idx="1">
                  <c:v>20</c:v>
                </c:pt>
                <c:pt idx="2">
                  <c:v>25</c:v>
                </c:pt>
                <c:pt idx="3">
                  <c:v>30</c:v>
                </c:pt>
                <c:pt idx="4">
                  <c:v>35</c:v>
                </c:pt>
                <c:pt idx="5">
                  <c:v>40</c:v>
                </c:pt>
                <c:pt idx="6">
                  <c:v>45</c:v>
                </c:pt>
                <c:pt idx="7">
                  <c:v>50</c:v>
                </c:pt>
                <c:pt idx="8">
                  <c:v>55</c:v>
                </c:pt>
                <c:pt idx="9">
                  <c:v>60</c:v>
                </c:pt>
                <c:pt idx="10">
                  <c:v>65</c:v>
                </c:pt>
                <c:pt idx="11">
                  <c:v>70</c:v>
                </c:pt>
              </c:numCache>
            </c:numRef>
          </c:xVal>
          <c:yVal>
            <c:numRef>
              <c:f>Sheet1!$G$7:$G$18</c:f>
              <c:numCache>
                <c:formatCode>General</c:formatCode>
                <c:ptCount val="12"/>
                <c:pt idx="0">
                  <c:v>120.53183009454175</c:v>
                </c:pt>
                <c:pt idx="1">
                  <c:v>86.888083093152488</c:v>
                </c:pt>
                <c:pt idx="2">
                  <c:v>63.344711144585979</c:v>
                </c:pt>
                <c:pt idx="3">
                  <c:v>46.677554131564357</c:v>
                </c:pt>
                <c:pt idx="4">
                  <c:v>34.747633074852395</c:v>
                </c:pt>
                <c:pt idx="5">
                  <c:v>26.118499286850277</c:v>
                </c:pt>
                <c:pt idx="6">
                  <c:v>19.814221124386606</c:v>
                </c:pt>
                <c:pt idx="7">
                  <c:v>15.164355471319295</c:v>
                </c:pt>
                <c:pt idx="8">
                  <c:v>11.703423797462335</c:v>
                </c:pt>
                <c:pt idx="9">
                  <c:v>9.1049677864244369</c:v>
                </c:pt>
                <c:pt idx="10">
                  <c:v>7.1378056516369321</c:v>
                </c:pt>
                <c:pt idx="11">
                  <c:v>5.6367046688995845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789120"/>
        <c:axId val="102790656"/>
      </c:scatterChart>
      <c:valAx>
        <c:axId val="102789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2790656"/>
        <c:crosses val="autoZero"/>
        <c:crossBetween val="midCat"/>
      </c:valAx>
      <c:valAx>
        <c:axId val="1027906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2789120"/>
        <c:crosses val="autoZero"/>
        <c:crossBetween val="midCat"/>
      </c:valAx>
    </c:plotArea>
    <c:plotVisOnly val="1"/>
    <c:dispBlanksAs val="gap"/>
    <c:showDLblsOverMax val="0"/>
  </c:chart>
  <c:spPr>
    <a:ln>
      <a:solidFill>
        <a:srgbClr val="0000CC"/>
      </a:solidFill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image" Target="../media/image17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0.275</cdr:x>
      <cdr:y>0.02428</cdr:y>
    </cdr:from>
    <cdr:to>
      <cdr:x>0.73958</cdr:x>
      <cdr:y>0.16692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57299" y="76200"/>
          <a:ext cx="2124075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0.04201</cdr:x>
      <cdr:y>0.02833</cdr:y>
    </cdr:from>
    <cdr:to>
      <cdr:x>0.97813</cdr:x>
      <cdr:y>0.1362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2088" y="88900"/>
          <a:ext cx="427990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C00000"/>
              </a:solidFill>
            </a:rPr>
            <a:t>photon E (</a:t>
          </a:r>
          <a:r>
            <a:rPr lang="en-US" sz="1600" b="1" dirty="0" err="1">
              <a:solidFill>
                <a:srgbClr val="C00000"/>
              </a:solidFill>
            </a:rPr>
            <a:t>eV</a:t>
          </a:r>
          <a:r>
            <a:rPr lang="en-US" sz="1600" b="1" dirty="0">
              <a:solidFill>
                <a:srgbClr val="C00000"/>
              </a:solidFill>
            </a:rPr>
            <a:t>) </a:t>
          </a:r>
          <a:r>
            <a:rPr lang="en-US" sz="1600" b="1" dirty="0" err="1">
              <a:solidFill>
                <a:srgbClr val="C00000"/>
              </a:solidFill>
            </a:rPr>
            <a:t>vs</a:t>
          </a:r>
          <a:r>
            <a:rPr lang="en-US" sz="1600" b="1" dirty="0">
              <a:solidFill>
                <a:srgbClr val="C00000"/>
              </a:solidFill>
            </a:rPr>
            <a:t> photon</a:t>
          </a:r>
          <a:r>
            <a:rPr lang="en-US" sz="1600" b="1" baseline="0" dirty="0">
              <a:solidFill>
                <a:srgbClr val="C00000"/>
              </a:solidFill>
            </a:rPr>
            <a:t> wavelength (nm)</a:t>
          </a:r>
          <a:endParaRPr lang="en-US" sz="1600" b="1" dirty="0">
            <a:solidFill>
              <a:srgbClr val="C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0.01959</cdr:y>
    </cdr:from>
    <cdr:to>
      <cdr:x>0.89157</cdr:x>
      <cdr:y>0.19762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0" y="50800"/>
          <a:ext cx="3951723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 err="1"/>
            <a:t>N_photons</a:t>
          </a:r>
          <a:r>
            <a:rPr lang="en-US" sz="1200" b="1" dirty="0"/>
            <a:t>  </a:t>
          </a:r>
          <a:r>
            <a:rPr lang="en-US" sz="1200" b="1" dirty="0" smtClean="0"/>
            <a:t>/ </a:t>
          </a:r>
          <a:r>
            <a:rPr lang="en-US" sz="1200" b="1" baseline="0" dirty="0" smtClean="0"/>
            <a:t>10 </a:t>
          </a:r>
          <a:r>
            <a:rPr lang="en-US" sz="1200" b="1" baseline="0" dirty="0"/>
            <a:t>nm </a:t>
          </a:r>
          <a:r>
            <a:rPr lang="en-US" sz="1200" b="1" baseline="0" dirty="0" err="1" smtClean="0"/>
            <a:t>vs</a:t>
          </a:r>
          <a:r>
            <a:rPr lang="en-US" sz="1200" b="1" baseline="0" dirty="0" smtClean="0"/>
            <a:t> wavelength </a:t>
          </a:r>
          <a:r>
            <a:rPr lang="en-US" sz="1200" b="1" baseline="0" dirty="0"/>
            <a:t>(nm), </a:t>
          </a:r>
          <a:r>
            <a:rPr lang="en-US" sz="1200" b="1" baseline="0" dirty="0" smtClean="0"/>
            <a:t>saturation,</a:t>
          </a:r>
        </a:p>
        <a:p xmlns:a="http://schemas.openxmlformats.org/drawingml/2006/main">
          <a:r>
            <a:rPr lang="en-US" sz="1200" b="1" baseline="0" dirty="0" smtClean="0"/>
            <a:t>radiator</a:t>
          </a:r>
          <a:r>
            <a:rPr lang="en-US" sz="1200" b="1" baseline="0" dirty="0"/>
            <a:t>: </a:t>
          </a:r>
          <a:r>
            <a:rPr lang="en-US" sz="1200" b="1" dirty="0"/>
            <a:t> </a:t>
          </a:r>
          <a:r>
            <a:rPr lang="en-US" sz="1200" b="1" dirty="0" smtClean="0">
              <a:solidFill>
                <a:srgbClr val="C00000"/>
              </a:solidFill>
            </a:rPr>
            <a:t>1 cm w</a:t>
          </a:r>
          <a:r>
            <a:rPr lang="en-US" sz="1200" b="1" baseline="0" dirty="0" smtClean="0">
              <a:solidFill>
                <a:srgbClr val="C00000"/>
              </a:solidFill>
            </a:rPr>
            <a:t>ater</a:t>
          </a:r>
          <a:r>
            <a:rPr lang="en-US" sz="1200" b="0" baseline="0" dirty="0" smtClean="0"/>
            <a:t> (chromatic </a:t>
          </a:r>
          <a:r>
            <a:rPr lang="en-US" sz="1200" b="0" baseline="0" dirty="0"/>
            <a:t>effect not included)</a:t>
          </a:r>
          <a:endParaRPr lang="en-US" sz="1200" b="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0.25515</cdr:y>
    </cdr:to>
    <cdr:sp macro="" textlink="">
      <cdr:nvSpPr>
        <cdr:cNvPr id="2" name="TextBox 4"/>
        <cdr:cNvSpPr txBox="1"/>
      </cdr:nvSpPr>
      <cdr:spPr>
        <a:xfrm xmlns:a="http://schemas.openxmlformats.org/drawingml/2006/main">
          <a:off x="0" y="0"/>
          <a:ext cx="4506362" cy="646331"/>
        </a:xfrm>
        <a:prstGeom xmlns:a="http://schemas.openxmlformats.org/drawingml/2006/main" prst="rect">
          <a:avLst/>
        </a:prstGeom>
        <a:noFill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 err="1"/>
            <a:t>N_photons</a:t>
          </a:r>
          <a:r>
            <a:rPr lang="en-US" sz="1200" b="1" dirty="0"/>
            <a:t>  </a:t>
          </a:r>
          <a:r>
            <a:rPr lang="en-US" sz="1200" b="1" dirty="0" smtClean="0"/>
            <a:t>/</a:t>
          </a:r>
          <a:r>
            <a:rPr lang="en-US" sz="1200" b="1" baseline="0" dirty="0" smtClean="0"/>
            <a:t> </a:t>
          </a:r>
          <a:r>
            <a:rPr lang="en-US" sz="1200" b="1" baseline="0" dirty="0"/>
            <a:t>10 </a:t>
          </a:r>
          <a:r>
            <a:rPr lang="en-US" sz="1200" b="1" baseline="0" dirty="0" err="1" smtClean="0"/>
            <a:t>vs</a:t>
          </a:r>
          <a:r>
            <a:rPr lang="en-US" sz="1200" b="1" baseline="0" dirty="0" smtClean="0"/>
            <a:t> wavelength </a:t>
          </a:r>
          <a:r>
            <a:rPr lang="en-US" sz="1200" b="1" baseline="0" dirty="0"/>
            <a:t>(nm), </a:t>
          </a:r>
          <a:r>
            <a:rPr lang="en-US" sz="1200" b="1" baseline="0" dirty="0" smtClean="0"/>
            <a:t>saturation,</a:t>
          </a:r>
        </a:p>
        <a:p xmlns:a="http://schemas.openxmlformats.org/drawingml/2006/main">
          <a:r>
            <a:rPr lang="en-US" sz="1200" b="1" baseline="0" dirty="0" smtClean="0"/>
            <a:t>radiator</a:t>
          </a:r>
          <a:r>
            <a:rPr lang="en-US" sz="1200" b="1" baseline="0" dirty="0"/>
            <a:t>: </a:t>
          </a:r>
          <a:r>
            <a:rPr lang="en-US" sz="1200" b="1" baseline="0" dirty="0" smtClean="0">
              <a:solidFill>
                <a:srgbClr val="0000CC"/>
              </a:solidFill>
            </a:rPr>
            <a:t>1 cm water </a:t>
          </a:r>
          <a:r>
            <a:rPr lang="en-US" sz="1200" b="1" baseline="0" dirty="0">
              <a:solidFill>
                <a:srgbClr val="0000CC"/>
              </a:solidFill>
            </a:rPr>
            <a:t>(blue</a:t>
          </a:r>
          <a:r>
            <a:rPr lang="en-US" sz="1200" b="1" baseline="0" dirty="0"/>
            <a:t>), </a:t>
          </a:r>
          <a:r>
            <a:rPr lang="en-US" sz="1200" b="1" baseline="0" dirty="0" smtClean="0">
              <a:solidFill>
                <a:schemeClr val="accent6"/>
              </a:solidFill>
            </a:rPr>
            <a:t>1 cm </a:t>
          </a:r>
          <a:r>
            <a:rPr lang="en-US" sz="1200" b="1" baseline="0" dirty="0" err="1" smtClean="0">
              <a:solidFill>
                <a:schemeClr val="accent6"/>
              </a:solidFill>
            </a:rPr>
            <a:t>nitogen</a:t>
          </a:r>
          <a:r>
            <a:rPr lang="en-US" sz="1200" b="1" baseline="0" dirty="0" smtClean="0">
              <a:solidFill>
                <a:schemeClr val="accent6"/>
              </a:solidFill>
            </a:rPr>
            <a:t> 1</a:t>
          </a:r>
          <a:r>
            <a:rPr lang="en-US" sz="1200" b="1" dirty="0" smtClean="0">
              <a:solidFill>
                <a:schemeClr val="accent6"/>
              </a:solidFill>
            </a:rPr>
            <a:t> bar 20</a:t>
          </a:r>
          <a:r>
            <a:rPr lang="en-US" sz="1200" b="1" baseline="30000" dirty="0" smtClean="0">
              <a:solidFill>
                <a:schemeClr val="accent6"/>
              </a:solidFill>
            </a:rPr>
            <a:t>o</a:t>
          </a:r>
          <a:r>
            <a:rPr lang="en-US" sz="1200" b="1" dirty="0" smtClean="0">
              <a:solidFill>
                <a:schemeClr val="accent6"/>
              </a:solidFill>
            </a:rPr>
            <a:t>C </a:t>
          </a:r>
          <a:r>
            <a:rPr lang="en-US" sz="1200" b="1" baseline="0" dirty="0" smtClean="0">
              <a:solidFill>
                <a:schemeClr val="accent6"/>
              </a:solidFill>
            </a:rPr>
            <a:t>(green)</a:t>
          </a:r>
          <a:endParaRPr lang="en-US" sz="1200" b="1" baseline="0" dirty="0"/>
        </a:p>
        <a:p xmlns:a="http://schemas.openxmlformats.org/drawingml/2006/main">
          <a:r>
            <a:rPr lang="en-US" sz="1200" b="0" baseline="0" dirty="0"/>
            <a:t>(chromatic effect not included)</a:t>
          </a:r>
          <a:endParaRPr lang="en-US" sz="1200" b="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0.47292</cdr:x>
      <cdr:y>0.91319</cdr:y>
    </cdr:from>
    <cdr:to>
      <cdr:x>0.67292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2175" y="2505075"/>
          <a:ext cx="914400" cy="238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>
              <a:latin typeface="Arial" pitchFamily="34" charset="0"/>
              <a:cs typeface="Arial" pitchFamily="34" charset="0"/>
            </a:rPr>
            <a:t>T (</a:t>
          </a:r>
          <a:r>
            <a:rPr lang="en-US" sz="1200" baseline="30000">
              <a:latin typeface="Arial" pitchFamily="34" charset="0"/>
              <a:cs typeface="Arial" pitchFamily="34" charset="0"/>
            </a:rPr>
            <a:t>0</a:t>
          </a:r>
          <a:r>
            <a:rPr lang="en-US" sz="1200">
              <a:latin typeface="Arial" pitchFamily="34" charset="0"/>
              <a:cs typeface="Arial" pitchFamily="34" charset="0"/>
            </a:rPr>
            <a:t>C)</a:t>
          </a:r>
        </a:p>
      </cdr:txBody>
    </cdr:sp>
  </cdr:relSizeAnchor>
  <cdr:relSizeAnchor xmlns:cdr="http://schemas.openxmlformats.org/drawingml/2006/chartDrawing">
    <cdr:from>
      <cdr:x>6.31184E-7</cdr:x>
      <cdr:y>0.03595</cdr:y>
    </cdr:from>
    <cdr:to>
      <cdr:x>0.05208</cdr:x>
      <cdr:y>0.85611</cdr:y>
    </cdr:to>
    <cdr:sp macro="" textlink="">
      <cdr:nvSpPr>
        <cdr:cNvPr id="3" name="TextBox 1" descr="length for 95% conversion (mm)"/>
        <cdr:cNvSpPr txBox="1"/>
      </cdr:nvSpPr>
      <cdr:spPr>
        <a:xfrm xmlns:a="http://schemas.openxmlformats.org/drawingml/2006/main" rot="16200000">
          <a:off x="-1071460" y="1176238"/>
          <a:ext cx="2390478" cy="247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>
              <a:latin typeface="Arial" pitchFamily="34" charset="0"/>
              <a:cs typeface="Arial" pitchFamily="34" charset="0"/>
            </a:rPr>
            <a:t>length for 9 5% absorbsion</a:t>
          </a:r>
          <a:r>
            <a:rPr lang="en-US" sz="1200" baseline="0">
              <a:latin typeface="Arial" pitchFamily="34" charset="0"/>
              <a:cs typeface="Arial" pitchFamily="34" charset="0"/>
            </a:rPr>
            <a:t> (mm</a:t>
          </a:r>
          <a:r>
            <a:rPr lang="en-US" sz="1200">
              <a:latin typeface="Arial" pitchFamily="34" charset="0"/>
              <a:cs typeface="Arial" pitchFamily="34" charset="0"/>
            </a:rPr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38503" cy="47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125" tIns="46564" rIns="93125" bIns="46564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64" charset="0"/>
              </a:defRPr>
            </a:lvl1pPr>
          </a:lstStyle>
          <a:p>
            <a:endParaRPr lang="en-GB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297" y="1"/>
            <a:ext cx="2938503" cy="47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125" tIns="46564" rIns="93125" bIns="46564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64" charset="0"/>
              </a:defRPr>
            </a:lvl1pPr>
          </a:lstStyle>
          <a:p>
            <a:r>
              <a:rPr lang="en-GB"/>
              <a:t>15 giugno 2000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7630"/>
            <a:ext cx="2938503" cy="47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125" tIns="46564" rIns="93125" bIns="46564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64" charset="0"/>
              </a:defRPr>
            </a:lvl1pPr>
          </a:lstStyle>
          <a:p>
            <a:r>
              <a:rPr lang="en-GB"/>
              <a:t>The data storage challenge for LHC-   Part I - The technology 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297" y="9447630"/>
            <a:ext cx="2938503" cy="47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3125" tIns="46564" rIns="93125" bIns="4656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64" charset="0"/>
              </a:defRPr>
            </a:lvl1pPr>
          </a:lstStyle>
          <a:p>
            <a:fld id="{E0E5956E-20B7-411A-94BA-03AD12A903D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49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3160581" y="9449231"/>
            <a:ext cx="337944" cy="2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3125" tIns="46564" rIns="93125" bIns="46564" anchor="ctr">
            <a:spAutoFit/>
          </a:bodyPr>
          <a:lstStyle/>
          <a:p>
            <a:pPr>
              <a:spcBef>
                <a:spcPct val="50000"/>
              </a:spcBef>
            </a:pPr>
            <a:fld id="{2D7A025F-58AB-4074-8CFC-59BA6E629703}" type="slidenum">
              <a:rPr lang="en-GB" sz="1000" b="0">
                <a:solidFill>
                  <a:schemeClr val="tx1"/>
                </a:solidFill>
                <a:effectLst/>
                <a:latin typeface="Times New Roman" pitchFamily="64" charset="0"/>
              </a:rPr>
              <a:pPr>
                <a:spcBef>
                  <a:spcPct val="50000"/>
                </a:spcBef>
              </a:pPr>
              <a:t>‹#›</a:t>
            </a:fld>
            <a:endParaRPr lang="en-GB" sz="1000" b="0" dirty="0">
              <a:solidFill>
                <a:schemeClr val="tx1"/>
              </a:solidFill>
              <a:effectLst/>
              <a:latin typeface="Times New Roman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80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22813"/>
            <a:ext cx="5448300" cy="44735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12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22813"/>
            <a:ext cx="5448300" cy="44735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79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22813"/>
            <a:ext cx="5448300" cy="44735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695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22813"/>
            <a:ext cx="5448300" cy="44735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2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6125"/>
            <a:ext cx="53816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1038" y="4722813"/>
            <a:ext cx="5448300" cy="44735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8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1638" y="1952625"/>
            <a:ext cx="8577262" cy="808038"/>
          </a:xfr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</p:spPr>
        <p:txBody>
          <a:bodyPr/>
          <a:lstStyle>
            <a:lvl1pPr>
              <a:defRPr sz="44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189038" y="3894138"/>
            <a:ext cx="7529512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42" name="Rectangle 46"/>
          <p:cNvSpPr>
            <a:spLocks noChangeArrowheads="1"/>
          </p:cNvSpPr>
          <p:nvPr/>
        </p:nvSpPr>
        <p:spPr bwMode="auto">
          <a:xfrm>
            <a:off x="7140575" y="6483350"/>
            <a:ext cx="2392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lnSpc>
                <a:spcPct val="100000"/>
              </a:lnSpc>
            </a:pPr>
            <a:r>
              <a:rPr lang="en-US" sz="10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Silvia Dalla Torre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ftr" sz="quarter" idx="3"/>
          </p:nvPr>
        </p:nvSpPr>
        <p:spPr>
          <a:xfrm>
            <a:off x="3159125" y="6437313"/>
            <a:ext cx="3048000" cy="287337"/>
          </a:xfrm>
        </p:spPr>
        <p:txBody>
          <a:bodyPr wrap="square"/>
          <a:lstStyle>
            <a:lvl1pPr>
              <a:lnSpc>
                <a:spcPct val="90000"/>
              </a:lnSpc>
              <a:defRPr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dt" sz="quarter" idx="2"/>
          </p:nvPr>
        </p:nvSpPr>
        <p:spPr>
          <a:xfrm>
            <a:off x="341313" y="6435725"/>
            <a:ext cx="1844675" cy="28575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endParaRPr lang="en-US"/>
          </a:p>
        </p:txBody>
      </p:sp>
      <p:pic>
        <p:nvPicPr>
          <p:cNvPr id="4351" name="Picture 255" descr="compass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475" y="2998788"/>
            <a:ext cx="485775" cy="466725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9138" y="153988"/>
            <a:ext cx="2220912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638" y="153988"/>
            <a:ext cx="6515100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169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1692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1303338"/>
            <a:ext cx="4287837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0625" y="1303338"/>
            <a:ext cx="4289425" cy="4803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22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515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515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0788" y="1535113"/>
            <a:ext cx="43767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0788" y="2174875"/>
            <a:ext cx="43767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7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1913" y="273050"/>
            <a:ext cx="553561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7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042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042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042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en-US"/>
              <a:t>      </a:t>
            </a:r>
          </a:p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>
                <a:gamma/>
                <a:tint val="21961"/>
                <a:invGamma/>
              </a:srgbClr>
            </a:gs>
            <a:gs pos="100000">
              <a:srgbClr val="CC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01638" y="153988"/>
            <a:ext cx="778668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43425" y="6470650"/>
            <a:ext cx="47371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defRPr>
            </a:lvl1pPr>
          </a:lstStyle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75638" y="6654800"/>
            <a:ext cx="10795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0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64" charset="0"/>
              </a:defRPr>
            </a:lvl1pPr>
          </a:lstStyle>
          <a:p>
            <a:r>
              <a:rPr lang="en-US">
                <a:latin typeface="Helvetica" pitchFamily="34" charset="0"/>
              </a:rPr>
              <a:t>      </a:t>
            </a:r>
          </a:p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1303338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85" name="Rectangle 6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33413" y="6478588"/>
            <a:ext cx="6118225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defRPr>
            </a:lvl1pPr>
          </a:lstStyle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1089" name="Rectangle 65"/>
          <p:cNvSpPr>
            <a:spLocks noChangeArrowheads="1"/>
          </p:cNvSpPr>
          <p:nvPr/>
        </p:nvSpPr>
        <p:spPr bwMode="auto">
          <a:xfrm>
            <a:off x="9321800" y="6477000"/>
            <a:ext cx="3397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fld id="{21FBB05E-F330-49C4-8EE4-10FFA7833583}" type="slidenum">
              <a:rPr lang="en-US" sz="10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pPr algn="l"/>
              <a:t>‹#›</a:t>
            </a:fld>
            <a:endParaRPr lang="en-US" sz="1000" b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34" charset="0"/>
            </a:endParaRPr>
          </a:p>
        </p:txBody>
      </p:sp>
      <p:grpSp>
        <p:nvGrpSpPr>
          <p:cNvPr id="1099" name="Group 75"/>
          <p:cNvGrpSpPr>
            <a:grpSpLocks/>
          </p:cNvGrpSpPr>
          <p:nvPr/>
        </p:nvGrpSpPr>
        <p:grpSpPr bwMode="auto">
          <a:xfrm>
            <a:off x="8431213" y="133350"/>
            <a:ext cx="1290637" cy="957263"/>
            <a:chOff x="5324" y="84"/>
            <a:chExt cx="800" cy="597"/>
          </a:xfrm>
        </p:grpSpPr>
        <p:pic>
          <p:nvPicPr>
            <p:cNvPr id="1100" name="Picture 76" descr="Logo_INFN3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324" y="84"/>
              <a:ext cx="800" cy="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1" name="Text Box 77"/>
            <p:cNvSpPr txBox="1">
              <a:spLocks noChangeArrowheads="1"/>
            </p:cNvSpPr>
            <p:nvPr userDrawn="1"/>
          </p:nvSpPr>
          <p:spPr bwMode="auto">
            <a:xfrm>
              <a:off x="5401" y="554"/>
              <a:ext cx="631" cy="1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/>
              <a:r>
                <a:rPr lang="en-US" sz="800" b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Sezione di Trieste</a:t>
              </a:r>
            </a:p>
          </p:txBody>
        </p:sp>
      </p:grpSp>
      <p:sp>
        <p:nvSpPr>
          <p:cNvPr id="1102" name="Rectangle 78"/>
          <p:cNvSpPr>
            <a:spLocks noChangeArrowheads="1"/>
          </p:cNvSpPr>
          <p:nvPr/>
        </p:nvSpPr>
        <p:spPr bwMode="auto">
          <a:xfrm>
            <a:off x="173038" y="1049338"/>
            <a:ext cx="9386887" cy="88900"/>
          </a:xfrm>
          <a:prstGeom prst="rect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 sz="800" i="1">
              <a:solidFill>
                <a:srgbClr val="6666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Comic Sans MS" pitchFamily="64" charset="0"/>
        </a:defRPr>
      </a:lvl9pPr>
    </p:titleStyle>
    <p:bodyStyle>
      <a:lvl1pPr marL="571500" indent="-5715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 b="1">
          <a:solidFill>
            <a:srgbClr val="0000CC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1047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Font typeface="Wingdings" pitchFamily="2" charset="2"/>
        <a:buChar char="§"/>
        <a:defRPr b="1">
          <a:solidFill>
            <a:srgbClr val="0000CC"/>
          </a:solidFill>
          <a:latin typeface="+mn-lt"/>
        </a:defRPr>
      </a:lvl2pPr>
      <a:lvl3pPr marL="15621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CC"/>
        </a:buClr>
        <a:buSzPct val="40000"/>
        <a:buFont typeface="Wingdings" pitchFamily="2" charset="2"/>
        <a:buChar char="¨"/>
        <a:defRPr sz="1400" b="1">
          <a:solidFill>
            <a:schemeClr val="tx1"/>
          </a:solidFill>
          <a:latin typeface="+mn-lt"/>
        </a:defRPr>
      </a:lvl3pPr>
      <a:lvl4pPr marL="1924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70000"/>
        <a:buFont typeface="Wingdings" pitchFamily="2" charset="2"/>
        <a:buChar char=""/>
        <a:defRPr sz="1400" b="1">
          <a:solidFill>
            <a:schemeClr val="tx1"/>
          </a:solidFill>
          <a:latin typeface="+mn-lt"/>
        </a:defRPr>
      </a:lvl4pPr>
      <a:lvl5pPr marL="22860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5pPr>
      <a:lvl6pPr marL="27432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6pPr>
      <a:lvl7pPr marL="32004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7pPr>
      <a:lvl8pPr marL="36576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8pPr>
      <a:lvl9pPr marL="411480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·"/>
        <a:defRPr sz="1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wmf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wm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w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wmf"/><Relationship Id="rId2" Type="http://schemas.openxmlformats.org/officeDocument/2006/relationships/image" Target="../media/image21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wmf"/><Relationship Id="rId5" Type="http://schemas.openxmlformats.org/officeDocument/2006/relationships/image" Target="../media/image218.wmf"/><Relationship Id="rId4" Type="http://schemas.openxmlformats.org/officeDocument/2006/relationships/image" Target="../media/image21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3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w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wmf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wmf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wmf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image" Target="../media/image15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wmf"/><Relationship Id="rId4" Type="http://schemas.openxmlformats.org/officeDocument/2006/relationships/image" Target="../media/image159.w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wm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w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2" Type="http://schemas.openxmlformats.org/officeDocument/2006/relationships/image" Target="../media/image169.w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wm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4" Type="http://schemas.openxmlformats.org/officeDocument/2006/relationships/image" Target="../media/image17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7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w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wmf"/><Relationship Id="rId2" Type="http://schemas.openxmlformats.org/officeDocument/2006/relationships/image" Target="../media/image18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8" y="2325688"/>
            <a:ext cx="7786687" cy="889000"/>
          </a:xfrm>
        </p:spPr>
        <p:txBody>
          <a:bodyPr/>
          <a:lstStyle/>
          <a:p>
            <a:r>
              <a:rPr lang="it-IT" sz="6000" dirty="0" err="1" smtClean="0">
                <a:solidFill>
                  <a:srgbClr val="0000CC"/>
                </a:solidFill>
              </a:rPr>
              <a:t>Particle</a:t>
            </a:r>
            <a:r>
              <a:rPr lang="it-IT" sz="6000" dirty="0" smtClean="0">
                <a:solidFill>
                  <a:srgbClr val="0000CC"/>
                </a:solidFill>
              </a:rPr>
              <a:t> ID</a:t>
            </a:r>
            <a:br>
              <a:rPr lang="it-IT" sz="6000" dirty="0" smtClean="0">
                <a:solidFill>
                  <a:srgbClr val="0000CC"/>
                </a:solidFill>
              </a:rPr>
            </a:br>
            <a:r>
              <a:rPr lang="it-IT" sz="6000" dirty="0" smtClean="0">
                <a:solidFill>
                  <a:srgbClr val="0000CC"/>
                </a:solidFill>
              </a:rPr>
              <a:t>with </a:t>
            </a:r>
            <a:r>
              <a:rPr lang="it-IT" sz="6000" dirty="0" err="1" smtClean="0">
                <a:solidFill>
                  <a:srgbClr val="0000CC"/>
                </a:solidFill>
              </a:rPr>
              <a:t>emphasis</a:t>
            </a:r>
            <a:r>
              <a:rPr lang="it-IT" sz="6000" dirty="0" smtClean="0">
                <a:solidFill>
                  <a:srgbClr val="0000CC"/>
                </a:solidFill>
              </a:rPr>
              <a:t> on </a:t>
            </a:r>
            <a:br>
              <a:rPr lang="it-IT" sz="6000" dirty="0" smtClean="0">
                <a:solidFill>
                  <a:srgbClr val="0000CC"/>
                </a:solidFill>
              </a:rPr>
            </a:br>
            <a:r>
              <a:rPr lang="it-IT" sz="6000" dirty="0" err="1" smtClean="0">
                <a:solidFill>
                  <a:srgbClr val="0000CC"/>
                </a:solidFill>
              </a:rPr>
              <a:t>Cherenkov</a:t>
            </a:r>
            <a:r>
              <a:rPr lang="it-IT" sz="6000" dirty="0" smtClean="0">
                <a:solidFill>
                  <a:srgbClr val="0000CC"/>
                </a:solidFill>
              </a:rPr>
              <a:t> detectors</a:t>
            </a:r>
            <a:endParaRPr lang="en-US" sz="6000" dirty="0">
              <a:solidFill>
                <a:srgbClr val="0000C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 r="67261" b="17546"/>
          <a:stretch>
            <a:fillRect/>
          </a:stretch>
        </p:blipFill>
        <p:spPr bwMode="auto">
          <a:xfrm>
            <a:off x="6756400" y="4203700"/>
            <a:ext cx="2621219" cy="2013097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036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53988"/>
            <a:ext cx="8204200" cy="889000"/>
          </a:xfrm>
        </p:spPr>
        <p:txBody>
          <a:bodyPr/>
          <a:lstStyle/>
          <a:p>
            <a:r>
              <a:rPr lang="en-US" sz="3000" dirty="0" smtClean="0"/>
              <a:t>A FEW EQUATIONS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047750"/>
            <a:ext cx="9359900" cy="5441950"/>
          </a:xfrm>
        </p:spPr>
        <p:txBody>
          <a:bodyPr/>
          <a:lstStyle/>
          <a:p>
            <a:r>
              <a:rPr lang="en-US" dirty="0" smtClean="0">
                <a:effectLst/>
              </a:rPr>
              <a:t>Frank e </a:t>
            </a:r>
            <a:r>
              <a:rPr lang="en-US" dirty="0" smtClean="0">
                <a:effectLst/>
              </a:rPr>
              <a:t>Tamm, photon spectrum: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effectLst/>
              </a:rPr>
              <a:t>Photons are in the infrared, visible </a:t>
            </a:r>
          </a:p>
          <a:p>
            <a:pPr marL="762000" lvl="1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  <a:effectLst/>
              </a:rPr>
              <a:t>and UV range</a:t>
            </a: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Fixing the radiator length L:</a:t>
            </a:r>
          </a:p>
          <a:p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Integrating the spectrum:</a:t>
            </a:r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effectLst/>
              </a:rPr>
              <a:t>1 - 1/(</a:t>
            </a:r>
            <a:r>
              <a:rPr lang="en-US" dirty="0" smtClean="0"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b</a:t>
            </a:r>
            <a:r>
              <a:rPr lang="en-US" baseline="30000" dirty="0" smtClean="0">
                <a:solidFill>
                  <a:schemeClr val="tx1"/>
                </a:solidFill>
                <a:effectLst/>
              </a:rPr>
              <a:t>2</a:t>
            </a:r>
            <a:r>
              <a:rPr lang="en-US" dirty="0" smtClean="0">
                <a:solidFill>
                  <a:schemeClr val="tx1"/>
                </a:solidFill>
                <a:effectLst/>
              </a:rPr>
              <a:t>n</a:t>
            </a:r>
            <a:r>
              <a:rPr lang="en-US" baseline="30000" dirty="0" smtClean="0">
                <a:solidFill>
                  <a:schemeClr val="tx1"/>
                </a:solidFill>
                <a:effectLst/>
              </a:rPr>
              <a:t>2</a:t>
            </a:r>
            <a:r>
              <a:rPr lang="en-US" dirty="0" smtClean="0">
                <a:solidFill>
                  <a:schemeClr val="tx1"/>
                </a:solidFill>
                <a:effectLst/>
              </a:rPr>
              <a:t>) = 1 - cos</a:t>
            </a:r>
            <a:r>
              <a:rPr lang="en-US" baseline="30000" dirty="0" smtClean="0">
                <a:solidFill>
                  <a:schemeClr val="tx1"/>
                </a:solidFill>
                <a:effectLst/>
              </a:rPr>
              <a:t>2</a:t>
            </a:r>
            <a:r>
              <a:rPr lang="en-US" dirty="0" smtClean="0"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q</a:t>
            </a:r>
            <a:r>
              <a:rPr lang="en-US" baseline="-25000" dirty="0" smtClean="0">
                <a:solidFill>
                  <a:schemeClr val="tx1"/>
                </a:solidFill>
                <a:effectLst/>
              </a:rPr>
              <a:t>C</a:t>
            </a:r>
            <a:r>
              <a:rPr lang="en-US" dirty="0" smtClean="0">
                <a:solidFill>
                  <a:schemeClr val="tx1"/>
                </a:solidFill>
                <a:effectLst/>
              </a:rPr>
              <a:t> = sen</a:t>
            </a:r>
            <a:r>
              <a:rPr lang="en-US" baseline="30000" dirty="0" smtClean="0">
                <a:solidFill>
                  <a:schemeClr val="tx1"/>
                </a:solidFill>
                <a:effectLst/>
              </a:rPr>
              <a:t>2</a:t>
            </a:r>
            <a:r>
              <a:rPr lang="en-US" dirty="0">
                <a:solidFill>
                  <a:schemeClr val="tx1"/>
                </a:solidFill>
                <a:latin typeface="Symbol" panose="05050102010706020507" pitchFamily="18" charset="2"/>
              </a:rPr>
              <a:t>q</a:t>
            </a:r>
            <a:r>
              <a:rPr lang="en-US" baseline="-25000" dirty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When </a:t>
            </a:r>
            <a:r>
              <a:rPr lang="en-US" dirty="0" smtClean="0">
                <a:effectLst/>
                <a:latin typeface="Symbol" panose="05050102010706020507" pitchFamily="18" charset="2"/>
              </a:rPr>
              <a:t>b</a:t>
            </a:r>
            <a:r>
              <a:rPr lang="en-US" dirty="0" smtClean="0"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 </a:t>
            </a:r>
            <a:r>
              <a:rPr lang="en-US" dirty="0" smtClean="0">
                <a:effectLst/>
              </a:rPr>
              <a:t>= 1, L = 1 and </a:t>
            </a:r>
            <a:r>
              <a:rPr lang="en-US" dirty="0" smtClean="0">
                <a:effectLst/>
                <a:latin typeface="Symbol" panose="05050102010706020507" pitchFamily="18" charset="2"/>
              </a:rPr>
              <a:t>D</a:t>
            </a:r>
            <a:r>
              <a:rPr lang="en-US" dirty="0" smtClean="0">
                <a:effectLst/>
              </a:rPr>
              <a:t>E = 1 :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r>
              <a:rPr lang="en-US" dirty="0">
                <a:effectLst/>
              </a:rPr>
              <a:t>A</a:t>
            </a:r>
            <a:r>
              <a:rPr lang="en-US" dirty="0" smtClean="0">
                <a:effectLst/>
              </a:rPr>
              <a:t>lways:</a:t>
            </a:r>
            <a:endParaRPr lang="en-US" dirty="0" smtClean="0">
              <a:effectLst/>
            </a:endParaRPr>
          </a:p>
          <a:p>
            <a:pPr marL="0" lvl="1" indent="0">
              <a:buClr>
                <a:schemeClr val="hlink"/>
              </a:buClr>
              <a:buNone/>
            </a:pPr>
            <a:r>
              <a:rPr lang="en-US" sz="1600" dirty="0" smtClean="0">
                <a:solidFill>
                  <a:srgbClr val="CC3300"/>
                </a:solidFill>
                <a:effectLst/>
              </a:rPr>
              <a:t>N </a:t>
            </a:r>
            <a:r>
              <a:rPr lang="en-US" sz="1600" dirty="0" smtClean="0">
                <a:solidFill>
                  <a:srgbClr val="CC3300"/>
                </a:solidFill>
                <a:effectLst/>
              </a:rPr>
              <a:t>is a </a:t>
            </a:r>
            <a:r>
              <a:rPr lang="en-US" sz="1600" u="sng" dirty="0" smtClean="0">
                <a:solidFill>
                  <a:srgbClr val="CC3300"/>
                </a:solidFill>
                <a:effectLst/>
              </a:rPr>
              <a:t>mean value</a:t>
            </a:r>
            <a:r>
              <a:rPr lang="en-US" sz="1600" dirty="0" smtClean="0">
                <a:solidFill>
                  <a:srgbClr val="CC3300"/>
                </a:solidFill>
                <a:effectLst/>
              </a:rPr>
              <a:t>:  Poisson statistics </a:t>
            </a:r>
            <a:r>
              <a:rPr lang="en-US" sz="1600" dirty="0" smtClean="0">
                <a:solidFill>
                  <a:srgbClr val="CC3300"/>
                </a:solidFill>
                <a:effectLst/>
                <a:sym typeface="Wingdings" panose="05000000000000000000" pitchFamily="2" charset="2"/>
              </a:rPr>
              <a:t> v from a direct measurement of </a:t>
            </a:r>
            <a:r>
              <a:rPr lang="en-US" sz="1600" dirty="0" err="1" smtClean="0">
                <a:solidFill>
                  <a:srgbClr val="CC3300"/>
                </a:solidFill>
                <a:latin typeface="Symbol" panose="05050102010706020507" pitchFamily="18" charset="2"/>
              </a:rPr>
              <a:t>q</a:t>
            </a:r>
            <a:r>
              <a:rPr lang="en-US" sz="1600" baseline="-25000" dirty="0" err="1" smtClean="0">
                <a:solidFill>
                  <a:srgbClr val="CC3300"/>
                </a:solidFill>
              </a:rPr>
              <a:t>C</a:t>
            </a:r>
            <a:r>
              <a:rPr lang="en-US" sz="1600" dirty="0" smtClean="0">
                <a:solidFill>
                  <a:srgbClr val="CC3300"/>
                </a:solidFill>
              </a:rPr>
              <a:t> </a:t>
            </a:r>
            <a:r>
              <a:rPr lang="en-US" sz="1600" dirty="0" smtClean="0">
                <a:solidFill>
                  <a:srgbClr val="CC3300"/>
                </a:solidFill>
              </a:rPr>
              <a:t>, </a:t>
            </a:r>
            <a:r>
              <a:rPr lang="en-US" sz="1600" dirty="0" smtClean="0">
                <a:solidFill>
                  <a:srgbClr val="CC3300"/>
                </a:solidFill>
              </a:rPr>
              <a:t>not from N </a:t>
            </a:r>
            <a:r>
              <a:rPr lang="en-US" sz="1600" dirty="0" smtClean="0">
                <a:solidFill>
                  <a:srgbClr val="CC3300"/>
                </a:solidFill>
              </a:rPr>
              <a:t>!!!</a:t>
            </a:r>
            <a:endParaRPr lang="en-US" sz="1600" dirty="0">
              <a:solidFill>
                <a:srgbClr val="CC33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C33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42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1231900"/>
            <a:ext cx="2952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2047875"/>
            <a:ext cx="3038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6" y="2966243"/>
            <a:ext cx="38004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0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4689473"/>
            <a:ext cx="32194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7670800" y="2921000"/>
            <a:ext cx="1452563" cy="714375"/>
          </a:xfrm>
          <a:prstGeom prst="rect">
            <a:avLst/>
          </a:prstGeom>
          <a:solidFill>
            <a:srgbClr val="CC3300">
              <a:alpha val="2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5067300" y="3543300"/>
            <a:ext cx="2603500" cy="225425"/>
          </a:xfrm>
          <a:prstGeom prst="straightConnector1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7048500" y="3058318"/>
            <a:ext cx="331787" cy="204787"/>
          </a:xfrm>
          <a:prstGeom prst="rect">
            <a:avLst/>
          </a:prstGeom>
          <a:solidFill>
            <a:srgbClr val="CC3300">
              <a:alpha val="2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3913" y="5537200"/>
            <a:ext cx="3175869" cy="4247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effectLst/>
                <a:latin typeface="+mn-lt"/>
              </a:rPr>
              <a:t>N ≈ 1-1/(</a:t>
            </a:r>
            <a:r>
              <a:rPr lang="en-US" sz="2400" b="0" dirty="0" err="1" smtClean="0"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b</a:t>
            </a:r>
            <a:r>
              <a:rPr lang="en-US" sz="2400" b="0" dirty="0" err="1" smtClean="0">
                <a:solidFill>
                  <a:schemeClr val="tx1"/>
                </a:solidFill>
                <a:effectLst/>
                <a:latin typeface="+mn-lt"/>
              </a:rPr>
              <a:t>n</a:t>
            </a:r>
            <a:r>
              <a:rPr lang="en-US" sz="2400" b="0" dirty="0" smtClean="0">
                <a:solidFill>
                  <a:schemeClr val="tx1"/>
                </a:solidFill>
                <a:effectLst/>
                <a:latin typeface="+mn-lt"/>
              </a:rPr>
              <a:t>)</a:t>
            </a:r>
            <a:r>
              <a:rPr lang="en-US" sz="2400" b="0" baseline="30000" dirty="0" smtClean="0">
                <a:solidFill>
                  <a:schemeClr val="tx1"/>
                </a:solidFill>
                <a:effectLst/>
                <a:latin typeface="+mn-lt"/>
              </a:rPr>
              <a:t>2</a:t>
            </a:r>
            <a:r>
              <a:rPr lang="en-US" sz="2400" b="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400" b="0" dirty="0" smtClean="0">
                <a:solidFill>
                  <a:schemeClr val="tx1"/>
                </a:solidFill>
                <a:effectLst/>
              </a:rPr>
              <a:t>= </a:t>
            </a:r>
            <a:r>
              <a:rPr lang="en-US" sz="2400" b="0" dirty="0" smtClean="0">
                <a:solidFill>
                  <a:schemeClr val="tx1"/>
                </a:solidFill>
                <a:effectLst/>
                <a:latin typeface="+mn-lt"/>
              </a:rPr>
              <a:t>sin</a:t>
            </a:r>
            <a:r>
              <a:rPr lang="en-US" sz="2400" b="0" baseline="30000" dirty="0" smtClean="0">
                <a:solidFill>
                  <a:schemeClr val="tx1"/>
                </a:solidFill>
                <a:effectLst/>
                <a:latin typeface="+mn-lt"/>
              </a:rPr>
              <a:t>2</a:t>
            </a:r>
            <a:r>
              <a:rPr lang="en-US" sz="2400" b="0" dirty="0" smtClean="0"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q</a:t>
            </a:r>
            <a:r>
              <a:rPr lang="en-US" sz="2400" b="0" baseline="-25000" dirty="0" smtClean="0">
                <a:solidFill>
                  <a:schemeClr val="tx1"/>
                </a:solidFill>
                <a:effectLst/>
                <a:latin typeface="+mn-lt"/>
              </a:rPr>
              <a:t>C</a:t>
            </a:r>
            <a:r>
              <a:rPr lang="en-US" sz="2400" b="0" dirty="0" smtClean="0">
                <a:solidFill>
                  <a:schemeClr val="tx1"/>
                </a:solidFill>
                <a:effectLst/>
              </a:rPr>
              <a:t> </a:t>
            </a:r>
            <a:endParaRPr lang="en-US" sz="2400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89990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38" y="153988"/>
            <a:ext cx="7989320" cy="889000"/>
          </a:xfrm>
        </p:spPr>
        <p:txBody>
          <a:bodyPr/>
          <a:lstStyle/>
          <a:p>
            <a:r>
              <a:rPr lang="en-GB" dirty="0" err="1"/>
              <a:t>RICHes</a:t>
            </a:r>
            <a:r>
              <a:rPr lang="en-GB" dirty="0"/>
              <a:t> WITH DUAL RADIATOR:</a:t>
            </a:r>
            <a:br>
              <a:rPr lang="en-GB" dirty="0"/>
            </a:br>
            <a:r>
              <a:rPr lang="en-GB" dirty="0"/>
              <a:t>THE </a:t>
            </a:r>
            <a:r>
              <a:rPr lang="en-GB" dirty="0" err="1"/>
              <a:t>RICHes</a:t>
            </a:r>
            <a:r>
              <a:rPr lang="en-GB" dirty="0"/>
              <a:t> of HERMES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25425" y="1176338"/>
            <a:ext cx="9483725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GB" kern="0" dirty="0" smtClean="0"/>
          </a:p>
          <a:p>
            <a:pPr>
              <a:lnSpc>
                <a:spcPct val="80000"/>
              </a:lnSpc>
            </a:pPr>
            <a:endParaRPr lang="en-GB" kern="0" dirty="0" smtClean="0"/>
          </a:p>
          <a:p>
            <a:pPr>
              <a:lnSpc>
                <a:spcPct val="80000"/>
              </a:lnSpc>
            </a:pPr>
            <a:endParaRPr lang="en-GB" kern="0" dirty="0" smtClean="0"/>
          </a:p>
          <a:p>
            <a:pPr>
              <a:lnSpc>
                <a:spcPct val="80000"/>
              </a:lnSpc>
            </a:pPr>
            <a:endParaRPr lang="en-GB" kern="0" dirty="0" smtClean="0"/>
          </a:p>
          <a:p>
            <a:pPr>
              <a:lnSpc>
                <a:spcPct val="80000"/>
              </a:lnSpc>
            </a:pPr>
            <a:endParaRPr lang="en-GB" kern="0" dirty="0" smtClean="0"/>
          </a:p>
          <a:p>
            <a:pPr>
              <a:lnSpc>
                <a:spcPct val="80000"/>
              </a:lnSpc>
            </a:pPr>
            <a:endParaRPr lang="en-GB" kern="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GB" kern="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GB" kern="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GB" kern="0" dirty="0" smtClean="0">
                <a:effectLst/>
              </a:rPr>
              <a:t>at saturation: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GB" kern="0" dirty="0" smtClean="0">
                <a:effectLst/>
              </a:rPr>
              <a:t>&lt;</a:t>
            </a:r>
            <a:r>
              <a:rPr lang="en-GB" kern="0" dirty="0" err="1" smtClean="0">
                <a:effectLst/>
              </a:rPr>
              <a:t>n.ph.s_aerogel</a:t>
            </a:r>
            <a:r>
              <a:rPr lang="en-GB" kern="0" dirty="0" smtClean="0">
                <a:effectLst/>
              </a:rPr>
              <a:t>&gt;: ~8</a:t>
            </a:r>
            <a:endParaRPr lang="en-GB" kern="0" dirty="0">
              <a:effectLst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0" y="3179763"/>
            <a:ext cx="2905125" cy="283686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0763" y="1277938"/>
            <a:ext cx="3536950" cy="50355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010400" y="2143125"/>
            <a:ext cx="1418658" cy="2868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K</a:t>
            </a:r>
            <a:r>
              <a:rPr lang="en-GB" sz="1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ID efficiency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925621" y="2763838"/>
            <a:ext cx="1930016" cy="2868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K</a:t>
            </a:r>
            <a:r>
              <a:rPr lang="en-GB" sz="1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missID</a:t>
            </a:r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efficiency</a:t>
            </a:r>
            <a:endParaRPr lang="en-GB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939302" y="4014788"/>
            <a:ext cx="1899558" cy="2868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p</a:t>
            </a:r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missID</a:t>
            </a:r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1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efficiency</a:t>
            </a:r>
            <a:endParaRPr lang="en-GB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100888" y="5102225"/>
            <a:ext cx="1746250" cy="2936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p:</a:t>
            </a:r>
            <a:r>
              <a:rPr lang="en-GB" sz="14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no ID efficiency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4" cstate="print"/>
          <a:srcRect b="32269"/>
          <a:stretch>
            <a:fillRect/>
          </a:stretch>
        </p:blipFill>
        <p:spPr bwMode="auto">
          <a:xfrm>
            <a:off x="288925" y="1271588"/>
            <a:ext cx="4014788" cy="176688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50000">
                <a:srgbClr val="FFFFFF">
                  <a:gamma/>
                  <a:shade val="46275"/>
                  <a:invGamma/>
                </a:srgbClr>
              </a:gs>
              <a:gs pos="100000">
                <a:srgbClr val="FFFFFF"/>
              </a:gs>
            </a:gsLst>
            <a:lin ang="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grpSp>
        <p:nvGrpSpPr>
          <p:cNvPr id="19" name="Group 13"/>
          <p:cNvGrpSpPr>
            <a:grpSpLocks/>
          </p:cNvGrpSpPr>
          <p:nvPr/>
        </p:nvGrpSpPr>
        <p:grpSpPr bwMode="auto">
          <a:xfrm>
            <a:off x="3230563" y="1352550"/>
            <a:ext cx="1873250" cy="754063"/>
            <a:chOff x="2207" y="474"/>
            <a:chExt cx="1314" cy="475"/>
          </a:xfrm>
        </p:grpSpPr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2350" y="474"/>
              <a:ext cx="1171" cy="4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GB" sz="16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Calculation:</a:t>
              </a:r>
            </a:p>
            <a:p>
              <a:r>
                <a:rPr lang="en-GB" sz="16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effective range </a:t>
              </a:r>
            </a:p>
            <a:p>
              <a:r>
                <a:rPr lang="en-GB" sz="1600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of separation</a:t>
              </a:r>
            </a:p>
          </p:txBody>
        </p:sp>
        <p:sp>
          <p:nvSpPr>
            <p:cNvPr id="21" name="Rectangle 12"/>
            <p:cNvSpPr>
              <a:spLocks noChangeArrowheads="1"/>
            </p:cNvSpPr>
            <p:nvPr/>
          </p:nvSpPr>
          <p:spPr bwMode="auto">
            <a:xfrm>
              <a:off x="2207" y="646"/>
              <a:ext cx="140" cy="115"/>
            </a:xfrm>
            <a:prstGeom prst="rect">
              <a:avLst/>
            </a:prstGeom>
            <a:solidFill>
              <a:srgbClr val="0000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5140325" y="3036888"/>
            <a:ext cx="749300" cy="3222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DATA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8778875" y="1055688"/>
            <a:ext cx="749300" cy="3222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DATA</a:t>
            </a: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170238" y="1309688"/>
            <a:ext cx="1981200" cy="8636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6098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RADIATORS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176338"/>
            <a:ext cx="9448800" cy="513873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0000CC"/>
                </a:solidFill>
                <a:effectLst/>
              </a:rPr>
              <a:t>Another example: </a:t>
            </a:r>
          </a:p>
          <a:p>
            <a:pPr>
              <a:buNone/>
            </a:pPr>
            <a:r>
              <a:rPr lang="en-US" dirty="0" smtClean="0">
                <a:effectLst/>
              </a:rPr>
              <a:t>	</a:t>
            </a:r>
            <a:r>
              <a:rPr lang="en-US" sz="2800" dirty="0" err="1" smtClean="0">
                <a:effectLst/>
              </a:rPr>
              <a:t>LHCb</a:t>
            </a:r>
            <a:r>
              <a:rPr lang="en-US" sz="2800" dirty="0" smtClean="0">
                <a:effectLst/>
              </a:rPr>
              <a:t> </a:t>
            </a:r>
            <a:r>
              <a:rPr lang="en-US" sz="2800" dirty="0" err="1" smtClean="0">
                <a:effectLst/>
              </a:rPr>
              <a:t>RICHes</a:t>
            </a:r>
            <a:endParaRPr lang="en-US" sz="2800" dirty="0">
              <a:effectLst/>
            </a:endParaRPr>
          </a:p>
        </p:txBody>
      </p:sp>
      <p:pic>
        <p:nvPicPr>
          <p:cNvPr id="8" name="Picture 4" descr="Spectrome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" y="2247901"/>
            <a:ext cx="7762373" cy="40005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9" name="Picture 6" descr="thre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478" y="1033140"/>
            <a:ext cx="3956448" cy="3297559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1143000" y="3187700"/>
            <a:ext cx="914400" cy="5461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759200" y="2781300"/>
            <a:ext cx="914400" cy="5461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39100" y="1447800"/>
            <a:ext cx="901209" cy="4801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CC"/>
                </a:solidFill>
              </a:rPr>
              <a:t>Aerogel</a:t>
            </a:r>
            <a:r>
              <a:rPr lang="en-US" sz="1400" dirty="0" smtClean="0">
                <a:solidFill>
                  <a:srgbClr val="0000CC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0000CC"/>
                </a:solidFill>
              </a:rPr>
              <a:t>(RICH1)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15300" y="2819400"/>
            <a:ext cx="841897" cy="4801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C4F10</a:t>
            </a:r>
          </a:p>
          <a:p>
            <a:r>
              <a:rPr lang="en-US" sz="1400" dirty="0" smtClean="0">
                <a:solidFill>
                  <a:srgbClr val="0000CC"/>
                </a:solidFill>
              </a:rPr>
              <a:t>(RICH1)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1375" y="3670300"/>
            <a:ext cx="1229824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CF4 (RICH2)</a:t>
            </a:r>
            <a:endParaRPr lang="en-US" sz="1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420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41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LHCb</a:t>
            </a:r>
          </a:p>
        </p:txBody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463" y="1100138"/>
            <a:ext cx="4297362" cy="48037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dirty="0"/>
          </a:p>
          <a:p>
            <a:r>
              <a:rPr lang="en-US" sz="1600" dirty="0" smtClean="0">
                <a:effectLst/>
              </a:rPr>
              <a:t>B-PHYSICS at LHC</a:t>
            </a:r>
            <a:endParaRPr lang="en-US" sz="1600" dirty="0">
              <a:effectLst/>
            </a:endParaRPr>
          </a:p>
          <a:p>
            <a:endParaRPr lang="en-US" sz="1600" dirty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en-US" dirty="0"/>
              <a:t>2 RICH</a:t>
            </a:r>
          </a:p>
          <a:p>
            <a:r>
              <a:rPr lang="en-US" sz="1600" dirty="0" smtClean="0">
                <a:effectLst/>
              </a:rPr>
              <a:t>radiators</a:t>
            </a:r>
            <a:endParaRPr lang="en-US" sz="1600" dirty="0">
              <a:effectLst/>
            </a:endParaRPr>
          </a:p>
          <a:p>
            <a:pPr lvl="1"/>
            <a:r>
              <a:rPr lang="en-US" sz="1600" dirty="0"/>
              <a:t>aerogel + C4F10</a:t>
            </a:r>
          </a:p>
          <a:p>
            <a:pPr lvl="1"/>
            <a:r>
              <a:rPr lang="en-US" sz="1600" dirty="0"/>
              <a:t>CF4</a:t>
            </a:r>
          </a:p>
          <a:p>
            <a:r>
              <a:rPr lang="en-US" sz="1600" dirty="0" smtClean="0">
                <a:effectLst/>
              </a:rPr>
              <a:t>Double reflection to limit the spherical </a:t>
            </a:r>
            <a:r>
              <a:rPr lang="en-US" sz="1600" dirty="0" err="1" smtClean="0">
                <a:effectLst/>
              </a:rPr>
              <a:t>abberation</a:t>
            </a:r>
            <a:r>
              <a:rPr lang="en-US" sz="1600" dirty="0" smtClean="0">
                <a:effectLst/>
              </a:rPr>
              <a:t> </a:t>
            </a:r>
            <a:endParaRPr lang="en-US" sz="1600" dirty="0">
              <a:effectLst/>
            </a:endParaRPr>
          </a:p>
          <a:p>
            <a:r>
              <a:rPr lang="en-US" sz="1600" dirty="0" smtClean="0">
                <a:effectLst/>
              </a:rPr>
              <a:t>photodetectors</a:t>
            </a:r>
            <a:endParaRPr lang="en-US" sz="1600" dirty="0">
              <a:effectLst/>
            </a:endParaRPr>
          </a:p>
          <a:p>
            <a:pPr lvl="1"/>
            <a:r>
              <a:rPr lang="en-US" sz="1400" dirty="0"/>
              <a:t>HPD</a:t>
            </a:r>
          </a:p>
          <a:p>
            <a:pPr lvl="1"/>
            <a:endParaRPr lang="en-US" sz="1400" dirty="0"/>
          </a:p>
          <a:p>
            <a:pPr lvl="1">
              <a:buFont typeface="Wingdings" pitchFamily="2" charset="2"/>
              <a:buNone/>
            </a:pPr>
            <a:endParaRPr lang="en-US" sz="1400" dirty="0"/>
          </a:p>
          <a:p>
            <a:pPr lvl="1">
              <a:buFont typeface="Wingdings" pitchFamily="2" charset="2"/>
              <a:buNone/>
            </a:pPr>
            <a:endParaRPr lang="en-US" sz="1400" dirty="0"/>
          </a:p>
          <a:p>
            <a:pPr>
              <a:buFont typeface="Wingdings" pitchFamily="2" charset="2"/>
              <a:buNone/>
            </a:pPr>
            <a:endParaRPr lang="en-US" sz="1600" dirty="0">
              <a:effectLst/>
            </a:endParaRPr>
          </a:p>
        </p:txBody>
      </p:sp>
      <p:pic>
        <p:nvPicPr>
          <p:cNvPr id="941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0738" y="1427163"/>
            <a:ext cx="2489200" cy="3271837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9410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9300" y="2489200"/>
            <a:ext cx="2382838" cy="3532188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941062" name="Text Box 6"/>
          <p:cNvSpPr txBox="1">
            <a:spLocks noChangeArrowheads="1"/>
          </p:cNvSpPr>
          <p:nvPr/>
        </p:nvSpPr>
        <p:spPr bwMode="auto">
          <a:xfrm>
            <a:off x="6300788" y="1019175"/>
            <a:ext cx="1479550" cy="485775"/>
          </a:xfrm>
          <a:prstGeom prst="rect">
            <a:avLst/>
          </a:prstGeom>
          <a:solidFill>
            <a:srgbClr val="CCFFFF"/>
          </a:solidFill>
          <a:ln w="9525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RICH 1</a:t>
            </a:r>
          </a:p>
        </p:txBody>
      </p:sp>
      <p:sp>
        <p:nvSpPr>
          <p:cNvPr id="941063" name="Text Box 7"/>
          <p:cNvSpPr txBox="1">
            <a:spLocks noChangeArrowheads="1"/>
          </p:cNvSpPr>
          <p:nvPr/>
        </p:nvSpPr>
        <p:spPr bwMode="auto">
          <a:xfrm>
            <a:off x="8242300" y="2097088"/>
            <a:ext cx="1479550" cy="485775"/>
          </a:xfrm>
          <a:prstGeom prst="rect">
            <a:avLst/>
          </a:prstGeom>
          <a:solidFill>
            <a:srgbClr val="CCFFFF"/>
          </a:solidFill>
          <a:ln w="9525" algn="ctr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280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RICH 2</a:t>
            </a:r>
          </a:p>
        </p:txBody>
      </p:sp>
      <p:pic>
        <p:nvPicPr>
          <p:cNvPr id="94106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3825" y="4676775"/>
            <a:ext cx="2725738" cy="1997075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9166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RADIATORS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3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" y="2141537"/>
            <a:ext cx="3720055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>
                <a:effectLst/>
              </a:rPr>
              <a:t>LHCb</a:t>
            </a:r>
            <a:r>
              <a:rPr lang="en-US" dirty="0" smtClean="0">
                <a:effectLst/>
              </a:rPr>
              <a:t> - </a:t>
            </a:r>
            <a:r>
              <a:rPr lang="en-US" dirty="0" err="1" smtClean="0">
                <a:effectLst/>
              </a:rPr>
              <a:t>RICHes</a:t>
            </a:r>
            <a:endParaRPr lang="en-US" dirty="0">
              <a:effectLst/>
            </a:endParaRPr>
          </a:p>
        </p:txBody>
      </p:sp>
      <p:pic>
        <p:nvPicPr>
          <p:cNvPr id="937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3" y="1384300"/>
            <a:ext cx="33909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37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3990975"/>
            <a:ext cx="3362325" cy="2457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5806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1677988"/>
            <a:ext cx="7786688" cy="889000"/>
          </a:xfrm>
        </p:spPr>
        <p:txBody>
          <a:bodyPr/>
          <a:lstStyle/>
          <a:p>
            <a:r>
              <a:rPr lang="en-US" sz="4800" dirty="0" smtClean="0"/>
              <a:t>“FLYING” </a:t>
            </a:r>
            <a:r>
              <a:rPr lang="en-US" sz="4800" dirty="0" err="1" smtClean="0"/>
              <a:t>RICHes</a:t>
            </a:r>
            <a:endParaRPr lang="en-US" sz="4800" i="1" dirty="0"/>
          </a:p>
        </p:txBody>
      </p:sp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442913" y="3019425"/>
            <a:ext cx="885348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l">
              <a:buFontTx/>
              <a:buChar char="•"/>
            </a:pP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Experiments: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CAPRICE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stratospheric balloons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(ended)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AMS,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on the Shuttle (active)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15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2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CAPRICE, AMS</a:t>
            </a:r>
          </a:p>
        </p:txBody>
      </p:sp>
      <p:sp>
        <p:nvSpPr>
          <p:cNvPr id="92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025" y="1303338"/>
            <a:ext cx="4483100" cy="5180012"/>
          </a:xfrm>
          <a:ln>
            <a:solidFill>
              <a:schemeClr val="hlink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CAPRICE</a:t>
            </a:r>
          </a:p>
          <a:p>
            <a:pPr>
              <a:buFont typeface="Wingdings" pitchFamily="2" charset="2"/>
              <a:buNone/>
            </a:pPr>
            <a:r>
              <a:rPr lang="en-US" sz="1800" dirty="0" smtClean="0">
                <a:effectLst/>
              </a:rPr>
              <a:t>Cosmic radiation</a:t>
            </a:r>
            <a:endParaRPr lang="en-US" sz="1800" dirty="0">
              <a:effectLst/>
            </a:endParaRPr>
          </a:p>
          <a:p>
            <a:r>
              <a:rPr lang="en-US" sz="1800" dirty="0" smtClean="0">
                <a:effectLst/>
              </a:rPr>
              <a:t>Separation of </a:t>
            </a:r>
            <a:r>
              <a:rPr lang="en-US" sz="1800" dirty="0" err="1">
                <a:effectLst/>
              </a:rPr>
              <a:t>pbar</a:t>
            </a:r>
            <a:r>
              <a:rPr lang="en-US" sz="1800" dirty="0">
                <a:effectLst/>
              </a:rPr>
              <a:t>, e-, </a:t>
            </a:r>
            <a:r>
              <a:rPr lang="en-US" sz="1800" dirty="0">
                <a:effectLst/>
                <a:latin typeface="Symbol" pitchFamily="64" charset="2"/>
              </a:rPr>
              <a:t>m-, p-</a:t>
            </a:r>
            <a:r>
              <a:rPr lang="en-US" sz="1800" dirty="0">
                <a:effectLst/>
              </a:rPr>
              <a:t> 1-5 GeV/c</a:t>
            </a:r>
          </a:p>
          <a:p>
            <a:r>
              <a:rPr lang="en-US" sz="1800" dirty="0" smtClean="0">
                <a:effectLst/>
              </a:rPr>
              <a:t>Radiator </a:t>
            </a:r>
            <a:endParaRPr lang="en-US" sz="1800" dirty="0">
              <a:effectLst/>
            </a:endParaRPr>
          </a:p>
          <a:p>
            <a:pPr lvl="1"/>
            <a:r>
              <a:rPr lang="en-US" sz="1600" dirty="0" err="1"/>
              <a:t>NaF</a:t>
            </a:r>
            <a:endParaRPr lang="en-US" sz="1600" dirty="0"/>
          </a:p>
          <a:p>
            <a:pPr lvl="1"/>
            <a:r>
              <a:rPr lang="en-US" sz="1600" dirty="0"/>
              <a:t>C4F10</a:t>
            </a:r>
          </a:p>
          <a:p>
            <a:r>
              <a:rPr lang="en-US" sz="1800" dirty="0" smtClean="0">
                <a:effectLst/>
              </a:rPr>
              <a:t>Photodetector:</a:t>
            </a:r>
            <a:endParaRPr lang="en-US" sz="1800" dirty="0">
              <a:effectLst/>
            </a:endParaRPr>
          </a:p>
          <a:p>
            <a:pPr lvl="1"/>
            <a:r>
              <a:rPr lang="en-US" sz="1600" dirty="0" smtClean="0"/>
              <a:t>MWPC at </a:t>
            </a:r>
            <a:r>
              <a:rPr lang="en-US" sz="1600" dirty="0"/>
              <a:t>45 </a:t>
            </a:r>
            <a:r>
              <a:rPr lang="en-US" sz="1600" baseline="30000" dirty="0" err="1" smtClean="0"/>
              <a:t>o</a:t>
            </a:r>
            <a:r>
              <a:rPr lang="en-US" sz="1600" dirty="0" err="1" smtClean="0"/>
              <a:t>C</a:t>
            </a:r>
            <a:r>
              <a:rPr lang="en-US" sz="1600" dirty="0" smtClean="0"/>
              <a:t>: </a:t>
            </a:r>
            <a:r>
              <a:rPr lang="en-US" sz="1600" dirty="0"/>
              <a:t>C2H6 + TMAE (38 </a:t>
            </a:r>
            <a:r>
              <a:rPr lang="en-US" sz="1600" baseline="30000" dirty="0" err="1" smtClean="0"/>
              <a:t>o</a:t>
            </a:r>
            <a:r>
              <a:rPr lang="en-US" sz="1600" dirty="0" err="1" smtClean="0"/>
              <a:t>C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r>
              <a:rPr lang="en-US" sz="1600" dirty="0"/>
              <a:t>MWPC </a:t>
            </a:r>
            <a:r>
              <a:rPr lang="en-US" sz="1600" dirty="0" smtClean="0"/>
              <a:t>with </a:t>
            </a:r>
            <a:r>
              <a:rPr lang="en-US" sz="1600" dirty="0" err="1"/>
              <a:t>CsI</a:t>
            </a:r>
            <a:endParaRPr lang="en-US" sz="1600" dirty="0"/>
          </a:p>
        </p:txBody>
      </p:sp>
      <p:pic>
        <p:nvPicPr>
          <p:cNvPr id="9267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88" y="4718050"/>
            <a:ext cx="3579812" cy="1711325"/>
          </a:xfrm>
          <a:prstGeom prst="rect">
            <a:avLst/>
          </a:prstGeom>
          <a:noFill/>
          <a:ln w="9525" algn="ctr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4979988" y="1292225"/>
            <a:ext cx="4667250" cy="518001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dirty="0">
                <a:solidFill>
                  <a:srgbClr val="0000CC"/>
                </a:solidFill>
                <a:effectLst/>
                <a:latin typeface="Arial" charset="0"/>
              </a:rPr>
              <a:t>AMS</a:t>
            </a:r>
          </a:p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1800" dirty="0">
                <a:solidFill>
                  <a:srgbClr val="0000CC"/>
                </a:solidFill>
                <a:effectLst/>
                <a:latin typeface="Arial" charset="0"/>
              </a:rPr>
              <a:t>C</a:t>
            </a:r>
            <a:r>
              <a:rPr lang="en-US" sz="1800" dirty="0" smtClean="0">
                <a:solidFill>
                  <a:srgbClr val="0000CC"/>
                </a:solidFill>
                <a:effectLst/>
                <a:latin typeface="Arial" charset="0"/>
              </a:rPr>
              <a:t>osmic radiation</a:t>
            </a:r>
          </a:p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CC"/>
                </a:solidFill>
                <a:effectLst/>
                <a:latin typeface="Arial" charset="0"/>
              </a:rPr>
              <a:t>Separation of relativistic ions (A</a:t>
            </a:r>
            <a:r>
              <a:rPr lang="en-US" sz="1800" dirty="0">
                <a:solidFill>
                  <a:srgbClr val="0000CC"/>
                </a:solidFill>
                <a:effectLst/>
                <a:latin typeface="Arial" charset="0"/>
                <a:cs typeface="Arial" charset="0"/>
              </a:rPr>
              <a:t>≤15), 1&lt; p/A&lt;10 </a:t>
            </a:r>
            <a:r>
              <a:rPr lang="en-US" sz="1800" dirty="0">
                <a:solidFill>
                  <a:srgbClr val="0000CC"/>
                </a:solidFill>
                <a:effectLst/>
                <a:latin typeface="Arial" charset="0"/>
              </a:rPr>
              <a:t>GeV/c</a:t>
            </a:r>
          </a:p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CC"/>
                </a:solidFill>
                <a:effectLst/>
                <a:latin typeface="Arial" charset="0"/>
              </a:rPr>
              <a:t>Radiator</a:t>
            </a:r>
            <a:endParaRPr lang="en-US" sz="1800" dirty="0">
              <a:solidFill>
                <a:srgbClr val="0000CC"/>
              </a:solidFill>
              <a:effectLst/>
              <a:latin typeface="Arial" charset="0"/>
            </a:endParaRPr>
          </a:p>
          <a:p>
            <a:pPr marL="1047750" lvl="1" indent="-285750" algn="l">
              <a:spcBef>
                <a:spcPct val="30000"/>
              </a:spcBef>
              <a:buClr>
                <a:srgbClr val="0000CC"/>
              </a:buClr>
              <a:buFont typeface="Wingdings" pitchFamily="2" charset="2"/>
              <a:buChar char="§"/>
            </a:pPr>
            <a:r>
              <a:rPr lang="en-US" sz="1600" dirty="0" err="1">
                <a:solidFill>
                  <a:srgbClr val="0000CC"/>
                </a:solidFill>
                <a:effectLst/>
                <a:latin typeface="Arial" charset="0"/>
              </a:rPr>
              <a:t>NaF</a:t>
            </a:r>
            <a:r>
              <a:rPr lang="en-US" sz="1600" dirty="0">
                <a:solidFill>
                  <a:srgbClr val="0000CC"/>
                </a:solidFill>
                <a:effectLst/>
                <a:latin typeface="Arial" charset="0"/>
              </a:rPr>
              <a:t> + aerogel</a:t>
            </a:r>
          </a:p>
          <a:p>
            <a:pPr marL="1047750" lvl="1" indent="-285750" algn="l">
              <a:spcBef>
                <a:spcPct val="30000"/>
              </a:spcBef>
              <a:buClr>
                <a:srgbClr val="0000CC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CC"/>
                </a:solidFill>
                <a:effectLst/>
                <a:latin typeface="Arial" charset="0"/>
              </a:rPr>
              <a:t>C4F10</a:t>
            </a:r>
          </a:p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1800" dirty="0" smtClean="0">
                <a:solidFill>
                  <a:srgbClr val="0000CC"/>
                </a:solidFill>
                <a:effectLst/>
                <a:latin typeface="Arial" charset="0"/>
              </a:rPr>
              <a:t>photodetector:</a:t>
            </a:r>
            <a:endParaRPr lang="en-US" sz="1800" dirty="0">
              <a:solidFill>
                <a:srgbClr val="0000CC"/>
              </a:solidFill>
              <a:effectLst/>
              <a:latin typeface="Arial" charset="0"/>
            </a:endParaRPr>
          </a:p>
          <a:p>
            <a:pPr marL="1047750" lvl="1" indent="-285750" algn="l">
              <a:spcBef>
                <a:spcPct val="30000"/>
              </a:spcBef>
              <a:buClr>
                <a:srgbClr val="0000CC"/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0000CC"/>
                </a:solidFill>
                <a:effectLst/>
                <a:latin typeface="Arial" charset="0"/>
              </a:rPr>
              <a:t>MAPMT</a:t>
            </a:r>
          </a:p>
        </p:txBody>
      </p:sp>
      <p:pic>
        <p:nvPicPr>
          <p:cNvPr id="926760" name="Picture 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1213" y="4713288"/>
            <a:ext cx="22606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6761" name="Text Box 41"/>
          <p:cNvSpPr txBox="1">
            <a:spLocks noChangeArrowheads="1"/>
          </p:cNvSpPr>
          <p:nvPr/>
        </p:nvSpPr>
        <p:spPr bwMode="auto">
          <a:xfrm>
            <a:off x="5100638" y="5792788"/>
            <a:ext cx="25122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1800" dirty="0" err="1">
                <a:solidFill>
                  <a:schemeClr val="accent2"/>
                </a:solidFill>
                <a:effectLst/>
              </a:rPr>
              <a:t>Photodetector</a:t>
            </a:r>
            <a:r>
              <a:rPr lang="fr-FR" sz="1800" dirty="0">
                <a:solidFill>
                  <a:schemeClr val="accent2"/>
                </a:solidFill>
                <a:effectLst/>
              </a:rPr>
              <a:t/>
            </a:r>
            <a:br>
              <a:rPr lang="fr-FR" sz="1800" dirty="0">
                <a:solidFill>
                  <a:schemeClr val="accent2"/>
                </a:solidFill>
                <a:effectLst/>
              </a:rPr>
            </a:br>
            <a:r>
              <a:rPr lang="fr-FR" sz="1800" dirty="0">
                <a:solidFill>
                  <a:schemeClr val="accent2"/>
                </a:solidFill>
                <a:effectLst/>
              </a:rPr>
              <a:t>plane (680 </a:t>
            </a:r>
            <a:r>
              <a:rPr lang="fr-FR" sz="1800" dirty="0" err="1" smtClean="0">
                <a:solidFill>
                  <a:schemeClr val="accent2"/>
                </a:solidFill>
                <a:effectLst/>
              </a:rPr>
              <a:t>MAPMTs</a:t>
            </a:r>
            <a:r>
              <a:rPr lang="fr-FR" sz="1800" dirty="0">
                <a:solidFill>
                  <a:schemeClr val="accent2"/>
                </a:solidFill>
                <a:effectLst/>
              </a:rPr>
              <a:t>)</a:t>
            </a:r>
          </a:p>
        </p:txBody>
      </p:sp>
      <p:sp>
        <p:nvSpPr>
          <p:cNvPr id="926762" name="Text Box 42"/>
          <p:cNvSpPr txBox="1">
            <a:spLocks noChangeArrowheads="1"/>
          </p:cNvSpPr>
          <p:nvPr/>
        </p:nvSpPr>
        <p:spPr bwMode="auto">
          <a:xfrm>
            <a:off x="5310188" y="4903788"/>
            <a:ext cx="1400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1800">
                <a:solidFill>
                  <a:schemeClr val="accent2"/>
                </a:solidFill>
                <a:effectLst/>
              </a:rPr>
              <a:t>Radiator(s)</a:t>
            </a:r>
          </a:p>
        </p:txBody>
      </p:sp>
      <p:sp>
        <p:nvSpPr>
          <p:cNvPr id="926763" name="Text Box 43"/>
          <p:cNvSpPr txBox="1">
            <a:spLocks noChangeArrowheads="1"/>
          </p:cNvSpPr>
          <p:nvPr/>
        </p:nvSpPr>
        <p:spPr bwMode="auto">
          <a:xfrm>
            <a:off x="5153025" y="5348288"/>
            <a:ext cx="1724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1800">
                <a:solidFill>
                  <a:schemeClr val="accent2"/>
                </a:solidFill>
                <a:effectLst/>
              </a:rPr>
              <a:t>Conical mirror</a:t>
            </a:r>
          </a:p>
        </p:txBody>
      </p:sp>
      <p:sp>
        <p:nvSpPr>
          <p:cNvPr id="926764" name="Line 44"/>
          <p:cNvSpPr>
            <a:spLocks noChangeShapeType="1"/>
          </p:cNvSpPr>
          <p:nvPr/>
        </p:nvSpPr>
        <p:spPr bwMode="auto">
          <a:xfrm>
            <a:off x="6889750" y="5957888"/>
            <a:ext cx="104933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765" name="Line 45"/>
          <p:cNvSpPr>
            <a:spLocks noChangeShapeType="1"/>
          </p:cNvSpPr>
          <p:nvPr/>
        </p:nvSpPr>
        <p:spPr bwMode="auto">
          <a:xfrm flipV="1">
            <a:off x="6921500" y="5556250"/>
            <a:ext cx="438150" cy="95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6766" name="Line 46"/>
          <p:cNvSpPr>
            <a:spLocks noChangeShapeType="1"/>
          </p:cNvSpPr>
          <p:nvPr/>
        </p:nvSpPr>
        <p:spPr bwMode="auto">
          <a:xfrm>
            <a:off x="6737350" y="5116513"/>
            <a:ext cx="1090613" cy="809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1677988"/>
            <a:ext cx="7786688" cy="889000"/>
          </a:xfrm>
        </p:spPr>
        <p:txBody>
          <a:bodyPr/>
          <a:lstStyle/>
          <a:p>
            <a:r>
              <a:rPr lang="en-US" sz="4400" dirty="0" err="1" smtClean="0"/>
              <a:t>RICHes</a:t>
            </a:r>
            <a:r>
              <a:rPr lang="en-US" sz="4400" dirty="0" smtClean="0"/>
              <a:t> TO IDENTIFY RELATIVISTIC HEAVY IONS</a:t>
            </a:r>
            <a:endParaRPr lang="en-US" sz="4400" i="1" dirty="0"/>
          </a:p>
        </p:txBody>
      </p:sp>
      <p:sp>
        <p:nvSpPr>
          <p:cNvPr id="927747" name="Rectangle 3"/>
          <p:cNvSpPr>
            <a:spLocks noChangeArrowheads="1"/>
          </p:cNvSpPr>
          <p:nvPr/>
        </p:nvSpPr>
        <p:spPr bwMode="auto">
          <a:xfrm>
            <a:off x="442913" y="3019425"/>
            <a:ext cx="885348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l">
              <a:buFontTx/>
              <a:buChar char="•"/>
            </a:pP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EXPERIMENTS: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CAPRICE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stratospheric balloons (ended)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AMS 2,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on the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Shuttle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(active)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HIRICH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GSI 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(ended)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  Silvia DALLA TORRE</a:t>
            </a:r>
          </a:p>
        </p:txBody>
      </p:sp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64" charset="0"/>
            </a:endParaRPr>
          </a:p>
        </p:txBody>
      </p:sp>
      <p:sp>
        <p:nvSpPr>
          <p:cNvPr id="24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2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RELATIVISTIC HEAVY IONS</a:t>
            </a:r>
            <a:endParaRPr lang="en-US" dirty="0"/>
          </a:p>
        </p:txBody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err="1">
                <a:effectLst/>
              </a:rPr>
              <a:t>N_photon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proportional to</a:t>
            </a:r>
            <a:r>
              <a:rPr lang="en-US" dirty="0" smtClean="0">
                <a:effectLst/>
              </a:rPr>
              <a:t> </a:t>
            </a:r>
            <a:r>
              <a:rPr lang="en-US" dirty="0" smtClean="0">
                <a:effectLst/>
              </a:rPr>
              <a:t>Z</a:t>
            </a:r>
            <a:r>
              <a:rPr lang="en-US" baseline="30000" dirty="0" smtClean="0">
                <a:effectLst/>
              </a:rPr>
              <a:t>2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!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  <a:sym typeface="Wingdings" pitchFamily="2" charset="2"/>
              </a:rPr>
              <a:t> </a:t>
            </a:r>
            <a:r>
              <a:rPr lang="en-US" dirty="0" smtClean="0">
                <a:effectLst/>
                <a:sym typeface="Wingdings" pitchFamily="2" charset="2"/>
              </a:rPr>
              <a:t>Here photon counting pays !</a:t>
            </a:r>
            <a:endParaRPr lang="en-US" dirty="0">
              <a:effectLst/>
            </a:endParaRPr>
          </a:p>
        </p:txBody>
      </p:sp>
      <p:pic>
        <p:nvPicPr>
          <p:cNvPr id="924697" name="Picture 25" descr="ring_z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4950" y="4516438"/>
            <a:ext cx="1941513" cy="2160587"/>
          </a:xfrm>
          <a:prstGeom prst="rect">
            <a:avLst/>
          </a:prstGeom>
          <a:noFill/>
        </p:spPr>
      </p:pic>
      <p:pic>
        <p:nvPicPr>
          <p:cNvPr id="924698" name="Picture 26" descr="ring_z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3225" y="2371725"/>
            <a:ext cx="2011363" cy="2236788"/>
          </a:xfrm>
          <a:prstGeom prst="rect">
            <a:avLst/>
          </a:prstGeom>
          <a:noFill/>
        </p:spPr>
      </p:pic>
      <p:pic>
        <p:nvPicPr>
          <p:cNvPr id="924699" name="Picture 27" descr="ring_big3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0275" y="4516438"/>
            <a:ext cx="1968500" cy="2190750"/>
          </a:xfrm>
          <a:prstGeom prst="rect">
            <a:avLst/>
          </a:prstGeom>
          <a:noFill/>
        </p:spPr>
      </p:pic>
      <p:sp>
        <p:nvSpPr>
          <p:cNvPr id="924700" name="Text Box 28"/>
          <p:cNvSpPr txBox="1">
            <a:spLocks noChangeArrowheads="1"/>
          </p:cNvSpPr>
          <p:nvPr/>
        </p:nvSpPr>
        <p:spPr bwMode="auto">
          <a:xfrm>
            <a:off x="5826125" y="5378450"/>
            <a:ext cx="501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>
                <a:solidFill>
                  <a:schemeClr val="accent2"/>
                </a:solidFill>
                <a:effectLst/>
              </a:rPr>
              <a:t>Z</a:t>
            </a:r>
          </a:p>
        </p:txBody>
      </p:sp>
      <p:sp>
        <p:nvSpPr>
          <p:cNvPr id="924701" name="Text Box 29"/>
          <p:cNvSpPr txBox="1">
            <a:spLocks noChangeArrowheads="1"/>
          </p:cNvSpPr>
          <p:nvPr/>
        </p:nvSpPr>
        <p:spPr bwMode="auto">
          <a:xfrm>
            <a:off x="4743450" y="5472113"/>
            <a:ext cx="508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2800" b="0">
                <a:solidFill>
                  <a:schemeClr val="accent2"/>
                </a:solidFill>
                <a:effectLst/>
              </a:rPr>
              <a:t>2 </a:t>
            </a:r>
          </a:p>
        </p:txBody>
      </p:sp>
      <p:sp>
        <p:nvSpPr>
          <p:cNvPr id="924702" name="Text Box 30"/>
          <p:cNvSpPr txBox="1">
            <a:spLocks noChangeArrowheads="1"/>
          </p:cNvSpPr>
          <p:nvPr/>
        </p:nvSpPr>
        <p:spPr bwMode="auto">
          <a:xfrm>
            <a:off x="5145088" y="4606925"/>
            <a:ext cx="50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2800" b="0">
                <a:solidFill>
                  <a:schemeClr val="accent2"/>
                </a:solidFill>
                <a:effectLst/>
              </a:rPr>
              <a:t>3 </a:t>
            </a:r>
          </a:p>
        </p:txBody>
      </p:sp>
      <p:sp>
        <p:nvSpPr>
          <p:cNvPr id="924703" name="Text Box 31"/>
          <p:cNvSpPr txBox="1">
            <a:spLocks noChangeArrowheads="1"/>
          </p:cNvSpPr>
          <p:nvPr/>
        </p:nvSpPr>
        <p:spPr bwMode="auto">
          <a:xfrm>
            <a:off x="5826125" y="4268788"/>
            <a:ext cx="508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2800" b="0">
                <a:solidFill>
                  <a:schemeClr val="accent2"/>
                </a:solidFill>
                <a:effectLst/>
              </a:rPr>
              <a:t>6 </a:t>
            </a:r>
          </a:p>
        </p:txBody>
      </p:sp>
      <p:sp>
        <p:nvSpPr>
          <p:cNvPr id="924704" name="Text Box 32"/>
          <p:cNvSpPr txBox="1">
            <a:spLocks noChangeArrowheads="1"/>
          </p:cNvSpPr>
          <p:nvPr/>
        </p:nvSpPr>
        <p:spPr bwMode="auto">
          <a:xfrm>
            <a:off x="6310313" y="4640263"/>
            <a:ext cx="1122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2800" b="0">
                <a:solidFill>
                  <a:schemeClr val="accent2"/>
                </a:solidFill>
                <a:effectLst/>
              </a:rPr>
              <a:t>&gt;~16  </a:t>
            </a:r>
          </a:p>
        </p:txBody>
      </p:sp>
      <p:sp>
        <p:nvSpPr>
          <p:cNvPr id="924705" name="Text Box 33"/>
          <p:cNvSpPr txBox="1">
            <a:spLocks noChangeArrowheads="1"/>
          </p:cNvSpPr>
          <p:nvPr/>
        </p:nvSpPr>
        <p:spPr bwMode="auto">
          <a:xfrm>
            <a:off x="6837363" y="5472113"/>
            <a:ext cx="803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2800" b="0">
                <a:solidFill>
                  <a:schemeClr val="accent2"/>
                </a:solidFill>
                <a:effectLst/>
              </a:rPr>
              <a:t>&gt;16 </a:t>
            </a:r>
          </a:p>
        </p:txBody>
      </p:sp>
      <p:pic>
        <p:nvPicPr>
          <p:cNvPr id="924706" name="Picture 34" descr="ring_z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1263" y="2155825"/>
            <a:ext cx="1968500" cy="2190750"/>
          </a:xfrm>
          <a:prstGeom prst="rect">
            <a:avLst/>
          </a:prstGeom>
          <a:noFill/>
        </p:spPr>
      </p:pic>
      <p:pic>
        <p:nvPicPr>
          <p:cNvPr id="924707" name="Picture 35" descr="ring_z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5163" y="2341563"/>
            <a:ext cx="1968500" cy="2190750"/>
          </a:xfrm>
          <a:prstGeom prst="rect">
            <a:avLst/>
          </a:prstGeom>
          <a:noFill/>
        </p:spPr>
      </p:pic>
      <p:sp>
        <p:nvSpPr>
          <p:cNvPr id="924708" name="Text Box 36"/>
          <p:cNvSpPr txBox="1">
            <a:spLocks noChangeArrowheads="1"/>
          </p:cNvSpPr>
          <p:nvPr/>
        </p:nvSpPr>
        <p:spPr bwMode="auto">
          <a:xfrm>
            <a:off x="3121025" y="4392613"/>
            <a:ext cx="758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2800" b="0">
                <a:solidFill>
                  <a:schemeClr val="accent2"/>
                </a:solidFill>
                <a:effectLst/>
              </a:rPr>
              <a:t>He </a:t>
            </a:r>
          </a:p>
        </p:txBody>
      </p:sp>
      <p:sp>
        <p:nvSpPr>
          <p:cNvPr id="924709" name="Text Box 37"/>
          <p:cNvSpPr txBox="1">
            <a:spLocks noChangeArrowheads="1"/>
          </p:cNvSpPr>
          <p:nvPr/>
        </p:nvSpPr>
        <p:spPr bwMode="auto">
          <a:xfrm>
            <a:off x="3468688" y="2200275"/>
            <a:ext cx="5857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2800" b="0">
                <a:solidFill>
                  <a:schemeClr val="accent2"/>
                </a:solidFill>
                <a:effectLst/>
              </a:rPr>
              <a:t>Li </a:t>
            </a:r>
          </a:p>
        </p:txBody>
      </p:sp>
      <p:sp>
        <p:nvSpPr>
          <p:cNvPr id="924710" name="Text Box 38"/>
          <p:cNvSpPr txBox="1">
            <a:spLocks noChangeArrowheads="1"/>
          </p:cNvSpPr>
          <p:nvPr/>
        </p:nvSpPr>
        <p:spPr bwMode="auto">
          <a:xfrm>
            <a:off x="5297488" y="2016125"/>
            <a:ext cx="387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2800" b="0">
                <a:solidFill>
                  <a:schemeClr val="accent2"/>
                </a:solidFill>
                <a:effectLst/>
              </a:rPr>
              <a:t>C </a:t>
            </a:r>
          </a:p>
        </p:txBody>
      </p:sp>
      <p:sp>
        <p:nvSpPr>
          <p:cNvPr id="924711" name="Text Box 39"/>
          <p:cNvSpPr txBox="1">
            <a:spLocks noChangeArrowheads="1"/>
          </p:cNvSpPr>
          <p:nvPr/>
        </p:nvSpPr>
        <p:spPr bwMode="auto">
          <a:xfrm>
            <a:off x="7418388" y="2233613"/>
            <a:ext cx="125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2800" b="0">
                <a:solidFill>
                  <a:schemeClr val="accent2"/>
                </a:solidFill>
                <a:effectLst/>
              </a:rPr>
              <a:t>Si-P ?</a:t>
            </a:r>
          </a:p>
        </p:txBody>
      </p:sp>
      <p:sp>
        <p:nvSpPr>
          <p:cNvPr id="924712" name="Text Box 40"/>
          <p:cNvSpPr txBox="1">
            <a:spLocks noChangeArrowheads="1"/>
          </p:cNvSpPr>
          <p:nvPr/>
        </p:nvSpPr>
        <p:spPr bwMode="auto">
          <a:xfrm>
            <a:off x="8223250" y="4424363"/>
            <a:ext cx="12065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</a:pPr>
            <a:r>
              <a:rPr lang="fr-FR" sz="2800" b="0">
                <a:solidFill>
                  <a:schemeClr val="accent2"/>
                </a:solidFill>
                <a:effectLst/>
              </a:rPr>
              <a:t> ~Fe ?</a:t>
            </a:r>
          </a:p>
        </p:txBody>
      </p:sp>
      <p:sp>
        <p:nvSpPr>
          <p:cNvPr id="924713" name="Arc 41"/>
          <p:cNvSpPr>
            <a:spLocks/>
          </p:cNvSpPr>
          <p:nvPr/>
        </p:nvSpPr>
        <p:spPr bwMode="auto">
          <a:xfrm>
            <a:off x="4665663" y="4241800"/>
            <a:ext cx="2782887" cy="1636713"/>
          </a:xfrm>
          <a:custGeom>
            <a:avLst/>
            <a:gdLst>
              <a:gd name="G0" fmla="+- 21565 0 0"/>
              <a:gd name="G1" fmla="+- 21600 0 0"/>
              <a:gd name="G2" fmla="+- 21600 0 0"/>
              <a:gd name="T0" fmla="*/ 0 w 43165"/>
              <a:gd name="T1" fmla="*/ 20380 h 21600"/>
              <a:gd name="T2" fmla="*/ 43165 w 43165"/>
              <a:gd name="T3" fmla="*/ 21600 h 21600"/>
              <a:gd name="T4" fmla="*/ 21565 w 4316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65" h="21600" fill="none" extrusionOk="0">
                <a:moveTo>
                  <a:pt x="-1" y="20379"/>
                </a:moveTo>
                <a:cubicBezTo>
                  <a:pt x="646" y="8942"/>
                  <a:pt x="10109" y="-1"/>
                  <a:pt x="21565" y="0"/>
                </a:cubicBezTo>
                <a:cubicBezTo>
                  <a:pt x="33494" y="0"/>
                  <a:pt x="43165" y="9670"/>
                  <a:pt x="43165" y="21600"/>
                </a:cubicBezTo>
              </a:path>
              <a:path w="43165" h="21600" stroke="0" extrusionOk="0">
                <a:moveTo>
                  <a:pt x="-1" y="20379"/>
                </a:moveTo>
                <a:cubicBezTo>
                  <a:pt x="646" y="8942"/>
                  <a:pt x="10109" y="-1"/>
                  <a:pt x="21565" y="0"/>
                </a:cubicBezTo>
                <a:cubicBezTo>
                  <a:pt x="33494" y="0"/>
                  <a:pt x="43165" y="9670"/>
                  <a:pt x="43165" y="21600"/>
                </a:cubicBezTo>
                <a:lnTo>
                  <a:pt x="21565" y="21600"/>
                </a:lnTo>
                <a:close/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1" hangingPunct="1">
              <a:lnSpc>
                <a:spcPct val="100000"/>
              </a:lnSpc>
            </a:pPr>
            <a:endParaRPr lang="en-US" sz="2400" b="0">
              <a:solidFill>
                <a:srgbClr val="0000FF"/>
              </a:solidFill>
              <a:effectLst/>
              <a:latin typeface="Times New Roman" pitchFamily="64" charset="0"/>
            </a:endParaRPr>
          </a:p>
        </p:txBody>
      </p:sp>
      <p:sp>
        <p:nvSpPr>
          <p:cNvPr id="924714" name="Rectangle 42"/>
          <p:cNvSpPr>
            <a:spLocks noChangeArrowheads="1"/>
          </p:cNvSpPr>
          <p:nvPr/>
        </p:nvSpPr>
        <p:spPr bwMode="auto">
          <a:xfrm>
            <a:off x="334963" y="2590800"/>
            <a:ext cx="2244725" cy="256063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fr-FR" sz="1600" dirty="0">
                <a:solidFill>
                  <a:srgbClr val="0000CC"/>
                </a:solidFill>
                <a:effectLst/>
              </a:rPr>
              <a:t>AMS test </a:t>
            </a:r>
            <a:r>
              <a:rPr lang="fr-FR" sz="1600" dirty="0" err="1">
                <a:solidFill>
                  <a:srgbClr val="0000CC"/>
                </a:solidFill>
                <a:effectLst/>
              </a:rPr>
              <a:t>beam</a:t>
            </a:r>
            <a:r>
              <a:rPr lang="fr-FR" sz="1600" dirty="0">
                <a:solidFill>
                  <a:srgbClr val="0000CC"/>
                </a:solidFill>
                <a:effectLst/>
              </a:rPr>
              <a:t> </a:t>
            </a:r>
            <a:r>
              <a:rPr lang="fr-FR" sz="1600" dirty="0" smtClean="0">
                <a:solidFill>
                  <a:srgbClr val="0000CC"/>
                </a:solidFill>
                <a:effectLst/>
              </a:rPr>
              <a:t>(at </a:t>
            </a:r>
            <a:r>
              <a:rPr lang="fr-FR" sz="1600" dirty="0">
                <a:solidFill>
                  <a:srgbClr val="0000CC"/>
                </a:solidFill>
                <a:effectLst/>
              </a:rPr>
              <a:t>CERN, </a:t>
            </a:r>
            <a:r>
              <a:rPr lang="fr-FR" sz="1600" dirty="0" err="1" smtClean="0">
                <a:solidFill>
                  <a:srgbClr val="0000CC"/>
                </a:solidFill>
                <a:effectLst/>
              </a:rPr>
              <a:t>heavy</a:t>
            </a:r>
            <a:r>
              <a:rPr lang="fr-FR" sz="1600" dirty="0" smtClean="0">
                <a:solidFill>
                  <a:srgbClr val="0000CC"/>
                </a:solidFill>
                <a:effectLst/>
              </a:rPr>
              <a:t> ion </a:t>
            </a:r>
            <a:r>
              <a:rPr lang="fr-FR" sz="1600" dirty="0" err="1" smtClean="0">
                <a:solidFill>
                  <a:srgbClr val="0000CC"/>
                </a:solidFill>
                <a:effectLst/>
              </a:rPr>
              <a:t>beam</a:t>
            </a:r>
            <a:r>
              <a:rPr lang="fr-FR" sz="1600" dirty="0" smtClean="0">
                <a:solidFill>
                  <a:srgbClr val="0000CC"/>
                </a:solidFill>
                <a:effectLst/>
              </a:rPr>
              <a:t>):</a:t>
            </a:r>
            <a:r>
              <a:rPr lang="fr-FR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fr-FR" sz="1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20 </a:t>
            </a:r>
            <a:r>
              <a:rPr lang="fr-FR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GeV</a:t>
            </a:r>
            <a:r>
              <a:rPr lang="fr-F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/N </a:t>
            </a:r>
            <a:br>
              <a:rPr lang="fr-F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Cherenkov</a:t>
            </a:r>
            <a:r>
              <a:rPr lang="fr-F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br>
              <a:rPr lang="fr-F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fr-F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25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3265488"/>
            <a:ext cx="7786688" cy="889000"/>
          </a:xfrm>
        </p:spPr>
        <p:txBody>
          <a:bodyPr/>
          <a:lstStyle/>
          <a:p>
            <a:r>
              <a:rPr lang="en-US" sz="4800" dirty="0" smtClean="0"/>
              <a:t>NOVEL ARCHITECTURES AND APPROACHES</a:t>
            </a:r>
            <a:endParaRPr lang="en-US" sz="4800" i="1" dirty="0"/>
          </a:p>
        </p:txBody>
      </p:sp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442913" y="3019425"/>
            <a:ext cx="885348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l">
              <a:buFontTx/>
              <a:buChar char="•"/>
            </a:pP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016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63600" y="1166813"/>
            <a:ext cx="8123238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endParaRPr lang="en-GB" kern="0" dirty="0" smtClean="0"/>
          </a:p>
          <a:p>
            <a:pPr>
              <a:buFont typeface="Wingdings" pitchFamily="2" charset="2"/>
              <a:buNone/>
            </a:pPr>
            <a:r>
              <a:rPr lang="en-GB" kern="0" dirty="0" smtClean="0"/>
              <a:t>For future applications</a:t>
            </a:r>
          </a:p>
          <a:p>
            <a:pPr>
              <a:buFont typeface="Wingdings" pitchFamily="2" charset="2"/>
              <a:buNone/>
            </a:pPr>
            <a:endParaRPr lang="en-GB" kern="0" dirty="0" smtClean="0"/>
          </a:p>
          <a:p>
            <a:pPr lvl="1"/>
            <a:endParaRPr lang="en-GB" sz="1800" kern="0" dirty="0" smtClean="0">
              <a:effectLst/>
            </a:endParaRPr>
          </a:p>
          <a:p>
            <a:pPr lvl="1"/>
            <a:endParaRPr lang="en-GB" sz="1800" kern="0" dirty="0" smtClean="0">
              <a:effectLst/>
            </a:endParaRPr>
          </a:p>
          <a:p>
            <a:pPr lvl="1"/>
            <a:r>
              <a:rPr lang="en-GB" sz="1800" kern="0" dirty="0" smtClean="0">
                <a:solidFill>
                  <a:schemeClr val="hlink"/>
                </a:solidFill>
                <a:effectLst/>
              </a:rPr>
              <a:t>The new concepts of DIRC family</a:t>
            </a:r>
            <a:r>
              <a:rPr lang="en-GB" sz="1800" kern="0" dirty="0" smtClean="0">
                <a:effectLst/>
              </a:rPr>
              <a:t> </a:t>
            </a:r>
          </a:p>
          <a:p>
            <a:pPr lvl="1"/>
            <a:endParaRPr lang="en-GB" sz="1800" kern="0" dirty="0" smtClean="0">
              <a:effectLst/>
            </a:endParaRPr>
          </a:p>
          <a:p>
            <a:pPr lvl="1"/>
            <a:r>
              <a:rPr lang="en-GB" sz="1800" kern="0" dirty="0" smtClean="0">
                <a:effectLst/>
              </a:rPr>
              <a:t>COMPLEMENTING or ALTERNATIVE possibilities with TOF</a:t>
            </a:r>
          </a:p>
          <a:p>
            <a:pPr lvl="1"/>
            <a:endParaRPr lang="en-GB" sz="1800" kern="0" dirty="0" smtClean="0">
              <a:effectLst/>
            </a:endParaRPr>
          </a:p>
          <a:p>
            <a:pPr lvl="1"/>
            <a:endParaRPr lang="en-GB" sz="1800" kern="0" dirty="0" smtClean="0">
              <a:effectLst/>
            </a:endParaRPr>
          </a:p>
          <a:p>
            <a:pPr lvl="1"/>
            <a:endParaRPr lang="en-GB" sz="1800" kern="0" dirty="0" smtClean="0">
              <a:effectLst/>
            </a:endParaRPr>
          </a:p>
          <a:p>
            <a:pPr lvl="1"/>
            <a:r>
              <a:rPr lang="en-GB" sz="1800" kern="0" dirty="0" smtClean="0">
                <a:solidFill>
                  <a:schemeClr val="accent2"/>
                </a:solidFill>
                <a:effectLst/>
              </a:rPr>
              <a:t>Multiple refractive index Aerogel</a:t>
            </a:r>
            <a:r>
              <a:rPr lang="en-GB" sz="1800" kern="0" dirty="0" smtClean="0">
                <a:effectLst/>
              </a:rPr>
              <a:t> for proximity focusing RICH (FARICH, BELLE upgrade)</a:t>
            </a:r>
          </a:p>
          <a:p>
            <a:pPr lvl="1"/>
            <a:endParaRPr lang="en-GB" sz="1800" kern="0" dirty="0" smtClean="0">
              <a:effectLst/>
            </a:endParaRPr>
          </a:p>
          <a:p>
            <a:pPr lvl="2">
              <a:buFont typeface="Wingdings" pitchFamily="2" charset="2"/>
              <a:buNone/>
            </a:pPr>
            <a:endParaRPr lang="en-GB" kern="0" dirty="0">
              <a:effectLst/>
            </a:endParaRPr>
          </a:p>
        </p:txBody>
      </p:sp>
      <p:sp>
        <p:nvSpPr>
          <p:cNvPr id="8" name="AutoShape 7"/>
          <p:cNvSpPr>
            <a:spLocks/>
          </p:cNvSpPr>
          <p:nvPr/>
        </p:nvSpPr>
        <p:spPr bwMode="auto">
          <a:xfrm>
            <a:off x="1565275" y="2630488"/>
            <a:ext cx="222250" cy="1657350"/>
          </a:xfrm>
          <a:prstGeom prst="leftBrace">
            <a:avLst>
              <a:gd name="adj1" fmla="val 62143"/>
              <a:gd name="adj2" fmla="val 50000"/>
            </a:avLst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 rot="16200000">
            <a:off x="-246062" y="3197225"/>
            <a:ext cx="2400300" cy="1092200"/>
          </a:xfrm>
          <a:prstGeom prst="rect">
            <a:avLst/>
          </a:prstGeom>
          <a:gradFill rotWithShape="1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5400000" scaled="1"/>
          </a:gra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endParaRPr lang="en-GB" sz="1800" dirty="0">
              <a:solidFill>
                <a:srgbClr val="0000CC"/>
              </a:solidFill>
              <a:effectLst/>
              <a:latin typeface="Arial" charset="0"/>
            </a:endParaRPr>
          </a:p>
          <a:p>
            <a:r>
              <a:rPr lang="en-GB" sz="1800" dirty="0">
                <a:solidFill>
                  <a:schemeClr val="tx1"/>
                </a:solidFill>
                <a:effectLst/>
                <a:latin typeface="Arial" charset="0"/>
              </a:rPr>
              <a:t>t resolution </a:t>
            </a:r>
          </a:p>
          <a:p>
            <a:r>
              <a:rPr lang="en-GB" sz="1800" dirty="0" smtClean="0">
                <a:solidFill>
                  <a:schemeClr val="tx1"/>
                </a:solidFill>
                <a:effectLst/>
                <a:latin typeface="Arial" charset="0"/>
              </a:rPr>
              <a:t>required ~ 10  </a:t>
            </a:r>
            <a:r>
              <a:rPr lang="en-GB" sz="1800" dirty="0" err="1">
                <a:solidFill>
                  <a:schemeClr val="tx1"/>
                </a:solidFill>
                <a:effectLst/>
                <a:latin typeface="Arial" charset="0"/>
              </a:rPr>
              <a:t>ps</a:t>
            </a:r>
            <a:r>
              <a:rPr lang="en-GB" sz="1800" dirty="0"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endParaRPr lang="en-GB" sz="1800" dirty="0"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 rot="4984530">
            <a:off x="3299078" y="542087"/>
            <a:ext cx="484632" cy="3470587"/>
          </a:xfrm>
          <a:prstGeom prst="downArrow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0456046">
            <a:off x="4993978" y="1054099"/>
            <a:ext cx="4211409" cy="1089529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</a:rPr>
              <a:t>A breakthrough</a:t>
            </a:r>
          </a:p>
          <a:p>
            <a:r>
              <a:rPr lang="en-US" sz="3600" dirty="0" smtClean="0">
                <a:solidFill>
                  <a:srgbClr val="0000CC"/>
                </a:solidFill>
              </a:rPr>
              <a:t>in the next future?</a:t>
            </a:r>
          </a:p>
        </p:txBody>
      </p:sp>
    </p:spTree>
    <p:extLst>
      <p:ext uri="{BB962C8B-B14F-4D97-AF65-F5344CB8AC3E}">
        <p14:creationId xmlns:p14="http://schemas.microsoft.com/office/powerpoint/2010/main" val="3797719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53988"/>
            <a:ext cx="8204200" cy="889000"/>
          </a:xfrm>
        </p:spPr>
        <p:txBody>
          <a:bodyPr/>
          <a:lstStyle/>
          <a:p>
            <a:r>
              <a:rPr lang="en-US" sz="3000" dirty="0" smtClean="0"/>
              <a:t>EQUATIONS OF PRACTICAL INTEREST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333500"/>
            <a:ext cx="5626100" cy="5035550"/>
          </a:xfrm>
        </p:spPr>
        <p:txBody>
          <a:bodyPr/>
          <a:lstStyle/>
          <a:p>
            <a:r>
              <a:rPr lang="en-US" dirty="0" smtClean="0">
                <a:effectLst/>
              </a:rPr>
              <a:t>In detectors </a:t>
            </a:r>
            <a:r>
              <a:rPr lang="en-US" u="sng" dirty="0" smtClean="0">
                <a:effectLst/>
              </a:rPr>
              <a:t>photon losse</a:t>
            </a:r>
            <a:r>
              <a:rPr lang="en-US" dirty="0" smtClean="0">
                <a:effectLst/>
              </a:rPr>
              <a:t>s, </a:t>
            </a:r>
            <a:r>
              <a:rPr lang="en-US" u="sng" dirty="0" smtClean="0">
                <a:effectLst/>
              </a:rPr>
              <a:t>QE</a:t>
            </a:r>
            <a:r>
              <a:rPr lang="en-US" dirty="0" smtClean="0">
                <a:effectLst/>
              </a:rPr>
              <a:t> and </a:t>
            </a:r>
            <a:r>
              <a:rPr lang="en-US" u="sng" dirty="0" smtClean="0">
                <a:effectLst/>
              </a:rPr>
              <a:t>photoelectron detection efficiency</a:t>
            </a:r>
            <a:r>
              <a:rPr lang="en-US" dirty="0" smtClean="0">
                <a:effectLst/>
              </a:rPr>
              <a:t> have </a:t>
            </a:r>
            <a:r>
              <a:rPr lang="en-US" dirty="0" smtClean="0">
                <a:effectLst/>
              </a:rPr>
              <a:t>to be accounted for</a:t>
            </a:r>
          </a:p>
          <a:p>
            <a:endParaRPr lang="en-US" dirty="0">
              <a:solidFill>
                <a:schemeClr val="tx1"/>
              </a:solidFill>
              <a:effectLst/>
            </a:endParaRPr>
          </a:p>
          <a:p>
            <a:r>
              <a:rPr lang="en-US" dirty="0" smtClean="0">
                <a:solidFill>
                  <a:srgbClr val="CC3300"/>
                </a:solidFill>
                <a:effectLst/>
              </a:rPr>
              <a:t>N</a:t>
            </a:r>
            <a:r>
              <a:rPr lang="en-US" baseline="-25000" dirty="0" smtClean="0">
                <a:solidFill>
                  <a:srgbClr val="CC3300"/>
                </a:solidFill>
                <a:effectLst/>
              </a:rPr>
              <a:t>0</a:t>
            </a:r>
            <a:r>
              <a:rPr lang="en-US" dirty="0" smtClean="0">
                <a:solidFill>
                  <a:schemeClr val="tx1"/>
                </a:solidFill>
                <a:effectLst/>
              </a:rPr>
              <a:t> –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FIGURE OF MERIT of a Cherenkov Counter </a:t>
            </a:r>
            <a:endParaRPr lang="en-US" dirty="0" smtClean="0">
              <a:solidFill>
                <a:schemeClr val="tx1"/>
              </a:solidFill>
              <a:effectLst/>
            </a:endParaRPr>
          </a:p>
          <a:p>
            <a:endParaRPr lang="en-US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Symbol" panose="05050102010706020507" pitchFamily="18" charset="2"/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 – </a:t>
            </a:r>
            <a:r>
              <a:rPr lang="en-US" dirty="0">
                <a:solidFill>
                  <a:schemeClr val="tx1"/>
                </a:solidFill>
              </a:rPr>
              <a:t>photoelectron detection </a:t>
            </a:r>
            <a:r>
              <a:rPr lang="en-US" dirty="0" smtClean="0">
                <a:solidFill>
                  <a:schemeClr val="tx1"/>
                </a:solidFill>
              </a:rPr>
              <a:t>efficiency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effectLst/>
              </a:rPr>
              <a:t>QE –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quantum efficiency</a:t>
            </a:r>
            <a:endParaRPr lang="en-US" dirty="0" smtClean="0">
              <a:solidFill>
                <a:schemeClr val="tx1"/>
              </a:solidFill>
              <a:effectLst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 – </a:t>
            </a:r>
            <a:r>
              <a:rPr lang="en-US" dirty="0" smtClean="0">
                <a:solidFill>
                  <a:schemeClr val="tx1"/>
                </a:solidFill>
              </a:rPr>
              <a:t>transparency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effectLst/>
              </a:rPr>
              <a:t>R -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reflectance</a:t>
            </a:r>
            <a:endParaRPr lang="en-US" dirty="0" smtClean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r>
              <a:rPr lang="en-US" dirty="0" smtClean="0">
                <a:solidFill>
                  <a:srgbClr val="CC3300"/>
                </a:solidFill>
                <a:effectLst/>
              </a:rPr>
              <a:t>N</a:t>
            </a:r>
            <a:r>
              <a:rPr lang="en-US" baseline="-25000" dirty="0" smtClean="0">
                <a:solidFill>
                  <a:srgbClr val="CC3300"/>
                </a:solidFill>
                <a:effectLst/>
              </a:rPr>
              <a:t>PE</a:t>
            </a:r>
            <a:r>
              <a:rPr lang="en-US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–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mean value of detected photoelectrons (here assuming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Z=1)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1435100"/>
            <a:ext cx="3257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5470525"/>
            <a:ext cx="2512378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8330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54000" y="1085850"/>
            <a:ext cx="9491662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90000"/>
              <a:buFont typeface="Times New Roman" pitchFamily="18" charset="0"/>
              <a:buNone/>
            </a:pPr>
            <a:r>
              <a:rPr lang="en-US" b="0" kern="0" dirty="0" smtClean="0">
                <a:solidFill>
                  <a:schemeClr val="tx1"/>
                </a:solidFill>
                <a:effectLst/>
              </a:rPr>
              <a:t>A general upgrade of the DIRC concept: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ct val="90000"/>
              <a:buFont typeface="Times New Roman" pitchFamily="18" charset="0"/>
              <a:buNone/>
            </a:pPr>
            <a:r>
              <a:rPr lang="en-US" b="0" kern="0" dirty="0" smtClean="0">
                <a:solidFill>
                  <a:schemeClr val="tx1"/>
                </a:solidFill>
                <a:effectLst/>
              </a:rPr>
              <a:t>		Future DIRC needs to be smaller and faster</a:t>
            </a:r>
          </a:p>
          <a:p>
            <a:r>
              <a:rPr lang="en-US" b="0" kern="0" dirty="0" smtClean="0">
                <a:solidFill>
                  <a:schemeClr val="tx1"/>
                </a:solidFill>
                <a:effectLst/>
              </a:rPr>
              <a:t>Focusing (to remove the bar thickness </a:t>
            </a:r>
          </a:p>
          <a:p>
            <a:pPr>
              <a:buFont typeface="Wingdings" pitchFamily="2" charset="2"/>
              <a:buNone/>
            </a:pPr>
            <a:r>
              <a:rPr lang="en-US" b="0" kern="0" dirty="0" smtClean="0">
                <a:solidFill>
                  <a:schemeClr val="tx1"/>
                </a:solidFill>
                <a:effectLst/>
              </a:rPr>
              <a:t>	dependence) and smaller pixels can </a:t>
            </a:r>
            <a:r>
              <a:rPr lang="en-US" b="0" kern="0" dirty="0" smtClean="0">
                <a:effectLst/>
              </a:rPr>
              <a:t>reduce the </a:t>
            </a:r>
          </a:p>
          <a:p>
            <a:pPr>
              <a:buFont typeface="Wingdings" pitchFamily="2" charset="2"/>
              <a:buNone/>
            </a:pPr>
            <a:r>
              <a:rPr lang="en-US" b="0" kern="0" dirty="0" smtClean="0">
                <a:effectLst/>
              </a:rPr>
              <a:t>	expansion volume by a factor of 7-10</a:t>
            </a:r>
          </a:p>
          <a:p>
            <a:r>
              <a:rPr lang="en-US" b="0" kern="0" dirty="0" smtClean="0">
                <a:solidFill>
                  <a:schemeClr val="tx1"/>
                </a:solidFill>
                <a:effectLst/>
              </a:rPr>
              <a:t>Faster PMTs to remove chromatic dependence</a:t>
            </a:r>
          </a:p>
          <a:p>
            <a:pPr>
              <a:buFont typeface="Wingdings" pitchFamily="2" charset="2"/>
              <a:buNone/>
            </a:pPr>
            <a:r>
              <a:rPr lang="en-US" b="0" kern="0" dirty="0" smtClean="0">
                <a:solidFill>
                  <a:schemeClr val="tx1"/>
                </a:solidFill>
                <a:effectLst/>
              </a:rPr>
              <a:t>	and reduce sensitivity to background.</a:t>
            </a:r>
          </a:p>
          <a:p>
            <a:pPr>
              <a:buFont typeface="Wingdings" pitchFamily="2" charset="2"/>
              <a:buNone/>
            </a:pPr>
            <a:r>
              <a:rPr lang="en-GB" sz="1600" kern="0" dirty="0" smtClean="0"/>
              <a:t>Photon detectors</a:t>
            </a:r>
          </a:p>
          <a:p>
            <a:r>
              <a:rPr lang="en-US" sz="1600" b="0" kern="0" dirty="0" smtClean="0">
                <a:effectLst/>
              </a:rPr>
              <a:t>Hamamatsu H-9500 </a:t>
            </a:r>
            <a:r>
              <a:rPr lang="en-US" sz="1600" b="0" kern="0" dirty="0" err="1" smtClean="0">
                <a:effectLst/>
              </a:rPr>
              <a:t>MaPMTs</a:t>
            </a:r>
            <a:endParaRPr lang="en-US" sz="1600" b="0" kern="0" dirty="0" smtClean="0">
              <a:effectLst/>
            </a:endParaRPr>
          </a:p>
          <a:p>
            <a:r>
              <a:rPr lang="en-US" sz="1600" b="0" kern="0" dirty="0" err="1" smtClean="0">
                <a:effectLst/>
              </a:rPr>
              <a:t>Burle-Photonis</a:t>
            </a:r>
            <a:r>
              <a:rPr lang="en-US" sz="1600" b="0" kern="0" dirty="0" smtClean="0">
                <a:effectLst/>
              </a:rPr>
              <a:t> MCP-PMT</a:t>
            </a:r>
            <a:endParaRPr lang="en-GB" sz="1600" b="0" kern="0" dirty="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FOCUSING DIRC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20663" y="4351338"/>
            <a:ext cx="9285287" cy="2008187"/>
            <a:chOff x="-14" y="488"/>
            <a:chExt cx="5849" cy="1265"/>
          </a:xfrm>
        </p:grpSpPr>
        <p:sp>
          <p:nvSpPr>
            <p:cNvPr id="8" name="Rectangle 36"/>
            <p:cNvSpPr>
              <a:spLocks noChangeArrowheads="1"/>
            </p:cNvSpPr>
            <p:nvPr/>
          </p:nvSpPr>
          <p:spPr bwMode="auto">
            <a:xfrm>
              <a:off x="118" y="1578"/>
              <a:ext cx="1175" cy="161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>
                <a:lnSpc>
                  <a:spcPct val="100000"/>
                </a:lnSpc>
              </a:pPr>
              <a:r>
                <a:rPr lang="el-GR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θ</a:t>
              </a:r>
              <a:r>
                <a:rPr lang="en-US" sz="1400" b="0" baseline="-2500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1400" b="0" dirty="0" err="1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mrad</a:t>
              </a:r>
              <a:r>
                <a:rPr lang="en-US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)</a:t>
              </a:r>
              <a:endParaRPr lang="el-GR" sz="1400" b="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1490" y="1598"/>
              <a:ext cx="1171" cy="135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>
                <a:lnSpc>
                  <a:spcPct val="100000"/>
                </a:lnSpc>
              </a:pPr>
              <a:r>
                <a:rPr lang="el-GR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θ</a:t>
              </a:r>
              <a:r>
                <a:rPr lang="en-US" sz="1400" b="0" baseline="-2500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1400" b="0" dirty="0" err="1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mrad</a:t>
              </a:r>
              <a:r>
                <a:rPr lang="en-US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)</a:t>
              </a:r>
              <a:endParaRPr lang="el-GR" sz="1400" b="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>
              <a:off x="3303" y="1620"/>
              <a:ext cx="1177" cy="133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>
                <a:lnSpc>
                  <a:spcPct val="100000"/>
                </a:lnSpc>
              </a:pPr>
              <a:r>
                <a:rPr lang="el-GR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θ</a:t>
              </a:r>
              <a:r>
                <a:rPr lang="en-US" sz="1400" b="0" baseline="-2500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1400" b="0" dirty="0" err="1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mrad</a:t>
              </a:r>
              <a:r>
                <a:rPr lang="en-US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)</a:t>
              </a:r>
              <a:endParaRPr lang="el-GR" sz="1400" b="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4656" y="1618"/>
              <a:ext cx="1179" cy="127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 algn="ctr">
                <a:lnSpc>
                  <a:spcPct val="100000"/>
                </a:lnSpc>
              </a:pPr>
              <a:r>
                <a:rPr lang="el-GR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θ</a:t>
              </a:r>
              <a:r>
                <a:rPr lang="en-US" sz="1400" b="0" baseline="-2500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1400" b="0" dirty="0" err="1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mrad</a:t>
              </a:r>
              <a:r>
                <a:rPr lang="en-US" sz="1400" b="0" dirty="0">
                  <a:solidFill>
                    <a:schemeClr val="bg2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)</a:t>
              </a:r>
              <a:endParaRPr lang="el-GR" sz="1400" b="0" dirty="0">
                <a:solidFill>
                  <a:schemeClr val="bg2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" name="Picture 40" descr="thetac_inter_pos1_p2_slot3_2007100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03" y="680"/>
              <a:ext cx="1176" cy="939"/>
            </a:xfrm>
            <a:prstGeom prst="rect">
              <a:avLst/>
            </a:prstGeom>
            <a:noFill/>
          </p:spPr>
        </p:pic>
        <p:pic>
          <p:nvPicPr>
            <p:cNvPr id="13" name="Picture 41" descr="thetac_inter_pos1_p2_slot3_200710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56" y="680"/>
              <a:ext cx="1176" cy="939"/>
            </a:xfrm>
            <a:prstGeom prst="rect">
              <a:avLst/>
            </a:prstGeom>
            <a:noFill/>
          </p:spPr>
        </p:pic>
        <p:pic>
          <p:nvPicPr>
            <p:cNvPr id="14" name="Picture 42" descr="thetac_final_pos1_p2_200710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90" y="680"/>
              <a:ext cx="1172" cy="921"/>
            </a:xfrm>
            <a:prstGeom prst="rect">
              <a:avLst/>
            </a:prstGeom>
            <a:noFill/>
          </p:spPr>
        </p:pic>
        <p:pic>
          <p:nvPicPr>
            <p:cNvPr id="15" name="Picture 43" descr="thetac_inter_pos1_p2_2007100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8" y="671"/>
              <a:ext cx="1174" cy="921"/>
            </a:xfrm>
            <a:prstGeom prst="rect">
              <a:avLst/>
            </a:prstGeom>
            <a:noFill/>
          </p:spPr>
        </p:pic>
        <p:sp>
          <p:nvSpPr>
            <p:cNvPr id="16" name="Text Box 44"/>
            <p:cNvSpPr txBox="1">
              <a:spLocks noChangeArrowheads="1"/>
            </p:cNvSpPr>
            <p:nvPr/>
          </p:nvSpPr>
          <p:spPr bwMode="auto">
            <a:xfrm>
              <a:off x="1022" y="1030"/>
              <a:ext cx="862" cy="2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6661" tIns="48331" rIns="96661" bIns="48331">
              <a:spAutoFit/>
            </a:bodyPr>
            <a:lstStyle/>
            <a:p>
              <a:pPr defTabSz="966788">
                <a:lnSpc>
                  <a:spcPct val="100000"/>
                </a:lnSpc>
                <a:spcBef>
                  <a:spcPct val="50000"/>
                </a:spcBef>
              </a:pPr>
              <a:r>
                <a:rPr lang="en-US" sz="2000" b="0" dirty="0">
                  <a:solidFill>
                    <a:srgbClr val="CC3300"/>
                  </a:solidFill>
                  <a:effectLst/>
                  <a:latin typeface="Symbol" pitchFamily="18" charset="2"/>
                </a:rPr>
                <a:t>A</a:t>
              </a:r>
              <a:r>
                <a:rPr lang="en-US" sz="2000" b="0" dirty="0">
                  <a:solidFill>
                    <a:srgbClr val="CC3300"/>
                  </a:solidFill>
                  <a:effectLst/>
                  <a:latin typeface="Times" charset="0"/>
                </a:rPr>
                <a:t>ll pixels:</a:t>
              </a:r>
            </a:p>
          </p:txBody>
        </p:sp>
        <p:sp>
          <p:nvSpPr>
            <p:cNvPr id="17" name="Text Box 45"/>
            <p:cNvSpPr txBox="1">
              <a:spLocks noChangeArrowheads="1"/>
            </p:cNvSpPr>
            <p:nvPr/>
          </p:nvSpPr>
          <p:spPr bwMode="auto">
            <a:xfrm>
              <a:off x="4057" y="1030"/>
              <a:ext cx="1269" cy="2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6661" tIns="48331" rIns="96661" bIns="48331">
              <a:spAutoFit/>
            </a:bodyPr>
            <a:lstStyle/>
            <a:p>
              <a:pPr defTabSz="966788">
                <a:lnSpc>
                  <a:spcPct val="100000"/>
                </a:lnSpc>
                <a:spcBef>
                  <a:spcPct val="50000"/>
                </a:spcBef>
              </a:pPr>
              <a:r>
                <a:rPr lang="en-US" sz="2000" b="0" dirty="0">
                  <a:solidFill>
                    <a:srgbClr val="CC3300"/>
                  </a:solidFill>
                  <a:effectLst/>
                  <a:latin typeface="Times" charset="0"/>
                </a:rPr>
                <a:t>3mm pixels only:</a:t>
              </a:r>
            </a:p>
          </p:txBody>
        </p:sp>
        <p:sp>
          <p:nvSpPr>
            <p:cNvPr id="18" name="Text Box 46"/>
            <p:cNvSpPr txBox="1">
              <a:spLocks noChangeArrowheads="1"/>
            </p:cNvSpPr>
            <p:nvPr/>
          </p:nvSpPr>
          <p:spPr bwMode="auto">
            <a:xfrm>
              <a:off x="277" y="488"/>
              <a:ext cx="100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661" tIns="48331" rIns="96661" bIns="48331">
              <a:spAutoFit/>
            </a:bodyPr>
            <a:lstStyle/>
            <a:p>
              <a:pPr defTabSz="966788">
                <a:lnSpc>
                  <a:spcPct val="100000"/>
                </a:lnSpc>
                <a:spcBef>
                  <a:spcPct val="50000"/>
                </a:spcBef>
              </a:pPr>
              <a:r>
                <a:rPr lang="en-US" sz="1800" b="0">
                  <a:solidFill>
                    <a:schemeClr val="tx1"/>
                  </a:solidFill>
                  <a:effectLst/>
                  <a:latin typeface="Times" charset="0"/>
                </a:rPr>
                <a:t>Correction off:</a:t>
              </a:r>
            </a:p>
          </p:txBody>
        </p:sp>
        <p:sp>
          <p:nvSpPr>
            <p:cNvPr id="19" name="Text Box 47"/>
            <p:cNvSpPr txBox="1">
              <a:spLocks noChangeArrowheads="1"/>
            </p:cNvSpPr>
            <p:nvPr/>
          </p:nvSpPr>
          <p:spPr bwMode="auto">
            <a:xfrm>
              <a:off x="3425" y="494"/>
              <a:ext cx="100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661" tIns="48331" rIns="96661" bIns="48331">
              <a:spAutoFit/>
            </a:bodyPr>
            <a:lstStyle/>
            <a:p>
              <a:pPr defTabSz="966788">
                <a:lnSpc>
                  <a:spcPct val="100000"/>
                </a:lnSpc>
                <a:spcBef>
                  <a:spcPct val="50000"/>
                </a:spcBef>
              </a:pPr>
              <a:r>
                <a:rPr lang="en-US" sz="1800" b="0">
                  <a:solidFill>
                    <a:schemeClr val="tx1"/>
                  </a:solidFill>
                  <a:effectLst/>
                  <a:latin typeface="Times" charset="0"/>
                </a:rPr>
                <a:t>Correction off:</a:t>
              </a:r>
            </a:p>
          </p:txBody>
        </p:sp>
        <p:sp>
          <p:nvSpPr>
            <p:cNvPr id="20" name="Text Box 48"/>
            <p:cNvSpPr txBox="1">
              <a:spLocks noChangeArrowheads="1"/>
            </p:cNvSpPr>
            <p:nvPr/>
          </p:nvSpPr>
          <p:spPr bwMode="auto">
            <a:xfrm>
              <a:off x="1570" y="499"/>
              <a:ext cx="100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661" tIns="48331" rIns="96661" bIns="48331">
              <a:spAutoFit/>
            </a:bodyPr>
            <a:lstStyle/>
            <a:p>
              <a:pPr defTabSz="966788">
                <a:lnSpc>
                  <a:spcPct val="100000"/>
                </a:lnSpc>
                <a:spcBef>
                  <a:spcPct val="50000"/>
                </a:spcBef>
              </a:pPr>
              <a:r>
                <a:rPr lang="en-US" sz="1800" b="0">
                  <a:solidFill>
                    <a:schemeClr val="tx1"/>
                  </a:solidFill>
                  <a:effectLst/>
                  <a:latin typeface="Times" charset="0"/>
                </a:rPr>
                <a:t>Correction on:</a:t>
              </a:r>
            </a:p>
          </p:txBody>
        </p:sp>
        <p:sp>
          <p:nvSpPr>
            <p:cNvPr id="21" name="Text Box 49"/>
            <p:cNvSpPr txBox="1">
              <a:spLocks noChangeArrowheads="1"/>
            </p:cNvSpPr>
            <p:nvPr/>
          </p:nvSpPr>
          <p:spPr bwMode="auto">
            <a:xfrm>
              <a:off x="4817" y="488"/>
              <a:ext cx="10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661" tIns="48331" rIns="96661" bIns="48331">
              <a:spAutoFit/>
            </a:bodyPr>
            <a:lstStyle/>
            <a:p>
              <a:pPr defTabSz="966788">
                <a:lnSpc>
                  <a:spcPct val="100000"/>
                </a:lnSpc>
                <a:spcBef>
                  <a:spcPct val="50000"/>
                </a:spcBef>
              </a:pPr>
              <a:r>
                <a:rPr lang="en-US" sz="1800" b="0">
                  <a:solidFill>
                    <a:schemeClr val="tx1"/>
                  </a:solidFill>
                  <a:effectLst/>
                  <a:latin typeface="Times" charset="0"/>
                </a:rPr>
                <a:t>Correction on:</a:t>
              </a:r>
            </a:p>
          </p:txBody>
        </p:sp>
        <p:sp>
          <p:nvSpPr>
            <p:cNvPr id="22" name="Line 50"/>
            <p:cNvSpPr>
              <a:spLocks noChangeShapeType="1"/>
            </p:cNvSpPr>
            <p:nvPr/>
          </p:nvSpPr>
          <p:spPr bwMode="auto">
            <a:xfrm>
              <a:off x="4393" y="1324"/>
              <a:ext cx="47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51"/>
            <p:cNvSpPr>
              <a:spLocks noChangeShapeType="1"/>
            </p:cNvSpPr>
            <p:nvPr/>
          </p:nvSpPr>
          <p:spPr bwMode="auto">
            <a:xfrm flipV="1">
              <a:off x="1222" y="1285"/>
              <a:ext cx="46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52"/>
            <p:cNvSpPr txBox="1">
              <a:spLocks noChangeArrowheads="1"/>
            </p:cNvSpPr>
            <p:nvPr/>
          </p:nvSpPr>
          <p:spPr bwMode="auto">
            <a:xfrm>
              <a:off x="-14" y="739"/>
              <a:ext cx="1123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l-GR" sz="2400" dirty="0">
                  <a:solidFill>
                    <a:srgbClr val="DA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sz="2400" dirty="0">
                  <a:solidFill>
                    <a:srgbClr val="DA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=10.4mrad</a:t>
              </a:r>
            </a:p>
          </p:txBody>
        </p:sp>
        <p:sp>
          <p:nvSpPr>
            <p:cNvPr id="25" name="Text Box 53"/>
            <p:cNvSpPr txBox="1">
              <a:spLocks noChangeArrowheads="1"/>
            </p:cNvSpPr>
            <p:nvPr/>
          </p:nvSpPr>
          <p:spPr bwMode="auto">
            <a:xfrm>
              <a:off x="1376" y="739"/>
              <a:ext cx="1026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l-GR" sz="2400" dirty="0">
                  <a:solidFill>
                    <a:srgbClr val="DA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sz="2400" dirty="0">
                  <a:solidFill>
                    <a:srgbClr val="DA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=6.9mrad</a:t>
              </a:r>
            </a:p>
          </p:txBody>
        </p:sp>
        <p:sp>
          <p:nvSpPr>
            <p:cNvPr id="26" name="Text Box 54"/>
            <p:cNvSpPr txBox="1">
              <a:spLocks noChangeArrowheads="1"/>
            </p:cNvSpPr>
            <p:nvPr/>
          </p:nvSpPr>
          <p:spPr bwMode="auto">
            <a:xfrm>
              <a:off x="3187" y="739"/>
              <a:ext cx="1026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l-GR" sz="2400" dirty="0">
                  <a:solidFill>
                    <a:srgbClr val="DA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sz="2400" dirty="0">
                  <a:solidFill>
                    <a:srgbClr val="DA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=7.5mrad</a:t>
              </a:r>
            </a:p>
          </p:txBody>
        </p:sp>
        <p:sp>
          <p:nvSpPr>
            <p:cNvPr id="27" name="Text Box 55"/>
            <p:cNvSpPr txBox="1">
              <a:spLocks noChangeArrowheads="1"/>
            </p:cNvSpPr>
            <p:nvPr/>
          </p:nvSpPr>
          <p:spPr bwMode="auto">
            <a:xfrm>
              <a:off x="4586" y="739"/>
              <a:ext cx="1026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l-GR" sz="2400" dirty="0">
                  <a:solidFill>
                    <a:srgbClr val="DA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σ</a:t>
              </a:r>
              <a:r>
                <a:rPr lang="en-US" sz="2400" dirty="0">
                  <a:solidFill>
                    <a:srgbClr val="DA0000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=5.5mrad</a:t>
              </a:r>
            </a:p>
          </p:txBody>
        </p:sp>
        <p:sp>
          <p:nvSpPr>
            <p:cNvPr id="28" name="Text Box 56"/>
            <p:cNvSpPr txBox="1">
              <a:spLocks noChangeArrowheads="1"/>
            </p:cNvSpPr>
            <p:nvPr/>
          </p:nvSpPr>
          <p:spPr bwMode="auto">
            <a:xfrm>
              <a:off x="2640" y="968"/>
              <a:ext cx="713" cy="3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600" b="0">
                  <a:solidFill>
                    <a:schemeClr val="tx1"/>
                  </a:solidFill>
                  <a:effectLst/>
                  <a:latin typeface="Times New Roman" pitchFamily="18" charset="0"/>
                </a:rPr>
                <a:t>Position 1</a:t>
              </a:r>
            </a:p>
            <a:p>
              <a:pPr algn="ctr">
                <a:lnSpc>
                  <a:spcPct val="100000"/>
                </a:lnSpc>
              </a:pPr>
              <a:r>
                <a:rPr lang="en-US" sz="1600" b="0">
                  <a:solidFill>
                    <a:schemeClr val="tx1"/>
                  </a:solidFill>
                  <a:effectLst/>
                  <a:latin typeface="Times New Roman" pitchFamily="18" charset="0"/>
                </a:rPr>
                <a:t>Lpath</a:t>
              </a:r>
              <a:r>
                <a:rPr lang="en-US" sz="1600" b="0">
                  <a:solidFill>
                    <a:schemeClr val="tx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≈10m</a:t>
              </a:r>
            </a:p>
          </p:txBody>
        </p:sp>
      </p:grp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6702425" y="1190625"/>
            <a:ext cx="3200400" cy="3008313"/>
            <a:chOff x="3750" y="1901"/>
            <a:chExt cx="2016" cy="1895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50" y="1901"/>
              <a:ext cx="2016" cy="1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2" name="Text Box 5"/>
            <p:cNvSpPr txBox="1">
              <a:spLocks noChangeArrowheads="1"/>
            </p:cNvSpPr>
            <p:nvPr/>
          </p:nvSpPr>
          <p:spPr bwMode="auto">
            <a:xfrm>
              <a:off x="4524" y="3010"/>
              <a:ext cx="675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mineral oil</a:t>
              </a:r>
            </a:p>
          </p:txBody>
        </p:sp>
      </p:grpSp>
      <p:sp>
        <p:nvSpPr>
          <p:cNvPr id="33" name="Text Box 58"/>
          <p:cNvSpPr txBox="1">
            <a:spLocks noChangeArrowheads="1"/>
          </p:cNvSpPr>
          <p:nvPr/>
        </p:nvSpPr>
        <p:spPr bwMode="auto">
          <a:xfrm>
            <a:off x="7280937" y="1022350"/>
            <a:ext cx="2489464" cy="28687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J. </a:t>
            </a:r>
            <a:r>
              <a:rPr lang="en-GB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Schwiening</a:t>
            </a: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@ RICH2007</a:t>
            </a:r>
          </a:p>
        </p:txBody>
      </p:sp>
    </p:spTree>
    <p:extLst>
      <p:ext uri="{BB962C8B-B14F-4D97-AF65-F5344CB8AC3E}">
        <p14:creationId xmlns:p14="http://schemas.microsoft.com/office/powerpoint/2010/main" val="15769767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TOP CONCEPT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7" name="Picture 3" descr="top-scre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103313"/>
            <a:ext cx="2584450" cy="19700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8" name="Picture 4" descr="ba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0338" y="1212850"/>
            <a:ext cx="5759450" cy="1509713"/>
          </a:xfrm>
          <a:prstGeom prst="rect">
            <a:avLst/>
          </a:prstGeom>
          <a:noFill/>
        </p:spPr>
      </p:pic>
      <p:pic>
        <p:nvPicPr>
          <p:cNvPr id="9" name="Picture 5" descr="side_view_of_crys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19625"/>
            <a:ext cx="4579938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top-sim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6950" y="3140075"/>
            <a:ext cx="2106613" cy="3292475"/>
          </a:xfrm>
          <a:prstGeom prst="rect">
            <a:avLst/>
          </a:prstGeom>
          <a:noFill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651375" y="1112838"/>
            <a:ext cx="715963" cy="37623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20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TOP</a:t>
            </a: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3017838" y="156527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043973" y="1115969"/>
            <a:ext cx="2750754" cy="369974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DIRC: large screen !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4690" y="3646488"/>
            <a:ext cx="4549322" cy="75777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GB" sz="1600" dirty="0">
                <a:solidFill>
                  <a:schemeClr val="tx1"/>
                </a:solidFill>
                <a:effectLst/>
              </a:rPr>
              <a:t>Second coordinate from </a:t>
            </a:r>
            <a:r>
              <a:rPr lang="en-GB" sz="1600" dirty="0">
                <a:solidFill>
                  <a:schemeClr val="hlink"/>
                </a:solidFill>
                <a:effectLst/>
              </a:rPr>
              <a:t>time measurement</a:t>
            </a:r>
            <a:r>
              <a:rPr lang="en-GB" sz="1600" dirty="0">
                <a:solidFill>
                  <a:schemeClr val="tx1"/>
                </a:solidFill>
                <a:effectLst/>
              </a:rPr>
              <a:t>:</a:t>
            </a:r>
          </a:p>
          <a:p>
            <a:pPr algn="l"/>
            <a:r>
              <a:rPr lang="en-GB" sz="1600" dirty="0">
                <a:solidFill>
                  <a:schemeClr val="tx1"/>
                </a:solidFill>
                <a:effectLst/>
              </a:rPr>
              <a:t>due to the different Cherenkov angle </a:t>
            </a:r>
          </a:p>
          <a:p>
            <a:pPr algn="l"/>
            <a:r>
              <a:rPr lang="en-GB" sz="1600" dirty="0" smtClean="0">
                <a:solidFill>
                  <a:schemeClr val="tx1"/>
                </a:solidFill>
                <a:effectLst/>
              </a:rPr>
              <a:t>the </a:t>
            </a:r>
            <a:r>
              <a:rPr lang="en-GB" sz="1600" dirty="0">
                <a:solidFill>
                  <a:schemeClr val="tx1"/>
                </a:solidFill>
                <a:effectLst/>
              </a:rPr>
              <a:t>light path has a different length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646738" y="5562600"/>
            <a:ext cx="1462087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20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simulation</a:t>
            </a:r>
          </a:p>
        </p:txBody>
      </p:sp>
      <p:pic>
        <p:nvPicPr>
          <p:cNvPr id="16" name="Picture 12" descr="bar-ring"/>
          <p:cNvPicPr>
            <a:picLocks noChangeAspect="1" noChangeArrowheads="1"/>
          </p:cNvPicPr>
          <p:nvPr/>
        </p:nvPicPr>
        <p:blipFill>
          <a:blip r:embed="rId6" cstate="print"/>
          <a:srcRect l="59360"/>
          <a:stretch>
            <a:fillRect/>
          </a:stretch>
        </p:blipFill>
        <p:spPr bwMode="auto">
          <a:xfrm>
            <a:off x="7786688" y="3917950"/>
            <a:ext cx="1685925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3" descr="bar-ring"/>
          <p:cNvPicPr>
            <a:picLocks noChangeAspect="1" noChangeArrowheads="1"/>
          </p:cNvPicPr>
          <p:nvPr/>
        </p:nvPicPr>
        <p:blipFill>
          <a:blip r:embed="rId6" cstate="print"/>
          <a:srcRect r="40504"/>
          <a:stretch>
            <a:fillRect/>
          </a:stretch>
        </p:blipFill>
        <p:spPr bwMode="auto">
          <a:xfrm>
            <a:off x="7204075" y="2576513"/>
            <a:ext cx="2465388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8135938" y="2747963"/>
            <a:ext cx="137795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20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 beam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804032" y="1103313"/>
            <a:ext cx="1994136" cy="28687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K. </a:t>
            </a:r>
            <a:r>
              <a:rPr lang="en-GB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Inami</a:t>
            </a: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@ RICH2007</a:t>
            </a:r>
          </a:p>
        </p:txBody>
      </p:sp>
    </p:spTree>
    <p:extLst>
      <p:ext uri="{BB962C8B-B14F-4D97-AF65-F5344CB8AC3E}">
        <p14:creationId xmlns:p14="http://schemas.microsoft.com/office/powerpoint/2010/main" val="15769767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TOF </a:t>
            </a:r>
            <a:r>
              <a:rPr lang="en-GB" dirty="0" err="1"/>
              <a:t>vs</a:t>
            </a:r>
            <a:r>
              <a:rPr lang="en-GB" dirty="0"/>
              <a:t> CHERENKOV IMAGING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3" y="1423988"/>
            <a:ext cx="7427912" cy="48720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87325" y="6000750"/>
            <a:ext cx="1460750" cy="4807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J. </a:t>
            </a:r>
            <a:r>
              <a:rPr lang="en-GB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Va’vra</a:t>
            </a:r>
            <a:endParaRPr lang="en-GB" sz="14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@ RICH2007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363772" y="4233863"/>
            <a:ext cx="1091644" cy="2868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TOF, 1 </a:t>
            </a:r>
            <a:r>
              <a:rPr lang="en-GB" sz="1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</a:t>
            </a:r>
            <a:endParaRPr lang="en-GB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036496" y="4000500"/>
            <a:ext cx="1091646" cy="2868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TOF, 5 </a:t>
            </a:r>
            <a:r>
              <a:rPr lang="en-GB" sz="1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</a:t>
            </a:r>
            <a:endParaRPr lang="en-GB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469900" y="1928813"/>
            <a:ext cx="1200650" cy="2868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TOF, 10 </a:t>
            </a:r>
            <a:r>
              <a:rPr lang="en-GB" sz="1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</a:t>
            </a:r>
            <a:endParaRPr lang="en-GB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782264" y="1596463"/>
            <a:ext cx="1200649" cy="2868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TOF, 15 </a:t>
            </a:r>
            <a:r>
              <a:rPr lang="en-GB" sz="1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</a:t>
            </a:r>
            <a:endParaRPr lang="en-GB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47425" y="1470025"/>
            <a:ext cx="1200650" cy="2868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TOF, 20 </a:t>
            </a:r>
            <a:r>
              <a:rPr lang="en-GB" sz="1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ps</a:t>
            </a:r>
            <a:endParaRPr lang="en-GB" sz="1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1366838" y="1739900"/>
            <a:ext cx="203200" cy="741363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V="1">
            <a:off x="1876425" y="4016375"/>
            <a:ext cx="182563" cy="325438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 flipV="1">
            <a:off x="1968500" y="2166938"/>
            <a:ext cx="1004888" cy="508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1916113" y="1709738"/>
            <a:ext cx="336550" cy="1501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1209509" y="4183063"/>
            <a:ext cx="690895" cy="4807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Babar</a:t>
            </a:r>
          </a:p>
          <a:p>
            <a:r>
              <a:rPr lang="en-GB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DIRC</a:t>
            </a: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H="1">
            <a:off x="4121150" y="4270375"/>
            <a:ext cx="558800" cy="566738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5071461" y="4122738"/>
            <a:ext cx="1109279" cy="674673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Aerogel</a:t>
            </a:r>
          </a:p>
          <a:p>
            <a:r>
              <a:rPr lang="en-GB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(Japan)</a:t>
            </a:r>
          </a:p>
          <a:p>
            <a:r>
              <a:rPr lang="en-GB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Test beam</a:t>
            </a: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 flipV="1">
            <a:off x="2820988" y="4338638"/>
            <a:ext cx="2306637" cy="13493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7595442" y="3889375"/>
            <a:ext cx="1303242" cy="674673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Aerogel</a:t>
            </a:r>
          </a:p>
          <a:p>
            <a:r>
              <a:rPr lang="en-GB" sz="1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(Novosibirsk)</a:t>
            </a:r>
          </a:p>
          <a:p>
            <a:r>
              <a:rPr lang="en-GB" sz="1400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MC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H="1">
            <a:off x="7334250" y="4492625"/>
            <a:ext cx="873125" cy="820738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7413625" y="4494213"/>
            <a:ext cx="792163" cy="97313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1296704" y="5310188"/>
            <a:ext cx="1864293" cy="2868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</a:t>
            </a: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/dx, 100 </a:t>
            </a:r>
            <a:r>
              <a:rPr lang="en-GB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meas.s</a:t>
            </a:r>
            <a:endParaRPr lang="en-GB" sz="14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5894388" y="1087439"/>
            <a:ext cx="3754437" cy="2100261"/>
          </a:xfrm>
          <a:prstGeom prst="rect">
            <a:avLst/>
          </a:prstGeom>
          <a:solidFill>
            <a:srgbClr val="CCFFCC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Key points: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fast Cherenkov light 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GB" sz="1600" kern="0" dirty="0" smtClean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rather than a scintillation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new detectors able to provide 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lang="en-GB" sz="1600" kern="0" dirty="0" smtClean="0"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		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s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~/&lt; 10 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ps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Fast electronics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Adequate for low 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momenta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97676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AREOGEL </a:t>
            </a:r>
            <a:r>
              <a:rPr lang="en-US" dirty="0" smtClean="0"/>
              <a:t>WITH MULTIPLE REFRACTIVE INDEX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grpSp>
        <p:nvGrpSpPr>
          <p:cNvPr id="7" name="グループ化 43"/>
          <p:cNvGrpSpPr>
            <a:grpSpLocks/>
          </p:cNvGrpSpPr>
          <p:nvPr/>
        </p:nvGrpSpPr>
        <p:grpSpPr bwMode="auto">
          <a:xfrm>
            <a:off x="557213" y="4511675"/>
            <a:ext cx="8947150" cy="1855788"/>
            <a:chOff x="522025" y="4480463"/>
            <a:chExt cx="8261962" cy="1855023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26423" y="4615345"/>
              <a:ext cx="1253367" cy="67917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 defTabSz="828675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altLang="ja-JP" sz="2400" b="0">
                  <a:solidFill>
                    <a:schemeClr val="bg1"/>
                  </a:solidFill>
                  <a:effectLst/>
                  <a:latin typeface="Arial" charset="0"/>
                  <a:ea typeface="ＭＳ Ｐゴシック" pitchFamily="50" charset="-128"/>
                </a:rPr>
                <a:t>Multiple Radiators</a:t>
              </a:r>
            </a:p>
          </p:txBody>
        </p:sp>
        <p:pic>
          <p:nvPicPr>
            <p:cNvPr id="9" name="Picture 1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62925" y="4480463"/>
              <a:ext cx="3821062" cy="18550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5377174" y="4575674"/>
              <a:ext cx="1521631" cy="6379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ja-JP" sz="1800" b="0">
                  <a:solidFill>
                    <a:srgbClr val="C00000"/>
                  </a:solidFill>
                  <a:effectLst/>
                  <a:latin typeface="Symbol" pitchFamily="18" charset="2"/>
                  <a:ea typeface="ＭＳ Ｐゴシック" pitchFamily="50" charset="-128"/>
                </a:rPr>
                <a:t>s</a:t>
              </a:r>
              <a:r>
                <a:rPr kumimoji="1" lang="en-US" altLang="ja-JP" sz="1800" b="0" baseline="-1000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  <a:t>c</a:t>
              </a:r>
              <a:r>
                <a:rPr kumimoji="1" lang="en-US" altLang="ja-JP" sz="1800" b="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  <a:t>=14.4mrad</a:t>
              </a:r>
              <a:br>
                <a:rPr kumimoji="1" lang="en-US" altLang="ja-JP" sz="1800" b="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</a:br>
              <a:r>
                <a:rPr kumimoji="1" lang="en-US" altLang="ja-JP" sz="1800" b="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  <a:t>N</a:t>
              </a:r>
              <a:r>
                <a:rPr kumimoji="1" lang="en-US" altLang="ja-JP" sz="1800" b="0" baseline="-1000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  <a:t>pe</a:t>
              </a:r>
              <a:r>
                <a:rPr kumimoji="1" lang="en-US" altLang="ja-JP" sz="1800" b="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  <a:t>=9.6</a:t>
              </a:r>
            </a:p>
          </p:txBody>
        </p: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>
              <a:off x="2635435" y="4515801"/>
              <a:ext cx="2384882" cy="1516291"/>
              <a:chOff x="10115" y="9359"/>
              <a:chExt cx="2222" cy="1413"/>
            </a:xfrm>
          </p:grpSpPr>
          <p:sp>
            <p:nvSpPr>
              <p:cNvPr id="13" name="Line 39"/>
              <p:cNvSpPr>
                <a:spLocks noChangeShapeType="1"/>
              </p:cNvSpPr>
              <p:nvPr/>
            </p:nvSpPr>
            <p:spPr bwMode="auto">
              <a:xfrm>
                <a:off x="10115" y="9994"/>
                <a:ext cx="222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" name="Group 40"/>
              <p:cNvGrpSpPr>
                <a:grpSpLocks/>
              </p:cNvGrpSpPr>
              <p:nvPr/>
            </p:nvGrpSpPr>
            <p:grpSpPr bwMode="auto">
              <a:xfrm>
                <a:off x="10409" y="9359"/>
                <a:ext cx="1504" cy="1413"/>
                <a:chOff x="10409" y="9359"/>
                <a:chExt cx="1504" cy="1413"/>
              </a:xfrm>
            </p:grpSpPr>
            <p:sp>
              <p:nvSpPr>
                <p:cNvPr id="15" name="Rectangle 41"/>
                <p:cNvSpPr>
                  <a:spLocks noChangeArrowheads="1"/>
                </p:cNvSpPr>
                <p:nvPr/>
              </p:nvSpPr>
              <p:spPr bwMode="auto">
                <a:xfrm>
                  <a:off x="10441" y="9359"/>
                  <a:ext cx="451" cy="1233"/>
                </a:xfrm>
                <a:prstGeom prst="rect">
                  <a:avLst/>
                </a:prstGeom>
                <a:solidFill>
                  <a:srgbClr val="00FFFF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>
                    <a:lnSpc>
                      <a:spcPct val="100000"/>
                    </a:lnSpc>
                  </a:pPr>
                  <a:endParaRPr kumimoji="1" lang="ja-JP" altLang="en-US" sz="1800" b="0"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50" charset="-128"/>
                  </a:endParaRPr>
                </a:p>
              </p:txBody>
            </p:sp>
            <p:sp>
              <p:nvSpPr>
                <p:cNvPr id="16" name="Line 42"/>
                <p:cNvSpPr>
                  <a:spLocks noChangeShapeType="1"/>
                </p:cNvSpPr>
                <p:nvPr/>
              </p:nvSpPr>
              <p:spPr bwMode="auto">
                <a:xfrm>
                  <a:off x="11913" y="9366"/>
                  <a:ext cx="0" cy="1406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" name="Rectangle 43"/>
                <p:cNvSpPr>
                  <a:spLocks noChangeArrowheads="1"/>
                </p:cNvSpPr>
                <p:nvPr/>
              </p:nvSpPr>
              <p:spPr bwMode="auto">
                <a:xfrm>
                  <a:off x="10665" y="9359"/>
                  <a:ext cx="230" cy="1227"/>
                </a:xfrm>
                <a:prstGeom prst="rect">
                  <a:avLst/>
                </a:prstGeom>
                <a:solidFill>
                  <a:srgbClr val="00CCFF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>
                    <a:lnSpc>
                      <a:spcPct val="100000"/>
                    </a:lnSpc>
                  </a:pPr>
                  <a:endParaRPr kumimoji="1" lang="ja-JP" altLang="en-US" sz="1800" b="0">
                    <a:solidFill>
                      <a:schemeClr val="tx1"/>
                    </a:solidFill>
                    <a:effectLst/>
                    <a:latin typeface="Arial" charset="0"/>
                    <a:ea typeface="ＭＳ Ｐゴシック" pitchFamily="50" charset="-128"/>
                  </a:endParaRPr>
                </a:p>
              </p:txBody>
            </p:sp>
            <p:sp>
              <p:nvSpPr>
                <p:cNvPr id="18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10409" y="9456"/>
                  <a:ext cx="1504" cy="538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Line 45"/>
                <p:cNvSpPr>
                  <a:spLocks noChangeShapeType="1"/>
                </p:cNvSpPr>
                <p:nvPr/>
              </p:nvSpPr>
              <p:spPr bwMode="auto">
                <a:xfrm>
                  <a:off x="10441" y="9994"/>
                  <a:ext cx="1472" cy="568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10670" y="9546"/>
                  <a:ext cx="1209" cy="448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" name="Line 47"/>
                <p:cNvSpPr>
                  <a:spLocks noChangeShapeType="1"/>
                </p:cNvSpPr>
                <p:nvPr/>
              </p:nvSpPr>
              <p:spPr bwMode="auto">
                <a:xfrm>
                  <a:off x="10670" y="9994"/>
                  <a:ext cx="1242" cy="479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" name="Line 48"/>
                <p:cNvSpPr>
                  <a:spLocks noChangeShapeType="1"/>
                </p:cNvSpPr>
                <p:nvPr/>
              </p:nvSpPr>
              <p:spPr bwMode="auto">
                <a:xfrm>
                  <a:off x="10670" y="9994"/>
                  <a:ext cx="1242" cy="569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" name="Line 49"/>
                <p:cNvSpPr>
                  <a:spLocks noChangeShapeType="1"/>
                </p:cNvSpPr>
                <p:nvPr/>
              </p:nvSpPr>
              <p:spPr bwMode="auto">
                <a:xfrm>
                  <a:off x="10899" y="9994"/>
                  <a:ext cx="1013" cy="479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0899" y="9546"/>
                  <a:ext cx="1013" cy="448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0670" y="9456"/>
                  <a:ext cx="1242" cy="538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522025" y="5391313"/>
              <a:ext cx="2031774" cy="4538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 defTabSz="828675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altLang="ja-JP" sz="1600" b="0"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  <a:cs typeface="Lucida Sans Unicode" pitchFamily="34" charset="0"/>
                </a:rPr>
                <a:t>2 layers of 2cm thick </a:t>
              </a:r>
            </a:p>
            <a:p>
              <a:pPr algn="just" defTabSz="828675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altLang="ja-JP" sz="1600" b="0"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  <a:cs typeface="Lucida Sans Unicode" pitchFamily="34" charset="0"/>
                </a:rPr>
                <a:t>n</a:t>
              </a:r>
              <a:r>
                <a:rPr lang="en-GB" altLang="ja-JP" sz="1600" b="0" baseline="-25000"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  <a:cs typeface="Lucida Sans Unicode" pitchFamily="34" charset="0"/>
                </a:rPr>
                <a:t>1</a:t>
              </a:r>
              <a:r>
                <a:rPr lang="en-GB" altLang="ja-JP" sz="1600" b="0"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  <a:cs typeface="Lucida Sans Unicode" pitchFamily="34" charset="0"/>
                </a:rPr>
                <a:t>=1.047, n</a:t>
              </a:r>
              <a:r>
                <a:rPr lang="en-GB" altLang="ja-JP" sz="1600" b="0" baseline="-25000"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  <a:cs typeface="Lucida Sans Unicode" pitchFamily="34" charset="0"/>
                </a:rPr>
                <a:t>2</a:t>
              </a:r>
              <a:r>
                <a:rPr lang="en-GB" altLang="ja-JP" sz="1600" b="0"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  <a:cs typeface="Lucida Sans Unicode" pitchFamily="34" charset="0"/>
                </a:rPr>
                <a:t>=1.057 </a:t>
              </a:r>
            </a:p>
          </p:txBody>
        </p:sp>
      </p:grp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163513" y="1176338"/>
            <a:ext cx="9544050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buFont typeface="Wingdings" pitchFamily="2" charset="2"/>
              <a:buNone/>
            </a:pPr>
            <a:endParaRPr lang="en-GB" sz="1800" kern="0" smtClean="0">
              <a:effectLst/>
            </a:endParaRPr>
          </a:p>
          <a:p>
            <a:pPr lvl="1">
              <a:buFont typeface="Wingdings" pitchFamily="2" charset="2"/>
              <a:buNone/>
            </a:pPr>
            <a:endParaRPr lang="en-GB" sz="1800" kern="0" smtClean="0">
              <a:effectLst/>
            </a:endParaRPr>
          </a:p>
          <a:p>
            <a:pPr lvl="1">
              <a:buFont typeface="Wingdings" pitchFamily="2" charset="2"/>
              <a:buNone/>
            </a:pPr>
            <a:endParaRPr lang="en-GB" sz="1800" kern="0" smtClean="0">
              <a:effectLst/>
            </a:endParaRPr>
          </a:p>
          <a:p>
            <a:pPr lvl="1">
              <a:buFont typeface="Wingdings" pitchFamily="2" charset="2"/>
              <a:buNone/>
            </a:pPr>
            <a:r>
              <a:rPr lang="en-GB" sz="1800" kern="0" smtClean="0">
                <a:effectLst/>
              </a:rPr>
              <a:t> (Recall: p</a:t>
            </a:r>
            <a:r>
              <a:rPr lang="en-GB" sz="1800" kern="0" baseline="30000" smtClean="0">
                <a:effectLst/>
              </a:rPr>
              <a:t>max</a:t>
            </a:r>
            <a:r>
              <a:rPr lang="en-GB" sz="2400" kern="0" baseline="-25000" smtClean="0">
                <a:effectLst/>
              </a:rPr>
              <a:t>n</a:t>
            </a:r>
            <a:r>
              <a:rPr lang="en-GB" sz="2400" kern="0" baseline="-25000" smtClean="0">
                <a:effectLst/>
                <a:latin typeface="Symbol" pitchFamily="18" charset="2"/>
              </a:rPr>
              <a:t>s</a:t>
            </a:r>
            <a:r>
              <a:rPr lang="en-GB" sz="1800" kern="0" smtClean="0">
                <a:effectLst/>
              </a:rPr>
              <a:t> ~ 1/√</a:t>
            </a:r>
            <a:r>
              <a:rPr lang="en-GB" sz="1800" kern="0" smtClean="0">
                <a:effectLst/>
                <a:latin typeface="Symbol" pitchFamily="18" charset="2"/>
              </a:rPr>
              <a:t>s</a:t>
            </a:r>
            <a:r>
              <a:rPr lang="en-GB" sz="1800" kern="0" baseline="-25000" smtClean="0">
                <a:effectLst/>
              </a:rPr>
              <a:t>ring </a:t>
            </a:r>
            <a:r>
              <a:rPr lang="en-GB" sz="1800" kern="0" smtClean="0">
                <a:effectLst/>
              </a:rPr>
              <a:t>)</a:t>
            </a:r>
            <a:endParaRPr lang="en-GB" sz="1800" kern="0">
              <a:effectLst/>
            </a:endParaRPr>
          </a:p>
        </p:txBody>
      </p:sp>
      <p:pic>
        <p:nvPicPr>
          <p:cNvPr id="27" name="Picture 6" descr="aerogel-ri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2150" y="903288"/>
            <a:ext cx="2343150" cy="16224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grpSp>
        <p:nvGrpSpPr>
          <p:cNvPr id="28" name="グループ化 42"/>
          <p:cNvGrpSpPr>
            <a:grpSpLocks/>
          </p:cNvGrpSpPr>
          <p:nvPr/>
        </p:nvGrpSpPr>
        <p:grpSpPr bwMode="auto">
          <a:xfrm>
            <a:off x="566738" y="2651125"/>
            <a:ext cx="8885237" cy="1838325"/>
            <a:chOff x="522515" y="2558692"/>
            <a:chExt cx="8204435" cy="1839136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58648" y="2558692"/>
              <a:ext cx="3768302" cy="183913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523981" y="2968448"/>
              <a:ext cx="1929076" cy="33987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 defTabSz="828675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US" altLang="ja-JP" sz="2400" b="0">
                  <a:solidFill>
                    <a:schemeClr val="bg1"/>
                  </a:solidFill>
                  <a:effectLst/>
                  <a:latin typeface="Arial" charset="0"/>
                  <a:ea typeface="ＭＳ Ｐゴシック" pitchFamily="50" charset="-128"/>
                </a:rPr>
                <a:t> Conventional</a:t>
              </a:r>
              <a:endParaRPr lang="en-GB" altLang="ja-JP" sz="2400" b="0" baseline="-10000">
                <a:solidFill>
                  <a:schemeClr val="bg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31" name="Text Box 13"/>
            <p:cNvSpPr txBox="1">
              <a:spLocks noChangeArrowheads="1"/>
            </p:cNvSpPr>
            <p:nvPr/>
          </p:nvSpPr>
          <p:spPr bwMode="auto">
            <a:xfrm>
              <a:off x="522515" y="3457613"/>
              <a:ext cx="1747309" cy="4542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just" defTabSz="828675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altLang="ja-JP" sz="1600" b="0"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  <a:cs typeface="Lucida Sans Unicode" pitchFamily="34" charset="0"/>
                </a:rPr>
                <a:t>4cm thick aerogel</a:t>
              </a:r>
            </a:p>
            <a:p>
              <a:pPr algn="just" defTabSz="828675" eaLnBrk="1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57225" algn="l"/>
                  <a:tab pos="1312863" algn="l"/>
                  <a:tab pos="1970088" algn="l"/>
                  <a:tab pos="2627313" algn="l"/>
                </a:tabLst>
              </a:pPr>
              <a:r>
                <a:rPr lang="en-GB" altLang="ja-JP" sz="1600" b="0"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  <a:cs typeface="Lucida Sans Unicode" pitchFamily="34" charset="0"/>
                </a:rPr>
                <a:t>n=1.047</a:t>
              </a:r>
            </a:p>
          </p:txBody>
        </p:sp>
        <p:sp>
          <p:nvSpPr>
            <p:cNvPr id="32" name="Text Box 19"/>
            <p:cNvSpPr txBox="1">
              <a:spLocks noChangeArrowheads="1"/>
            </p:cNvSpPr>
            <p:nvPr/>
          </p:nvSpPr>
          <p:spPr bwMode="auto">
            <a:xfrm>
              <a:off x="5314421" y="2631749"/>
              <a:ext cx="1703333" cy="6384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0487" tIns="44450" rIns="90487" bIns="44450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kumimoji="1" lang="en-US" altLang="ja-JP" sz="1800" b="0">
                  <a:solidFill>
                    <a:srgbClr val="C00000"/>
                  </a:solidFill>
                  <a:effectLst/>
                  <a:latin typeface="Symbol" pitchFamily="18" charset="2"/>
                  <a:ea typeface="ＭＳ Ｐゴシック" pitchFamily="50" charset="-128"/>
                </a:rPr>
                <a:t>s</a:t>
              </a:r>
              <a:r>
                <a:rPr kumimoji="1" lang="en-US" altLang="ja-JP" sz="1800" b="0" baseline="-1000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  <a:t>c</a:t>
              </a:r>
              <a:r>
                <a:rPr kumimoji="1" lang="en-US" altLang="ja-JP" sz="1800" b="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  <a:t>=22.1mrad</a:t>
              </a:r>
              <a:br>
                <a:rPr kumimoji="1" lang="en-US" altLang="ja-JP" sz="1800" b="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</a:br>
              <a:r>
                <a:rPr kumimoji="1" lang="en-US" altLang="ja-JP" sz="1800" b="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  <a:t>N</a:t>
              </a:r>
              <a:r>
                <a:rPr kumimoji="1" lang="en-US" altLang="ja-JP" sz="1800" b="0" baseline="-1000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  <a:t>pe</a:t>
              </a:r>
              <a:r>
                <a:rPr kumimoji="1" lang="en-US" altLang="ja-JP" sz="1800" b="0">
                  <a:solidFill>
                    <a:srgbClr val="C00000"/>
                  </a:solidFill>
                  <a:effectLst/>
                  <a:latin typeface="Arial" charset="0"/>
                  <a:ea typeface="ＭＳ Ｐゴシック" pitchFamily="50" charset="-128"/>
                </a:rPr>
                <a:t>=10.7</a:t>
              </a:r>
            </a:p>
          </p:txBody>
        </p:sp>
        <p:grpSp>
          <p:nvGrpSpPr>
            <p:cNvPr id="33" name="グループ化 38"/>
            <p:cNvGrpSpPr>
              <a:grpSpLocks/>
            </p:cNvGrpSpPr>
            <p:nvPr/>
          </p:nvGrpSpPr>
          <p:grpSpPr bwMode="auto">
            <a:xfrm>
              <a:off x="2688234" y="2641536"/>
              <a:ext cx="2332082" cy="1485402"/>
              <a:chOff x="661988" y="1616075"/>
              <a:chExt cx="2990850" cy="1905000"/>
            </a:xfrm>
          </p:grpSpPr>
          <p:sp>
            <p:nvSpPr>
              <p:cNvPr id="34" name="Rectangle 31"/>
              <p:cNvSpPr>
                <a:spLocks noChangeArrowheads="1"/>
              </p:cNvSpPr>
              <p:nvPr/>
            </p:nvSpPr>
            <p:spPr bwMode="auto">
              <a:xfrm>
                <a:off x="1101305" y="1616075"/>
                <a:ext cx="616790" cy="1661067"/>
              </a:xfrm>
              <a:prstGeom prst="rect">
                <a:avLst/>
              </a:prstGeom>
              <a:solidFill>
                <a:srgbClr val="00FF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lnSpc>
                    <a:spcPct val="100000"/>
                  </a:lnSpc>
                </a:pPr>
                <a:endParaRPr kumimoji="1" lang="ja-JP" altLang="en-US" sz="1800" b="0">
                  <a:solidFill>
                    <a:schemeClr val="tx1"/>
                  </a:solidFill>
                  <a:effectLst/>
                  <a:latin typeface="Arial" charset="0"/>
                  <a:ea typeface="ＭＳ Ｐゴシック" pitchFamily="50" charset="-128"/>
                </a:endParaRPr>
              </a:p>
            </p:txBody>
          </p:sp>
          <p:sp>
            <p:nvSpPr>
              <p:cNvPr id="35" name="Line 32"/>
              <p:cNvSpPr>
                <a:spLocks noChangeShapeType="1"/>
              </p:cNvSpPr>
              <p:nvPr/>
            </p:nvSpPr>
            <p:spPr bwMode="auto">
              <a:xfrm>
                <a:off x="3081628" y="1616075"/>
                <a:ext cx="0" cy="190500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Line 33"/>
              <p:cNvSpPr>
                <a:spLocks noChangeShapeType="1"/>
              </p:cNvSpPr>
              <p:nvPr/>
            </p:nvSpPr>
            <p:spPr bwMode="auto">
              <a:xfrm>
                <a:off x="661988" y="2466713"/>
                <a:ext cx="299085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Line 34"/>
              <p:cNvSpPr>
                <a:spLocks noChangeShapeType="1"/>
              </p:cNvSpPr>
              <p:nvPr/>
            </p:nvSpPr>
            <p:spPr bwMode="auto">
              <a:xfrm flipV="1">
                <a:off x="1057665" y="1737595"/>
                <a:ext cx="2023964" cy="729118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Line 35"/>
              <p:cNvSpPr>
                <a:spLocks noChangeShapeType="1"/>
              </p:cNvSpPr>
              <p:nvPr/>
            </p:nvSpPr>
            <p:spPr bwMode="auto">
              <a:xfrm flipV="1">
                <a:off x="1717126" y="1940425"/>
                <a:ext cx="1364503" cy="486079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Line 36"/>
              <p:cNvSpPr>
                <a:spLocks noChangeShapeType="1"/>
              </p:cNvSpPr>
              <p:nvPr/>
            </p:nvSpPr>
            <p:spPr bwMode="auto">
              <a:xfrm>
                <a:off x="1717126" y="2506922"/>
                <a:ext cx="1364503" cy="486972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37"/>
              <p:cNvSpPr>
                <a:spLocks noChangeShapeType="1"/>
              </p:cNvSpPr>
              <p:nvPr/>
            </p:nvSpPr>
            <p:spPr bwMode="auto">
              <a:xfrm>
                <a:off x="1101305" y="2466713"/>
                <a:ext cx="1980323" cy="77022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304800" y="1322388"/>
            <a:ext cx="4822825" cy="64135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kumimoji="1" lang="en-US" altLang="ja-JP" sz="1800" b="0" i="1">
                <a:solidFill>
                  <a:srgbClr val="000000"/>
                </a:solidFill>
                <a:effectLst/>
                <a:latin typeface="Symbol" pitchFamily="18" charset="2"/>
                <a:ea typeface="ＭＳ Ｐゴシック" pitchFamily="50" charset="-128"/>
              </a:rPr>
              <a:t>p</a:t>
            </a:r>
            <a:r>
              <a:rPr kumimoji="1" lang="en-US" altLang="ja-JP" sz="1800" b="0" i="1">
                <a:solidFill>
                  <a:srgbClr val="000000"/>
                </a:solidFill>
                <a:effectLst/>
                <a:latin typeface="Arial" charset="0"/>
                <a:ea typeface="ＭＳ Ｐゴシック" pitchFamily="50" charset="-128"/>
              </a:rPr>
              <a:t>/K separation with focusing configuration </a:t>
            </a:r>
          </a:p>
          <a:p>
            <a:pPr eaLnBrk="1" hangingPunct="1">
              <a:lnSpc>
                <a:spcPct val="100000"/>
              </a:lnSpc>
            </a:pPr>
            <a:r>
              <a:rPr kumimoji="1" lang="en-US" altLang="ja-JP" sz="1800" b="0">
                <a:solidFill>
                  <a:srgbClr val="FF0000"/>
                </a:solidFill>
                <a:effectLst/>
                <a:latin typeface="Arial" charset="0"/>
                <a:ea typeface="ＭＳ Ｐゴシック" pitchFamily="50" charset="-128"/>
              </a:rPr>
              <a:t>~ 4.8</a:t>
            </a:r>
            <a:r>
              <a:rPr kumimoji="1" lang="en-US" altLang="ja-JP" sz="1800" b="0">
                <a:solidFill>
                  <a:srgbClr val="FF0000"/>
                </a:solidFill>
                <a:effectLst/>
                <a:latin typeface="Symbol" pitchFamily="18" charset="2"/>
                <a:ea typeface="ＭＳ Ｐゴシック" pitchFamily="50" charset="-128"/>
              </a:rPr>
              <a:t>s</a:t>
            </a:r>
            <a:r>
              <a:rPr kumimoji="1" lang="en-US" altLang="ja-JP" sz="1800" b="0">
                <a:solidFill>
                  <a:srgbClr val="FF0000"/>
                </a:solidFill>
                <a:effectLst/>
                <a:latin typeface="Arial" charset="0"/>
                <a:ea typeface="ＭＳ Ｐゴシック" pitchFamily="50" charset="-128"/>
              </a:rPr>
              <a:t> @4GeV/c</a:t>
            </a:r>
          </a:p>
        </p:txBody>
      </p:sp>
      <p:sp>
        <p:nvSpPr>
          <p:cNvPr id="42" name="Line 39"/>
          <p:cNvSpPr>
            <a:spLocks noChangeShapeType="1"/>
          </p:cNvSpPr>
          <p:nvPr/>
        </p:nvSpPr>
        <p:spPr bwMode="auto">
          <a:xfrm flipV="1">
            <a:off x="3403600" y="2255838"/>
            <a:ext cx="479425" cy="952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43" name="Text Box 40"/>
          <p:cNvSpPr txBox="1">
            <a:spLocks noChangeArrowheads="1"/>
          </p:cNvSpPr>
          <p:nvPr/>
        </p:nvSpPr>
        <p:spPr bwMode="auto">
          <a:xfrm>
            <a:off x="206024" y="5961063"/>
            <a:ext cx="1943802" cy="28687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T. </a:t>
            </a:r>
            <a:r>
              <a:rPr lang="en-GB" sz="140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Iijima</a:t>
            </a:r>
            <a:r>
              <a: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@ RICH2007</a:t>
            </a:r>
          </a:p>
        </p:txBody>
      </p:sp>
    </p:spTree>
    <p:extLst>
      <p:ext uri="{BB962C8B-B14F-4D97-AF65-F5344CB8AC3E}">
        <p14:creationId xmlns:p14="http://schemas.microsoft.com/office/powerpoint/2010/main" val="157697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dirty="0" err="1" smtClean="0"/>
              <a:t>RICHes</a:t>
            </a:r>
            <a:r>
              <a:rPr lang="en-US" dirty="0" smtClean="0"/>
              <a:t> </a:t>
            </a:r>
            <a:r>
              <a:rPr lang="en-US" dirty="0" smtClean="0"/>
              <a:t>&amp; </a:t>
            </a:r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678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53988"/>
            <a:ext cx="8369300" cy="889000"/>
          </a:xfrm>
        </p:spPr>
        <p:txBody>
          <a:bodyPr/>
          <a:lstStyle/>
          <a:p>
            <a:r>
              <a:rPr lang="en-US" sz="2600" dirty="0" err="1" smtClean="0"/>
              <a:t>RICHes</a:t>
            </a:r>
            <a:r>
              <a:rPr lang="en-US" sz="2600" dirty="0" smtClean="0"/>
              <a:t> FOR PARTICLE AND NUCLEAR PHYSICS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410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758461"/>
            <a:ext cx="6299200" cy="609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946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CHERENKOV COUNTERS IN  ASTROPARTICLE PHYSICS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49263" y="1184275"/>
            <a:ext cx="9034462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628650" indent="-342900"/>
            <a:endParaRPr lang="en-GB" sz="2200" kern="0" dirty="0" smtClean="0"/>
          </a:p>
          <a:p>
            <a:pPr marL="628650" indent="-342900"/>
            <a:r>
              <a:rPr lang="en-GB" sz="2200" kern="0" dirty="0" smtClean="0"/>
              <a:t>Flying spectrometers to study CR composition </a:t>
            </a:r>
          </a:p>
          <a:p>
            <a:pPr marL="1123950" lvl="1" indent="-304800"/>
            <a:r>
              <a:rPr lang="en-GB" sz="1800" kern="0" dirty="0" smtClean="0">
                <a:effectLst/>
              </a:rPr>
              <a:t>Caprice, AMS, CREAM</a:t>
            </a:r>
          </a:p>
          <a:p>
            <a:pPr marL="1123950" lvl="1" indent="-304800"/>
            <a:endParaRPr lang="en-GB" sz="1800" kern="0" dirty="0" smtClean="0">
              <a:effectLst/>
            </a:endParaRPr>
          </a:p>
          <a:p>
            <a:pPr marL="1123950" lvl="1" indent="-304800"/>
            <a:endParaRPr lang="en-GB" sz="1800" kern="0" dirty="0" smtClean="0">
              <a:effectLst/>
            </a:endParaRPr>
          </a:p>
          <a:p>
            <a:pPr marL="628650" indent="-342900"/>
            <a:r>
              <a:rPr lang="en-GB" kern="0" dirty="0" smtClean="0">
                <a:solidFill>
                  <a:srgbClr val="008000"/>
                </a:solidFill>
              </a:rPr>
              <a:t>(Solar and) cosmic </a:t>
            </a:r>
            <a:r>
              <a:rPr lang="en-GB" kern="0" dirty="0" smtClean="0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GB" kern="0" dirty="0" smtClean="0">
                <a:solidFill>
                  <a:srgbClr val="008000"/>
                </a:solidFill>
              </a:rPr>
              <a:t> telescopes</a:t>
            </a:r>
          </a:p>
          <a:p>
            <a:pPr marL="1123950" lvl="1" indent="-304800"/>
            <a:r>
              <a:rPr lang="en-US" sz="1800" kern="0" dirty="0" smtClean="0">
                <a:effectLst/>
              </a:rPr>
              <a:t>Super-K , </a:t>
            </a:r>
            <a:r>
              <a:rPr lang="en-GB" sz="1800" kern="0" dirty="0" err="1" smtClean="0">
                <a:effectLst/>
              </a:rPr>
              <a:t>Tunka</a:t>
            </a:r>
            <a:r>
              <a:rPr lang="en-GB" sz="1800" kern="0" dirty="0" smtClean="0">
                <a:effectLst/>
              </a:rPr>
              <a:t>, Amanda, Antares, </a:t>
            </a:r>
          </a:p>
          <a:p>
            <a:pPr marL="1123950" lvl="1" indent="-304800">
              <a:buFont typeface="Wingdings" pitchFamily="2" charset="2"/>
              <a:buNone/>
            </a:pPr>
            <a:r>
              <a:rPr lang="en-GB" sz="1800" kern="0" dirty="0" smtClean="0">
                <a:effectLst/>
              </a:rPr>
              <a:t>	</a:t>
            </a:r>
            <a:r>
              <a:rPr lang="en-GB" sz="1800" kern="0" dirty="0" err="1" smtClean="0">
                <a:effectLst/>
              </a:rPr>
              <a:t>Nemo</a:t>
            </a:r>
            <a:r>
              <a:rPr lang="en-GB" sz="1800" kern="0" dirty="0" smtClean="0">
                <a:effectLst/>
              </a:rPr>
              <a:t>, KM3Net</a:t>
            </a:r>
          </a:p>
          <a:p>
            <a:pPr marL="1123950" lvl="1" indent="-304800"/>
            <a:endParaRPr lang="en-GB" sz="1800" kern="0" dirty="0" smtClean="0">
              <a:effectLst/>
            </a:endParaRPr>
          </a:p>
          <a:p>
            <a:pPr marL="1123950" lvl="1" indent="-304800"/>
            <a:endParaRPr lang="en-GB" sz="1800" kern="0" dirty="0" smtClean="0">
              <a:effectLst/>
            </a:endParaRPr>
          </a:p>
          <a:p>
            <a:pPr marL="628650" indent="-342900"/>
            <a:r>
              <a:rPr lang="en-GB" sz="2200" kern="0" dirty="0" smtClean="0">
                <a:solidFill>
                  <a:srgbClr val="008000"/>
                </a:solidFill>
              </a:rPr>
              <a:t>High energy gamma-ray </a:t>
            </a:r>
            <a:r>
              <a:rPr lang="en-GB" sz="2200" kern="0" dirty="0" err="1" smtClean="0">
                <a:solidFill>
                  <a:srgbClr val="008000"/>
                </a:solidFill>
              </a:rPr>
              <a:t>astonomy</a:t>
            </a:r>
            <a:endParaRPr lang="en-GB" sz="2200" kern="0" dirty="0" smtClean="0">
              <a:solidFill>
                <a:srgbClr val="008000"/>
              </a:solidFill>
            </a:endParaRPr>
          </a:p>
          <a:p>
            <a:pPr marL="1123950" lvl="1" indent="-304800"/>
            <a:r>
              <a:rPr lang="en-GB" sz="1800" kern="0" dirty="0" smtClean="0">
                <a:effectLst/>
              </a:rPr>
              <a:t>Auger, HESS, MAGIC, </a:t>
            </a:r>
          </a:p>
          <a:p>
            <a:pPr marL="1123950" lvl="1" indent="-304800">
              <a:buFont typeface="Wingdings" pitchFamily="2" charset="2"/>
              <a:buNone/>
            </a:pPr>
            <a:r>
              <a:rPr lang="en-GB" sz="1800" kern="0" dirty="0" smtClean="0">
                <a:effectLst/>
              </a:rPr>
              <a:t>	VERITAS observatory, CANGAROO-III</a:t>
            </a:r>
            <a:endParaRPr lang="en-GB" sz="1800" kern="0" dirty="0">
              <a:effectLst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 rot="19566820">
            <a:off x="6705027" y="3025776"/>
            <a:ext cx="3128962" cy="120015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GB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These experiments are totally based on</a:t>
            </a:r>
          </a:p>
          <a:p>
            <a:r>
              <a:rPr lang="en-GB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detection of the Cherenkov radiation!</a:t>
            </a: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6230938" y="2786062"/>
            <a:ext cx="382587" cy="2776538"/>
          </a:xfrm>
          <a:prstGeom prst="rightBrace">
            <a:avLst>
              <a:gd name="adj1" fmla="val 26556"/>
              <a:gd name="adj2" fmla="val 50000"/>
            </a:avLst>
          </a:prstGeom>
          <a:noFill/>
          <a:ln w="57150">
            <a:solidFill>
              <a:srgbClr val="0000CC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3473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sz="5400" dirty="0" smtClean="0"/>
              <a:t>THANK YOU !</a:t>
            </a:r>
            <a:endParaRPr lang="en-US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97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THRESHOLD &amp; SATURATION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41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781175"/>
            <a:ext cx="75342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996895" y="5668859"/>
            <a:ext cx="332142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tx1"/>
                </a:solidFill>
              </a:rPr>
              <a:t>th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72987" y="1022106"/>
            <a:ext cx="2556450" cy="1200329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Near threshold: </a:t>
            </a:r>
            <a:endParaRPr lang="en-US" sz="1600" dirty="0" smtClean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A moderate angular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+mn-lt"/>
              </a:rPr>
              <a:t>resulution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 is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+mn-lt"/>
              </a:rPr>
              <a:t>enoght</a:t>
            </a:r>
            <a:endParaRPr lang="en-US" sz="1600" dirty="0" smtClean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  <a:effectLst/>
                <a:latin typeface="+mn-lt"/>
              </a:rPr>
              <a:t>Limited number of photons </a:t>
            </a:r>
            <a:endParaRPr lang="en-US" sz="1600" dirty="0" smtClean="0">
              <a:solidFill>
                <a:srgbClr val="C00000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6895" y="1218712"/>
            <a:ext cx="2556450" cy="978729"/>
          </a:xfrm>
          <a:prstGeom prst="rect">
            <a:avLst/>
          </a:prstGeom>
          <a:solidFill>
            <a:srgbClr val="FFFF99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Towards saturation: </a:t>
            </a:r>
            <a:endParaRPr lang="en-US" sz="1600" dirty="0" smtClean="0">
              <a:solidFill>
                <a:schemeClr val="tx1"/>
              </a:solidFill>
              <a:effectLst/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C00000"/>
                </a:solidFill>
                <a:effectLst/>
                <a:latin typeface="+mn-lt"/>
              </a:rPr>
              <a:t>Very fine angular resolution needed</a:t>
            </a:r>
            <a:endParaRPr lang="en-US" sz="1600" dirty="0" smtClean="0">
              <a:solidFill>
                <a:srgbClr val="C00000"/>
              </a:solidFill>
              <a:effectLst/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More photons</a:t>
            </a:r>
            <a:endParaRPr lang="en-US" sz="1600" dirty="0" smtClean="0"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6870700" y="2419041"/>
            <a:ext cx="25400" cy="641659"/>
          </a:xfrm>
          <a:prstGeom prst="straightConnector1">
            <a:avLst/>
          </a:prstGeom>
          <a:noFill/>
          <a:ln w="9525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3048000" y="2272681"/>
            <a:ext cx="571500" cy="2604119"/>
          </a:xfrm>
          <a:prstGeom prst="straightConnector1">
            <a:avLst/>
          </a:prstGeom>
          <a:noFill/>
          <a:ln w="9525" cap="flat" cmpd="sng" algn="ctr">
            <a:solidFill>
              <a:srgbClr val="CC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92888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106" name="Picture 2" descr="http://www.askamathematician.com/wp-content/uploads/2012/06/em_spectru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0" b="2269"/>
          <a:stretch/>
        </p:blipFill>
        <p:spPr bwMode="auto">
          <a:xfrm>
            <a:off x="215897" y="5391783"/>
            <a:ext cx="4419601" cy="82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076" y="1172368"/>
            <a:ext cx="4759325" cy="5342731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sz="2800" dirty="0" smtClean="0">
                <a:effectLst/>
              </a:rPr>
              <a:t>Photons, </a:t>
            </a:r>
            <a:r>
              <a:rPr lang="en-US" sz="2800" dirty="0" smtClean="0">
                <a:effectLst/>
              </a:rPr>
              <a:t>E vs </a:t>
            </a:r>
            <a:r>
              <a:rPr lang="en-US" sz="2800" dirty="0" smtClean="0">
                <a:effectLst/>
                <a:latin typeface="Symbol" panose="05050102010706020507" pitchFamily="18" charset="2"/>
              </a:rPr>
              <a:t>l</a:t>
            </a:r>
            <a:endParaRPr lang="en-US" sz="2800" dirty="0" smtClean="0">
              <a:effectLst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  <a:effectLst/>
              </a:rPr>
              <a:t>[   E=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h</a:t>
            </a:r>
            <a:r>
              <a:rPr lang="en-US" sz="2000" dirty="0" err="1" smtClean="0">
                <a:solidFill>
                  <a:schemeClr val="tx1"/>
                </a:solidFill>
                <a:effectLst/>
              </a:rPr>
              <a:t>c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/</a:t>
            </a:r>
            <a:r>
              <a:rPr lang="en-US" sz="2000" dirty="0" smtClean="0"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l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effectLst/>
                <a:sym typeface="Wingdings" panose="05000000000000000000" pitchFamily="2" charset="2"/>
              </a:rPr>
              <a:t></a:t>
            </a:r>
            <a:r>
              <a:rPr lang="en-US" sz="2000" dirty="0" smtClean="0"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l</a:t>
            </a:r>
            <a:r>
              <a:rPr lang="en-US" sz="2000" dirty="0" smtClean="0">
                <a:solidFill>
                  <a:srgbClr val="C00000"/>
                </a:solidFill>
                <a:effectLst/>
              </a:rPr>
              <a:t> (nm) = 1240 / E(</a:t>
            </a:r>
            <a:r>
              <a:rPr lang="en-US" sz="2000" dirty="0" err="1" smtClean="0">
                <a:solidFill>
                  <a:srgbClr val="C00000"/>
                </a:solidFill>
                <a:effectLst/>
              </a:rPr>
              <a:t>eV</a:t>
            </a:r>
            <a:r>
              <a:rPr lang="en-US" sz="2000" dirty="0" smtClean="0">
                <a:solidFill>
                  <a:srgbClr val="C00000"/>
                </a:solidFill>
                <a:effectLst/>
              </a:rPr>
              <a:t>)</a:t>
            </a:r>
            <a:r>
              <a:rPr lang="en-US" sz="2000" dirty="0" smtClean="0">
                <a:solidFill>
                  <a:schemeClr val="tx1"/>
                </a:solidFill>
                <a:effectLst/>
              </a:rPr>
              <a:t>   ]</a:t>
            </a:r>
            <a:endParaRPr lang="en-US" sz="20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5000625" y="1172368"/>
            <a:ext cx="4702175" cy="5355431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en-US" dirty="0" smtClean="0">
                <a:effectLst/>
              </a:rPr>
              <a:t>N-photons vs </a:t>
            </a:r>
            <a:r>
              <a:rPr lang="en-US" dirty="0" smtClean="0">
                <a:effectLst/>
                <a:latin typeface="Symbol" panose="05050102010706020507" pitchFamily="18" charset="2"/>
              </a:rPr>
              <a:t>l</a:t>
            </a:r>
            <a:endParaRPr lang="en-US" dirty="0">
              <a:effectLst/>
              <a:latin typeface="Symbol" panose="05050102010706020507" pitchFamily="18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graphicFrame>
        <p:nvGraphicFramePr>
          <p:cNvPr id="8" name="Chart 7" title="photon E (eV)  vs photon wavelenght (nm)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2428617"/>
              </p:ext>
            </p:extLst>
          </p:nvPr>
        </p:nvGraphicFramePr>
        <p:xfrm>
          <a:off x="241299" y="2358472"/>
          <a:ext cx="4572000" cy="3138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1765299" y="4254500"/>
            <a:ext cx="1320800" cy="914400"/>
          </a:xfrm>
          <a:prstGeom prst="rect">
            <a:avLst/>
          </a:prstGeom>
          <a:solidFill>
            <a:srgbClr val="FFFF00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9174" y="4254500"/>
            <a:ext cx="117692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effectLst/>
              </a:rPr>
              <a:t>v</a:t>
            </a:r>
            <a:r>
              <a:rPr lang="en-US" sz="1400" dirty="0" smtClean="0">
                <a:solidFill>
                  <a:schemeClr val="tx1"/>
                </a:solidFill>
                <a:effectLst/>
              </a:rPr>
              <a:t>isible light</a:t>
            </a:r>
            <a:endParaRPr lang="en-US" sz="14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424035"/>
              </p:ext>
            </p:extLst>
          </p:nvPr>
        </p:nvGraphicFramePr>
        <p:xfrm>
          <a:off x="5181600" y="1623218"/>
          <a:ext cx="4432300" cy="2593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7995038"/>
              </p:ext>
            </p:extLst>
          </p:nvPr>
        </p:nvGraphicFramePr>
        <p:xfrm>
          <a:off x="5270500" y="4070832"/>
          <a:ext cx="4318000" cy="2533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/>
          <p:cNvSpPr/>
          <p:nvPr/>
        </p:nvSpPr>
        <p:spPr>
          <a:xfrm>
            <a:off x="7702850" y="4575467"/>
            <a:ext cx="159354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</a:rPr>
              <a:t>n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 = 1.333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493001" y="5632226"/>
            <a:ext cx="212090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</a:rPr>
              <a:t>n</a:t>
            </a:r>
            <a:r>
              <a:rPr lang="en-US" sz="1800" dirty="0" smtClean="0">
                <a:solidFill>
                  <a:schemeClr val="tx1"/>
                </a:solidFill>
                <a:effectLst/>
              </a:rPr>
              <a:t> = 1.000297</a:t>
            </a:r>
            <a:r>
              <a:rPr lang="en-US" sz="1800" dirty="0" smtClean="0">
                <a:effectLst/>
              </a:rPr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2725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53988"/>
            <a:ext cx="8178800" cy="889000"/>
          </a:xfrm>
        </p:spPr>
        <p:txBody>
          <a:bodyPr/>
          <a:lstStyle/>
          <a:p>
            <a:r>
              <a:rPr lang="en-US" sz="2800" dirty="0" smtClean="0"/>
              <a:t>THE CHERENKOV EFFECT, A BIT OF HISTORY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150938"/>
            <a:ext cx="7895651" cy="5389562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1892:</a:t>
            </a:r>
            <a:r>
              <a:rPr lang="en-US" b="0" dirty="0" smtClean="0">
                <a:effectLst/>
              </a:rPr>
              <a:t> </a:t>
            </a:r>
            <a:r>
              <a:rPr lang="en-US" b="0" dirty="0" smtClean="0">
                <a:solidFill>
                  <a:srgbClr val="C00000"/>
                </a:solidFill>
                <a:effectLst/>
              </a:rPr>
              <a:t>Oliver Heaviside</a:t>
            </a:r>
            <a:r>
              <a:rPr lang="en-US" b="0" dirty="0" smtClean="0">
                <a:effectLst/>
              </a:rPr>
              <a:t> – </a:t>
            </a:r>
            <a:r>
              <a:rPr lang="en-US" b="0" dirty="0" smtClean="0">
                <a:effectLst/>
              </a:rPr>
              <a:t>prediction based on the </a:t>
            </a:r>
            <a:r>
              <a:rPr lang="en-US" b="0" dirty="0" err="1" smtClean="0">
                <a:effectLst/>
              </a:rPr>
              <a:t>e.m</a:t>
            </a:r>
            <a:r>
              <a:rPr lang="en-US" b="0" dirty="0" smtClean="0">
                <a:effectLst/>
              </a:rPr>
              <a:t>.: particle with velocity &gt; light velocity in the </a:t>
            </a:r>
            <a:r>
              <a:rPr lang="en-US" b="0" u="sng" dirty="0" smtClean="0">
                <a:effectLst/>
              </a:rPr>
              <a:t>medium</a:t>
            </a:r>
            <a:r>
              <a:rPr lang="en-US" b="0" dirty="0" smtClean="0">
                <a:effectLst/>
              </a:rPr>
              <a:t> emit </a:t>
            </a:r>
            <a:r>
              <a:rPr lang="en-US" b="0" dirty="0" err="1" smtClean="0">
                <a:effectLst/>
              </a:rPr>
              <a:t>e.m</a:t>
            </a:r>
            <a:r>
              <a:rPr lang="en-US" b="0" dirty="0" smtClean="0">
                <a:effectLst/>
              </a:rPr>
              <a:t>. </a:t>
            </a:r>
            <a:r>
              <a:rPr lang="en-US" b="0" dirty="0" smtClean="0">
                <a:effectLst/>
              </a:rPr>
              <a:t>radiation </a:t>
            </a:r>
            <a:r>
              <a:rPr lang="en-US" b="0" dirty="0" smtClean="0">
                <a:effectLst/>
              </a:rPr>
              <a:t>con with propagation front at </a:t>
            </a:r>
            <a:r>
              <a:rPr lang="en-US" b="0" u="sng" dirty="0" smtClean="0">
                <a:effectLst/>
              </a:rPr>
              <a:t>fix angle</a:t>
            </a:r>
            <a:r>
              <a:rPr lang="en-US" b="0" dirty="0" smtClean="0">
                <a:effectLst/>
              </a:rPr>
              <a:t> respect to the particle trajectory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>1919:</a:t>
            </a:r>
            <a:r>
              <a:rPr lang="en-US" b="0" dirty="0" smtClean="0">
                <a:effectLst/>
              </a:rPr>
              <a:t> </a:t>
            </a:r>
            <a:r>
              <a:rPr lang="en-US" b="0" dirty="0">
                <a:solidFill>
                  <a:srgbClr val="C00000"/>
                </a:solidFill>
                <a:effectLst/>
              </a:rPr>
              <a:t>M</a:t>
            </a:r>
            <a:r>
              <a:rPr lang="en-US" b="0" dirty="0" smtClean="0">
                <a:solidFill>
                  <a:srgbClr val="C00000"/>
                </a:solidFill>
                <a:effectLst/>
              </a:rPr>
              <a:t>arie Curie</a:t>
            </a:r>
            <a:r>
              <a:rPr lang="en-US" b="0" dirty="0" smtClean="0">
                <a:effectLst/>
              </a:rPr>
              <a:t> </a:t>
            </a:r>
            <a:r>
              <a:rPr lang="en-US" b="0" dirty="0" smtClean="0">
                <a:effectLst/>
              </a:rPr>
              <a:t>– feeble blue light observed from water radium solutions</a:t>
            </a:r>
          </a:p>
          <a:p>
            <a:endParaRPr lang="en-US" b="0" dirty="0" smtClean="0">
              <a:effectLst/>
            </a:endParaRP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>1934:</a:t>
            </a:r>
            <a:r>
              <a:rPr lang="en-US" b="0" dirty="0" smtClean="0">
                <a:effectLst/>
              </a:rPr>
              <a:t> </a:t>
            </a:r>
            <a:r>
              <a:rPr lang="en-US" b="0" dirty="0" smtClean="0">
                <a:solidFill>
                  <a:srgbClr val="C00000"/>
                </a:solidFill>
                <a:effectLst/>
              </a:rPr>
              <a:t>Pavel </a:t>
            </a:r>
            <a:r>
              <a:rPr lang="en-US" b="0" dirty="0" smtClean="0">
                <a:solidFill>
                  <a:srgbClr val="C00000"/>
                </a:solidFill>
                <a:effectLst/>
              </a:rPr>
              <a:t>Cherenkov </a:t>
            </a:r>
            <a:r>
              <a:rPr lang="en-US" b="0" dirty="0" smtClean="0">
                <a:effectLst/>
              </a:rPr>
              <a:t>– experimental proof that the observed light is produced by the movement the Compton electrons; the </a:t>
            </a:r>
            <a:r>
              <a:rPr lang="en-US" b="0" dirty="0" smtClean="0">
                <a:effectLst/>
              </a:rPr>
              <a:t>equation linking the </a:t>
            </a:r>
            <a:r>
              <a:rPr lang="en-US" b="0" dirty="0" err="1" smtClean="0">
                <a:effectLst/>
              </a:rPr>
              <a:t>Cherekov</a:t>
            </a:r>
            <a:r>
              <a:rPr lang="en-US" b="0" dirty="0" smtClean="0">
                <a:effectLst/>
              </a:rPr>
              <a:t> angle and the refractive index of the medium is </a:t>
            </a:r>
            <a:r>
              <a:rPr lang="en-US" b="0" dirty="0" smtClean="0">
                <a:effectLst/>
              </a:rPr>
              <a:t>formulated </a:t>
            </a:r>
            <a:r>
              <a:rPr lang="en-US" sz="1600" b="0" dirty="0" smtClean="0">
                <a:solidFill>
                  <a:schemeClr val="tx1"/>
                </a:solidFill>
                <a:effectLst/>
              </a:rPr>
              <a:t>[</a:t>
            </a:r>
            <a:r>
              <a:rPr lang="en-US" sz="1600" b="0" u="sng" dirty="0" smtClean="0">
                <a:solidFill>
                  <a:schemeClr val="tx1"/>
                </a:solidFill>
                <a:effectLst/>
              </a:rPr>
              <a:t>PMT </a:t>
            </a:r>
            <a:r>
              <a:rPr lang="en-US" sz="1600" b="0" u="sng" dirty="0" smtClean="0">
                <a:solidFill>
                  <a:schemeClr val="tx1"/>
                </a:solidFill>
                <a:effectLst/>
              </a:rPr>
              <a:t>not yet invented !!!</a:t>
            </a:r>
            <a:r>
              <a:rPr lang="en-US" sz="1600" b="0" dirty="0" smtClean="0">
                <a:solidFill>
                  <a:schemeClr val="tx1"/>
                </a:solidFill>
                <a:effectLst/>
              </a:rPr>
              <a:t>]</a:t>
            </a:r>
            <a:endParaRPr lang="en-US" sz="1600" b="0" dirty="0" smtClean="0">
              <a:solidFill>
                <a:schemeClr val="tx1"/>
              </a:solidFill>
              <a:effectLst/>
            </a:endParaRPr>
          </a:p>
          <a:p>
            <a:endParaRPr lang="en-US" sz="1600" b="0" dirty="0" smtClean="0">
              <a:solidFill>
                <a:schemeClr val="tx1"/>
              </a:solidFill>
              <a:effectLst/>
            </a:endParaRP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>1937:</a:t>
            </a:r>
            <a:r>
              <a:rPr lang="en-US" b="0" dirty="0" smtClean="0">
                <a:effectLst/>
              </a:rPr>
              <a:t> </a:t>
            </a:r>
            <a:r>
              <a:rPr lang="en-US" b="0" dirty="0">
                <a:solidFill>
                  <a:srgbClr val="C00000"/>
                </a:solidFill>
                <a:effectLst/>
              </a:rPr>
              <a:t>Frank and Tamm </a:t>
            </a:r>
            <a:r>
              <a:rPr lang="en-US" b="0" dirty="0" smtClean="0">
                <a:solidFill>
                  <a:srgbClr val="C00000"/>
                </a:solidFill>
                <a:effectLst/>
              </a:rPr>
              <a:t> </a:t>
            </a:r>
            <a:r>
              <a:rPr lang="en-US" b="0" dirty="0" smtClean="0">
                <a:effectLst/>
              </a:rPr>
              <a:t>- </a:t>
            </a:r>
            <a:r>
              <a:rPr lang="en-US" b="0" dirty="0" smtClean="0">
                <a:effectLst/>
              </a:rPr>
              <a:t>classical theory of the </a:t>
            </a:r>
            <a:r>
              <a:rPr lang="en-US" b="0" dirty="0">
                <a:effectLst/>
              </a:rPr>
              <a:t>C</a:t>
            </a:r>
            <a:r>
              <a:rPr lang="en-US" b="0" dirty="0" smtClean="0">
                <a:effectLst/>
              </a:rPr>
              <a:t>herenkov effect and shape of the photon spectrum </a:t>
            </a: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>1940</a:t>
            </a:r>
            <a:r>
              <a:rPr lang="en-US" b="0" dirty="0" smtClean="0">
                <a:solidFill>
                  <a:schemeClr val="tx1"/>
                </a:solidFill>
                <a:effectLst/>
              </a:rPr>
              <a:t>:</a:t>
            </a:r>
            <a:r>
              <a:rPr lang="en-US" b="0" dirty="0" smtClean="0">
                <a:effectLst/>
              </a:rPr>
              <a:t> </a:t>
            </a:r>
            <a:r>
              <a:rPr lang="en-US" b="0" dirty="0">
                <a:solidFill>
                  <a:srgbClr val="C00000"/>
                </a:solidFill>
                <a:effectLst/>
              </a:rPr>
              <a:t>Ginsburg</a:t>
            </a:r>
            <a:r>
              <a:rPr lang="en-US" b="0" dirty="0">
                <a:effectLst/>
              </a:rPr>
              <a:t> </a:t>
            </a:r>
            <a:r>
              <a:rPr lang="en-US" b="0" dirty="0" smtClean="0">
                <a:effectLst/>
              </a:rPr>
              <a:t> - </a:t>
            </a:r>
            <a:r>
              <a:rPr lang="en-US" b="0" dirty="0" err="1" smtClean="0">
                <a:effectLst/>
              </a:rPr>
              <a:t>quantistic</a:t>
            </a:r>
            <a:r>
              <a:rPr lang="en-US" b="0" dirty="0" smtClean="0">
                <a:effectLst/>
              </a:rPr>
              <a:t> theory of the Cherenkov effect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solidFill>
                  <a:schemeClr val="tx1"/>
                </a:solidFill>
                <a:effectLst/>
              </a:rPr>
              <a:t>1958</a:t>
            </a:r>
            <a:r>
              <a:rPr lang="en-US" b="0" dirty="0">
                <a:solidFill>
                  <a:schemeClr val="tx1"/>
                </a:solidFill>
                <a:effectLst/>
              </a:rPr>
              <a:t>:</a:t>
            </a:r>
            <a:r>
              <a:rPr lang="en-US" b="0" dirty="0" smtClean="0">
                <a:effectLst/>
              </a:rPr>
              <a:t> </a:t>
            </a:r>
            <a:r>
              <a:rPr lang="en-US" b="0" dirty="0" smtClean="0">
                <a:solidFill>
                  <a:srgbClr val="C00000"/>
                </a:solidFill>
                <a:effectLst/>
              </a:rPr>
              <a:t>Nobel award </a:t>
            </a:r>
            <a:r>
              <a:rPr lang="en-US" b="0" dirty="0" smtClean="0">
                <a:effectLst/>
              </a:rPr>
              <a:t>to Cherenkov</a:t>
            </a:r>
            <a:r>
              <a:rPr lang="en-US" b="0" dirty="0">
                <a:effectLst/>
              </a:rPr>
              <a:t>, Frank </a:t>
            </a:r>
            <a:r>
              <a:rPr lang="en-US" b="0" dirty="0" smtClean="0">
                <a:effectLst/>
              </a:rPr>
              <a:t>and </a:t>
            </a:r>
            <a:r>
              <a:rPr lang="en-US" b="0" dirty="0" smtClean="0">
                <a:effectLst/>
              </a:rPr>
              <a:t>Tamm </a:t>
            </a:r>
            <a:endParaRPr lang="en-US" b="0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36962" name="Picture 2" descr="http://www.nndb.com/people/844/000099547/pavel-cherenkov-1-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351" y="2230437"/>
            <a:ext cx="1740474" cy="241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054688" y="4366262"/>
            <a:ext cx="1955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bg1"/>
                </a:solidFill>
                <a:latin typeface="+mn-lt"/>
              </a:rPr>
              <a:t>Pavel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Cherenkov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3303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sz="4000" dirty="0" smtClean="0"/>
              <a:t>CHERENKOV COUNTER, GENERAL ELEMENTS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40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3988"/>
            <a:ext cx="8242300" cy="889000"/>
          </a:xfrm>
        </p:spPr>
        <p:txBody>
          <a:bodyPr/>
          <a:lstStyle/>
          <a:p>
            <a:r>
              <a:rPr lang="en-US" sz="2600" dirty="0" smtClean="0"/>
              <a:t>CHERENKOV COUNTERS, A BIT OF HISTORY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117600"/>
            <a:ext cx="7124700" cy="5397500"/>
          </a:xfrm>
        </p:spPr>
        <p:txBody>
          <a:bodyPr/>
          <a:lstStyle/>
          <a:p>
            <a:r>
              <a:rPr lang="en-US" sz="1800" b="0" dirty="0" smtClean="0">
                <a:solidFill>
                  <a:schemeClr val="tx1"/>
                </a:solidFill>
                <a:effectLst/>
              </a:rPr>
              <a:t>1937:</a:t>
            </a:r>
            <a:r>
              <a:rPr lang="en-US" sz="1800" b="0" dirty="0" smtClean="0">
                <a:effectLst/>
              </a:rPr>
              <a:t> </a:t>
            </a:r>
            <a:r>
              <a:rPr lang="en-US" sz="1800" b="0" dirty="0" smtClean="0">
                <a:solidFill>
                  <a:srgbClr val="C00000"/>
                </a:solidFill>
                <a:effectLst/>
              </a:rPr>
              <a:t>Pavel </a:t>
            </a:r>
            <a:r>
              <a:rPr lang="en-US" sz="1800" b="0" dirty="0" smtClean="0">
                <a:solidFill>
                  <a:srgbClr val="C00000"/>
                </a:solidFill>
                <a:effectLst/>
              </a:rPr>
              <a:t>Cherenkov</a:t>
            </a:r>
            <a:r>
              <a:rPr lang="en-US" sz="1800" b="0" dirty="0" smtClean="0">
                <a:effectLst/>
              </a:rPr>
              <a:t> </a:t>
            </a:r>
            <a:r>
              <a:rPr lang="en-US" sz="1800" b="0" dirty="0" smtClean="0">
                <a:effectLst/>
              </a:rPr>
              <a:t>mentioned the possibility of using the </a:t>
            </a:r>
            <a:r>
              <a:rPr lang="en-US" sz="1800" b="0" dirty="0" smtClean="0">
                <a:effectLst/>
              </a:rPr>
              <a:t>Cherenkov </a:t>
            </a:r>
            <a:r>
              <a:rPr lang="en-US" sz="1800" b="0" dirty="0" err="1" smtClean="0">
                <a:effectLst/>
              </a:rPr>
              <a:t>radiotion</a:t>
            </a:r>
            <a:r>
              <a:rPr lang="en-US" sz="1800" b="0" dirty="0" smtClean="0">
                <a:effectLst/>
              </a:rPr>
              <a:t> for </a:t>
            </a:r>
            <a:r>
              <a:rPr lang="en-US" sz="1800" b="0" dirty="0" smtClean="0">
                <a:effectLst/>
              </a:rPr>
              <a:t>PID</a:t>
            </a:r>
          </a:p>
          <a:p>
            <a:endParaRPr lang="en-US" sz="1800" b="0" dirty="0" smtClean="0">
              <a:effectLst/>
            </a:endParaRPr>
          </a:p>
          <a:p>
            <a:r>
              <a:rPr lang="en-US" sz="1800" b="0" dirty="0" smtClean="0">
                <a:solidFill>
                  <a:schemeClr val="tx1"/>
                </a:solidFill>
                <a:effectLst/>
              </a:rPr>
              <a:t>early 1940 years: </a:t>
            </a:r>
            <a:r>
              <a:rPr lang="en-US" sz="1800" b="0" dirty="0" smtClean="0">
                <a:solidFill>
                  <a:srgbClr val="C00000"/>
                </a:solidFill>
                <a:effectLst/>
              </a:rPr>
              <a:t>PMT</a:t>
            </a:r>
            <a:r>
              <a:rPr lang="en-US" sz="1800" b="0" dirty="0" smtClean="0">
                <a:effectLst/>
              </a:rPr>
              <a:t>s are there !</a:t>
            </a:r>
            <a:endParaRPr lang="en-US" sz="1800" b="0" dirty="0" smtClean="0">
              <a:effectLst/>
            </a:endParaRPr>
          </a:p>
          <a:p>
            <a:endParaRPr lang="en-US" sz="1800" b="0" dirty="0" smtClean="0">
              <a:effectLst/>
            </a:endParaRPr>
          </a:p>
          <a:p>
            <a:r>
              <a:rPr lang="en-US" sz="1800" b="0" dirty="0" smtClean="0">
                <a:solidFill>
                  <a:schemeClr val="tx1"/>
                </a:solidFill>
                <a:effectLst/>
              </a:rPr>
              <a:t>1951:</a:t>
            </a:r>
            <a:r>
              <a:rPr lang="en-US" sz="1800" b="0" dirty="0" smtClean="0">
                <a:effectLst/>
              </a:rPr>
              <a:t> </a:t>
            </a:r>
            <a:r>
              <a:rPr lang="en-US" sz="1800" b="0" dirty="0" err="1" smtClean="0">
                <a:solidFill>
                  <a:srgbClr val="C00000"/>
                </a:solidFill>
                <a:effectLst/>
              </a:rPr>
              <a:t>J.V.Jelly</a:t>
            </a:r>
            <a:r>
              <a:rPr lang="en-US" sz="1800" b="0" dirty="0" smtClean="0">
                <a:effectLst/>
              </a:rPr>
              <a:t> </a:t>
            </a:r>
            <a:r>
              <a:rPr lang="en-US" sz="1800" b="0" dirty="0" err="1" smtClean="0">
                <a:effectLst/>
              </a:rPr>
              <a:t>builts</a:t>
            </a:r>
            <a:r>
              <a:rPr lang="en-US" sz="1800" b="0" dirty="0" smtClean="0">
                <a:effectLst/>
              </a:rPr>
              <a:t> the first Cherenkov Counter</a:t>
            </a:r>
            <a:endParaRPr lang="en-US" sz="1800" b="0" dirty="0" smtClean="0">
              <a:effectLst/>
            </a:endParaRPr>
          </a:p>
          <a:p>
            <a:endParaRPr lang="en-US" sz="1800" b="0" dirty="0" smtClean="0">
              <a:effectLst/>
            </a:endParaRPr>
          </a:p>
          <a:p>
            <a:r>
              <a:rPr lang="en-US" sz="1800" b="0" dirty="0" smtClean="0">
                <a:solidFill>
                  <a:schemeClr val="tx1"/>
                </a:solidFill>
                <a:effectLst/>
              </a:rPr>
              <a:t>1955:</a:t>
            </a:r>
            <a:r>
              <a:rPr lang="en-US" sz="1800" b="0" dirty="0" smtClean="0">
                <a:effectLst/>
              </a:rPr>
              <a:t> </a:t>
            </a:r>
            <a:r>
              <a:rPr lang="en-US" sz="1800" b="0" dirty="0" smtClean="0">
                <a:effectLst/>
              </a:rPr>
              <a:t>a Cherenkov counter in the setup of the experiment that </a:t>
            </a:r>
            <a:r>
              <a:rPr lang="en-US" sz="1800" b="0" dirty="0" err="1" smtClean="0">
                <a:effectLst/>
              </a:rPr>
              <a:t>discovred</a:t>
            </a:r>
            <a:r>
              <a:rPr lang="en-US" sz="1800" b="0" dirty="0" smtClean="0">
                <a:effectLst/>
              </a:rPr>
              <a:t> the </a:t>
            </a:r>
            <a:r>
              <a:rPr lang="en-US" sz="1800" b="0" dirty="0" smtClean="0">
                <a:solidFill>
                  <a:srgbClr val="C00000"/>
                </a:solidFill>
                <a:effectLst/>
              </a:rPr>
              <a:t>anti-p</a:t>
            </a:r>
            <a:endParaRPr lang="en-US" sz="1800" b="0" dirty="0" smtClean="0">
              <a:solidFill>
                <a:srgbClr val="C00000"/>
              </a:solidFill>
              <a:effectLst/>
            </a:endParaRPr>
          </a:p>
          <a:p>
            <a:endParaRPr lang="en-US" sz="1800" b="0" dirty="0" smtClean="0">
              <a:effectLst/>
            </a:endParaRPr>
          </a:p>
          <a:p>
            <a:r>
              <a:rPr lang="en-US" sz="1800" b="0" dirty="0" smtClean="0">
                <a:solidFill>
                  <a:schemeClr val="tx1"/>
                </a:solidFill>
                <a:effectLst/>
              </a:rPr>
              <a:t>1960:</a:t>
            </a:r>
            <a:r>
              <a:rPr lang="en-US" sz="1800" b="0" dirty="0" smtClean="0">
                <a:effectLst/>
              </a:rPr>
              <a:t> </a:t>
            </a:r>
            <a:r>
              <a:rPr lang="en-US" sz="1800" b="0" dirty="0" smtClean="0">
                <a:solidFill>
                  <a:srgbClr val="C00000"/>
                </a:solidFill>
                <a:effectLst/>
              </a:rPr>
              <a:t>A. Roberts</a:t>
            </a:r>
            <a:r>
              <a:rPr lang="en-US" sz="1800" b="0" dirty="0" smtClean="0">
                <a:effectLst/>
              </a:rPr>
              <a:t> – </a:t>
            </a:r>
            <a:r>
              <a:rPr lang="en-US" sz="1800" b="0" dirty="0" smtClean="0">
                <a:effectLst/>
              </a:rPr>
              <a:t>the measurement of </a:t>
            </a:r>
            <a:r>
              <a:rPr lang="en-US" sz="1800" b="0" dirty="0" err="1" smtClean="0">
                <a:effectLst/>
                <a:latin typeface="Symbol" panose="05050102010706020507" pitchFamily="18" charset="2"/>
              </a:rPr>
              <a:t>q</a:t>
            </a:r>
            <a:r>
              <a:rPr lang="en-US" sz="1800" b="0" baseline="-25000" dirty="0" err="1" smtClean="0">
                <a:effectLst/>
              </a:rPr>
              <a:t>C</a:t>
            </a:r>
            <a:r>
              <a:rPr lang="en-US" sz="1800" b="0" dirty="0" smtClean="0">
                <a:effectLst/>
              </a:rPr>
              <a:t> to perform </a:t>
            </a:r>
            <a:r>
              <a:rPr lang="en-US" sz="1800" b="0" dirty="0" smtClean="0">
                <a:effectLst/>
              </a:rPr>
              <a:t>PID – </a:t>
            </a:r>
            <a:r>
              <a:rPr lang="en-US" sz="1800" b="0" dirty="0" smtClean="0">
                <a:effectLst/>
              </a:rPr>
              <a:t>first RICH(*) scheme</a:t>
            </a:r>
            <a:endParaRPr lang="en-US" sz="1800" b="0" dirty="0" smtClean="0">
              <a:effectLst/>
            </a:endParaRPr>
          </a:p>
          <a:p>
            <a:endParaRPr lang="en-US" sz="1800" b="0" dirty="0" smtClean="0">
              <a:effectLst/>
            </a:endParaRPr>
          </a:p>
          <a:p>
            <a:r>
              <a:rPr lang="en-US" sz="1800" b="0" dirty="0" smtClean="0">
                <a:solidFill>
                  <a:schemeClr val="tx1"/>
                </a:solidFill>
                <a:effectLst/>
              </a:rPr>
              <a:t>1977:</a:t>
            </a:r>
            <a:r>
              <a:rPr lang="en-US" sz="1800" b="0" dirty="0" smtClean="0">
                <a:effectLst/>
              </a:rPr>
              <a:t> </a:t>
            </a:r>
            <a:r>
              <a:rPr lang="en-US" sz="1800" b="0" dirty="0" smtClean="0">
                <a:solidFill>
                  <a:srgbClr val="C00000"/>
                </a:solidFill>
                <a:effectLst/>
              </a:rPr>
              <a:t>T</a:t>
            </a:r>
            <a:r>
              <a:rPr lang="en-US" sz="1800" b="0" dirty="0">
                <a:solidFill>
                  <a:srgbClr val="C00000"/>
                </a:solidFill>
                <a:effectLst/>
              </a:rPr>
              <a:t>. </a:t>
            </a:r>
            <a:r>
              <a:rPr lang="en-US" sz="1800" b="0" dirty="0" err="1">
                <a:solidFill>
                  <a:srgbClr val="C00000"/>
                </a:solidFill>
                <a:effectLst/>
              </a:rPr>
              <a:t>Ypsilantis</a:t>
            </a:r>
            <a:r>
              <a:rPr lang="en-US" sz="1800" b="0" dirty="0">
                <a:solidFill>
                  <a:srgbClr val="C00000"/>
                </a:solidFill>
                <a:effectLst/>
              </a:rPr>
              <a:t> </a:t>
            </a:r>
            <a:r>
              <a:rPr lang="en-US" sz="1800" b="0" dirty="0" smtClean="0">
                <a:solidFill>
                  <a:srgbClr val="C00000"/>
                </a:solidFill>
                <a:effectLst/>
              </a:rPr>
              <a:t>e </a:t>
            </a:r>
            <a:r>
              <a:rPr lang="en-US" sz="1800" b="0" dirty="0">
                <a:solidFill>
                  <a:srgbClr val="C00000"/>
                </a:solidFill>
                <a:effectLst/>
              </a:rPr>
              <a:t>J. </a:t>
            </a:r>
            <a:r>
              <a:rPr lang="en-US" sz="1800" b="0" dirty="0" err="1">
                <a:solidFill>
                  <a:srgbClr val="C00000"/>
                </a:solidFill>
                <a:effectLst/>
              </a:rPr>
              <a:t>Seguinot</a:t>
            </a:r>
            <a:r>
              <a:rPr lang="en-US" sz="1800" b="0" dirty="0">
                <a:solidFill>
                  <a:srgbClr val="C00000"/>
                </a:solidFill>
                <a:effectLst/>
              </a:rPr>
              <a:t> </a:t>
            </a:r>
            <a:r>
              <a:rPr lang="en-US" sz="1800" b="0" dirty="0" smtClean="0">
                <a:effectLst/>
              </a:rPr>
              <a:t>first working RICH</a:t>
            </a:r>
          </a:p>
          <a:p>
            <a:endParaRPr lang="en-US" sz="1800" b="0" dirty="0" smtClean="0">
              <a:effectLst/>
            </a:endParaRPr>
          </a:p>
          <a:p>
            <a:r>
              <a:rPr lang="en-US" sz="1800" b="0" dirty="0" smtClean="0">
                <a:solidFill>
                  <a:schemeClr val="tx1"/>
                </a:solidFill>
                <a:effectLst/>
              </a:rPr>
              <a:t>1982:</a:t>
            </a:r>
            <a:r>
              <a:rPr lang="en-US" sz="1800" b="0" dirty="0" smtClean="0">
                <a:effectLst/>
              </a:rPr>
              <a:t> </a:t>
            </a:r>
            <a:r>
              <a:rPr lang="en-US" sz="1800" b="0" dirty="0" smtClean="0">
                <a:effectLst/>
              </a:rPr>
              <a:t>first RICH </a:t>
            </a:r>
            <a:r>
              <a:rPr lang="en-US" sz="1800" b="0" dirty="0">
                <a:effectLst/>
              </a:rPr>
              <a:t>u</a:t>
            </a:r>
            <a:r>
              <a:rPr lang="en-US" sz="1800" b="0" dirty="0" smtClean="0">
                <a:effectLst/>
              </a:rPr>
              <a:t>sed in an experiment, </a:t>
            </a:r>
            <a:r>
              <a:rPr lang="en-US" sz="1800" b="0" dirty="0" smtClean="0">
                <a:solidFill>
                  <a:srgbClr val="C00000"/>
                </a:solidFill>
                <a:effectLst/>
              </a:rPr>
              <a:t>E605 </a:t>
            </a:r>
            <a:r>
              <a:rPr lang="en-US" sz="1800" b="0" dirty="0">
                <a:solidFill>
                  <a:srgbClr val="C00000"/>
                </a:solidFill>
                <a:effectLst/>
              </a:rPr>
              <a:t>at </a:t>
            </a:r>
            <a:r>
              <a:rPr lang="en-US" sz="1800" b="0" dirty="0" err="1" smtClean="0">
                <a:solidFill>
                  <a:srgbClr val="C00000"/>
                </a:solidFill>
                <a:effectLst/>
              </a:rPr>
              <a:t>Fermilab</a:t>
            </a:r>
            <a:endParaRPr lang="en-US" b="0" dirty="0" smtClean="0">
              <a:solidFill>
                <a:srgbClr val="C00000"/>
              </a:solidFill>
              <a:effectLst/>
            </a:endParaRPr>
          </a:p>
          <a:p>
            <a:pPr marL="0" indent="0">
              <a:buNone/>
            </a:pPr>
            <a:r>
              <a:rPr lang="en-US" sz="1400" b="0" dirty="0" smtClean="0">
                <a:solidFill>
                  <a:srgbClr val="C00000"/>
                </a:solidFill>
                <a:effectLst/>
              </a:rPr>
              <a:t>(*) RICH - </a:t>
            </a:r>
            <a:r>
              <a:rPr lang="en-US" sz="1400" b="0" dirty="0">
                <a:solidFill>
                  <a:srgbClr val="C00000"/>
                </a:solidFill>
                <a:effectLst/>
              </a:rPr>
              <a:t>R</a:t>
            </a:r>
            <a:r>
              <a:rPr lang="en-US" sz="1400" b="0" dirty="0">
                <a:effectLst/>
              </a:rPr>
              <a:t>ing </a:t>
            </a:r>
            <a:r>
              <a:rPr lang="en-US" sz="1400" b="0" dirty="0">
                <a:solidFill>
                  <a:srgbClr val="C00000"/>
                </a:solidFill>
                <a:effectLst/>
              </a:rPr>
              <a:t>I</a:t>
            </a:r>
            <a:r>
              <a:rPr lang="en-US" sz="1400" b="0" dirty="0">
                <a:effectLst/>
              </a:rPr>
              <a:t>maging </a:t>
            </a:r>
            <a:r>
              <a:rPr lang="en-US" sz="1400" b="0" dirty="0" err="1">
                <a:solidFill>
                  <a:srgbClr val="C00000"/>
                </a:solidFill>
                <a:effectLst/>
              </a:rPr>
              <a:t>CH</a:t>
            </a:r>
            <a:r>
              <a:rPr lang="en-US" sz="1400" b="0" dirty="0" err="1">
                <a:effectLst/>
              </a:rPr>
              <a:t>erenkov</a:t>
            </a:r>
            <a:endParaRPr lang="en-US" sz="1400" dirty="0">
              <a:solidFill>
                <a:srgbClr val="C000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40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2" y="1489075"/>
            <a:ext cx="3465513" cy="1742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44775" y="3231906"/>
            <a:ext cx="255645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Setup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+mn-lt"/>
              </a:rPr>
              <a:t>sperimentale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+mn-lt"/>
              </a:rPr>
              <a:t>dell’esperimento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+mn-lt"/>
              </a:rPr>
              <a:t>che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+mn-lt"/>
              </a:rPr>
              <a:t>scoprì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+mn-lt"/>
              </a:rPr>
              <a:t>l’anti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-p</a:t>
            </a:r>
          </a:p>
          <a:p>
            <a:pPr algn="l"/>
            <a:r>
              <a:rPr lang="fr-FR" sz="1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O. Chamberlain et al., Phys. </a:t>
            </a:r>
            <a:r>
              <a:rPr lang="fr-FR" sz="16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100 (1955) 947</a:t>
            </a:r>
            <a:endParaRPr lang="en-US" sz="16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8381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53988"/>
            <a:ext cx="8343900" cy="889000"/>
          </a:xfrm>
        </p:spPr>
        <p:txBody>
          <a:bodyPr/>
          <a:lstStyle/>
          <a:p>
            <a:r>
              <a:rPr lang="en-US" sz="2600" dirty="0" smtClean="0"/>
              <a:t>CHERENKOV COUNTERS, THE COMPONENTS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68400"/>
            <a:ext cx="8985250" cy="4938713"/>
          </a:xfrm>
        </p:spPr>
        <p:txBody>
          <a:bodyPr/>
          <a:lstStyle/>
          <a:p>
            <a:r>
              <a:rPr lang="en-US" dirty="0" smtClean="0">
                <a:solidFill>
                  <a:srgbClr val="CC3300"/>
                </a:solidFill>
                <a:effectLst/>
              </a:rPr>
              <a:t>RADIATOR</a:t>
            </a:r>
            <a:endParaRPr lang="en-US" dirty="0" smtClean="0">
              <a:solidFill>
                <a:srgbClr val="CC3300"/>
              </a:solidFill>
              <a:effectLst/>
            </a:endParaRPr>
          </a:p>
          <a:p>
            <a:endParaRPr lang="en-US" dirty="0">
              <a:effectLst/>
            </a:endParaRPr>
          </a:p>
          <a:p>
            <a:pPr lvl="1"/>
            <a:r>
              <a:rPr lang="en-US" dirty="0" smtClean="0"/>
              <a:t>The Cherenkov light is produced and </a:t>
            </a:r>
          </a:p>
          <a:p>
            <a:pPr marL="762000" lvl="1" indent="0">
              <a:buNone/>
            </a:pPr>
            <a:r>
              <a:rPr lang="en-US" dirty="0"/>
              <a:t>	</a:t>
            </a:r>
            <a:r>
              <a:rPr lang="en-US" dirty="0" smtClean="0"/>
              <a:t>   </a:t>
            </a:r>
            <a:r>
              <a:rPr lang="en-US" dirty="0" smtClean="0"/>
              <a:t>transmitted here</a:t>
            </a:r>
            <a:endParaRPr lang="en-US" dirty="0" smtClean="0"/>
          </a:p>
          <a:p>
            <a:pPr lvl="1"/>
            <a:r>
              <a:rPr lang="en-US" dirty="0" smtClean="0"/>
              <a:t>The detector design originates from the choice of</a:t>
            </a:r>
          </a:p>
          <a:p>
            <a:pPr marL="762000" lvl="1" indent="0">
              <a:buNone/>
            </a:pPr>
            <a:r>
              <a:rPr lang="en-US" dirty="0">
                <a:effectLst/>
              </a:rPr>
              <a:t>	</a:t>
            </a:r>
            <a:r>
              <a:rPr lang="en-US" dirty="0" smtClean="0">
                <a:effectLst/>
              </a:rPr>
              <a:t>   the radiator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r>
              <a:rPr lang="en-US" dirty="0" smtClean="0">
                <a:solidFill>
                  <a:srgbClr val="CC3300"/>
                </a:solidFill>
                <a:effectLst/>
              </a:rPr>
              <a:t>PHOTODETECTORS</a:t>
            </a:r>
            <a:endParaRPr lang="en-US" dirty="0" smtClean="0">
              <a:solidFill>
                <a:srgbClr val="CC3300"/>
              </a:solidFill>
              <a:effectLst/>
            </a:endParaRPr>
          </a:p>
          <a:p>
            <a:pPr lvl="1"/>
            <a:endParaRPr lang="en-US" dirty="0"/>
          </a:p>
          <a:p>
            <a:pPr lvl="1"/>
            <a:r>
              <a:rPr lang="en-US" dirty="0" smtClean="0"/>
              <a:t>The ranges of transparency in the radiator and</a:t>
            </a:r>
          </a:p>
          <a:p>
            <a:pPr marL="762000" lvl="1" indent="0">
              <a:buNone/>
            </a:pPr>
            <a:r>
              <a:rPr lang="en-US" dirty="0"/>
              <a:t>	 </a:t>
            </a:r>
            <a:r>
              <a:rPr lang="en-US" dirty="0" smtClean="0"/>
              <a:t>  </a:t>
            </a:r>
            <a:r>
              <a:rPr lang="en-US" dirty="0" smtClean="0"/>
              <a:t>efficiency in the photodetector must match</a:t>
            </a:r>
          </a:p>
          <a:p>
            <a:pPr lvl="1"/>
            <a:r>
              <a:rPr lang="en-US" dirty="0" smtClean="0">
                <a:effectLst/>
              </a:rPr>
              <a:t>Provide position information when needed</a:t>
            </a:r>
            <a:endParaRPr lang="en-US" dirty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solidFill>
                  <a:srgbClr val="CC3300"/>
                </a:solidFill>
                <a:effectLst/>
              </a:rPr>
              <a:t>(  </a:t>
            </a:r>
            <a:r>
              <a:rPr lang="en-US" dirty="0" smtClean="0">
                <a:solidFill>
                  <a:srgbClr val="CC3300"/>
                </a:solidFill>
                <a:effectLst/>
              </a:rPr>
              <a:t>FOCALIZATION OPTICS )</a:t>
            </a:r>
          </a:p>
          <a:p>
            <a:pPr lvl="1"/>
            <a:r>
              <a:rPr lang="en-US" dirty="0" smtClean="0"/>
              <a:t>when</a:t>
            </a:r>
            <a:r>
              <a:rPr lang="en-US" dirty="0" smtClean="0"/>
              <a:t> NEEDED</a:t>
            </a:r>
            <a:endParaRPr lang="en-US" dirty="0" smtClean="0">
              <a:effectLst/>
            </a:endParaRPr>
          </a:p>
          <a:p>
            <a:pPr lvl="1"/>
            <a:endParaRPr lang="en-US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45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626" y="1066800"/>
            <a:ext cx="2605199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97501" y="1180612"/>
            <a:ext cx="187960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E-691 C1</a:t>
            </a:r>
          </a:p>
          <a:p>
            <a:pPr algn="l"/>
            <a:r>
              <a:rPr lang="en-US" sz="1400" b="0" dirty="0" err="1" smtClean="0">
                <a:solidFill>
                  <a:schemeClr val="tx1"/>
                </a:solidFill>
                <a:effectLst/>
                <a:latin typeface="+mn-lt"/>
              </a:rPr>
              <a:t>D.Barlett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 et al., </a:t>
            </a:r>
          </a:p>
          <a:p>
            <a:pPr algn="l"/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NIMA 260 (1987) 55</a:t>
            </a: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9" name="Picture 3" descr="mirror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5144" y="4871056"/>
            <a:ext cx="2713038" cy="18568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900612" y="6234486"/>
            <a:ext cx="18161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COMPASS RICH-1</a:t>
            </a:r>
          </a:p>
          <a:p>
            <a:pPr algn="l"/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Photo CERN</a:t>
            </a: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1" name="Picture 6" descr="DSCN1672"/>
          <p:cNvPicPr>
            <a:picLocks noChangeAspect="1" noChangeArrowheads="1"/>
          </p:cNvPicPr>
          <p:nvPr/>
        </p:nvPicPr>
        <p:blipFill>
          <a:blip r:embed="rId4" cstate="print"/>
          <a:srcRect l="10928" b="11658"/>
          <a:stretch>
            <a:fillRect/>
          </a:stretch>
        </p:blipFill>
        <p:spPr bwMode="auto">
          <a:xfrm>
            <a:off x="7724487" y="3111500"/>
            <a:ext cx="1938338" cy="147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910607" y="4342523"/>
            <a:ext cx="242757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MAPMT</a:t>
            </a:r>
          </a:p>
          <a:p>
            <a:pPr algn="l"/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Hamamatsu R7600-03-M16</a:t>
            </a: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6521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pPr lvl="1"/>
            <a:r>
              <a:rPr lang="en-US" sz="4000" dirty="0" smtClean="0"/>
              <a:t>THE DETECTOR DESIGN ORIGINATES FROM THE CHOICE OF THE RADIATIOR</a:t>
            </a: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40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117045"/>
            <a:ext cx="8951912" cy="5321855"/>
          </a:xfrm>
        </p:spPr>
        <p:txBody>
          <a:bodyPr/>
          <a:lstStyle/>
          <a:p>
            <a:r>
              <a:rPr lang="en-US" dirty="0" smtClean="0">
                <a:effectLst/>
              </a:rPr>
              <a:t>Choice based on:</a:t>
            </a:r>
            <a:endParaRPr lang="en-US" dirty="0" smtClean="0">
              <a:effectLst/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Threshold  </a:t>
            </a:r>
            <a:r>
              <a:rPr lang="en-US" sz="1600" dirty="0" smtClean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sz="1600" dirty="0" smtClean="0">
                <a:solidFill>
                  <a:schemeClr val="tx1"/>
                </a:solidFill>
              </a:rPr>
              <a:t> (</a:t>
            </a:r>
            <a:r>
              <a:rPr lang="en-US" sz="1600" dirty="0" err="1" smtClean="0">
                <a:solidFill>
                  <a:schemeClr val="tx1"/>
                </a:solidFill>
                <a:latin typeface="Symbol" panose="05050102010706020507" pitchFamily="18" charset="2"/>
              </a:rPr>
              <a:t>g</a:t>
            </a:r>
            <a:r>
              <a:rPr lang="en-US" sz="1600" baseline="-25000" dirty="0" err="1" smtClean="0">
                <a:solidFill>
                  <a:schemeClr val="tx1"/>
                </a:solidFill>
              </a:rPr>
              <a:t>th</a:t>
            </a:r>
            <a:r>
              <a:rPr lang="en-US" sz="1600" dirty="0" smtClean="0">
                <a:solidFill>
                  <a:schemeClr val="tx1"/>
                </a:solidFill>
              </a:rPr>
              <a:t>), namely the p-range of interest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Transparency range 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Chromatic dispersion (intrinsic limit of the resolution in imaging counters)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effectLst/>
              </a:rPr>
              <a:t>Radiator families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>
                <a:solidFill>
                  <a:srgbClr val="CC3300"/>
                </a:solidFill>
              </a:rPr>
              <a:t>1 &lt; n &lt; 1. 12</a:t>
            </a:r>
            <a:r>
              <a:rPr lang="en-US" dirty="0" smtClean="0"/>
              <a:t>     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baseline="-25000" dirty="0" err="1" smtClean="0"/>
              <a:t>th</a:t>
            </a:r>
            <a:r>
              <a:rPr lang="en-US" baseline="-25000" dirty="0" smtClean="0"/>
              <a:t> </a:t>
            </a:r>
            <a:r>
              <a:rPr lang="en-US" dirty="0" smtClean="0"/>
              <a:t> &gt;</a:t>
            </a:r>
            <a:r>
              <a:rPr lang="en-US" dirty="0" smtClean="0"/>
              <a:t>2.15)</a:t>
            </a:r>
            <a:endParaRPr lang="en-US" dirty="0" smtClean="0"/>
          </a:p>
          <a:p>
            <a:pPr lvl="2"/>
            <a:r>
              <a:rPr lang="en-US" dirty="0" smtClean="0"/>
              <a:t>Gas</a:t>
            </a:r>
          </a:p>
          <a:p>
            <a:pPr lvl="2"/>
            <a:r>
              <a:rPr lang="en-US" dirty="0" smtClean="0"/>
              <a:t>Cryogenic liquids (He</a:t>
            </a:r>
            <a:r>
              <a:rPr lang="en-US" dirty="0" smtClean="0"/>
              <a:t>, Ne)</a:t>
            </a:r>
          </a:p>
          <a:p>
            <a:pPr lvl="2"/>
            <a:r>
              <a:rPr lang="en-US" dirty="0" smtClean="0"/>
              <a:t>Silica aerogel </a:t>
            </a:r>
            <a:r>
              <a:rPr lang="en-US" dirty="0" smtClean="0"/>
              <a:t>(only visible light)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CC3300"/>
                </a:solidFill>
              </a:rPr>
              <a:t>1.12 &lt; n &lt; 1.35    </a:t>
            </a:r>
            <a:r>
              <a:rPr lang="en-US" dirty="0" smtClean="0"/>
              <a:t>(1.49 &lt; 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baseline="-25000" dirty="0" err="1" smtClean="0"/>
              <a:t>th</a:t>
            </a:r>
            <a:r>
              <a:rPr lang="en-US" baseline="-25000" dirty="0" smtClean="0"/>
              <a:t> </a:t>
            </a:r>
            <a:r>
              <a:rPr lang="en-US" dirty="0" smtClean="0"/>
              <a:t>&lt; 2.15)</a:t>
            </a:r>
          </a:p>
          <a:p>
            <a:pPr lvl="2"/>
            <a:r>
              <a:rPr lang="en-US" dirty="0" smtClean="0"/>
              <a:t>Liquid fluorocarbons </a:t>
            </a:r>
          </a:p>
          <a:p>
            <a:pPr lvl="3"/>
            <a:r>
              <a:rPr lang="en-US" dirty="0" smtClean="0"/>
              <a:t>CF</a:t>
            </a:r>
            <a:r>
              <a:rPr lang="en-US" baseline="-25000" dirty="0" smtClean="0"/>
              <a:t>4</a:t>
            </a:r>
            <a:r>
              <a:rPr lang="en-US" dirty="0" smtClean="0"/>
              <a:t>, C</a:t>
            </a:r>
            <a:r>
              <a:rPr lang="en-US" baseline="-25000" dirty="0" smtClean="0"/>
              <a:t>2</a:t>
            </a:r>
            <a:r>
              <a:rPr lang="en-US" dirty="0" smtClean="0"/>
              <a:t>F</a:t>
            </a:r>
            <a:r>
              <a:rPr lang="en-US" baseline="-25000" dirty="0" smtClean="0"/>
              <a:t>6</a:t>
            </a:r>
            <a:r>
              <a:rPr lang="en-US" dirty="0" smtClean="0"/>
              <a:t>, C</a:t>
            </a:r>
            <a:r>
              <a:rPr lang="en-US" baseline="-25000" dirty="0" smtClean="0"/>
              <a:t>4</a:t>
            </a:r>
            <a:r>
              <a:rPr lang="en-US" dirty="0" smtClean="0"/>
              <a:t>F</a:t>
            </a:r>
            <a:r>
              <a:rPr lang="en-US" baseline="-25000" dirty="0" smtClean="0"/>
              <a:t>10</a:t>
            </a:r>
            <a:r>
              <a:rPr lang="en-US" dirty="0" smtClean="0"/>
              <a:t> </a:t>
            </a:r>
            <a:r>
              <a:rPr lang="en-US" dirty="0" smtClean="0"/>
              <a:t>at low temperature</a:t>
            </a:r>
            <a:endParaRPr lang="en-US" dirty="0"/>
          </a:p>
          <a:p>
            <a:pPr lvl="3"/>
            <a:r>
              <a:rPr lang="en-US" dirty="0" smtClean="0"/>
              <a:t>C</a:t>
            </a:r>
            <a:r>
              <a:rPr lang="en-US" baseline="-25000" dirty="0" smtClean="0"/>
              <a:t>5</a:t>
            </a:r>
            <a:r>
              <a:rPr lang="en-US" dirty="0" smtClean="0"/>
              <a:t>F</a:t>
            </a:r>
            <a:r>
              <a:rPr lang="en-US" baseline="-25000" dirty="0" smtClean="0"/>
              <a:t>12</a:t>
            </a:r>
            <a:r>
              <a:rPr lang="en-US" dirty="0" smtClean="0"/>
              <a:t>, C</a:t>
            </a:r>
            <a:r>
              <a:rPr lang="en-US" baseline="-25000" dirty="0" smtClean="0"/>
              <a:t>6</a:t>
            </a:r>
            <a:r>
              <a:rPr lang="en-US" dirty="0" smtClean="0"/>
              <a:t>F</a:t>
            </a:r>
            <a:r>
              <a:rPr lang="en-US" baseline="-25000" dirty="0" smtClean="0"/>
              <a:t>14</a:t>
            </a:r>
            <a:r>
              <a:rPr lang="en-US" dirty="0" smtClean="0"/>
              <a:t> </a:t>
            </a:r>
            <a:r>
              <a:rPr lang="en-US" dirty="0" smtClean="0"/>
              <a:t>at room temperature</a:t>
            </a:r>
            <a:endParaRPr lang="en-US" dirty="0" smtClean="0"/>
          </a:p>
          <a:p>
            <a:pPr lvl="1"/>
            <a:r>
              <a:rPr lang="en-US" dirty="0">
                <a:solidFill>
                  <a:srgbClr val="CC3300"/>
                </a:solidFill>
              </a:rPr>
              <a:t>n</a:t>
            </a:r>
            <a:r>
              <a:rPr lang="en-US" dirty="0" smtClean="0">
                <a:solidFill>
                  <a:srgbClr val="CC3300"/>
                </a:solidFill>
              </a:rPr>
              <a:t> &gt; 1.33</a:t>
            </a:r>
            <a:r>
              <a:rPr lang="en-US" dirty="0" smtClean="0"/>
              <a:t>              (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baseline="-25000" dirty="0" err="1"/>
              <a:t>th</a:t>
            </a:r>
            <a:r>
              <a:rPr lang="en-US" baseline="-25000" dirty="0"/>
              <a:t> </a:t>
            </a:r>
            <a:r>
              <a:rPr lang="en-US" dirty="0"/>
              <a:t> </a:t>
            </a:r>
            <a:r>
              <a:rPr lang="en-US" dirty="0" smtClean="0"/>
              <a:t>&lt; 1.52)</a:t>
            </a:r>
          </a:p>
          <a:p>
            <a:pPr lvl="2"/>
            <a:r>
              <a:rPr lang="en-US" dirty="0" smtClean="0"/>
              <a:t>Transparent liquids  (water, alcohol</a:t>
            </a:r>
            <a:r>
              <a:rPr lang="en-US" dirty="0" smtClean="0"/>
              <a:t>, </a:t>
            </a:r>
            <a:r>
              <a:rPr lang="en-US" dirty="0" smtClean="0"/>
              <a:t>glycerin, </a:t>
            </a:r>
            <a:r>
              <a:rPr lang="en-US" dirty="0" smtClean="0"/>
              <a:t>hydrocarbons</a:t>
            </a:r>
            <a:r>
              <a:rPr lang="en-US" dirty="0" smtClean="0"/>
              <a:t>)</a:t>
            </a:r>
            <a:endParaRPr lang="en-US" dirty="0" smtClean="0"/>
          </a:p>
          <a:p>
            <a:pPr lvl="1"/>
            <a:r>
              <a:rPr lang="en-US" dirty="0">
                <a:solidFill>
                  <a:srgbClr val="CC3300"/>
                </a:solidFill>
              </a:rPr>
              <a:t>n &gt; </a:t>
            </a:r>
            <a:r>
              <a:rPr lang="en-US" dirty="0" smtClean="0">
                <a:solidFill>
                  <a:srgbClr val="CC3300"/>
                </a:solidFill>
              </a:rPr>
              <a:t>1.46</a:t>
            </a:r>
            <a:r>
              <a:rPr lang="en-US" dirty="0" smtClean="0"/>
              <a:t>             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g</a:t>
            </a:r>
            <a:r>
              <a:rPr lang="en-US" baseline="-25000" dirty="0" err="1"/>
              <a:t>th</a:t>
            </a:r>
            <a:r>
              <a:rPr lang="en-US" baseline="-25000" dirty="0"/>
              <a:t> </a:t>
            </a:r>
            <a:r>
              <a:rPr lang="en-US" dirty="0"/>
              <a:t> &lt; </a:t>
            </a:r>
            <a:r>
              <a:rPr lang="en-US" dirty="0" smtClean="0"/>
              <a:t>1.37)</a:t>
            </a:r>
          </a:p>
          <a:p>
            <a:pPr lvl="2"/>
            <a:r>
              <a:rPr lang="en-US" dirty="0" smtClean="0"/>
              <a:t>Solids with transparence in the visible range (</a:t>
            </a:r>
            <a:r>
              <a:rPr lang="en-US" dirty="0" smtClean="0"/>
              <a:t>glass</a:t>
            </a:r>
            <a:r>
              <a:rPr lang="en-US" dirty="0" smtClean="0"/>
              <a:t>, plastics)</a:t>
            </a:r>
            <a:endParaRPr lang="en-US" dirty="0" smtClean="0"/>
          </a:p>
          <a:p>
            <a:pPr lvl="2"/>
            <a:r>
              <a:rPr lang="en-US" dirty="0"/>
              <a:t>Solids </a:t>
            </a:r>
            <a:r>
              <a:rPr lang="en-US" dirty="0" smtClean="0"/>
              <a:t>with </a:t>
            </a:r>
            <a:r>
              <a:rPr lang="en-US" dirty="0"/>
              <a:t>transparence in the UV </a:t>
            </a:r>
            <a:r>
              <a:rPr lang="en-US" dirty="0" smtClean="0"/>
              <a:t>range </a:t>
            </a:r>
            <a:r>
              <a:rPr lang="en-US" dirty="0" smtClean="0"/>
              <a:t>(</a:t>
            </a:r>
            <a:r>
              <a:rPr lang="en-US" dirty="0" smtClean="0"/>
              <a:t>fused silica, namely quartz, </a:t>
            </a:r>
            <a:r>
              <a:rPr lang="en-US" dirty="0" err="1" smtClean="0"/>
              <a:t>NaF</a:t>
            </a:r>
            <a:r>
              <a:rPr lang="en-US" dirty="0" smtClean="0"/>
              <a:t>, CaF2, </a:t>
            </a:r>
            <a:r>
              <a:rPr lang="en-US" dirty="0" err="1" smtClean="0"/>
              <a:t>LiF</a:t>
            </a:r>
            <a:r>
              <a:rPr lang="en-US" dirty="0" smtClean="0"/>
              <a:t>) 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731000" y="2590800"/>
            <a:ext cx="2781300" cy="2030174"/>
            <a:chOff x="6340100" y="1454825"/>
            <a:chExt cx="3395663" cy="2557636"/>
          </a:xfrm>
        </p:grpSpPr>
        <p:pic>
          <p:nvPicPr>
            <p:cNvPr id="7" name="Picture 24" descr="P611553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100" y="1454825"/>
              <a:ext cx="3395663" cy="25479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28"/>
            <p:cNvSpPr txBox="1">
              <a:spLocks noChangeArrowheads="1"/>
            </p:cNvSpPr>
            <p:nvPr/>
          </p:nvSpPr>
          <p:spPr bwMode="auto">
            <a:xfrm>
              <a:off x="6340100" y="3406777"/>
              <a:ext cx="2077712" cy="60568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GB" altLang="en-US" sz="1400" b="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E. KRAVCHENKO  </a:t>
              </a:r>
            </a:p>
            <a:p>
              <a:r>
                <a:rPr lang="en-GB" altLang="en-US" sz="1400" b="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@ RICH2007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394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53988"/>
            <a:ext cx="7985125" cy="889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1384300"/>
            <a:ext cx="8750300" cy="5194300"/>
          </a:xfrm>
        </p:spPr>
        <p:txBody>
          <a:bodyPr/>
          <a:lstStyle/>
          <a:p>
            <a:r>
              <a:rPr lang="en-US" dirty="0" smtClean="0">
                <a:solidFill>
                  <a:srgbClr val="CC3300"/>
                </a:solidFill>
                <a:effectLst/>
              </a:rPr>
              <a:t>Introduction</a:t>
            </a:r>
            <a:r>
              <a:rPr lang="en-US" dirty="0" smtClean="0">
                <a:effectLst/>
              </a:rPr>
              <a:t>  </a:t>
            </a:r>
            <a:endParaRPr lang="en-US" dirty="0" smtClean="0">
              <a:effectLst/>
            </a:endParaRPr>
          </a:p>
          <a:p>
            <a:pPr lvl="2"/>
            <a:r>
              <a:rPr lang="en-US" dirty="0" smtClean="0">
                <a:effectLst/>
              </a:rPr>
              <a:t>PID (Particle </a:t>
            </a:r>
            <a:r>
              <a:rPr lang="en-US" dirty="0" err="1" smtClean="0">
                <a:effectLst/>
              </a:rPr>
              <a:t>IDentification</a:t>
            </a:r>
            <a:r>
              <a:rPr lang="en-US" dirty="0" smtClean="0">
                <a:effectLst/>
              </a:rPr>
              <a:t>)</a:t>
            </a:r>
            <a:endParaRPr lang="en-US" dirty="0" smtClean="0">
              <a:effectLst/>
            </a:endParaRPr>
          </a:p>
          <a:p>
            <a:pPr lvl="2"/>
            <a:r>
              <a:rPr lang="en-US" dirty="0" smtClean="0"/>
              <a:t>The Cherenkov effect in brief</a:t>
            </a:r>
            <a:endParaRPr lang="en-US" dirty="0"/>
          </a:p>
          <a:p>
            <a:r>
              <a:rPr lang="en-US" dirty="0" smtClean="0">
                <a:solidFill>
                  <a:srgbClr val="CC3300"/>
                </a:solidFill>
                <a:effectLst/>
              </a:rPr>
              <a:t>Cherenkov Counters</a:t>
            </a:r>
            <a:endParaRPr lang="en-US" dirty="0" smtClean="0">
              <a:solidFill>
                <a:srgbClr val="CC3300"/>
              </a:solidFill>
              <a:effectLst/>
            </a:endParaRPr>
          </a:p>
          <a:p>
            <a:pPr lvl="2"/>
            <a:r>
              <a:rPr lang="en-US" dirty="0" smtClean="0"/>
              <a:t>Historical background</a:t>
            </a:r>
            <a:endParaRPr lang="en-US" dirty="0" smtClean="0"/>
          </a:p>
          <a:p>
            <a:pPr lvl="2"/>
            <a:r>
              <a:rPr lang="en-US" dirty="0" smtClean="0">
                <a:effectLst/>
              </a:rPr>
              <a:t>The role of the radiator</a:t>
            </a:r>
            <a:endParaRPr lang="en-US" dirty="0">
              <a:effectLst/>
            </a:endParaRPr>
          </a:p>
          <a:p>
            <a:pPr lvl="2"/>
            <a:r>
              <a:rPr lang="en-US" dirty="0" smtClean="0">
                <a:effectLst/>
              </a:rPr>
              <a:t>Different  Cherenkov </a:t>
            </a:r>
            <a:r>
              <a:rPr lang="en-US" dirty="0" err="1" smtClean="0">
                <a:effectLst/>
              </a:rPr>
              <a:t>Conter</a:t>
            </a:r>
            <a:r>
              <a:rPr lang="en-US" dirty="0" smtClean="0">
                <a:effectLst/>
              </a:rPr>
              <a:t> types:</a:t>
            </a:r>
            <a:endParaRPr lang="en-US" dirty="0" smtClean="0">
              <a:effectLst/>
            </a:endParaRPr>
          </a:p>
          <a:p>
            <a:pPr lvl="3"/>
            <a:r>
              <a:rPr lang="en-US" dirty="0" smtClean="0"/>
              <a:t>Threshold</a:t>
            </a:r>
            <a:endParaRPr lang="en-US" dirty="0" smtClean="0"/>
          </a:p>
          <a:p>
            <a:pPr lvl="3"/>
            <a:r>
              <a:rPr lang="en-US" dirty="0" err="1" smtClean="0"/>
              <a:t>Differentail</a:t>
            </a:r>
            <a:endParaRPr lang="en-US" dirty="0" smtClean="0"/>
          </a:p>
          <a:p>
            <a:pPr lvl="3"/>
            <a:r>
              <a:rPr lang="en-US" dirty="0" smtClean="0"/>
              <a:t>RICH</a:t>
            </a:r>
          </a:p>
          <a:p>
            <a:r>
              <a:rPr lang="en-US" dirty="0" smtClean="0">
                <a:solidFill>
                  <a:srgbClr val="CC3300"/>
                </a:solidFill>
                <a:effectLst/>
              </a:rPr>
              <a:t>The </a:t>
            </a:r>
            <a:r>
              <a:rPr lang="en-US" dirty="0" err="1" smtClean="0">
                <a:solidFill>
                  <a:srgbClr val="CC3300"/>
                </a:solidFill>
                <a:effectLst/>
              </a:rPr>
              <a:t>photondetectors</a:t>
            </a:r>
            <a:endParaRPr lang="en-US" dirty="0" smtClean="0">
              <a:solidFill>
                <a:srgbClr val="CC3300"/>
              </a:solidFill>
              <a:effectLst/>
            </a:endParaRPr>
          </a:p>
          <a:p>
            <a:r>
              <a:rPr lang="en-US" dirty="0" smtClean="0">
                <a:solidFill>
                  <a:srgbClr val="CC3300"/>
                </a:solidFill>
                <a:effectLst/>
              </a:rPr>
              <a:t>Cherenkov counter optics, an example</a:t>
            </a:r>
            <a:endParaRPr lang="en-US" dirty="0" smtClean="0">
              <a:solidFill>
                <a:srgbClr val="CC3300"/>
              </a:solidFill>
              <a:effectLst/>
            </a:endParaRPr>
          </a:p>
          <a:p>
            <a:r>
              <a:rPr lang="en-US" dirty="0" smtClean="0">
                <a:solidFill>
                  <a:srgbClr val="CC3300"/>
                </a:solidFill>
                <a:effectLst/>
              </a:rPr>
              <a:t>The RICH family</a:t>
            </a:r>
            <a:endParaRPr lang="en-US" dirty="0" smtClean="0">
              <a:solidFill>
                <a:srgbClr val="CC3300"/>
              </a:solidFill>
              <a:effectLst/>
            </a:endParaRPr>
          </a:p>
          <a:p>
            <a:pPr lvl="2"/>
            <a:r>
              <a:rPr lang="en-US" dirty="0" smtClean="0"/>
              <a:t>A (non exhaustive ) gallery </a:t>
            </a:r>
            <a:endParaRPr lang="en-US" dirty="0" smtClean="0"/>
          </a:p>
          <a:p>
            <a:pPr lvl="2"/>
            <a:r>
              <a:rPr lang="en-US" dirty="0" smtClean="0"/>
              <a:t>The most recent approaches</a:t>
            </a:r>
            <a:endParaRPr lang="en-US" dirty="0" smtClean="0"/>
          </a:p>
          <a:p>
            <a:r>
              <a:rPr lang="en-US" dirty="0" err="1" smtClean="0">
                <a:solidFill>
                  <a:srgbClr val="CC3300"/>
                </a:solidFill>
                <a:effectLst/>
              </a:rPr>
              <a:t>RICHes</a:t>
            </a:r>
            <a:r>
              <a:rPr lang="en-US" dirty="0" smtClean="0">
                <a:solidFill>
                  <a:srgbClr val="CC3300"/>
                </a:solidFill>
                <a:effectLst/>
              </a:rPr>
              <a:t> </a:t>
            </a:r>
            <a:r>
              <a:rPr lang="en-US" dirty="0" smtClean="0">
                <a:solidFill>
                  <a:srgbClr val="CC3300"/>
                </a:solidFill>
                <a:effectLst/>
              </a:rPr>
              <a:t>&amp; </a:t>
            </a:r>
            <a:r>
              <a:rPr lang="en-US" dirty="0" smtClean="0">
                <a:solidFill>
                  <a:srgbClr val="CC3300"/>
                </a:solidFill>
                <a:effectLst/>
              </a:rPr>
              <a:t>Physics</a:t>
            </a:r>
            <a:endParaRPr lang="en-US" dirty="0" smtClean="0">
              <a:solidFill>
                <a:srgbClr val="CC3300"/>
              </a:solidFill>
              <a:effectLst/>
            </a:endParaRPr>
          </a:p>
          <a:p>
            <a:pPr marL="1104900" lvl="1" indent="-342900"/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/>
            <a:endParaRPr lang="en-US" sz="2400" dirty="0" smtClean="0"/>
          </a:p>
          <a:p>
            <a:pPr lvl="2"/>
            <a:endParaRPr lang="en-US" dirty="0" smtClean="0"/>
          </a:p>
          <a:p>
            <a:pPr lvl="1"/>
            <a:endParaRPr lang="en-US" sz="2200" dirty="0"/>
          </a:p>
          <a:p>
            <a:pPr lvl="1"/>
            <a:endParaRPr lang="en-US" sz="2200" dirty="0" smtClean="0">
              <a:effectLst/>
            </a:endParaRP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0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TRASMISSION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46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131" y="1498601"/>
            <a:ext cx="4141729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12788" y="2100263"/>
            <a:ext cx="4049712" cy="3602037"/>
            <a:chOff x="712788" y="2100263"/>
            <a:chExt cx="3600450" cy="3186113"/>
          </a:xfrm>
        </p:grpSpPr>
        <p:pic>
          <p:nvPicPr>
            <p:cNvPr id="94618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88" y="2100263"/>
              <a:ext cx="3600450" cy="273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6182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438" y="4838701"/>
              <a:ext cx="3352800" cy="44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2283380" y="1814031"/>
            <a:ext cx="118708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WINDOWS</a:t>
            </a: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0580" y="1212369"/>
            <a:ext cx="128532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RADIATORS</a:t>
            </a: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6063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CHROMATIC DISPERSION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788" y="1144587"/>
            <a:ext cx="8729662" cy="5345113"/>
          </a:xfrm>
          <a:ln>
            <a:noFill/>
          </a:ln>
        </p:spPr>
        <p:txBody>
          <a:bodyPr/>
          <a:lstStyle/>
          <a:p>
            <a:r>
              <a:rPr lang="en-US" sz="2800" dirty="0" err="1">
                <a:effectLst/>
              </a:rPr>
              <a:t>d</a:t>
            </a:r>
            <a:r>
              <a:rPr lang="en-US" sz="2800" dirty="0" err="1" smtClean="0">
                <a:effectLst/>
              </a:rPr>
              <a:t>n</a:t>
            </a:r>
            <a:r>
              <a:rPr lang="en-US" sz="2800" dirty="0" smtClean="0">
                <a:effectLst/>
              </a:rPr>
              <a:t> / </a:t>
            </a:r>
            <a:r>
              <a:rPr lang="en-US" sz="2800" dirty="0" err="1" smtClean="0">
                <a:effectLst/>
              </a:rPr>
              <a:t>dE</a:t>
            </a:r>
            <a:r>
              <a:rPr lang="en-US" sz="2800" dirty="0" smtClean="0">
                <a:effectLst/>
              </a:rPr>
              <a:t>:</a:t>
            </a:r>
          </a:p>
          <a:p>
            <a:endParaRPr lang="en-US" sz="2800" dirty="0">
              <a:effectLst/>
            </a:endParaRPr>
          </a:p>
          <a:p>
            <a:r>
              <a:rPr lang="en-US" sz="2400" dirty="0" smtClean="0">
                <a:effectLst/>
              </a:rPr>
              <a:t>Lorentz-Lorenz equation</a:t>
            </a:r>
            <a:endParaRPr lang="en-US" sz="2400" dirty="0" smtClean="0">
              <a:effectLst/>
            </a:endParaRPr>
          </a:p>
          <a:p>
            <a:endParaRPr lang="en-US" sz="2400" dirty="0">
              <a:effectLst/>
            </a:endParaRPr>
          </a:p>
          <a:p>
            <a:pPr marL="0" indent="0">
              <a:buNone/>
            </a:pPr>
            <a:endParaRPr lang="en-US" sz="2400" dirty="0" smtClean="0">
              <a:effectLst/>
            </a:endParaRPr>
          </a:p>
          <a:p>
            <a:pPr marL="0" indent="0">
              <a:buNone/>
            </a:pPr>
            <a:endParaRPr lang="en-US" sz="2400" dirty="0" smtClean="0">
              <a:effectLst/>
            </a:endParaRPr>
          </a:p>
          <a:p>
            <a:pPr marL="0" indent="0">
              <a:buNone/>
            </a:pPr>
            <a:r>
              <a:rPr lang="en-US" sz="2400" dirty="0" smtClean="0">
                <a:effectLst/>
              </a:rPr>
              <a:t>       f(E) -  </a:t>
            </a:r>
            <a:r>
              <a:rPr lang="en-US" sz="2400" dirty="0" smtClean="0">
                <a:effectLst/>
              </a:rPr>
              <a:t>molar reflectivity, in general well reproduced by a 2-pole fit (</a:t>
            </a:r>
            <a:r>
              <a:rPr lang="en-US" sz="2400" dirty="0" err="1" smtClean="0">
                <a:effectLst/>
              </a:rPr>
              <a:t>Sellmeier</a:t>
            </a:r>
            <a:r>
              <a:rPr lang="en-US" sz="2400" dirty="0" smtClean="0">
                <a:effectLst/>
              </a:rPr>
              <a:t>):</a:t>
            </a:r>
            <a:endParaRPr lang="en-US" sz="2400" dirty="0" smtClean="0">
              <a:effectLst/>
            </a:endParaRPr>
          </a:p>
          <a:p>
            <a:pPr marL="0" indent="0">
              <a:buNone/>
            </a:pPr>
            <a:endParaRPr lang="en-US" sz="2400" dirty="0" smtClean="0">
              <a:effectLst/>
            </a:endParaRPr>
          </a:p>
          <a:p>
            <a:pPr marL="0" indent="0">
              <a:buNone/>
            </a:pPr>
            <a:endParaRPr lang="en-US" sz="2400" dirty="0">
              <a:effectLst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CC3300"/>
                </a:solidFill>
                <a:effectLst/>
              </a:rPr>
              <a:t> </a:t>
            </a:r>
            <a:r>
              <a:rPr lang="en-US" sz="2400" dirty="0" smtClean="0">
                <a:solidFill>
                  <a:srgbClr val="CC3300"/>
                </a:solidFill>
                <a:effectLst/>
              </a:rPr>
              <a:t>     </a:t>
            </a:r>
            <a:r>
              <a:rPr lang="en-US" sz="2400" u="sng" dirty="0" smtClean="0">
                <a:solidFill>
                  <a:srgbClr val="CC3300"/>
                </a:solidFill>
                <a:effectLst/>
              </a:rPr>
              <a:t> In </a:t>
            </a:r>
            <a:r>
              <a:rPr lang="en-US" sz="2400" u="sng" dirty="0" smtClean="0">
                <a:solidFill>
                  <a:srgbClr val="CC3300"/>
                </a:solidFill>
                <a:effectLst/>
              </a:rPr>
              <a:t>a gas </a:t>
            </a:r>
            <a:r>
              <a:rPr lang="en-US" sz="2400" u="sng" dirty="0" smtClean="0">
                <a:solidFill>
                  <a:srgbClr val="CC3300"/>
                </a:solidFill>
                <a:effectLst/>
              </a:rPr>
              <a:t>( n-1 &lt;&lt; 1 ):    n-1  ≈  P / T </a:t>
            </a:r>
            <a:endParaRPr lang="en-US" sz="2400" u="sng" dirty="0">
              <a:solidFill>
                <a:srgbClr val="CC3300"/>
              </a:solidFill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47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058" y="1982788"/>
            <a:ext cx="214528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807" y="2908300"/>
            <a:ext cx="5661772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20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4"/>
          <a:stretch/>
        </p:blipFill>
        <p:spPr bwMode="auto">
          <a:xfrm>
            <a:off x="5332821" y="4495799"/>
            <a:ext cx="3200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6469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3988"/>
            <a:ext cx="8293100" cy="889000"/>
          </a:xfrm>
        </p:spPr>
        <p:txBody>
          <a:bodyPr/>
          <a:lstStyle/>
          <a:p>
            <a:r>
              <a:rPr lang="en-US" sz="2600" dirty="0" smtClean="0"/>
              <a:t>CHROMATIC DISPERSION </a:t>
            </a:r>
            <a:r>
              <a:rPr lang="en-US" sz="2600" dirty="0" smtClean="0"/>
              <a:t>&amp; </a:t>
            </a:r>
            <a:r>
              <a:rPr lang="en-US" sz="2600" dirty="0" smtClean="0"/>
              <a:t>No OF PHOTONS</a:t>
            </a:r>
            <a:endParaRPr lang="en-US" sz="2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482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551112"/>
            <a:ext cx="9467850" cy="206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247900" y="2551112"/>
            <a:ext cx="736600" cy="268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0242" y="2255646"/>
            <a:ext cx="1992853" cy="5909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At 5 eV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075" y="4250991"/>
            <a:ext cx="686406" cy="272382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/>
                </a:solidFill>
                <a:effectLst/>
                <a:latin typeface="+mn-lt"/>
              </a:rPr>
              <a:t>quartz</a:t>
            </a:r>
            <a:endParaRPr lang="en-US" sz="130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075" y="4247482"/>
            <a:ext cx="686406" cy="272382"/>
          </a:xfrm>
          <a:prstGeom prst="rect">
            <a:avLst/>
          </a:prstGeom>
          <a:solidFill>
            <a:srgbClr val="CCFFFF"/>
          </a:solidFill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tx1"/>
                </a:solidFill>
                <a:effectLst/>
                <a:latin typeface="+mn-lt"/>
              </a:rPr>
              <a:t>quartz</a:t>
            </a:r>
            <a:endParaRPr lang="en-US" sz="130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6405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work in the VUV range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64858" y="1214860"/>
            <a:ext cx="7019925" cy="5059362"/>
            <a:chOff x="415" y="1224"/>
            <a:chExt cx="3275" cy="2240"/>
          </a:xfrm>
        </p:grpSpPr>
        <p:pic>
          <p:nvPicPr>
            <p:cNvPr id="8" name="Picture 6" descr="vessel_11060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6" y="1305"/>
              <a:ext cx="3234" cy="2159"/>
            </a:xfrm>
            <a:prstGeom prst="rect">
              <a:avLst/>
            </a:prstGeom>
            <a:noFill/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765" y="1404"/>
              <a:ext cx="612" cy="1781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1" hangingPunct="1">
                <a:lnSpc>
                  <a:spcPct val="100000"/>
                </a:lnSpc>
              </a:pPr>
              <a:endParaRPr lang="en-US" sz="2400" b="0">
                <a:solidFill>
                  <a:schemeClr val="tx1"/>
                </a:solidFill>
                <a:effectLst/>
                <a:latin typeface="Times New Roman" pitchFamily="64" charset="0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>
              <a:off x="1379" y="1406"/>
              <a:ext cx="1" cy="177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779" y="1438"/>
              <a:ext cx="1" cy="177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2797" y="1380"/>
              <a:ext cx="804" cy="1781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eaLnBrk="1" hangingPunct="1">
                <a:lnSpc>
                  <a:spcPct val="100000"/>
                </a:lnSpc>
              </a:pPr>
              <a:endParaRPr lang="en-US" sz="2400" b="0">
                <a:solidFill>
                  <a:schemeClr val="tx1"/>
                </a:solidFill>
                <a:effectLst/>
                <a:latin typeface="Times New Roman" pitchFamily="64" charset="0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2787" y="1382"/>
              <a:ext cx="1" cy="177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1404" y="2136"/>
              <a:ext cx="1325" cy="638"/>
            </a:xfrm>
            <a:prstGeom prst="rect">
              <a:avLst/>
            </a:prstGeom>
            <a:solidFill>
              <a:srgbClr val="66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/>
              <a:r>
                <a:rPr lang="en-US" sz="1600" i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transmission </a:t>
              </a:r>
            </a:p>
            <a:p>
              <a:pPr algn="l"/>
              <a:r>
                <a:rPr lang="en-US" sz="1600" i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through 1,87 m,</a:t>
              </a:r>
            </a:p>
            <a:p>
              <a:pPr algn="l"/>
              <a:r>
                <a:rPr lang="en-US" sz="1600" i="1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Helvetica" pitchFamily="34" charset="0"/>
                </a:rPr>
                <a:t>corresponding to:</a:t>
              </a:r>
            </a:p>
            <a:p>
              <a:pPr algn="l">
                <a:spcBef>
                  <a:spcPct val="50000"/>
                </a:spcBef>
              </a:pPr>
              <a:r>
                <a:rPr lang="en-US" sz="1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H</a:t>
              </a:r>
              <a:r>
                <a:rPr lang="en-US" sz="1600" baseline="-250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2</a:t>
              </a:r>
              <a:r>
                <a:rPr lang="en-US" sz="1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O:</a:t>
              </a:r>
              <a:r>
                <a:rPr lang="en-US" sz="1600" b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 </a:t>
              </a:r>
              <a:r>
                <a:rPr lang="en-US" sz="1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~1 ppm</a:t>
              </a:r>
              <a:r>
                <a:rPr lang="en-US" sz="1600" b="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, </a:t>
              </a:r>
            </a:p>
            <a:p>
              <a:pPr algn="l">
                <a:spcBef>
                  <a:spcPct val="50000"/>
                </a:spcBef>
              </a:pPr>
              <a:r>
                <a:rPr lang="en-US" sz="1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O</a:t>
              </a:r>
              <a:r>
                <a:rPr lang="en-US" sz="1600" baseline="-250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2: </a:t>
              </a:r>
              <a:r>
                <a:rPr lang="en-US" sz="1600">
                  <a:solidFill>
                    <a:schemeClr val="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~3 ppm</a:t>
              </a:r>
              <a:endParaRPr lang="en-US" sz="1600" i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678" y="1224"/>
              <a:ext cx="2119" cy="164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34" charset="0"/>
                </a:rPr>
                <a:t>COMPASS RICH-1, typical</a:t>
              </a:r>
              <a:endPara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1534" y="3320"/>
              <a:ext cx="1218" cy="1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wavelength (nm)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 rot="-5400000">
              <a:off x="-127" y="2262"/>
              <a:ext cx="1218" cy="1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transmission</a:t>
              </a:r>
            </a:p>
          </p:txBody>
        </p:sp>
      </p:grpSp>
      <p:pic>
        <p:nvPicPr>
          <p:cNvPr id="18" name="Picture 6" descr="C:\transparencies\Miyazaki\photo_rad_gas_sys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7" t="61996" r="14937"/>
          <a:stretch>
            <a:fillRect/>
          </a:stretch>
        </p:blipFill>
        <p:spPr bwMode="auto">
          <a:xfrm>
            <a:off x="6656388" y="3335338"/>
            <a:ext cx="32464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821222" y="3649663"/>
            <a:ext cx="737381" cy="286874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400" i="0" dirty="0">
                <a:solidFill>
                  <a:srgbClr val="0033CC"/>
                </a:solidFill>
                <a:effectLst/>
              </a:rPr>
              <a:t>filters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9026455" y="3281363"/>
            <a:ext cx="835165" cy="674673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400" i="0" dirty="0">
                <a:solidFill>
                  <a:srgbClr val="0033CC"/>
                </a:solidFill>
                <a:effectLst/>
              </a:rPr>
              <a:t>liquid</a:t>
            </a:r>
          </a:p>
          <a:p>
            <a:r>
              <a:rPr lang="en-US" altLang="en-US" sz="1400" i="0" dirty="0">
                <a:solidFill>
                  <a:srgbClr val="0033CC"/>
                </a:solidFill>
                <a:effectLst/>
              </a:rPr>
              <a:t>storage</a:t>
            </a:r>
          </a:p>
          <a:p>
            <a:r>
              <a:rPr lang="en-US" altLang="en-US" sz="1400" i="0" dirty="0">
                <a:solidFill>
                  <a:srgbClr val="0033CC"/>
                </a:solidFill>
                <a:effectLst/>
              </a:rPr>
              <a:t>tank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8400117" y="4830763"/>
            <a:ext cx="849592" cy="286874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400" i="0" dirty="0" err="1">
                <a:solidFill>
                  <a:srgbClr val="0033CC"/>
                </a:solidFill>
                <a:effectLst/>
              </a:rPr>
              <a:t>liquifier</a:t>
            </a:r>
            <a:endParaRPr lang="en-US" altLang="en-US" sz="1400" i="0" dirty="0">
              <a:solidFill>
                <a:srgbClr val="0033CC"/>
              </a:solidFill>
              <a:effectLst/>
            </a:endParaRPr>
          </a:p>
        </p:txBody>
      </p:sp>
      <p:pic>
        <p:nvPicPr>
          <p:cNvPr id="24" name="Picture 5" descr="C:\transparencies\Miyazaki\photo_rad_gas_sys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4" t="8856" r="8536" b="45760"/>
          <a:stretch>
            <a:fillRect/>
          </a:stretch>
        </p:blipFill>
        <p:spPr bwMode="auto">
          <a:xfrm>
            <a:off x="5264150" y="3357563"/>
            <a:ext cx="14843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6565899" y="5854700"/>
            <a:ext cx="1403081" cy="591573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r>
              <a:rPr lang="en-US" altLang="en-US" sz="1400" i="0" dirty="0">
                <a:solidFill>
                  <a:srgbClr val="0033CC"/>
                </a:solidFill>
                <a:effectLst/>
              </a:rPr>
              <a:t>compressors</a:t>
            </a:r>
            <a:r>
              <a:rPr lang="en-US" altLang="en-US" i="0" dirty="0">
                <a:solidFill>
                  <a:srgbClr val="0033CC"/>
                </a:solidFill>
                <a:effectLst/>
              </a:rPr>
              <a:t> 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5264150" y="5475813"/>
            <a:ext cx="1125308" cy="674673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altLang="en-US" sz="1400" i="0" dirty="0">
                <a:solidFill>
                  <a:srgbClr val="0033CC"/>
                </a:solidFill>
                <a:effectLst/>
              </a:rPr>
              <a:t>PLC and </a:t>
            </a:r>
          </a:p>
          <a:p>
            <a:r>
              <a:rPr lang="en-US" altLang="en-US" sz="1400" i="0" dirty="0">
                <a:solidFill>
                  <a:srgbClr val="0033CC"/>
                </a:solidFill>
                <a:effectLst/>
              </a:rPr>
              <a:t>electrical </a:t>
            </a:r>
          </a:p>
          <a:p>
            <a:r>
              <a:rPr lang="en-US" altLang="en-US" sz="1400" i="0" dirty="0">
                <a:solidFill>
                  <a:srgbClr val="0033CC"/>
                </a:solidFill>
                <a:effectLst/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2252443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dirty="0" smtClean="0"/>
              <a:t>CHERENKOV COUNTER TYPES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40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3988"/>
            <a:ext cx="8432800" cy="889000"/>
          </a:xfrm>
        </p:spPr>
        <p:txBody>
          <a:bodyPr/>
          <a:lstStyle/>
          <a:p>
            <a:r>
              <a:rPr lang="en-US" sz="2800" dirty="0" smtClean="0"/>
              <a:t>CHERENKOV COUNTER TYPES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THRESHOLD CHERENKOV COUNTERS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pPr lvl="1"/>
            <a:r>
              <a:rPr lang="en-US" dirty="0" err="1"/>
              <a:t>n</a:t>
            </a:r>
            <a:r>
              <a:rPr lang="en-US" dirty="0" err="1">
                <a:latin typeface="Symbol" panose="05050102010706020507" pitchFamily="18" charset="2"/>
              </a:rPr>
              <a:t>b</a:t>
            </a:r>
            <a:r>
              <a:rPr lang="en-US" dirty="0"/>
              <a:t> </a:t>
            </a:r>
            <a:r>
              <a:rPr lang="en-US" dirty="0" smtClean="0"/>
              <a:t>&gt; </a:t>
            </a:r>
            <a:r>
              <a:rPr lang="en-US" dirty="0"/>
              <a:t>1</a:t>
            </a:r>
          </a:p>
          <a:p>
            <a:pPr marL="762000" lvl="1" indent="0">
              <a:buNone/>
            </a:pP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DIFFERENCIAL</a:t>
            </a:r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  <a:p>
            <a:pPr lvl="1"/>
            <a:r>
              <a:rPr lang="en-US" dirty="0" smtClean="0"/>
              <a:t>p is given</a:t>
            </a:r>
            <a:r>
              <a:rPr lang="en-US" dirty="0" smtClean="0"/>
              <a:t>, an n </a:t>
            </a:r>
            <a:r>
              <a:rPr lang="en-US" dirty="0" smtClean="0"/>
              <a:t>∙ </a:t>
            </a:r>
            <a:r>
              <a:rPr lang="en-US" dirty="0" smtClean="0">
                <a:latin typeface="Symbol" panose="05050102010706020507" pitchFamily="18" charset="2"/>
              </a:rPr>
              <a:t>Db</a:t>
            </a:r>
            <a:r>
              <a:rPr lang="en-US" dirty="0" smtClean="0"/>
              <a:t> </a:t>
            </a:r>
            <a:r>
              <a:rPr lang="en-US" dirty="0" smtClean="0"/>
              <a:t>– range is selected  (by selecting a </a:t>
            </a:r>
            <a:r>
              <a:rPr lang="en-US" dirty="0" err="1" smtClean="0">
                <a:latin typeface="Symbol" panose="05050102010706020507" pitchFamily="18" charset="2"/>
              </a:rPr>
              <a:t>Dq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range)</a:t>
            </a:r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  <a:p>
            <a:pPr marL="571500" lvl="1" indent="-571500">
              <a:buClr>
                <a:schemeClr val="hlink"/>
              </a:buClr>
            </a:pPr>
            <a:r>
              <a:rPr lang="en-US" dirty="0" smtClean="0">
                <a:effectLst/>
              </a:rPr>
              <a:t>Cherenkov IMAGING  counter (RICH</a:t>
            </a:r>
            <a:r>
              <a:rPr lang="en-US" dirty="0" smtClean="0">
                <a:effectLst/>
              </a:rPr>
              <a:t>)   - </a:t>
            </a:r>
            <a:r>
              <a:rPr lang="en-US" dirty="0" smtClean="0">
                <a:latin typeface="Symbol" panose="05050102010706020507" pitchFamily="18" charset="2"/>
              </a:rPr>
              <a:t>q</a:t>
            </a:r>
            <a:r>
              <a:rPr lang="en-US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measured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>
                <a:effectLst/>
              </a:rPr>
              <a:t>With focalization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Proximity focusing</a:t>
            </a:r>
            <a:endParaRPr lang="en-US" dirty="0" smtClean="0"/>
          </a:p>
          <a:p>
            <a:pPr lvl="1"/>
            <a:r>
              <a:rPr lang="en-US" dirty="0" smtClean="0"/>
              <a:t>DIRC </a:t>
            </a:r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2060819"/>
            <a:ext cx="2228850" cy="10096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259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53988"/>
            <a:ext cx="8023225" cy="889000"/>
          </a:xfrm>
        </p:spPr>
        <p:txBody>
          <a:bodyPr/>
          <a:lstStyle/>
          <a:p>
            <a:r>
              <a:rPr lang="en-US" sz="3200" dirty="0" smtClean="0"/>
              <a:t>THRESHOLD CHERENKOV COUNTERS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688" y="1587500"/>
            <a:ext cx="8729662" cy="4470400"/>
          </a:xfrm>
        </p:spPr>
        <p:txBody>
          <a:bodyPr/>
          <a:lstStyle/>
          <a:p>
            <a:r>
              <a:rPr lang="en-US" dirty="0" smtClean="0">
                <a:effectLst/>
              </a:rPr>
              <a:t>Typical scheme</a:t>
            </a:r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efficiency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Poisson statistics</a:t>
            </a:r>
            <a:endParaRPr lang="en-US" dirty="0" smtClean="0"/>
          </a:p>
          <a:p>
            <a:pPr lvl="1"/>
            <a:r>
              <a:rPr lang="en-US" dirty="0"/>
              <a:t>I</a:t>
            </a:r>
            <a:r>
              <a:rPr lang="en-US" dirty="0" smtClean="0"/>
              <a:t>nefficiency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Efficiency</a:t>
            </a:r>
            <a:endParaRPr lang="en-US" dirty="0" smtClean="0"/>
          </a:p>
          <a:p>
            <a:pPr lvl="1"/>
            <a:endParaRPr lang="en-US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51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1566864"/>
            <a:ext cx="4215174" cy="337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53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0" y="4937126"/>
            <a:ext cx="13049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3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5513388"/>
            <a:ext cx="14192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448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53988"/>
            <a:ext cx="8023225" cy="889000"/>
          </a:xfrm>
        </p:spPr>
        <p:txBody>
          <a:bodyPr/>
          <a:lstStyle/>
          <a:p>
            <a:r>
              <a:rPr lang="en-US" sz="3200" dirty="0"/>
              <a:t>THRESHOLD CHERENKOV COUNTERS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688" y="1250950"/>
            <a:ext cx="8729662" cy="5124450"/>
          </a:xfrm>
        </p:spPr>
        <p:txBody>
          <a:bodyPr/>
          <a:lstStyle/>
          <a:p>
            <a:r>
              <a:rPr lang="en-US" dirty="0" smtClean="0">
                <a:effectLst/>
              </a:rPr>
              <a:t>Secondary beam of </a:t>
            </a:r>
          </a:p>
          <a:p>
            <a:pPr marL="0" indent="0">
              <a:buNone/>
            </a:pPr>
            <a:r>
              <a:rPr lang="en-US" dirty="0" smtClean="0">
                <a:effectLst/>
              </a:rPr>
              <a:t>	negative particles 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	</a:t>
            </a:r>
            <a:r>
              <a:rPr lang="en-US" dirty="0" smtClean="0">
                <a:effectLst/>
              </a:rPr>
              <a:t>at </a:t>
            </a:r>
            <a:r>
              <a:rPr lang="en-US" dirty="0" smtClean="0">
                <a:effectLst/>
              </a:rPr>
              <a:t>1 GeV/c</a:t>
            </a:r>
          </a:p>
          <a:p>
            <a:r>
              <a:rPr lang="en-US" dirty="0" smtClean="0">
                <a:effectLst/>
              </a:rPr>
              <a:t>Radiator: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	</a:t>
            </a:r>
            <a:r>
              <a:rPr lang="en-US" dirty="0" smtClean="0">
                <a:effectLst/>
              </a:rPr>
              <a:t>quartz, </a:t>
            </a:r>
            <a:r>
              <a:rPr lang="en-US" dirty="0" smtClean="0">
                <a:effectLst/>
              </a:rPr>
              <a:t>96.4 cm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Counters with gas radiator to tag </a:t>
            </a:r>
          </a:p>
          <a:p>
            <a:pPr marL="0" indent="0">
              <a:buNone/>
            </a:pPr>
            <a:r>
              <a:rPr lang="en-US" dirty="0" smtClean="0">
                <a:effectLst/>
              </a:rPr>
              <a:t>	particles species in secondary </a:t>
            </a:r>
          </a:p>
          <a:p>
            <a:pPr marL="0" indent="0">
              <a:buNone/>
            </a:pPr>
            <a:r>
              <a:rPr lang="en-US" dirty="0">
                <a:effectLst/>
              </a:rPr>
              <a:t>	</a:t>
            </a:r>
            <a:r>
              <a:rPr lang="en-US" dirty="0" smtClean="0">
                <a:effectLst/>
              </a:rPr>
              <a:t>beams</a:t>
            </a:r>
          </a:p>
          <a:p>
            <a:pPr lvl="1"/>
            <a:r>
              <a:rPr lang="en-US" dirty="0" smtClean="0"/>
              <a:t>By P regulation, 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baseline="-25000" dirty="0" err="1" smtClean="0"/>
              <a:t>th</a:t>
            </a:r>
            <a:r>
              <a:rPr lang="en-US" dirty="0" smtClean="0"/>
              <a:t> is modified</a:t>
            </a:r>
          </a:p>
          <a:p>
            <a:pPr marL="762000" lvl="1" indent="0">
              <a:buNone/>
            </a:pPr>
            <a:r>
              <a:rPr lang="en-US" dirty="0" smtClean="0"/>
              <a:t>to tag different particles </a:t>
            </a:r>
            <a:r>
              <a:rPr lang="en-US" dirty="0" err="1" smtClean="0"/>
              <a:t>spieces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 couple of counters is often </a:t>
            </a:r>
          </a:p>
          <a:p>
            <a:pPr marL="762000" lvl="1" indent="0">
              <a:buNone/>
            </a:pPr>
            <a:r>
              <a:rPr lang="en-US" dirty="0"/>
              <a:t>	</a:t>
            </a:r>
            <a:r>
              <a:rPr lang="en-US" dirty="0" smtClean="0"/>
              <a:t>  </a:t>
            </a:r>
            <a:r>
              <a:rPr lang="en-US" dirty="0" smtClean="0"/>
              <a:t>used to suppress </a:t>
            </a:r>
          </a:p>
          <a:p>
            <a:pPr marL="762000" lvl="1" indent="0">
              <a:buNone/>
            </a:pPr>
            <a:r>
              <a:rPr lang="en-US" dirty="0"/>
              <a:t>	</a:t>
            </a:r>
            <a:r>
              <a:rPr lang="en-US" dirty="0" smtClean="0"/>
              <a:t>  </a:t>
            </a:r>
            <a:r>
              <a:rPr lang="en-US" dirty="0" smtClean="0"/>
              <a:t>the background due </a:t>
            </a:r>
            <a:r>
              <a:rPr lang="en-US" dirty="0" smtClean="0">
                <a:latin typeface="Symbol" panose="05050102010706020507" pitchFamily="18" charset="2"/>
              </a:rPr>
              <a:t>d-</a:t>
            </a:r>
            <a:r>
              <a:rPr lang="en-US" dirty="0" smtClean="0"/>
              <a:t>rays</a:t>
            </a:r>
            <a:endParaRPr lang="en-US" dirty="0" smtClean="0">
              <a:latin typeface="Symbol" panose="05050102010706020507" pitchFamily="18" charset="2"/>
            </a:endParaRPr>
          </a:p>
          <a:p>
            <a:pPr marL="762000" lvl="1" indent="0">
              <a:buNone/>
            </a:pPr>
            <a:endParaRPr lang="en-US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2" y="1222375"/>
            <a:ext cx="3465513" cy="1742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31125" y="1222374"/>
            <a:ext cx="255645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Experimental Setup of the experiment that discovered the </a:t>
            </a:r>
            <a:r>
              <a:rPr lang="en-US" sz="1600" dirty="0" smtClean="0">
                <a:solidFill>
                  <a:srgbClr val="CC3300"/>
                </a:solidFill>
                <a:effectLst/>
                <a:latin typeface="+mn-lt"/>
              </a:rPr>
              <a:t>anti-p</a:t>
            </a:r>
            <a:endParaRPr lang="en-US" sz="1600" dirty="0" smtClean="0">
              <a:solidFill>
                <a:srgbClr val="CC3300"/>
              </a:solidFill>
              <a:effectLst/>
              <a:latin typeface="+mn-lt"/>
            </a:endParaRPr>
          </a:p>
          <a:p>
            <a:pPr algn="l"/>
            <a:r>
              <a:rPr lang="fr-FR" sz="1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O. Chamberlain et al., Phys. </a:t>
            </a:r>
            <a:r>
              <a:rPr lang="fr-FR" sz="16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fr-FR" sz="1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100 (1955) 947</a:t>
            </a:r>
            <a:endParaRPr lang="en-US" sz="16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49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714" y="3295649"/>
            <a:ext cx="4468135" cy="30060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13499" y="3472891"/>
            <a:ext cx="3290887" cy="9787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I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+mn-lt"/>
              </a:rPr>
              <a:t>contatori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 CE1 e CE2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counters, PS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Est Hall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</a:rPr>
              <a:t>at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CERN –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in this example e</a:t>
            </a:r>
            <a:r>
              <a:rPr lang="en-US" sz="1600" baseline="30000" dirty="0" smtClean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-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are tagged for rejection</a:t>
            </a:r>
            <a:endParaRPr lang="en-US" sz="16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172199" y="4570082"/>
            <a:ext cx="1442582" cy="68771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6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53988"/>
            <a:ext cx="8023225" cy="889000"/>
          </a:xfrm>
        </p:spPr>
        <p:txBody>
          <a:bodyPr/>
          <a:lstStyle/>
          <a:p>
            <a:r>
              <a:rPr lang="en-US" sz="3200" dirty="0"/>
              <a:t>THRESHOLD CHERENKOV COUNTERS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017" y="1091247"/>
            <a:ext cx="9628693" cy="5232400"/>
          </a:xfrm>
          <a:ln>
            <a:noFill/>
          </a:ln>
        </p:spPr>
        <p:txBody>
          <a:bodyPr/>
          <a:lstStyle/>
          <a:p>
            <a:r>
              <a:rPr lang="en-US" dirty="0" smtClean="0">
                <a:solidFill>
                  <a:srgbClr val="CC3300"/>
                </a:solidFill>
                <a:effectLst/>
              </a:rPr>
              <a:t>E-691 </a:t>
            </a:r>
            <a:r>
              <a:rPr lang="en-US" dirty="0" smtClean="0">
                <a:solidFill>
                  <a:srgbClr val="CC3300"/>
                </a:solidFill>
                <a:effectLst/>
              </a:rPr>
              <a:t>at </a:t>
            </a:r>
            <a:r>
              <a:rPr lang="en-US" dirty="0" err="1" smtClean="0">
                <a:solidFill>
                  <a:srgbClr val="CC3300"/>
                </a:solidFill>
                <a:effectLst/>
              </a:rPr>
              <a:t>Fermilab</a:t>
            </a:r>
            <a:r>
              <a:rPr lang="en-US" dirty="0" smtClean="0">
                <a:solidFill>
                  <a:srgbClr val="CC3300"/>
                </a:solidFill>
                <a:effectLst/>
              </a:rPr>
              <a:t>  </a:t>
            </a:r>
            <a:r>
              <a:rPr lang="en-US" dirty="0" smtClean="0">
                <a:effectLst/>
              </a:rPr>
              <a:t>( </a:t>
            </a:r>
            <a:r>
              <a:rPr lang="en-US" dirty="0" smtClean="0">
                <a:effectLst/>
              </a:rPr>
              <a:t>studies of the </a:t>
            </a:r>
            <a:r>
              <a:rPr lang="en-US" dirty="0" err="1" smtClean="0">
                <a:effectLst/>
              </a:rPr>
              <a:t>photoproduction</a:t>
            </a:r>
            <a:r>
              <a:rPr lang="en-US" dirty="0" smtClean="0">
                <a:effectLst/>
              </a:rPr>
              <a:t> of charmed particles)</a:t>
            </a:r>
            <a:endParaRPr lang="en-US" dirty="0" smtClean="0">
              <a:effectLst/>
            </a:endParaRPr>
          </a:p>
          <a:p>
            <a:r>
              <a:rPr lang="en-US" u="sng" dirty="0" smtClean="0">
                <a:effectLst/>
              </a:rPr>
              <a:t>2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hugh</a:t>
            </a:r>
            <a:r>
              <a:rPr lang="en-US" dirty="0" smtClean="0">
                <a:effectLst/>
              </a:rPr>
              <a:t> </a:t>
            </a:r>
            <a:r>
              <a:rPr lang="en-US" u="sng" dirty="0" smtClean="0">
                <a:effectLst/>
              </a:rPr>
              <a:t>threshold Cerenkov counters </a:t>
            </a:r>
          </a:p>
          <a:p>
            <a:pPr marL="0" indent="0">
              <a:buNone/>
            </a:pPr>
            <a:r>
              <a:rPr lang="en-US" dirty="0" smtClean="0">
                <a:effectLst/>
              </a:rPr>
              <a:t>at atmospheric P </a:t>
            </a:r>
            <a:r>
              <a:rPr lang="en-US" dirty="0" smtClean="0">
                <a:effectLst/>
                <a:sym typeface="Wingdings" panose="05000000000000000000" pitchFamily="2" charset="2"/>
              </a:rPr>
              <a:t> </a:t>
            </a:r>
            <a:r>
              <a:rPr lang="en-US" dirty="0" smtClean="0">
                <a:solidFill>
                  <a:srgbClr val="CC3300"/>
                </a:solidFill>
                <a:effectLst/>
                <a:sym typeface="Wingdings" panose="05000000000000000000" pitchFamily="2" charset="2"/>
              </a:rPr>
              <a:t>K/</a:t>
            </a:r>
            <a:r>
              <a:rPr lang="en-US" dirty="0" smtClean="0">
                <a:solidFill>
                  <a:srgbClr val="CC3300"/>
                </a:solidFill>
                <a:effectLst/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dirty="0" smtClean="0">
                <a:solidFill>
                  <a:srgbClr val="CC3300"/>
                </a:solidFill>
                <a:effectLst/>
                <a:sym typeface="Wingdings" panose="05000000000000000000" pitchFamily="2" charset="2"/>
              </a:rPr>
              <a:t>, K/p </a:t>
            </a:r>
            <a:r>
              <a:rPr lang="en-US" dirty="0" err="1" smtClean="0">
                <a:solidFill>
                  <a:srgbClr val="CC3300"/>
                </a:solidFill>
                <a:effectLst/>
                <a:sym typeface="Wingdings" panose="05000000000000000000" pitchFamily="2" charset="2"/>
              </a:rPr>
              <a:t>sep.</a:t>
            </a:r>
            <a:r>
              <a:rPr lang="en-US" dirty="0" smtClean="0">
                <a:solidFill>
                  <a:srgbClr val="CC3300"/>
                </a:solidFill>
                <a:effectLst/>
                <a:sym typeface="Wingdings" panose="05000000000000000000" pitchFamily="2" charset="2"/>
              </a:rPr>
              <a:t> 5-35 </a:t>
            </a:r>
            <a:r>
              <a:rPr lang="en-US" dirty="0" err="1" smtClean="0">
                <a:solidFill>
                  <a:srgbClr val="CC3300"/>
                </a:solidFill>
                <a:effectLst/>
                <a:sym typeface="Wingdings" panose="05000000000000000000" pitchFamily="2" charset="2"/>
              </a:rPr>
              <a:t>GeV</a:t>
            </a:r>
            <a:r>
              <a:rPr lang="en-US" dirty="0" smtClean="0">
                <a:solidFill>
                  <a:srgbClr val="CC3300"/>
                </a:solidFill>
                <a:effectLst/>
                <a:sym typeface="Wingdings" panose="05000000000000000000" pitchFamily="2" charset="2"/>
              </a:rPr>
              <a:t>/c</a:t>
            </a:r>
            <a:endParaRPr lang="en-US" dirty="0" smtClean="0">
              <a:solidFill>
                <a:srgbClr val="CC3300"/>
              </a:solidFill>
              <a:effectLst/>
            </a:endParaRPr>
          </a:p>
          <a:p>
            <a:r>
              <a:rPr lang="en-US" dirty="0" smtClean="0">
                <a:effectLst/>
              </a:rPr>
              <a:t>PMT </a:t>
            </a:r>
            <a:r>
              <a:rPr lang="en-US" dirty="0" smtClean="0">
                <a:effectLst/>
              </a:rPr>
              <a:t>coupled to Winston cones </a:t>
            </a:r>
          </a:p>
          <a:p>
            <a:r>
              <a:rPr lang="en-US" dirty="0" smtClean="0">
                <a:effectLst/>
              </a:rPr>
              <a:t>Average number of collected photons: </a:t>
            </a:r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~ 2-3 in C1, </a:t>
            </a:r>
            <a:r>
              <a:rPr lang="en-US" sz="1400" dirty="0" err="1" smtClean="0">
                <a:solidFill>
                  <a:schemeClr val="tx1"/>
                </a:solidFill>
              </a:rPr>
              <a:t>inefficienza</a:t>
            </a:r>
            <a:r>
              <a:rPr lang="en-US" sz="1400" dirty="0" smtClean="0">
                <a:solidFill>
                  <a:schemeClr val="tx1"/>
                </a:solidFill>
              </a:rPr>
              <a:t> P(2.5) = 8%</a:t>
            </a:r>
          </a:p>
          <a:p>
            <a:pPr lvl="1"/>
            <a:r>
              <a:rPr lang="en-US" dirty="0" smtClean="0">
                <a:effectLst/>
              </a:rPr>
              <a:t>~ 3-4 in C2, </a:t>
            </a:r>
            <a:r>
              <a:rPr lang="en-US" sz="1400" dirty="0" err="1">
                <a:solidFill>
                  <a:schemeClr val="tx1"/>
                </a:solidFill>
              </a:rPr>
              <a:t>inefficienza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P(3.5</a:t>
            </a:r>
            <a:r>
              <a:rPr lang="en-US" sz="1400" dirty="0">
                <a:solidFill>
                  <a:schemeClr val="tx1"/>
                </a:solidFill>
              </a:rPr>
              <a:t>) = </a:t>
            </a:r>
            <a:r>
              <a:rPr lang="en-US" sz="1400" dirty="0" smtClean="0">
                <a:solidFill>
                  <a:schemeClr val="tx1"/>
                </a:solidFill>
              </a:rPr>
              <a:t>3%</a:t>
            </a:r>
            <a:endParaRPr lang="en-US" sz="1400" dirty="0">
              <a:solidFill>
                <a:schemeClr val="tx1"/>
              </a:solidFill>
            </a:endParaRPr>
          </a:p>
          <a:p>
            <a:pPr lvl="1"/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dirty="0">
                <a:effectLst/>
              </a:rPr>
              <a:t>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43425" y="6634162"/>
            <a:ext cx="4737100" cy="223838"/>
          </a:xfrm>
        </p:spPr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02215" y="3628914"/>
            <a:ext cx="6772371" cy="3147221"/>
            <a:chOff x="2204847" y="3270858"/>
            <a:chExt cx="7573963" cy="3275405"/>
          </a:xfrm>
        </p:grpSpPr>
        <p:pic>
          <p:nvPicPr>
            <p:cNvPr id="9502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847" y="3713869"/>
              <a:ext cx="3568700" cy="28105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452745" y="5988920"/>
              <a:ext cx="1957350" cy="557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>
                  <a:solidFill>
                    <a:srgbClr val="CC3300"/>
                  </a:solidFill>
                  <a:effectLst/>
                  <a:latin typeface="+mn-lt"/>
                </a:rPr>
                <a:t>Radiator </a:t>
              </a:r>
              <a:r>
                <a:rPr lang="en-US" sz="1600" dirty="0" smtClean="0">
                  <a:solidFill>
                    <a:srgbClr val="CC3300"/>
                  </a:solidFill>
                  <a:effectLst/>
                  <a:latin typeface="+mn-lt"/>
                </a:rPr>
                <a:t>-  N</a:t>
              </a:r>
              <a:r>
                <a:rPr lang="en-US" sz="1600" baseline="-25000" dirty="0" smtClean="0">
                  <a:solidFill>
                    <a:srgbClr val="CC3300"/>
                  </a:solidFill>
                  <a:effectLst/>
                  <a:latin typeface="+mn-lt"/>
                </a:rPr>
                <a:t>2</a:t>
              </a:r>
            </a:p>
            <a:p>
              <a:pPr algn="l"/>
              <a:r>
                <a:rPr lang="en-US" sz="1600" dirty="0" smtClean="0">
                  <a:solidFill>
                    <a:schemeClr val="tx1"/>
                  </a:solidFill>
                  <a:effectLst/>
                  <a:latin typeface="+mn-lt"/>
                  <a:cs typeface="Arial" panose="020B0604020202020204" pitchFamily="34" charset="0"/>
                </a:rPr>
                <a:t>L = 3755 cm</a:t>
              </a:r>
              <a:endParaRPr lang="en-US" sz="16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02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916" y="3713869"/>
              <a:ext cx="3596894" cy="2752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913246" y="3270858"/>
              <a:ext cx="3451114" cy="5573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>
                  <a:solidFill>
                    <a:srgbClr val="CC3300"/>
                  </a:solidFill>
                  <a:effectLst/>
                  <a:latin typeface="+mn-lt"/>
                </a:rPr>
                <a:t>Radiator </a:t>
              </a:r>
              <a:r>
                <a:rPr lang="en-US" sz="1600" dirty="0" smtClean="0">
                  <a:solidFill>
                    <a:srgbClr val="CC3300"/>
                  </a:solidFill>
                  <a:effectLst/>
                  <a:latin typeface="+mn-lt"/>
                </a:rPr>
                <a:t>-  N</a:t>
              </a:r>
              <a:r>
                <a:rPr lang="en-US" sz="1600" baseline="-25000" dirty="0" smtClean="0">
                  <a:solidFill>
                    <a:srgbClr val="CC3300"/>
                  </a:solidFill>
                  <a:effectLst/>
                  <a:latin typeface="+mn-lt"/>
                </a:rPr>
                <a:t>2 </a:t>
              </a:r>
              <a:r>
                <a:rPr lang="en-US" sz="1600" dirty="0" smtClean="0">
                  <a:solidFill>
                    <a:srgbClr val="CC3300"/>
                  </a:solidFill>
                  <a:effectLst/>
                  <a:latin typeface="+mn-lt"/>
                </a:rPr>
                <a:t>: He =20:80 </a:t>
              </a:r>
            </a:p>
            <a:p>
              <a:pPr algn="l"/>
              <a:r>
                <a:rPr lang="en-US" sz="1600" dirty="0" smtClean="0">
                  <a:solidFill>
                    <a:schemeClr val="tx1"/>
                  </a:solidFill>
                  <a:effectLst/>
                  <a:latin typeface="+mn-lt"/>
                  <a:cs typeface="Arial" panose="020B0604020202020204" pitchFamily="34" charset="0"/>
                </a:rPr>
                <a:t>L = 6604 cm</a:t>
              </a:r>
              <a:endParaRPr lang="en-US" sz="16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255543" y="1568989"/>
            <a:ext cx="3352992" cy="1612604"/>
            <a:chOff x="6078346" y="1674421"/>
            <a:chExt cx="3352992" cy="1612604"/>
          </a:xfrm>
        </p:grpSpPr>
        <p:pic>
          <p:nvPicPr>
            <p:cNvPr id="950276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346" y="1674421"/>
              <a:ext cx="3113278" cy="16126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974586" y="2475243"/>
              <a:ext cx="660399" cy="2585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chemeClr val="tx1"/>
                  </a:solidFill>
                  <a:effectLst/>
                  <a:latin typeface="+mn-lt"/>
                </a:rPr>
                <a:t>PMT</a:t>
              </a:r>
              <a:endParaRPr lang="en-US" sz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27963" y="2246025"/>
              <a:ext cx="1603375" cy="2585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smtClean="0">
                  <a:solidFill>
                    <a:schemeClr val="tx1"/>
                  </a:solidFill>
                  <a:effectLst/>
                  <a:latin typeface="+mn-lt"/>
                </a:rPr>
                <a:t>Winston cone</a:t>
              </a:r>
              <a:endParaRPr lang="en-US" sz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502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4599321"/>
            <a:ext cx="1704975" cy="210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502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200" y="3456527"/>
            <a:ext cx="1709738" cy="213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8492139" y="3892113"/>
            <a:ext cx="1116396" cy="3139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L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+mn-lt"/>
                <a:sym typeface="Wingdings" panose="05000000000000000000" pitchFamily="2" charset="2"/>
              </a:rPr>
              <a:t> p </a:t>
            </a:r>
            <a:r>
              <a:rPr lang="en-US" sz="1600" dirty="0" err="1" smtClean="0">
                <a:solidFill>
                  <a:schemeClr val="tx1"/>
                </a:solidFill>
                <a:effectLst/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endParaRPr lang="en-US" sz="1600" dirty="0" smtClean="0">
              <a:solidFill>
                <a:schemeClr val="tx1"/>
              </a:solidFill>
              <a:effectLst/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04785" y="3578181"/>
            <a:ext cx="1187354" cy="2585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tx1"/>
                </a:solidFill>
                <a:effectLst/>
                <a:latin typeface="+mn-lt"/>
                <a:sym typeface="Wingdings" panose="05000000000000000000" pitchFamily="2" charset="2"/>
              </a:rPr>
              <a:t>w/o</a:t>
            </a:r>
            <a:r>
              <a:rPr lang="en-US" sz="1200" dirty="0" smtClean="0">
                <a:solidFill>
                  <a:schemeClr val="tx1"/>
                </a:solidFill>
                <a:effectLst/>
                <a:latin typeface="+mn-lt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effectLst/>
                <a:latin typeface="+mn-lt"/>
                <a:sym typeface="Wingdings" panose="05000000000000000000" pitchFamily="2" charset="2"/>
              </a:rPr>
              <a:t>C1, C2</a:t>
            </a:r>
            <a:endParaRPr lang="en-US" sz="1200" dirty="0" smtClean="0">
              <a:solidFill>
                <a:schemeClr val="tx1"/>
              </a:solidFill>
              <a:effectLst/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78939" y="4599321"/>
            <a:ext cx="1052954" cy="2585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solidFill>
                  <a:schemeClr val="tx1"/>
                </a:solidFill>
                <a:effectLst/>
                <a:latin typeface="+mn-lt"/>
                <a:sym typeface="Wingdings" panose="05000000000000000000" pitchFamily="2" charset="2"/>
              </a:rPr>
              <a:t>with</a:t>
            </a:r>
            <a:r>
              <a:rPr lang="en-US" sz="1200" dirty="0" smtClean="0">
                <a:solidFill>
                  <a:schemeClr val="tx1"/>
                </a:solidFill>
                <a:effectLst/>
                <a:latin typeface="+mn-lt"/>
                <a:sym typeface="Wingdings" panose="05000000000000000000" pitchFamily="2" charset="2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effectLst/>
                <a:latin typeface="+mn-lt"/>
                <a:sym typeface="Wingdings" panose="05000000000000000000" pitchFamily="2" charset="2"/>
              </a:rPr>
              <a:t>C1, C2</a:t>
            </a:r>
            <a:endParaRPr lang="en-US" sz="1200" dirty="0" smtClean="0">
              <a:solidFill>
                <a:schemeClr val="tx1"/>
              </a:solidFill>
              <a:effectLst/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5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53988"/>
            <a:ext cx="8305800" cy="889000"/>
          </a:xfrm>
        </p:spPr>
        <p:txBody>
          <a:bodyPr/>
          <a:lstStyle/>
          <a:p>
            <a:r>
              <a:rPr lang="en-US" sz="3200" dirty="0"/>
              <a:t>THRESHOLD CHERENKOV COUNTERS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346200"/>
            <a:ext cx="8729662" cy="4760913"/>
          </a:xfrm>
        </p:spPr>
        <p:txBody>
          <a:bodyPr/>
          <a:lstStyle/>
          <a:p>
            <a:r>
              <a:rPr lang="en-US" b="0" dirty="0" smtClean="0">
                <a:effectLst/>
              </a:rPr>
              <a:t>A more recent counter: </a:t>
            </a:r>
            <a:r>
              <a:rPr lang="en-US" b="0" dirty="0" smtClean="0">
                <a:solidFill>
                  <a:srgbClr val="CC3300"/>
                </a:solidFill>
                <a:effectLst/>
              </a:rPr>
              <a:t>TIC</a:t>
            </a:r>
            <a:r>
              <a:rPr lang="en-US" b="0" dirty="0" smtClean="0">
                <a:effectLst/>
              </a:rPr>
              <a:t>, </a:t>
            </a:r>
            <a:r>
              <a:rPr lang="en-US" b="0" dirty="0" smtClean="0">
                <a:effectLst/>
              </a:rPr>
              <a:t>CERN-NA44 (heavy ions at CERN SPS) </a:t>
            </a:r>
            <a:endParaRPr lang="en-US" b="0" dirty="0" smtClean="0">
              <a:effectLst/>
            </a:endParaRPr>
          </a:p>
          <a:p>
            <a:r>
              <a:rPr lang="en-US" b="0" dirty="0" smtClean="0">
                <a:effectLst/>
              </a:rPr>
              <a:t>hadron identification </a:t>
            </a:r>
            <a:r>
              <a:rPr lang="en-US" b="0" dirty="0">
                <a:effectLst/>
              </a:rPr>
              <a:t>in the 3-8 </a:t>
            </a:r>
            <a:r>
              <a:rPr lang="en-US" b="0" dirty="0" err="1">
                <a:effectLst/>
              </a:rPr>
              <a:t>GeV</a:t>
            </a:r>
            <a:r>
              <a:rPr lang="en-US" b="0" dirty="0">
                <a:effectLst/>
              </a:rPr>
              <a:t>/c momentum </a:t>
            </a:r>
            <a:r>
              <a:rPr lang="en-US" b="0" dirty="0" smtClean="0">
                <a:effectLst/>
              </a:rPr>
              <a:t>range by the TIC </a:t>
            </a:r>
            <a:r>
              <a:rPr lang="en-US" b="0" dirty="0">
                <a:effectLst/>
              </a:rPr>
              <a:t>(Threshold </a:t>
            </a:r>
            <a:r>
              <a:rPr lang="en-US" b="0" dirty="0" smtClean="0">
                <a:effectLst/>
              </a:rPr>
              <a:t>Imaging Cherenkov) </a:t>
            </a:r>
          </a:p>
          <a:p>
            <a:r>
              <a:rPr lang="en-US" b="0" dirty="0" smtClean="0">
                <a:effectLst/>
              </a:rPr>
              <a:t>Localization of the photon blob: correlation of the blob to the specific particle </a:t>
            </a:r>
            <a:r>
              <a:rPr lang="en-US" b="0" dirty="0" smtClean="0">
                <a:effectLst/>
              </a:rPr>
              <a:t>in </a:t>
            </a:r>
            <a:r>
              <a:rPr lang="en-US" b="0" dirty="0" err="1" smtClean="0">
                <a:effectLst/>
              </a:rPr>
              <a:t>multiparticle</a:t>
            </a:r>
            <a:r>
              <a:rPr lang="en-US" b="0" dirty="0" smtClean="0">
                <a:effectLst/>
              </a:rPr>
              <a:t> events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52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73424"/>
            <a:ext cx="5081588" cy="3042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45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sz="4800" dirty="0" smtClean="0"/>
              <a:t>PID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40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DIFFERENCIAL CHERENKOV COUNTERS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231900"/>
            <a:ext cx="8729662" cy="5257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/>
              </a:rPr>
              <a:t>Charged particle discrimination in secondary </a:t>
            </a:r>
            <a:r>
              <a:rPr lang="en-US" dirty="0" smtClean="0">
                <a:effectLst/>
              </a:rPr>
              <a:t>beams</a:t>
            </a:r>
            <a:endParaRPr lang="en-US" dirty="0">
              <a:effectLst/>
            </a:endParaRPr>
          </a:p>
          <a:p>
            <a:r>
              <a:rPr lang="en-US" b="0" dirty="0" smtClean="0">
                <a:effectLst/>
              </a:rPr>
              <a:t>DISC - Differential Isochronous Self Collimating</a:t>
            </a:r>
          </a:p>
          <a:p>
            <a:r>
              <a:rPr lang="en-US" b="0" dirty="0" smtClean="0">
                <a:effectLst/>
              </a:rPr>
              <a:t>The useful phase space is very narrow (it can be used only along beam lines)</a:t>
            </a:r>
          </a:p>
          <a:p>
            <a:r>
              <a:rPr lang="en-US" b="0" dirty="0" smtClean="0">
                <a:effectLst/>
              </a:rPr>
              <a:t>World record in beta-resolution </a:t>
            </a:r>
            <a:endParaRPr lang="en-US" b="0" dirty="0">
              <a:effectLst/>
            </a:endParaRPr>
          </a:p>
          <a:p>
            <a:r>
              <a:rPr lang="en-US" b="0" dirty="0" smtClean="0">
                <a:effectLst/>
              </a:rPr>
              <a:t>efficiency (coincident of </a:t>
            </a:r>
            <a:r>
              <a:rPr lang="en-US" b="0" dirty="0" smtClean="0">
                <a:effectLst/>
              </a:rPr>
              <a:t>k PMT) &lt; 90%</a:t>
            </a:r>
            <a:endParaRPr lang="en-US" b="0" dirty="0">
              <a:effectLst/>
            </a:endParaRPr>
          </a:p>
          <a:p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endParaRPr lang="en-US" dirty="0" smtClean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54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180" y="3683000"/>
            <a:ext cx="5838296" cy="2622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54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899" y="2603507"/>
            <a:ext cx="1381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69025" y="3683000"/>
            <a:ext cx="3290887" cy="5355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6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Litt</a:t>
            </a:r>
            <a:r>
              <a:rPr lang="en-US" sz="1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R. </a:t>
            </a:r>
            <a:r>
              <a:rPr lang="en-US" sz="16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Meunier</a:t>
            </a:r>
            <a:r>
              <a:rPr lang="en-US" sz="1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Ann. Rev. </a:t>
            </a:r>
            <a:r>
              <a:rPr lang="en-US" sz="1600" b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sz="1600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Sci. 23 (</a:t>
            </a:r>
            <a:r>
              <a:rPr lang="en-US" sz="16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1973)</a:t>
            </a:r>
            <a:endParaRPr lang="en-US" sz="1600" baseline="300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4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3030539"/>
            <a:ext cx="18859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53988"/>
            <a:ext cx="8305800" cy="889000"/>
          </a:xfrm>
        </p:spPr>
        <p:txBody>
          <a:bodyPr/>
          <a:lstStyle/>
          <a:p>
            <a:r>
              <a:rPr lang="en-US" sz="3000" dirty="0" smtClean="0"/>
              <a:t>RICH, </a:t>
            </a:r>
            <a:r>
              <a:rPr lang="en-US" sz="3000" dirty="0" smtClean="0"/>
              <a:t>THE PRINCIPLE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92200"/>
            <a:ext cx="9550400" cy="5014913"/>
          </a:xfrm>
        </p:spPr>
        <p:txBody>
          <a:bodyPr/>
          <a:lstStyle/>
          <a:p>
            <a:r>
              <a:rPr lang="en-US" sz="1800" dirty="0" smtClean="0">
                <a:solidFill>
                  <a:srgbClr val="CC3300"/>
                </a:solidFill>
                <a:effectLst/>
              </a:rPr>
              <a:t>Proposed by Roberts</a:t>
            </a:r>
            <a:r>
              <a:rPr lang="en-US" sz="1800" dirty="0" smtClean="0">
                <a:solidFill>
                  <a:srgbClr val="CC3300"/>
                </a:solidFill>
                <a:effectLst/>
              </a:rPr>
              <a:t>, 1960  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[ A</a:t>
            </a:r>
            <a:r>
              <a:rPr lang="en-US" sz="1800" b="0" dirty="0">
                <a:solidFill>
                  <a:schemeClr val="tx1"/>
                </a:solidFill>
                <a:effectLst/>
              </a:rPr>
              <a:t>. Roberts, </a:t>
            </a:r>
            <a:r>
              <a:rPr lang="en-US" sz="1800" b="0" dirty="0" err="1">
                <a:solidFill>
                  <a:schemeClr val="tx1"/>
                </a:solidFill>
                <a:effectLst/>
              </a:rPr>
              <a:t>Nucl</a:t>
            </a:r>
            <a:r>
              <a:rPr lang="en-US" sz="1800" b="0" dirty="0">
                <a:solidFill>
                  <a:schemeClr val="tx1"/>
                </a:solidFill>
                <a:effectLst/>
              </a:rPr>
              <a:t>. Instr. and Meth. 9 (1960) 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55 ]</a:t>
            </a:r>
          </a:p>
          <a:p>
            <a:r>
              <a:rPr lang="en-US" sz="1800" dirty="0" smtClean="0">
                <a:effectLst/>
              </a:rPr>
              <a:t>Ideal geometry: </a:t>
            </a:r>
            <a:endParaRPr lang="en-US" sz="1800" dirty="0" smtClean="0">
              <a:effectLst/>
            </a:endParaRPr>
          </a:p>
          <a:p>
            <a:pPr lvl="1"/>
            <a:r>
              <a:rPr lang="en-US" sz="1400" dirty="0" smtClean="0">
                <a:effectLst/>
              </a:rPr>
              <a:t>Spherical mirrors and detectors</a:t>
            </a:r>
            <a:r>
              <a:rPr lang="en-US" sz="1400" dirty="0" smtClean="0"/>
              <a:t>, </a:t>
            </a:r>
            <a:r>
              <a:rPr lang="en-US" sz="1400" dirty="0" smtClean="0"/>
              <a:t>detectors at the </a:t>
            </a:r>
            <a:r>
              <a:rPr lang="en-US" sz="1400" dirty="0"/>
              <a:t>f</a:t>
            </a:r>
            <a:r>
              <a:rPr lang="en-US" sz="1400" dirty="0" smtClean="0"/>
              <a:t>ocal surface</a:t>
            </a:r>
            <a:r>
              <a:rPr lang="en-US" sz="1400" dirty="0" smtClean="0"/>
              <a:t>, </a:t>
            </a:r>
            <a:r>
              <a:rPr lang="en-US" sz="1400" u="sng" dirty="0" smtClean="0">
                <a:effectLst/>
              </a:rPr>
              <a:t>particle source </a:t>
            </a:r>
            <a:r>
              <a:rPr lang="en-US" sz="1400" dirty="0" smtClean="0">
                <a:effectLst/>
              </a:rPr>
              <a:t>(target) </a:t>
            </a:r>
            <a:r>
              <a:rPr lang="en-US" sz="1400" u="sng" dirty="0" smtClean="0">
                <a:effectLst/>
              </a:rPr>
              <a:t>at the sphere </a:t>
            </a:r>
            <a:r>
              <a:rPr lang="en-US" sz="1400" u="sng" dirty="0" err="1" smtClean="0">
                <a:effectLst/>
              </a:rPr>
              <a:t>centre</a:t>
            </a:r>
            <a:endParaRPr lang="en-US" sz="1400" u="sng" dirty="0" smtClean="0">
              <a:effectLst/>
            </a:endParaRPr>
          </a:p>
          <a:p>
            <a:r>
              <a:rPr lang="en-US" sz="1800" dirty="0" smtClean="0">
                <a:effectLst/>
              </a:rPr>
              <a:t>2 </a:t>
            </a:r>
            <a:r>
              <a:rPr lang="en-US" sz="1800" dirty="0" smtClean="0">
                <a:effectLst/>
              </a:rPr>
              <a:t>options:</a:t>
            </a:r>
            <a:endParaRPr lang="en-US" sz="1800" dirty="0" smtClean="0">
              <a:effectLst/>
            </a:endParaRPr>
          </a:p>
          <a:p>
            <a:pPr lvl="1"/>
            <a:r>
              <a:rPr lang="en-US" sz="1400" dirty="0" smtClean="0"/>
              <a:t>The particle trajectory is MEASURED,  a </a:t>
            </a:r>
            <a:r>
              <a:rPr lang="en-US" sz="1400" dirty="0" err="1" smtClean="0">
                <a:latin typeface="Symbol" panose="05050102010706020507" pitchFamily="18" charset="2"/>
              </a:rPr>
              <a:t>q</a:t>
            </a:r>
            <a:r>
              <a:rPr lang="en-US" sz="1400" baseline="-25000" dirty="0" err="1" smtClean="0"/>
              <a:t>C</a:t>
            </a:r>
            <a:r>
              <a:rPr lang="en-US" sz="1400" dirty="0" smtClean="0"/>
              <a:t> measurement by each ph.</a:t>
            </a:r>
            <a:endParaRPr lang="en-US" sz="1400" dirty="0" smtClean="0"/>
          </a:p>
          <a:p>
            <a:pPr lvl="1"/>
            <a:r>
              <a:rPr lang="en-US" sz="1400" dirty="0" smtClean="0">
                <a:effectLst/>
              </a:rPr>
              <a:t>Image </a:t>
            </a:r>
            <a:r>
              <a:rPr lang="en-US" sz="1400" dirty="0" err="1" smtClean="0">
                <a:effectLst/>
              </a:rPr>
              <a:t>centre</a:t>
            </a:r>
            <a:r>
              <a:rPr lang="en-US" sz="1400" dirty="0" smtClean="0">
                <a:effectLst/>
              </a:rPr>
              <a:t> is NOT KNOWN, the ring pattern must be recognized</a:t>
            </a:r>
            <a:endParaRPr lang="en-US" sz="1400" dirty="0" smtClean="0">
              <a:effectLst/>
            </a:endParaRPr>
          </a:p>
          <a:p>
            <a:pPr lvl="1"/>
            <a:endParaRPr lang="en-US" sz="1600" dirty="0" smtClean="0">
              <a:effectLst/>
            </a:endParaRPr>
          </a:p>
          <a:p>
            <a:endParaRPr lang="en-US" sz="1800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30725" y="6350197"/>
            <a:ext cx="4737100" cy="223838"/>
          </a:xfrm>
        </p:spPr>
        <p:txBody>
          <a:bodyPr/>
          <a:lstStyle/>
          <a:p>
            <a:r>
              <a:rPr lang="en-US" dirty="0" smtClean="0"/>
              <a:t>                                                                            Silvia DALLA TORRE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55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99" y="3242338"/>
            <a:ext cx="3382285" cy="3514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55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43938"/>
            <a:ext cx="2865120" cy="30062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594224" y="5406069"/>
            <a:ext cx="2898775" cy="6093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// trajectories 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</a:p>
          <a:p>
            <a:pPr algn="l"/>
            <a:endParaRPr lang="en-US" sz="1400" b="0" baseline="300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l"/>
            <a:r>
              <a:rPr lang="en-US" sz="14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Identical image</a:t>
            </a:r>
            <a:endParaRPr lang="en-US" sz="14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8525" y="2453038"/>
            <a:ext cx="2654300" cy="5909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b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Photon detectors with good space resolution</a:t>
            </a:r>
            <a:endParaRPr lang="en-US" sz="1800" dirty="0" smtClean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6962772" y="2381173"/>
            <a:ext cx="317501" cy="715356"/>
          </a:xfrm>
          <a:prstGeom prst="rightBrace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335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dirty="0" smtClean="0"/>
              <a:t>PHOTODETECTORS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40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>
              <a:effectLst/>
            </a:endParaRPr>
          </a:p>
          <a:p>
            <a:pPr lvl="1"/>
            <a:endParaRPr lang="en-US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47663" y="1216025"/>
            <a:ext cx="9290050" cy="530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GB" altLang="en-US" sz="1600" u="sng" kern="0" dirty="0" smtClean="0">
                <a:effectLst/>
                <a:latin typeface="Arial" charset="0"/>
              </a:rPr>
              <a:t>single</a:t>
            </a:r>
            <a:r>
              <a:rPr lang="en-GB" altLang="en-US" sz="1600" kern="0" dirty="0" smtClean="0">
                <a:effectLst/>
                <a:latin typeface="Arial" charset="0"/>
              </a:rPr>
              <a:t> photon detectors :</a:t>
            </a:r>
            <a:endParaRPr lang="en-GB" altLang="en-US" sz="1600" kern="0" dirty="0" smtClean="0">
              <a:effectLst/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GB" altLang="en-US" sz="1800" kern="0" dirty="0" smtClean="0">
                <a:effectLst/>
              </a:rPr>
              <a:t>	</a:t>
            </a:r>
            <a:r>
              <a:rPr lang="en-GB" altLang="en-US" u="sng" kern="0" dirty="0" smtClean="0">
                <a:effectLst/>
              </a:rPr>
              <a:t>the CENTRAL QUESTION since the beginning of the RICH era</a:t>
            </a:r>
            <a:r>
              <a:rPr lang="en-GB" altLang="en-US" sz="1600" kern="0" dirty="0" smtClean="0">
                <a:effectLst/>
              </a:rPr>
              <a:t> 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endParaRPr lang="en-GB" altLang="en-US" sz="1600" kern="0" dirty="0" smtClean="0">
              <a:effectLst/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endParaRPr lang="en-GB" altLang="en-US" sz="1600" kern="0" dirty="0" smtClean="0">
              <a:effectLst/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GB" altLang="en-US" kern="0" dirty="0" smtClean="0">
                <a:solidFill>
                  <a:srgbClr val="FF9900"/>
                </a:solidFill>
                <a:effectLst/>
                <a:latin typeface="Arial" charset="0"/>
              </a:rPr>
              <a:t>3 groups</a:t>
            </a:r>
            <a:r>
              <a:rPr lang="en-GB" altLang="en-US" sz="1600" kern="0" dirty="0" smtClean="0">
                <a:effectLst/>
                <a:latin typeface="Arial" charset="0"/>
              </a:rPr>
              <a:t> 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(with examples, not exhaustive lists)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endParaRPr lang="en-GB" altLang="en-US" sz="1600" kern="0" dirty="0" smtClean="0">
              <a:effectLst/>
              <a:latin typeface="Arial" charset="0"/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GB" altLang="en-US" sz="1600" kern="0" dirty="0" smtClean="0">
                <a:solidFill>
                  <a:srgbClr val="008000"/>
                </a:solidFill>
                <a:effectLst/>
                <a:latin typeface="Arial" charset="0"/>
              </a:rPr>
              <a:t>Vacuum based PDs</a:t>
            </a:r>
          </a:p>
          <a:p>
            <a:pPr>
              <a:lnSpc>
                <a:spcPct val="70000"/>
              </a:lnSpc>
              <a:defRPr/>
            </a:pPr>
            <a:r>
              <a:rPr lang="en-GB" altLang="en-US" sz="1600" kern="0" dirty="0" smtClean="0">
                <a:solidFill>
                  <a:srgbClr val="CC3300"/>
                </a:solidFill>
                <a:effectLst/>
                <a:latin typeface="Arial" charset="0"/>
              </a:rPr>
              <a:t>PMTS</a:t>
            </a:r>
            <a:r>
              <a:rPr lang="en-GB" altLang="en-US" sz="1600" kern="0" dirty="0" smtClean="0">
                <a:effectLst/>
                <a:latin typeface="Arial" charset="0"/>
              </a:rPr>
              <a:t> 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(SELEX, Hermes, </a:t>
            </a:r>
            <a:r>
              <a:rPr lang="en-GB" altLang="en-US" sz="1600" kern="0" dirty="0" err="1" smtClean="0">
                <a:solidFill>
                  <a:schemeClr val="tx1"/>
                </a:solidFill>
                <a:effectLst/>
                <a:latin typeface="Arial" charset="0"/>
              </a:rPr>
              <a:t>BaBar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 DIRC)</a:t>
            </a:r>
          </a:p>
          <a:p>
            <a:pPr>
              <a:lnSpc>
                <a:spcPct val="70000"/>
              </a:lnSpc>
              <a:defRPr/>
            </a:pPr>
            <a:r>
              <a:rPr lang="en-GB" altLang="en-US" sz="1600" kern="0" dirty="0" smtClean="0">
                <a:solidFill>
                  <a:srgbClr val="CC3300"/>
                </a:solidFill>
                <a:effectLst/>
                <a:latin typeface="Arial" charset="0"/>
              </a:rPr>
              <a:t>MAPMTs</a:t>
            </a:r>
            <a:r>
              <a:rPr lang="en-GB" altLang="en-US" sz="1600" kern="0" dirty="0" smtClean="0">
                <a:effectLst/>
                <a:latin typeface="Arial" charset="0"/>
              </a:rPr>
              <a:t> 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lang="en-GB" altLang="en-US" sz="1600" kern="0" dirty="0" err="1" smtClean="0">
                <a:solidFill>
                  <a:schemeClr val="tx1"/>
                </a:solidFill>
                <a:effectLst/>
                <a:latin typeface="Arial" charset="0"/>
              </a:rPr>
              <a:t>HeraB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, COMPASS RICH-1 upgrade)</a:t>
            </a:r>
          </a:p>
          <a:p>
            <a:pPr lvl="1">
              <a:lnSpc>
                <a:spcPct val="70000"/>
              </a:lnSpc>
              <a:defRPr/>
            </a:pPr>
            <a:r>
              <a:rPr lang="en-GB" altLang="en-US" sz="1400" kern="0" dirty="0" smtClean="0">
                <a:effectLst/>
                <a:latin typeface="Arial" charset="0"/>
              </a:rPr>
              <a:t>Flat </a:t>
            </a:r>
            <a:r>
              <a:rPr lang="en-GB" altLang="en-US" sz="1400" kern="0" dirty="0" err="1" smtClean="0">
                <a:effectLst/>
                <a:latin typeface="Arial" charset="0"/>
              </a:rPr>
              <a:t>pannels</a:t>
            </a:r>
            <a:r>
              <a:rPr lang="en-GB" altLang="en-US" sz="1400" kern="0" dirty="0" smtClean="0">
                <a:effectLst/>
                <a:latin typeface="Arial" charset="0"/>
              </a:rPr>
              <a:t> </a:t>
            </a:r>
            <a:r>
              <a:rPr lang="en-GB" altLang="en-US" sz="1400" kern="0" dirty="0" smtClean="0">
                <a:solidFill>
                  <a:schemeClr val="tx1"/>
                </a:solidFill>
                <a:effectLst/>
                <a:latin typeface="Arial" charset="0"/>
              </a:rPr>
              <a:t>(various test beams, proposed for CBM)</a:t>
            </a:r>
          </a:p>
          <a:p>
            <a:pPr>
              <a:lnSpc>
                <a:spcPct val="70000"/>
              </a:lnSpc>
              <a:defRPr/>
            </a:pPr>
            <a:r>
              <a:rPr lang="en-GB" altLang="en-US" sz="1600" kern="0" dirty="0" err="1" smtClean="0">
                <a:solidFill>
                  <a:srgbClr val="CC3300"/>
                </a:solidFill>
                <a:effectLst/>
                <a:latin typeface="Arial" charset="0"/>
              </a:rPr>
              <a:t>Hybride</a:t>
            </a:r>
            <a:r>
              <a:rPr lang="en-GB" altLang="en-US" sz="1600" kern="0" dirty="0" smtClean="0">
                <a:solidFill>
                  <a:srgbClr val="CC3300"/>
                </a:solidFill>
                <a:effectLst/>
                <a:latin typeface="Arial" charset="0"/>
              </a:rPr>
              <a:t> PMTs</a:t>
            </a:r>
            <a:r>
              <a:rPr lang="en-GB" altLang="en-US" sz="1600" kern="0" dirty="0" smtClean="0">
                <a:effectLst/>
                <a:latin typeface="Arial" charset="0"/>
              </a:rPr>
              <a:t> 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lang="en-GB" altLang="en-US" sz="1600" kern="0" dirty="0" err="1" smtClean="0">
                <a:solidFill>
                  <a:schemeClr val="tx1"/>
                </a:solidFill>
                <a:effectLst/>
                <a:latin typeface="Arial" charset="0"/>
              </a:rPr>
              <a:t>LHCb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  <a:p>
            <a:pPr>
              <a:lnSpc>
                <a:spcPct val="70000"/>
              </a:lnSpc>
              <a:defRPr/>
            </a:pPr>
            <a:r>
              <a:rPr lang="en-GB" altLang="en-US" sz="1600" kern="0" dirty="0" smtClean="0">
                <a:effectLst/>
                <a:latin typeface="Arial" charset="0"/>
              </a:rPr>
              <a:t>MCP-PMT 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(all the studies for the high time resolution applications)</a:t>
            </a:r>
          </a:p>
          <a:p>
            <a:pPr>
              <a:lnSpc>
                <a:spcPct val="70000"/>
              </a:lnSpc>
              <a:defRPr/>
            </a:pPr>
            <a:endParaRPr lang="en-GB" altLang="en-US" sz="1600" kern="0" dirty="0" smtClean="0">
              <a:effectLst/>
              <a:latin typeface="Arial" charset="0"/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GB" altLang="en-US" sz="1600" kern="0" dirty="0" smtClean="0">
                <a:solidFill>
                  <a:srgbClr val="008000"/>
                </a:solidFill>
                <a:effectLst/>
                <a:latin typeface="Arial" charset="0"/>
              </a:rPr>
              <a:t>Gaseous PDs</a:t>
            </a:r>
          </a:p>
          <a:p>
            <a:pPr>
              <a:lnSpc>
                <a:spcPct val="70000"/>
              </a:lnSpc>
              <a:defRPr/>
            </a:pPr>
            <a:r>
              <a:rPr lang="en-GB" altLang="en-US" sz="1600" kern="0" dirty="0" smtClean="0">
                <a:solidFill>
                  <a:srgbClr val="CC3300"/>
                </a:solidFill>
                <a:effectLst/>
                <a:latin typeface="Arial" charset="0"/>
              </a:rPr>
              <a:t>Organic vapours </a:t>
            </a:r>
            <a:r>
              <a:rPr lang="en-GB" altLang="en-US" sz="1600" kern="0" dirty="0" smtClean="0">
                <a:effectLst/>
                <a:latin typeface="Arial" charset="0"/>
              </a:rPr>
              <a:t>- in practice only TMAE and TEA 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(Delphi, OMEGA, SLD CRID, CLEO III)</a:t>
            </a:r>
          </a:p>
          <a:p>
            <a:pPr>
              <a:lnSpc>
                <a:spcPct val="70000"/>
              </a:lnSpc>
              <a:defRPr/>
            </a:pPr>
            <a:r>
              <a:rPr lang="en-GB" altLang="en-US" sz="1600" kern="0" dirty="0" smtClean="0">
                <a:solidFill>
                  <a:srgbClr val="CC3300"/>
                </a:solidFill>
                <a:effectLst/>
                <a:latin typeface="Arial" charset="0"/>
              </a:rPr>
              <a:t>Solid photocathodes and open geometry  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(HADES, COMPASS, ALICE, JLAB-HALL A)</a:t>
            </a:r>
          </a:p>
          <a:p>
            <a:pPr>
              <a:lnSpc>
                <a:spcPct val="70000"/>
              </a:lnSpc>
              <a:defRPr/>
            </a:pPr>
            <a:r>
              <a:rPr lang="en-GB" altLang="en-US" sz="1600" kern="0" dirty="0" smtClean="0">
                <a:solidFill>
                  <a:srgbClr val="CC3300"/>
                </a:solidFill>
                <a:effectLst/>
                <a:latin typeface="Arial" charset="0"/>
              </a:rPr>
              <a:t>Solid photocathodes and closed geometries 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(FENIX HBD, even if w/o imaging, COMPASS second upgrade)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endParaRPr lang="en-GB" altLang="en-US" sz="1600" kern="0" dirty="0" smtClean="0">
              <a:effectLst/>
              <a:latin typeface="Arial" charset="0"/>
            </a:endParaRPr>
          </a:p>
          <a:p>
            <a:pPr>
              <a:lnSpc>
                <a:spcPct val="70000"/>
              </a:lnSpc>
              <a:buFont typeface="Wingdings" pitchFamily="2" charset="2"/>
              <a:buNone/>
              <a:defRPr/>
            </a:pPr>
            <a:r>
              <a:rPr lang="en-GB" altLang="en-US" sz="1600" kern="0" dirty="0" smtClean="0">
                <a:solidFill>
                  <a:srgbClr val="008000"/>
                </a:solidFill>
                <a:effectLst/>
                <a:latin typeface="Arial" charset="0"/>
              </a:rPr>
              <a:t>Si PDs</a:t>
            </a:r>
          </a:p>
          <a:p>
            <a:pPr>
              <a:lnSpc>
                <a:spcPct val="70000"/>
              </a:lnSpc>
              <a:defRPr/>
            </a:pPr>
            <a:r>
              <a:rPr lang="en-GB" altLang="en-US" sz="1600" kern="0" dirty="0" smtClean="0">
                <a:effectLst/>
                <a:latin typeface="Arial" charset="0"/>
              </a:rPr>
              <a:t>Silicon PMs </a:t>
            </a:r>
            <a:r>
              <a:rPr lang="en-GB" altLang="en-US" sz="1600" kern="0" dirty="0" smtClean="0">
                <a:solidFill>
                  <a:schemeClr val="tx1"/>
                </a:solidFill>
                <a:effectLst/>
                <a:latin typeface="Arial" charset="0"/>
              </a:rPr>
              <a:t>(only tests)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5397500" y="1841500"/>
            <a:ext cx="4127500" cy="431800"/>
          </a:xfrm>
          <a:prstGeom prst="rect">
            <a:avLst/>
          </a:prstGeom>
          <a:solidFill>
            <a:srgbClr val="CC3300">
              <a:alpha val="38824"/>
            </a:srgbClr>
          </a:solidFill>
          <a:ln w="9525" cap="flat" cmpd="sng" algn="ctr">
            <a:solidFill>
              <a:srgbClr val="0000CC">
                <a:alpha val="43922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USED SO FAR IN EXPERIMENTS</a:t>
            </a:r>
          </a:p>
        </p:txBody>
      </p:sp>
      <p:sp>
        <p:nvSpPr>
          <p:cNvPr id="10" name="Rectangle 9"/>
          <p:cNvSpPr/>
          <p:nvPr/>
        </p:nvSpPr>
        <p:spPr bwMode="auto">
          <a:xfrm flipV="1">
            <a:off x="965200" y="3020059"/>
            <a:ext cx="673100" cy="248918"/>
          </a:xfrm>
          <a:prstGeom prst="rect">
            <a:avLst/>
          </a:prstGeom>
          <a:solidFill>
            <a:srgbClr val="CC3300">
              <a:alpha val="38824"/>
            </a:srgbClr>
          </a:solidFill>
          <a:ln w="9525" cap="flat" cmpd="sng" algn="ctr">
            <a:solidFill>
              <a:srgbClr val="0000CC">
                <a:alpha val="43922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977900" y="3251200"/>
            <a:ext cx="869950" cy="304800"/>
          </a:xfrm>
          <a:prstGeom prst="rect">
            <a:avLst/>
          </a:prstGeom>
          <a:solidFill>
            <a:srgbClr val="CC3300">
              <a:alpha val="38824"/>
            </a:srgbClr>
          </a:solidFill>
          <a:ln w="9525" cap="flat" cmpd="sng" algn="ctr">
            <a:solidFill>
              <a:srgbClr val="0000CC">
                <a:alpha val="43922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003300" y="3702050"/>
            <a:ext cx="1358900" cy="292100"/>
          </a:xfrm>
          <a:prstGeom prst="rect">
            <a:avLst/>
          </a:prstGeom>
          <a:solidFill>
            <a:srgbClr val="CC3300">
              <a:alpha val="38824"/>
            </a:srgbClr>
          </a:solidFill>
          <a:ln w="9525" cap="flat" cmpd="sng" algn="ctr">
            <a:solidFill>
              <a:srgbClr val="0000CC">
                <a:alpha val="43922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977900" y="4699000"/>
            <a:ext cx="1739900" cy="241300"/>
          </a:xfrm>
          <a:prstGeom prst="rect">
            <a:avLst/>
          </a:prstGeom>
          <a:solidFill>
            <a:srgbClr val="CC3300">
              <a:alpha val="38824"/>
            </a:srgbClr>
          </a:solidFill>
          <a:ln w="9525" cap="flat" cmpd="sng" algn="ctr">
            <a:solidFill>
              <a:srgbClr val="0000CC">
                <a:alpha val="43922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965200" y="4940300"/>
            <a:ext cx="4027488" cy="279400"/>
          </a:xfrm>
          <a:prstGeom prst="rect">
            <a:avLst/>
          </a:prstGeom>
          <a:solidFill>
            <a:srgbClr val="CC3300">
              <a:alpha val="38824"/>
            </a:srgbClr>
          </a:solidFill>
          <a:ln w="9525" cap="flat" cmpd="sng" algn="ctr">
            <a:solidFill>
              <a:srgbClr val="0000CC">
                <a:alpha val="43922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965200" y="5219700"/>
            <a:ext cx="4330700" cy="139700"/>
          </a:xfrm>
          <a:prstGeom prst="rect">
            <a:avLst/>
          </a:prstGeom>
          <a:solidFill>
            <a:srgbClr val="CC3300">
              <a:alpha val="38824"/>
            </a:srgbClr>
          </a:solidFill>
          <a:ln w="9525" cap="flat" cmpd="sng" algn="ctr">
            <a:solidFill>
              <a:srgbClr val="0000CC">
                <a:alpha val="43922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682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dirty="0" smtClean="0"/>
              <a:t>PMTs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40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60388" y="1303337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>
                <a:effectLst/>
              </a:rPr>
              <a:t>For a long while only single channel devices (limited space resolution)</a:t>
            </a:r>
            <a:endParaRPr lang="en-US" kern="0" dirty="0" smtClean="0">
              <a:effectLst/>
            </a:endParaRPr>
          </a:p>
          <a:p>
            <a:r>
              <a:rPr lang="en-US" kern="0" dirty="0" smtClean="0">
                <a:effectLst/>
              </a:rPr>
              <a:t>To equip large surfaces: costs!</a:t>
            </a:r>
            <a:endParaRPr lang="en-US" kern="0" dirty="0" smtClean="0">
              <a:effectLst/>
            </a:endParaRPr>
          </a:p>
          <a:p>
            <a:endParaRPr lang="en-US" kern="0" dirty="0" smtClean="0">
              <a:effectLst/>
            </a:endParaRPr>
          </a:p>
          <a:p>
            <a:pPr lvl="1"/>
            <a:endParaRPr lang="en-US" sz="1800" kern="0" dirty="0"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39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2371724"/>
            <a:ext cx="5994400" cy="376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6744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 – </a:t>
            </a:r>
            <a:r>
              <a:rPr lang="en-US" dirty="0" smtClean="0"/>
              <a:t>	THE PHOTOCATHODES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4313" y="1176338"/>
            <a:ext cx="4110037" cy="51387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-"/>
              <a:defRPr/>
            </a:pP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STANDARD: </a:t>
            </a:r>
          </a:p>
          <a:p>
            <a:pPr>
              <a:buFontTx/>
              <a:buNone/>
              <a:defRPr/>
            </a:pP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		peak QE ~ 25%</a:t>
            </a:r>
          </a:p>
          <a:p>
            <a:pPr>
              <a:buFontTx/>
              <a:buChar char="-"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>
              <a:buFont typeface="Wingdings" pitchFamily="2" charset="2"/>
              <a:buNone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>
              <a:buFontTx/>
              <a:buChar char="-"/>
              <a:defRPr/>
            </a:pP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The </a:t>
            </a:r>
            <a:r>
              <a:rPr lang="en-GB" altLang="en-US" kern="0" dirty="0" err="1" smtClean="0">
                <a:solidFill>
                  <a:schemeClr val="tx1"/>
                </a:solidFill>
                <a:effectLst/>
              </a:rPr>
              <a:t>LHCb</a:t>
            </a: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-production example:</a:t>
            </a:r>
          </a:p>
          <a:p>
            <a:pPr lvl="1">
              <a:buFontTx/>
              <a:buChar char="-"/>
              <a:defRPr/>
            </a:pPr>
            <a:r>
              <a:rPr lang="en-GB" altLang="en-US" sz="1800" kern="0" dirty="0" smtClean="0">
                <a:solidFill>
                  <a:schemeClr val="tx1"/>
                </a:solidFill>
                <a:effectLst/>
              </a:rPr>
              <a:t>The necessity of deeper contacts and positive feedback loops with industry</a:t>
            </a:r>
          </a:p>
          <a:p>
            <a:pPr>
              <a:buFontTx/>
              <a:buChar char="-"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>
              <a:buFontTx/>
              <a:buChar char="-"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-	</a:t>
            </a: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recent </a:t>
            </a: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HAMAMATSU photocathodes with peak-values above 40% !</a:t>
            </a:r>
          </a:p>
        </p:txBody>
      </p: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5983288" y="1120885"/>
            <a:ext cx="3252788" cy="2562225"/>
            <a:chOff x="3244" y="735"/>
            <a:chExt cx="2049" cy="1614"/>
          </a:xfrm>
        </p:grpSpPr>
        <p:grpSp>
          <p:nvGrpSpPr>
            <p:cNvPr id="10" name="Group 4"/>
            <p:cNvGrpSpPr>
              <a:grpSpLocks/>
            </p:cNvGrpSpPr>
            <p:nvPr/>
          </p:nvGrpSpPr>
          <p:grpSpPr bwMode="auto">
            <a:xfrm>
              <a:off x="3268" y="772"/>
              <a:ext cx="2025" cy="1567"/>
              <a:chOff x="380" y="1580"/>
              <a:chExt cx="2220" cy="1731"/>
            </a:xfrm>
          </p:grpSpPr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" y="1664"/>
                <a:ext cx="2033" cy="15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>
                        <a:alpha val="50195"/>
                      </a:schemeClr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>
                <a:off x="644" y="2238"/>
                <a:ext cx="1813" cy="0"/>
              </a:xfrm>
              <a:prstGeom prst="line">
                <a:avLst/>
              </a:prstGeom>
              <a:noFill/>
              <a:ln w="19050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 flipV="1">
                <a:off x="2085" y="2392"/>
                <a:ext cx="318" cy="9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 rot="21600000">
                <a:off x="1384" y="2346"/>
                <a:ext cx="909" cy="3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571500" indent="-571500">
                  <a:spcBef>
                    <a:spcPct val="30000"/>
                  </a:spcBef>
                  <a:buClr>
                    <a:schemeClr val="hlink"/>
                  </a:buClr>
                  <a:buFont typeface="Wingdings" pitchFamily="2" charset="2"/>
                  <a:buChar char="§"/>
                  <a:defRPr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defRPr>
                </a:lvl1pPr>
                <a:lvl2pPr marL="1047750" indent="-285750">
                  <a:spcBef>
                    <a:spcPct val="30000"/>
                  </a:spcBef>
                  <a:buClr>
                    <a:srgbClr val="0000CC"/>
                  </a:buClr>
                  <a:buFont typeface="Wingdings" pitchFamily="2" charset="2"/>
                  <a:buChar char="§"/>
                  <a:defRPr sz="1600" b="1">
                    <a:solidFill>
                      <a:srgbClr val="0000CC"/>
                    </a:solidFill>
                    <a:latin typeface="Comic Sans MS" pitchFamily="66" charset="0"/>
                  </a:defRPr>
                </a:lvl2pPr>
                <a:lvl3pPr marL="1562100" indent="-228600">
                  <a:spcBef>
                    <a:spcPct val="30000"/>
                  </a:spcBef>
                  <a:buClr>
                    <a:srgbClr val="0000CC"/>
                  </a:buClr>
                  <a:buSzPct val="40000"/>
                  <a:buFont typeface="Wingdings" pitchFamily="2" charset="2"/>
                  <a:buChar char="¨"/>
                  <a:defRPr sz="1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924050" indent="-171450">
                  <a:spcBef>
                    <a:spcPct val="3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Char char=""/>
                  <a:defRPr sz="1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114550">
                  <a:spcBef>
                    <a:spcPct val="30000"/>
                  </a:spcBef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717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30289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86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9433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 algn="ctr">
                  <a:lnSpc>
                    <a:spcPct val="70000"/>
                  </a:lnSpc>
                  <a:buFont typeface="Wingdings" pitchFamily="2" charset="2"/>
                  <a:buNone/>
                  <a:defRPr/>
                </a:pPr>
                <a:r>
                  <a:rPr lang="en-GB" altLang="en-US" sz="1400" smtClean="0">
                    <a:solidFill>
                      <a:srgbClr val="FF0000"/>
                    </a:solidFill>
                    <a:sym typeface="Symbol" pitchFamily="18" charset="2"/>
                  </a:rPr>
                  <a:t>RMS of</a:t>
                </a:r>
              </a:p>
              <a:p>
                <a:pPr algn="ctr">
                  <a:lnSpc>
                    <a:spcPct val="70000"/>
                  </a:lnSpc>
                  <a:buFont typeface="Wingdings" pitchFamily="2" charset="2"/>
                  <a:buNone/>
                  <a:defRPr/>
                </a:pPr>
                <a:r>
                  <a:rPr lang="en-GB" altLang="en-US" sz="1400" smtClean="0">
                    <a:solidFill>
                      <a:srgbClr val="FF0000"/>
                    </a:solidFill>
                    <a:sym typeface="Symbol" pitchFamily="18" charset="2"/>
                  </a:rPr>
                  <a:t>batch spread</a:t>
                </a:r>
              </a:p>
            </p:txBody>
          </p:sp>
          <p:sp>
            <p:nvSpPr>
              <p:cNvPr id="17" name="Rectangle 9"/>
              <p:cNvSpPr>
                <a:spLocks noChangeArrowheads="1"/>
              </p:cNvSpPr>
              <p:nvPr/>
            </p:nvSpPr>
            <p:spPr bwMode="auto">
              <a:xfrm rot="16200000">
                <a:off x="1794" y="2351"/>
                <a:ext cx="1454" cy="1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571500" indent="-571500">
                  <a:spcBef>
                    <a:spcPct val="30000"/>
                  </a:spcBef>
                  <a:buClr>
                    <a:schemeClr val="hlink"/>
                  </a:buClr>
                  <a:buFont typeface="Wingdings" pitchFamily="2" charset="2"/>
                  <a:buChar char="§"/>
                  <a:defRPr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defRPr>
                </a:lvl1pPr>
                <a:lvl2pPr marL="1047750" indent="-285750">
                  <a:spcBef>
                    <a:spcPct val="30000"/>
                  </a:spcBef>
                  <a:buClr>
                    <a:srgbClr val="0000CC"/>
                  </a:buClr>
                  <a:buFont typeface="Wingdings" pitchFamily="2" charset="2"/>
                  <a:buChar char="§"/>
                  <a:defRPr sz="1600" b="1">
                    <a:solidFill>
                      <a:srgbClr val="0000CC"/>
                    </a:solidFill>
                    <a:latin typeface="Comic Sans MS" pitchFamily="66" charset="0"/>
                  </a:defRPr>
                </a:lvl2pPr>
                <a:lvl3pPr marL="1562100" indent="-228600">
                  <a:spcBef>
                    <a:spcPct val="30000"/>
                  </a:spcBef>
                  <a:buClr>
                    <a:srgbClr val="0000CC"/>
                  </a:buClr>
                  <a:buSzPct val="40000"/>
                  <a:buFont typeface="Wingdings" pitchFamily="2" charset="2"/>
                  <a:buChar char="¨"/>
                  <a:defRPr sz="1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924050" indent="-171450">
                  <a:spcBef>
                    <a:spcPct val="3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Char char=""/>
                  <a:defRPr sz="1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114550">
                  <a:spcBef>
                    <a:spcPct val="30000"/>
                  </a:spcBef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717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30289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86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9433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buFont typeface="Wingdings" pitchFamily="2" charset="2"/>
                  <a:buNone/>
                  <a:defRPr/>
                </a:pPr>
                <a:r>
                  <a:rPr lang="en-GB" altLang="en-US" sz="1000" b="0" smtClean="0">
                    <a:solidFill>
                      <a:schemeClr val="tx1"/>
                    </a:solidFill>
                    <a:sym typeface="Symbol" pitchFamily="18" charset="2"/>
                  </a:rPr>
                  <a:t>                                                  </a:t>
                </a:r>
              </a:p>
            </p:txBody>
          </p:sp>
          <p:sp>
            <p:nvSpPr>
              <p:cNvPr id="18" name="Rectangle 10"/>
              <p:cNvSpPr>
                <a:spLocks noChangeArrowheads="1"/>
              </p:cNvSpPr>
              <p:nvPr/>
            </p:nvSpPr>
            <p:spPr bwMode="auto">
              <a:xfrm>
                <a:off x="438" y="1580"/>
                <a:ext cx="2033" cy="1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571500" indent="-571500">
                  <a:spcBef>
                    <a:spcPct val="30000"/>
                  </a:spcBef>
                  <a:buClr>
                    <a:schemeClr val="hlink"/>
                  </a:buClr>
                  <a:buFont typeface="Wingdings" pitchFamily="2" charset="2"/>
                  <a:buChar char="§"/>
                  <a:defRPr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defRPr>
                </a:lvl1pPr>
                <a:lvl2pPr marL="1047750" indent="-285750">
                  <a:spcBef>
                    <a:spcPct val="30000"/>
                  </a:spcBef>
                  <a:buClr>
                    <a:srgbClr val="0000CC"/>
                  </a:buClr>
                  <a:buFont typeface="Wingdings" pitchFamily="2" charset="2"/>
                  <a:buChar char="§"/>
                  <a:defRPr sz="1600" b="1">
                    <a:solidFill>
                      <a:srgbClr val="0000CC"/>
                    </a:solidFill>
                    <a:latin typeface="Comic Sans MS" pitchFamily="66" charset="0"/>
                  </a:defRPr>
                </a:lvl2pPr>
                <a:lvl3pPr marL="1562100" indent="-228600">
                  <a:spcBef>
                    <a:spcPct val="30000"/>
                  </a:spcBef>
                  <a:buClr>
                    <a:srgbClr val="0000CC"/>
                  </a:buClr>
                  <a:buSzPct val="40000"/>
                  <a:buFont typeface="Wingdings" pitchFamily="2" charset="2"/>
                  <a:buChar char="¨"/>
                  <a:defRPr sz="1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924050" indent="-171450">
                  <a:spcBef>
                    <a:spcPct val="3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Char char=""/>
                  <a:defRPr sz="1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114550">
                  <a:spcBef>
                    <a:spcPct val="30000"/>
                  </a:spcBef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717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30289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86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9433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buFont typeface="Wingdings" pitchFamily="2" charset="2"/>
                  <a:buNone/>
                  <a:defRPr/>
                </a:pPr>
                <a:r>
                  <a:rPr lang="en-GB" altLang="en-US" sz="1400" dirty="0" smtClean="0">
                    <a:solidFill>
                      <a:srgbClr val="CC00CC"/>
                    </a:solidFill>
                    <a:sym typeface="Symbol" pitchFamily="18" charset="2"/>
                  </a:rPr>
                  <a:t>&lt;QE&gt; per delivery batch          </a:t>
                </a:r>
              </a:p>
            </p:txBody>
          </p:sp>
          <p:sp>
            <p:nvSpPr>
              <p:cNvPr id="19" name="Rectangle 11"/>
              <p:cNvSpPr>
                <a:spLocks noChangeArrowheads="1"/>
              </p:cNvSpPr>
              <p:nvPr/>
            </p:nvSpPr>
            <p:spPr bwMode="auto">
              <a:xfrm rot="16200000">
                <a:off x="-298" y="2362"/>
                <a:ext cx="1513" cy="1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571500" indent="-571500">
                  <a:spcBef>
                    <a:spcPct val="30000"/>
                  </a:spcBef>
                  <a:buClr>
                    <a:schemeClr val="hlink"/>
                  </a:buClr>
                  <a:buFont typeface="Wingdings" pitchFamily="2" charset="2"/>
                  <a:buChar char="§"/>
                  <a:defRPr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defRPr>
                </a:lvl1pPr>
                <a:lvl2pPr marL="1047750" indent="-285750">
                  <a:spcBef>
                    <a:spcPct val="30000"/>
                  </a:spcBef>
                  <a:buClr>
                    <a:srgbClr val="0000CC"/>
                  </a:buClr>
                  <a:buFont typeface="Wingdings" pitchFamily="2" charset="2"/>
                  <a:buChar char="§"/>
                  <a:defRPr sz="1600" b="1">
                    <a:solidFill>
                      <a:srgbClr val="0000CC"/>
                    </a:solidFill>
                    <a:latin typeface="Comic Sans MS" pitchFamily="66" charset="0"/>
                  </a:defRPr>
                </a:lvl2pPr>
                <a:lvl3pPr marL="1562100" indent="-228600">
                  <a:spcBef>
                    <a:spcPct val="30000"/>
                  </a:spcBef>
                  <a:buClr>
                    <a:srgbClr val="0000CC"/>
                  </a:buClr>
                  <a:buSzPct val="40000"/>
                  <a:buFont typeface="Wingdings" pitchFamily="2" charset="2"/>
                  <a:buChar char="¨"/>
                  <a:defRPr sz="1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924050" indent="-171450">
                  <a:spcBef>
                    <a:spcPct val="3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Char char=""/>
                  <a:defRPr sz="1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114550">
                  <a:spcBef>
                    <a:spcPct val="30000"/>
                  </a:spcBef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717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30289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86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9433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buFont typeface="Wingdings" pitchFamily="2" charset="2"/>
                  <a:buNone/>
                  <a:defRPr/>
                </a:pPr>
                <a:r>
                  <a:rPr lang="en-GB" altLang="en-US" sz="1000" b="0" smtClean="0">
                    <a:solidFill>
                      <a:schemeClr val="tx1"/>
                    </a:solidFill>
                    <a:sym typeface="Symbol" pitchFamily="18" charset="2"/>
                  </a:rPr>
                  <a:t>                         QE [%]                </a:t>
                </a:r>
              </a:p>
            </p:txBody>
          </p:sp>
          <p:sp>
            <p:nvSpPr>
              <p:cNvPr id="20" name="Rectangle 12"/>
              <p:cNvSpPr>
                <a:spLocks noChangeArrowheads="1"/>
              </p:cNvSpPr>
              <p:nvPr/>
            </p:nvSpPr>
            <p:spPr bwMode="auto">
              <a:xfrm rot="21600000">
                <a:off x="455" y="3152"/>
                <a:ext cx="1929" cy="1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571500" indent="-571500">
                  <a:spcBef>
                    <a:spcPct val="30000"/>
                  </a:spcBef>
                  <a:buClr>
                    <a:schemeClr val="hlink"/>
                  </a:buClr>
                  <a:buFont typeface="Wingdings" pitchFamily="2" charset="2"/>
                  <a:buChar char="§"/>
                  <a:defRPr b="1">
                    <a:solidFill>
                      <a:schemeClr val="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omic Sans MS" pitchFamily="66" charset="0"/>
                  </a:defRPr>
                </a:lvl1pPr>
                <a:lvl2pPr marL="1047750" indent="-285750">
                  <a:spcBef>
                    <a:spcPct val="30000"/>
                  </a:spcBef>
                  <a:buClr>
                    <a:srgbClr val="0000CC"/>
                  </a:buClr>
                  <a:buFont typeface="Wingdings" pitchFamily="2" charset="2"/>
                  <a:buChar char="§"/>
                  <a:defRPr sz="1600" b="1">
                    <a:solidFill>
                      <a:srgbClr val="0000CC"/>
                    </a:solidFill>
                    <a:latin typeface="Comic Sans MS" pitchFamily="66" charset="0"/>
                  </a:defRPr>
                </a:lvl2pPr>
                <a:lvl3pPr marL="1562100" indent="-228600">
                  <a:spcBef>
                    <a:spcPct val="30000"/>
                  </a:spcBef>
                  <a:buClr>
                    <a:srgbClr val="0000CC"/>
                  </a:buClr>
                  <a:buSzPct val="40000"/>
                  <a:buFont typeface="Wingdings" pitchFamily="2" charset="2"/>
                  <a:buChar char="¨"/>
                  <a:defRPr sz="14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924050" indent="-171450">
                  <a:spcBef>
                    <a:spcPct val="30000"/>
                  </a:spcBef>
                  <a:buClr>
                    <a:schemeClr val="tx1"/>
                  </a:buClr>
                  <a:buSzPct val="70000"/>
                  <a:buFont typeface="Wingdings" pitchFamily="2" charset="2"/>
                  <a:buChar char=""/>
                  <a:defRPr sz="1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114550">
                  <a:spcBef>
                    <a:spcPct val="30000"/>
                  </a:spcBef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717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30289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861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943350" eaLnBrk="0" fontAlgn="base" hangingPunct="0">
                  <a:lnSpc>
                    <a:spcPct val="90000"/>
                  </a:lnSpc>
                  <a:spcBef>
                    <a:spcPct val="30000"/>
                  </a:spcBef>
                  <a:spcAft>
                    <a:spcPct val="0"/>
                  </a:spcAft>
                  <a:buChar char="·"/>
                  <a:defRPr sz="10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buFont typeface="Wingdings" pitchFamily="2" charset="2"/>
                  <a:buNone/>
                  <a:defRPr/>
                </a:pPr>
                <a:r>
                  <a:rPr lang="en-GB" altLang="en-US" sz="1000" b="0" smtClean="0">
                    <a:solidFill>
                      <a:schemeClr val="tx1"/>
                    </a:solidFill>
                    <a:sym typeface="Symbol" pitchFamily="18" charset="2"/>
                  </a:rPr>
                  <a:t>                          Batch number                     </a:t>
                </a:r>
              </a:p>
            </p:txBody>
          </p:sp>
        </p:grp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3349" y="1827"/>
              <a:ext cx="1754" cy="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D1FFFF"/>
                      </a:gs>
                      <a:gs pos="50000">
                        <a:srgbClr val="D1FFFF">
                          <a:gamma/>
                          <a:shade val="46275"/>
                          <a:invGamma/>
                        </a:srgbClr>
                      </a:gs>
                      <a:gs pos="100000">
                        <a:srgbClr val="D1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lvl="1">
                <a:lnSpc>
                  <a:spcPct val="100000"/>
                </a:lnSpc>
                <a:spcBef>
                  <a:spcPct val="20000"/>
                </a:spcBef>
                <a:buClr>
                  <a:srgbClr val="FF0000"/>
                </a:buClr>
                <a:defRPr/>
              </a:pPr>
              <a:r>
                <a:rPr lang="en-GB" altLang="en-US" sz="1400" b="0" dirty="0">
                  <a:solidFill>
                    <a:srgbClr val="009900"/>
                  </a:solidFill>
                  <a:effectLst/>
                  <a:sym typeface="Symbol" pitchFamily="18" charset="2"/>
                </a:rPr>
                <a:t>&lt;QE @ 270nm&gt; = 30.8%</a:t>
              </a:r>
            </a:p>
            <a:p>
              <a:pPr>
                <a:defRPr/>
              </a:pPr>
              <a:endParaRPr lang="en-GB" altLang="en-US" sz="1600" dirty="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244" y="735"/>
              <a:ext cx="1999" cy="1614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D1FFFF"/>
                      </a:gs>
                      <a:gs pos="50000">
                        <a:srgbClr val="D1FFFF">
                          <a:gamma/>
                          <a:shade val="46275"/>
                          <a:invGamma/>
                        </a:srgbClr>
                      </a:gs>
                      <a:gs pos="100000">
                        <a:srgbClr val="D1FFFF"/>
                      </a:gs>
                    </a:gsLst>
                    <a:lin ang="0" scaled="1"/>
                  </a:gra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1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635500" y="3760788"/>
            <a:ext cx="2238375" cy="26511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617676"/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5322888" y="4022725"/>
            <a:ext cx="455612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200" b="1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1200" b="1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GB" altLang="en-US" sz="1000">
                <a:solidFill>
                  <a:schemeClr val="hlink"/>
                </a:solidFill>
              </a:rPr>
              <a:t>UBA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5356225" y="4341813"/>
            <a:ext cx="565150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200" b="1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1200" b="1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GB" altLang="en-US" sz="1000">
                <a:solidFill>
                  <a:schemeClr val="hlink"/>
                </a:solidFill>
              </a:rPr>
              <a:t>SBA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4705350" y="5864225"/>
            <a:ext cx="2540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200" b="1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1200" b="1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GB" altLang="en-US" sz="100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4670425" y="4170363"/>
            <a:ext cx="32385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200" b="1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1200" b="1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GB" altLang="en-US" sz="100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4670425" y="5032375"/>
            <a:ext cx="32385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sz="1200" b="1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1200" b="1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r>
              <a:rPr lang="en-GB" altLang="en-US" sz="100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 rot="16200000">
            <a:off x="3743326" y="4791075"/>
            <a:ext cx="2216150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>
              <a:defRPr sz="1200" b="1">
                <a:solidFill>
                  <a:srgbClr val="FFFF00"/>
                </a:solidFill>
                <a:latin typeface="Helvetica" pitchFamily="34" charset="0"/>
              </a:defRPr>
            </a:lvl1pPr>
            <a:lvl2pPr marL="742950" indent="-285750">
              <a:defRPr sz="1200" b="1">
                <a:solidFill>
                  <a:srgbClr val="FFFF00"/>
                </a:solidFill>
                <a:latin typeface="Helvetica" pitchFamily="34" charset="0"/>
              </a:defRPr>
            </a:lvl2pPr>
            <a:lvl3pPr marL="11430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3pPr>
            <a:lvl4pPr marL="16002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4pPr>
            <a:lvl5pPr marL="2057400" indent="-228600">
              <a:defRPr sz="1200" b="1">
                <a:solidFill>
                  <a:srgbClr val="FFFF00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1000">
                <a:solidFill>
                  <a:schemeClr val="tx1"/>
                </a:solidFill>
              </a:rPr>
              <a:t>                     </a:t>
            </a:r>
            <a:r>
              <a:rPr lang="en-GB" altLang="en-US">
                <a:solidFill>
                  <a:schemeClr val="tx1"/>
                </a:solidFill>
              </a:rPr>
              <a:t>QE (%)</a:t>
            </a:r>
          </a:p>
          <a:p>
            <a:pPr>
              <a:spcBef>
                <a:spcPct val="50000"/>
              </a:spcBef>
            </a:pPr>
            <a:r>
              <a:rPr lang="en-GB" altLang="en-US" sz="800">
                <a:solidFill>
                  <a:schemeClr val="tx1"/>
                </a:solidFill>
              </a:rPr>
              <a:t>0                          20                          40</a:t>
            </a:r>
          </a:p>
        </p:txBody>
      </p:sp>
      <p:pic>
        <p:nvPicPr>
          <p:cNvPr id="28" name="Picture 29" descr="q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3871913"/>
            <a:ext cx="2465387" cy="2413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51"/>
          <p:cNvSpPr txBox="1">
            <a:spLocks noChangeArrowheads="1"/>
          </p:cNvSpPr>
          <p:nvPr/>
        </p:nvSpPr>
        <p:spPr bwMode="auto">
          <a:xfrm>
            <a:off x="5788427" y="3975100"/>
            <a:ext cx="1065997" cy="286874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GB" altLang="en-US" sz="1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BIALKALI</a:t>
            </a:r>
          </a:p>
        </p:txBody>
      </p:sp>
      <p:sp>
        <p:nvSpPr>
          <p:cNvPr id="30" name="Text Box 53"/>
          <p:cNvSpPr txBox="1">
            <a:spLocks noChangeArrowheads="1"/>
          </p:cNvSpPr>
          <p:nvPr/>
        </p:nvSpPr>
        <p:spPr bwMode="auto">
          <a:xfrm>
            <a:off x="6451884" y="4383088"/>
            <a:ext cx="1418658" cy="286874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GB" altLang="en-US" sz="1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HAMAMATSU</a:t>
            </a:r>
          </a:p>
        </p:txBody>
      </p:sp>
      <p:sp>
        <p:nvSpPr>
          <p:cNvPr id="31" name="Text Box 54"/>
          <p:cNvSpPr txBox="1">
            <a:spLocks noChangeArrowheads="1"/>
          </p:cNvSpPr>
          <p:nvPr/>
        </p:nvSpPr>
        <p:spPr bwMode="auto">
          <a:xfrm>
            <a:off x="4905375" y="6027738"/>
            <a:ext cx="1830388" cy="458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457200" indent="-457200">
              <a:defRPr sz="1200" b="1">
                <a:solidFill>
                  <a:srgbClr val="FFFF00"/>
                </a:solidFill>
                <a:latin typeface="Helvetica" pitchFamily="34" charset="0"/>
              </a:defRPr>
            </a:lvl1pPr>
            <a:lvl2pPr marL="914400" indent="-457200">
              <a:defRPr sz="1200" b="1">
                <a:solidFill>
                  <a:srgbClr val="FFFF00"/>
                </a:solidFill>
                <a:latin typeface="Helvetica" pitchFamily="34" charset="0"/>
              </a:defRPr>
            </a:lvl2pPr>
            <a:lvl3pPr marL="1371600" indent="-457200">
              <a:defRPr sz="1200" b="1">
                <a:solidFill>
                  <a:srgbClr val="FFFF00"/>
                </a:solidFill>
                <a:latin typeface="Helvetica" pitchFamily="34" charset="0"/>
              </a:defRPr>
            </a:lvl3pPr>
            <a:lvl4pPr marL="1828800" indent="-457200">
              <a:defRPr sz="1200" b="1">
                <a:solidFill>
                  <a:srgbClr val="FFFF00"/>
                </a:solidFill>
                <a:latin typeface="Helvetica" pitchFamily="34" charset="0"/>
              </a:defRPr>
            </a:lvl4pPr>
            <a:lvl5pPr marL="2286000" indent="-457200">
              <a:defRPr sz="1200" b="1">
                <a:solidFill>
                  <a:srgbClr val="FFFF00"/>
                </a:solidFill>
                <a:latin typeface="Helvetica" pitchFamily="34" charset="0"/>
              </a:defRPr>
            </a:lvl5pPr>
            <a:lvl6pPr marL="2743200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6pPr>
            <a:lvl7pPr marL="3200400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7pPr>
            <a:lvl8pPr marL="3657600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8pPr>
            <a:lvl9pPr marL="4114800" indent="-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Helvetica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lain" startAt="200"/>
            </a:pPr>
            <a:r>
              <a:rPr lang="en-GB" altLang="en-US" sz="800">
                <a:solidFill>
                  <a:schemeClr val="tx1"/>
                </a:solidFill>
              </a:rPr>
              <a:t>       400                  600</a:t>
            </a:r>
            <a:endParaRPr lang="en-GB" altLang="en-US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     wavelength (nm)  </a:t>
            </a:r>
            <a:endParaRPr lang="en-GB" altLang="en-US" sz="800">
              <a:solidFill>
                <a:schemeClr val="tx1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514726" y="1247950"/>
            <a:ext cx="3101975" cy="115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lvl="1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GB" altLang="en-US" sz="1600" b="0" dirty="0" err="1">
                <a:solidFill>
                  <a:srgbClr val="009900"/>
                </a:solidFill>
                <a:sym typeface="Symbol" pitchFamily="18" charset="2"/>
              </a:rPr>
              <a:t>LHCb</a:t>
            </a:r>
            <a:r>
              <a:rPr lang="en-GB" altLang="en-US" sz="1600" b="0" dirty="0">
                <a:solidFill>
                  <a:srgbClr val="009900"/>
                </a:solidFill>
                <a:sym typeface="Symbol" pitchFamily="18" charset="2"/>
              </a:rPr>
              <a:t> HPD 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GB" altLang="en-US" sz="1600" b="0" dirty="0">
                <a:solidFill>
                  <a:srgbClr val="009900"/>
                </a:solidFill>
                <a:sym typeface="Symbol" pitchFamily="18" charset="2"/>
              </a:rPr>
              <a:t>production by </a:t>
            </a:r>
            <a:endParaRPr lang="en-GB" altLang="en-US" sz="1600" b="0" dirty="0" smtClean="0">
              <a:solidFill>
                <a:srgbClr val="009900"/>
              </a:solidFill>
              <a:sym typeface="Symbol" pitchFamily="18" charset="2"/>
            </a:endParaRPr>
          </a:p>
          <a:p>
            <a:pPr lvl="1">
              <a:lnSpc>
                <a:spcPct val="10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GB" altLang="en-US" sz="1600" b="0" dirty="0" smtClean="0">
                <a:solidFill>
                  <a:srgbClr val="009900"/>
                </a:solidFill>
                <a:sym typeface="Symbol" pitchFamily="18" charset="2"/>
              </a:rPr>
              <a:t>DEP</a:t>
            </a:r>
            <a:endParaRPr lang="en-GB" altLang="en-US" sz="1600" b="0" dirty="0">
              <a:solidFill>
                <a:srgbClr val="009900"/>
              </a:solidFill>
              <a:sym typeface="Symbol" pitchFamily="18" charset="2"/>
            </a:endParaRPr>
          </a:p>
          <a:p>
            <a:pPr>
              <a:defRPr/>
            </a:pPr>
            <a:endParaRPr lang="en-GB" altLang="en-US" sz="16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87789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PMT – </a:t>
            </a:r>
            <a:r>
              <a:rPr lang="en-US" dirty="0" smtClean="0"/>
              <a:t>the architectures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4313" y="1176338"/>
            <a:ext cx="3024187" cy="513873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-"/>
              <a:defRPr/>
            </a:pP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STANDARD</a:t>
            </a:r>
          </a:p>
          <a:p>
            <a:pPr>
              <a:buFontTx/>
              <a:buNone/>
              <a:defRPr/>
            </a:pP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		</a:t>
            </a:r>
          </a:p>
          <a:p>
            <a:pPr>
              <a:buFontTx/>
              <a:buNone/>
              <a:defRPr/>
            </a:pPr>
            <a:endParaRPr lang="en-GB" altLang="en-US" kern="0" dirty="0">
              <a:solidFill>
                <a:schemeClr val="tx1"/>
              </a:solidFill>
              <a:effectLst/>
            </a:endParaRPr>
          </a:p>
          <a:p>
            <a:pPr>
              <a:buFontTx/>
              <a:buNone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>
              <a:buFont typeface="Wingdings" pitchFamily="2" charset="2"/>
              <a:buNone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>
              <a:buFont typeface="Wingdings" pitchFamily="2" charset="2"/>
              <a:buNone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>
              <a:buFontTx/>
              <a:buChar char="-"/>
              <a:defRPr/>
            </a:pP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MULTIANODE</a:t>
            </a:r>
            <a:endParaRPr lang="en-GB" altLang="en-US" sz="1800" kern="0" dirty="0" smtClean="0">
              <a:solidFill>
                <a:schemeClr val="tx1"/>
              </a:solidFill>
              <a:effectLst/>
            </a:endParaRPr>
          </a:p>
          <a:p>
            <a:pPr>
              <a:buFontTx/>
              <a:buChar char="-"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>
              <a:buFontTx/>
              <a:buChar char="-"/>
              <a:defRPr/>
            </a:pPr>
            <a:endParaRPr lang="en-GB" altLang="en-US" kern="0" dirty="0">
              <a:solidFill>
                <a:schemeClr val="tx1"/>
              </a:solidFill>
              <a:effectLst/>
            </a:endParaRPr>
          </a:p>
          <a:p>
            <a:pPr>
              <a:buFontTx/>
              <a:buChar char="-"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 marL="0" indent="0">
              <a:buNone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>
              <a:buFontTx/>
              <a:buChar char="-"/>
              <a:defRPr/>
            </a:pPr>
            <a:endParaRPr lang="en-GB" altLang="en-US" kern="0" dirty="0" smtClean="0">
              <a:solidFill>
                <a:schemeClr val="tx1"/>
              </a:solidFill>
              <a:effectLst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-	</a:t>
            </a:r>
            <a:r>
              <a:rPr lang="en-GB" altLang="en-US" kern="0" dirty="0" smtClean="0">
                <a:solidFill>
                  <a:schemeClr val="tx1"/>
                </a:solidFill>
                <a:effectLst/>
              </a:rPr>
              <a:t>HYBRID</a:t>
            </a:r>
            <a:endParaRPr lang="en-GB" altLang="en-US" kern="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 bwMode="auto">
          <a:xfrm>
            <a:off x="3816350" y="1455743"/>
            <a:ext cx="4725988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 smtClean="0">
                <a:solidFill>
                  <a:schemeClr val="hlink"/>
                </a:solidFill>
                <a:effectLst/>
              </a:rPr>
              <a:t>MAPMT</a:t>
            </a:r>
            <a:r>
              <a:rPr lang="en-US" sz="1800" kern="0" dirty="0" smtClean="0">
                <a:effectLst/>
              </a:rPr>
              <a:t> </a:t>
            </a:r>
          </a:p>
          <a:p>
            <a:pPr marL="0" indent="0">
              <a:buNone/>
            </a:pPr>
            <a:r>
              <a:rPr lang="en-US" sz="1800" kern="0" dirty="0" smtClean="0">
                <a:effectLst/>
              </a:rPr>
              <a:t>HAMAMATSU </a:t>
            </a:r>
            <a:r>
              <a:rPr lang="en-US" altLang="ja-JP" sz="1800" kern="0" dirty="0" smtClean="0">
                <a:effectLst/>
                <a:ea typeface="ＭＳ Ｐゴシック" pitchFamily="64" charset="-128"/>
              </a:rPr>
              <a:t>R7600-M16 </a:t>
            </a:r>
            <a:endParaRPr lang="en-US" altLang="ja-JP" sz="1800" kern="0" dirty="0">
              <a:effectLst/>
            </a:endParaRPr>
          </a:p>
          <a:p>
            <a:pPr marL="0" indent="0">
              <a:buNone/>
            </a:pPr>
            <a:r>
              <a:rPr lang="en-US" sz="1600" kern="0" dirty="0" smtClean="0">
                <a:effectLst/>
              </a:rPr>
              <a:t>16 anodes</a:t>
            </a:r>
          </a:p>
          <a:p>
            <a:pPr marL="0" indent="0">
              <a:buNone/>
            </a:pPr>
            <a:r>
              <a:rPr lang="en-US" sz="1600" kern="0" dirty="0" smtClean="0">
                <a:effectLst/>
              </a:rPr>
              <a:t>time resolution &lt;&lt; 1 ns </a:t>
            </a:r>
          </a:p>
          <a:p>
            <a:pPr lvl="2"/>
            <a:endParaRPr lang="en-US" sz="1600" kern="0" dirty="0" smtClean="0">
              <a:solidFill>
                <a:srgbClr val="0000CC"/>
              </a:solidFill>
              <a:effectLst/>
            </a:endParaRPr>
          </a:p>
          <a:p>
            <a:pPr lvl="1"/>
            <a:endParaRPr lang="en-US" sz="1600" kern="0" dirty="0">
              <a:solidFill>
                <a:srgbClr val="CC3300"/>
              </a:solidFill>
              <a:effectLst/>
            </a:endParaRPr>
          </a:p>
        </p:txBody>
      </p:sp>
      <p:pic>
        <p:nvPicPr>
          <p:cNvPr id="35" name="Picture 6" descr="DSCN1672"/>
          <p:cNvPicPr>
            <a:picLocks noChangeAspect="1" noChangeArrowheads="1"/>
          </p:cNvPicPr>
          <p:nvPr/>
        </p:nvPicPr>
        <p:blipFill>
          <a:blip r:embed="rId2" cstate="print"/>
          <a:srcRect l="10928" b="11658"/>
          <a:stretch>
            <a:fillRect/>
          </a:stretch>
        </p:blipFill>
        <p:spPr bwMode="auto">
          <a:xfrm>
            <a:off x="6751872" y="1554960"/>
            <a:ext cx="1947394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3973278" y="3072817"/>
            <a:ext cx="4725988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 smtClean="0">
                <a:solidFill>
                  <a:schemeClr val="hlink"/>
                </a:solidFill>
                <a:effectLst/>
              </a:rPr>
              <a:t>Flat PANNEL</a:t>
            </a:r>
            <a:r>
              <a:rPr lang="en-US" sz="1800" kern="0" dirty="0" smtClean="0">
                <a:effectLst/>
              </a:rPr>
              <a:t> </a:t>
            </a:r>
          </a:p>
          <a:p>
            <a:pPr marL="0" indent="0">
              <a:buNone/>
            </a:pPr>
            <a:r>
              <a:rPr lang="en-US" sz="1800" kern="0" dirty="0" smtClean="0">
                <a:effectLst/>
              </a:rPr>
              <a:t>HAMAMATSU </a:t>
            </a:r>
            <a:r>
              <a:rPr lang="en-US" sz="1800" kern="0" dirty="0">
                <a:effectLst/>
                <a:ea typeface="ＭＳ Ｐゴシック" pitchFamily="64" charset="-128"/>
              </a:rPr>
              <a:t>H</a:t>
            </a:r>
            <a:r>
              <a:rPr lang="en-US" altLang="ja-JP" sz="1800" kern="0" dirty="0" smtClean="0">
                <a:effectLst/>
                <a:ea typeface="ＭＳ Ｐゴシック" pitchFamily="64" charset="-128"/>
              </a:rPr>
              <a:t>8500 </a:t>
            </a:r>
            <a:endParaRPr lang="en-US" altLang="ja-JP" sz="1800" kern="0" dirty="0">
              <a:effectLst/>
            </a:endParaRPr>
          </a:p>
          <a:p>
            <a:pPr marL="0" indent="0">
              <a:buNone/>
            </a:pPr>
            <a:r>
              <a:rPr lang="en-US" sz="1600" kern="0" dirty="0" smtClean="0">
                <a:effectLst/>
              </a:rPr>
              <a:t>64 </a:t>
            </a:r>
            <a:r>
              <a:rPr lang="en-US" sz="1600" kern="0" dirty="0" smtClean="0">
                <a:effectLst/>
              </a:rPr>
              <a:t>anodes </a:t>
            </a:r>
          </a:p>
          <a:p>
            <a:pPr marL="0" indent="0">
              <a:buNone/>
            </a:pPr>
            <a:r>
              <a:rPr lang="en-US" sz="1600" kern="0" dirty="0" smtClean="0">
                <a:effectLst/>
              </a:rPr>
              <a:t>(256 </a:t>
            </a:r>
            <a:r>
              <a:rPr lang="en-US" sz="1600" kern="0" dirty="0" err="1" smtClean="0">
                <a:effectLst/>
              </a:rPr>
              <a:t>ch.s</a:t>
            </a:r>
            <a:r>
              <a:rPr lang="en-US" sz="1600" kern="0" dirty="0" smtClean="0">
                <a:effectLst/>
              </a:rPr>
              <a:t> also available)</a:t>
            </a:r>
            <a:endParaRPr lang="en-US" sz="1600" kern="0" dirty="0" smtClean="0">
              <a:effectLst/>
            </a:endParaRPr>
          </a:p>
          <a:p>
            <a:pPr lvl="2"/>
            <a:endParaRPr lang="en-US" sz="1600" kern="0" dirty="0" smtClean="0">
              <a:solidFill>
                <a:srgbClr val="0000CC"/>
              </a:solidFill>
              <a:effectLst/>
            </a:endParaRPr>
          </a:p>
          <a:p>
            <a:pPr lvl="1"/>
            <a:endParaRPr lang="en-US" sz="1600" kern="0" dirty="0">
              <a:solidFill>
                <a:srgbClr val="CC3300"/>
              </a:solidFill>
              <a:effectLst/>
            </a:endParaRPr>
          </a:p>
        </p:txBody>
      </p:sp>
      <p:pic>
        <p:nvPicPr>
          <p:cNvPr id="939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72" y="3097423"/>
            <a:ext cx="1633538" cy="174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3"/>
          <p:cNvSpPr txBox="1">
            <a:spLocks noChangeArrowheads="1"/>
          </p:cNvSpPr>
          <p:nvPr/>
        </p:nvSpPr>
        <p:spPr bwMode="auto">
          <a:xfrm>
            <a:off x="6261894" y="5568554"/>
            <a:ext cx="4725988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kern="0" dirty="0" smtClean="0">
                <a:solidFill>
                  <a:schemeClr val="hlink"/>
                </a:solidFill>
                <a:effectLst/>
              </a:rPr>
              <a:t>HPM, </a:t>
            </a:r>
            <a:r>
              <a:rPr lang="en-US" sz="1800" kern="0" dirty="0" err="1" smtClean="0">
                <a:solidFill>
                  <a:schemeClr val="tx1"/>
                </a:solidFill>
                <a:effectLst/>
              </a:rPr>
              <a:t>LHCb</a:t>
            </a:r>
            <a:r>
              <a:rPr lang="en-US" sz="1800" kern="0" dirty="0" smtClean="0">
                <a:solidFill>
                  <a:schemeClr val="tx1"/>
                </a:solidFill>
                <a:effectLst/>
              </a:rPr>
              <a:t> custom</a:t>
            </a:r>
          </a:p>
          <a:p>
            <a:pPr marL="0" indent="0">
              <a:buNone/>
            </a:pPr>
            <a:r>
              <a:rPr lang="en-US" sz="1800" kern="0" dirty="0" smtClean="0">
                <a:solidFill>
                  <a:schemeClr val="tx1"/>
                </a:solidFill>
                <a:effectLst/>
              </a:rPr>
              <a:t>1024 </a:t>
            </a:r>
            <a:r>
              <a:rPr lang="en-US" sz="1800" kern="0" dirty="0" err="1" smtClean="0">
                <a:solidFill>
                  <a:schemeClr val="tx1"/>
                </a:solidFill>
                <a:effectLst/>
              </a:rPr>
              <a:t>anods</a:t>
            </a:r>
            <a:endParaRPr lang="en-US" sz="1600" kern="0" dirty="0" smtClean="0">
              <a:solidFill>
                <a:schemeClr val="tx1"/>
              </a:solidFill>
              <a:effectLst/>
            </a:endParaRPr>
          </a:p>
          <a:p>
            <a:pPr lvl="2"/>
            <a:endParaRPr lang="en-US" sz="1600" kern="0" dirty="0" smtClean="0">
              <a:solidFill>
                <a:srgbClr val="0000CC"/>
              </a:solidFill>
              <a:effectLst/>
            </a:endParaRPr>
          </a:p>
          <a:p>
            <a:pPr lvl="1"/>
            <a:endParaRPr lang="en-US" sz="1600" kern="0" dirty="0">
              <a:solidFill>
                <a:srgbClr val="CC3300"/>
              </a:solidFill>
              <a:effectLst/>
            </a:endParaRPr>
          </a:p>
        </p:txBody>
      </p:sp>
      <p:pic>
        <p:nvPicPr>
          <p:cNvPr id="939012" name="Picture 4" descr="https://twiki.cern.ch/twiki/pub/LHCb/RICHPicturesAndFigures/hpdpho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56" y="4647407"/>
            <a:ext cx="1272060" cy="184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9014" name="Picture 6" descr="https://twiki.cern.ch/twiki/pub/LHCb/RICHPicturesAndFigures/hpd-schematic_ne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148" y="4536290"/>
            <a:ext cx="2556152" cy="1930397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065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dirty="0" smtClean="0"/>
              <a:t>MCP – PMT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402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MCP - PMT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116013"/>
            <a:ext cx="6994525" cy="5189537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77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PID: </a:t>
            </a:r>
            <a:r>
              <a:rPr lang="en-US" dirty="0" smtClean="0"/>
              <a:t>how 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143000"/>
            <a:ext cx="8729662" cy="5334000"/>
          </a:xfrm>
        </p:spPr>
        <p:txBody>
          <a:bodyPr/>
          <a:lstStyle/>
          <a:p>
            <a:r>
              <a:rPr lang="en-US" dirty="0" smtClean="0">
                <a:effectLst/>
              </a:rPr>
              <a:t>PID, 2 ways: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pPr lvl="1"/>
            <a:r>
              <a:rPr lang="en-US" dirty="0" smtClean="0"/>
              <a:t>Based on the specific features of particle interactions, examples</a:t>
            </a:r>
            <a:endParaRPr lang="en-US" dirty="0" smtClean="0"/>
          </a:p>
          <a:p>
            <a:pPr lvl="2"/>
            <a:r>
              <a:rPr lang="en-US" dirty="0" smtClean="0"/>
              <a:t>High energy muons, penetration</a:t>
            </a:r>
            <a:endParaRPr lang="en-US" dirty="0" smtClean="0"/>
          </a:p>
          <a:p>
            <a:pPr lvl="2"/>
            <a:r>
              <a:rPr lang="en-US" dirty="0" smtClean="0"/>
              <a:t>Intermediate energy muons, </a:t>
            </a:r>
            <a:r>
              <a:rPr lang="en-US" dirty="0" smtClean="0"/>
              <a:t>range</a:t>
            </a:r>
          </a:p>
          <a:p>
            <a:pPr lvl="2"/>
            <a:r>
              <a:rPr lang="en-US" dirty="0" smtClean="0"/>
              <a:t>Low energy p, </a:t>
            </a:r>
            <a:r>
              <a:rPr lang="en-US" dirty="0" smtClean="0"/>
              <a:t>range</a:t>
            </a:r>
          </a:p>
          <a:p>
            <a:pPr lvl="2"/>
            <a:r>
              <a:rPr lang="en-US" dirty="0" err="1" smtClean="0"/>
              <a:t>E.m</a:t>
            </a:r>
            <a:r>
              <a:rPr lang="en-US" dirty="0" smtClean="0"/>
              <a:t>. particles </a:t>
            </a:r>
            <a:r>
              <a:rPr lang="en-US" dirty="0" smtClean="0"/>
              <a:t>vs </a:t>
            </a:r>
            <a:r>
              <a:rPr lang="en-US" dirty="0" smtClean="0"/>
              <a:t>hadrons: calorimetry (shower development)</a:t>
            </a:r>
            <a:endParaRPr lang="en-US" dirty="0" smtClean="0"/>
          </a:p>
          <a:p>
            <a:pPr lvl="2"/>
            <a:r>
              <a:rPr lang="en-US" dirty="0" smtClean="0"/>
              <a:t>…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Measurement of the particle mass </a:t>
            </a:r>
            <a:endParaRPr lang="en-US" dirty="0" smtClean="0"/>
          </a:p>
          <a:p>
            <a:pPr lvl="2"/>
            <a:r>
              <a:rPr lang="en-US" dirty="0" smtClean="0"/>
              <a:t>Direct measurement from decay products </a:t>
            </a:r>
          </a:p>
          <a:p>
            <a:pPr lvl="2"/>
            <a:r>
              <a:rPr lang="en-US" dirty="0"/>
              <a:t>m</a:t>
            </a:r>
            <a:r>
              <a:rPr lang="en-US" dirty="0" smtClean="0"/>
              <a:t> from the equation</a:t>
            </a:r>
            <a:endParaRPr lang="en-US" dirty="0" smtClean="0"/>
          </a:p>
          <a:p>
            <a:pPr marL="762000" lvl="1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000" dirty="0" smtClean="0"/>
              <a:t>E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= (mc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+ (pc)</a:t>
            </a:r>
            <a:r>
              <a:rPr lang="en-US" sz="2000" baseline="30000" dirty="0" smtClean="0"/>
              <a:t>2</a:t>
            </a:r>
            <a:endParaRPr lang="en-US" sz="2000" dirty="0" smtClean="0"/>
          </a:p>
          <a:p>
            <a:pPr marL="1333500" lvl="2" indent="0">
              <a:buNone/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0000CC"/>
                </a:solidFill>
              </a:rPr>
              <a:t>2 measurements have to be combined</a:t>
            </a:r>
            <a:endParaRPr lang="en-US" dirty="0" smtClean="0">
              <a:solidFill>
                <a:srgbClr val="0000CC"/>
              </a:solidFill>
            </a:endParaRPr>
          </a:p>
          <a:p>
            <a:pPr marL="1333500" lvl="2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C00000"/>
                </a:solidFill>
              </a:rPr>
              <a:t>p </a:t>
            </a:r>
            <a:r>
              <a:rPr lang="en-US" dirty="0" smtClean="0">
                <a:solidFill>
                  <a:srgbClr val="C00000"/>
                </a:solidFill>
              </a:rPr>
              <a:t>(deflection in magnetic field)</a:t>
            </a:r>
            <a:r>
              <a:rPr lang="en-US" dirty="0" smtClean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C00000"/>
                </a:solidFill>
              </a:rPr>
              <a:t>v</a:t>
            </a:r>
            <a:r>
              <a:rPr lang="en-US" dirty="0" smtClean="0"/>
              <a:t> </a:t>
            </a:r>
            <a:r>
              <a:rPr lang="en-US" dirty="0" smtClean="0"/>
              <a:t>(TOF, </a:t>
            </a:r>
            <a:r>
              <a:rPr lang="en-US" dirty="0" smtClean="0">
                <a:solidFill>
                  <a:srgbClr val="C00000"/>
                </a:solidFill>
              </a:rPr>
              <a:t>Cherenkov</a:t>
            </a:r>
            <a:r>
              <a:rPr lang="en-US" dirty="0" smtClean="0"/>
              <a:t>)</a:t>
            </a:r>
          </a:p>
          <a:p>
            <a:pPr marL="1333500" lvl="2" indent="0">
              <a:buNone/>
            </a:pPr>
            <a:r>
              <a:rPr lang="en-US" dirty="0"/>
              <a:t>	</a:t>
            </a:r>
            <a:r>
              <a:rPr lang="en-US" dirty="0" smtClean="0"/>
              <a:t>E (range)				v (TOF)</a:t>
            </a:r>
          </a:p>
          <a:p>
            <a:pPr marL="1752600" lvl="3" indent="0">
              <a:buNone/>
            </a:pPr>
            <a:r>
              <a:rPr lang="en-US" dirty="0"/>
              <a:t>	</a:t>
            </a:r>
            <a:r>
              <a:rPr lang="en-US" dirty="0" smtClean="0"/>
              <a:t>p </a:t>
            </a:r>
            <a:r>
              <a:rPr lang="en-US" dirty="0"/>
              <a:t>(deflection in magnetic field) </a:t>
            </a:r>
            <a:r>
              <a:rPr lang="en-US" dirty="0" smtClean="0">
                <a:solidFill>
                  <a:srgbClr val="C00000"/>
                </a:solidFill>
              </a:rPr>
              <a:t>	</a:t>
            </a:r>
            <a:r>
              <a:rPr lang="en-US" dirty="0" smtClean="0"/>
              <a:t>	</a:t>
            </a:r>
            <a:r>
              <a:rPr lang="en-US" dirty="0" err="1" smtClean="0"/>
              <a:t>dE</a:t>
            </a:r>
            <a:r>
              <a:rPr lang="en-US" dirty="0" smtClean="0"/>
              <a:t>/dx </a:t>
            </a:r>
            <a:r>
              <a:rPr lang="en-US" dirty="0" smtClean="0"/>
              <a:t>(for instance TPC</a:t>
            </a:r>
            <a:r>
              <a:rPr lang="en-US" dirty="0" smtClean="0"/>
              <a:t>)</a:t>
            </a:r>
          </a:p>
          <a:p>
            <a:pPr marL="1752600" lvl="3" indent="0">
              <a:buNone/>
            </a:pPr>
            <a:r>
              <a:rPr lang="en-US" dirty="0" smtClean="0"/>
              <a:t>	</a:t>
            </a:r>
            <a:r>
              <a:rPr lang="en-US" dirty="0" smtClean="0"/>
              <a:t>p </a:t>
            </a:r>
            <a:r>
              <a:rPr lang="en-US" dirty="0"/>
              <a:t>(deflection in magnetic field) </a:t>
            </a:r>
            <a:r>
              <a:rPr lang="en-US" dirty="0" smtClean="0"/>
              <a:t>	</a:t>
            </a:r>
            <a:r>
              <a:rPr lang="en-US" dirty="0" smtClean="0"/>
              <a:t>	E/m </a:t>
            </a:r>
            <a:r>
              <a:rPr lang="en-US" dirty="0" smtClean="0"/>
              <a:t>(transition radiation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e)</a:t>
            </a:r>
            <a:endParaRPr lang="en-US" dirty="0" smtClean="0"/>
          </a:p>
          <a:p>
            <a:pPr marL="1752600" lvl="3" indent="0">
              <a:buNone/>
            </a:pPr>
            <a:r>
              <a:rPr lang="en-US" dirty="0" smtClean="0"/>
              <a:t>	</a:t>
            </a:r>
            <a:r>
              <a:rPr lang="en-US" dirty="0" smtClean="0"/>
              <a:t>p </a:t>
            </a:r>
            <a:r>
              <a:rPr lang="en-US" dirty="0"/>
              <a:t>(deflection in magnetic field) </a:t>
            </a:r>
            <a:r>
              <a:rPr lang="en-US" dirty="0" smtClean="0"/>
              <a:t>	</a:t>
            </a:r>
            <a:r>
              <a:rPr lang="en-US" dirty="0" smtClean="0"/>
              <a:t>	E (range)</a:t>
            </a:r>
          </a:p>
          <a:p>
            <a:pPr lvl="2"/>
            <a:endParaRPr lang="en-US" dirty="0" smtClean="0"/>
          </a:p>
          <a:p>
            <a:pPr marL="76200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Scuola </a:t>
            </a:r>
            <a:r>
              <a:rPr lang="it-IT" dirty="0" err="1" smtClean="0"/>
              <a:t>Bonaudi</a:t>
            </a:r>
            <a:r>
              <a:rPr lang="it-IT" dirty="0" smtClean="0"/>
              <a:t>, 22-25 ottobre	</a:t>
            </a:r>
            <a:r>
              <a:rPr lang="en-US" dirty="0"/>
              <a:t> p (deflection in magnetic field)</a:t>
            </a:r>
            <a:r>
              <a:rPr lang="it-IT" dirty="0" smtClean="0"/>
              <a:t> </a:t>
            </a:r>
            <a:r>
              <a:rPr lang="it-IT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90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MCP-PMTs            1/3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801" y="1104900"/>
            <a:ext cx="5003800" cy="207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51314"/>
            <a:ext cx="6680200" cy="215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920957"/>
            <a:ext cx="153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r>
              <a:rPr lang="en-US" sz="2000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</a:t>
            </a:r>
          </a:p>
          <a:p>
            <a:r>
              <a:rPr lang="en-US" sz="2000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magnetic </a:t>
            </a:r>
          </a:p>
          <a:p>
            <a:r>
              <a:rPr lang="en-US" sz="2000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</a:p>
          <a:p>
            <a:endParaRPr lang="en-US" sz="2000" dirty="0" smtClean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</a:p>
          <a:p>
            <a:r>
              <a:rPr lang="en-US" sz="2000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</a:p>
          <a:p>
            <a:r>
              <a:rPr lang="en-US" sz="2000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  <a:p>
            <a:endParaRPr lang="en-US" sz="2000" dirty="0" smtClean="0">
              <a:solidFill>
                <a:srgbClr val="CC3300"/>
              </a:solidFill>
            </a:endParaRPr>
          </a:p>
          <a:p>
            <a:endParaRPr lang="en-US" sz="2000" dirty="0" smtClean="0">
              <a:solidFill>
                <a:srgbClr val="CC3300"/>
              </a:solidFill>
            </a:endParaRPr>
          </a:p>
          <a:p>
            <a:endParaRPr lang="en-US" sz="2000" dirty="0" smtClean="0">
              <a:solidFill>
                <a:srgbClr val="CC3300"/>
              </a:solidFill>
            </a:endParaRPr>
          </a:p>
          <a:p>
            <a:endParaRPr lang="en-US" sz="2000" dirty="0" smtClean="0">
              <a:solidFill>
                <a:srgbClr val="CC3300"/>
              </a:solidFill>
            </a:endParaRPr>
          </a:p>
          <a:p>
            <a:endParaRPr lang="en-US" sz="2000" dirty="0">
              <a:solidFill>
                <a:srgbClr val="CC3300"/>
              </a:solidFill>
            </a:endParaRPr>
          </a:p>
        </p:txBody>
      </p:sp>
      <p:sp>
        <p:nvSpPr>
          <p:cNvPr id="10" name="Text Box 57"/>
          <p:cNvSpPr txBox="1">
            <a:spLocks noChangeArrowheads="1"/>
          </p:cNvSpPr>
          <p:nvPr/>
        </p:nvSpPr>
        <p:spPr bwMode="auto">
          <a:xfrm>
            <a:off x="8125153" y="798513"/>
            <a:ext cx="1705595" cy="286874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Seitz @ TIPP09</a:t>
            </a:r>
            <a:endParaRPr lang="en-GB" sz="1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7877" y="3086100"/>
            <a:ext cx="3304948" cy="224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 bwMode="auto">
          <a:xfrm>
            <a:off x="1041400" y="2341881"/>
            <a:ext cx="482600" cy="223519"/>
          </a:xfrm>
          <a:prstGeom prst="rightArrow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 rot="5400000">
            <a:off x="1485900" y="3700785"/>
            <a:ext cx="482600" cy="223519"/>
          </a:xfrm>
          <a:prstGeom prst="rightArrow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97700" y="1231901"/>
            <a:ext cx="246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the rate </a:t>
            </a:r>
            <a:r>
              <a:rPr lang="en-US" sz="2000" dirty="0" smtClean="0">
                <a:solidFill>
                  <a:srgbClr val="CC3300"/>
                </a:solidFill>
              </a:rPr>
              <a:t>response </a:t>
            </a:r>
          </a:p>
          <a:p>
            <a:r>
              <a:rPr lang="en-US" sz="2000" dirty="0" smtClean="0">
                <a:solidFill>
                  <a:srgbClr val="CC3300"/>
                </a:solidFill>
              </a:rPr>
              <a:t>is still a concern </a:t>
            </a:r>
          </a:p>
          <a:p>
            <a:endParaRPr lang="en-US" sz="2000" dirty="0" smtClean="0">
              <a:solidFill>
                <a:srgbClr val="CC3300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[… another serious concern is life time … ]</a:t>
            </a:r>
          </a:p>
          <a:p>
            <a:endParaRPr lang="en-US" sz="20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78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MCP-PMTs            2/3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8128359" y="887413"/>
            <a:ext cx="1776127" cy="2591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K. INAMI @ TIPP09</a:t>
            </a:r>
            <a:endParaRPr lang="en-GB" sz="1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400" y="2977971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</a:rPr>
              <a:t>	Gain </a:t>
            </a:r>
            <a:r>
              <a:rPr lang="en-US" sz="2000" dirty="0" err="1" smtClean="0">
                <a:solidFill>
                  <a:srgbClr val="0000CC"/>
                </a:solidFill>
              </a:rPr>
              <a:t>vs</a:t>
            </a:r>
            <a:r>
              <a:rPr lang="en-US" sz="2000" dirty="0" smtClean="0">
                <a:solidFill>
                  <a:srgbClr val="0000CC"/>
                </a:solidFill>
              </a:rPr>
              <a:t> B		   TTS </a:t>
            </a:r>
            <a:r>
              <a:rPr lang="en-US" sz="2000" dirty="0" err="1" smtClean="0">
                <a:solidFill>
                  <a:srgbClr val="0000CC"/>
                </a:solidFill>
              </a:rPr>
              <a:t>vs</a:t>
            </a:r>
            <a:r>
              <a:rPr lang="en-US" sz="2000" dirty="0" smtClean="0">
                <a:solidFill>
                  <a:srgbClr val="0000CC"/>
                </a:solidFill>
              </a:rPr>
              <a:t> B			TTS </a:t>
            </a:r>
            <a:r>
              <a:rPr lang="en-US" sz="2000" dirty="0" err="1" smtClean="0">
                <a:solidFill>
                  <a:srgbClr val="0000CC"/>
                </a:solidFill>
              </a:rPr>
              <a:t>vs</a:t>
            </a:r>
            <a:r>
              <a:rPr lang="en-US" sz="2000" dirty="0" smtClean="0">
                <a:solidFill>
                  <a:srgbClr val="0000CC"/>
                </a:solidFill>
              </a:rPr>
              <a:t> Gain</a:t>
            </a:r>
            <a:endParaRPr lang="en-US" sz="2000" dirty="0" smtClean="0">
              <a:solidFill>
                <a:srgbClr val="CC33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1214438"/>
            <a:ext cx="9845604" cy="1778000"/>
            <a:chOff x="0" y="1290638"/>
            <a:chExt cx="9845604" cy="1778000"/>
          </a:xfrm>
        </p:grpSpPr>
        <p:grpSp>
          <p:nvGrpSpPr>
            <p:cNvPr id="10" name="Group 4"/>
            <p:cNvGrpSpPr>
              <a:grpSpLocks/>
            </p:cNvGrpSpPr>
            <p:nvPr/>
          </p:nvGrpSpPr>
          <p:grpSpPr bwMode="auto">
            <a:xfrm>
              <a:off x="0" y="1290638"/>
              <a:ext cx="9779000" cy="1778000"/>
              <a:chOff x="0" y="925"/>
              <a:chExt cx="6160" cy="1120"/>
            </a:xfrm>
          </p:grpSpPr>
          <p:pic>
            <p:nvPicPr>
              <p:cNvPr id="15" name="Picture 5" descr="IMG_0008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2" y="941"/>
                <a:ext cx="1276" cy="1056"/>
              </a:xfrm>
              <a:prstGeom prst="rect">
                <a:avLst/>
              </a:prstGeom>
              <a:noFill/>
            </p:spPr>
          </p:pic>
          <p:pic>
            <p:nvPicPr>
              <p:cNvPr id="16" name="Picture 6" descr="IMG_0017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32" y="934"/>
                <a:ext cx="1296" cy="1063"/>
              </a:xfrm>
              <a:prstGeom prst="rect">
                <a:avLst/>
              </a:prstGeom>
              <a:noFill/>
            </p:spPr>
          </p:pic>
          <p:pic>
            <p:nvPicPr>
              <p:cNvPr id="17" name="Picture 7" descr="IMG_0010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24" y="929"/>
                <a:ext cx="1344" cy="1068"/>
              </a:xfrm>
              <a:prstGeom prst="rect">
                <a:avLst/>
              </a:prstGeom>
              <a:noFill/>
            </p:spPr>
          </p:pic>
          <p:pic>
            <p:nvPicPr>
              <p:cNvPr id="18" name="Picture 8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457" y="925"/>
                <a:ext cx="1703" cy="10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" name="Text Box 9"/>
              <p:cNvSpPr txBox="1">
                <a:spLocks noChangeArrowheads="1"/>
              </p:cNvSpPr>
              <p:nvPr/>
            </p:nvSpPr>
            <p:spPr bwMode="auto">
              <a:xfrm>
                <a:off x="0" y="1757"/>
                <a:ext cx="576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altLang="ja-JP" sz="2400" b="1">
                    <a:solidFill>
                      <a:srgbClr val="FF0000"/>
                    </a:solidFill>
                    <a:latin typeface="Times New Roman" pitchFamily="18" charset="0"/>
                  </a:rPr>
                  <a:t>    HPK6                   BINP8                 HPK10                  Burle25</a:t>
                </a:r>
              </a:p>
            </p:txBody>
          </p:sp>
        </p:grpSp>
        <p:sp>
          <p:nvSpPr>
            <p:cNvPr id="11" name="Text Box 57"/>
            <p:cNvSpPr txBox="1">
              <a:spLocks noChangeArrowheads="1"/>
            </p:cNvSpPr>
            <p:nvPr/>
          </p:nvSpPr>
          <p:spPr bwMode="auto">
            <a:xfrm>
              <a:off x="357752" y="1319213"/>
              <a:ext cx="1476366" cy="28687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Diameter:  6</a:t>
              </a:r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  <a:endPara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2" name="Text Box 57"/>
            <p:cNvSpPr txBox="1">
              <a:spLocks noChangeArrowheads="1"/>
            </p:cNvSpPr>
            <p:nvPr/>
          </p:nvSpPr>
          <p:spPr bwMode="auto">
            <a:xfrm>
              <a:off x="2580252" y="1306513"/>
              <a:ext cx="1476366" cy="28687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Diameter:  8</a:t>
              </a:r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  <a:endPara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3" name="Text Box 57"/>
            <p:cNvSpPr txBox="1">
              <a:spLocks noChangeArrowheads="1"/>
            </p:cNvSpPr>
            <p:nvPr/>
          </p:nvSpPr>
          <p:spPr bwMode="auto">
            <a:xfrm>
              <a:off x="5437752" y="1293813"/>
              <a:ext cx="1575752" cy="28687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Diameter:  10</a:t>
              </a:r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  <a:endPara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14" name="Text Box 57"/>
            <p:cNvSpPr txBox="1">
              <a:spLocks noChangeArrowheads="1"/>
            </p:cNvSpPr>
            <p:nvPr/>
          </p:nvSpPr>
          <p:spPr bwMode="auto">
            <a:xfrm>
              <a:off x="8269852" y="1306513"/>
              <a:ext cx="1575752" cy="286874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Diameter:  25</a:t>
              </a:r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GB" sz="1400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  <a:endParaRPr lang="en-GB" sz="1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pic>
        <p:nvPicPr>
          <p:cNvPr id="20" name="Picture 2" descr="C:\kenji\doc\pid\conf\IEEE04\fig\G-B.2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378200"/>
            <a:ext cx="3352800" cy="2515194"/>
          </a:xfrm>
          <a:prstGeom prst="rect">
            <a:avLst/>
          </a:prstGeom>
          <a:noFill/>
        </p:spPr>
      </p:pic>
      <p:pic>
        <p:nvPicPr>
          <p:cNvPr id="21" name="Picture 4" descr="C:\kenji\doc\pid\conf\IEEE04\fig\TTS-B.TTS-G.eps"/>
          <p:cNvPicPr>
            <a:picLocks noChangeAspect="1" noChangeArrowheads="1"/>
          </p:cNvPicPr>
          <p:nvPr/>
        </p:nvPicPr>
        <p:blipFill>
          <a:blip r:embed="rId7" cstate="print"/>
          <a:srcRect b="53169"/>
          <a:stretch>
            <a:fillRect/>
          </a:stretch>
        </p:blipFill>
        <p:spPr bwMode="auto">
          <a:xfrm>
            <a:off x="3390900" y="3695700"/>
            <a:ext cx="3255154" cy="2419521"/>
          </a:xfrm>
          <a:prstGeom prst="rect">
            <a:avLst/>
          </a:prstGeom>
          <a:noFill/>
        </p:spPr>
      </p:pic>
      <p:pic>
        <p:nvPicPr>
          <p:cNvPr id="22" name="Picture 4" descr="C:\kenji\doc\pid\conf\IEEE04\fig\TTS-B.TTS-G.eps"/>
          <p:cNvPicPr>
            <a:picLocks noChangeAspect="1" noChangeArrowheads="1"/>
          </p:cNvPicPr>
          <p:nvPr/>
        </p:nvPicPr>
        <p:blipFill>
          <a:blip r:embed="rId7" cstate="print"/>
          <a:srcRect t="47077"/>
          <a:stretch>
            <a:fillRect/>
          </a:stretch>
        </p:blipFill>
        <p:spPr bwMode="auto">
          <a:xfrm>
            <a:off x="6705600" y="3905960"/>
            <a:ext cx="2927462" cy="2459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87789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 dirty="0"/>
              <a:t>MCP-PMTs            </a:t>
            </a:r>
            <a:r>
              <a:rPr lang="en-GB" dirty="0" smtClean="0"/>
              <a:t>3/3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0500" y="1066800"/>
            <a:ext cx="9474200" cy="5248275"/>
          </a:xfrm>
        </p:spPr>
        <p:txBody>
          <a:bodyPr/>
          <a:lstStyle/>
          <a:p>
            <a:r>
              <a:rPr lang="en-US" dirty="0" smtClean="0">
                <a:effectLst/>
              </a:rPr>
              <a:t>Enough life-time?</a:t>
            </a:r>
            <a:endParaRPr lang="en-US" dirty="0">
              <a:effectLst/>
            </a:endParaRPr>
          </a:p>
        </p:txBody>
      </p:sp>
      <p:sp>
        <p:nvSpPr>
          <p:cNvPr id="8" name="Text Box 57"/>
          <p:cNvSpPr txBox="1">
            <a:spLocks noChangeArrowheads="1"/>
          </p:cNvSpPr>
          <p:nvPr/>
        </p:nvSpPr>
        <p:spPr bwMode="auto">
          <a:xfrm>
            <a:off x="8039459" y="6170613"/>
            <a:ext cx="1776127" cy="2591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K. INAMI @ TIPP09</a:t>
            </a:r>
            <a:endParaRPr lang="en-GB" sz="12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0" y="2184400"/>
            <a:ext cx="3390900" cy="3086100"/>
            <a:chOff x="1096" y="651"/>
            <a:chExt cx="3548" cy="2977"/>
          </a:xfrm>
        </p:grpSpPr>
        <p:pic>
          <p:nvPicPr>
            <p:cNvPr id="10" name="Picture 3" descr="C:\kenji\doc\pid\MCP\20061207\fig\qe_n.ep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96" y="651"/>
              <a:ext cx="3548" cy="2659"/>
            </a:xfrm>
            <a:prstGeom prst="rect">
              <a:avLst/>
            </a:prstGeom>
            <a:noFill/>
          </p:spPr>
        </p:pic>
        <p:pic>
          <p:nvPicPr>
            <p:cNvPr id="11" name="Picture 4" descr="C:\kenji\doc\pid\MCP\20061207\fig\gauge.ep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94" y="3245"/>
              <a:ext cx="2951" cy="383"/>
            </a:xfrm>
            <a:prstGeom prst="rect">
              <a:avLst/>
            </a:prstGeom>
            <a:noFill/>
          </p:spPr>
        </p:pic>
      </p:grpSp>
      <p:pic>
        <p:nvPicPr>
          <p:cNvPr id="12" name="Picture 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1" y="1190625"/>
            <a:ext cx="2524124" cy="20965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grpSp>
        <p:nvGrpSpPr>
          <p:cNvPr id="13" name="Group 2"/>
          <p:cNvGrpSpPr>
            <a:grpSpLocks/>
          </p:cNvGrpSpPr>
          <p:nvPr/>
        </p:nvGrpSpPr>
        <p:grpSpPr bwMode="auto">
          <a:xfrm>
            <a:off x="3276600" y="2919413"/>
            <a:ext cx="3568700" cy="2744787"/>
            <a:chOff x="1279" y="620"/>
            <a:chExt cx="3545" cy="3045"/>
          </a:xfrm>
        </p:grpSpPr>
        <p:pic>
          <p:nvPicPr>
            <p:cNvPr id="14" name="Picture 3" descr="C:\kenji\doc\pid\MCP\20061207\fig\gain_n.ep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79" y="620"/>
              <a:ext cx="3545" cy="2657"/>
            </a:xfrm>
            <a:prstGeom prst="rect">
              <a:avLst/>
            </a:prstGeom>
            <a:noFill/>
          </p:spPr>
        </p:pic>
        <p:pic>
          <p:nvPicPr>
            <p:cNvPr id="15" name="Picture 4" descr="C:\kenji\doc\pid\MCP\20061207\fig\gauge.ep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74" y="3282"/>
              <a:ext cx="2951" cy="383"/>
            </a:xfrm>
            <a:prstGeom prst="rect">
              <a:avLst/>
            </a:prstGeom>
            <a:noFill/>
          </p:spPr>
        </p:pic>
      </p:grp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4113" y="1446213"/>
            <a:ext cx="175101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kenji\doc\pid\MCP\20061207\fig\tts_n.e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6381" y="3692525"/>
            <a:ext cx="3156444" cy="2365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2058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HUNTING THE </a:t>
            </a:r>
            <a:r>
              <a:rPr lang="en-US" dirty="0" err="1" smtClean="0"/>
              <a:t>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41300" y="1066800"/>
            <a:ext cx="4648200" cy="41783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CC"/>
                </a:solidFill>
                <a:effectLst/>
              </a:rPr>
              <a:t>MCP:</a:t>
            </a:r>
            <a:r>
              <a:rPr lang="en-US" dirty="0" smtClean="0">
                <a:effectLst/>
              </a:rPr>
              <a:t> 10 </a:t>
            </a:r>
            <a:r>
              <a:rPr lang="en-US" dirty="0" smtClean="0">
                <a:effectLst/>
                <a:latin typeface="Symbol" pitchFamily="18" charset="2"/>
              </a:rPr>
              <a:t>m</a:t>
            </a:r>
            <a:r>
              <a:rPr lang="en-US" dirty="0" smtClean="0">
                <a:effectLst/>
              </a:rPr>
              <a:t>m </a:t>
            </a:r>
            <a:r>
              <a:rPr lang="en-US" dirty="0" err="1" smtClean="0">
                <a:effectLst/>
              </a:rPr>
              <a:t>Photonis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Planacon</a:t>
            </a:r>
            <a:r>
              <a:rPr lang="en-US" dirty="0" smtClean="0">
                <a:effectLst/>
              </a:rPr>
              <a:t>, </a:t>
            </a:r>
            <a:br>
              <a:rPr lang="en-US" dirty="0" smtClean="0">
                <a:effectLst/>
              </a:rPr>
            </a:br>
            <a:r>
              <a:rPr lang="en-US" dirty="0" smtClean="0">
                <a:solidFill>
                  <a:srgbClr val="0000CC"/>
                </a:solidFill>
                <a:effectLst/>
              </a:rPr>
              <a:t>with 10+3 mm radiator </a:t>
            </a:r>
            <a:endParaRPr lang="en-US" baseline="30000" dirty="0" smtClean="0">
              <a:solidFill>
                <a:srgbClr val="0000CC"/>
              </a:solidFill>
              <a:effectLst/>
            </a:endParaRPr>
          </a:p>
        </p:txBody>
      </p:sp>
      <p:pic>
        <p:nvPicPr>
          <p:cNvPr id="8" name="Picture 1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3900" y="2073433"/>
            <a:ext cx="349411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254625" y="1120932"/>
            <a:ext cx="4648200" cy="42037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1" fontAlgn="base" latinLnBrk="0" hangingPunct="1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SiPM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Hamamatsu MPPC 3 x 3 mm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6 x 6 x 16 mm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poly radiator </a:t>
            </a:r>
            <a:endParaRPr kumimoji="0" lang="en-US" sz="2000" b="1" i="0" u="none" strike="noStrike" kern="0" cap="none" spc="0" normalizeH="0" baseline="3000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88" y="3597432"/>
            <a:ext cx="22846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resolution: 47 </a:t>
            </a:r>
            <a:r>
              <a:rPr lang="en-US" sz="2000" dirty="0" err="1" smtClean="0">
                <a:solidFill>
                  <a:schemeClr val="tx1"/>
                </a:solidFill>
              </a:rPr>
              <a:t>ps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10158" y="774700"/>
            <a:ext cx="1851789" cy="3970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  <a:latin typeface="+mn-lt"/>
              </a:rPr>
              <a:t>PSEC Timing – T979 </a:t>
            </a:r>
          </a:p>
          <a:p>
            <a:r>
              <a:rPr lang="en-US" sz="1100" dirty="0" smtClean="0">
                <a:solidFill>
                  <a:srgbClr val="CC3300"/>
                </a:solidFill>
                <a:latin typeface="+mn-lt"/>
              </a:rPr>
              <a:t>Erik </a:t>
            </a:r>
            <a:r>
              <a:rPr lang="en-US" sz="1100" dirty="0" err="1" smtClean="0">
                <a:solidFill>
                  <a:srgbClr val="CC3300"/>
                </a:solidFill>
                <a:latin typeface="+mn-lt"/>
              </a:rPr>
              <a:t>Ramberg</a:t>
            </a:r>
            <a:r>
              <a:rPr lang="en-US" sz="1100" dirty="0" smtClean="0">
                <a:solidFill>
                  <a:srgbClr val="CC3300"/>
                </a:solidFill>
                <a:latin typeface="+mn-lt"/>
              </a:rPr>
              <a:t> @ TIPP09</a:t>
            </a:r>
            <a:endParaRPr lang="en-US" sz="1100" dirty="0">
              <a:solidFill>
                <a:srgbClr val="CC3300"/>
              </a:solidFill>
              <a:latin typeface="+mn-lt"/>
            </a:endParaRPr>
          </a:p>
        </p:txBody>
      </p:sp>
      <p:pic>
        <p:nvPicPr>
          <p:cNvPr id="12" name="Picture 5" descr="Run439_Jerry_detector_analysis1"/>
          <p:cNvPicPr>
            <a:picLocks noChangeAspect="1" noChangeArrowheads="1"/>
          </p:cNvPicPr>
          <p:nvPr/>
        </p:nvPicPr>
        <p:blipFill>
          <a:blip r:embed="rId3" cstate="print"/>
          <a:srcRect t="77681" r="65395"/>
          <a:stretch>
            <a:fillRect/>
          </a:stretch>
        </p:blipFill>
        <p:spPr bwMode="auto">
          <a:xfrm>
            <a:off x="379270" y="1981200"/>
            <a:ext cx="4328333" cy="314913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1300" y="5295900"/>
            <a:ext cx="4046301" cy="923330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 smtClean="0">
                <a:solidFill>
                  <a:schemeClr val="bg1"/>
                </a:solidFill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effectLst/>
                <a:latin typeface="+mn-lt"/>
              </a:rPr>
              <a:t>the need of adequate electronics</a:t>
            </a:r>
          </a:p>
          <a:p>
            <a:pPr>
              <a:buFont typeface="Arial" pitchFamily="34" charset="0"/>
              <a:buChar char="•"/>
            </a:pPr>
            <a:endParaRPr lang="en-US" sz="2000" b="0" dirty="0" smtClean="0">
              <a:solidFill>
                <a:schemeClr val="bg1"/>
              </a:solidFill>
              <a:effectLst/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bg1"/>
                </a:solidFill>
                <a:effectLst/>
                <a:latin typeface="+mn-lt"/>
              </a:rPr>
              <a:t> the synergies with PET</a:t>
            </a:r>
            <a:endParaRPr lang="en-US" sz="2000" b="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5473700"/>
            <a:ext cx="5078826" cy="923330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effectLst/>
                <a:latin typeface="+mn-lt"/>
              </a:rPr>
              <a:t>for MCP detectors : the intrinsic resolution</a:t>
            </a:r>
          </a:p>
          <a:p>
            <a:pPr>
              <a:buFont typeface="Arial" pitchFamily="34" charset="0"/>
              <a:buChar char="•"/>
            </a:pPr>
            <a:endParaRPr lang="en-US" sz="2000" b="0" dirty="0" smtClean="0">
              <a:solidFill>
                <a:schemeClr val="bg1"/>
              </a:solidFill>
              <a:effectLst/>
              <a:latin typeface="+mn-lt"/>
            </a:endParaRPr>
          </a:p>
          <a:p>
            <a:r>
              <a:rPr lang="en-US" sz="2000" b="0" dirty="0" smtClean="0">
                <a:solidFill>
                  <a:schemeClr val="bg1"/>
                </a:solidFill>
                <a:effectLst/>
                <a:latin typeface="+mn-lt"/>
              </a:rPr>
              <a:t>  limit due to TTS from the photocathode</a:t>
            </a:r>
            <a:endParaRPr lang="en-US" sz="2000" b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1458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dirty="0" smtClean="0"/>
              <a:t>Si PM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40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Si-PM, </a:t>
            </a:r>
            <a:r>
              <a:rPr lang="en-US" dirty="0" smtClean="0"/>
              <a:t>GENERAL COMMENTS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9588" y="1176338"/>
            <a:ext cx="8863012" cy="5138737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00CC"/>
                </a:solidFill>
                <a:effectLst/>
              </a:rPr>
              <a:t>First large-scale use of </a:t>
            </a:r>
            <a:r>
              <a:rPr lang="en-US" dirty="0" err="1" smtClean="0">
                <a:solidFill>
                  <a:srgbClr val="0000CC"/>
                </a:solidFill>
                <a:effectLst/>
              </a:rPr>
              <a:t>SiPMs</a:t>
            </a:r>
            <a:r>
              <a:rPr lang="en-US" dirty="0" smtClean="0">
                <a:solidFill>
                  <a:srgbClr val="0000CC"/>
                </a:solidFill>
                <a:effectLst/>
              </a:rPr>
              <a:t> in </a:t>
            </a:r>
          </a:p>
          <a:p>
            <a:pPr>
              <a:buNone/>
            </a:pPr>
            <a:r>
              <a:rPr lang="en-US" dirty="0" smtClean="0">
                <a:solidFill>
                  <a:srgbClr val="0000CC"/>
                </a:solidFill>
                <a:effectLst/>
              </a:rPr>
              <a:t>a physics experiment :  </a:t>
            </a:r>
            <a:r>
              <a:rPr lang="en-US" dirty="0" smtClean="0">
                <a:effectLst/>
              </a:rPr>
              <a:t>T2K</a:t>
            </a:r>
          </a:p>
        </p:txBody>
      </p:sp>
      <p:grpSp>
        <p:nvGrpSpPr>
          <p:cNvPr id="8" name="Group 11"/>
          <p:cNvGrpSpPr/>
          <p:nvPr/>
        </p:nvGrpSpPr>
        <p:grpSpPr>
          <a:xfrm>
            <a:off x="6627813" y="3416748"/>
            <a:ext cx="3275012" cy="2920552"/>
            <a:chOff x="4635500" y="2852739"/>
            <a:chExt cx="3275012" cy="2920552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35500" y="2852739"/>
              <a:ext cx="3275012" cy="2920552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80000" y="3479800"/>
              <a:ext cx="1403350" cy="264160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</p:grpSp>
      <p:grpSp>
        <p:nvGrpSpPr>
          <p:cNvPr id="11" name="Group 19"/>
          <p:cNvGrpSpPr/>
          <p:nvPr/>
        </p:nvGrpSpPr>
        <p:grpSpPr>
          <a:xfrm>
            <a:off x="0" y="2028031"/>
            <a:ext cx="4135770" cy="2903537"/>
            <a:chOff x="631492" y="3374231"/>
            <a:chExt cx="4135770" cy="2903537"/>
          </a:xfrm>
        </p:grpSpPr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31492" y="3374231"/>
              <a:ext cx="4135770" cy="2903537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00162" y="5732464"/>
              <a:ext cx="2252663" cy="264736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</p:grpSp>
      <p:grpSp>
        <p:nvGrpSpPr>
          <p:cNvPr id="14" name="Group 18"/>
          <p:cNvGrpSpPr/>
          <p:nvPr/>
        </p:nvGrpSpPr>
        <p:grpSpPr>
          <a:xfrm>
            <a:off x="4912555" y="1308100"/>
            <a:ext cx="3757540" cy="1999310"/>
            <a:chOff x="533400" y="1930400"/>
            <a:chExt cx="3757540" cy="1999310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b="92354"/>
            <a:stretch>
              <a:fillRect/>
            </a:stretch>
          </p:blipFill>
          <p:spPr bwMode="auto">
            <a:xfrm>
              <a:off x="546100" y="2005014"/>
              <a:ext cx="3744840" cy="172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 t="24304"/>
            <a:stretch>
              <a:fillRect/>
            </a:stretch>
          </p:blipFill>
          <p:spPr bwMode="auto">
            <a:xfrm>
              <a:off x="533400" y="2222858"/>
              <a:ext cx="3744840" cy="1706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 bwMode="auto">
            <a:xfrm>
              <a:off x="622300" y="1930400"/>
              <a:ext cx="685800" cy="3302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grpSp>
        <p:nvGrpSpPr>
          <p:cNvPr id="18" name="Group 14"/>
          <p:cNvGrpSpPr/>
          <p:nvPr/>
        </p:nvGrpSpPr>
        <p:grpSpPr>
          <a:xfrm>
            <a:off x="3270565" y="3919539"/>
            <a:ext cx="3371535" cy="2659061"/>
            <a:chOff x="7728265" y="3081338"/>
            <a:chExt cx="3371535" cy="2659061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728265" y="3081338"/>
              <a:ext cx="3363598" cy="2659061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092775" y="3537180"/>
              <a:ext cx="3007025" cy="222021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</p:grpSp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34872" y="762000"/>
            <a:ext cx="2401266" cy="18034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342148" y="933450"/>
            <a:ext cx="1595757" cy="276999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kumimoji="1" lang="en-US" altLang="ja-JP" sz="1200" b="0" dirty="0" smtClean="0">
                <a:solidFill>
                  <a:schemeClr val="tx2"/>
                </a:solidFill>
                <a:effectLst/>
                <a:latin typeface="Arial" charset="0"/>
                <a:ea typeface="ＭＳ Ｐゴシック" pitchFamily="50" charset="-128"/>
              </a:rPr>
              <a:t>D. ORME @ TIPP09</a:t>
            </a:r>
            <a:endParaRPr kumimoji="1" lang="en-US" altLang="ja-JP" sz="1200" b="0" dirty="0">
              <a:solidFill>
                <a:schemeClr val="tx2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3520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53988"/>
            <a:ext cx="8204200" cy="889000"/>
          </a:xfrm>
        </p:spPr>
        <p:txBody>
          <a:bodyPr/>
          <a:lstStyle/>
          <a:p>
            <a:r>
              <a:rPr lang="en-US" sz="2800" dirty="0" smtClean="0"/>
              <a:t>Si-PM </a:t>
            </a:r>
            <a:r>
              <a:rPr lang="en-US" sz="2800" dirty="0" smtClean="0"/>
              <a:t>FOR Cherenkov imaging counters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5575" y="1104900"/>
            <a:ext cx="4302125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sz="1800" kern="0" dirty="0" smtClean="0">
                <a:solidFill>
                  <a:srgbClr val="CC3300"/>
                </a:solidFill>
                <a:effectLst/>
              </a:rPr>
              <a:t>ISSUES:</a:t>
            </a:r>
          </a:p>
          <a:p>
            <a:r>
              <a:rPr lang="en-GB" sz="1800" kern="0" dirty="0" smtClean="0">
                <a:effectLst/>
              </a:rPr>
              <a:t>Low V operation (10-100 V)</a:t>
            </a:r>
          </a:p>
          <a:p>
            <a:r>
              <a:rPr lang="en-GB" sz="1800" kern="0" dirty="0" smtClean="0">
                <a:effectLst/>
              </a:rPr>
              <a:t>Peak PDE (</a:t>
            </a:r>
            <a:r>
              <a:rPr lang="en-US" sz="1800" kern="0" dirty="0" smtClean="0">
                <a:effectLst/>
              </a:rPr>
              <a:t>QE x </a:t>
            </a:r>
            <a:r>
              <a:rPr lang="en-US" sz="1800" kern="0" dirty="0" err="1" smtClean="0">
                <a:effectLst/>
              </a:rPr>
              <a:t>ε_geiger</a:t>
            </a:r>
            <a:r>
              <a:rPr lang="en-US" sz="1800" kern="0" dirty="0" smtClean="0">
                <a:effectLst/>
              </a:rPr>
              <a:t> x </a:t>
            </a:r>
            <a:r>
              <a:rPr lang="en-US" sz="1800" kern="0" dirty="0" err="1" smtClean="0">
                <a:effectLst/>
              </a:rPr>
              <a:t>ε_geo</a:t>
            </a:r>
            <a:r>
              <a:rPr lang="en-US" sz="1800" kern="0" dirty="0" smtClean="0">
                <a:effectLst/>
              </a:rPr>
              <a:t> ) up to 65% (@400nm Hamamatsu data sheet), but …</a:t>
            </a:r>
          </a:p>
          <a:p>
            <a:r>
              <a:rPr lang="en-US" sz="1800" kern="0" dirty="0" smtClean="0">
                <a:effectLst/>
              </a:rPr>
              <a:t>Gain ~ 10</a:t>
            </a:r>
            <a:r>
              <a:rPr lang="en-US" sz="1800" kern="0" baseline="30000" dirty="0" smtClean="0">
                <a:effectLst/>
              </a:rPr>
              <a:t>6</a:t>
            </a:r>
          </a:p>
          <a:p>
            <a:r>
              <a:rPr lang="en-US" sz="1800" kern="0" dirty="0" smtClean="0">
                <a:effectLst/>
              </a:rPr>
              <a:t>time resolution ~/&lt;100 </a:t>
            </a:r>
            <a:r>
              <a:rPr lang="en-US" sz="1800" kern="0" dirty="0" err="1" smtClean="0">
                <a:effectLst/>
              </a:rPr>
              <a:t>ps</a:t>
            </a:r>
            <a:endParaRPr lang="en-US" sz="1800" kern="0" dirty="0" smtClean="0">
              <a:effectLst/>
            </a:endParaRPr>
          </a:p>
          <a:p>
            <a:r>
              <a:rPr lang="en-GB" sz="1800" kern="0" dirty="0" smtClean="0">
                <a:effectLst/>
              </a:rPr>
              <a:t>Works in magnetic field</a:t>
            </a:r>
          </a:p>
          <a:p>
            <a:r>
              <a:rPr lang="en-GB" sz="1800" kern="0" dirty="0" smtClean="0">
                <a:solidFill>
                  <a:srgbClr val="CC3300"/>
                </a:solidFill>
                <a:effectLst/>
              </a:rPr>
              <a:t>Small size </a:t>
            </a:r>
            <a:r>
              <a:rPr lang="en-GB" sz="1800" kern="0" dirty="0" smtClean="0">
                <a:solidFill>
                  <a:srgbClr val="CC3300"/>
                </a:solidFill>
                <a:effectLst/>
                <a:sym typeface="Wingdings" pitchFamily="2" charset="2"/>
              </a:rPr>
              <a:t></a:t>
            </a:r>
            <a:r>
              <a:rPr lang="en-GB" sz="1800" kern="0" dirty="0" smtClean="0">
                <a:solidFill>
                  <a:srgbClr val="CC3300"/>
                </a:solidFill>
                <a:effectLst/>
              </a:rPr>
              <a:t> light guides</a:t>
            </a:r>
          </a:p>
          <a:p>
            <a:r>
              <a:rPr lang="en-GB" sz="1800" kern="0" dirty="0" smtClean="0">
                <a:solidFill>
                  <a:srgbClr val="CC3300"/>
                </a:solidFill>
                <a:effectLst/>
              </a:rPr>
              <a:t>High noise rate ~ 100 kHz/mm</a:t>
            </a:r>
            <a:r>
              <a:rPr lang="en-GB" sz="1800" kern="0" baseline="30000" dirty="0" smtClean="0">
                <a:solidFill>
                  <a:srgbClr val="CC3300"/>
                </a:solidFill>
                <a:effectLst/>
              </a:rPr>
              <a:t>2</a:t>
            </a:r>
            <a:r>
              <a:rPr lang="en-GB" sz="1800" kern="0" dirty="0" smtClean="0">
                <a:solidFill>
                  <a:srgbClr val="CC3300"/>
                </a:solidFill>
                <a:effectLst/>
              </a:rPr>
              <a:t> (noise pulse = </a:t>
            </a:r>
            <a:r>
              <a:rPr lang="en-GB" sz="1800" kern="0" dirty="0" err="1" smtClean="0">
                <a:solidFill>
                  <a:srgbClr val="CC3300"/>
                </a:solidFill>
                <a:effectLst/>
              </a:rPr>
              <a:t>pe</a:t>
            </a:r>
            <a:r>
              <a:rPr lang="en-GB" sz="1800" kern="0" dirty="0" smtClean="0">
                <a:solidFill>
                  <a:srgbClr val="CC3300"/>
                </a:solidFill>
                <a:effectLst/>
              </a:rPr>
              <a:t> pulse)</a:t>
            </a:r>
            <a:r>
              <a:rPr lang="en-GB" sz="1800" kern="0" dirty="0" smtClean="0">
                <a:effectLst/>
              </a:rPr>
              <a:t>   </a:t>
            </a:r>
            <a:r>
              <a:rPr lang="en-GB" sz="1800" kern="0" dirty="0" smtClean="0">
                <a:solidFill>
                  <a:srgbClr val="CC3300"/>
                </a:solidFill>
                <a:effectLst/>
              </a:rPr>
              <a:t>+</a:t>
            </a:r>
          </a:p>
          <a:p>
            <a:r>
              <a:rPr lang="en-GB" sz="1800" kern="0" dirty="0" smtClean="0">
                <a:solidFill>
                  <a:srgbClr val="CC3300"/>
                </a:solidFill>
                <a:effectLst/>
              </a:rPr>
              <a:t>Noise rates varying with environmental conditions (T) and aging</a:t>
            </a:r>
          </a:p>
          <a:p>
            <a:r>
              <a:rPr lang="en-GB" sz="1800" kern="0" dirty="0" smtClean="0">
                <a:solidFill>
                  <a:srgbClr val="CC3300"/>
                </a:solidFill>
                <a:effectLst/>
              </a:rPr>
              <a:t>Radiation damage (</a:t>
            </a:r>
            <a:r>
              <a:rPr lang="en-GB" sz="1800" kern="0" dirty="0" err="1" smtClean="0">
                <a:solidFill>
                  <a:srgbClr val="CC3300"/>
                </a:solidFill>
                <a:effectLst/>
              </a:rPr>
              <a:t>p,n</a:t>
            </a:r>
            <a:r>
              <a:rPr lang="en-GB" sz="1800" kern="0" dirty="0" smtClean="0">
                <a:solidFill>
                  <a:srgbClr val="CC3300"/>
                </a:solidFill>
                <a:effectLst/>
              </a:rPr>
              <a:t>)</a:t>
            </a:r>
            <a:endParaRPr lang="en-GB" sz="1800" kern="0" dirty="0" smtClean="0">
              <a:effectLst/>
            </a:endParaRPr>
          </a:p>
          <a:p>
            <a:r>
              <a:rPr lang="en-GB" sz="1800" kern="0" dirty="0" smtClean="0">
                <a:solidFill>
                  <a:srgbClr val="CC3300"/>
                </a:solidFill>
                <a:effectLst/>
              </a:rPr>
              <a:t>Cross-talk</a:t>
            </a:r>
          </a:p>
          <a:p>
            <a:endParaRPr lang="en-GB" sz="1800" kern="0" dirty="0" smtClean="0"/>
          </a:p>
          <a:p>
            <a:endParaRPr lang="en-GB" kern="0" dirty="0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4513263" y="1730375"/>
            <a:ext cx="4217987" cy="2238375"/>
            <a:chOff x="575" y="792"/>
            <a:chExt cx="4757" cy="2747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 l="10028" t="21121" r="9877" b="16901"/>
            <a:stretch>
              <a:fillRect/>
            </a:stretch>
          </p:blipFill>
          <p:spPr bwMode="gray">
            <a:xfrm>
              <a:off x="575" y="792"/>
              <a:ext cx="4757" cy="2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2136" y="1472"/>
              <a:ext cx="104" cy="456"/>
            </a:xfrm>
            <a:prstGeom prst="downArrow">
              <a:avLst>
                <a:gd name="adj1" fmla="val 50000"/>
                <a:gd name="adj2" fmla="val 10961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128" y="1904"/>
              <a:ext cx="128" cy="12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135688" y="819150"/>
            <a:ext cx="3494087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kumimoji="1" lang="en-US" altLang="ja-JP" sz="2000" b="0" dirty="0" err="1">
                <a:solidFill>
                  <a:schemeClr val="tx2"/>
                </a:solidFill>
                <a:effectLst/>
                <a:latin typeface="Arial" charset="0"/>
                <a:ea typeface="ＭＳ Ｐゴシック" pitchFamily="50" charset="-128"/>
              </a:rPr>
              <a:t>Afterpulsing</a:t>
            </a:r>
            <a:r>
              <a:rPr kumimoji="1" lang="en-US" altLang="ja-JP" sz="2000" b="0" dirty="0">
                <a:solidFill>
                  <a:schemeClr val="tx2"/>
                </a:solidFill>
                <a:effectLst/>
                <a:latin typeface="Arial" charset="0"/>
                <a:ea typeface="ＭＳ Ｐゴシック" pitchFamily="50" charset="-128"/>
              </a:rPr>
              <a:t> and cross talk </a:t>
            </a:r>
          </a:p>
          <a:p>
            <a:pPr eaLnBrk="1" hangingPunct="1">
              <a:lnSpc>
                <a:spcPct val="100000"/>
              </a:lnSpc>
            </a:pPr>
            <a:r>
              <a:rPr kumimoji="1" lang="en-US" altLang="ja-JP" sz="2000" b="0" dirty="0">
                <a:solidFill>
                  <a:schemeClr val="tx2"/>
                </a:solidFill>
                <a:effectLst/>
                <a:latin typeface="Arial" charset="0"/>
                <a:ea typeface="ＭＳ Ｐゴシック" pitchFamily="50" charset="-128"/>
              </a:rPr>
              <a:t>should be taken into account.</a:t>
            </a:r>
          </a:p>
          <a:p>
            <a:pPr eaLnBrk="1" hangingPunct="1">
              <a:lnSpc>
                <a:spcPct val="100000"/>
              </a:lnSpc>
            </a:pPr>
            <a:r>
              <a:rPr kumimoji="1" lang="en-US" altLang="ja-JP" sz="2000" b="0" dirty="0">
                <a:solidFill>
                  <a:schemeClr val="tx2"/>
                </a:solidFill>
                <a:effectLst/>
                <a:latin typeface="Arial" charset="0"/>
                <a:ea typeface="ＭＳ Ｐゴシック" pitchFamily="50" charset="-128"/>
              </a:rPr>
              <a:t>(H. </a:t>
            </a:r>
            <a:r>
              <a:rPr kumimoji="1" lang="en-US" altLang="ja-JP" sz="2000" b="0" dirty="0" err="1">
                <a:solidFill>
                  <a:schemeClr val="tx2"/>
                </a:solidFill>
                <a:effectLst/>
                <a:latin typeface="Arial" charset="0"/>
                <a:ea typeface="ＭＳ Ｐゴシック" pitchFamily="50" charset="-128"/>
              </a:rPr>
              <a:t>Haba</a:t>
            </a:r>
            <a:r>
              <a:rPr kumimoji="1" lang="en-US" altLang="ja-JP" sz="2000" b="0" dirty="0">
                <a:solidFill>
                  <a:schemeClr val="tx2"/>
                </a:solidFill>
                <a:effectLst/>
                <a:latin typeface="Arial" charset="0"/>
                <a:ea typeface="ＭＳ Ｐゴシック" pitchFamily="50" charset="-128"/>
              </a:rPr>
              <a:t>, RICH2007)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872163" y="2041525"/>
            <a:ext cx="163512" cy="111125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5619750" y="1563688"/>
            <a:ext cx="506413" cy="1138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7625" y="4108450"/>
            <a:ext cx="3962400" cy="22415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8394700" y="5811838"/>
            <a:ext cx="1517650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kumimoji="1" lang="en-US" altLang="ja-JP" sz="1600" b="0"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Otono @PD07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372699" y="2009775"/>
            <a:ext cx="1398140" cy="1692771"/>
          </a:xfrm>
          <a:prstGeom prst="rect">
            <a:avLst/>
          </a:prstGeom>
          <a:solidFill>
            <a:srgbClr val="CCFFFF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kumimoji="1" lang="en-US" altLang="ja-JP" sz="1400" b="0" dirty="0"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Measured with </a:t>
            </a:r>
          </a:p>
          <a:p>
            <a:pPr eaLnBrk="1" hangingPunct="1">
              <a:lnSpc>
                <a:spcPct val="100000"/>
              </a:lnSpc>
            </a:pPr>
            <a:r>
              <a:rPr kumimoji="1" lang="en-US" altLang="ja-JP" sz="1400" b="0" dirty="0"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photocurrent.   </a:t>
            </a:r>
          </a:p>
          <a:p>
            <a:pPr eaLnBrk="1" hangingPunct="1">
              <a:lnSpc>
                <a:spcPct val="100000"/>
              </a:lnSpc>
            </a:pPr>
            <a:r>
              <a:rPr kumimoji="1" lang="en-US" altLang="ja-JP" sz="1400" b="0" dirty="0"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From HPK </a:t>
            </a:r>
          </a:p>
          <a:p>
            <a:pPr eaLnBrk="1" hangingPunct="1">
              <a:lnSpc>
                <a:spcPct val="100000"/>
              </a:lnSpc>
            </a:pPr>
            <a:r>
              <a:rPr kumimoji="1" lang="en-US" altLang="ja-JP" sz="1400" b="0" dirty="0"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rPr>
              <a:t>catalogue: 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  <a:effectLst/>
                <a:latin typeface="+mn-lt"/>
              </a:rPr>
              <a:t>HC100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  <a:effectLst/>
                <a:latin typeface="+mn-lt"/>
              </a:rPr>
              <a:t>HC050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b="0" dirty="0">
                <a:solidFill>
                  <a:schemeClr val="tx1"/>
                </a:solidFill>
                <a:effectLst/>
                <a:latin typeface="+mn-lt"/>
              </a:rPr>
              <a:t>HC025</a:t>
            </a:r>
            <a:endParaRPr kumimoji="1" lang="en-US" altLang="ja-JP" sz="1600" b="0" dirty="0">
              <a:solidFill>
                <a:schemeClr val="tx1"/>
              </a:solidFill>
              <a:effectLst/>
              <a:latin typeface="+mn-lt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3520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Si-PM </a:t>
            </a:r>
            <a:r>
              <a:rPr lang="en-US" dirty="0"/>
              <a:t>in </a:t>
            </a:r>
            <a:r>
              <a:rPr lang="en-US" dirty="0" smtClean="0"/>
              <a:t>an AEROGEL RICH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38871" y="1168400"/>
            <a:ext cx="4902201" cy="539353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TEST BEAM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effectLst/>
              </a:rPr>
              <a:t>test w/o and w/ light guides:</a:t>
            </a:r>
            <a:endParaRPr lang="en-US" dirty="0" smtClean="0">
              <a:effectLst/>
            </a:endParaRPr>
          </a:p>
          <a:p>
            <a:r>
              <a:rPr lang="en-US" dirty="0" smtClean="0">
                <a:solidFill>
                  <a:srgbClr val="0000CC"/>
                </a:solidFill>
                <a:effectLst/>
              </a:rPr>
              <a:t>Noise rate: 2.4 MHz/</a:t>
            </a:r>
            <a:r>
              <a:rPr lang="en-US" dirty="0" err="1" smtClean="0">
                <a:solidFill>
                  <a:srgbClr val="0000CC"/>
                </a:solidFill>
                <a:effectLst/>
              </a:rPr>
              <a:t>ch</a:t>
            </a:r>
            <a:r>
              <a:rPr lang="en-US" dirty="0" smtClean="0">
                <a:solidFill>
                  <a:srgbClr val="0000CC"/>
                </a:solidFill>
                <a:effectLst/>
              </a:rPr>
              <a:t>.</a:t>
            </a:r>
          </a:p>
          <a:p>
            <a:r>
              <a:rPr lang="en-US" dirty="0" smtClean="0">
                <a:solidFill>
                  <a:srgbClr val="0000CC"/>
                </a:solidFill>
                <a:effectLst/>
              </a:rPr>
              <a:t>Noise &amp; signal (5 ns time window)</a:t>
            </a:r>
          </a:p>
          <a:p>
            <a:endParaRPr lang="en-US" dirty="0" smtClean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endParaRPr lang="en-US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CC"/>
              </a:solidFill>
            </a:endParaRPr>
          </a:p>
          <a:p>
            <a:r>
              <a:rPr lang="en-US" dirty="0" err="1" smtClean="0">
                <a:solidFill>
                  <a:srgbClr val="0000CC"/>
                </a:solidFill>
                <a:effectLst/>
              </a:rPr>
              <a:t>N_ph</a:t>
            </a:r>
            <a:r>
              <a:rPr lang="en-US" dirty="0" smtClean="0">
                <a:solidFill>
                  <a:srgbClr val="0000CC"/>
                </a:solidFill>
                <a:effectLst/>
              </a:rPr>
              <a:t>, meas. / exp.~ 50-60%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909888" y="895350"/>
            <a:ext cx="228806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kumimoji="1" lang="en-US" altLang="ja-JP" sz="1600" b="0" dirty="0" smtClean="0">
                <a:solidFill>
                  <a:schemeClr val="tx2"/>
                </a:solidFill>
                <a:effectLst/>
                <a:latin typeface="Arial" charset="0"/>
                <a:ea typeface="ＭＳ Ｐゴシック" pitchFamily="50" charset="-128"/>
              </a:rPr>
              <a:t>S. KORPAR @ TIPP09</a:t>
            </a:r>
            <a:endParaRPr kumimoji="1" lang="en-US" altLang="ja-JP" sz="1600" b="0" dirty="0">
              <a:solidFill>
                <a:schemeClr val="tx2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grpSp>
        <p:nvGrpSpPr>
          <p:cNvPr id="9" name="Group 14"/>
          <p:cNvGrpSpPr/>
          <p:nvPr/>
        </p:nvGrpSpPr>
        <p:grpSpPr>
          <a:xfrm>
            <a:off x="1696520" y="1836739"/>
            <a:ext cx="3083443" cy="1744662"/>
            <a:chOff x="2052120" y="2052639"/>
            <a:chExt cx="3083443" cy="174466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2120" y="2052639"/>
              <a:ext cx="3059630" cy="1744662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2463" y="3340100"/>
              <a:ext cx="1943100" cy="457200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</p:grpSp>
      <p:grpSp>
        <p:nvGrpSpPr>
          <p:cNvPr id="12" name="Group 13"/>
          <p:cNvGrpSpPr/>
          <p:nvPr/>
        </p:nvGrpSpPr>
        <p:grpSpPr>
          <a:xfrm>
            <a:off x="190500" y="1168400"/>
            <a:ext cx="2524654" cy="1795463"/>
            <a:chOff x="0" y="1638300"/>
            <a:chExt cx="2524654" cy="1795463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638300"/>
              <a:ext cx="2524654" cy="1778000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3043238"/>
              <a:ext cx="1885950" cy="390525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</p:grpSp>
      <p:grpSp>
        <p:nvGrpSpPr>
          <p:cNvPr id="15" name="Group 15"/>
          <p:cNvGrpSpPr/>
          <p:nvPr/>
        </p:nvGrpSpPr>
        <p:grpSpPr>
          <a:xfrm>
            <a:off x="279400" y="3617977"/>
            <a:ext cx="3949700" cy="2732237"/>
            <a:chOff x="279400" y="3808477"/>
            <a:chExt cx="3949700" cy="2732237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 l="2945" t="7869" r="5890" b="7869"/>
            <a:stretch>
              <a:fillRect/>
            </a:stretch>
          </p:blipFill>
          <p:spPr bwMode="auto">
            <a:xfrm>
              <a:off x="279400" y="3808477"/>
              <a:ext cx="3949700" cy="2732237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68300" y="5511800"/>
              <a:ext cx="3021981" cy="978729"/>
            </a:xfrm>
            <a:prstGeom prst="rect">
              <a:avLst/>
            </a:prstGeom>
            <a:noFill/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Module: </a:t>
              </a:r>
            </a:p>
            <a:p>
              <a:pPr algn="l"/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8 x 8  MPPC HC100</a:t>
              </a:r>
            </a:p>
            <a:p>
              <a:pPr algn="l"/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Pad size: 5.08 mm</a:t>
              </a:r>
            </a:p>
            <a:p>
              <a:pPr algn="l"/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4 mm</a:t>
              </a:r>
              <a:r>
                <a:rPr lang="en-US" sz="1600" baseline="30000" dirty="0" smtClean="0">
                  <a:solidFill>
                    <a:schemeClr val="bg1"/>
                  </a:solidFill>
                  <a:latin typeface="+mn-lt"/>
                </a:rPr>
                <a:t>2</a:t>
              </a:r>
              <a:r>
                <a:rPr lang="en-US" sz="1600" dirty="0" smtClean="0">
                  <a:solidFill>
                    <a:schemeClr val="bg1"/>
                  </a:solidFill>
                  <a:latin typeface="+mn-lt"/>
                </a:rPr>
                <a:t> active  (15.5% w/o LG</a:t>
              </a:r>
              <a:r>
                <a:rPr lang="en-US" sz="1600" dirty="0" smtClean="0">
                  <a:solidFill>
                    <a:schemeClr val="bg1"/>
                  </a:solidFill>
                </a:rPr>
                <a:t>)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9851" y="4112825"/>
            <a:ext cx="4778649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368491" y="4704962"/>
            <a:ext cx="1255472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</a:pPr>
            <a:r>
              <a:rPr kumimoji="1" lang="en-US" altLang="ja-JP" sz="1600" b="0" dirty="0" smtClean="0">
                <a:solidFill>
                  <a:schemeClr val="tx2"/>
                </a:solidFill>
                <a:effectLst/>
                <a:latin typeface="Arial" charset="0"/>
                <a:ea typeface="ＭＳ Ｐゴシック" pitchFamily="50" charset="-128"/>
              </a:rPr>
              <a:t>background</a:t>
            </a:r>
            <a:endParaRPr kumimoji="1" lang="en-US" altLang="ja-JP" sz="1600" b="0" dirty="0">
              <a:solidFill>
                <a:schemeClr val="tx2"/>
              </a:solidFill>
              <a:effectLst/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05103" y="2655501"/>
            <a:ext cx="4292600" cy="152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 bwMode="auto">
          <a:xfrm rot="10800000" flipV="1">
            <a:off x="6030603" y="3720712"/>
            <a:ext cx="609600" cy="53340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6170303" y="4228712"/>
            <a:ext cx="38100" cy="1270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7541903" y="3682612"/>
            <a:ext cx="850900" cy="520700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235201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dirty="0" smtClean="0"/>
              <a:t>GASEOUS PHOTODETECTORS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40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3988"/>
            <a:ext cx="8086725" cy="889000"/>
          </a:xfrm>
        </p:spPr>
        <p:txBody>
          <a:bodyPr/>
          <a:lstStyle/>
          <a:p>
            <a:r>
              <a:rPr lang="en-US" dirty="0" smtClean="0"/>
              <a:t>WHY GASEOUS PHOTDETECTOR?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4"/>
          <p:cNvSpPr>
            <a:spLocks noGrp="1"/>
          </p:cNvSpPr>
          <p:nvPr>
            <p:ph idx="1"/>
          </p:nvPr>
        </p:nvSpPr>
        <p:spPr>
          <a:xfrm>
            <a:off x="509588" y="1099596"/>
            <a:ext cx="8863012" cy="5215480"/>
          </a:xfrm>
        </p:spPr>
        <p:txBody>
          <a:bodyPr/>
          <a:lstStyle/>
          <a:p>
            <a:pPr>
              <a:buNone/>
            </a:pPr>
            <a:endParaRPr lang="en-US" dirty="0" smtClean="0">
              <a:solidFill>
                <a:srgbClr val="FF99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  <a:effectLst/>
              </a:rPr>
              <a:t>In spite of critical aspects and technical challenges,</a:t>
            </a: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  <a:effectLst/>
              </a:rPr>
              <a:t>					gaseous photon detectors offer:</a:t>
            </a:r>
          </a:p>
          <a:p>
            <a:pPr>
              <a:buNone/>
            </a:pPr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operation in magnetic field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the most effective solution for what concerns the cost of large detector area application</a:t>
            </a:r>
          </a:p>
          <a:p>
            <a:endParaRPr lang="en-US" dirty="0" smtClean="0">
              <a:effectLst/>
            </a:endParaRPr>
          </a:p>
          <a:p>
            <a:r>
              <a:rPr lang="en-US" dirty="0" smtClean="0">
                <a:effectLst/>
              </a:rPr>
              <a:t>minimum material budget when the photon detectors have to seat in the experiment acceptance</a:t>
            </a:r>
          </a:p>
          <a:p>
            <a:endParaRPr lang="en-US" dirty="0" smtClean="0">
              <a:effectLst/>
            </a:endParaRPr>
          </a:p>
          <a:p>
            <a:pPr>
              <a:buNone/>
            </a:pPr>
            <a:r>
              <a:rPr lang="en-US" dirty="0" smtClean="0">
                <a:effectLst/>
              </a:rPr>
              <a:t>			</a:t>
            </a:r>
            <a:r>
              <a:rPr lang="en-US" dirty="0" smtClean="0">
                <a:solidFill>
                  <a:srgbClr val="FF9900"/>
                </a:solidFill>
                <a:effectLst/>
              </a:rPr>
              <a:t>third generation of gaseous photon detectors</a:t>
            </a:r>
            <a:endParaRPr lang="en-US" dirty="0">
              <a:solidFill>
                <a:srgbClr val="FF9900"/>
              </a:solidFill>
              <a:effectLst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1111170" y="5266482"/>
            <a:ext cx="978408" cy="484632"/>
          </a:xfrm>
          <a:prstGeom prst="rightArrow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92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PID </a:t>
            </a:r>
            <a:r>
              <a:rPr lang="en-US" dirty="0" smtClean="0"/>
              <a:t>by measuring p </a:t>
            </a:r>
            <a:r>
              <a:rPr lang="en-US" dirty="0"/>
              <a:t>&amp;</a:t>
            </a:r>
            <a:r>
              <a:rPr lang="en-US" dirty="0" smtClean="0"/>
              <a:t> </a:t>
            </a:r>
            <a:r>
              <a:rPr lang="en-US" dirty="0" smtClean="0"/>
              <a:t>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8" y="1181100"/>
            <a:ext cx="8729662" cy="492601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effectLst/>
              </a:rPr>
              <a:t>Resolution: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 smtClean="0">
                <a:effectLst/>
              </a:rPr>
              <a:t>Assuming p is measured with fine resolution, the resolution in </a:t>
            </a:r>
            <a:r>
              <a:rPr lang="en-US" dirty="0" err="1" smtClean="0">
                <a:effectLst/>
                <a:latin typeface="Symbol" panose="05050102010706020507" pitchFamily="18" charset="2"/>
              </a:rPr>
              <a:t>D</a:t>
            </a:r>
            <a:r>
              <a:rPr lang="en-US" dirty="0" err="1" smtClean="0">
                <a:effectLst/>
              </a:rPr>
              <a:t>m</a:t>
            </a:r>
            <a:r>
              <a:rPr lang="en-US" dirty="0" smtClean="0">
                <a:effectLst/>
              </a:rPr>
              <a:t>/m becomes a specific request concerning the resolution of the </a:t>
            </a:r>
            <a:r>
              <a:rPr lang="en-US" dirty="0" smtClean="0">
                <a:effectLst/>
                <a:latin typeface="Symbol" panose="05050102010706020507" pitchFamily="18" charset="2"/>
              </a:rPr>
              <a:t>b </a:t>
            </a:r>
            <a:r>
              <a:rPr lang="en-US" dirty="0" smtClean="0">
                <a:effectLst/>
              </a:rPr>
              <a:t>measurement: </a:t>
            </a:r>
            <a:endParaRPr lang="en-US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35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1427163"/>
            <a:ext cx="3505200" cy="981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35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3959225"/>
            <a:ext cx="2009775" cy="81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35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150" y="3314700"/>
            <a:ext cx="3336925" cy="31766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087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53988"/>
            <a:ext cx="8229600" cy="889000"/>
          </a:xfrm>
        </p:spPr>
        <p:txBody>
          <a:bodyPr/>
          <a:lstStyle/>
          <a:p>
            <a:r>
              <a:rPr lang="en-GB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GASEOUS PHOTODETECTORS, WHERE ARE WE</a:t>
            </a:r>
            <a:r>
              <a:rPr lang="en-GB" sz="200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  <a:endParaRPr lang="en-US" sz="2000" dirty="0">
              <a:solidFill>
                <a:srgbClr val="FFC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5575" y="1176338"/>
            <a:ext cx="9547225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GB" sz="1800" kern="0" dirty="0" smtClean="0"/>
          </a:p>
          <a:p>
            <a:pPr>
              <a:lnSpc>
                <a:spcPct val="80000"/>
              </a:lnSpc>
            </a:pPr>
            <a:r>
              <a:rPr lang="en-GB" sz="1800" kern="0" dirty="0" err="1" smtClean="0">
                <a:solidFill>
                  <a:srgbClr val="CC3300"/>
                </a:solidFill>
              </a:rPr>
              <a:t>photoconverting</a:t>
            </a:r>
            <a:r>
              <a:rPr lang="en-GB" sz="1800" kern="0" dirty="0" smtClean="0">
                <a:solidFill>
                  <a:srgbClr val="CC3300"/>
                </a:solidFill>
              </a:rPr>
              <a:t> vapours </a:t>
            </a:r>
            <a:r>
              <a:rPr lang="en-GB" sz="1800" kern="0" dirty="0" smtClean="0"/>
              <a:t>are no longer in use, last example: CLEO III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GB" sz="1800" kern="0" dirty="0" smtClean="0"/>
              <a:t>     	(rates !  time resolution !)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GB" sz="1800" kern="0" dirty="0" smtClean="0"/>
          </a:p>
          <a:p>
            <a:pPr>
              <a:lnSpc>
                <a:spcPct val="80000"/>
              </a:lnSpc>
            </a:pPr>
            <a:r>
              <a:rPr lang="en-GB" sz="1800" kern="0" dirty="0" smtClean="0"/>
              <a:t>the present is represented by </a:t>
            </a:r>
            <a:r>
              <a:rPr lang="en-GB" sz="1800" kern="0" dirty="0" smtClean="0">
                <a:solidFill>
                  <a:srgbClr val="CC3300"/>
                </a:solidFill>
              </a:rPr>
              <a:t>MWPC (open geometry!) with </a:t>
            </a:r>
            <a:r>
              <a:rPr lang="en-GB" sz="1800" kern="0" dirty="0" err="1" smtClean="0">
                <a:solidFill>
                  <a:srgbClr val="CC3300"/>
                </a:solidFill>
              </a:rPr>
              <a:t>CsI</a:t>
            </a:r>
            <a:endParaRPr lang="en-GB" sz="1800" kern="0" dirty="0" smtClean="0">
              <a:solidFill>
                <a:srgbClr val="CC33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GB" sz="1800" kern="0" dirty="0" smtClean="0">
                <a:effectLst/>
              </a:rPr>
              <a:t>the first </a:t>
            </a:r>
            <a:r>
              <a:rPr lang="en-GB" sz="1800" u="sng" kern="0" dirty="0" smtClean="0">
                <a:effectLst/>
              </a:rPr>
              <a:t>prove</a:t>
            </a:r>
            <a:r>
              <a:rPr lang="en-GB" sz="1800" kern="0" dirty="0" smtClean="0">
                <a:effectLst/>
              </a:rPr>
              <a:t> (in experiments !) that coupling solid photocathodes and gaseous detectors</a:t>
            </a:r>
            <a:r>
              <a:rPr lang="en-GB" sz="1800" u="sng" kern="0" dirty="0" smtClean="0">
                <a:effectLst/>
              </a:rPr>
              <a:t> works</a:t>
            </a:r>
          </a:p>
          <a:p>
            <a:pPr lvl="1">
              <a:lnSpc>
                <a:spcPct val="80000"/>
              </a:lnSpc>
            </a:pPr>
            <a:r>
              <a:rPr lang="en-GB" sz="1800" kern="0" dirty="0" smtClean="0">
                <a:solidFill>
                  <a:srgbClr val="FF9900"/>
                </a:solidFill>
                <a:effectLst/>
              </a:rPr>
              <a:t>Severe recovery time (~ 1 d) after detector trips	  	  </a:t>
            </a:r>
            <a:r>
              <a:rPr lang="en-GB" sz="1800" u="sng" kern="0" dirty="0" smtClean="0">
                <a:solidFill>
                  <a:srgbClr val="FF9900"/>
                </a:solidFill>
                <a:effectLst/>
              </a:rPr>
              <a:t>ion feedback </a:t>
            </a:r>
            <a:r>
              <a:rPr lang="en-GB" sz="1800" u="sng" kern="0" dirty="0" smtClean="0">
                <a:solidFill>
                  <a:srgbClr val="FF9900"/>
                </a:solidFill>
                <a:effectLst/>
                <a:sym typeface="Wingdings" pitchFamily="2" charset="2"/>
              </a:rPr>
              <a:t></a:t>
            </a:r>
            <a:r>
              <a:rPr lang="en-GB" sz="1800" kern="0" dirty="0" smtClean="0">
                <a:solidFill>
                  <a:srgbClr val="FF9900"/>
                </a:solidFill>
                <a:effectLst/>
                <a:sym typeface="Wingdings" pitchFamily="2" charset="2"/>
              </a:rPr>
              <a:t> </a:t>
            </a:r>
            <a:endParaRPr lang="en-GB" sz="1800" kern="0" dirty="0" smtClean="0">
              <a:solidFill>
                <a:srgbClr val="FF9900"/>
              </a:solidFill>
              <a:effectLst/>
            </a:endParaRPr>
          </a:p>
          <a:p>
            <a:pPr lvl="1">
              <a:lnSpc>
                <a:spcPct val="80000"/>
              </a:lnSpc>
            </a:pPr>
            <a:r>
              <a:rPr lang="en-GB" sz="1800" kern="0" dirty="0" smtClean="0">
                <a:solidFill>
                  <a:srgbClr val="FF9900"/>
                </a:solidFill>
                <a:effectLst/>
              </a:rPr>
              <a:t>Aging after integrating a few </a:t>
            </a:r>
            <a:r>
              <a:rPr lang="en-GB" sz="1800" kern="0" dirty="0" err="1" smtClean="0">
                <a:solidFill>
                  <a:srgbClr val="FF9900"/>
                </a:solidFill>
                <a:effectLst/>
              </a:rPr>
              <a:t>mC</a:t>
            </a:r>
            <a:r>
              <a:rPr lang="en-GB" sz="1800" kern="0" dirty="0" smtClean="0">
                <a:solidFill>
                  <a:srgbClr val="FF9900"/>
                </a:solidFill>
                <a:effectLst/>
              </a:rPr>
              <a:t> / cm</a:t>
            </a:r>
            <a:r>
              <a:rPr lang="en-GB" sz="1800" kern="0" baseline="30000" dirty="0" smtClean="0">
                <a:solidFill>
                  <a:srgbClr val="FF9900"/>
                </a:solidFill>
                <a:effectLst/>
              </a:rPr>
              <a:t>2</a:t>
            </a:r>
            <a:r>
              <a:rPr lang="en-GB" sz="1800" kern="0" dirty="0" smtClean="0">
                <a:solidFill>
                  <a:srgbClr val="FF9900"/>
                </a:solidFill>
                <a:effectLst/>
              </a:rPr>
              <a:t>		  	  </a:t>
            </a:r>
            <a:r>
              <a:rPr lang="en-GB" sz="1800" u="sng" kern="0" dirty="0" err="1" smtClean="0">
                <a:solidFill>
                  <a:srgbClr val="FF9900"/>
                </a:solidFill>
                <a:effectLst/>
                <a:sym typeface="Wingdings" pitchFamily="2" charset="2"/>
              </a:rPr>
              <a:t>CsI</a:t>
            </a:r>
            <a:r>
              <a:rPr lang="en-GB" sz="1800" u="sng" kern="0" dirty="0" smtClean="0">
                <a:solidFill>
                  <a:srgbClr val="FF9900"/>
                </a:solidFill>
                <a:effectLst/>
                <a:sym typeface="Wingdings" pitchFamily="2" charset="2"/>
              </a:rPr>
              <a:t> ion</a:t>
            </a:r>
            <a:endParaRPr lang="en-GB" sz="1800" u="sng" kern="0" dirty="0" smtClean="0">
              <a:solidFill>
                <a:srgbClr val="FF9900"/>
              </a:solidFill>
              <a:effectLst/>
            </a:endParaRPr>
          </a:p>
          <a:p>
            <a:pPr lvl="1">
              <a:lnSpc>
                <a:spcPct val="80000"/>
              </a:lnSpc>
            </a:pPr>
            <a:r>
              <a:rPr lang="en-GB" sz="1800" kern="0" dirty="0" smtClean="0">
                <a:solidFill>
                  <a:srgbClr val="FF9900"/>
                </a:solidFill>
                <a:effectLst/>
              </a:rPr>
              <a:t>Moderate gain: &lt; 10</a:t>
            </a:r>
            <a:r>
              <a:rPr lang="en-GB" sz="1800" kern="0" baseline="30000" dirty="0" smtClean="0">
                <a:solidFill>
                  <a:srgbClr val="FF9900"/>
                </a:solidFill>
                <a:effectLst/>
              </a:rPr>
              <a:t>5 </a:t>
            </a:r>
            <a:r>
              <a:rPr lang="en-GB" sz="1800" kern="0" dirty="0" smtClean="0">
                <a:solidFill>
                  <a:schemeClr val="tx1"/>
                </a:solidFill>
                <a:effectLst/>
              </a:rPr>
              <a:t>(effective gain: &lt;1/2)		  </a:t>
            </a:r>
            <a:r>
              <a:rPr lang="en-GB" sz="1800" u="sng" kern="0" dirty="0" smtClean="0">
                <a:solidFill>
                  <a:srgbClr val="FF9900"/>
                </a:solidFill>
                <a:effectLst/>
              </a:rPr>
              <a:t>bombardment</a:t>
            </a:r>
          </a:p>
          <a:p>
            <a:pPr lvl="1">
              <a:lnSpc>
                <a:spcPct val="80000"/>
              </a:lnSpc>
            </a:pPr>
            <a:endParaRPr lang="en-GB" sz="1800" u="sng" kern="0" dirty="0" smtClean="0">
              <a:solidFill>
                <a:schemeClr val="hlink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GB" sz="1800" kern="0" dirty="0" smtClean="0"/>
              <a:t>The way to the future: </a:t>
            </a:r>
            <a:r>
              <a:rPr lang="en-GB" sz="1800" u="sng" kern="0" dirty="0" smtClean="0">
                <a:solidFill>
                  <a:srgbClr val="CC3300"/>
                </a:solidFill>
              </a:rPr>
              <a:t>photon &amp;</a:t>
            </a:r>
            <a:r>
              <a:rPr lang="en-GB" sz="1800" kern="0" dirty="0" smtClean="0"/>
              <a:t> </a:t>
            </a:r>
            <a:r>
              <a:rPr lang="en-GB" sz="1800" u="sng" kern="0" dirty="0" smtClean="0">
                <a:solidFill>
                  <a:srgbClr val="CC3300"/>
                </a:solidFill>
              </a:rPr>
              <a:t>ion blocking architectures</a:t>
            </a:r>
          </a:p>
          <a:p>
            <a:pPr lvl="1">
              <a:lnSpc>
                <a:spcPct val="80000"/>
              </a:lnSpc>
            </a:pPr>
            <a:r>
              <a:rPr lang="en-GB" sz="1800" kern="0" dirty="0" smtClean="0">
                <a:effectLst/>
              </a:rPr>
              <a:t>GEM/THGEM allow for multistage detectors</a:t>
            </a:r>
          </a:p>
          <a:p>
            <a:pPr lvl="2">
              <a:lnSpc>
                <a:spcPct val="80000"/>
              </a:lnSpc>
            </a:pPr>
            <a:r>
              <a:rPr lang="en-GB" sz="1800" kern="0" dirty="0" smtClean="0">
                <a:effectLst/>
              </a:rPr>
              <a:t>With THGEMs: High overall gain ↔ </a:t>
            </a:r>
            <a:r>
              <a:rPr lang="en-GB" sz="1800" kern="0" dirty="0" err="1" smtClean="0">
                <a:effectLst/>
              </a:rPr>
              <a:t>pe</a:t>
            </a:r>
            <a:r>
              <a:rPr lang="en-GB" sz="1800" kern="0" dirty="0" smtClean="0">
                <a:effectLst/>
              </a:rPr>
              <a:t> det. efficiency!</a:t>
            </a:r>
          </a:p>
          <a:p>
            <a:pPr lvl="2">
              <a:lnSpc>
                <a:spcPct val="80000"/>
              </a:lnSpc>
            </a:pPr>
            <a:r>
              <a:rPr lang="en-GB" sz="1800" kern="0" dirty="0" smtClean="0">
                <a:effectLst/>
              </a:rPr>
              <a:t>Good ion blocking (up to IFB at a few % level)</a:t>
            </a:r>
          </a:p>
          <a:p>
            <a:pPr lvl="1">
              <a:lnSpc>
                <a:spcPct val="80000"/>
              </a:lnSpc>
            </a:pPr>
            <a:r>
              <a:rPr lang="en-GB" sz="1800" kern="0" dirty="0" smtClean="0">
                <a:effectLst/>
              </a:rPr>
              <a:t>IBF control by </a:t>
            </a:r>
            <a:r>
              <a:rPr lang="en-GB" sz="1800" kern="0" dirty="0" err="1" smtClean="0">
                <a:effectLst/>
              </a:rPr>
              <a:t>Micromegas</a:t>
            </a:r>
            <a:endParaRPr lang="en-GB" sz="1800" kern="0" dirty="0" smtClean="0">
              <a:effectLst/>
            </a:endParaRPr>
          </a:p>
          <a:p>
            <a:pPr marL="762000" lvl="1" indent="0">
              <a:lnSpc>
                <a:spcPct val="80000"/>
              </a:lnSpc>
              <a:buNone/>
            </a:pPr>
            <a:endParaRPr lang="en-GB" sz="4000" kern="0" dirty="0" smtClean="0">
              <a:effectLst/>
            </a:endParaRPr>
          </a:p>
          <a:p>
            <a:pPr lvl="2">
              <a:lnSpc>
                <a:spcPct val="80000"/>
              </a:lnSpc>
            </a:pPr>
            <a:endParaRPr lang="en-GB" sz="1800" kern="0" dirty="0">
              <a:effectLst/>
            </a:endParaRPr>
          </a:p>
        </p:txBody>
      </p:sp>
      <p:sp>
        <p:nvSpPr>
          <p:cNvPr id="8" name="AutoShape 4"/>
          <p:cNvSpPr>
            <a:spLocks/>
          </p:cNvSpPr>
          <p:nvPr/>
        </p:nvSpPr>
        <p:spPr bwMode="auto">
          <a:xfrm>
            <a:off x="7205663" y="3203575"/>
            <a:ext cx="284162" cy="914400"/>
          </a:xfrm>
          <a:prstGeom prst="rightBrace">
            <a:avLst>
              <a:gd name="adj1" fmla="val 26816"/>
              <a:gd name="adj2" fmla="val 50000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20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GASEOUS PDs, THE PAST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3398" y="3133545"/>
            <a:ext cx="2805031" cy="236749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285008" y="1176338"/>
            <a:ext cx="9393382" cy="5138737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Gaseous photon detectors, the first generation: </a:t>
            </a:r>
            <a:r>
              <a:rPr lang="en-US" dirty="0" smtClean="0">
                <a:solidFill>
                  <a:srgbClr val="FF9900"/>
                </a:solidFill>
              </a:rPr>
              <a:t>converting </a:t>
            </a:r>
            <a:r>
              <a:rPr lang="en-US" dirty="0" err="1" smtClean="0">
                <a:solidFill>
                  <a:srgbClr val="FF9900"/>
                </a:solidFill>
              </a:rPr>
              <a:t>vapours</a:t>
            </a:r>
            <a:r>
              <a:rPr lang="en-US" dirty="0" smtClean="0">
                <a:solidFill>
                  <a:srgbClr val="FF9900"/>
                </a:solidFill>
              </a:rPr>
              <a:t> </a:t>
            </a:r>
            <a:endParaRPr lang="en-US" dirty="0">
              <a:solidFill>
                <a:srgbClr val="FF99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47" y="1816841"/>
            <a:ext cx="2386341" cy="1849478"/>
          </a:xfrm>
          <a:prstGeom prst="rect">
            <a:avLst/>
          </a:prstGeom>
          <a:noFill/>
          <a:ln w="9525" algn="ctr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705" y="3811251"/>
            <a:ext cx="2587943" cy="1609725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00645" y="1634737"/>
            <a:ext cx="1056700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OMEGA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391" y="5236219"/>
            <a:ext cx="1031051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DELPHI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26911" y="1574157"/>
            <a:ext cx="5638224" cy="4653023"/>
          </a:xfrm>
          <a:prstGeom prst="rect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4983" y="5296347"/>
            <a:ext cx="3963457" cy="784830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9900"/>
                </a:solidFill>
              </a:rPr>
              <a:t>TMAE</a:t>
            </a:r>
          </a:p>
          <a:p>
            <a:r>
              <a:rPr lang="en-US" sz="1800" dirty="0" smtClean="0">
                <a:solidFill>
                  <a:srgbClr val="FF9900"/>
                </a:solidFill>
              </a:rPr>
              <a:t>(</a:t>
            </a:r>
            <a:r>
              <a:rPr lang="en-US" sz="1800" dirty="0" err="1" smtClean="0">
                <a:solidFill>
                  <a:srgbClr val="FF9900"/>
                </a:solidFill>
              </a:rPr>
              <a:t>Tetrakis</a:t>
            </a:r>
            <a:r>
              <a:rPr lang="en-US" sz="1800" dirty="0" smtClean="0">
                <a:solidFill>
                  <a:srgbClr val="FF9900"/>
                </a:solidFill>
              </a:rPr>
              <a:t>-</a:t>
            </a:r>
            <a:r>
              <a:rPr lang="en-US" sz="1800" dirty="0" err="1" smtClean="0">
                <a:solidFill>
                  <a:srgbClr val="FF9900"/>
                </a:solidFill>
              </a:rPr>
              <a:t>Dimethylamine</a:t>
            </a:r>
            <a:r>
              <a:rPr lang="en-US" sz="1800" dirty="0" smtClean="0">
                <a:solidFill>
                  <a:srgbClr val="FF9900"/>
                </a:solidFill>
              </a:rPr>
              <a:t>-Ethylene)</a:t>
            </a:r>
            <a:endParaRPr lang="en-US" sz="1800" dirty="0">
              <a:solidFill>
                <a:srgbClr val="FF9900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215605" y="1562582"/>
            <a:ext cx="3298785" cy="4676172"/>
          </a:xfrm>
          <a:prstGeom prst="rect">
            <a:avLst/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50249" y="5655136"/>
            <a:ext cx="3230372" cy="535531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9900"/>
                </a:solidFill>
              </a:rPr>
              <a:t>TEA </a:t>
            </a:r>
            <a:r>
              <a:rPr lang="en-US" sz="1800" dirty="0" smtClean="0">
                <a:solidFill>
                  <a:srgbClr val="FF9900"/>
                </a:solidFill>
              </a:rPr>
              <a:t>(Tri-Ethyl-Amine)</a:t>
            </a:r>
            <a:endParaRPr lang="en-US" sz="1800" dirty="0">
              <a:solidFill>
                <a:srgbClr val="FF9900"/>
              </a:solidFill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1281" y="1860450"/>
            <a:ext cx="2685519" cy="2225413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266442" y="3998955"/>
            <a:ext cx="1415772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SLD - CRID</a:t>
            </a:r>
            <a:endParaRPr lang="en-US" sz="1800" dirty="0">
              <a:solidFill>
                <a:srgbClr val="0000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07531" y="5193077"/>
            <a:ext cx="1082348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CLEO III</a:t>
            </a:r>
            <a:endParaRPr lang="en-US" sz="1800" dirty="0">
              <a:solidFill>
                <a:srgbClr val="0000CC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3415" y="1695330"/>
            <a:ext cx="2839208" cy="1337238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629378" y="2752747"/>
            <a:ext cx="723275" cy="3416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CC"/>
                </a:solidFill>
              </a:rPr>
              <a:t>E605</a:t>
            </a:r>
            <a:endParaRPr lang="en-US" sz="18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5201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6218" y="1088020"/>
            <a:ext cx="9421792" cy="5348406"/>
          </a:xfrm>
        </p:spPr>
        <p:txBody>
          <a:bodyPr/>
          <a:lstStyle/>
          <a:p>
            <a:r>
              <a:rPr lang="en-US" dirty="0" smtClean="0"/>
              <a:t>TMAE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75475" y="1293350"/>
            <a:ext cx="4014845" cy="2555263"/>
            <a:chOff x="399972" y="1675314"/>
            <a:chExt cx="4014845" cy="2555263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7192" y="1675314"/>
              <a:ext cx="3857625" cy="2419350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385855" y="3225183"/>
              <a:ext cx="654346" cy="5909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+mn-lt"/>
                </a:rPr>
                <a:t>QE</a:t>
              </a:r>
              <a:r>
                <a:rPr lang="en-US" dirty="0" smtClean="0">
                  <a:solidFill>
                    <a:schemeClr val="tx1"/>
                  </a:solidFill>
                </a:rPr>
                <a:t>,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9972" y="3972045"/>
              <a:ext cx="1968809" cy="2585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solidFill>
                    <a:srgbClr val="0000CC"/>
                  </a:solidFill>
                </a:rPr>
                <a:t>NIMA  323 (1992) 351</a:t>
              </a:r>
              <a:endParaRPr lang="en-US" sz="1200" i="1" dirty="0">
                <a:solidFill>
                  <a:srgbClr val="0000CC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898248" y="3055716"/>
              <a:ext cx="1944547" cy="787079"/>
            </a:xfrm>
            <a:prstGeom prst="rect">
              <a:avLst/>
            </a:prstGeom>
            <a:solidFill>
              <a:srgbClr val="FF99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18781" y="1106312"/>
            <a:ext cx="1346844" cy="535531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9900"/>
                </a:solidFill>
              </a:rPr>
              <a:t>TMAE</a:t>
            </a:r>
            <a:endParaRPr lang="en-US" sz="3200" dirty="0">
              <a:solidFill>
                <a:srgbClr val="FF99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547" y="3838820"/>
            <a:ext cx="4709590" cy="255716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554037" y="6139056"/>
            <a:ext cx="3592651" cy="2585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rgbClr val="0000CC"/>
                </a:solidFill>
              </a:rPr>
              <a:t>DELPHI barrel RICH, NIMA 273 (1988) 247</a:t>
            </a:r>
            <a:endParaRPr lang="en-US" sz="1200" i="1" dirty="0">
              <a:solidFill>
                <a:srgbClr val="0000CC"/>
              </a:solidFill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5312779" y="1134320"/>
          <a:ext cx="4190036" cy="2789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7" name="Straight Connector 16"/>
          <p:cNvCxnSpPr/>
          <p:nvPr/>
        </p:nvCxnSpPr>
        <p:spPr bwMode="auto">
          <a:xfrm rot="5400000">
            <a:off x="5926243" y="2754775"/>
            <a:ext cx="2430680" cy="5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338007" y="1784430"/>
            <a:ext cx="2202847" cy="6740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CC"/>
                </a:solidFill>
                <a:effectLst/>
              </a:rPr>
              <a:t>DELPHI barrel RICH</a:t>
            </a:r>
          </a:p>
          <a:p>
            <a:r>
              <a:rPr lang="en-US" sz="1400" i="1" dirty="0" smtClean="0">
                <a:solidFill>
                  <a:srgbClr val="0000CC"/>
                </a:solidFill>
                <a:effectLst/>
              </a:rPr>
              <a:t>Photosensitive volume: </a:t>
            </a:r>
          </a:p>
          <a:p>
            <a:r>
              <a:rPr lang="en-US" sz="1400" i="1" dirty="0" smtClean="0">
                <a:solidFill>
                  <a:srgbClr val="0000CC"/>
                </a:solidFill>
                <a:effectLst/>
              </a:rPr>
              <a:t>	    5 cm thick</a:t>
            </a:r>
            <a:endParaRPr lang="en-US" sz="1400" i="1" dirty="0">
              <a:solidFill>
                <a:srgbClr val="0000CC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92336" y="4976464"/>
            <a:ext cx="837089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solidFill>
                  <a:srgbClr val="FF0000"/>
                </a:solidFill>
                <a:effectLst/>
              </a:rPr>
              <a:t>cloisons</a:t>
            </a:r>
            <a:endParaRPr lang="en-US" sz="1400" i="1" dirty="0">
              <a:solidFill>
                <a:srgbClr val="FF0000"/>
              </a:solidFill>
              <a:effectLst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67190" y="5425798"/>
            <a:ext cx="1151277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effectLst/>
              </a:rPr>
              <a:t>Anode wire</a:t>
            </a:r>
            <a:endParaRPr lang="en-US" sz="1400" i="1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 bwMode="auto">
          <a:xfrm flipH="1">
            <a:off x="2210754" y="5568914"/>
            <a:ext cx="1656436" cy="202546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0800000" flipV="1">
            <a:off x="2123704" y="5142016"/>
            <a:ext cx="1260765" cy="128648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10800000" flipV="1">
            <a:off x="2525488" y="5213268"/>
            <a:ext cx="858981" cy="245422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5336641" y="4182820"/>
            <a:ext cx="3997363" cy="2031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thick photosensitive volume (</a:t>
            </a:r>
            <a:r>
              <a:rPr lang="en-US" sz="1400" u="sng" dirty="0" smtClean="0">
                <a:solidFill>
                  <a:srgbClr val="0000CC"/>
                </a:solidFill>
                <a:effectLst/>
                <a:latin typeface="+mn-lt"/>
              </a:rPr>
              <a:t>slow</a:t>
            </a: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 photon </a:t>
            </a:r>
          </a:p>
          <a:p>
            <a:pPr algn="l"/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	detectors, parallax error)</a:t>
            </a:r>
          </a:p>
          <a:p>
            <a:pPr algn="l"/>
            <a:endParaRPr lang="en-US" sz="1400" dirty="0" smtClean="0">
              <a:solidFill>
                <a:srgbClr val="0000CC"/>
              </a:solidFill>
              <a:effectLst/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heating and temperature control </a:t>
            </a:r>
          </a:p>
          <a:p>
            <a:pPr algn="l"/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	(T _bubbling &lt;</a:t>
            </a:r>
            <a:r>
              <a:rPr lang="en-US" sz="1400" dirty="0" err="1" smtClean="0">
                <a:solidFill>
                  <a:srgbClr val="0000CC"/>
                </a:solidFill>
                <a:effectLst/>
                <a:latin typeface="+mn-lt"/>
              </a:rPr>
              <a:t>T_operation</a:t>
            </a: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)</a:t>
            </a:r>
          </a:p>
          <a:p>
            <a:pPr algn="l"/>
            <a:endParaRPr lang="en-US" sz="1400" dirty="0" smtClean="0">
              <a:solidFill>
                <a:srgbClr val="0000CC"/>
              </a:solidFill>
              <a:effectLst/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photon feed-back from amplification region</a:t>
            </a:r>
          </a:p>
          <a:p>
            <a:pPr algn="l"/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          	(protections)</a:t>
            </a:r>
          </a:p>
          <a:p>
            <a:pPr algn="l"/>
            <a:endParaRPr lang="en-US" sz="1400" dirty="0" smtClean="0">
              <a:solidFill>
                <a:srgbClr val="0000CC"/>
              </a:solidFill>
              <a:effectLst/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chemically extremely reactive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554037" y="52388"/>
            <a:ext cx="778668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9pPr>
          </a:lstStyle>
          <a:p>
            <a:r>
              <a:rPr lang="en-US" dirty="0"/>
              <a:t>GASEOUS PDs, THE PAST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080857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554037" y="52388"/>
            <a:ext cx="778668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9pPr>
          </a:lstStyle>
          <a:p>
            <a:r>
              <a:rPr lang="en-US" dirty="0"/>
              <a:t>GASEOUS PDs, THE PAST</a:t>
            </a:r>
            <a:endParaRPr lang="en-US" kern="0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266218" y="1088020"/>
            <a:ext cx="9421792" cy="5324355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8781" y="1106312"/>
            <a:ext cx="1005403" cy="535531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9900"/>
                </a:solidFill>
              </a:rPr>
              <a:t>TEA</a:t>
            </a:r>
            <a:endParaRPr lang="en-US" sz="3200" dirty="0">
              <a:solidFill>
                <a:srgbClr val="FF99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495" y="1713054"/>
            <a:ext cx="3823946" cy="2647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1104875" y="1736204"/>
            <a:ext cx="2175596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CC"/>
                </a:solidFill>
              </a:rPr>
              <a:t>NIMA 554 (2005) 147</a:t>
            </a:r>
            <a:endParaRPr lang="en-US" sz="1400" i="1" dirty="0">
              <a:solidFill>
                <a:srgbClr val="0000CC"/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6361" y="2011221"/>
            <a:ext cx="3858290" cy="162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5629889" y="1668685"/>
            <a:ext cx="3169458" cy="2862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000CC"/>
                </a:solidFill>
              </a:rPr>
              <a:t>CLEO III, NIMA 441 (2000) 374</a:t>
            </a:r>
            <a:endParaRPr lang="en-US" sz="1400" i="1" dirty="0">
              <a:solidFill>
                <a:srgbClr val="0000C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11189" y="4340906"/>
            <a:ext cx="3997363" cy="164352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technical challenges of the far UV domain</a:t>
            </a:r>
          </a:p>
          <a:p>
            <a:pPr algn="l"/>
            <a:endParaRPr lang="en-US" sz="1400" dirty="0" smtClean="0">
              <a:solidFill>
                <a:srgbClr val="0000CC"/>
              </a:solidFill>
              <a:effectLst/>
              <a:latin typeface="+mn-lt"/>
            </a:endParaRPr>
          </a:p>
          <a:p>
            <a:pPr algn="l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en-US" sz="1400" u="sng" dirty="0" smtClean="0">
                <a:solidFill>
                  <a:srgbClr val="0000CC"/>
                </a:solidFill>
                <a:effectLst/>
                <a:latin typeface="+mn-lt"/>
              </a:rPr>
              <a:t>large chromatic dispersion </a:t>
            </a: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in far UV region: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Proximity focusing (the Chromatic dispersion is not the major resolution limitation)</a:t>
            </a:r>
          </a:p>
          <a:p>
            <a:pPr lvl="1" algn="l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effectLst/>
                <a:latin typeface="+mn-lt"/>
              </a:rPr>
              <a:t>He, a radiator gas with extremely reduced chromatic dispersion </a:t>
            </a:r>
          </a:p>
        </p:txBody>
      </p:sp>
    </p:spTree>
    <p:extLst>
      <p:ext uri="{BB962C8B-B14F-4D97-AF65-F5344CB8AC3E}">
        <p14:creationId xmlns:p14="http://schemas.microsoft.com/office/powerpoint/2010/main" val="35381331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554037" y="52388"/>
            <a:ext cx="778668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9pPr>
          </a:lstStyle>
          <a:p>
            <a:r>
              <a:rPr lang="en-US" dirty="0"/>
              <a:t>GASEOUS PDs, THE </a:t>
            </a:r>
            <a:r>
              <a:rPr lang="en-US" dirty="0" smtClean="0"/>
              <a:t>PRESENT</a:t>
            </a:r>
            <a:endParaRPr lang="en-US" kern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r>
              <a:rPr lang="en-US" dirty="0" smtClean="0"/>
              <a:t>MWPCs with solid state photocathode (</a:t>
            </a:r>
            <a:r>
              <a:rPr lang="en-US" dirty="0" smtClean="0">
                <a:solidFill>
                  <a:srgbClr val="FF9933"/>
                </a:solidFill>
              </a:rPr>
              <a:t>the RD26 effort</a:t>
            </a:r>
            <a:r>
              <a:rPr lang="en-US" dirty="0" smtClean="0"/>
              <a:t>)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23" y="3305443"/>
            <a:ext cx="2296012" cy="286131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 l="71053"/>
          <a:stretch>
            <a:fillRect/>
          </a:stretch>
        </p:blipFill>
        <p:spPr bwMode="auto">
          <a:xfrm>
            <a:off x="7374576" y="1529589"/>
            <a:ext cx="1953670" cy="178723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/>
          <a:srcRect b="14042"/>
          <a:stretch>
            <a:fillRect/>
          </a:stretch>
        </p:blipFill>
        <p:spPr bwMode="auto">
          <a:xfrm>
            <a:off x="3662667" y="1448790"/>
            <a:ext cx="3286065" cy="184921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2832" y="4053175"/>
            <a:ext cx="2129565" cy="224826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439" y="4405745"/>
            <a:ext cx="3017004" cy="185766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033" y="1558020"/>
            <a:ext cx="3213523" cy="166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2400920" y="2990026"/>
            <a:ext cx="1152880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TIC, NA44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390" y="5752028"/>
            <a:ext cx="1686680" cy="7571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COMPASS, </a:t>
            </a:r>
          </a:p>
          <a:p>
            <a:r>
              <a:rPr lang="en-US" sz="1600" dirty="0" smtClean="0">
                <a:solidFill>
                  <a:srgbClr val="0000CC"/>
                </a:solidFill>
              </a:rPr>
              <a:t>RICH-1</a:t>
            </a:r>
          </a:p>
          <a:p>
            <a:r>
              <a:rPr lang="en-US" sz="1600" dirty="0" err="1" smtClean="0">
                <a:solidFill>
                  <a:srgbClr val="FF9933"/>
                </a:solidFill>
              </a:rPr>
              <a:t>CsI</a:t>
            </a:r>
            <a:r>
              <a:rPr lang="en-US" sz="1600" dirty="0" smtClean="0">
                <a:solidFill>
                  <a:srgbClr val="FF9933"/>
                </a:solidFill>
              </a:rPr>
              <a:t> area &gt; 5 m</a:t>
            </a:r>
            <a:r>
              <a:rPr lang="en-US" sz="1600" baseline="30000" dirty="0" smtClean="0">
                <a:solidFill>
                  <a:srgbClr val="FF9933"/>
                </a:solidFill>
              </a:rPr>
              <a:t>2</a:t>
            </a:r>
            <a:endParaRPr lang="en-US" sz="1600" baseline="30000" dirty="0">
              <a:solidFill>
                <a:srgbClr val="FF9933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32744" y="3116697"/>
            <a:ext cx="1526252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JLAB-HALL A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45901" y="1492746"/>
            <a:ext cx="1762021" cy="5355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ALICE-HMPID</a:t>
            </a:r>
          </a:p>
          <a:p>
            <a:r>
              <a:rPr lang="en-US" sz="1600" dirty="0" err="1" smtClean="0">
                <a:solidFill>
                  <a:srgbClr val="FF9933"/>
                </a:solidFill>
              </a:rPr>
              <a:t>CsI</a:t>
            </a:r>
            <a:r>
              <a:rPr lang="en-US" sz="1600" dirty="0" smtClean="0">
                <a:solidFill>
                  <a:srgbClr val="FF9933"/>
                </a:solidFill>
              </a:rPr>
              <a:t> area &gt; 10 m</a:t>
            </a:r>
            <a:r>
              <a:rPr lang="en-US" sz="1600" baseline="30000" dirty="0" smtClean="0">
                <a:solidFill>
                  <a:srgbClr val="FF9933"/>
                </a:solidFill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59902" y="6081570"/>
            <a:ext cx="725648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STAR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673070" y="6032089"/>
            <a:ext cx="899605" cy="3139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HADES</a:t>
            </a:r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36872" y="3348794"/>
            <a:ext cx="528396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9900"/>
                </a:solidFill>
                <a:latin typeface="+mn-lt"/>
              </a:rPr>
              <a:t>A solid state photocathode exposed to </a:t>
            </a:r>
          </a:p>
          <a:p>
            <a:pPr algn="ctr"/>
            <a:r>
              <a:rPr lang="en-US" sz="2000" dirty="0" smtClean="0">
                <a:solidFill>
                  <a:srgbClr val="FF9900"/>
                </a:solidFill>
                <a:latin typeface="+mn-lt"/>
              </a:rPr>
              <a:t>a gaseous atmosphere in an effective PD:</a:t>
            </a:r>
          </a:p>
          <a:p>
            <a:pPr algn="ctr"/>
            <a:r>
              <a:rPr lang="en-US" sz="2000" u="sng" dirty="0" smtClean="0">
                <a:solidFill>
                  <a:srgbClr val="FF9900"/>
                </a:solidFill>
                <a:latin typeface="+mn-lt"/>
              </a:rPr>
              <a:t>a success !</a:t>
            </a:r>
            <a:endParaRPr lang="en-US" sz="2000" u="sng" dirty="0">
              <a:solidFill>
                <a:srgbClr val="FF99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1084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54037" y="52388"/>
            <a:ext cx="778668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9pPr>
          </a:lstStyle>
          <a:p>
            <a:r>
              <a:rPr lang="en-US" dirty="0"/>
              <a:t>GASEOUS PDs, THE PAST</a:t>
            </a:r>
            <a:endParaRPr lang="en-US" kern="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011387" y="1123122"/>
            <a:ext cx="4667002" cy="5257800"/>
          </a:xfrm>
        </p:spPr>
        <p:txBody>
          <a:bodyPr/>
          <a:lstStyle/>
          <a:p>
            <a:pPr>
              <a:buNone/>
            </a:pPr>
            <a:r>
              <a:rPr lang="en-US" sz="2000" u="sng" dirty="0" smtClean="0"/>
              <a:t>Photocathode</a:t>
            </a:r>
            <a:r>
              <a:rPr lang="en-US" sz="2000" dirty="0" smtClean="0"/>
              <a:t> - the most robust</a:t>
            </a:r>
          </a:p>
          <a:p>
            <a:pPr>
              <a:buNone/>
            </a:pPr>
            <a:r>
              <a:rPr lang="en-US" sz="2000" dirty="0" smtClean="0"/>
              <a:t>one in gaseous atmosphere: </a:t>
            </a:r>
            <a:r>
              <a:rPr lang="en-US" sz="2000" dirty="0" err="1" smtClean="0">
                <a:solidFill>
                  <a:srgbClr val="FF9900"/>
                </a:solidFill>
              </a:rPr>
              <a:t>CsI</a:t>
            </a:r>
            <a:endParaRPr lang="en-US" sz="2000" dirty="0">
              <a:solidFill>
                <a:srgbClr val="FF9900"/>
              </a:solidFill>
            </a:endParaRPr>
          </a:p>
        </p:txBody>
      </p:sp>
      <p:sp>
        <p:nvSpPr>
          <p:cNvPr id="9" name="Content Placeholder 26"/>
          <p:cNvSpPr txBox="1">
            <a:spLocks/>
          </p:cNvSpPr>
          <p:nvPr/>
        </p:nvSpPr>
        <p:spPr>
          <a:xfrm>
            <a:off x="218867" y="1128837"/>
            <a:ext cx="4650015" cy="5248212"/>
          </a:xfrm>
          <a:prstGeom prst="rect">
            <a:avLst/>
          </a:prstGeom>
        </p:spPr>
        <p:txBody>
          <a:bodyPr/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Structure of the PDs</a:t>
            </a:r>
          </a:p>
          <a:p>
            <a:endParaRPr lang="en-US" kern="0" dirty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endParaRPr lang="en-US" kern="0" dirty="0" smtClean="0"/>
          </a:p>
          <a:p>
            <a:pPr>
              <a:buFont typeface="Wingdings" pitchFamily="2" charset="2"/>
              <a:buNone/>
            </a:pPr>
            <a:endParaRPr lang="en-US" kern="0" dirty="0" smtClean="0"/>
          </a:p>
          <a:p>
            <a:pPr>
              <a:buFont typeface="Wingdings" pitchFamily="2" charset="2"/>
              <a:buNone/>
            </a:pPr>
            <a:r>
              <a:rPr lang="en-US" kern="0" dirty="0" smtClean="0"/>
              <a:t>@ 2 kV (typical):</a:t>
            </a:r>
          </a:p>
          <a:p>
            <a:pPr>
              <a:buFont typeface="Wingdings" pitchFamily="2" charset="2"/>
              <a:buNone/>
            </a:pPr>
            <a:r>
              <a:rPr lang="en-US" kern="0" dirty="0" smtClean="0"/>
              <a:t>	E (</a:t>
            </a:r>
            <a:r>
              <a:rPr lang="en-US" kern="0" dirty="0" err="1" smtClean="0"/>
              <a:t>CsI</a:t>
            </a:r>
            <a:r>
              <a:rPr lang="en-US" kern="0" dirty="0" smtClean="0"/>
              <a:t> surface) </a:t>
            </a:r>
            <a:r>
              <a:rPr lang="en-US" kern="0" dirty="0" smtClean="0">
                <a:solidFill>
                  <a:srgbClr val="FF9900"/>
                </a:solidFill>
              </a:rPr>
              <a:t>~ 7 kV/cm</a:t>
            </a:r>
            <a:endParaRPr lang="en-US" kern="0" dirty="0">
              <a:solidFill>
                <a:srgbClr val="FF99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4416" y="4954744"/>
            <a:ext cx="3166380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P.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+mn-lt"/>
              </a:rPr>
              <a:t>Abbon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 et al, NIM A 577 (2007) 455.</a:t>
            </a: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213151" y="1847582"/>
            <a:ext cx="4137018" cy="4454472"/>
            <a:chOff x="5260652" y="1667258"/>
            <a:chExt cx="4137018" cy="4454472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60652" y="1828800"/>
              <a:ext cx="4000844" cy="4245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2"/>
            <p:cNvCxnSpPr/>
            <p:nvPr/>
          </p:nvCxnSpPr>
          <p:spPr bwMode="auto">
            <a:xfrm rot="5400000">
              <a:off x="5285714" y="3247253"/>
              <a:ext cx="2755076" cy="0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571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7047347" y="1667258"/>
              <a:ext cx="2350323" cy="2862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9900"/>
                  </a:solidFill>
                  <a:effectLst/>
                </a:rPr>
                <a:t>The best quartz cuts here</a:t>
              </a:r>
              <a:endParaRPr lang="en-US" sz="1400" dirty="0">
                <a:solidFill>
                  <a:srgbClr val="FF9900"/>
                </a:solidFill>
                <a:effectLst/>
              </a:endParaRP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 bwMode="auto">
            <a:xfrm rot="10800000" flipV="1">
              <a:off x="6697683" y="1810374"/>
              <a:ext cx="349664" cy="13718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5766125" y="5835498"/>
              <a:ext cx="3019866" cy="2862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0" dirty="0" smtClean="0">
                  <a:solidFill>
                    <a:schemeClr val="tx1"/>
                  </a:solidFill>
                  <a:effectLst/>
                  <a:latin typeface="+mn-lt"/>
                </a:rPr>
                <a:t>A. Di Mauro, NIM A 525 (2004) 173.</a:t>
              </a:r>
              <a:endParaRPr lang="en-US" sz="1400" b="0" dirty="0"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514" y="1952844"/>
            <a:ext cx="43243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04607" y="1529207"/>
            <a:ext cx="1320361" cy="5355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COMPASS, </a:t>
            </a:r>
          </a:p>
          <a:p>
            <a:r>
              <a:rPr lang="en-US" sz="1600" dirty="0" smtClean="0">
                <a:solidFill>
                  <a:srgbClr val="0000CC"/>
                </a:solidFill>
              </a:rPr>
              <a:t>RICH-1 PDs</a:t>
            </a:r>
            <a:endParaRPr lang="en-US" sz="1600" dirty="0">
              <a:solidFill>
                <a:srgbClr val="0000CC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046708" y="4351662"/>
            <a:ext cx="1484415" cy="0"/>
          </a:xfrm>
          <a:prstGeom prst="line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080857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54037" y="52388"/>
            <a:ext cx="778668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9pPr>
          </a:lstStyle>
          <a:p>
            <a:r>
              <a:rPr lang="en-US" dirty="0"/>
              <a:t>GASEOUS PDs, THE </a:t>
            </a:r>
            <a:r>
              <a:rPr lang="en-US" dirty="0" smtClean="0"/>
              <a:t>PRESENT</a:t>
            </a:r>
            <a:endParaRPr lang="en-US" kern="0"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400" dirty="0" smtClean="0">
                <a:solidFill>
                  <a:srgbClr val="FF9900"/>
                </a:solidFill>
              </a:rPr>
              <a:t>Reflective versus semi-transparent </a:t>
            </a:r>
            <a:r>
              <a:rPr lang="en-US" sz="2400" dirty="0" err="1" smtClean="0">
                <a:solidFill>
                  <a:srgbClr val="FF9900"/>
                </a:solidFill>
              </a:rPr>
              <a:t>photocathodes</a:t>
            </a:r>
            <a:endParaRPr lang="en-US" sz="2400" dirty="0" smtClean="0">
              <a:solidFill>
                <a:srgbClr val="FF99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REFLECTIVE - larger photoelectron collection :</a:t>
            </a:r>
          </a:p>
          <a:p>
            <a:pPr lvl="1"/>
            <a:r>
              <a:rPr lang="en-US" dirty="0" smtClean="0"/>
              <a:t>Semitransparent photocathode - the application of a </a:t>
            </a:r>
            <a:r>
              <a:rPr lang="en-US" u="sng" dirty="0" smtClean="0"/>
              <a:t>thin metallic film</a:t>
            </a:r>
            <a:r>
              <a:rPr lang="en-US" dirty="0" smtClean="0"/>
              <a:t>, which absorbs photons, on the entrance window  is required</a:t>
            </a:r>
          </a:p>
          <a:p>
            <a:pPr lvl="1"/>
            <a:r>
              <a:rPr lang="en-US" dirty="0" smtClean="0"/>
              <a:t>the </a:t>
            </a:r>
            <a:r>
              <a:rPr lang="en-US" u="sng" dirty="0" smtClean="0"/>
              <a:t>probability of photoelectron absorption </a:t>
            </a:r>
            <a:r>
              <a:rPr lang="en-US" dirty="0" smtClean="0"/>
              <a:t>is lower in a reflective photocathode than in a semitransparent one as </a:t>
            </a:r>
            <a:r>
              <a:rPr lang="en-US" u="sng" dirty="0" smtClean="0"/>
              <a:t>the conversion probability is the highest at the entrance surface </a:t>
            </a:r>
            <a:r>
              <a:rPr lang="en-US" dirty="0" smtClean="0"/>
              <a:t>of the photo-converter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</a:t>
            </a:r>
            <a:r>
              <a:rPr lang="en-US" u="sng" dirty="0" smtClean="0"/>
              <a:t>thickness</a:t>
            </a:r>
            <a:r>
              <a:rPr lang="en-US" dirty="0" smtClean="0"/>
              <a:t> of the photo-converter layer is </a:t>
            </a:r>
            <a:r>
              <a:rPr lang="en-US" u="sng" dirty="0" smtClean="0"/>
              <a:t>non critical</a:t>
            </a:r>
            <a:r>
              <a:rPr lang="en-US" dirty="0" smtClean="0"/>
              <a:t> in the reflective configuration, contrary to the semitransparent one: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u="sng" dirty="0" smtClean="0">
                <a:solidFill>
                  <a:srgbClr val="FF9900"/>
                </a:solidFill>
              </a:rPr>
              <a:t>this aspects is very relevant for large area detectors </a:t>
            </a:r>
          </a:p>
        </p:txBody>
      </p:sp>
    </p:spTree>
    <p:extLst>
      <p:ext uri="{BB962C8B-B14F-4D97-AF65-F5344CB8AC3E}">
        <p14:creationId xmlns:p14="http://schemas.microsoft.com/office/powerpoint/2010/main" val="17070434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54037" y="52388"/>
            <a:ext cx="778668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9pPr>
          </a:lstStyle>
          <a:p>
            <a:r>
              <a:rPr lang="en-US" dirty="0"/>
              <a:t>GASEOUS PDs, THE PRESENT</a:t>
            </a:r>
            <a:endParaRPr lang="en-US" kern="0" dirty="0"/>
          </a:p>
        </p:txBody>
      </p:sp>
      <p:pic>
        <p:nvPicPr>
          <p:cNvPr id="8" name="Picture 7" descr="silvia 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037" y="1379751"/>
            <a:ext cx="3354152" cy="226696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r>
              <a:rPr lang="en-US" dirty="0" smtClean="0"/>
              <a:t>Photoelectron extraction from a </a:t>
            </a:r>
            <a:r>
              <a:rPr lang="en-US" dirty="0" err="1" smtClean="0"/>
              <a:t>CsI</a:t>
            </a:r>
            <a:r>
              <a:rPr lang="en-US" dirty="0" smtClean="0"/>
              <a:t> film, the role of </a:t>
            </a:r>
            <a:r>
              <a:rPr lang="en-US" u="sng" dirty="0" smtClean="0"/>
              <a:t>gas </a:t>
            </a:r>
            <a:r>
              <a:rPr lang="en-US" dirty="0" smtClean="0"/>
              <a:t>and </a:t>
            </a:r>
            <a:r>
              <a:rPr lang="en-US" u="sng" dirty="0" smtClean="0"/>
              <a:t>E</a:t>
            </a:r>
          </a:p>
          <a:p>
            <a:endParaRPr lang="en-US" dirty="0" smtClean="0"/>
          </a:p>
          <a:p>
            <a:pPr lvl="1">
              <a:buNone/>
            </a:pPr>
            <a:r>
              <a:rPr lang="en-US" dirty="0" smtClean="0"/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629" y="6094321"/>
            <a:ext cx="3430490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M.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+mn-lt"/>
              </a:rPr>
              <a:t>Alexeev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 et al., NIM </a:t>
            </a:r>
            <a:r>
              <a:rPr lang="en-US" sz="1400" b="0" dirty="0">
                <a:solidFill>
                  <a:schemeClr val="tx1"/>
                </a:solidFill>
                <a:effectLst/>
                <a:latin typeface="+mn-lt"/>
              </a:rPr>
              <a:t>A 617 (2010) 396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9100" y="3656282"/>
            <a:ext cx="4061637" cy="2436151"/>
            <a:chOff x="340243" y="3797796"/>
            <a:chExt cx="4061637" cy="2436151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0243" y="3797796"/>
              <a:ext cx="4061637" cy="2436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 bwMode="auto">
            <a:xfrm>
              <a:off x="2827154" y="5332892"/>
              <a:ext cx="606056" cy="180754"/>
            </a:xfrm>
            <a:prstGeom prst="rect">
              <a:avLst/>
            </a:prstGeom>
            <a:solidFill>
              <a:srgbClr val="FF99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830697" y="4527253"/>
              <a:ext cx="1187301" cy="219740"/>
            </a:xfrm>
            <a:prstGeom prst="rect">
              <a:avLst/>
            </a:prstGeom>
            <a:solidFill>
              <a:srgbClr val="FF99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770" y="1460029"/>
            <a:ext cx="27717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535043" y="3149861"/>
            <a:ext cx="1974708" cy="480131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pPr marL="228600" indent="-228600">
              <a:buAutoNum type="alphaUcPeriod"/>
            </a:pPr>
            <a:r>
              <a:rPr lang="en-US" sz="1400" b="0" dirty="0" err="1" smtClean="0">
                <a:solidFill>
                  <a:schemeClr val="tx1"/>
                </a:solidFill>
                <a:effectLst/>
                <a:latin typeface="+mn-lt"/>
              </a:rPr>
              <a:t>Breskin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 et al., </a:t>
            </a:r>
          </a:p>
          <a:p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NIM A 367 (1995)  342</a:t>
            </a: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8176" y="1700037"/>
            <a:ext cx="965329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VACUUM</a:t>
            </a: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4250" y="3660862"/>
            <a:ext cx="3038636" cy="232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84716" y="5979262"/>
            <a:ext cx="3895362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C. D. R.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Azevedo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et al., 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2010 </a:t>
            </a:r>
            <a:r>
              <a:rPr lang="en-US" sz="1400" b="0" i="1" dirty="0" smtClean="0"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JINST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  <a:cs typeface="Arial" pitchFamily="34" charset="0"/>
              </a:rPr>
              <a:t> 5 P01002</a:t>
            </a:r>
            <a:endParaRPr lang="en-US" sz="1400" b="0" dirty="0"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7232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53988"/>
            <a:ext cx="8229600" cy="889000"/>
          </a:xfrm>
        </p:spPr>
        <p:txBody>
          <a:bodyPr/>
          <a:lstStyle/>
          <a:p>
            <a:r>
              <a:rPr lang="en-US" dirty="0" smtClean="0"/>
              <a:t>Large surface photocathodes, the technology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60388" y="1303338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coating</a:t>
            </a:r>
            <a:endParaRPr lang="en-US" kern="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1188" y="1557338"/>
            <a:ext cx="6208712" cy="4187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50940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54000"/>
            <a:ext cx="7786687" cy="889000"/>
          </a:xfrm>
        </p:spPr>
        <p:txBody>
          <a:bodyPr/>
          <a:lstStyle/>
          <a:p>
            <a:r>
              <a:rPr lang="en-US" dirty="0"/>
              <a:t>Large surface photocathodes, the technology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1188" y="1557338"/>
            <a:ext cx="6208712" cy="4187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" name="Picture 5" descr="transp"/>
          <p:cNvPicPr>
            <a:picLocks noChangeAspect="1" noChangeArrowheads="1"/>
          </p:cNvPicPr>
          <p:nvPr/>
        </p:nvPicPr>
        <p:blipFill>
          <a:blip r:embed="rId4" cstate="print"/>
          <a:srcRect t="1414" b="11317"/>
          <a:stretch>
            <a:fillRect/>
          </a:stretch>
        </p:blipFill>
        <p:spPr bwMode="auto">
          <a:xfrm>
            <a:off x="1570038" y="4246563"/>
            <a:ext cx="3235325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glovebox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8488" y="3765550"/>
            <a:ext cx="3589337" cy="2692400"/>
          </a:xfrm>
          <a:prstGeom prst="rect">
            <a:avLst/>
          </a:prstGeom>
          <a:noFill/>
        </p:spPr>
      </p:pic>
      <p:pic>
        <p:nvPicPr>
          <p:cNvPr id="11" name="Picture 7" descr="glovebox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54550" y="1187450"/>
            <a:ext cx="3587750" cy="2690813"/>
          </a:xfrm>
          <a:prstGeom prst="rect">
            <a:avLst/>
          </a:prstGeom>
          <a:noFill/>
        </p:spPr>
      </p:pic>
      <p:pic>
        <p:nvPicPr>
          <p:cNvPr id="12" name="Picture 8" descr="sto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16050"/>
            <a:ext cx="2425700" cy="3032125"/>
          </a:xfrm>
          <a:prstGeom prst="rect">
            <a:avLst/>
          </a:prstGeom>
          <a:noFill/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0" y="4198938"/>
            <a:ext cx="1695450" cy="58737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photocathode</a:t>
            </a:r>
          </a:p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storing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77025" y="3246438"/>
            <a:ext cx="1758950" cy="83502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glove box for </a:t>
            </a:r>
          </a:p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photocathode </a:t>
            </a:r>
          </a:p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mounting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27025" y="5646738"/>
            <a:ext cx="1797050" cy="83502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photocathode </a:t>
            </a:r>
          </a:p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transportation </a:t>
            </a:r>
          </a:p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system</a:t>
            </a:r>
          </a:p>
        </p:txBody>
      </p:sp>
      <p:pic>
        <p:nvPicPr>
          <p:cNvPr id="16" name="Picture 12" descr="photo_chamber_gas_syst"/>
          <p:cNvPicPr>
            <a:picLocks noChangeAspect="1" noChangeArrowheads="1"/>
          </p:cNvPicPr>
          <p:nvPr/>
        </p:nvPicPr>
        <p:blipFill>
          <a:blip r:embed="rId8" cstate="print"/>
          <a:srcRect l="34459" t="26764" r="22974"/>
          <a:stretch>
            <a:fillRect/>
          </a:stretch>
        </p:blipFill>
        <p:spPr bwMode="auto">
          <a:xfrm>
            <a:off x="8359775" y="1766888"/>
            <a:ext cx="154305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8035925" y="4643438"/>
            <a:ext cx="1606550" cy="157797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PDs CH4 gas</a:t>
            </a:r>
          </a:p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system, </a:t>
            </a:r>
          </a:p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semiclosed </a:t>
            </a:r>
          </a:p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loop with </a:t>
            </a:r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O</a:t>
            </a:r>
            <a:r>
              <a:rPr lang="en-US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2 </a:t>
            </a:r>
          </a:p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and </a:t>
            </a:r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H</a:t>
            </a:r>
            <a:r>
              <a:rPr lang="en-US" sz="1800" baseline="-25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2</a:t>
            </a:r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O</a:t>
            </a:r>
            <a:endParaRPr lang="en-US" sz="18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34" charset="0"/>
            </a:endParaRPr>
          </a:p>
          <a:p>
            <a:pPr algn="l"/>
            <a:r>
              <a:rPr lang="en-US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filters</a:t>
            </a:r>
            <a:endParaRPr lang="en-US" sz="1800" baseline="-2500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34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473325" y="1143000"/>
            <a:ext cx="2208213" cy="3706813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CsI: hygroscopic,</a:t>
            </a:r>
          </a:p>
          <a:p>
            <a:pPr algn="l"/>
            <a:r>
              <a:rPr lang="en-US" sz="240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water degrades QE</a:t>
            </a:r>
          </a:p>
          <a:p>
            <a:pPr algn="l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            never </a:t>
            </a:r>
          </a:p>
          <a:p>
            <a:pPr algn="l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exposed </a:t>
            </a:r>
          </a:p>
          <a:p>
            <a:pPr algn="l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to air</a:t>
            </a:r>
          </a:p>
          <a:p>
            <a:pPr algn="l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(max </a:t>
            </a:r>
          </a:p>
          <a:p>
            <a:pPr algn="l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50 ppm O</a:t>
            </a:r>
            <a:r>
              <a:rPr lang="en-US" sz="2400" baseline="-25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2</a:t>
            </a:r>
            <a:r>
              <a:rPr lang="en-US" sz="2800" baseline="-25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 ,</a:t>
            </a:r>
          </a:p>
          <a:p>
            <a:pPr algn="l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routinely:</a:t>
            </a:r>
          </a:p>
          <a:p>
            <a:pPr algn="l"/>
            <a:r>
              <a:rPr lang="en-US"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10 ppm)</a:t>
            </a: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auto">
          <a:xfrm>
            <a:off x="2654300" y="2562225"/>
            <a:ext cx="684213" cy="269875"/>
          </a:xfrm>
          <a:prstGeom prst="rightArrow">
            <a:avLst>
              <a:gd name="adj1" fmla="val 50000"/>
              <a:gd name="adj2" fmla="val 63382"/>
            </a:avLst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87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138488"/>
            <a:ext cx="7786687" cy="889000"/>
          </a:xfrm>
        </p:spPr>
        <p:txBody>
          <a:bodyPr/>
          <a:lstStyle/>
          <a:p>
            <a:r>
              <a:rPr lang="en-US" dirty="0" smtClean="0"/>
              <a:t>THE</a:t>
            </a:r>
            <a:r>
              <a:rPr lang="en-US" dirty="0" smtClean="0"/>
              <a:t> CHERENKOV EFFECT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402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54037" y="52388"/>
            <a:ext cx="778668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</a:defRPr>
            </a:lvl9pPr>
          </a:lstStyle>
          <a:p>
            <a:r>
              <a:rPr lang="en-US" dirty="0"/>
              <a:t>GASEOUS PDs, THE PRESENT</a:t>
            </a:r>
            <a:endParaRPr lang="en-US" kern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9919" y="1068779"/>
            <a:ext cx="9479666" cy="5355771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MWPCs with </a:t>
            </a:r>
            <a:r>
              <a:rPr lang="en-US" dirty="0" err="1" smtClean="0"/>
              <a:t>CsI</a:t>
            </a:r>
            <a:r>
              <a:rPr lang="en-US" dirty="0" smtClean="0"/>
              <a:t> photocathode, the </a:t>
            </a:r>
            <a:r>
              <a:rPr lang="en-US" u="sng" dirty="0" smtClean="0"/>
              <a:t>limits</a:t>
            </a:r>
            <a:endParaRPr lang="en-US" dirty="0" smtClean="0"/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Severe recovery time (~ 1 d) after detector trips</a:t>
            </a:r>
            <a:r>
              <a:rPr lang="en-GB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lvl="1">
              <a:lnSpc>
                <a:spcPct val="80000"/>
              </a:lnSpc>
            </a:pPr>
            <a:r>
              <a:rPr lang="en-GB" sz="1400" i="1" u="sng" dirty="0" smtClean="0"/>
              <a:t>Ion accumulation at the photocathode</a:t>
            </a:r>
            <a:r>
              <a:rPr lang="en-GB" sz="1400" i="1" dirty="0" smtClean="0"/>
              <a:t>			      </a:t>
            </a:r>
            <a:r>
              <a:rPr lang="en-GB" sz="2000" dirty="0" smtClean="0"/>
              <a:t>moderate gain: ≈ a 						                 few times 10</a:t>
            </a:r>
            <a:r>
              <a:rPr lang="en-GB" sz="2000" baseline="30000" dirty="0" smtClean="0"/>
              <a:t>4</a:t>
            </a:r>
            <a:endParaRPr lang="en-GB" sz="2000" baseline="30000" dirty="0" smtClean="0">
              <a:effectLst/>
            </a:endParaRPr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 pulses </a:t>
            </a:r>
            <a:r>
              <a:rPr lang="en-GB" sz="1600" i="1" dirty="0" smtClean="0"/>
              <a:t>	     				     </a:t>
            </a:r>
            <a:r>
              <a:rPr lang="en-GB" sz="1600" dirty="0" smtClean="0">
                <a:solidFill>
                  <a:schemeClr val="tx1"/>
                </a:solidFill>
                <a:effectLst/>
              </a:rPr>
              <a:t>(effective gain: &lt;1/2)</a:t>
            </a:r>
            <a:endParaRPr lang="en-GB" sz="1600" baseline="30000" dirty="0" smtClean="0"/>
          </a:p>
          <a:p>
            <a:pPr lvl="1">
              <a:lnSpc>
                <a:spcPct val="80000"/>
              </a:lnSpc>
            </a:pPr>
            <a:r>
              <a:rPr lang="en-GB" sz="1400" i="1" u="sng" dirty="0" smtClean="0"/>
              <a:t>Ion and </a:t>
            </a:r>
            <a:r>
              <a:rPr lang="en-GB" sz="1400" i="1" u="sng" dirty="0" err="1" smtClean="0"/>
              <a:t>photopns</a:t>
            </a:r>
            <a:r>
              <a:rPr lang="en-GB" sz="1400" i="1" u="sng" dirty="0" smtClean="0"/>
              <a:t> feedback </a:t>
            </a:r>
            <a:r>
              <a:rPr lang="en-GB" sz="1400" i="1" dirty="0" smtClean="0"/>
              <a:t>from the multiplication process </a:t>
            </a:r>
            <a:r>
              <a:rPr lang="en-GB" sz="16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   </a:t>
            </a:r>
            <a:r>
              <a:rPr lang="en-GB" sz="2000" dirty="0" smtClean="0"/>
              <a:t>not fast</a:t>
            </a:r>
            <a:endParaRPr lang="en-GB" sz="2000" dirty="0" smtClean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lnSpc>
                <a:spcPct val="80000"/>
              </a:lnSpc>
            </a:pP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Aging after integrating a few </a:t>
            </a:r>
            <a:r>
              <a:rPr lang="en-GB" sz="1800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</a:t>
            </a:r>
            <a:r>
              <a:rPr lang="en-GB" sz="18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/ cm</a:t>
            </a:r>
            <a:r>
              <a:rPr lang="en-GB" sz="1800" baseline="300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GB" sz="1600" dirty="0" smtClean="0">
              <a:effectLst/>
            </a:endParaRPr>
          </a:p>
          <a:p>
            <a:pPr lvl="1">
              <a:lnSpc>
                <a:spcPct val="80000"/>
              </a:lnSpc>
            </a:pPr>
            <a:r>
              <a:rPr lang="en-GB" sz="1400" i="1" u="sng" dirty="0" smtClean="0"/>
              <a:t>Ion bombardment </a:t>
            </a:r>
            <a:r>
              <a:rPr lang="en-GB" sz="1400" i="1" dirty="0" smtClean="0"/>
              <a:t>of the photocathode</a:t>
            </a:r>
            <a:endParaRPr lang="en-GB" sz="1400" i="1" dirty="0" smtClean="0">
              <a:effectLst/>
            </a:endParaRPr>
          </a:p>
          <a:p>
            <a:pPr lvl="1">
              <a:lnSpc>
                <a:spcPct val="80000"/>
              </a:lnSpc>
              <a:buNone/>
            </a:pPr>
            <a:r>
              <a:rPr lang="en-GB" dirty="0" smtClean="0">
                <a:solidFill>
                  <a:srgbClr val="FF9900"/>
                </a:solidFill>
              </a:rPr>
              <a:t>		</a:t>
            </a:r>
            <a:r>
              <a:rPr lang="en-GB" i="1" dirty="0" smtClean="0">
                <a:solidFill>
                  <a:schemeClr val="tx1"/>
                </a:solidFill>
              </a:rPr>
              <a:t>	</a:t>
            </a:r>
            <a:endParaRPr lang="en-GB" u="sng" dirty="0" smtClean="0">
              <a:solidFill>
                <a:srgbClr val="FF9900"/>
              </a:solidFill>
            </a:endParaRPr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077" y="3248720"/>
            <a:ext cx="3408288" cy="29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-30288" y="6095335"/>
            <a:ext cx="3889206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H.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+mn-lt"/>
              </a:rPr>
              <a:t>Hoedlmoser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400" b="0" dirty="0" smtClean="0">
                <a:solidFill>
                  <a:schemeClr val="tx1"/>
                </a:solidFill>
                <a:effectLst/>
              </a:rPr>
              <a:t>et al., NIM A 574 (2007) 28.</a:t>
            </a:r>
            <a:endParaRPr lang="en-US" sz="1400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3907" y="4657754"/>
            <a:ext cx="1019831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effectLst/>
              </a:rPr>
              <a:t>1 </a:t>
            </a:r>
            <a:r>
              <a:rPr lang="en-US" sz="1400" dirty="0" err="1" smtClean="0">
                <a:solidFill>
                  <a:schemeClr val="tx1"/>
                </a:solidFill>
                <a:effectLst/>
              </a:rPr>
              <a:t>mC</a:t>
            </a:r>
            <a:r>
              <a:rPr lang="en-US" sz="1400" dirty="0" smtClean="0">
                <a:solidFill>
                  <a:schemeClr val="tx1"/>
                </a:solidFill>
                <a:effectLst/>
              </a:rPr>
              <a:t>/cm</a:t>
            </a:r>
            <a:r>
              <a:rPr lang="en-US" sz="1400" baseline="30000" dirty="0" smtClean="0">
                <a:solidFill>
                  <a:schemeClr val="tx1"/>
                </a:solidFill>
                <a:effectLst/>
              </a:rPr>
              <a:t>2</a:t>
            </a:r>
            <a:endParaRPr lang="en-US" sz="1400" baseline="30000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9496" y="3319285"/>
            <a:ext cx="1207382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effectLst/>
              </a:rPr>
              <a:t>0.2 </a:t>
            </a:r>
            <a:r>
              <a:rPr lang="en-US" sz="1400" dirty="0" err="1" smtClean="0">
                <a:solidFill>
                  <a:schemeClr val="tx1"/>
                </a:solidFill>
                <a:effectLst/>
              </a:rPr>
              <a:t>mC</a:t>
            </a:r>
            <a:r>
              <a:rPr lang="en-US" sz="1400" dirty="0" smtClean="0">
                <a:solidFill>
                  <a:schemeClr val="tx1"/>
                </a:solidFill>
                <a:effectLst/>
              </a:rPr>
              <a:t>/cm</a:t>
            </a:r>
            <a:r>
              <a:rPr lang="en-US" sz="1400" baseline="30000" dirty="0" smtClean="0">
                <a:solidFill>
                  <a:schemeClr val="tx1"/>
                </a:solidFill>
                <a:effectLst/>
              </a:rPr>
              <a:t>2</a:t>
            </a:r>
            <a:endParaRPr lang="en-US" sz="1400" baseline="30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 bwMode="auto">
          <a:xfrm>
            <a:off x="1766878" y="3462401"/>
            <a:ext cx="151374" cy="145783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16200000" flipH="1">
            <a:off x="1372213" y="3787700"/>
            <a:ext cx="490937" cy="64429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ight Brace 14"/>
          <p:cNvSpPr/>
          <p:nvPr/>
        </p:nvSpPr>
        <p:spPr bwMode="auto">
          <a:xfrm>
            <a:off x="6487928" y="1477926"/>
            <a:ext cx="382772" cy="1608174"/>
          </a:xfrm>
          <a:prstGeom prst="rightBrace">
            <a:avLst>
              <a:gd name="adj1" fmla="val 0"/>
              <a:gd name="adj2" fmla="val 50000"/>
            </a:avLst>
          </a:prstGeom>
          <a:noFill/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3895092" y="3258356"/>
            <a:ext cx="5777139" cy="297824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MWPCs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0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slow signal formation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	   + low gain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 “slow” electronics (signal 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        integration, low noise level)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GB" sz="1600" b="1" i="1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lt"/>
              <a:sym typeface="Wingdings" pitchFamily="2" charset="2"/>
            </a:endParaRP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Gassiplex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 FE : integration time ~ 0.5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sym typeface="Wingdings" pitchFamily="2" charset="2"/>
              </a:rPr>
              <a:t>m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s, time res&gt; 1 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itchFamily="18" charset="2"/>
                <a:sym typeface="Wingdings" pitchFamily="2" charset="2"/>
              </a:rPr>
              <a:t>m</a:t>
            </a: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s 	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APV (COMPASS RICH-1 upgrade) : resolution ~ 400 ns    	</a:t>
            </a:r>
          </a:p>
          <a:p>
            <a:pPr marL="1047750" marR="0" lvl="1" indent="-28575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 dirty="0" smtClean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+mn-lt"/>
                <a:sym typeface="Wingdings" pitchFamily="2" charset="2"/>
              </a:rPr>
              <a:t> Detector memory, i.e. not adequate 								  for high rates</a:t>
            </a:r>
            <a:endParaRPr kumimoji="0" lang="en-GB" sz="1600" b="1" i="0" u="sng" strike="noStrike" kern="0" cap="none" spc="0" normalizeH="0" baseline="0" noProof="0" dirty="0" smtClean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08574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GASEOUS PDs, THE </a:t>
            </a: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0629" y="1313122"/>
            <a:ext cx="9601200" cy="5230554"/>
          </a:xfrm>
        </p:spPr>
        <p:txBody>
          <a:bodyPr/>
          <a:lstStyle/>
          <a:p>
            <a:pPr>
              <a:buNone/>
            </a:pPr>
            <a:r>
              <a:rPr lang="en-US" sz="2400" dirty="0" smtClean="0">
                <a:solidFill>
                  <a:srgbClr val="FF9900"/>
                </a:solidFill>
              </a:rPr>
              <a:t>TWO REQUESTS</a:t>
            </a:r>
          </a:p>
          <a:p>
            <a:pPr>
              <a:buNone/>
            </a:pPr>
            <a:endParaRPr lang="en-US" u="sng" dirty="0" smtClean="0">
              <a:solidFill>
                <a:srgbClr val="FF9900"/>
              </a:solidFill>
            </a:endParaRPr>
          </a:p>
          <a:p>
            <a:pPr>
              <a:buNone/>
            </a:pPr>
            <a:endParaRPr lang="en-US" u="sng" dirty="0" smtClean="0">
              <a:solidFill>
                <a:srgbClr val="FF9900"/>
              </a:solidFill>
            </a:endParaRPr>
          </a:p>
          <a:p>
            <a:r>
              <a:rPr lang="en-US" sz="2400" u="sng" dirty="0" smtClean="0">
                <a:solidFill>
                  <a:srgbClr val="C00000"/>
                </a:solidFill>
              </a:rPr>
              <a:t>Reduced photon and Ion </a:t>
            </a:r>
            <a:r>
              <a:rPr lang="en-US" sz="2400" u="sng" dirty="0" err="1" smtClean="0">
                <a:solidFill>
                  <a:srgbClr val="C00000"/>
                </a:solidFill>
              </a:rPr>
              <a:t>BackFlow</a:t>
            </a:r>
            <a:r>
              <a:rPr lang="en-US" sz="2400" u="sng" dirty="0" smtClean="0">
                <a:solidFill>
                  <a:srgbClr val="C00000"/>
                </a:solidFill>
              </a:rPr>
              <a:t> (IBF)</a:t>
            </a:r>
          </a:p>
          <a:p>
            <a:pPr lvl="1"/>
            <a:r>
              <a:rPr lang="en-US" sz="2000" dirty="0" smtClean="0"/>
              <a:t>Reduced aging</a:t>
            </a:r>
          </a:p>
          <a:p>
            <a:pPr lvl="1"/>
            <a:r>
              <a:rPr lang="en-US" sz="2000" dirty="0" smtClean="0"/>
              <a:t>High gain </a:t>
            </a:r>
            <a:r>
              <a:rPr lang="en-US" sz="2000" dirty="0" smtClean="0">
                <a:sym typeface="Wingdings" pitchFamily="2" charset="2"/>
              </a:rPr>
              <a:t> high photoelectron detection efficiency</a:t>
            </a:r>
          </a:p>
          <a:p>
            <a:r>
              <a:rPr lang="en-US" sz="2400" dirty="0" smtClean="0">
                <a:solidFill>
                  <a:srgbClr val="FF9900"/>
                </a:solidFill>
                <a:sym typeface="Wingdings" pitchFamily="2" charset="2"/>
              </a:rPr>
              <a:t>Intrinsically fast gaseous detectors</a:t>
            </a: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dirty="0" smtClean="0">
                <a:sym typeface="Wingdings" pitchFamily="2" charset="2"/>
              </a:rPr>
              <a:t>(signal due to electron motion)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Short integration time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High rate environments</a:t>
            </a:r>
          </a:p>
          <a:p>
            <a:pPr lvl="2"/>
            <a:endParaRPr lang="en-US" dirty="0" smtClean="0"/>
          </a:p>
          <a:p>
            <a:pPr>
              <a:buNone/>
            </a:pPr>
            <a:r>
              <a:rPr lang="en-US" dirty="0" smtClean="0"/>
              <a:t>		     </a:t>
            </a:r>
            <a:r>
              <a:rPr lang="en-US" sz="2400" dirty="0" smtClean="0"/>
              <a:t>MICROPATTERN GASEOUS DETECTORS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280435" y="5327272"/>
            <a:ext cx="978408" cy="484632"/>
          </a:xfrm>
          <a:prstGeom prst="rightArrow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0857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 A GAS, IL FUTURO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8019" y="1068779"/>
            <a:ext cx="9466343" cy="535577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First developments …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800" u="sng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000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	GEM-based PDs</a:t>
            </a: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16818" y="3070297"/>
            <a:ext cx="3524742" cy="216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543863" y="5841659"/>
            <a:ext cx="4232825" cy="286232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A.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+mn-lt"/>
              </a:rPr>
              <a:t>Breskin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 and R.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+mn-lt"/>
              </a:rPr>
              <a:t>Chechwik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, NIM A 595 (2008) 116</a:t>
            </a:r>
            <a:endParaRPr lang="en-US" sz="1400" b="0" dirty="0"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10" name="Group 27"/>
          <p:cNvGrpSpPr/>
          <p:nvPr/>
        </p:nvGrpSpPr>
        <p:grpSpPr>
          <a:xfrm>
            <a:off x="481311" y="3837498"/>
            <a:ext cx="4489450" cy="2366963"/>
            <a:chOff x="136709" y="1847703"/>
            <a:chExt cx="4489450" cy="2366963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136709" y="1847703"/>
              <a:ext cx="4489450" cy="2366963"/>
              <a:chOff x="-457" y="1763"/>
              <a:chExt cx="2828" cy="1491"/>
            </a:xfrm>
          </p:grpSpPr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123" y="1930"/>
                <a:ext cx="1739" cy="1324"/>
                <a:chOff x="123" y="1930"/>
                <a:chExt cx="1739" cy="1324"/>
              </a:xfrm>
            </p:grpSpPr>
            <p:pic>
              <p:nvPicPr>
                <p:cNvPr id="19" name="Picture 6" descr="principle_3GEM_semitransp"/>
                <p:cNvPicPr preferRelativeResize="0">
                  <a:picLocks noChangeAspect="1" noChangeArrowheads="1"/>
                </p:cNvPicPr>
                <p:nvPr/>
              </p:nvPicPr>
              <p:blipFill>
                <a:blip r:embed="rId3" cstate="print"/>
                <a:srcRect l="15146" r="49091"/>
                <a:stretch>
                  <a:fillRect/>
                </a:stretch>
              </p:blipFill>
              <p:spPr bwMode="auto">
                <a:xfrm>
                  <a:off x="123" y="1930"/>
                  <a:ext cx="675" cy="13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7" descr="principle_3GEM"/>
                <p:cNvPicPr preferRelativeResize="0">
                  <a:picLocks noChangeAspect="1" noChangeArrowheads="1"/>
                </p:cNvPicPr>
                <p:nvPr/>
              </p:nvPicPr>
              <p:blipFill>
                <a:blip r:embed="rId4" cstate="print"/>
                <a:srcRect l="24098"/>
                <a:stretch>
                  <a:fillRect/>
                </a:stretch>
              </p:blipFill>
              <p:spPr bwMode="auto">
                <a:xfrm>
                  <a:off x="811" y="1993"/>
                  <a:ext cx="1051" cy="1243"/>
                </a:xfrm>
                <a:prstGeom prst="rect">
                  <a:avLst/>
                </a:prstGeom>
                <a:noFill/>
              </p:spPr>
            </p:pic>
            <p:sp>
              <p:nvSpPr>
                <p:cNvPr id="21" name="Line 8"/>
                <p:cNvSpPr>
                  <a:spLocks noChangeShapeType="1"/>
                </p:cNvSpPr>
                <p:nvPr/>
              </p:nvSpPr>
              <p:spPr bwMode="auto">
                <a:xfrm>
                  <a:off x="811" y="2049"/>
                  <a:ext cx="5" cy="11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-457" y="1763"/>
                <a:ext cx="1211" cy="1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4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Semi-transparent PC</a:t>
                </a:r>
                <a:endParaRPr lang="en-CA" sz="1400" b="0" dirty="0">
                  <a:solidFill>
                    <a:schemeClr val="tx1"/>
                  </a:solidFill>
                  <a:effectLst/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1247" y="2031"/>
                <a:ext cx="1124" cy="1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4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Reflective  </a:t>
                </a:r>
                <a:r>
                  <a:rPr lang="en-US" sz="1400" b="0" dirty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PC </a:t>
                </a:r>
                <a:endParaRPr lang="en-CA" sz="1400" b="0" dirty="0">
                  <a:solidFill>
                    <a:schemeClr val="tx1"/>
                  </a:solidFill>
                  <a:effectLst/>
                  <a:latin typeface="Comic Sans MS" pitchFamily="66" charset="0"/>
                  <a:cs typeface="Arial" charset="0"/>
                </a:endParaRPr>
              </a:p>
            </p:txBody>
          </p:sp>
          <p:sp>
            <p:nvSpPr>
              <p:cNvPr id="18" name="Text Box 10"/>
              <p:cNvSpPr txBox="1">
                <a:spLocks noChangeArrowheads="1"/>
              </p:cNvSpPr>
              <p:nvPr/>
            </p:nvSpPr>
            <p:spPr bwMode="auto">
              <a:xfrm rot="17768599">
                <a:off x="-610" y="2688"/>
                <a:ext cx="880" cy="213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6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e</a:t>
                </a:r>
                <a:r>
                  <a:rPr lang="en-US" sz="1600" b="0" baseline="3000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-</a:t>
                </a:r>
                <a:r>
                  <a:rPr lang="en-US" sz="1600" b="0" dirty="0" smtClean="0">
                    <a:solidFill>
                      <a:schemeClr val="tx1"/>
                    </a:solidFill>
                    <a:effectLst/>
                    <a:latin typeface="Comic Sans MS" pitchFamily="66" charset="0"/>
                    <a:cs typeface="Arial" charset="0"/>
                  </a:rPr>
                  <a:t>  avalanche </a:t>
                </a:r>
                <a:endParaRPr lang="en-CA" sz="1600" b="0" dirty="0">
                  <a:solidFill>
                    <a:schemeClr val="tx1"/>
                  </a:solidFill>
                  <a:effectLst/>
                  <a:latin typeface="Comic Sans MS" pitchFamily="66" charset="0"/>
                  <a:cs typeface="Arial" charset="0"/>
                </a:endParaRPr>
              </a:p>
            </p:txBody>
          </p:sp>
        </p:grpSp>
        <p:cxnSp>
          <p:nvCxnSpPr>
            <p:cNvPr id="12" name="Straight Arrow Connector 11"/>
            <p:cNvCxnSpPr/>
            <p:nvPr/>
          </p:nvCxnSpPr>
          <p:spPr bwMode="auto">
            <a:xfrm>
              <a:off x="934151" y="2158409"/>
              <a:ext cx="309858" cy="276446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636439" y="3817087"/>
              <a:ext cx="1809052" cy="21266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647072" y="3668231"/>
              <a:ext cx="765544" cy="63796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2" name="Text Box 10"/>
          <p:cNvSpPr txBox="1">
            <a:spLocks noChangeArrowheads="1"/>
          </p:cNvSpPr>
          <p:nvPr/>
        </p:nvSpPr>
        <p:spPr bwMode="auto">
          <a:xfrm rot="18108213">
            <a:off x="7469449" y="3727735"/>
            <a:ext cx="1755739" cy="338554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dirty="0" smtClean="0">
                <a:solidFill>
                  <a:schemeClr val="tx1"/>
                </a:solidFill>
                <a:effectLst/>
                <a:latin typeface="Comic Sans MS" pitchFamily="66" charset="0"/>
                <a:cs typeface="Arial" charset="0"/>
              </a:rPr>
              <a:t>ion  avalanche </a:t>
            </a:r>
            <a:endParaRPr lang="en-CA" sz="1600" b="0" dirty="0">
              <a:solidFill>
                <a:schemeClr val="tx1"/>
              </a:solidFill>
              <a:effectLst/>
              <a:latin typeface="Comic Sans MS" pitchFamily="66" charset="0"/>
              <a:cs typeface="Arial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 flipV="1">
            <a:off x="6924644" y="3914287"/>
            <a:ext cx="1190845" cy="808074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811157" y="2560499"/>
            <a:ext cx="3322751" cy="46166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9933"/>
                </a:solidFill>
                <a:effectLst/>
                <a:latin typeface="Comic Sans MS" pitchFamily="66" charset="0"/>
                <a:cs typeface="Arial" charset="0"/>
              </a:rPr>
              <a:t>No photon feedback!</a:t>
            </a:r>
            <a:endParaRPr lang="en-CA" sz="2400" dirty="0">
              <a:solidFill>
                <a:srgbClr val="FF9933"/>
              </a:solidFill>
              <a:effectLst/>
              <a:latin typeface="Comic Sans MS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139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GASEOUS PDs, THE </a:t>
            </a: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88019" y="1068779"/>
            <a:ext cx="9466343" cy="535577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800" u="sng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000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endParaRPr lang="en-US" sz="2000" kern="0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571500" marR="0" lvl="0" indent="-571500" algn="l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427515" y="1554236"/>
            <a:ext cx="2464429" cy="2410561"/>
            <a:chOff x="4446815" y="1153572"/>
            <a:chExt cx="2464429" cy="2410561"/>
          </a:xfrm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46820" y="1153572"/>
              <a:ext cx="1743075" cy="132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9" name="Group 60"/>
            <p:cNvGrpSpPr>
              <a:grpSpLocks/>
            </p:cNvGrpSpPr>
            <p:nvPr/>
          </p:nvGrpSpPr>
          <p:grpSpPr bwMode="auto">
            <a:xfrm>
              <a:off x="4446815" y="2423975"/>
              <a:ext cx="2464429" cy="1140158"/>
              <a:chOff x="2064" y="356"/>
              <a:chExt cx="3988" cy="2445"/>
            </a:xfrm>
          </p:grpSpPr>
          <p:pic>
            <p:nvPicPr>
              <p:cNvPr id="30" name="Picture 6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064" y="576"/>
                <a:ext cx="2880" cy="21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Line 62"/>
              <p:cNvSpPr>
                <a:spLocks noChangeShapeType="1"/>
              </p:cNvSpPr>
              <p:nvPr/>
            </p:nvSpPr>
            <p:spPr bwMode="auto">
              <a:xfrm>
                <a:off x="2688" y="356"/>
                <a:ext cx="0" cy="2400"/>
              </a:xfrm>
              <a:prstGeom prst="line">
                <a:avLst/>
              </a:prstGeom>
              <a:noFill/>
              <a:ln w="28575">
                <a:solidFill>
                  <a:srgbClr val="FF0B0E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2" name="Line 63"/>
              <p:cNvSpPr>
                <a:spLocks noChangeShapeType="1"/>
              </p:cNvSpPr>
              <p:nvPr/>
            </p:nvSpPr>
            <p:spPr bwMode="auto">
              <a:xfrm>
                <a:off x="4530" y="401"/>
                <a:ext cx="0" cy="2400"/>
              </a:xfrm>
              <a:prstGeom prst="line">
                <a:avLst/>
              </a:prstGeom>
              <a:noFill/>
              <a:ln w="28575">
                <a:solidFill>
                  <a:srgbClr val="FF0B0E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" name="Line 64"/>
              <p:cNvSpPr>
                <a:spLocks noChangeShapeType="1"/>
              </p:cNvSpPr>
              <p:nvPr/>
            </p:nvSpPr>
            <p:spPr bwMode="auto">
              <a:xfrm>
                <a:off x="3059" y="1006"/>
                <a:ext cx="0" cy="1200"/>
              </a:xfrm>
              <a:prstGeom prst="line">
                <a:avLst/>
              </a:prstGeom>
              <a:noFill/>
              <a:ln w="28575">
                <a:solidFill>
                  <a:srgbClr val="FF0B0E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" name="Line 65"/>
              <p:cNvSpPr>
                <a:spLocks noChangeShapeType="1"/>
              </p:cNvSpPr>
              <p:nvPr/>
            </p:nvSpPr>
            <p:spPr bwMode="auto">
              <a:xfrm>
                <a:off x="4210" y="1144"/>
                <a:ext cx="0" cy="1248"/>
              </a:xfrm>
              <a:prstGeom prst="line">
                <a:avLst/>
              </a:prstGeom>
              <a:noFill/>
              <a:ln w="28575">
                <a:solidFill>
                  <a:srgbClr val="FF0B0E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" name="Text Box 66"/>
              <p:cNvSpPr txBox="1">
                <a:spLocks noChangeArrowheads="1"/>
              </p:cNvSpPr>
              <p:nvPr/>
            </p:nvSpPr>
            <p:spPr bwMode="auto">
              <a:xfrm>
                <a:off x="3174" y="488"/>
                <a:ext cx="1007" cy="59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FF0000"/>
                    </a:solidFill>
                  </a:rPr>
                  <a:t>70 µm</a:t>
                </a:r>
              </a:p>
            </p:txBody>
          </p:sp>
          <p:sp>
            <p:nvSpPr>
              <p:cNvPr id="36" name="Text Box 67"/>
              <p:cNvSpPr txBox="1">
                <a:spLocks noChangeArrowheads="1"/>
              </p:cNvSpPr>
              <p:nvPr/>
            </p:nvSpPr>
            <p:spPr bwMode="auto">
              <a:xfrm>
                <a:off x="3121" y="1028"/>
                <a:ext cx="1007" cy="594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FF0000"/>
                    </a:solidFill>
                  </a:rPr>
                  <a:t>55 µm</a:t>
                </a:r>
              </a:p>
            </p:txBody>
          </p:sp>
          <p:sp>
            <p:nvSpPr>
              <p:cNvPr id="37" name="Line 68"/>
              <p:cNvSpPr>
                <a:spLocks noChangeShapeType="1"/>
              </p:cNvSpPr>
              <p:nvPr/>
            </p:nvSpPr>
            <p:spPr bwMode="auto">
              <a:xfrm>
                <a:off x="4752" y="960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0B0E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" name="Line 69"/>
              <p:cNvSpPr>
                <a:spLocks noChangeShapeType="1"/>
              </p:cNvSpPr>
              <p:nvPr/>
            </p:nvSpPr>
            <p:spPr bwMode="auto">
              <a:xfrm>
                <a:off x="4752" y="1104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0B0E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" name="Line 70"/>
              <p:cNvSpPr>
                <a:spLocks noChangeShapeType="1"/>
              </p:cNvSpPr>
              <p:nvPr/>
            </p:nvSpPr>
            <p:spPr bwMode="auto">
              <a:xfrm>
                <a:off x="4672" y="2272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F0B0E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" name="Text Box 71"/>
              <p:cNvSpPr txBox="1">
                <a:spLocks noChangeArrowheads="1"/>
              </p:cNvSpPr>
              <p:nvPr/>
            </p:nvSpPr>
            <p:spPr bwMode="auto">
              <a:xfrm>
                <a:off x="5182" y="1070"/>
                <a:ext cx="870" cy="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FF0000"/>
                    </a:solidFill>
                  </a:rPr>
                  <a:t>5 µm</a:t>
                </a:r>
              </a:p>
            </p:txBody>
          </p:sp>
          <p:sp>
            <p:nvSpPr>
              <p:cNvPr id="41" name="Text Box 72"/>
              <p:cNvSpPr txBox="1">
                <a:spLocks noChangeArrowheads="1"/>
              </p:cNvSpPr>
              <p:nvPr/>
            </p:nvSpPr>
            <p:spPr bwMode="auto">
              <a:xfrm>
                <a:off x="4992" y="1740"/>
                <a:ext cx="1007" cy="5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sz="1200" i="1" dirty="0">
                    <a:solidFill>
                      <a:srgbClr val="FF0000"/>
                    </a:solidFill>
                  </a:rPr>
                  <a:t>50 µm</a:t>
                </a: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1576927" y="1447742"/>
            <a:ext cx="2572028" cy="2380170"/>
            <a:chOff x="1563294" y="1195199"/>
            <a:chExt cx="2572028" cy="2380170"/>
          </a:xfrm>
        </p:grpSpPr>
        <p:sp>
          <p:nvSpPr>
            <p:cNvPr id="43" name="Rectangle 16"/>
            <p:cNvSpPr>
              <a:spLocks noChangeArrowheads="1"/>
            </p:cNvSpPr>
            <p:nvPr/>
          </p:nvSpPr>
          <p:spPr bwMode="auto">
            <a:xfrm>
              <a:off x="1974688" y="3237931"/>
              <a:ext cx="1963125" cy="23294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" name="Text Box 17"/>
            <p:cNvSpPr txBox="1">
              <a:spLocks noChangeArrowheads="1"/>
            </p:cNvSpPr>
            <p:nvPr/>
          </p:nvSpPr>
          <p:spPr bwMode="auto">
            <a:xfrm>
              <a:off x="2341776" y="3261896"/>
              <a:ext cx="184542" cy="313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GB" i="1" dirty="0">
                <a:solidFill>
                  <a:schemeClr val="tx2"/>
                </a:solidFill>
              </a:endParaRPr>
            </a:p>
          </p:txBody>
        </p:sp>
        <p:sp>
          <p:nvSpPr>
            <p:cNvPr id="45" name="Text Box 18"/>
            <p:cNvSpPr txBox="1">
              <a:spLocks noChangeArrowheads="1"/>
            </p:cNvSpPr>
            <p:nvPr/>
          </p:nvSpPr>
          <p:spPr bwMode="auto">
            <a:xfrm>
              <a:off x="2672954" y="3261896"/>
              <a:ext cx="184542" cy="313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GB" i="1" dirty="0">
                <a:solidFill>
                  <a:srgbClr val="1A11FF"/>
                </a:solidFill>
              </a:endParaRPr>
            </a:p>
          </p:txBody>
        </p:sp>
        <p:sp>
          <p:nvSpPr>
            <p:cNvPr id="46" name="Text Box 19"/>
            <p:cNvSpPr txBox="1">
              <a:spLocks noChangeArrowheads="1"/>
            </p:cNvSpPr>
            <p:nvPr/>
          </p:nvSpPr>
          <p:spPr bwMode="auto">
            <a:xfrm>
              <a:off x="2979193" y="3261896"/>
              <a:ext cx="184542" cy="313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GB" i="1" dirty="0">
                <a:solidFill>
                  <a:srgbClr val="FF2718"/>
                </a:solidFill>
              </a:endParaRPr>
            </a:p>
          </p:txBody>
        </p:sp>
        <p:sp>
          <p:nvSpPr>
            <p:cNvPr id="47" name="Oval 20"/>
            <p:cNvSpPr>
              <a:spLocks noChangeArrowheads="1"/>
            </p:cNvSpPr>
            <p:nvPr/>
          </p:nvSpPr>
          <p:spPr bwMode="auto">
            <a:xfrm>
              <a:off x="2488412" y="1606340"/>
              <a:ext cx="271326" cy="131333"/>
            </a:xfrm>
            <a:prstGeom prst="ellipse">
              <a:avLst/>
            </a:prstGeom>
            <a:solidFill>
              <a:srgbClr val="7996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2118331" y="1537318"/>
              <a:ext cx="172571" cy="96822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9" name="Line 22"/>
            <p:cNvSpPr>
              <a:spLocks noChangeShapeType="1"/>
            </p:cNvSpPr>
            <p:nvPr/>
          </p:nvSpPr>
          <p:spPr bwMode="auto">
            <a:xfrm>
              <a:off x="2118331" y="1537318"/>
              <a:ext cx="1725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" name="Line 23"/>
            <p:cNvSpPr>
              <a:spLocks noChangeShapeType="1"/>
            </p:cNvSpPr>
            <p:nvPr/>
          </p:nvSpPr>
          <p:spPr bwMode="auto">
            <a:xfrm>
              <a:off x="2118331" y="1634140"/>
              <a:ext cx="1725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" name="Rectangle 24"/>
            <p:cNvSpPr>
              <a:spLocks noChangeArrowheads="1"/>
            </p:cNvSpPr>
            <p:nvPr/>
          </p:nvSpPr>
          <p:spPr bwMode="auto">
            <a:xfrm>
              <a:off x="2393648" y="1537318"/>
              <a:ext cx="172571" cy="96822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2" name="Line 25"/>
            <p:cNvSpPr>
              <a:spLocks noChangeShapeType="1"/>
            </p:cNvSpPr>
            <p:nvPr/>
          </p:nvSpPr>
          <p:spPr bwMode="auto">
            <a:xfrm>
              <a:off x="2393648" y="1537318"/>
              <a:ext cx="1725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" name="Line 26"/>
            <p:cNvSpPr>
              <a:spLocks noChangeShapeType="1"/>
            </p:cNvSpPr>
            <p:nvPr/>
          </p:nvSpPr>
          <p:spPr bwMode="auto">
            <a:xfrm>
              <a:off x="2393648" y="1634140"/>
              <a:ext cx="1725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4" name="Rectangle 27"/>
            <p:cNvSpPr>
              <a:spLocks noChangeArrowheads="1"/>
            </p:cNvSpPr>
            <p:nvPr/>
          </p:nvSpPr>
          <p:spPr bwMode="auto">
            <a:xfrm>
              <a:off x="2680934" y="1537318"/>
              <a:ext cx="172571" cy="96822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" name="Line 28"/>
            <p:cNvSpPr>
              <a:spLocks noChangeShapeType="1"/>
            </p:cNvSpPr>
            <p:nvPr/>
          </p:nvSpPr>
          <p:spPr bwMode="auto">
            <a:xfrm>
              <a:off x="2680934" y="1537318"/>
              <a:ext cx="1725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6" name="Line 29"/>
            <p:cNvSpPr>
              <a:spLocks noChangeShapeType="1"/>
            </p:cNvSpPr>
            <p:nvPr/>
          </p:nvSpPr>
          <p:spPr bwMode="auto">
            <a:xfrm>
              <a:off x="2680934" y="1634140"/>
              <a:ext cx="1725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7" name="Rectangle 30"/>
            <p:cNvSpPr>
              <a:spLocks noChangeArrowheads="1"/>
            </p:cNvSpPr>
            <p:nvPr/>
          </p:nvSpPr>
          <p:spPr bwMode="auto">
            <a:xfrm>
              <a:off x="2968221" y="1537318"/>
              <a:ext cx="172571" cy="96822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8" name="Line 31"/>
            <p:cNvSpPr>
              <a:spLocks noChangeShapeType="1"/>
            </p:cNvSpPr>
            <p:nvPr/>
          </p:nvSpPr>
          <p:spPr bwMode="auto">
            <a:xfrm>
              <a:off x="2956250" y="1634140"/>
              <a:ext cx="1725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" name="Line 32"/>
            <p:cNvSpPr>
              <a:spLocks noChangeShapeType="1"/>
            </p:cNvSpPr>
            <p:nvPr/>
          </p:nvSpPr>
          <p:spPr bwMode="auto">
            <a:xfrm>
              <a:off x="2932310" y="1537318"/>
              <a:ext cx="1725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0" name="Rectangle 33"/>
            <p:cNvSpPr>
              <a:spLocks noChangeArrowheads="1"/>
            </p:cNvSpPr>
            <p:nvPr/>
          </p:nvSpPr>
          <p:spPr bwMode="auto">
            <a:xfrm>
              <a:off x="3255507" y="1537318"/>
              <a:ext cx="172571" cy="96822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1" name="Line 34"/>
            <p:cNvSpPr>
              <a:spLocks noChangeShapeType="1"/>
            </p:cNvSpPr>
            <p:nvPr/>
          </p:nvSpPr>
          <p:spPr bwMode="auto">
            <a:xfrm>
              <a:off x="3255507" y="1537318"/>
              <a:ext cx="1725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2" name="Line 35"/>
            <p:cNvSpPr>
              <a:spLocks noChangeShapeType="1"/>
            </p:cNvSpPr>
            <p:nvPr/>
          </p:nvSpPr>
          <p:spPr bwMode="auto">
            <a:xfrm>
              <a:off x="3255507" y="1634140"/>
              <a:ext cx="17257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3495910" y="1537318"/>
              <a:ext cx="171574" cy="96822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4" name="Line 37"/>
            <p:cNvSpPr>
              <a:spLocks noChangeShapeType="1"/>
            </p:cNvSpPr>
            <p:nvPr/>
          </p:nvSpPr>
          <p:spPr bwMode="auto">
            <a:xfrm>
              <a:off x="3495910" y="1537318"/>
              <a:ext cx="1715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5" name="Line 38"/>
            <p:cNvSpPr>
              <a:spLocks noChangeShapeType="1"/>
            </p:cNvSpPr>
            <p:nvPr/>
          </p:nvSpPr>
          <p:spPr bwMode="auto">
            <a:xfrm>
              <a:off x="3495910" y="1634140"/>
              <a:ext cx="1715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6" name="Rectangle 39"/>
            <p:cNvSpPr>
              <a:spLocks noChangeArrowheads="1"/>
            </p:cNvSpPr>
            <p:nvPr/>
          </p:nvSpPr>
          <p:spPr bwMode="auto">
            <a:xfrm>
              <a:off x="3763246" y="1537318"/>
              <a:ext cx="171574" cy="96822"/>
            </a:xfrm>
            <a:prstGeom prst="rect">
              <a:avLst/>
            </a:prstGeom>
            <a:solidFill>
              <a:srgbClr val="FF945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7" name="Line 40"/>
            <p:cNvSpPr>
              <a:spLocks noChangeShapeType="1"/>
            </p:cNvSpPr>
            <p:nvPr/>
          </p:nvSpPr>
          <p:spPr bwMode="auto">
            <a:xfrm>
              <a:off x="3763246" y="1537318"/>
              <a:ext cx="1715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8" name="Line 41"/>
            <p:cNvSpPr>
              <a:spLocks noChangeShapeType="1"/>
            </p:cNvSpPr>
            <p:nvPr/>
          </p:nvSpPr>
          <p:spPr bwMode="auto">
            <a:xfrm>
              <a:off x="3763246" y="1634140"/>
              <a:ext cx="17157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9" name="Text Box 42"/>
            <p:cNvSpPr txBox="1">
              <a:spLocks noChangeArrowheads="1"/>
            </p:cNvSpPr>
            <p:nvPr/>
          </p:nvSpPr>
          <p:spPr bwMode="auto">
            <a:xfrm>
              <a:off x="3298401" y="3261896"/>
              <a:ext cx="184542" cy="3134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endParaRPr lang="en-GB" i="1" dirty="0">
                <a:solidFill>
                  <a:srgbClr val="0AFF08"/>
                </a:solidFill>
              </a:endParaRPr>
            </a:p>
          </p:txBody>
        </p:sp>
        <p:sp>
          <p:nvSpPr>
            <p:cNvPr id="70" name="Line 43"/>
            <p:cNvSpPr>
              <a:spLocks noChangeShapeType="1"/>
            </p:cNvSpPr>
            <p:nvPr/>
          </p:nvSpPr>
          <p:spPr bwMode="auto">
            <a:xfrm>
              <a:off x="2022569" y="3225468"/>
              <a:ext cx="239405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" name="Line 44"/>
            <p:cNvSpPr>
              <a:spLocks noChangeShapeType="1"/>
            </p:cNvSpPr>
            <p:nvPr/>
          </p:nvSpPr>
          <p:spPr bwMode="auto">
            <a:xfrm>
              <a:off x="2357737" y="3225468"/>
              <a:ext cx="239405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" name="Line 45"/>
            <p:cNvSpPr>
              <a:spLocks noChangeShapeType="1"/>
            </p:cNvSpPr>
            <p:nvPr/>
          </p:nvSpPr>
          <p:spPr bwMode="auto">
            <a:xfrm>
              <a:off x="2692904" y="3225468"/>
              <a:ext cx="239405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3" name="Line 46"/>
            <p:cNvSpPr>
              <a:spLocks noChangeShapeType="1"/>
            </p:cNvSpPr>
            <p:nvPr/>
          </p:nvSpPr>
          <p:spPr bwMode="auto">
            <a:xfrm>
              <a:off x="3028072" y="3225468"/>
              <a:ext cx="239405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4" name="Line 47"/>
            <p:cNvSpPr>
              <a:spLocks noChangeShapeType="1"/>
            </p:cNvSpPr>
            <p:nvPr/>
          </p:nvSpPr>
          <p:spPr bwMode="auto">
            <a:xfrm>
              <a:off x="3363239" y="3225468"/>
              <a:ext cx="239405" cy="0"/>
            </a:xfrm>
            <a:prstGeom prst="line">
              <a:avLst/>
            </a:prstGeom>
            <a:noFill/>
            <a:ln w="76200">
              <a:solidFill>
                <a:srgbClr val="FF301B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Freeform 48"/>
            <p:cNvSpPr>
              <a:spLocks/>
            </p:cNvSpPr>
            <p:nvPr/>
          </p:nvSpPr>
          <p:spPr bwMode="auto">
            <a:xfrm>
              <a:off x="2421578" y="1376268"/>
              <a:ext cx="417962" cy="1817565"/>
            </a:xfrm>
            <a:custGeom>
              <a:avLst/>
              <a:gdLst>
                <a:gd name="T0" fmla="*/ 1309 w 336"/>
                <a:gd name="T1" fmla="*/ 7670110 h 672"/>
                <a:gd name="T2" fmla="*/ 879 w 336"/>
                <a:gd name="T3" fmla="*/ 10741228 h 672"/>
                <a:gd name="T4" fmla="*/ 440 w 336"/>
                <a:gd name="T5" fmla="*/ 15339701 h 672"/>
                <a:gd name="T6" fmla="*/ 0 w 336"/>
                <a:gd name="T7" fmla="*/ 19953773 h 672"/>
                <a:gd name="T8" fmla="*/ 0 w 336"/>
                <a:gd name="T9" fmla="*/ 21479782 h 672"/>
                <a:gd name="T10" fmla="*/ 3055 w 336"/>
                <a:gd name="T11" fmla="*/ 21479782 h 672"/>
                <a:gd name="T12" fmla="*/ 2621 w 336"/>
                <a:gd name="T13" fmla="*/ 16881216 h 672"/>
                <a:gd name="T14" fmla="*/ 2182 w 336"/>
                <a:gd name="T15" fmla="*/ 12271128 h 672"/>
                <a:gd name="T16" fmla="*/ 1745 w 336"/>
                <a:gd name="T17" fmla="*/ 7670110 h 672"/>
                <a:gd name="T18" fmla="*/ 1745 w 336"/>
                <a:gd name="T19" fmla="*/ 3071616 h 672"/>
                <a:gd name="T20" fmla="*/ 2182 w 336"/>
                <a:gd name="T21" fmla="*/ 0 h 672"/>
                <a:gd name="T22" fmla="*/ 879 w 336"/>
                <a:gd name="T23" fmla="*/ 0 h 672"/>
                <a:gd name="T24" fmla="*/ 1309 w 336"/>
                <a:gd name="T25" fmla="*/ 4598502 h 672"/>
                <a:gd name="T26" fmla="*/ 1309 w 336"/>
                <a:gd name="T27" fmla="*/ 7670110 h 6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6"/>
                <a:gd name="T43" fmla="*/ 0 h 672"/>
                <a:gd name="T44" fmla="*/ 336 w 336"/>
                <a:gd name="T45" fmla="*/ 672 h 6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6" h="672">
                  <a:moveTo>
                    <a:pt x="144" y="240"/>
                  </a:moveTo>
                  <a:lnTo>
                    <a:pt x="96" y="336"/>
                  </a:lnTo>
                  <a:lnTo>
                    <a:pt x="48" y="480"/>
                  </a:lnTo>
                  <a:lnTo>
                    <a:pt x="0" y="624"/>
                  </a:lnTo>
                  <a:lnTo>
                    <a:pt x="0" y="672"/>
                  </a:lnTo>
                  <a:lnTo>
                    <a:pt x="336" y="672"/>
                  </a:lnTo>
                  <a:lnTo>
                    <a:pt x="288" y="528"/>
                  </a:lnTo>
                  <a:lnTo>
                    <a:pt x="240" y="384"/>
                  </a:lnTo>
                  <a:lnTo>
                    <a:pt x="192" y="240"/>
                  </a:lnTo>
                  <a:lnTo>
                    <a:pt x="192" y="96"/>
                  </a:lnTo>
                  <a:lnTo>
                    <a:pt x="240" y="0"/>
                  </a:lnTo>
                  <a:lnTo>
                    <a:pt x="96" y="0"/>
                  </a:lnTo>
                  <a:lnTo>
                    <a:pt x="144" y="144"/>
                  </a:lnTo>
                  <a:lnTo>
                    <a:pt x="144" y="240"/>
                  </a:lnTo>
                  <a:close/>
                </a:path>
              </a:pathLst>
            </a:custGeom>
            <a:gradFill rotWithShape="0">
              <a:gsLst>
                <a:gs pos="0">
                  <a:srgbClr val="66A2F5"/>
                </a:gs>
                <a:gs pos="100000">
                  <a:srgbClr val="B0EDF3">
                    <a:alpha val="70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6" name="Freeform 49"/>
            <p:cNvSpPr>
              <a:spLocks/>
            </p:cNvSpPr>
            <p:nvPr/>
          </p:nvSpPr>
          <p:spPr bwMode="auto">
            <a:xfrm>
              <a:off x="2552254" y="1376268"/>
              <a:ext cx="155614" cy="305803"/>
            </a:xfrm>
            <a:custGeom>
              <a:avLst/>
              <a:gdLst>
                <a:gd name="T0" fmla="*/ 95 w 136"/>
                <a:gd name="T1" fmla="*/ 74 h 372"/>
                <a:gd name="T2" fmla="*/ 205 w 136"/>
                <a:gd name="T3" fmla="*/ 80 h 372"/>
                <a:gd name="T4" fmla="*/ 298 w 136"/>
                <a:gd name="T5" fmla="*/ 80 h 372"/>
                <a:gd name="T6" fmla="*/ 408 w 136"/>
                <a:gd name="T7" fmla="*/ 75 h 372"/>
                <a:gd name="T8" fmla="*/ 377 w 136"/>
                <a:gd name="T9" fmla="*/ 60 h 372"/>
                <a:gd name="T10" fmla="*/ 329 w 136"/>
                <a:gd name="T11" fmla="*/ 46 h 372"/>
                <a:gd name="T12" fmla="*/ 367 w 136"/>
                <a:gd name="T13" fmla="*/ 33 h 372"/>
                <a:gd name="T14" fmla="*/ 459 w 136"/>
                <a:gd name="T15" fmla="*/ 21 h 372"/>
                <a:gd name="T16" fmla="*/ 537 w 136"/>
                <a:gd name="T17" fmla="*/ 0 h 372"/>
                <a:gd name="T18" fmla="*/ 0 w 136"/>
                <a:gd name="T19" fmla="*/ 0 h 372"/>
                <a:gd name="T20" fmla="*/ 109 w 136"/>
                <a:gd name="T21" fmla="*/ 29 h 372"/>
                <a:gd name="T22" fmla="*/ 188 w 136"/>
                <a:gd name="T23" fmla="*/ 51 h 372"/>
                <a:gd name="T24" fmla="*/ 161 w 136"/>
                <a:gd name="T25" fmla="*/ 63 h 372"/>
                <a:gd name="T26" fmla="*/ 95 w 136"/>
                <a:gd name="T27" fmla="*/ 74 h 3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6"/>
                <a:gd name="T43" fmla="*/ 0 h 372"/>
                <a:gd name="T44" fmla="*/ 136 w 136"/>
                <a:gd name="T45" fmla="*/ 372 h 37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6" h="372">
                  <a:moveTo>
                    <a:pt x="24" y="344"/>
                  </a:moveTo>
                  <a:lnTo>
                    <a:pt x="52" y="368"/>
                  </a:lnTo>
                  <a:lnTo>
                    <a:pt x="76" y="372"/>
                  </a:lnTo>
                  <a:lnTo>
                    <a:pt x="104" y="348"/>
                  </a:lnTo>
                  <a:lnTo>
                    <a:pt x="96" y="284"/>
                  </a:lnTo>
                  <a:lnTo>
                    <a:pt x="84" y="212"/>
                  </a:lnTo>
                  <a:lnTo>
                    <a:pt x="92" y="156"/>
                  </a:lnTo>
                  <a:lnTo>
                    <a:pt x="116" y="96"/>
                  </a:lnTo>
                  <a:lnTo>
                    <a:pt x="136" y="0"/>
                  </a:lnTo>
                  <a:lnTo>
                    <a:pt x="0" y="0"/>
                  </a:lnTo>
                  <a:lnTo>
                    <a:pt x="28" y="140"/>
                  </a:lnTo>
                  <a:lnTo>
                    <a:pt x="48" y="236"/>
                  </a:lnTo>
                  <a:lnTo>
                    <a:pt x="40" y="296"/>
                  </a:lnTo>
                  <a:lnTo>
                    <a:pt x="24" y="344"/>
                  </a:lnTo>
                  <a:close/>
                </a:path>
              </a:pathLst>
            </a:custGeom>
            <a:gradFill rotWithShape="0">
              <a:gsLst>
                <a:gs pos="0">
                  <a:srgbClr val="FF747D"/>
                </a:gs>
                <a:gs pos="100000">
                  <a:srgbClr val="EF1F1D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77" name="Group 50"/>
            <p:cNvGrpSpPr>
              <a:grpSpLocks/>
            </p:cNvGrpSpPr>
            <p:nvPr/>
          </p:nvGrpSpPr>
          <p:grpSpPr bwMode="auto">
            <a:xfrm>
              <a:off x="2531306" y="1468297"/>
              <a:ext cx="193519" cy="138043"/>
              <a:chOff x="798" y="1680"/>
              <a:chExt cx="194" cy="86"/>
            </a:xfrm>
          </p:grpSpPr>
          <p:sp>
            <p:nvSpPr>
              <p:cNvPr id="86" name="Freeform 51"/>
              <p:cNvSpPr>
                <a:spLocks/>
              </p:cNvSpPr>
              <p:nvPr/>
            </p:nvSpPr>
            <p:spPr bwMode="auto">
              <a:xfrm>
                <a:off x="798" y="1680"/>
                <a:ext cx="82" cy="86"/>
              </a:xfrm>
              <a:custGeom>
                <a:avLst/>
                <a:gdLst>
                  <a:gd name="T0" fmla="*/ 145 w 76"/>
                  <a:gd name="T1" fmla="*/ 22 h 100"/>
                  <a:gd name="T2" fmla="*/ 136 w 76"/>
                  <a:gd name="T3" fmla="*/ 14 h 100"/>
                  <a:gd name="T4" fmla="*/ 93 w 76"/>
                  <a:gd name="T5" fmla="*/ 9 h 100"/>
                  <a:gd name="T6" fmla="*/ 0 w 76"/>
                  <a:gd name="T7" fmla="*/ 12 h 100"/>
                  <a:gd name="T8" fmla="*/ 18 w 76"/>
                  <a:gd name="T9" fmla="*/ 4 h 100"/>
                  <a:gd name="T10" fmla="*/ 69 w 76"/>
                  <a:gd name="T11" fmla="*/ 0 h 100"/>
                  <a:gd name="T12" fmla="*/ 145 w 76"/>
                  <a:gd name="T13" fmla="*/ 3 h 100"/>
                  <a:gd name="T14" fmla="*/ 161 w 76"/>
                  <a:gd name="T15" fmla="*/ 8 h 100"/>
                  <a:gd name="T16" fmla="*/ 161 w 76"/>
                  <a:gd name="T17" fmla="*/ 14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100"/>
                  <a:gd name="T29" fmla="*/ 76 w 76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100">
                    <a:moveTo>
                      <a:pt x="68" y="100"/>
                    </a:moveTo>
                    <a:lnTo>
                      <a:pt x="64" y="60"/>
                    </a:lnTo>
                    <a:lnTo>
                      <a:pt x="44" y="44"/>
                    </a:lnTo>
                    <a:lnTo>
                      <a:pt x="0" y="56"/>
                    </a:lnTo>
                    <a:lnTo>
                      <a:pt x="8" y="20"/>
                    </a:lnTo>
                    <a:lnTo>
                      <a:pt x="32" y="0"/>
                    </a:lnTo>
                    <a:lnTo>
                      <a:pt x="68" y="8"/>
                    </a:lnTo>
                    <a:lnTo>
                      <a:pt x="76" y="36"/>
                    </a:lnTo>
                    <a:lnTo>
                      <a:pt x="76" y="64"/>
                    </a:lnTo>
                  </a:path>
                </a:pathLst>
              </a:custGeom>
              <a:solidFill>
                <a:srgbClr val="EF1F1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7" name="Freeform 52"/>
              <p:cNvSpPr>
                <a:spLocks/>
              </p:cNvSpPr>
              <p:nvPr/>
            </p:nvSpPr>
            <p:spPr bwMode="auto">
              <a:xfrm flipH="1">
                <a:off x="910" y="1680"/>
                <a:ext cx="82" cy="86"/>
              </a:xfrm>
              <a:custGeom>
                <a:avLst/>
                <a:gdLst>
                  <a:gd name="T0" fmla="*/ 145 w 76"/>
                  <a:gd name="T1" fmla="*/ 22 h 100"/>
                  <a:gd name="T2" fmla="*/ 136 w 76"/>
                  <a:gd name="T3" fmla="*/ 14 h 100"/>
                  <a:gd name="T4" fmla="*/ 93 w 76"/>
                  <a:gd name="T5" fmla="*/ 9 h 100"/>
                  <a:gd name="T6" fmla="*/ 0 w 76"/>
                  <a:gd name="T7" fmla="*/ 12 h 100"/>
                  <a:gd name="T8" fmla="*/ 18 w 76"/>
                  <a:gd name="T9" fmla="*/ 4 h 100"/>
                  <a:gd name="T10" fmla="*/ 69 w 76"/>
                  <a:gd name="T11" fmla="*/ 0 h 100"/>
                  <a:gd name="T12" fmla="*/ 145 w 76"/>
                  <a:gd name="T13" fmla="*/ 3 h 100"/>
                  <a:gd name="T14" fmla="*/ 161 w 76"/>
                  <a:gd name="T15" fmla="*/ 8 h 100"/>
                  <a:gd name="T16" fmla="*/ 161 w 76"/>
                  <a:gd name="T17" fmla="*/ 14 h 1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"/>
                  <a:gd name="T28" fmla="*/ 0 h 100"/>
                  <a:gd name="T29" fmla="*/ 76 w 76"/>
                  <a:gd name="T30" fmla="*/ 100 h 1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" h="100">
                    <a:moveTo>
                      <a:pt x="68" y="100"/>
                    </a:moveTo>
                    <a:lnTo>
                      <a:pt x="64" y="60"/>
                    </a:lnTo>
                    <a:lnTo>
                      <a:pt x="44" y="44"/>
                    </a:lnTo>
                    <a:lnTo>
                      <a:pt x="0" y="56"/>
                    </a:lnTo>
                    <a:lnTo>
                      <a:pt x="8" y="20"/>
                    </a:lnTo>
                    <a:lnTo>
                      <a:pt x="32" y="0"/>
                    </a:lnTo>
                    <a:lnTo>
                      <a:pt x="68" y="8"/>
                    </a:lnTo>
                    <a:lnTo>
                      <a:pt x="76" y="36"/>
                    </a:lnTo>
                    <a:lnTo>
                      <a:pt x="76" y="64"/>
                    </a:lnTo>
                  </a:path>
                </a:pathLst>
              </a:custGeom>
              <a:solidFill>
                <a:srgbClr val="EF1F1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78" name="Text Box 53"/>
            <p:cNvSpPr txBox="1">
              <a:spLocks noChangeArrowheads="1"/>
            </p:cNvSpPr>
            <p:nvPr/>
          </p:nvSpPr>
          <p:spPr bwMode="auto">
            <a:xfrm>
              <a:off x="2932310" y="2376121"/>
              <a:ext cx="1203012" cy="26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1400" b="1" dirty="0">
                  <a:solidFill>
                    <a:schemeClr val="tx2"/>
                  </a:solidFill>
                </a:rPr>
                <a:t>Induction gap</a:t>
              </a:r>
            </a:p>
          </p:txBody>
        </p:sp>
        <p:sp>
          <p:nvSpPr>
            <p:cNvPr id="79" name="Text Box 54"/>
            <p:cNvSpPr txBox="1">
              <a:spLocks noChangeArrowheads="1"/>
            </p:cNvSpPr>
            <p:nvPr/>
          </p:nvSpPr>
          <p:spPr bwMode="auto">
            <a:xfrm>
              <a:off x="2372700" y="2531419"/>
              <a:ext cx="379059" cy="39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2400" b="1" i="1" dirty="0">
                  <a:solidFill>
                    <a:srgbClr val="1A11FF"/>
                  </a:solidFill>
                </a:rPr>
                <a:t> </a:t>
              </a:r>
              <a:r>
                <a:rPr lang="en-US" sz="1400" b="1" i="1" dirty="0">
                  <a:solidFill>
                    <a:srgbClr val="1A11FF"/>
                  </a:solidFill>
                </a:rPr>
                <a:t>e</a:t>
              </a:r>
              <a:r>
                <a:rPr lang="en-US" sz="1400" b="1" i="1" baseline="30000" dirty="0">
                  <a:solidFill>
                    <a:srgbClr val="1A11FF"/>
                  </a:solidFill>
                </a:rPr>
                <a:t>-</a:t>
              </a:r>
              <a:endParaRPr lang="en-US" sz="1400" b="1" i="1" dirty="0">
                <a:solidFill>
                  <a:srgbClr val="1A11FF"/>
                </a:solidFill>
              </a:endParaRPr>
            </a:p>
          </p:txBody>
        </p:sp>
        <p:sp>
          <p:nvSpPr>
            <p:cNvPr id="80" name="Text Box 55"/>
            <p:cNvSpPr txBox="1">
              <a:spLocks noChangeArrowheads="1"/>
            </p:cNvSpPr>
            <p:nvPr/>
          </p:nvSpPr>
          <p:spPr bwMode="auto">
            <a:xfrm>
              <a:off x="2214093" y="1639892"/>
              <a:ext cx="379059" cy="39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2400" b="1" i="1" dirty="0">
                  <a:solidFill>
                    <a:srgbClr val="1A11FF"/>
                  </a:solidFill>
                </a:rPr>
                <a:t> </a:t>
              </a:r>
              <a:r>
                <a:rPr lang="en-US" sz="1400" b="1" i="1" dirty="0">
                  <a:solidFill>
                    <a:srgbClr val="1A11FF"/>
                  </a:solidFill>
                </a:rPr>
                <a:t>e</a:t>
              </a:r>
              <a:r>
                <a:rPr lang="en-US" sz="1400" b="1" i="1" baseline="30000" dirty="0">
                  <a:solidFill>
                    <a:srgbClr val="1A11FF"/>
                  </a:solidFill>
                </a:rPr>
                <a:t>-</a:t>
              </a:r>
              <a:endParaRPr lang="en-US" sz="1400" b="1" i="1" dirty="0">
                <a:solidFill>
                  <a:srgbClr val="1A11FF"/>
                </a:solidFill>
              </a:endParaRPr>
            </a:p>
          </p:txBody>
        </p:sp>
        <p:sp>
          <p:nvSpPr>
            <p:cNvPr id="81" name="Text Box 56"/>
            <p:cNvSpPr txBox="1">
              <a:spLocks noChangeArrowheads="1"/>
            </p:cNvSpPr>
            <p:nvPr/>
          </p:nvSpPr>
          <p:spPr bwMode="auto">
            <a:xfrm>
              <a:off x="2656114" y="1195199"/>
              <a:ext cx="4153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lnSpc>
                  <a:spcPct val="100000"/>
                </a:lnSpc>
                <a:spcBef>
                  <a:spcPct val="0"/>
                </a:spcBef>
              </a:pPr>
              <a:r>
                <a:rPr lang="en-US" sz="1400" b="1" i="1" dirty="0">
                  <a:solidFill>
                    <a:srgbClr val="FF301B"/>
                  </a:solidFill>
                </a:rPr>
                <a:t>I</a:t>
              </a:r>
              <a:r>
                <a:rPr lang="en-US" sz="1400" b="1" i="1" baseline="30000" dirty="0">
                  <a:solidFill>
                    <a:srgbClr val="FF301B"/>
                  </a:solidFill>
                </a:rPr>
                <a:t>+</a:t>
              </a:r>
              <a:endParaRPr lang="en-US" sz="1400" b="1" i="1" dirty="0">
                <a:solidFill>
                  <a:srgbClr val="FF301B"/>
                </a:solidFill>
              </a:endParaRPr>
            </a:p>
          </p:txBody>
        </p:sp>
        <p:sp>
          <p:nvSpPr>
            <p:cNvPr id="82" name="Line 57"/>
            <p:cNvSpPr>
              <a:spLocks noChangeShapeType="1"/>
            </p:cNvSpPr>
            <p:nvPr/>
          </p:nvSpPr>
          <p:spPr bwMode="auto">
            <a:xfrm>
              <a:off x="2597142" y="2388583"/>
              <a:ext cx="0" cy="506157"/>
            </a:xfrm>
            <a:prstGeom prst="line">
              <a:avLst/>
            </a:prstGeom>
            <a:noFill/>
            <a:ln w="9525">
              <a:solidFill>
                <a:srgbClr val="1A11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3" name="Freeform 59"/>
            <p:cNvSpPr>
              <a:spLocks/>
            </p:cNvSpPr>
            <p:nvPr/>
          </p:nvSpPr>
          <p:spPr bwMode="auto">
            <a:xfrm>
              <a:off x="2453499" y="1657147"/>
              <a:ext cx="143643" cy="82442"/>
            </a:xfrm>
            <a:custGeom>
              <a:avLst/>
              <a:gdLst>
                <a:gd name="T0" fmla="*/ 144 w 144"/>
                <a:gd name="T1" fmla="*/ 43 h 86"/>
                <a:gd name="T2" fmla="*/ 96 w 144"/>
                <a:gd name="T3" fmla="*/ 86 h 86"/>
                <a:gd name="T4" fmla="*/ 32 w 144"/>
                <a:gd name="T5" fmla="*/ 64 h 86"/>
                <a:gd name="T6" fmla="*/ 0 w 144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86"/>
                <a:gd name="T14" fmla="*/ 144 w 144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86">
                  <a:moveTo>
                    <a:pt x="144" y="43"/>
                  </a:moveTo>
                  <a:lnTo>
                    <a:pt x="96" y="86"/>
                  </a:lnTo>
                  <a:lnTo>
                    <a:pt x="32" y="64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1A11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4" name="Rectangle 74"/>
            <p:cNvSpPr>
              <a:spLocks noChangeArrowheads="1"/>
            </p:cNvSpPr>
            <p:nvPr/>
          </p:nvSpPr>
          <p:spPr bwMode="auto">
            <a:xfrm>
              <a:off x="2656114" y="1607133"/>
              <a:ext cx="184712" cy="36713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91374" tIns="45690" rIns="91374" bIns="45690" anchor="ctr">
              <a:spAutoFit/>
            </a:bodyPr>
            <a:lstStyle/>
            <a:p>
              <a:endParaRPr lang="en-GB"/>
            </a:p>
          </p:txBody>
        </p:sp>
        <p:sp>
          <p:nvSpPr>
            <p:cNvPr id="85" name="Line 75"/>
            <p:cNvSpPr>
              <a:spLocks noChangeShapeType="1"/>
            </p:cNvSpPr>
            <p:nvPr/>
          </p:nvSpPr>
          <p:spPr bwMode="auto">
            <a:xfrm flipH="1">
              <a:off x="1563294" y="1687551"/>
              <a:ext cx="914400" cy="685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 lIns="91374" tIns="45690" rIns="91374" bIns="45690">
              <a:spAutoFit/>
            </a:bodyPr>
            <a:lstStyle/>
            <a:p>
              <a:endParaRPr lang="en-GB"/>
            </a:p>
          </p:txBody>
        </p:sp>
      </p:grpSp>
      <p:grpSp>
        <p:nvGrpSpPr>
          <p:cNvPr id="88" name="Group 9"/>
          <p:cNvGrpSpPr>
            <a:grpSpLocks/>
          </p:cNvGrpSpPr>
          <p:nvPr/>
        </p:nvGrpSpPr>
        <p:grpSpPr bwMode="auto">
          <a:xfrm>
            <a:off x="599809" y="1465599"/>
            <a:ext cx="1143000" cy="2414755"/>
            <a:chOff x="2880" y="1772"/>
            <a:chExt cx="528" cy="646"/>
          </a:xfrm>
        </p:grpSpPr>
        <p:pic>
          <p:nvPicPr>
            <p:cNvPr id="89" name="Picture 10" descr="charge_transfer_avalanch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54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 dirty="0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Electrons</a:t>
              </a:r>
            </a:p>
          </p:txBody>
        </p:sp>
        <p:sp>
          <p:nvSpPr>
            <p:cNvPr id="91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07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Ions</a:t>
              </a:r>
            </a:p>
          </p:txBody>
        </p:sp>
        <p:sp>
          <p:nvSpPr>
            <p:cNvPr id="92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0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</a:rPr>
                <a:t>60 %</a:t>
              </a:r>
            </a:p>
          </p:txBody>
        </p:sp>
        <p:sp>
          <p:nvSpPr>
            <p:cNvPr id="93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02" cy="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40 %</a:t>
              </a:r>
            </a:p>
          </p:txBody>
        </p:sp>
      </p:grpSp>
      <p:pic>
        <p:nvPicPr>
          <p:cNvPr id="94" name="Picture 83" descr="gem.png"/>
          <p:cNvPicPr>
            <a:picLocks noChangeAspect="1"/>
          </p:cNvPicPr>
          <p:nvPr/>
        </p:nvPicPr>
        <p:blipFill>
          <a:blip r:embed="rId5" cstate="print"/>
          <a:srcRect b="3468"/>
          <a:stretch>
            <a:fillRect/>
          </a:stretch>
        </p:blipFill>
        <p:spPr bwMode="auto">
          <a:xfrm>
            <a:off x="7073899" y="2043243"/>
            <a:ext cx="2359501" cy="189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Text Box 4"/>
          <p:cNvSpPr txBox="1">
            <a:spLocks noChangeArrowheads="1"/>
          </p:cNvSpPr>
          <p:nvPr/>
        </p:nvSpPr>
        <p:spPr bwMode="auto">
          <a:xfrm>
            <a:off x="6207243" y="1593405"/>
            <a:ext cx="3135084" cy="480071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foglio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poliimmide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metalizzato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</a:p>
          <a:p>
            <a:pPr marL="361691" indent="-361691"/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foratura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con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attacco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chimico</a:t>
            </a:r>
            <a:endParaRPr lang="en-US" sz="1400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6" name="Picture 2" descr="triple_g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089" y="4057324"/>
            <a:ext cx="3929035" cy="22954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3986" y="3994668"/>
            <a:ext cx="3145687" cy="24287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8" name="Text Box 7"/>
          <p:cNvSpPr txBox="1">
            <a:spLocks noChangeArrowheads="1"/>
          </p:cNvSpPr>
          <p:nvPr/>
        </p:nvSpPr>
        <p:spPr bwMode="auto">
          <a:xfrm>
            <a:off x="4336124" y="6314266"/>
            <a:ext cx="3136148" cy="2585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200" b="0" dirty="0">
                <a:solidFill>
                  <a:schemeClr val="tx1"/>
                </a:solidFill>
                <a:effectLst/>
                <a:latin typeface="+mn-lt"/>
              </a:rPr>
              <a:t>S. Bachmann et </a:t>
            </a:r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al., NIMA  A479(2002)294</a:t>
            </a:r>
            <a:endParaRPr lang="en-US" sz="1200" b="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29479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GASEOUS PDs, THE FUTURE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118"/>
          <p:cNvSpPr>
            <a:spLocks noGrp="1"/>
          </p:cNvSpPr>
          <p:nvPr>
            <p:ph sz="half" idx="4294967295"/>
          </p:nvPr>
        </p:nvSpPr>
        <p:spPr>
          <a:xfrm>
            <a:off x="189318" y="1213753"/>
            <a:ext cx="9507575" cy="5373318"/>
          </a:xfrm>
          <a:prstGeom prst="rect">
            <a:avLst/>
          </a:prstGeom>
        </p:spPr>
        <p:txBody>
          <a:bodyPr/>
          <a:lstStyle/>
          <a:p>
            <a:pPr lvl="0">
              <a:buNone/>
              <a:defRPr/>
            </a:pPr>
            <a:r>
              <a:rPr lang="en-US" u="sng" dirty="0" smtClean="0"/>
              <a:t>… and applications:</a:t>
            </a:r>
          </a:p>
          <a:p>
            <a:pPr lvl="0">
              <a:buNone/>
              <a:defRPr/>
            </a:pPr>
            <a:endParaRPr lang="en-US" u="sng" dirty="0" smtClean="0"/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FF9900"/>
                </a:solidFill>
              </a:rPr>
              <a:t>PHENIX HBD</a:t>
            </a:r>
            <a:r>
              <a:rPr lang="en-US" sz="2000" dirty="0" smtClean="0"/>
              <a:t>,</a:t>
            </a:r>
          </a:p>
          <a:p>
            <a:pPr lvl="0">
              <a:buNone/>
              <a:defRPr/>
            </a:pPr>
            <a:r>
              <a:rPr lang="en-US" sz="2000" dirty="0" smtClean="0"/>
              <a:t>a </a:t>
            </a:r>
            <a:r>
              <a:rPr lang="en-US" sz="2000" u="sng" dirty="0" smtClean="0"/>
              <a:t>threshold </a:t>
            </a:r>
            <a:r>
              <a:rPr lang="en-US" sz="2000" dirty="0" smtClean="0"/>
              <a:t>Cherenkov counter</a:t>
            </a:r>
          </a:p>
          <a:p>
            <a:pPr lvl="0">
              <a:buNone/>
              <a:defRPr/>
            </a:pPr>
            <a:r>
              <a:rPr lang="en-US" sz="2000" dirty="0" smtClean="0"/>
              <a:t>(window-less)</a:t>
            </a:r>
          </a:p>
          <a:p>
            <a:pPr lvl="0">
              <a:buNone/>
              <a:defRPr/>
            </a:pPr>
            <a:endParaRPr lang="en-US" sz="2000" dirty="0" smtClean="0"/>
          </a:p>
          <a:p>
            <a:pPr lvl="0">
              <a:buNone/>
              <a:defRPr/>
            </a:pPr>
            <a:r>
              <a:rPr lang="en-US" sz="2000" u="sng" dirty="0" smtClean="0">
                <a:solidFill>
                  <a:srgbClr val="FF9900"/>
                </a:solidFill>
              </a:rPr>
              <a:t>Central message</a:t>
            </a:r>
            <a:r>
              <a:rPr lang="en-US" sz="2000" dirty="0" smtClean="0">
                <a:solidFill>
                  <a:srgbClr val="FF9900"/>
                </a:solidFill>
              </a:rPr>
              <a:t> for any similar application</a:t>
            </a:r>
          </a:p>
          <a:p>
            <a:pPr>
              <a:defRPr/>
            </a:pPr>
            <a:r>
              <a:rPr lang="en-US" sz="2000" u="sng" dirty="0" smtClean="0"/>
              <a:t>Reversed bias cuts the MIP signal !</a:t>
            </a:r>
          </a:p>
          <a:p>
            <a:pPr lvl="0">
              <a:buNone/>
              <a:defRPr/>
            </a:pPr>
            <a:endParaRPr lang="en-US" sz="2000" dirty="0" smtClean="0"/>
          </a:p>
          <a:p>
            <a:pPr lvl="0">
              <a:buNone/>
              <a:defRPr/>
            </a:pPr>
            <a:endParaRPr lang="en-US" sz="2000" dirty="0" smtClean="0">
              <a:solidFill>
                <a:srgbClr val="FF9900"/>
              </a:solidFill>
            </a:endParaRPr>
          </a:p>
          <a:p>
            <a:pPr lvl="0">
              <a:buNone/>
              <a:defRPr/>
            </a:pPr>
            <a:endParaRPr lang="en-US" sz="1000" dirty="0" smtClean="0">
              <a:solidFill>
                <a:srgbClr val="FF9900"/>
              </a:solidFill>
            </a:endParaRPr>
          </a:p>
          <a:p>
            <a:pPr lvl="0">
              <a:buNone/>
              <a:defRPr/>
            </a:pPr>
            <a:r>
              <a:rPr lang="en-US" sz="2000" dirty="0" smtClean="0">
                <a:solidFill>
                  <a:srgbClr val="FF9900"/>
                </a:solidFill>
              </a:rPr>
              <a:t>Aspects non exportable to imaging devices:</a:t>
            </a:r>
            <a:endParaRPr lang="en-US" sz="1000" dirty="0" smtClean="0">
              <a:solidFill>
                <a:srgbClr val="FF9900"/>
              </a:solidFill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  <a:effectLst/>
              </a:rPr>
              <a:t>detection of &gt;&gt; 1 photon per pad: low gain (5000)</a:t>
            </a:r>
          </a:p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  <a:effectLst/>
              </a:rPr>
              <a:t>non negligible noise level (~20% single photon signal)</a:t>
            </a:r>
            <a:endParaRPr lang="en-US" sz="1000" dirty="0" smtClean="0">
              <a:solidFill>
                <a:schemeClr val="tx1"/>
              </a:solidFill>
              <a:effectLst/>
            </a:endParaRPr>
          </a:p>
          <a:p>
            <a:pPr>
              <a:defRPr/>
            </a:pPr>
            <a:r>
              <a:rPr lang="en-US" sz="1600" dirty="0" smtClean="0">
                <a:solidFill>
                  <a:schemeClr val="tx1"/>
                </a:solidFill>
                <a:effectLst/>
              </a:rPr>
              <a:t>detect photons with </a:t>
            </a:r>
            <a:r>
              <a:rPr lang="en-US" sz="1600" dirty="0" smtClean="0">
                <a:solidFill>
                  <a:schemeClr val="tx1"/>
                </a:solidFill>
                <a:effectLst/>
                <a:latin typeface="Symbol" pitchFamily="18" charset="2"/>
              </a:rPr>
              <a:t>l</a:t>
            </a:r>
            <a:r>
              <a:rPr lang="en-US" sz="1600" dirty="0" smtClean="0">
                <a:solidFill>
                  <a:schemeClr val="tx1"/>
                </a:solidFill>
                <a:effectLst/>
              </a:rPr>
              <a:t> down to ~110 nm: chromaticity !</a:t>
            </a:r>
          </a:p>
          <a:p>
            <a:pPr>
              <a:buNone/>
              <a:defRPr/>
            </a:pPr>
            <a:endParaRPr lang="en-US" sz="1800" dirty="0" smtClean="0"/>
          </a:p>
          <a:p>
            <a:pPr>
              <a:defRPr/>
            </a:pPr>
            <a:endParaRPr lang="en-US" sz="2000" dirty="0" smtClean="0"/>
          </a:p>
          <a:p>
            <a:pPr lvl="0">
              <a:buNone/>
              <a:defRPr/>
            </a:pPr>
            <a:endParaRPr lang="en-US" sz="2000" dirty="0" smtClean="0"/>
          </a:p>
          <a:p>
            <a:pPr lvl="0">
              <a:buNone/>
              <a:defRPr/>
            </a:pPr>
            <a:endParaRPr lang="en-US" sz="2000" dirty="0" smtClean="0"/>
          </a:p>
          <a:p>
            <a:pPr lvl="0">
              <a:buNone/>
              <a:defRPr/>
            </a:pPr>
            <a:r>
              <a:rPr lang="en-US" sz="2000" dirty="0" smtClean="0"/>
              <a:t>				</a:t>
            </a:r>
          </a:p>
          <a:p>
            <a:pPr lvl="0">
              <a:buNone/>
              <a:defRPr/>
            </a:pPr>
            <a:r>
              <a:rPr lang="en-US" sz="2000" dirty="0" smtClean="0"/>
              <a:t>				</a:t>
            </a:r>
            <a:endParaRPr lang="en-US" sz="2000" dirty="0" smtClean="0">
              <a:solidFill>
                <a:srgbClr val="FF9900"/>
              </a:solidFill>
            </a:endParaRPr>
          </a:p>
          <a:p>
            <a:pPr>
              <a:buNone/>
            </a:pPr>
            <a:endParaRPr lang="en-US" dirty="0"/>
          </a:p>
        </p:txBody>
      </p:sp>
      <p:grpSp>
        <p:nvGrpSpPr>
          <p:cNvPr id="8" name="Group 150"/>
          <p:cNvGrpSpPr>
            <a:grpSpLocks/>
          </p:cNvGrpSpPr>
          <p:nvPr/>
        </p:nvGrpSpPr>
        <p:grpSpPr bwMode="auto">
          <a:xfrm>
            <a:off x="4625162" y="1002983"/>
            <a:ext cx="2477385" cy="2221155"/>
            <a:chOff x="90" y="414"/>
            <a:chExt cx="2087" cy="1916"/>
          </a:xfrm>
        </p:grpSpPr>
        <p:pic>
          <p:nvPicPr>
            <p:cNvPr id="9" name="Picture 129" descr="HBD"/>
            <p:cNvPicPr>
              <a:picLocks noChangeAspect="1" noChangeArrowheads="1"/>
            </p:cNvPicPr>
            <p:nvPr/>
          </p:nvPicPr>
          <p:blipFill>
            <a:blip r:embed="rId2" cstate="print"/>
            <a:srcRect t="12248" r="18021" b="12944"/>
            <a:stretch>
              <a:fillRect/>
            </a:stretch>
          </p:blipFill>
          <p:spPr bwMode="auto">
            <a:xfrm>
              <a:off x="106" y="414"/>
              <a:ext cx="2071" cy="191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CC"/>
              </a:solidFill>
            </a:ln>
          </p:spPr>
        </p:pic>
        <p:sp>
          <p:nvSpPr>
            <p:cNvPr id="10" name="Line 130"/>
            <p:cNvSpPr>
              <a:spLocks noChangeShapeType="1"/>
            </p:cNvSpPr>
            <p:nvPr/>
          </p:nvSpPr>
          <p:spPr bwMode="auto">
            <a:xfrm>
              <a:off x="90" y="2122"/>
              <a:ext cx="914" cy="200"/>
            </a:xfrm>
            <a:prstGeom prst="line">
              <a:avLst/>
            </a:prstGeom>
            <a:noFill/>
            <a:ln w="12700">
              <a:solidFill>
                <a:srgbClr val="0000CC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" name="Text Box 131"/>
            <p:cNvSpPr txBox="1">
              <a:spLocks noChangeArrowheads="1"/>
            </p:cNvSpPr>
            <p:nvPr/>
          </p:nvSpPr>
          <p:spPr bwMode="auto">
            <a:xfrm rot="638291">
              <a:off x="190" y="1937"/>
              <a:ext cx="38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1600" b="1" dirty="0">
                  <a:latin typeface="Arial Narrow" pitchFamily="34" charset="0"/>
                  <a:ea typeface="SimSun" pitchFamily="2" charset="-122"/>
                </a:rPr>
                <a:t>~ 1 m</a:t>
              </a:r>
            </a:p>
          </p:txBody>
        </p:sp>
        <p:sp>
          <p:nvSpPr>
            <p:cNvPr id="12" name="Freeform 132"/>
            <p:cNvSpPr>
              <a:spLocks/>
            </p:cNvSpPr>
            <p:nvPr/>
          </p:nvSpPr>
          <p:spPr bwMode="auto">
            <a:xfrm flipH="1">
              <a:off x="211" y="929"/>
              <a:ext cx="149" cy="94"/>
            </a:xfrm>
            <a:custGeom>
              <a:avLst/>
              <a:gdLst/>
              <a:ahLst/>
              <a:cxnLst>
                <a:cxn ang="0">
                  <a:pos x="3" y="47"/>
                </a:cxn>
                <a:cxn ang="0">
                  <a:pos x="67" y="37"/>
                </a:cxn>
                <a:cxn ang="0">
                  <a:pos x="402" y="0"/>
                </a:cxn>
              </a:cxnLst>
              <a:rect l="0" t="0" r="r" b="b"/>
              <a:pathLst>
                <a:path w="402" h="47">
                  <a:moveTo>
                    <a:pt x="3" y="47"/>
                  </a:moveTo>
                  <a:cubicBezTo>
                    <a:pt x="14" y="44"/>
                    <a:pt x="0" y="45"/>
                    <a:pt x="67" y="37"/>
                  </a:cubicBezTo>
                  <a:cubicBezTo>
                    <a:pt x="134" y="29"/>
                    <a:pt x="332" y="8"/>
                    <a:pt x="402" y="0"/>
                  </a:cubicBezTo>
                </a:path>
              </a:pathLst>
            </a:custGeom>
            <a:noFill/>
            <a:ln w="19050" cap="flat" cmpd="sng">
              <a:solidFill>
                <a:srgbClr val="0000CC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Text Box 134"/>
            <p:cNvSpPr txBox="1">
              <a:spLocks noChangeArrowheads="1"/>
            </p:cNvSpPr>
            <p:nvPr/>
          </p:nvSpPr>
          <p:spPr bwMode="auto">
            <a:xfrm>
              <a:off x="249" y="822"/>
              <a:ext cx="68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dirty="0">
                  <a:solidFill>
                    <a:srgbClr val="FF9900"/>
                  </a:solidFill>
                  <a:latin typeface="Comic Sans MS" pitchFamily="66" charset="0"/>
                  <a:ea typeface="ＭＳ Ｐゴシック" pitchFamily="1" charset="-128"/>
                </a:rPr>
                <a:t>Cherenkov </a:t>
              </a:r>
            </a:p>
            <a:p>
              <a:r>
                <a:rPr lang="en-US" altLang="ja-JP" sz="1400" dirty="0">
                  <a:solidFill>
                    <a:srgbClr val="FF9900"/>
                  </a:solidFill>
                  <a:latin typeface="Comic Sans MS" pitchFamily="66" charset="0"/>
                  <a:ea typeface="ＭＳ Ｐゴシック" pitchFamily="1" charset="-128"/>
                </a:rPr>
                <a:t>      blobs</a:t>
              </a:r>
              <a:r>
                <a:rPr lang="en-US" altLang="ja-JP" sz="1200" b="1" dirty="0">
                  <a:solidFill>
                    <a:srgbClr val="FFFF66"/>
                  </a:solidFill>
                  <a:latin typeface="Comic Sans MS" pitchFamily="66" charset="0"/>
                  <a:ea typeface="ＭＳ Ｐゴシック" pitchFamily="1" charset="-128"/>
                </a:rPr>
                <a:t> </a:t>
              </a:r>
            </a:p>
          </p:txBody>
        </p:sp>
        <p:sp>
          <p:nvSpPr>
            <p:cNvPr id="14" name="Freeform 136"/>
            <p:cNvSpPr>
              <a:spLocks/>
            </p:cNvSpPr>
            <p:nvPr/>
          </p:nvSpPr>
          <p:spPr bwMode="auto">
            <a:xfrm>
              <a:off x="142" y="1117"/>
              <a:ext cx="211" cy="98"/>
            </a:xfrm>
            <a:custGeom>
              <a:avLst/>
              <a:gdLst/>
              <a:ahLst/>
              <a:cxnLst>
                <a:cxn ang="0">
                  <a:pos x="302" y="23"/>
                </a:cxn>
                <a:cxn ang="0">
                  <a:pos x="206" y="3"/>
                </a:cxn>
                <a:cxn ang="0">
                  <a:pos x="97" y="39"/>
                </a:cxn>
                <a:cxn ang="0">
                  <a:pos x="0" y="142"/>
                </a:cxn>
              </a:cxnLst>
              <a:rect l="0" t="0" r="r" b="b"/>
              <a:pathLst>
                <a:path w="302" h="142">
                  <a:moveTo>
                    <a:pt x="302" y="23"/>
                  </a:moveTo>
                  <a:cubicBezTo>
                    <a:pt x="285" y="20"/>
                    <a:pt x="240" y="0"/>
                    <a:pt x="206" y="3"/>
                  </a:cubicBezTo>
                  <a:cubicBezTo>
                    <a:pt x="172" y="6"/>
                    <a:pt x="131" y="16"/>
                    <a:pt x="97" y="39"/>
                  </a:cubicBezTo>
                  <a:cubicBezTo>
                    <a:pt x="63" y="62"/>
                    <a:pt x="16" y="125"/>
                    <a:pt x="0" y="142"/>
                  </a:cubicBezTo>
                </a:path>
              </a:pathLst>
            </a:custGeom>
            <a:noFill/>
            <a:ln w="19050" cap="flat" cmpd="sng">
              <a:solidFill>
                <a:srgbClr val="0000CC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" name="Text Box 137"/>
            <p:cNvSpPr txBox="1">
              <a:spLocks noChangeArrowheads="1"/>
            </p:cNvSpPr>
            <p:nvPr/>
          </p:nvSpPr>
          <p:spPr bwMode="auto">
            <a:xfrm>
              <a:off x="657" y="1231"/>
              <a:ext cx="31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600">
                  <a:solidFill>
                    <a:srgbClr val="FF0000"/>
                  </a:solidFill>
                  <a:latin typeface="Comic Sans MS" pitchFamily="66" charset="0"/>
                  <a:ea typeface="ＭＳ Ｐゴシック" pitchFamily="1" charset="-128"/>
                </a:rPr>
                <a:t>e</a:t>
              </a:r>
              <a:r>
                <a:rPr lang="en-US" altLang="ja-JP" sz="1600" baseline="30000">
                  <a:solidFill>
                    <a:srgbClr val="FF0000"/>
                  </a:solidFill>
                  <a:latin typeface="Comic Sans MS" pitchFamily="66" charset="0"/>
                  <a:ea typeface="ＭＳ Ｐゴシック" pitchFamily="1" charset="-128"/>
                </a:rPr>
                <a:t>+</a:t>
              </a:r>
            </a:p>
          </p:txBody>
        </p:sp>
        <p:sp>
          <p:nvSpPr>
            <p:cNvPr id="16" name="Text Box 138"/>
            <p:cNvSpPr txBox="1">
              <a:spLocks noChangeArrowheads="1"/>
            </p:cNvSpPr>
            <p:nvPr/>
          </p:nvSpPr>
          <p:spPr bwMode="auto">
            <a:xfrm>
              <a:off x="776" y="1123"/>
              <a:ext cx="22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1600" dirty="0">
                  <a:solidFill>
                    <a:schemeClr val="accent2"/>
                  </a:solidFill>
                  <a:latin typeface="Comic Sans MS" pitchFamily="66" charset="0"/>
                  <a:ea typeface="ＭＳ Ｐゴシック" pitchFamily="1" charset="-128"/>
                </a:rPr>
                <a:t>e</a:t>
              </a:r>
              <a:r>
                <a:rPr lang="en-US" altLang="ja-JP" sz="1600" baseline="30000" dirty="0">
                  <a:solidFill>
                    <a:schemeClr val="accent2"/>
                  </a:solidFill>
                  <a:latin typeface="Comic Sans MS" pitchFamily="66" charset="0"/>
                  <a:ea typeface="ＭＳ Ｐゴシック" pitchFamily="1" charset="-128"/>
                </a:rPr>
                <a:t>-</a:t>
              </a:r>
            </a:p>
          </p:txBody>
        </p:sp>
        <p:sp>
          <p:nvSpPr>
            <p:cNvPr id="17" name="Oval 141"/>
            <p:cNvSpPr>
              <a:spLocks noChangeArrowheads="1"/>
            </p:cNvSpPr>
            <p:nvPr/>
          </p:nvSpPr>
          <p:spPr bwMode="auto">
            <a:xfrm rot="1920000">
              <a:off x="471" y="1070"/>
              <a:ext cx="27" cy="51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Oval 142"/>
            <p:cNvSpPr>
              <a:spLocks noChangeArrowheads="1"/>
            </p:cNvSpPr>
            <p:nvPr/>
          </p:nvSpPr>
          <p:spPr bwMode="auto">
            <a:xfrm rot="1920000">
              <a:off x="428" y="1128"/>
              <a:ext cx="27" cy="50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Line 143"/>
            <p:cNvSpPr>
              <a:spLocks noChangeShapeType="1"/>
            </p:cNvSpPr>
            <p:nvPr/>
          </p:nvSpPr>
          <p:spPr bwMode="auto">
            <a:xfrm flipH="1" flipV="1">
              <a:off x="450" y="1158"/>
              <a:ext cx="554" cy="208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0" name="Line 144"/>
            <p:cNvSpPr>
              <a:spLocks noChangeShapeType="1"/>
            </p:cNvSpPr>
            <p:nvPr/>
          </p:nvSpPr>
          <p:spPr bwMode="auto">
            <a:xfrm flipH="1" flipV="1">
              <a:off x="491" y="1094"/>
              <a:ext cx="521" cy="267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prstDash val="sysDot"/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1" name="Text Box 146"/>
            <p:cNvSpPr txBox="1">
              <a:spLocks noChangeArrowheads="1"/>
            </p:cNvSpPr>
            <p:nvPr/>
          </p:nvSpPr>
          <p:spPr bwMode="auto">
            <a:xfrm>
              <a:off x="186" y="515"/>
              <a:ext cx="4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2000" b="1" dirty="0">
                  <a:solidFill>
                    <a:srgbClr val="FF0000"/>
                  </a:solidFill>
                  <a:latin typeface="Comic Sans MS" pitchFamily="66" charset="0"/>
                  <a:ea typeface="SimSun" pitchFamily="2" charset="-122"/>
                  <a:cs typeface="Times New Roman" pitchFamily="18" charset="0"/>
                </a:rPr>
                <a:t>B≈0</a:t>
              </a:r>
            </a:p>
          </p:txBody>
        </p:sp>
      </p:grpSp>
      <p:grpSp>
        <p:nvGrpSpPr>
          <p:cNvPr id="22" name="Group 25"/>
          <p:cNvGrpSpPr>
            <a:grpSpLocks/>
          </p:cNvGrpSpPr>
          <p:nvPr/>
        </p:nvGrpSpPr>
        <p:grpSpPr bwMode="auto">
          <a:xfrm>
            <a:off x="5731430" y="3632292"/>
            <a:ext cx="3200400" cy="2076450"/>
            <a:chOff x="79" y="2399"/>
            <a:chExt cx="2490" cy="1716"/>
          </a:xfrm>
        </p:grpSpPr>
        <p:pic>
          <p:nvPicPr>
            <p:cNvPr id="23" name="Picture 2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45" t="7378" r="7790"/>
            <a:stretch>
              <a:fillRect/>
            </a:stretch>
          </p:blipFill>
          <p:spPr bwMode="auto">
            <a:xfrm>
              <a:off x="79" y="2399"/>
              <a:ext cx="2490" cy="17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973" y="3064"/>
              <a:ext cx="1456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altLang="zh-CN" sz="1600" b="1" dirty="0" smtClean="0">
                  <a:solidFill>
                    <a:srgbClr val="3366FF"/>
                  </a:solidFill>
                  <a:ea typeface="SimSun" pitchFamily="2" charset="-122"/>
                </a:rPr>
                <a:t>Standard Bias</a:t>
              </a:r>
            </a:p>
            <a:p>
              <a:endParaRPr lang="en-US" altLang="zh-CN" sz="1600" b="1" dirty="0">
                <a:solidFill>
                  <a:srgbClr val="3366FF"/>
                </a:solidFill>
                <a:ea typeface="SimSun" pitchFamily="2" charset="-122"/>
              </a:endParaRPr>
            </a:p>
            <a:p>
              <a:r>
                <a:rPr lang="en-US" altLang="zh-CN" sz="1600" b="1" dirty="0">
                  <a:solidFill>
                    <a:srgbClr val="CC3300"/>
                  </a:solidFill>
                  <a:ea typeface="SimSun" pitchFamily="2" charset="-122"/>
                </a:rPr>
                <a:t>Reverse Bias</a:t>
              </a:r>
            </a:p>
          </p:txBody>
        </p:sp>
        <p:sp>
          <p:nvSpPr>
            <p:cNvPr id="25" name="Text Box 28"/>
            <p:cNvSpPr txBox="1">
              <a:spLocks noChangeArrowheads="1"/>
            </p:cNvSpPr>
            <p:nvPr/>
          </p:nvSpPr>
          <p:spPr bwMode="auto">
            <a:xfrm>
              <a:off x="1785" y="2531"/>
              <a:ext cx="494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dirty="0">
                  <a:ea typeface="SimSun" pitchFamily="2" charset="-122"/>
                </a:rPr>
                <a:t>MIP</a:t>
              </a:r>
            </a:p>
          </p:txBody>
        </p:sp>
      </p:grpSp>
      <p:sp>
        <p:nvSpPr>
          <p:cNvPr id="26" name="Oval 25"/>
          <p:cNvSpPr/>
          <p:nvPr/>
        </p:nvSpPr>
        <p:spPr bwMode="auto">
          <a:xfrm>
            <a:off x="6826101" y="4843331"/>
            <a:ext cx="1626783" cy="37213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rot="5400000" flipH="1" flipV="1">
            <a:off x="5584752" y="3288322"/>
            <a:ext cx="3056863" cy="510361"/>
          </a:xfrm>
          <a:prstGeom prst="straightConnector1">
            <a:avLst/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7315149" y="1324018"/>
            <a:ext cx="2213015" cy="2345054"/>
            <a:chOff x="7315149" y="1137748"/>
            <a:chExt cx="2213015" cy="2345054"/>
          </a:xfrm>
        </p:grpSpPr>
        <p:grpSp>
          <p:nvGrpSpPr>
            <p:cNvPr id="29" name="Group 149"/>
            <p:cNvGrpSpPr>
              <a:grpSpLocks/>
            </p:cNvGrpSpPr>
            <p:nvPr/>
          </p:nvGrpSpPr>
          <p:grpSpPr bwMode="auto">
            <a:xfrm>
              <a:off x="7315149" y="1137748"/>
              <a:ext cx="2213015" cy="2345054"/>
              <a:chOff x="3660" y="2061"/>
              <a:chExt cx="1882" cy="1987"/>
            </a:xfrm>
          </p:grpSpPr>
          <p:grpSp>
            <p:nvGrpSpPr>
              <p:cNvPr id="31" name="Group 120"/>
              <p:cNvGrpSpPr>
                <a:grpSpLocks/>
              </p:cNvGrpSpPr>
              <p:nvPr/>
            </p:nvGrpSpPr>
            <p:grpSpPr bwMode="auto">
              <a:xfrm>
                <a:off x="3742" y="2080"/>
                <a:ext cx="1759" cy="1968"/>
                <a:chOff x="3833" y="1735"/>
                <a:chExt cx="1759" cy="2195"/>
              </a:xfrm>
            </p:grpSpPr>
            <p:sp>
              <p:nvSpPr>
                <p:cNvPr id="33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3915" y="2017"/>
                  <a:ext cx="1619" cy="1913"/>
                </a:xfrm>
                <a:prstGeom prst="line">
                  <a:avLst/>
                </a:prstGeom>
                <a:noFill/>
                <a:ln w="38100">
                  <a:solidFill>
                    <a:schemeClr val="folHlink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Oval 49"/>
                <p:cNvSpPr>
                  <a:spLocks noChangeArrowheads="1"/>
                </p:cNvSpPr>
                <p:nvPr/>
              </p:nvSpPr>
              <p:spPr bwMode="auto">
                <a:xfrm>
                  <a:off x="4714" y="2949"/>
                  <a:ext cx="41" cy="4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50000">
                      <a:srgbClr val="FFFF00">
                        <a:gamma/>
                        <a:shade val="11373"/>
                        <a:invGamma/>
                      </a:srgbClr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Oval 50"/>
                <p:cNvSpPr>
                  <a:spLocks noChangeArrowheads="1"/>
                </p:cNvSpPr>
                <p:nvPr/>
              </p:nvSpPr>
              <p:spPr bwMode="auto">
                <a:xfrm>
                  <a:off x="4750" y="2952"/>
                  <a:ext cx="41" cy="4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00"/>
                    </a:gs>
                    <a:gs pos="50000">
                      <a:srgbClr val="FFFF00">
                        <a:gamma/>
                        <a:shade val="11373"/>
                        <a:invGamma/>
                      </a:srgbClr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6" name="Group 51"/>
                <p:cNvGrpSpPr>
                  <a:grpSpLocks/>
                </p:cNvGrpSpPr>
                <p:nvPr/>
              </p:nvGrpSpPr>
              <p:grpSpPr bwMode="auto">
                <a:xfrm>
                  <a:off x="4070" y="2819"/>
                  <a:ext cx="1339" cy="107"/>
                  <a:chOff x="206" y="1214"/>
                  <a:chExt cx="2668" cy="207"/>
                </a:xfrm>
              </p:grpSpPr>
              <p:sp>
                <p:nvSpPr>
                  <p:cNvPr id="93" name="AutoShape 52"/>
                  <p:cNvSpPr>
                    <a:spLocks noChangeArrowheads="1"/>
                  </p:cNvSpPr>
                  <p:nvPr/>
                </p:nvSpPr>
                <p:spPr bwMode="auto">
                  <a:xfrm>
                    <a:off x="206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4" name="AutoShape 53"/>
                  <p:cNvSpPr>
                    <a:spLocks noChangeArrowheads="1"/>
                  </p:cNvSpPr>
                  <p:nvPr/>
                </p:nvSpPr>
                <p:spPr bwMode="auto">
                  <a:xfrm>
                    <a:off x="893" y="1242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5" name="AutoShape 54"/>
                  <p:cNvSpPr>
                    <a:spLocks noChangeArrowheads="1"/>
                  </p:cNvSpPr>
                  <p:nvPr/>
                </p:nvSpPr>
                <p:spPr bwMode="auto">
                  <a:xfrm>
                    <a:off x="1617" y="1245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6" name="AutoShape 55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351" y="121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039" y="1214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1762" y="1217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2447" y="1216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347" y="1382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1035" y="137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3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1758" y="1381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04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443" y="1380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7" name="Group 64"/>
                <p:cNvGrpSpPr>
                  <a:grpSpLocks/>
                </p:cNvGrpSpPr>
                <p:nvPr/>
              </p:nvGrpSpPr>
              <p:grpSpPr bwMode="auto">
                <a:xfrm>
                  <a:off x="4077" y="3154"/>
                  <a:ext cx="1339" cy="107"/>
                  <a:chOff x="206" y="1214"/>
                  <a:chExt cx="2668" cy="207"/>
                </a:xfrm>
              </p:grpSpPr>
              <p:sp>
                <p:nvSpPr>
                  <p:cNvPr id="81" name="AutoShape 65"/>
                  <p:cNvSpPr>
                    <a:spLocks noChangeArrowheads="1"/>
                  </p:cNvSpPr>
                  <p:nvPr/>
                </p:nvSpPr>
                <p:spPr bwMode="auto">
                  <a:xfrm>
                    <a:off x="206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" name="AutoShape 66"/>
                  <p:cNvSpPr>
                    <a:spLocks noChangeArrowheads="1"/>
                  </p:cNvSpPr>
                  <p:nvPr/>
                </p:nvSpPr>
                <p:spPr bwMode="auto">
                  <a:xfrm>
                    <a:off x="893" y="1242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" name="AutoShape 67"/>
                  <p:cNvSpPr>
                    <a:spLocks noChangeArrowheads="1"/>
                  </p:cNvSpPr>
                  <p:nvPr/>
                </p:nvSpPr>
                <p:spPr bwMode="auto">
                  <a:xfrm>
                    <a:off x="1617" y="1245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" name="AutoShape 68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351" y="121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1039" y="1214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1762" y="1217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8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2447" y="1216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347" y="1382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0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1035" y="137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1758" y="1381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92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2443" y="1380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8" name="Group 77"/>
                <p:cNvGrpSpPr>
                  <a:grpSpLocks/>
                </p:cNvGrpSpPr>
                <p:nvPr/>
              </p:nvGrpSpPr>
              <p:grpSpPr bwMode="auto">
                <a:xfrm>
                  <a:off x="4083" y="3469"/>
                  <a:ext cx="1339" cy="107"/>
                  <a:chOff x="206" y="1214"/>
                  <a:chExt cx="2668" cy="207"/>
                </a:xfrm>
              </p:grpSpPr>
              <p:sp>
                <p:nvSpPr>
                  <p:cNvPr id="69" name="AutoShape 78"/>
                  <p:cNvSpPr>
                    <a:spLocks noChangeArrowheads="1"/>
                  </p:cNvSpPr>
                  <p:nvPr/>
                </p:nvSpPr>
                <p:spPr bwMode="auto">
                  <a:xfrm>
                    <a:off x="206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" name="AutoShape 79"/>
                  <p:cNvSpPr>
                    <a:spLocks noChangeArrowheads="1"/>
                  </p:cNvSpPr>
                  <p:nvPr/>
                </p:nvSpPr>
                <p:spPr bwMode="auto">
                  <a:xfrm>
                    <a:off x="893" y="1242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AutoShape 80"/>
                  <p:cNvSpPr>
                    <a:spLocks noChangeArrowheads="1"/>
                  </p:cNvSpPr>
                  <p:nvPr/>
                </p:nvSpPr>
                <p:spPr bwMode="auto">
                  <a:xfrm>
                    <a:off x="1617" y="1245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" name="AutoShape 81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243"/>
                    <a:ext cx="570" cy="155"/>
                  </a:xfrm>
                  <a:prstGeom prst="hexagon">
                    <a:avLst>
                      <a:gd name="adj" fmla="val 91935"/>
                      <a:gd name="vf" fmla="val 115470"/>
                    </a:avLst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351" y="121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1039" y="1214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1762" y="1217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6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447" y="1216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347" y="1382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1035" y="1378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1758" y="1381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2443" y="1380"/>
                    <a:ext cx="280" cy="39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9" name="Group 90"/>
                <p:cNvGrpSpPr>
                  <a:grpSpLocks/>
                </p:cNvGrpSpPr>
                <p:nvPr/>
              </p:nvGrpSpPr>
              <p:grpSpPr bwMode="auto">
                <a:xfrm>
                  <a:off x="4144" y="2787"/>
                  <a:ext cx="1190" cy="35"/>
                  <a:chOff x="366" y="1786"/>
                  <a:chExt cx="2370" cy="67"/>
                </a:xfrm>
              </p:grpSpPr>
              <p:sp>
                <p:nvSpPr>
                  <p:cNvPr id="65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66" y="1789"/>
                    <a:ext cx="277" cy="64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1053" y="1786"/>
                    <a:ext cx="277" cy="64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2459" y="1786"/>
                    <a:ext cx="277" cy="64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1775" y="1786"/>
                    <a:ext cx="277" cy="64"/>
                  </a:xfrm>
                  <a:prstGeom prst="rect">
                    <a:avLst/>
                  </a:prstGeom>
                  <a:solidFill>
                    <a:srgbClr val="0066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0" name="Freeform 95"/>
                <p:cNvSpPr>
                  <a:spLocks/>
                </p:cNvSpPr>
                <p:nvPr/>
              </p:nvSpPr>
              <p:spPr bwMode="auto">
                <a:xfrm rot="10800000">
                  <a:off x="4692" y="2882"/>
                  <a:ext cx="118" cy="121"/>
                </a:xfrm>
                <a:custGeom>
                  <a:avLst/>
                  <a:gdLst/>
                  <a:ahLst/>
                  <a:cxnLst>
                    <a:cxn ang="0">
                      <a:pos x="336" y="1964"/>
                    </a:cxn>
                    <a:cxn ang="0">
                      <a:pos x="225" y="1543"/>
                    </a:cxn>
                    <a:cxn ang="0">
                      <a:pos x="114" y="1017"/>
                    </a:cxn>
                    <a:cxn ang="0">
                      <a:pos x="3" y="275"/>
                    </a:cxn>
                    <a:cxn ang="0">
                      <a:pos x="131" y="48"/>
                    </a:cxn>
                    <a:cxn ang="0">
                      <a:pos x="535" y="42"/>
                    </a:cxn>
                    <a:cxn ang="0">
                      <a:pos x="646" y="297"/>
                    </a:cxn>
                    <a:cxn ang="0">
                      <a:pos x="563" y="989"/>
                    </a:cxn>
                    <a:cxn ang="0">
                      <a:pos x="468" y="1554"/>
                    </a:cxn>
                    <a:cxn ang="0">
                      <a:pos x="402" y="1969"/>
                    </a:cxn>
                  </a:cxnLst>
                  <a:rect l="0" t="0" r="r" b="b"/>
                  <a:pathLst>
                    <a:path w="651" h="1969">
                      <a:moveTo>
                        <a:pt x="336" y="1964"/>
                      </a:moveTo>
                      <a:cubicBezTo>
                        <a:pt x="300" y="1833"/>
                        <a:pt x="262" y="1701"/>
                        <a:pt x="225" y="1543"/>
                      </a:cubicBezTo>
                      <a:cubicBezTo>
                        <a:pt x="188" y="1385"/>
                        <a:pt x="151" y="1228"/>
                        <a:pt x="114" y="1017"/>
                      </a:cubicBezTo>
                      <a:cubicBezTo>
                        <a:pt x="77" y="806"/>
                        <a:pt x="0" y="436"/>
                        <a:pt x="3" y="275"/>
                      </a:cubicBezTo>
                      <a:cubicBezTo>
                        <a:pt x="6" y="114"/>
                        <a:pt x="43" y="87"/>
                        <a:pt x="131" y="48"/>
                      </a:cubicBezTo>
                      <a:cubicBezTo>
                        <a:pt x="219" y="9"/>
                        <a:pt x="449" y="0"/>
                        <a:pt x="535" y="42"/>
                      </a:cubicBezTo>
                      <a:cubicBezTo>
                        <a:pt x="621" y="84"/>
                        <a:pt x="641" y="139"/>
                        <a:pt x="646" y="297"/>
                      </a:cubicBezTo>
                      <a:cubicBezTo>
                        <a:pt x="651" y="455"/>
                        <a:pt x="593" y="780"/>
                        <a:pt x="563" y="989"/>
                      </a:cubicBezTo>
                      <a:cubicBezTo>
                        <a:pt x="533" y="1198"/>
                        <a:pt x="495" y="1391"/>
                        <a:pt x="468" y="1554"/>
                      </a:cubicBezTo>
                      <a:cubicBezTo>
                        <a:pt x="441" y="1717"/>
                        <a:pt x="413" y="1900"/>
                        <a:pt x="402" y="196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flat" cmpd="sng">
                  <a:solidFill>
                    <a:srgbClr val="FFFF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41" name="Group 96"/>
                <p:cNvGrpSpPr>
                  <a:grpSpLocks/>
                </p:cNvGrpSpPr>
                <p:nvPr/>
              </p:nvGrpSpPr>
              <p:grpSpPr bwMode="auto">
                <a:xfrm>
                  <a:off x="4346" y="3213"/>
                  <a:ext cx="475" cy="121"/>
                  <a:chOff x="764" y="2609"/>
                  <a:chExt cx="945" cy="235"/>
                </a:xfrm>
              </p:grpSpPr>
              <p:sp>
                <p:nvSpPr>
                  <p:cNvPr id="63" name="Freeform 97"/>
                  <p:cNvSpPr>
                    <a:spLocks/>
                  </p:cNvSpPr>
                  <p:nvPr/>
                </p:nvSpPr>
                <p:spPr bwMode="auto">
                  <a:xfrm rot="10800000">
                    <a:off x="1474" y="2609"/>
                    <a:ext cx="235" cy="234"/>
                  </a:xfrm>
                  <a:custGeom>
                    <a:avLst/>
                    <a:gdLst/>
                    <a:ahLst/>
                    <a:cxnLst>
                      <a:cxn ang="0">
                        <a:pos x="336" y="1964"/>
                      </a:cxn>
                      <a:cxn ang="0">
                        <a:pos x="225" y="1543"/>
                      </a:cxn>
                      <a:cxn ang="0">
                        <a:pos x="114" y="1017"/>
                      </a:cxn>
                      <a:cxn ang="0">
                        <a:pos x="3" y="275"/>
                      </a:cxn>
                      <a:cxn ang="0">
                        <a:pos x="131" y="48"/>
                      </a:cxn>
                      <a:cxn ang="0">
                        <a:pos x="535" y="42"/>
                      </a:cxn>
                      <a:cxn ang="0">
                        <a:pos x="646" y="297"/>
                      </a:cxn>
                      <a:cxn ang="0">
                        <a:pos x="563" y="989"/>
                      </a:cxn>
                      <a:cxn ang="0">
                        <a:pos x="468" y="1554"/>
                      </a:cxn>
                      <a:cxn ang="0">
                        <a:pos x="402" y="1969"/>
                      </a:cxn>
                    </a:cxnLst>
                    <a:rect l="0" t="0" r="r" b="b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4" name="Freeform 98"/>
                  <p:cNvSpPr>
                    <a:spLocks/>
                  </p:cNvSpPr>
                  <p:nvPr/>
                </p:nvSpPr>
                <p:spPr bwMode="auto">
                  <a:xfrm rot="10800000">
                    <a:off x="764" y="2610"/>
                    <a:ext cx="235" cy="234"/>
                  </a:xfrm>
                  <a:custGeom>
                    <a:avLst/>
                    <a:gdLst/>
                    <a:ahLst/>
                    <a:cxnLst>
                      <a:cxn ang="0">
                        <a:pos x="336" y="1964"/>
                      </a:cxn>
                      <a:cxn ang="0">
                        <a:pos x="225" y="1543"/>
                      </a:cxn>
                      <a:cxn ang="0">
                        <a:pos x="114" y="1017"/>
                      </a:cxn>
                      <a:cxn ang="0">
                        <a:pos x="3" y="275"/>
                      </a:cxn>
                      <a:cxn ang="0">
                        <a:pos x="131" y="48"/>
                      </a:cxn>
                      <a:cxn ang="0">
                        <a:pos x="535" y="42"/>
                      </a:cxn>
                      <a:cxn ang="0">
                        <a:pos x="646" y="297"/>
                      </a:cxn>
                      <a:cxn ang="0">
                        <a:pos x="563" y="989"/>
                      </a:cxn>
                      <a:cxn ang="0">
                        <a:pos x="468" y="1554"/>
                      </a:cxn>
                      <a:cxn ang="0">
                        <a:pos x="402" y="1969"/>
                      </a:cxn>
                    </a:cxnLst>
                    <a:rect l="0" t="0" r="r" b="b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" name="Group 99"/>
                <p:cNvGrpSpPr>
                  <a:grpSpLocks/>
                </p:cNvGrpSpPr>
                <p:nvPr/>
              </p:nvGrpSpPr>
              <p:grpSpPr bwMode="auto">
                <a:xfrm>
                  <a:off x="4345" y="3588"/>
                  <a:ext cx="829" cy="124"/>
                  <a:chOff x="764" y="2609"/>
                  <a:chExt cx="1650" cy="236"/>
                </a:xfrm>
              </p:grpSpPr>
              <p:sp>
                <p:nvSpPr>
                  <p:cNvPr id="60" name="Freeform 100"/>
                  <p:cNvSpPr>
                    <a:spLocks/>
                  </p:cNvSpPr>
                  <p:nvPr/>
                </p:nvSpPr>
                <p:spPr bwMode="auto">
                  <a:xfrm rot="10800000">
                    <a:off x="1474" y="2609"/>
                    <a:ext cx="235" cy="234"/>
                  </a:xfrm>
                  <a:custGeom>
                    <a:avLst/>
                    <a:gdLst/>
                    <a:ahLst/>
                    <a:cxnLst>
                      <a:cxn ang="0">
                        <a:pos x="336" y="1964"/>
                      </a:cxn>
                      <a:cxn ang="0">
                        <a:pos x="225" y="1543"/>
                      </a:cxn>
                      <a:cxn ang="0">
                        <a:pos x="114" y="1017"/>
                      </a:cxn>
                      <a:cxn ang="0">
                        <a:pos x="3" y="275"/>
                      </a:cxn>
                      <a:cxn ang="0">
                        <a:pos x="131" y="48"/>
                      </a:cxn>
                      <a:cxn ang="0">
                        <a:pos x="535" y="42"/>
                      </a:cxn>
                      <a:cxn ang="0">
                        <a:pos x="646" y="297"/>
                      </a:cxn>
                      <a:cxn ang="0">
                        <a:pos x="563" y="989"/>
                      </a:cxn>
                      <a:cxn ang="0">
                        <a:pos x="468" y="1554"/>
                      </a:cxn>
                      <a:cxn ang="0">
                        <a:pos x="402" y="1969"/>
                      </a:cxn>
                    </a:cxnLst>
                    <a:rect l="0" t="0" r="r" b="b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101"/>
                  <p:cNvSpPr>
                    <a:spLocks/>
                  </p:cNvSpPr>
                  <p:nvPr/>
                </p:nvSpPr>
                <p:spPr bwMode="auto">
                  <a:xfrm rot="10800000">
                    <a:off x="764" y="2610"/>
                    <a:ext cx="235" cy="234"/>
                  </a:xfrm>
                  <a:custGeom>
                    <a:avLst/>
                    <a:gdLst/>
                    <a:ahLst/>
                    <a:cxnLst>
                      <a:cxn ang="0">
                        <a:pos x="336" y="1964"/>
                      </a:cxn>
                      <a:cxn ang="0">
                        <a:pos x="225" y="1543"/>
                      </a:cxn>
                      <a:cxn ang="0">
                        <a:pos x="114" y="1017"/>
                      </a:cxn>
                      <a:cxn ang="0">
                        <a:pos x="3" y="275"/>
                      </a:cxn>
                      <a:cxn ang="0">
                        <a:pos x="131" y="48"/>
                      </a:cxn>
                      <a:cxn ang="0">
                        <a:pos x="535" y="42"/>
                      </a:cxn>
                      <a:cxn ang="0">
                        <a:pos x="646" y="297"/>
                      </a:cxn>
                      <a:cxn ang="0">
                        <a:pos x="563" y="989"/>
                      </a:cxn>
                      <a:cxn ang="0">
                        <a:pos x="468" y="1554"/>
                      </a:cxn>
                      <a:cxn ang="0">
                        <a:pos x="402" y="1969"/>
                      </a:cxn>
                    </a:cxnLst>
                    <a:rect l="0" t="0" r="r" b="b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2" name="Freeform 102"/>
                  <p:cNvSpPr>
                    <a:spLocks/>
                  </p:cNvSpPr>
                  <p:nvPr/>
                </p:nvSpPr>
                <p:spPr bwMode="auto">
                  <a:xfrm rot="10800000">
                    <a:off x="2179" y="2611"/>
                    <a:ext cx="235" cy="234"/>
                  </a:xfrm>
                  <a:custGeom>
                    <a:avLst/>
                    <a:gdLst/>
                    <a:ahLst/>
                    <a:cxnLst>
                      <a:cxn ang="0">
                        <a:pos x="336" y="1964"/>
                      </a:cxn>
                      <a:cxn ang="0">
                        <a:pos x="225" y="1543"/>
                      </a:cxn>
                      <a:cxn ang="0">
                        <a:pos x="114" y="1017"/>
                      </a:cxn>
                      <a:cxn ang="0">
                        <a:pos x="3" y="275"/>
                      </a:cxn>
                      <a:cxn ang="0">
                        <a:pos x="131" y="48"/>
                      </a:cxn>
                      <a:cxn ang="0">
                        <a:pos x="535" y="42"/>
                      </a:cxn>
                      <a:cxn ang="0">
                        <a:pos x="646" y="297"/>
                      </a:cxn>
                      <a:cxn ang="0">
                        <a:pos x="563" y="989"/>
                      </a:cxn>
                      <a:cxn ang="0">
                        <a:pos x="468" y="1554"/>
                      </a:cxn>
                      <a:cxn ang="0">
                        <a:pos x="402" y="1969"/>
                      </a:cxn>
                    </a:cxnLst>
                    <a:rect l="0" t="0" r="r" b="b"/>
                    <a:pathLst>
                      <a:path w="651" h="1969">
                        <a:moveTo>
                          <a:pt x="336" y="1964"/>
                        </a:moveTo>
                        <a:cubicBezTo>
                          <a:pt x="300" y="1833"/>
                          <a:pt x="262" y="1701"/>
                          <a:pt x="225" y="1543"/>
                        </a:cubicBezTo>
                        <a:cubicBezTo>
                          <a:pt x="188" y="1385"/>
                          <a:pt x="151" y="1228"/>
                          <a:pt x="114" y="1017"/>
                        </a:cubicBezTo>
                        <a:cubicBezTo>
                          <a:pt x="77" y="806"/>
                          <a:pt x="0" y="436"/>
                          <a:pt x="3" y="275"/>
                        </a:cubicBezTo>
                        <a:cubicBezTo>
                          <a:pt x="6" y="114"/>
                          <a:pt x="43" y="87"/>
                          <a:pt x="131" y="48"/>
                        </a:cubicBezTo>
                        <a:cubicBezTo>
                          <a:pt x="219" y="9"/>
                          <a:pt x="449" y="0"/>
                          <a:pt x="535" y="42"/>
                        </a:cubicBezTo>
                        <a:cubicBezTo>
                          <a:pt x="621" y="84"/>
                          <a:pt x="641" y="139"/>
                          <a:pt x="646" y="297"/>
                        </a:cubicBezTo>
                        <a:cubicBezTo>
                          <a:pt x="651" y="455"/>
                          <a:pt x="593" y="780"/>
                          <a:pt x="563" y="989"/>
                        </a:cubicBezTo>
                        <a:cubicBezTo>
                          <a:pt x="533" y="1198"/>
                          <a:pt x="495" y="1391"/>
                          <a:pt x="468" y="1554"/>
                        </a:cubicBezTo>
                        <a:cubicBezTo>
                          <a:pt x="441" y="1717"/>
                          <a:pt x="413" y="1900"/>
                          <a:pt x="402" y="1969"/>
                        </a:cubicBezTo>
                      </a:path>
                    </a:pathLst>
                  </a:custGeom>
                  <a:gradFill rotWithShape="1">
                    <a:gsLst>
                      <a:gs pos="0">
                        <a:srgbClr val="FF0000"/>
                      </a:gs>
                      <a:gs pos="100000">
                        <a:srgbClr val="FFFF00"/>
                      </a:gs>
                    </a:gsLst>
                    <a:lin ang="5400000" scaled="1"/>
                  </a:gradFill>
                  <a:ln w="9525" cap="flat" cmpd="sng">
                    <a:solidFill>
                      <a:srgbClr val="FFFF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" name="Group 103"/>
                <p:cNvGrpSpPr>
                  <a:grpSpLocks/>
                </p:cNvGrpSpPr>
                <p:nvPr/>
              </p:nvGrpSpPr>
              <p:grpSpPr bwMode="auto">
                <a:xfrm>
                  <a:off x="4028" y="3821"/>
                  <a:ext cx="1378" cy="31"/>
                  <a:chOff x="134" y="3784"/>
                  <a:chExt cx="2753" cy="61"/>
                </a:xfrm>
              </p:grpSpPr>
              <p:sp>
                <p:nvSpPr>
                  <p:cNvPr id="57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134" y="3789"/>
                    <a:ext cx="1069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1249" y="3784"/>
                    <a:ext cx="1069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2368" y="3784"/>
                    <a:ext cx="519" cy="56"/>
                  </a:xfrm>
                  <a:prstGeom prst="rect">
                    <a:avLst/>
                  </a:prstGeom>
                  <a:solidFill>
                    <a:srgbClr val="FF33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4" name="Line 107"/>
                <p:cNvSpPr>
                  <a:spLocks noChangeShapeType="1"/>
                </p:cNvSpPr>
                <p:nvPr/>
              </p:nvSpPr>
              <p:spPr bwMode="auto">
                <a:xfrm>
                  <a:off x="4070" y="2158"/>
                  <a:ext cx="1275" cy="0"/>
                </a:xfrm>
                <a:prstGeom prst="line">
                  <a:avLst/>
                </a:prstGeom>
                <a:noFill/>
                <a:ln w="76200" cap="rnd">
                  <a:solidFill>
                    <a:srgbClr val="FF0000"/>
                  </a:solidFill>
                  <a:prstDash val="sysDot"/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45" name="Group 108"/>
                <p:cNvGrpSpPr>
                  <a:grpSpLocks/>
                </p:cNvGrpSpPr>
                <p:nvPr/>
              </p:nvGrpSpPr>
              <p:grpSpPr bwMode="auto">
                <a:xfrm>
                  <a:off x="4115" y="2224"/>
                  <a:ext cx="354" cy="503"/>
                  <a:chOff x="307" y="698"/>
                  <a:chExt cx="708" cy="972"/>
                </a:xfrm>
              </p:grpSpPr>
              <p:sp>
                <p:nvSpPr>
                  <p:cNvPr id="5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320" y="698"/>
                    <a:ext cx="6" cy="9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 type="triangle" w="med" len="med"/>
                  </a:ln>
                  <a:effectLst/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6" name="Text Box 1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7" y="1084"/>
                    <a:ext cx="708" cy="55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1" hangingPunct="1"/>
                    <a:r>
                      <a:rPr lang="en-US" altLang="zh-CN" sz="2000">
                        <a:latin typeface="Comic Sans MS" pitchFamily="66" charset="0"/>
                        <a:ea typeface="SimSun" pitchFamily="2" charset="-122"/>
                        <a:cs typeface="Times New Roman" pitchFamily="18" charset="0"/>
                      </a:rPr>
                      <a:t>HV</a:t>
                    </a:r>
                  </a:p>
                </p:txBody>
              </p:sp>
            </p:grpSp>
            <p:sp>
              <p:nvSpPr>
                <p:cNvPr id="46" name="Arc 111"/>
                <p:cNvSpPr>
                  <a:spLocks/>
                </p:cNvSpPr>
                <p:nvPr/>
              </p:nvSpPr>
              <p:spPr bwMode="auto">
                <a:xfrm rot="582074">
                  <a:off x="4560" y="2700"/>
                  <a:ext cx="200" cy="131"/>
                </a:xfrm>
                <a:custGeom>
                  <a:avLst/>
                  <a:gdLst>
                    <a:gd name="G0" fmla="+- 21546 0 0"/>
                    <a:gd name="G1" fmla="+- 21600 0 0"/>
                    <a:gd name="G2" fmla="+- 21600 0 0"/>
                    <a:gd name="T0" fmla="*/ 0 w 43146"/>
                    <a:gd name="T1" fmla="*/ 20077 h 26215"/>
                    <a:gd name="T2" fmla="*/ 42647 w 43146"/>
                    <a:gd name="T3" fmla="*/ 26215 h 26215"/>
                    <a:gd name="T4" fmla="*/ 21546 w 43146"/>
                    <a:gd name="T5" fmla="*/ 21600 h 262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3146" h="26215" fill="none" extrusionOk="0">
                      <a:moveTo>
                        <a:pt x="-1" y="20076"/>
                      </a:moveTo>
                      <a:cubicBezTo>
                        <a:pt x="799" y="8766"/>
                        <a:pt x="10207" y="-1"/>
                        <a:pt x="21546" y="0"/>
                      </a:cubicBezTo>
                      <a:cubicBezTo>
                        <a:pt x="33475" y="0"/>
                        <a:pt x="43146" y="9670"/>
                        <a:pt x="43146" y="21600"/>
                      </a:cubicBezTo>
                      <a:cubicBezTo>
                        <a:pt x="43146" y="23151"/>
                        <a:pt x="42978" y="24699"/>
                        <a:pt x="42647" y="26215"/>
                      </a:cubicBezTo>
                    </a:path>
                    <a:path w="43146" h="26215" stroke="0" extrusionOk="0">
                      <a:moveTo>
                        <a:pt x="-1" y="20076"/>
                      </a:moveTo>
                      <a:cubicBezTo>
                        <a:pt x="799" y="8766"/>
                        <a:pt x="10207" y="-1"/>
                        <a:pt x="21546" y="0"/>
                      </a:cubicBezTo>
                      <a:cubicBezTo>
                        <a:pt x="33475" y="0"/>
                        <a:pt x="43146" y="9670"/>
                        <a:pt x="43146" y="21600"/>
                      </a:cubicBezTo>
                      <a:cubicBezTo>
                        <a:pt x="43146" y="23151"/>
                        <a:pt x="42978" y="24699"/>
                        <a:pt x="42647" y="26215"/>
                      </a:cubicBezTo>
                      <a:lnTo>
                        <a:pt x="21546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Line 112"/>
                <p:cNvSpPr>
                  <a:spLocks noChangeShapeType="1"/>
                </p:cNvSpPr>
                <p:nvPr/>
              </p:nvSpPr>
              <p:spPr bwMode="auto">
                <a:xfrm>
                  <a:off x="4756" y="2828"/>
                  <a:ext cx="0" cy="8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5121" y="2224"/>
                  <a:ext cx="0" cy="26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4983" y="2373"/>
                  <a:ext cx="0" cy="26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5202" y="2493"/>
                  <a:ext cx="390" cy="2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 err="1">
                      <a:solidFill>
                        <a:srgbClr val="0000CC"/>
                      </a:solidFill>
                      <a:latin typeface="Comic Sans MS" pitchFamily="66" charset="0"/>
                    </a:rPr>
                    <a:t>CsI</a:t>
                  </a:r>
                  <a:endParaRPr lang="en-CA" sz="2000" dirty="0">
                    <a:solidFill>
                      <a:srgbClr val="0000CC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51" name="Oval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4516" y="2731"/>
                  <a:ext cx="72" cy="7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50000">
                      <a:srgbClr val="FF00FF"/>
                    </a:gs>
                    <a:gs pos="100000">
                      <a:srgbClr val="FF00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Oval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4965" y="2636"/>
                  <a:ext cx="72" cy="7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50000">
                      <a:srgbClr val="FF00FF"/>
                    </a:gs>
                    <a:gs pos="100000">
                      <a:srgbClr val="FF00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Oval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5093" y="2486"/>
                  <a:ext cx="73" cy="73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00FF">
                        <a:gamma/>
                        <a:shade val="46275"/>
                        <a:invGamma/>
                      </a:srgbClr>
                    </a:gs>
                    <a:gs pos="50000">
                      <a:srgbClr val="FF00FF"/>
                    </a:gs>
                    <a:gs pos="100000">
                      <a:srgbClr val="FF00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Text Box 119"/>
                <p:cNvSpPr txBox="1">
                  <a:spLocks noChangeArrowheads="1"/>
                </p:cNvSpPr>
                <p:nvPr/>
              </p:nvSpPr>
              <p:spPr bwMode="auto">
                <a:xfrm>
                  <a:off x="3833" y="1735"/>
                  <a:ext cx="1718" cy="4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r>
                    <a:rPr lang="en-CA" sz="1400" dirty="0" smtClean="0">
                      <a:solidFill>
                        <a:srgbClr val="FF0000"/>
                      </a:solidFill>
                      <a:latin typeface="Comic Sans MS" pitchFamily="66" charset="0"/>
                    </a:rPr>
                    <a:t>Transparent mesh </a:t>
                  </a:r>
                  <a:r>
                    <a:rPr lang="en-CA" sz="1400" dirty="0">
                      <a:solidFill>
                        <a:srgbClr val="FF0000"/>
                      </a:solidFill>
                      <a:latin typeface="Comic Sans MS" pitchFamily="66" charset="0"/>
                    </a:rPr>
                    <a:t>90%</a:t>
                  </a:r>
                </a:p>
              </p:txBody>
            </p:sp>
          </p:grpSp>
          <p:sp>
            <p:nvSpPr>
              <p:cNvPr id="32" name="Rectangle 121"/>
              <p:cNvSpPr>
                <a:spLocks noChangeArrowheads="1"/>
              </p:cNvSpPr>
              <p:nvPr/>
            </p:nvSpPr>
            <p:spPr bwMode="auto">
              <a:xfrm>
                <a:off x="3660" y="2061"/>
                <a:ext cx="1882" cy="1973"/>
              </a:xfrm>
              <a:prstGeom prst="rect">
                <a:avLst/>
              </a:prstGeom>
              <a:noFill/>
              <a:ln w="9525">
                <a:solidFill>
                  <a:srgbClr val="660033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0" name="Left Brace 29"/>
            <p:cNvSpPr/>
            <p:nvPr/>
          </p:nvSpPr>
          <p:spPr bwMode="auto">
            <a:xfrm>
              <a:off x="7389627" y="1520456"/>
              <a:ext cx="287079" cy="850604"/>
            </a:xfrm>
            <a:prstGeom prst="leftBrace">
              <a:avLst/>
            </a:prstGeom>
            <a:noFill/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sp>
        <p:nvSpPr>
          <p:cNvPr id="105" name="Text Box 32"/>
          <p:cNvSpPr txBox="1">
            <a:spLocks noChangeArrowheads="1"/>
          </p:cNvSpPr>
          <p:nvPr/>
        </p:nvSpPr>
        <p:spPr bwMode="auto">
          <a:xfrm>
            <a:off x="2519813" y="4341196"/>
            <a:ext cx="3350596" cy="329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lang="en-US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</a:t>
            </a:r>
            <a:r>
              <a:rPr lang="en-US" sz="1400" b="0" dirty="0" err="1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Milov</a:t>
            </a:r>
            <a:r>
              <a:rPr lang="en-US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et al. J. Phys. G34, S701 2007</a:t>
            </a:r>
          </a:p>
        </p:txBody>
      </p:sp>
      <p:sp>
        <p:nvSpPr>
          <p:cNvPr id="106" name="Text Box 32"/>
          <p:cNvSpPr txBox="1">
            <a:spLocks noChangeArrowheads="1"/>
          </p:cNvSpPr>
          <p:nvPr/>
        </p:nvSpPr>
        <p:spPr bwMode="auto">
          <a:xfrm>
            <a:off x="7718370" y="5933998"/>
            <a:ext cx="2013179" cy="3293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I. </a:t>
            </a:r>
            <a:r>
              <a:rPr lang="en-US" sz="1400" dirty="0" err="1" smtClean="0">
                <a:solidFill>
                  <a:schemeClr val="tx1"/>
                </a:solidFill>
                <a:latin typeface="+mn-lt"/>
              </a:rPr>
              <a:t>Tserruya</a:t>
            </a:r>
            <a:r>
              <a:rPr lang="en-US" sz="1400" dirty="0" smtClean="0">
                <a:solidFill>
                  <a:schemeClr val="tx1"/>
                </a:solidFill>
                <a:latin typeface="+mn-lt"/>
              </a:rPr>
              <a:t>, RICH2010</a:t>
            </a:r>
            <a:endParaRPr lang="en-US" sz="1400" b="0" dirty="0"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491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GASEOUS PDs, THE FUTURE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2651" y="1073888"/>
            <a:ext cx="9441712" cy="5369442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rgbClr val="C00000"/>
                </a:solidFill>
              </a:rPr>
              <a:t>Thick GEM – THGEM</a:t>
            </a:r>
          </a:p>
          <a:p>
            <a:pPr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PCB technology, thus:</a:t>
            </a:r>
          </a:p>
          <a:p>
            <a:r>
              <a:rPr lang="en-US" dirty="0" smtClean="0"/>
              <a:t>robust</a:t>
            </a:r>
          </a:p>
          <a:p>
            <a:r>
              <a:rPr lang="en-US" dirty="0" smtClean="0"/>
              <a:t>mechanically self supporting</a:t>
            </a:r>
          </a:p>
          <a:p>
            <a:r>
              <a:rPr lang="en-US" dirty="0" smtClean="0"/>
              <a:t>industrial production of large size </a:t>
            </a:r>
          </a:p>
          <a:p>
            <a:pPr>
              <a:buNone/>
            </a:pPr>
            <a:r>
              <a:rPr lang="en-US" dirty="0" smtClean="0"/>
              <a:t>	boards</a:t>
            </a:r>
          </a:p>
          <a:p>
            <a:r>
              <a:rPr lang="en-US" dirty="0" smtClean="0"/>
              <a:t>economic </a:t>
            </a: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Comparing to GEMs</a:t>
            </a:r>
          </a:p>
          <a:p>
            <a:r>
              <a:rPr lang="en-US" dirty="0" smtClean="0"/>
              <a:t>Geometrical dimensions  X ~10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But e</a:t>
            </a:r>
            <a:r>
              <a:rPr lang="en-US" baseline="30000" dirty="0" smtClean="0">
                <a:solidFill>
                  <a:schemeClr val="tx1"/>
                </a:solidFill>
              </a:rPr>
              <a:t>-</a:t>
            </a:r>
            <a:r>
              <a:rPr lang="en-US" dirty="0" smtClean="0">
                <a:solidFill>
                  <a:schemeClr val="tx1"/>
                </a:solidFill>
              </a:rPr>
              <a:t> motion/</a:t>
            </a:r>
            <a:r>
              <a:rPr lang="en-US" dirty="0" err="1" smtClean="0">
                <a:solidFill>
                  <a:schemeClr val="tx1"/>
                </a:solidFill>
              </a:rPr>
              <a:t>multiplic</a:t>
            </a:r>
            <a:r>
              <a:rPr lang="en-US" dirty="0" smtClean="0">
                <a:solidFill>
                  <a:schemeClr val="tx1"/>
                </a:solidFill>
              </a:rPr>
              <a:t>. properties do not!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Larger holes: dipole fields and </a:t>
            </a:r>
          </a:p>
          <a:p>
            <a:pPr lvl="1">
              <a:buNone/>
            </a:pPr>
            <a:r>
              <a:rPr lang="en-US" dirty="0" smtClean="0">
                <a:solidFill>
                  <a:schemeClr val="tx1"/>
                </a:solidFill>
              </a:rPr>
              <a:t>	external fields are strongly coupled</a:t>
            </a:r>
            <a:endParaRPr lang="en-US" dirty="0" smtClean="0">
              <a:solidFill>
                <a:srgbClr val="FF99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9900"/>
                </a:solidFill>
              </a:rPr>
              <a:t>About gain:</a:t>
            </a:r>
          </a:p>
          <a:p>
            <a:r>
              <a:rPr lang="en-US" dirty="0" smtClean="0"/>
              <a:t>Large gains are easily obtained (</a:t>
            </a:r>
            <a:r>
              <a:rPr lang="en-US" dirty="0" smtClean="0">
                <a:solidFill>
                  <a:srgbClr val="FF9900"/>
                </a:solidFill>
              </a:rPr>
              <a:t>rim !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		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2846" y="5268657"/>
            <a:ext cx="3838353" cy="1061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introduced in // by different groups:</a:t>
            </a:r>
          </a:p>
          <a:p>
            <a:pPr eaLnBrk="1" hangingPunct="1"/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L.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Periale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et al., NIM A478 (2002) 377.</a:t>
            </a:r>
          </a:p>
          <a:p>
            <a:pPr eaLnBrk="1" hangingPunct="1"/>
            <a:r>
              <a:rPr lang="en-GB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P. </a:t>
            </a:r>
            <a:r>
              <a:rPr lang="en-GB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Jeanneret</a:t>
            </a:r>
            <a:r>
              <a:rPr lang="en-GB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,  PhD thesis, Neuchatel U., 2001.</a:t>
            </a:r>
          </a:p>
          <a:p>
            <a:pPr eaLnBrk="1" hangingPunct="1"/>
            <a:r>
              <a:rPr lang="en-CA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P.S. </a:t>
            </a:r>
            <a:r>
              <a:rPr lang="en-CA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Barbeau</a:t>
            </a:r>
            <a:r>
              <a:rPr lang="en-CA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et al, IEEE NS50 (2003) 1285</a:t>
            </a:r>
          </a:p>
          <a:p>
            <a:pPr eaLnBrk="1" hangingPunct="1"/>
            <a:r>
              <a:rPr lang="en-CA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R. </a:t>
            </a:r>
            <a:r>
              <a:rPr lang="en-CA" sz="14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Chechik</a:t>
            </a:r>
            <a:r>
              <a:rPr lang="en-CA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Wingdings" pitchFamily="2" charset="2"/>
              </a:rPr>
              <a:t> et al, .NIMA 535 (2004) 303</a:t>
            </a:r>
            <a:endParaRPr lang="en-US" sz="1400" b="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46131" y="2605532"/>
            <a:ext cx="3626441" cy="2600325"/>
            <a:chOff x="5869172" y="1140011"/>
            <a:chExt cx="3626441" cy="260032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99938" y="1140011"/>
              <a:ext cx="3495675" cy="260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/>
            <p:cNvCxnSpPr/>
            <p:nvPr/>
          </p:nvCxnSpPr>
          <p:spPr bwMode="auto">
            <a:xfrm flipV="1">
              <a:off x="5869172" y="2849526"/>
              <a:ext cx="563525" cy="8506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rot="10800000" flipV="1">
              <a:off x="6560291" y="2753832"/>
              <a:ext cx="542258" cy="85060"/>
            </a:xfrm>
            <a:prstGeom prst="straightConnector1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21053126">
              <a:off x="6085367" y="2371063"/>
              <a:ext cx="75136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RIM</a:t>
              </a:r>
              <a:endPara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 pitchFamily="2" charset="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95014" y="1158950"/>
            <a:ext cx="4267200" cy="1338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9900"/>
                </a:solidFill>
                <a:latin typeface="+mj-lt"/>
                <a:cs typeface="Arial" pitchFamily="34" charset="0"/>
              </a:rPr>
              <a:t>About PCB geometrical dimensions:</a:t>
            </a:r>
          </a:p>
          <a:p>
            <a:endParaRPr lang="en-US" sz="1800" dirty="0" smtClean="0">
              <a:solidFill>
                <a:srgbClr val="FF9900"/>
              </a:solidFill>
              <a:latin typeface="+mj-lt"/>
              <a:cs typeface="Arial" pitchFamily="34" charset="0"/>
            </a:endParaRPr>
          </a:p>
          <a:p>
            <a:pPr eaLnBrk="1" hangingPunct="1"/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Hole diameter : 	0.2 – 1 mm</a:t>
            </a:r>
          </a:p>
          <a:p>
            <a:pPr eaLnBrk="1" hangingPunct="1"/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Pitch :            	0.5 – 5 mm</a:t>
            </a:r>
          </a:p>
          <a:p>
            <a:pPr eaLnBrk="1" hangingPunct="1"/>
            <a:r>
              <a:rPr lang="en-US" sz="1800" dirty="0" smtClean="0">
                <a:solidFill>
                  <a:srgbClr val="0000CC"/>
                </a:solidFill>
                <a:latin typeface="+mj-lt"/>
              </a:rPr>
              <a:t>Thickness :        	0.4 – 3 mm</a:t>
            </a:r>
            <a:endParaRPr lang="en-US" sz="1400" b="0" dirty="0" smtClean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491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GASEOUS PDs, THE FUTURE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1" y="4348392"/>
            <a:ext cx="2474645" cy="187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696501"/>
            <a:ext cx="5267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221008" y="3788817"/>
            <a:ext cx="2847366" cy="2520541"/>
          </a:xfrm>
          <a:prstGeom prst="rect">
            <a:avLst/>
          </a:pr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371850" y="3742383"/>
            <a:ext cx="6217921" cy="2613407"/>
          </a:xfrm>
          <a:prstGeom prst="rect">
            <a:avLst/>
          </a:pr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619501" y="5710542"/>
            <a:ext cx="3276492" cy="480071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400" b="0" dirty="0" err="1" smtClean="0">
                <a:solidFill>
                  <a:srgbClr val="0000CC"/>
                </a:solidFill>
                <a:effectLst/>
              </a:rPr>
              <a:t>Tripple</a:t>
            </a:r>
            <a:r>
              <a:rPr lang="en-US" sz="1400" b="0" dirty="0" smtClean="0">
                <a:solidFill>
                  <a:srgbClr val="0000CC"/>
                </a:solidFill>
                <a:effectLst/>
              </a:rPr>
              <a:t> THGEM: Ion Back Flow </a:t>
            </a:r>
          </a:p>
          <a:p>
            <a:pPr marL="361691" indent="-361691"/>
            <a:r>
              <a:rPr lang="en-US" sz="1400" b="0" dirty="0">
                <a:solidFill>
                  <a:srgbClr val="0000CC"/>
                </a:solidFill>
                <a:effectLst/>
              </a:rPr>
              <a:t>b</a:t>
            </a:r>
            <a:r>
              <a:rPr lang="en-US" sz="1400" b="0" dirty="0" smtClean="0">
                <a:solidFill>
                  <a:srgbClr val="0000CC"/>
                </a:solidFill>
                <a:effectLst/>
              </a:rPr>
              <a:t>y staggering plates</a:t>
            </a: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print"/>
          <a:srcRect r="4384"/>
          <a:stretch>
            <a:fillRect/>
          </a:stretch>
        </p:blipFill>
        <p:spPr bwMode="auto">
          <a:xfrm>
            <a:off x="8369875" y="4687101"/>
            <a:ext cx="1184462" cy="102834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571013" y="4348392"/>
            <a:ext cx="1179303" cy="286172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400" b="0" dirty="0" smtClean="0">
                <a:solidFill>
                  <a:srgbClr val="0000CC"/>
                </a:solidFill>
                <a:effectLst/>
              </a:rPr>
              <a:t>0.1 mm rim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2322512" y="5424370"/>
            <a:ext cx="745862" cy="286172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400" b="0" dirty="0">
                <a:solidFill>
                  <a:srgbClr val="0000CC"/>
                </a:solidFill>
                <a:effectLst/>
              </a:rPr>
              <a:t>n</a:t>
            </a:r>
            <a:r>
              <a:rPr lang="en-US" sz="1400" b="0" dirty="0" smtClean="0">
                <a:solidFill>
                  <a:srgbClr val="0000CC"/>
                </a:solidFill>
                <a:effectLst/>
              </a:rPr>
              <a:t>o rim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10096" y="5883778"/>
            <a:ext cx="2319558" cy="4247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effectLst/>
                <a:latin typeface="+mn-lt"/>
              </a:rPr>
              <a:t>M. </a:t>
            </a:r>
            <a:r>
              <a:rPr lang="en-US" sz="1200" b="0" dirty="0" err="1">
                <a:solidFill>
                  <a:schemeClr val="tx1"/>
                </a:solidFill>
                <a:effectLst/>
                <a:latin typeface="+mn-lt"/>
              </a:rPr>
              <a:t>Alexeev</a:t>
            </a:r>
            <a:r>
              <a:rPr lang="en-US" sz="1200" b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et al</a:t>
            </a:r>
            <a:r>
              <a:rPr lang="en-US" sz="1200" b="0" dirty="0">
                <a:solidFill>
                  <a:schemeClr val="tx1"/>
                </a:solidFill>
                <a:effectLst/>
                <a:latin typeface="+mn-lt"/>
              </a:rPr>
              <a:t>., JINST 7 </a:t>
            </a:r>
            <a:endParaRPr lang="en-US" sz="1200" b="0" dirty="0" smtClean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(2012) C002014</a:t>
            </a:r>
            <a:endParaRPr lang="en-US" sz="1200" b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327860" y="3833383"/>
            <a:ext cx="1243154" cy="286172"/>
          </a:xfrm>
          <a:prstGeom prst="rect">
            <a:avLst/>
          </a:prstGeom>
          <a:noFill/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400" b="0" dirty="0" smtClean="0">
                <a:solidFill>
                  <a:srgbClr val="0000CC"/>
                </a:solidFill>
                <a:effectLst/>
              </a:rPr>
              <a:t>Gain </a:t>
            </a:r>
            <a:r>
              <a:rPr lang="en-US" sz="1400" b="0" dirty="0" err="1" smtClean="0">
                <a:solidFill>
                  <a:srgbClr val="0000CC"/>
                </a:solidFill>
                <a:effectLst/>
              </a:rPr>
              <a:t>vs</a:t>
            </a:r>
            <a:r>
              <a:rPr lang="en-US" sz="1400" b="0" dirty="0" smtClean="0">
                <a:solidFill>
                  <a:srgbClr val="0000CC"/>
                </a:solidFill>
                <a:effectLst/>
              </a:rPr>
              <a:t>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627602" y="3694823"/>
            <a:ext cx="1744248" cy="4247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effectLst/>
                <a:latin typeface="+mn-lt"/>
              </a:rPr>
              <a:t>M. </a:t>
            </a:r>
            <a:r>
              <a:rPr lang="en-US" sz="1200" b="0" dirty="0" err="1">
                <a:solidFill>
                  <a:schemeClr val="tx1"/>
                </a:solidFill>
                <a:effectLst/>
                <a:latin typeface="+mn-lt"/>
              </a:rPr>
              <a:t>Alexeev</a:t>
            </a:r>
            <a:r>
              <a:rPr lang="en-US" sz="1200" b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et al</a:t>
            </a:r>
            <a:r>
              <a:rPr lang="en-US" sz="1200" b="0" dirty="0">
                <a:solidFill>
                  <a:schemeClr val="tx1"/>
                </a:solidFill>
                <a:effectLst/>
                <a:latin typeface="+mn-lt"/>
              </a:rPr>
              <a:t>., </a:t>
            </a:r>
            <a:endParaRPr lang="en-US" sz="1200" b="0" dirty="0" smtClean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NIMA </a:t>
            </a:r>
            <a:r>
              <a:rPr lang="en-US" sz="1200" b="0" dirty="0">
                <a:solidFill>
                  <a:schemeClr val="tx1"/>
                </a:solidFill>
                <a:effectLst/>
                <a:latin typeface="+mn-lt"/>
              </a:rPr>
              <a:t>617 (2010) 396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221008" y="1134455"/>
            <a:ext cx="9082452" cy="2230104"/>
          </a:xfrm>
          <a:prstGeom prst="rect">
            <a:avLst/>
          </a:prstGeom>
          <a:noFill/>
          <a:ln w="28575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89610" y="1241235"/>
            <a:ext cx="2517859" cy="67397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400" b="0" dirty="0" smtClean="0">
                <a:solidFill>
                  <a:srgbClr val="CC3300"/>
                </a:solidFill>
                <a:effectLst/>
                <a:latin typeface="+mn-lt"/>
              </a:rPr>
              <a:t>The first phase of the </a:t>
            </a:r>
          </a:p>
          <a:p>
            <a:pPr marL="361691" indent="-361691"/>
            <a:r>
              <a:rPr lang="en-US" sz="1400" b="0" dirty="0" smtClean="0">
                <a:solidFill>
                  <a:srgbClr val="CC3300"/>
                </a:solidFill>
                <a:effectLst/>
                <a:latin typeface="+mn-lt"/>
              </a:rPr>
              <a:t>systematic studies is entirely </a:t>
            </a:r>
          </a:p>
          <a:p>
            <a:pPr marL="361691" indent="-361691"/>
            <a:r>
              <a:rPr lang="en-US" sz="1400" b="0" dirty="0" smtClean="0">
                <a:solidFill>
                  <a:srgbClr val="CC3300"/>
                </a:solidFill>
                <a:effectLst/>
                <a:latin typeface="+mn-lt"/>
              </a:rPr>
              <a:t>due to the </a:t>
            </a:r>
            <a:r>
              <a:rPr lang="en-US" sz="1400" dirty="0" smtClean="0">
                <a:solidFill>
                  <a:srgbClr val="CC3300"/>
                </a:solidFill>
                <a:effectLst/>
                <a:latin typeface="+mn-lt"/>
              </a:rPr>
              <a:t>Weizmann group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810" y="1241235"/>
            <a:ext cx="2267768" cy="17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374" y="1578220"/>
            <a:ext cx="1914436" cy="170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78" y="1631960"/>
            <a:ext cx="1992767" cy="160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4914" y="2877670"/>
            <a:ext cx="2319558" cy="4247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R. </a:t>
            </a:r>
            <a:r>
              <a:rPr lang="en-US" sz="1200" b="0" dirty="0" err="1" smtClean="0">
                <a:solidFill>
                  <a:schemeClr val="tx1"/>
                </a:solidFill>
                <a:effectLst/>
                <a:latin typeface="+mn-lt"/>
              </a:rPr>
              <a:t>Chechik</a:t>
            </a:r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 et al</a:t>
            </a:r>
            <a:r>
              <a:rPr lang="en-US" sz="1200" b="0" dirty="0">
                <a:solidFill>
                  <a:schemeClr val="tx1"/>
                </a:solidFill>
                <a:effectLst/>
                <a:latin typeface="+mn-lt"/>
              </a:rPr>
              <a:t>., </a:t>
            </a:r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NIMA 553 (2005) 35</a:t>
            </a:r>
            <a:endParaRPr lang="en-US" sz="1200" b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6895993" y="816564"/>
            <a:ext cx="1718654" cy="424671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0000CC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2400" b="0" dirty="0" smtClean="0">
                <a:solidFill>
                  <a:srgbClr val="CC3300"/>
                </a:solidFill>
                <a:effectLst/>
                <a:latin typeface="+mn-lt"/>
              </a:rPr>
              <a:t>THGEM</a:t>
            </a:r>
            <a:endParaRPr lang="en-US" sz="2400" dirty="0" smtClean="0">
              <a:solidFill>
                <a:srgbClr val="CC33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53412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GASEOUS PDs,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" y="1303338"/>
            <a:ext cx="4721225" cy="4803775"/>
          </a:xfrm>
          <a:ln>
            <a:solidFill>
              <a:srgbClr val="0000CC"/>
            </a:solidFill>
          </a:ln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000625" y="1303338"/>
            <a:ext cx="4676775" cy="4803775"/>
          </a:xfrm>
          <a:ln>
            <a:solidFill>
              <a:srgbClr val="0000CC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THGEM-PD &amp; </a:t>
            </a:r>
            <a:r>
              <a:rPr lang="en-US" dirty="0" smtClean="0"/>
              <a:t>Cherenkov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photons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90500" y="2145118"/>
            <a:ext cx="3902732" cy="2053384"/>
            <a:chOff x="5092995" y="1472761"/>
            <a:chExt cx="3902732" cy="2053384"/>
          </a:xfrm>
        </p:grpSpPr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b="24651"/>
            <a:stretch>
              <a:fillRect/>
            </a:stretch>
          </p:blipFill>
          <p:spPr bwMode="auto">
            <a:xfrm>
              <a:off x="5271718" y="1472761"/>
              <a:ext cx="3720465" cy="17608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t="87646"/>
            <a:stretch>
              <a:fillRect/>
            </a:stretch>
          </p:blipFill>
          <p:spPr bwMode="auto">
            <a:xfrm>
              <a:off x="5275262" y="3237445"/>
              <a:ext cx="3720465" cy="28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 bwMode="auto">
            <a:xfrm flipV="1">
              <a:off x="6581554" y="2434856"/>
              <a:ext cx="2339162" cy="5"/>
            </a:xfrm>
            <a:prstGeom prst="line">
              <a:avLst/>
            </a:prstGeom>
            <a:gradFill rotWithShape="0">
              <a:gsLst>
                <a:gs pos="0">
                  <a:srgbClr val="D1FFFF"/>
                </a:gs>
                <a:gs pos="50000">
                  <a:srgbClr val="D1FFFF">
                    <a:gamma/>
                    <a:shade val="46275"/>
                    <a:invGamma/>
                  </a:srgbClr>
                </a:gs>
                <a:gs pos="100000">
                  <a:srgbClr val="D1FFFF"/>
                </a:gs>
              </a:gsLst>
              <a:lin ang="0" scaled="1"/>
            </a:gradFill>
            <a:ln w="9525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Oval 11"/>
            <p:cNvSpPr/>
            <p:nvPr/>
          </p:nvSpPr>
          <p:spPr bwMode="auto">
            <a:xfrm>
              <a:off x="5092995" y="2339163"/>
              <a:ext cx="808075" cy="914400"/>
            </a:xfrm>
            <a:prstGeom prst="ellips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 flipH="1">
              <a:off x="5188687" y="2052084"/>
              <a:ext cx="308345" cy="180753"/>
            </a:xfrm>
            <a:prstGeom prst="ellips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0364" y="4565423"/>
            <a:ext cx="1298753" cy="7571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THGEMs</a:t>
            </a:r>
          </a:p>
          <a:p>
            <a:r>
              <a:rPr lang="en-US" sz="1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Dim:     0.4 mm</a:t>
            </a:r>
          </a:p>
          <a:p>
            <a:r>
              <a:rPr lang="en-US" sz="1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Pitch:    0.8 mm</a:t>
            </a:r>
          </a:p>
          <a:p>
            <a:r>
              <a:rPr lang="en-US" sz="12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Thickn</a:t>
            </a:r>
            <a:r>
              <a:rPr lang="en-US" sz="12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.: 0.4mm</a:t>
            </a:r>
            <a:endParaRPr lang="en-US" sz="12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/>
          <a:srcRect r="4384"/>
          <a:stretch>
            <a:fillRect/>
          </a:stretch>
        </p:blipFill>
        <p:spPr bwMode="auto">
          <a:xfrm>
            <a:off x="2883475" y="4970641"/>
            <a:ext cx="1184462" cy="102834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214" y="2724441"/>
            <a:ext cx="3477036" cy="327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Carlos\Desktop\Inventor\packngoT10\Workspaces\Workspace\pictures\300_06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4000" r="24750" b="6000"/>
          <a:stretch/>
        </p:blipFill>
        <p:spPr bwMode="auto">
          <a:xfrm rot="5400000">
            <a:off x="5224967" y="1936722"/>
            <a:ext cx="1488495" cy="151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80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GASEOUS PDs, THE FUTURE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8113"/>
            <a:ext cx="9902825" cy="49582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effectLst/>
              </a:rPr>
              <a:t>MICROMEGAS has intrinsic IBF blocking properties</a:t>
            </a:r>
            <a:endParaRPr lang="en-US" sz="2400" dirty="0">
              <a:solidFill>
                <a:srgbClr val="C00000"/>
              </a:solidFill>
              <a:effectLst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250" y="3689652"/>
            <a:ext cx="2680116" cy="2489822"/>
            <a:chOff x="452431" y="3634059"/>
            <a:chExt cx="2680116" cy="248982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972" t="2866" r="2972" b="8597"/>
            <a:stretch>
              <a:fillRect/>
            </a:stretch>
          </p:blipFill>
          <p:spPr bwMode="auto">
            <a:xfrm>
              <a:off x="604616" y="3634059"/>
              <a:ext cx="2527931" cy="2316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1565194" y="3883039"/>
              <a:ext cx="352324" cy="341571"/>
            </a:xfrm>
            <a:prstGeom prst="rect">
              <a:avLst/>
            </a:prstGeom>
            <a:noFill/>
            <a:ln w="38100" algn="ctr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square" lIns="91374" tIns="45690" rIns="91374" bIns="45690">
              <a:spAutoFit/>
            </a:bodyPr>
            <a:lstStyle/>
            <a:p>
              <a:pPr marL="361691" indent="-361691"/>
              <a:r>
                <a:rPr lang="en-US" sz="1400" b="0" dirty="0" smtClean="0">
                  <a:solidFill>
                    <a:srgbClr val="0000CC"/>
                  </a:solidFill>
                  <a:effectLst/>
                  <a:sym typeface="Wingdings" pitchFamily="2" charset="2"/>
                </a:rPr>
                <a:t>e</a:t>
              </a:r>
              <a:r>
                <a:rPr lang="en-US" sz="1800" b="0" baseline="30000" dirty="0" smtClean="0">
                  <a:solidFill>
                    <a:srgbClr val="0000CC"/>
                  </a:solidFill>
                  <a:effectLst/>
                  <a:sym typeface="Wingdings" pitchFamily="2" charset="2"/>
                </a:rPr>
                <a:t>-</a:t>
              </a:r>
              <a:r>
                <a:rPr lang="en-US" sz="1800" b="0" dirty="0" smtClean="0">
                  <a:solidFill>
                    <a:srgbClr val="0000CC"/>
                  </a:solidFill>
                  <a:effectLst/>
                  <a:sym typeface="Wingdings" pitchFamily="2" charset="2"/>
                </a:rPr>
                <a:t> 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1603230" y="5186152"/>
              <a:ext cx="682769" cy="286172"/>
            </a:xfrm>
            <a:prstGeom prst="rect">
              <a:avLst/>
            </a:prstGeom>
            <a:noFill/>
            <a:ln w="38100" algn="ctr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square" lIns="91374" tIns="45690" rIns="91374" bIns="45690">
              <a:spAutoFit/>
            </a:bodyPr>
            <a:lstStyle/>
            <a:p>
              <a:pPr marL="361691" indent="-361691"/>
              <a:r>
                <a:rPr lang="en-US" sz="1400" b="0" dirty="0" err="1" smtClean="0">
                  <a:solidFill>
                    <a:srgbClr val="0000CC"/>
                  </a:solidFill>
                  <a:effectLst/>
                  <a:sym typeface="Wingdings" pitchFamily="2" charset="2"/>
                </a:rPr>
                <a:t>ioni</a:t>
              </a:r>
              <a:r>
                <a:rPr lang="en-US" sz="1400" b="0" dirty="0" smtClean="0">
                  <a:solidFill>
                    <a:srgbClr val="0000CC"/>
                  </a:solidFill>
                  <a:effectLst/>
                  <a:sym typeface="Wingdings" pitchFamily="2" charset="2"/>
                </a:rPr>
                <a:t> +</a:t>
              </a:r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928503" y="5837709"/>
              <a:ext cx="1616658" cy="286172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91374" tIns="45690" rIns="91374" bIns="45690">
              <a:spAutoFit/>
            </a:bodyPr>
            <a:lstStyle/>
            <a:p>
              <a:pPr marL="361691" indent="-361691"/>
              <a:r>
                <a:rPr lang="en-US" sz="1400" b="0" dirty="0" smtClean="0">
                  <a:solidFill>
                    <a:schemeClr val="tx1"/>
                  </a:solidFill>
                  <a:effectLst/>
                  <a:latin typeface="Symbol" pitchFamily="18" charset="2"/>
                </a:rPr>
                <a:t>             x </a:t>
              </a:r>
              <a:r>
                <a:rPr lang="en-US" sz="1400" b="0" dirty="0" smtClean="0">
                  <a:solidFill>
                    <a:schemeClr val="tx1"/>
                  </a:solidFill>
                  <a:effectLst/>
                </a:rPr>
                <a:t>= E</a:t>
              </a:r>
              <a:r>
                <a:rPr lang="en-US" sz="1400" b="0" baseline="-25000" dirty="0" smtClean="0">
                  <a:solidFill>
                    <a:schemeClr val="tx1"/>
                  </a:solidFill>
                  <a:effectLst/>
                </a:rPr>
                <a:t>a</a:t>
              </a:r>
              <a:r>
                <a:rPr lang="en-US" sz="1400" b="0" dirty="0" smtClean="0">
                  <a:solidFill>
                    <a:schemeClr val="tx1"/>
                  </a:solidFill>
                  <a:effectLst/>
                </a:rPr>
                <a:t>/E</a:t>
              </a:r>
              <a:r>
                <a:rPr lang="en-US" sz="1400" b="0" baseline="-25000" dirty="0" smtClean="0">
                  <a:solidFill>
                    <a:schemeClr val="tx1"/>
                  </a:solidFill>
                  <a:effectLst/>
                </a:rPr>
                <a:t>d</a:t>
              </a:r>
              <a:endParaRPr lang="en-US" sz="1400" b="0" baseline="30000" dirty="0">
                <a:solidFill>
                  <a:srgbClr val="0000CC"/>
                </a:solidFill>
                <a:effectLst/>
              </a:endParaRPr>
            </a:p>
          </p:txBody>
        </p:sp>
        <p:sp>
          <p:nvSpPr>
            <p:cNvPr id="13" name="Text Box 4"/>
            <p:cNvSpPr txBox="1">
              <a:spLocks noChangeArrowheads="1"/>
            </p:cNvSpPr>
            <p:nvPr/>
          </p:nvSpPr>
          <p:spPr bwMode="auto">
            <a:xfrm rot="16200000">
              <a:off x="-448759" y="4590250"/>
              <a:ext cx="2088551" cy="286172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91374" tIns="45690" rIns="91374" bIns="45690">
              <a:spAutoFit/>
            </a:bodyPr>
            <a:lstStyle/>
            <a:p>
              <a:pPr marL="361691" indent="-361691"/>
              <a:r>
                <a:rPr lang="en-US" sz="1400" b="0" dirty="0" smtClean="0">
                  <a:solidFill>
                    <a:schemeClr val="tx1"/>
                  </a:solidFill>
                  <a:effectLst/>
                  <a:latin typeface="Symbol" pitchFamily="18" charset="2"/>
                </a:rPr>
                <a:t>      </a:t>
              </a:r>
              <a:r>
                <a:rPr lang="en-US" sz="1400" b="0" dirty="0" smtClean="0"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transmission (%)</a:t>
              </a:r>
              <a:endParaRPr lang="en-US" sz="1400" b="0" baseline="30000" dirty="0">
                <a:solidFill>
                  <a:srgbClr val="0000CC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32028" y="3939998"/>
            <a:ext cx="2754616" cy="1089468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FF9933"/>
            </a:solidFill>
            <a:miter lim="800000"/>
            <a:headEnd/>
            <a:tailEnd/>
          </a:ln>
        </p:spPr>
        <p:txBody>
          <a:bodyPr wrap="square" lIns="91374" tIns="45690" rIns="91374" bIns="45690">
            <a:spAutoFit/>
          </a:bodyPr>
          <a:lstStyle/>
          <a:p>
            <a:pPr marL="361691" indent="-361691"/>
            <a:r>
              <a:rPr lang="en-US" sz="1800" b="0" dirty="0" smtClean="0">
                <a:solidFill>
                  <a:schemeClr val="tx1"/>
                </a:solidFill>
                <a:effectLst/>
                <a:latin typeface="Symbol" pitchFamily="18" charset="2"/>
              </a:rPr>
              <a:t>x 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= E</a:t>
            </a:r>
            <a:r>
              <a:rPr lang="en-US" sz="1800" b="0" baseline="-25000" dirty="0" smtClean="0">
                <a:solidFill>
                  <a:schemeClr val="tx1"/>
                </a:solidFill>
                <a:effectLst/>
              </a:rPr>
              <a:t>a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/E</a:t>
            </a:r>
            <a:r>
              <a:rPr lang="en-US" sz="1800" b="0" baseline="-25000" dirty="0" smtClean="0">
                <a:solidFill>
                  <a:schemeClr val="tx1"/>
                </a:solidFill>
                <a:effectLst/>
              </a:rPr>
              <a:t>d </a:t>
            </a:r>
            <a:r>
              <a:rPr lang="en-US" sz="1800" b="0" dirty="0" smtClean="0">
                <a:solidFill>
                  <a:schemeClr val="tx1"/>
                </a:solidFill>
                <a:effectLst/>
              </a:rPr>
              <a:t>~ 50  </a:t>
            </a:r>
            <a:r>
              <a:rPr lang="en-US" sz="1800" b="0" dirty="0" smtClean="0">
                <a:solidFill>
                  <a:schemeClr val="tx1"/>
                </a:solidFill>
                <a:effectLst/>
                <a:sym typeface="Wingdings" pitchFamily="2" charset="2"/>
              </a:rPr>
              <a:t></a:t>
            </a:r>
            <a:r>
              <a:rPr lang="en-US" sz="1800" b="0" dirty="0" smtClean="0">
                <a:solidFill>
                  <a:srgbClr val="0000CC"/>
                </a:solidFill>
                <a:effectLst/>
                <a:sym typeface="Wingdings" pitchFamily="2" charset="2"/>
              </a:rPr>
              <a:t> </a:t>
            </a:r>
          </a:p>
          <a:p>
            <a:pPr marL="361691" indent="-361691" algn="l">
              <a:buFont typeface="Arial" pitchFamily="34" charset="0"/>
              <a:buChar char="•"/>
            </a:pPr>
            <a:r>
              <a:rPr lang="en-US" sz="1800" b="0" dirty="0" err="1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trasparenza</a:t>
            </a:r>
            <a:r>
              <a:rPr lang="en-US" sz="1800" b="0" dirty="0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 per </a:t>
            </a:r>
            <a:r>
              <a:rPr lang="en-US" sz="1800" b="0" dirty="0" err="1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gli</a:t>
            </a:r>
            <a:r>
              <a:rPr lang="en-US" sz="1800" b="0" dirty="0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 e</a:t>
            </a:r>
            <a:r>
              <a:rPr lang="en-US" sz="1800" b="0" baseline="30000" dirty="0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-</a:t>
            </a:r>
            <a:r>
              <a:rPr lang="en-US" sz="1800" b="0" dirty="0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 </a:t>
            </a:r>
          </a:p>
          <a:p>
            <a:pPr marL="361691" indent="-361691" algn="l">
              <a:buFont typeface="Arial" pitchFamily="34" charset="0"/>
              <a:buChar char="•"/>
            </a:pPr>
            <a:r>
              <a:rPr lang="en-US" sz="1800" b="0" dirty="0" err="1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soppressione</a:t>
            </a:r>
            <a:r>
              <a:rPr lang="en-US" sz="1800" b="0" dirty="0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 del </a:t>
            </a:r>
          </a:p>
          <a:p>
            <a:pPr marL="361691" indent="-361691" algn="l"/>
            <a:r>
              <a:rPr lang="en-US" sz="1800" b="0" dirty="0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	</a:t>
            </a:r>
            <a:r>
              <a:rPr lang="en-US" sz="1800" b="0" dirty="0" err="1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ritorno</a:t>
            </a:r>
            <a:r>
              <a:rPr lang="en-US" sz="1800" b="0" dirty="0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 </a:t>
            </a:r>
            <a:r>
              <a:rPr lang="en-US" sz="1800" b="0" dirty="0" err="1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degli</a:t>
            </a:r>
            <a:r>
              <a:rPr lang="en-US" sz="1800" b="0" dirty="0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 </a:t>
            </a:r>
            <a:r>
              <a:rPr lang="en-US" sz="1800" b="0" dirty="0" err="1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ioni</a:t>
            </a:r>
            <a:r>
              <a:rPr lang="en-US" sz="1800" b="0" dirty="0" smtClean="0">
                <a:solidFill>
                  <a:srgbClr val="0000CC"/>
                </a:solidFill>
                <a:effectLst/>
                <a:latin typeface="+mn-lt"/>
                <a:sym typeface="Wingdings" pitchFamily="2" charset="2"/>
              </a:rPr>
              <a:t> +</a:t>
            </a:r>
            <a:endParaRPr lang="en-US" sz="1800" b="0" baseline="30000" dirty="0">
              <a:solidFill>
                <a:srgbClr val="0000CC"/>
              </a:solidFill>
              <a:effectLst/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250" y="6179474"/>
            <a:ext cx="3526970" cy="2862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Y. </a:t>
            </a:r>
            <a:r>
              <a:rPr lang="en-US" sz="1400" b="0" dirty="0" err="1" smtClean="0">
                <a:solidFill>
                  <a:schemeClr val="tx1"/>
                </a:solidFill>
                <a:effectLst/>
                <a:latin typeface="+mn-lt"/>
              </a:rPr>
              <a:t>Giomataris</a:t>
            </a:r>
            <a:r>
              <a:rPr lang="en-US" sz="1400" b="0" dirty="0" smtClean="0">
                <a:solidFill>
                  <a:schemeClr val="tx1"/>
                </a:solidFill>
                <a:effectLst/>
                <a:latin typeface="+mn-lt"/>
              </a:rPr>
              <a:t> et al, NIMA  A376 (1996) </a:t>
            </a:r>
            <a:r>
              <a:rPr lang="en-US" sz="1400" b="0" dirty="0" smtClean="0">
                <a:solidFill>
                  <a:schemeClr val="tx1"/>
                </a:solidFill>
                <a:effectLst/>
              </a:rPr>
              <a:t>29</a:t>
            </a:r>
            <a:endParaRPr lang="en-US" sz="1400" b="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41299" y="1540184"/>
            <a:ext cx="9165771" cy="2099614"/>
            <a:chOff x="348343" y="1078483"/>
            <a:chExt cx="9165771" cy="2099614"/>
          </a:xfrm>
        </p:grpSpPr>
        <p:grpSp>
          <p:nvGrpSpPr>
            <p:cNvPr id="25" name="Group 24"/>
            <p:cNvGrpSpPr/>
            <p:nvPr/>
          </p:nvGrpSpPr>
          <p:grpSpPr>
            <a:xfrm>
              <a:off x="348343" y="1078483"/>
              <a:ext cx="9165771" cy="2099614"/>
              <a:chOff x="-1192649" y="1088571"/>
              <a:chExt cx="9165771" cy="2099614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1828268" y="1094866"/>
                <a:ext cx="6006257" cy="2038360"/>
                <a:chOff x="1850040" y="1214609"/>
                <a:chExt cx="6006257" cy="2038360"/>
              </a:xfrm>
            </p:grpSpPr>
            <p:pic>
              <p:nvPicPr>
                <p:cNvPr id="30" name="Picture 15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104623" y="1214609"/>
                  <a:ext cx="2098557" cy="2038360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850040" y="2639669"/>
                  <a:ext cx="1097866" cy="590870"/>
                </a:xfrm>
                <a:prstGeom prst="rect">
                  <a:avLst/>
                </a:prstGeom>
                <a:noFill/>
                <a:ln w="38100" algn="ctr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square" lIns="91374" tIns="45690" rIns="91374" bIns="45690">
                  <a:spAutoFit/>
                </a:bodyPr>
                <a:lstStyle/>
                <a:p>
                  <a:pPr marL="361691" indent="-361691"/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R-O strip </a:t>
                  </a:r>
                </a:p>
                <a:p>
                  <a:pPr marL="361691" indent="-361691"/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(</a:t>
                  </a:r>
                  <a:r>
                    <a:rPr lang="en-US" sz="1800" b="0" dirty="0" err="1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anodo</a:t>
                  </a:r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)</a:t>
                  </a:r>
                  <a:endParaRPr lang="en-US" sz="1800" b="0" dirty="0">
                    <a:solidFill>
                      <a:srgbClr val="0000CC"/>
                    </a:solidFill>
                    <a:effectLst/>
                    <a:latin typeface="+mn-lt"/>
                  </a:endParaRPr>
                </a:p>
              </p:txBody>
            </p:sp>
            <p:cxnSp>
              <p:nvCxnSpPr>
                <p:cNvPr id="32" name="Straight Arrow Connector 31"/>
                <p:cNvCxnSpPr>
                  <a:stCxn id="31" idx="3"/>
                </p:cNvCxnSpPr>
                <p:nvPr/>
              </p:nvCxnSpPr>
              <p:spPr bwMode="auto">
                <a:xfrm flipV="1">
                  <a:off x="2947906" y="2772669"/>
                  <a:ext cx="740494" cy="162435"/>
                </a:xfrm>
                <a:prstGeom prst="straightConnector1">
                  <a:avLst/>
                </a:prstGeom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  <a:ln w="9525" cap="flat" cmpd="sng" algn="ctr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33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918009" y="1407724"/>
                  <a:ext cx="1182029" cy="590870"/>
                </a:xfrm>
                <a:prstGeom prst="rect">
                  <a:avLst/>
                </a:prstGeom>
                <a:noFill/>
                <a:ln w="38100" algn="ctr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square" lIns="91374" tIns="45690" rIns="91374" bIns="45690">
                  <a:spAutoFit/>
                </a:bodyPr>
                <a:lstStyle/>
                <a:p>
                  <a:pPr marL="361691" indent="-361691"/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mesh </a:t>
                  </a:r>
                </a:p>
                <a:p>
                  <a:pPr marL="361691" indent="-361691"/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(</a:t>
                  </a:r>
                  <a:r>
                    <a:rPr lang="en-US" sz="1800" b="0" dirty="0" err="1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catodo</a:t>
                  </a:r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)</a:t>
                  </a:r>
                  <a:endParaRPr lang="en-US" sz="1800" b="0" dirty="0">
                    <a:solidFill>
                      <a:srgbClr val="0000CC"/>
                    </a:solidFill>
                    <a:effectLst/>
                    <a:latin typeface="+mn-lt"/>
                  </a:endParaRPr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 bwMode="auto">
                <a:xfrm>
                  <a:off x="2874361" y="2025538"/>
                  <a:ext cx="568712" cy="156117"/>
                </a:xfrm>
                <a:prstGeom prst="straightConnector1">
                  <a:avLst/>
                </a:prstGeom>
                <a:gradFill rotWithShape="0">
                  <a:gsLst>
                    <a:gs pos="0">
                      <a:srgbClr val="D1FFFF"/>
                    </a:gs>
                    <a:gs pos="50000">
                      <a:srgbClr val="D1FFFF">
                        <a:gamma/>
                        <a:shade val="46275"/>
                        <a:invGamma/>
                      </a:srgbClr>
                    </a:gs>
                    <a:gs pos="100000">
                      <a:srgbClr val="D1FFFF"/>
                    </a:gs>
                  </a:gsLst>
                  <a:lin ang="0" scaled="1"/>
                </a:gradFill>
                <a:ln w="9525" cap="flat" cmpd="sng" algn="ctr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35" name="Right Brace 34"/>
                <p:cNvSpPr/>
                <p:nvPr/>
              </p:nvSpPr>
              <p:spPr bwMode="auto">
                <a:xfrm>
                  <a:off x="5301340" y="2252280"/>
                  <a:ext cx="293915" cy="522514"/>
                </a:xfrm>
                <a:prstGeom prst="rightBrace">
                  <a:avLst/>
                </a:prstGeom>
                <a:noFill/>
                <a:ln w="28575" cap="flat" cmpd="sng" algn="ctr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</a:endParaRPr>
                </a:p>
              </p:txBody>
            </p:sp>
            <p:sp>
              <p:nvSpPr>
                <p:cNvPr id="36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925280" y="2217249"/>
                  <a:ext cx="1858272" cy="590870"/>
                </a:xfrm>
                <a:prstGeom prst="rect">
                  <a:avLst/>
                </a:prstGeom>
                <a:noFill/>
                <a:ln w="38100" algn="ctr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square" lIns="91374" tIns="45690" rIns="91374" bIns="45690">
                  <a:spAutoFit/>
                </a:bodyPr>
                <a:lstStyle/>
                <a:p>
                  <a:pPr marL="361691" indent="-361691"/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Parallel Plate  </a:t>
                  </a:r>
                </a:p>
                <a:p>
                  <a:pPr marL="361691" indent="-361691"/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(gap ~ 100 </a:t>
                  </a:r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Symbol" panose="05050102010706020507" pitchFamily="18" charset="2"/>
                    </a:rPr>
                    <a:t>m</a:t>
                  </a:r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m) </a:t>
                  </a:r>
                  <a:endParaRPr lang="en-US" sz="1800" b="0" dirty="0">
                    <a:solidFill>
                      <a:srgbClr val="0000CC"/>
                    </a:solidFill>
                    <a:effectLst/>
                    <a:latin typeface="+mn-lt"/>
                  </a:endParaRPr>
                </a:p>
              </p:txBody>
            </p:sp>
            <p:sp>
              <p:nvSpPr>
                <p:cNvPr id="37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4480666" y="2329557"/>
                  <a:ext cx="598713" cy="341571"/>
                </a:xfrm>
                <a:prstGeom prst="rect">
                  <a:avLst/>
                </a:prstGeom>
                <a:noFill/>
                <a:ln w="38100" algn="ctr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square" lIns="91374" tIns="45690" rIns="91374" bIns="45690">
                  <a:spAutoFit/>
                </a:bodyPr>
                <a:lstStyle/>
                <a:p>
                  <a:pPr marL="361691" indent="-361691"/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</a:rPr>
                    <a:t>↑ E</a:t>
                  </a:r>
                  <a:r>
                    <a:rPr lang="en-US" sz="1800" b="0" baseline="-25000" dirty="0" smtClean="0">
                      <a:solidFill>
                        <a:srgbClr val="0000CC"/>
                      </a:solidFill>
                      <a:effectLst/>
                    </a:rPr>
                    <a:t>a</a:t>
                  </a:r>
                  <a:endParaRPr lang="en-US" sz="1800" b="0" baseline="-25000" dirty="0">
                    <a:solidFill>
                      <a:srgbClr val="0000CC"/>
                    </a:solidFill>
                    <a:effectLst/>
                  </a:endParaRPr>
                </a:p>
              </p:txBody>
            </p:sp>
            <p:sp>
              <p:nvSpPr>
                <p:cNvPr id="38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4480135" y="1447550"/>
                  <a:ext cx="598713" cy="341571"/>
                </a:xfrm>
                <a:prstGeom prst="rect">
                  <a:avLst/>
                </a:prstGeom>
                <a:noFill/>
                <a:ln w="38100" algn="ctr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square" lIns="91374" tIns="45690" rIns="91374" bIns="45690">
                  <a:spAutoFit/>
                </a:bodyPr>
                <a:lstStyle/>
                <a:p>
                  <a:pPr marL="361691" indent="-361691"/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</a:rPr>
                    <a:t>↑ E</a:t>
                  </a:r>
                  <a:r>
                    <a:rPr lang="en-US" sz="1800" b="0" baseline="-25000" dirty="0" smtClean="0">
                      <a:solidFill>
                        <a:srgbClr val="0000CC"/>
                      </a:solidFill>
                      <a:effectLst/>
                    </a:rPr>
                    <a:t>d</a:t>
                  </a:r>
                  <a:endParaRPr lang="en-US" sz="1800" b="0" baseline="-25000" dirty="0">
                    <a:solidFill>
                      <a:srgbClr val="0000CC"/>
                    </a:solidFill>
                    <a:effectLst/>
                  </a:endParaRPr>
                </a:p>
              </p:txBody>
            </p:sp>
            <p:sp>
              <p:nvSpPr>
                <p:cNvPr id="39" name="Right Brace 38"/>
                <p:cNvSpPr/>
                <p:nvPr/>
              </p:nvSpPr>
              <p:spPr bwMode="auto">
                <a:xfrm>
                  <a:off x="5122124" y="1349032"/>
                  <a:ext cx="293915" cy="838200"/>
                </a:xfrm>
                <a:prstGeom prst="rightBrace">
                  <a:avLst/>
                </a:prstGeom>
                <a:noFill/>
                <a:ln w="28575" cap="flat" cmpd="sng" algn="ctr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itchFamily="34" charset="0"/>
                  </a:endParaRPr>
                </a:p>
              </p:txBody>
            </p:sp>
            <p:sp>
              <p:nvSpPr>
                <p:cNvPr id="40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602954" y="1403476"/>
                  <a:ext cx="2253343" cy="590870"/>
                </a:xfrm>
                <a:prstGeom prst="rect">
                  <a:avLst/>
                </a:prstGeom>
                <a:noFill/>
                <a:ln w="38100" algn="ctr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square" lIns="91374" tIns="45690" rIns="91374" bIns="45690">
                  <a:spAutoFit/>
                </a:bodyPr>
                <a:lstStyle/>
                <a:p>
                  <a:pPr marL="361691" indent="-361691"/>
                  <a:r>
                    <a:rPr lang="en-US" sz="1800" b="0" dirty="0" err="1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Ionizzazione</a:t>
                  </a:r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  <a:latin typeface="+mn-lt"/>
                    </a:rPr>
                    <a:t> e drift</a:t>
                  </a:r>
                </a:p>
                <a:p>
                  <a:pPr marL="361691" indent="-361691"/>
                  <a:r>
                    <a:rPr lang="en-US" sz="1800" b="0" dirty="0" smtClean="0">
                      <a:solidFill>
                        <a:srgbClr val="0000CC"/>
                      </a:solidFill>
                      <a:effectLst/>
                    </a:rPr>
                    <a:t>(gap ~ 3-5 mm) </a:t>
                  </a:r>
                  <a:endParaRPr lang="en-US" sz="1800" b="0" dirty="0">
                    <a:solidFill>
                      <a:srgbClr val="0000CC"/>
                    </a:solidFill>
                    <a:effectLst/>
                  </a:endParaRPr>
                </a:p>
              </p:txBody>
            </p:sp>
          </p:grpSp>
          <p:sp>
            <p:nvSpPr>
              <p:cNvPr id="29" name="Rectangle 28"/>
              <p:cNvSpPr/>
              <p:nvPr/>
            </p:nvSpPr>
            <p:spPr bwMode="auto">
              <a:xfrm>
                <a:off x="-1192649" y="1088571"/>
                <a:ext cx="9165771" cy="2099614"/>
              </a:xfrm>
              <a:prstGeom prst="rect">
                <a:avLst/>
              </a:prstGeom>
              <a:noFill/>
              <a:ln w="28575" cap="flat" cmpd="sng" algn="ctr">
                <a:solidFill>
                  <a:srgbClr val="FF99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2075" tIns="46038" rIns="92075" bIns="4603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34" charset="0"/>
                </a:endParaRPr>
              </a:p>
            </p:txBody>
          </p:sp>
        </p:grpSp>
        <p:pic>
          <p:nvPicPr>
            <p:cNvPr id="26" name="Picture 37"/>
            <p:cNvPicPr>
              <a:picLocks noChangeAspect="1" noChangeArrowheads="1"/>
            </p:cNvPicPr>
            <p:nvPr/>
          </p:nvPicPr>
          <p:blipFill>
            <a:blip r:embed="rId4" cstate="print">
              <a:lum bright="-18000" contrast="20000"/>
            </a:blip>
            <a:srcRect/>
            <a:stretch>
              <a:fillRect/>
            </a:stretch>
          </p:blipFill>
          <p:spPr bwMode="auto">
            <a:xfrm>
              <a:off x="497448" y="1159609"/>
              <a:ext cx="1614488" cy="12112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27" name="Picture 8" descr="SS-mesh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629" y="1878280"/>
              <a:ext cx="1642753" cy="1232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59" y="4484733"/>
            <a:ext cx="4206003" cy="22710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5892311" y="3689652"/>
            <a:ext cx="3787576" cy="84023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IBF ~ 1% e </a:t>
            </a:r>
            <a:r>
              <a:rPr lang="en-US" sz="1800" dirty="0" err="1"/>
              <a:t>meno</a:t>
            </a:r>
            <a:r>
              <a:rPr lang="en-US" sz="1800" dirty="0"/>
              <a:t> !</a:t>
            </a:r>
          </a:p>
          <a:p>
            <a:endParaRPr lang="en-US" sz="1200" b="0" dirty="0" smtClean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S. </a:t>
            </a:r>
            <a:r>
              <a:rPr lang="en-US" sz="1200" b="0" dirty="0" err="1" smtClean="0">
                <a:solidFill>
                  <a:schemeClr val="tx1"/>
                </a:solidFill>
                <a:effectLst/>
                <a:latin typeface="+mn-lt"/>
              </a:rPr>
              <a:t>Mukhopadhyay</a:t>
            </a:r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, N. </a:t>
            </a:r>
            <a:r>
              <a:rPr lang="en-US" sz="1200" b="0" dirty="0" err="1" smtClean="0">
                <a:solidFill>
                  <a:schemeClr val="tx1"/>
                </a:solidFill>
                <a:effectLst/>
                <a:latin typeface="+mn-lt"/>
              </a:rPr>
              <a:t>Majumdar</a:t>
            </a:r>
            <a:endParaRPr lang="en-US" sz="1200" b="0" dirty="0" smtClean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12</a:t>
            </a:r>
            <a:r>
              <a:rPr lang="en-US" sz="1200" b="0" baseline="30000" dirty="0" smtClean="0">
                <a:solidFill>
                  <a:schemeClr val="tx1"/>
                </a:solidFill>
                <a:effectLst/>
                <a:latin typeface="+mn-lt"/>
              </a:rPr>
              <a:t>th</a:t>
            </a:r>
            <a:r>
              <a:rPr lang="en-US" sz="1200" b="0" dirty="0" smtClean="0">
                <a:solidFill>
                  <a:schemeClr val="tx1"/>
                </a:solidFill>
                <a:effectLst/>
                <a:latin typeface="+mn-lt"/>
              </a:rPr>
              <a:t> RD51 Collaboration meeting</a:t>
            </a:r>
            <a:endParaRPr lang="en-US" sz="1200" b="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28045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GASEOUS PDs, </a:t>
            </a:r>
            <a:r>
              <a:rPr lang="en-US" dirty="0" smtClean="0"/>
              <a:t>FUTURE is 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8609" y="1252842"/>
            <a:ext cx="4075091" cy="120032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Hybrid approach:</a:t>
            </a:r>
            <a:endParaRPr lang="en-US" sz="2000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THGEM + </a:t>
            </a:r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MICROMEGAS</a:t>
            </a:r>
          </a:p>
          <a:p>
            <a:endParaRPr lang="en-US" sz="20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r>
              <a:rPr 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On the floor in 2016</a:t>
            </a:r>
            <a:endParaRPr lang="en-US" sz="2000" dirty="0">
              <a:solidFill>
                <a:srgbClr val="C00000"/>
              </a:solidFill>
              <a:sym typeface="Wingdings" panose="05000000000000000000" pitchFamily="2" charset="2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6332439" y="3218950"/>
            <a:ext cx="3501530" cy="3542462"/>
            <a:chOff x="95697" y="1137684"/>
            <a:chExt cx="5369442" cy="5539453"/>
          </a:xfrm>
        </p:grpSpPr>
        <p:grpSp>
          <p:nvGrpSpPr>
            <p:cNvPr id="80" name="Group 24"/>
            <p:cNvGrpSpPr/>
            <p:nvPr/>
          </p:nvGrpSpPr>
          <p:grpSpPr>
            <a:xfrm>
              <a:off x="95697" y="1137684"/>
              <a:ext cx="5369442" cy="5539453"/>
              <a:chOff x="1998138" y="813685"/>
              <a:chExt cx="5098801" cy="5268028"/>
            </a:xfrm>
          </p:grpSpPr>
          <p:sp>
            <p:nvSpPr>
              <p:cNvPr id="83" name="Text Box 4"/>
              <p:cNvSpPr txBox="1">
                <a:spLocks noChangeArrowheads="1"/>
              </p:cNvSpPr>
              <p:nvPr/>
            </p:nvSpPr>
            <p:spPr bwMode="auto">
              <a:xfrm>
                <a:off x="5353265" y="4618038"/>
                <a:ext cx="1098336" cy="542925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0033CC"/>
                </a:solidFill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600" u="none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radiator:</a:t>
                </a:r>
              </a:p>
              <a:p>
                <a:r>
                  <a:rPr lang="en-US" sz="1600" u="none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</a:t>
                </a:r>
                <a:r>
                  <a:rPr lang="en-US" sz="2000" u="none" baseline="-2500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  <a:r>
                  <a:rPr lang="en-US" sz="1600" u="none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F</a:t>
                </a:r>
                <a:r>
                  <a:rPr lang="en-US" sz="2000" u="none" baseline="-2500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10</a:t>
                </a:r>
              </a:p>
            </p:txBody>
          </p:sp>
          <p:grpSp>
            <p:nvGrpSpPr>
              <p:cNvPr id="84" name="Group 5"/>
              <p:cNvGrpSpPr>
                <a:grpSpLocks/>
              </p:cNvGrpSpPr>
              <p:nvPr/>
            </p:nvGrpSpPr>
            <p:grpSpPr bwMode="auto">
              <a:xfrm>
                <a:off x="1998138" y="813685"/>
                <a:ext cx="5098801" cy="5268028"/>
                <a:chOff x="2934" y="1090"/>
                <a:chExt cx="2501" cy="2742"/>
              </a:xfrm>
            </p:grpSpPr>
            <p:pic>
              <p:nvPicPr>
                <p:cNvPr id="128" name="Picture 6" descr="rich1_artistic_trans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168" y="1174"/>
                  <a:ext cx="2265" cy="2658"/>
                </a:xfrm>
                <a:prstGeom prst="rect">
                  <a:avLst/>
                </a:prstGeom>
                <a:noFill/>
              </p:spPr>
            </p:pic>
            <p:sp>
              <p:nvSpPr>
                <p:cNvPr id="129" name="Line 7"/>
                <p:cNvSpPr>
                  <a:spLocks noChangeShapeType="1"/>
                </p:cNvSpPr>
                <p:nvPr/>
              </p:nvSpPr>
              <p:spPr bwMode="auto">
                <a:xfrm flipV="1">
                  <a:off x="2934" y="1097"/>
                  <a:ext cx="704" cy="44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130" name="Line 8"/>
                <p:cNvSpPr>
                  <a:spLocks noChangeShapeType="1"/>
                </p:cNvSpPr>
                <p:nvPr/>
              </p:nvSpPr>
              <p:spPr bwMode="auto">
                <a:xfrm>
                  <a:off x="3634" y="1090"/>
                  <a:ext cx="1600" cy="9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131" name="Line 9"/>
                <p:cNvSpPr>
                  <a:spLocks noChangeShapeType="1"/>
                </p:cNvSpPr>
                <p:nvPr/>
              </p:nvSpPr>
              <p:spPr bwMode="auto">
                <a:xfrm>
                  <a:off x="5227" y="2000"/>
                  <a:ext cx="8" cy="15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 dirty="0"/>
                </a:p>
              </p:txBody>
            </p:sp>
            <p:sp>
              <p:nvSpPr>
                <p:cNvPr id="132" name="Text Box 10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182" y="2590"/>
                  <a:ext cx="326" cy="1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000" b="0" i="0" u="none" dirty="0" smtClean="0">
                      <a:solidFill>
                        <a:schemeClr val="tx1"/>
                      </a:solidFill>
                    </a:rPr>
                    <a:t>5 m</a:t>
                  </a:r>
                  <a:endParaRPr lang="en-US" sz="20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3" name="Text Box 11"/>
                <p:cNvSpPr txBox="1">
                  <a:spLocks noChangeArrowheads="1"/>
                </p:cNvSpPr>
                <p:nvPr/>
              </p:nvSpPr>
              <p:spPr bwMode="auto">
                <a:xfrm rot="1749544">
                  <a:off x="4376" y="1383"/>
                  <a:ext cx="300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000" b="0" i="0" u="none" dirty="0">
                      <a:solidFill>
                        <a:schemeClr val="tx1"/>
                      </a:solidFill>
                    </a:rPr>
                    <a:t>6 m</a:t>
                  </a:r>
                </a:p>
              </p:txBody>
            </p:sp>
            <p:sp>
              <p:nvSpPr>
                <p:cNvPr id="134" name="Text Box 12"/>
                <p:cNvSpPr txBox="1">
                  <a:spLocks noChangeArrowheads="1"/>
                </p:cNvSpPr>
                <p:nvPr/>
              </p:nvSpPr>
              <p:spPr bwMode="auto">
                <a:xfrm rot="19712904">
                  <a:off x="3087" y="1139"/>
                  <a:ext cx="300" cy="1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2075" tIns="46038" rIns="92075" bIns="46038">
                  <a:spAutoFit/>
                </a:bodyPr>
                <a:lstStyle/>
                <a:p>
                  <a:r>
                    <a:rPr lang="en-US" sz="2000" b="0" i="0" u="none" dirty="0" smtClean="0">
                      <a:solidFill>
                        <a:schemeClr val="tx1"/>
                      </a:solidFill>
                    </a:rPr>
                    <a:t>3 m</a:t>
                  </a:r>
                  <a:endParaRPr lang="en-US" sz="20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390" y="1725"/>
                  <a:ext cx="853" cy="201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200" b="0" i="0" u="none" dirty="0" smtClean="0">
                      <a:solidFill>
                        <a:schemeClr val="tx1"/>
                      </a:solidFill>
                    </a:rPr>
                    <a:t>MWPC’s + </a:t>
                  </a:r>
                  <a:r>
                    <a:rPr lang="en-US" sz="1200" b="0" i="0" u="none" dirty="0" err="1" smtClean="0">
                      <a:solidFill>
                        <a:schemeClr val="tx1"/>
                      </a:solidFill>
                    </a:rPr>
                    <a:t>CsI</a:t>
                  </a:r>
                  <a:endParaRPr lang="en-US" sz="1200" b="0" i="0" u="none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498" y="2760"/>
                  <a:ext cx="690" cy="329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200" b="0" i="0" u="none" dirty="0" smtClean="0">
                      <a:solidFill>
                        <a:schemeClr val="tx1"/>
                      </a:solidFill>
                    </a:rPr>
                    <a:t>UV mirror</a:t>
                  </a:r>
                  <a:endParaRPr lang="en-US" sz="1200" b="0" i="0" u="none" dirty="0">
                    <a:solidFill>
                      <a:schemeClr val="tx1"/>
                    </a:solidFill>
                  </a:endParaRPr>
                </a:p>
                <a:p>
                  <a:r>
                    <a:rPr lang="en-US" sz="1200" b="0" i="0" u="none" dirty="0">
                      <a:solidFill>
                        <a:schemeClr val="tx1"/>
                      </a:solidFill>
                    </a:rPr>
                    <a:t>wall</a:t>
                  </a:r>
                </a:p>
              </p:txBody>
            </p:sp>
            <p:sp>
              <p:nvSpPr>
                <p:cNvPr id="137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3297" y="1864"/>
                  <a:ext cx="112" cy="17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13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764" y="1864"/>
                  <a:ext cx="47" cy="50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lIns="92075" tIns="46038" rIns="92075" bIns="46038" anchor="ctr"/>
                <a:lstStyle/>
                <a:p>
                  <a:endParaRPr lang="en-US"/>
                </a:p>
              </p:txBody>
            </p:sp>
            <p:sp>
              <p:nvSpPr>
                <p:cNvPr id="14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391" y="3233"/>
                  <a:ext cx="607" cy="45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92075" tIns="46038" rIns="92075" bIns="46038">
                  <a:spAutoFit/>
                </a:bodyPr>
                <a:lstStyle/>
                <a:p>
                  <a:r>
                    <a:rPr lang="en-US" sz="1200" b="0" i="0" u="none" dirty="0" smtClean="0">
                      <a:solidFill>
                        <a:schemeClr val="tx1"/>
                      </a:solidFill>
                    </a:rPr>
                    <a:t>radiator gas: C</a:t>
                  </a:r>
                  <a:r>
                    <a:rPr lang="en-US" sz="1200" b="0" i="0" u="none" baseline="-25000" dirty="0" smtClean="0">
                      <a:solidFill>
                        <a:schemeClr val="tx1"/>
                      </a:solidFill>
                    </a:rPr>
                    <a:t>4</a:t>
                  </a:r>
                  <a:r>
                    <a:rPr lang="en-US" sz="1200" b="0" i="0" u="none" dirty="0" smtClean="0">
                      <a:solidFill>
                        <a:schemeClr val="tx1"/>
                      </a:solidFill>
                    </a:rPr>
                    <a:t>F</a:t>
                  </a:r>
                  <a:r>
                    <a:rPr lang="en-US" sz="1200" b="0" i="0" u="none" baseline="-25000" dirty="0" smtClean="0">
                      <a:solidFill>
                        <a:schemeClr val="tx1"/>
                      </a:solidFill>
                    </a:rPr>
                    <a:t>10</a:t>
                  </a:r>
                  <a:endParaRPr lang="en-US" sz="1200" b="0" i="0" u="none" baseline="-250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5" name="Line 16"/>
              <p:cNvSpPr>
                <a:spLocks noChangeShapeType="1"/>
              </p:cNvSpPr>
              <p:nvPr/>
            </p:nvSpPr>
            <p:spPr bwMode="auto">
              <a:xfrm>
                <a:off x="3767138" y="2338388"/>
                <a:ext cx="9524" cy="31432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6" name="Line 15"/>
              <p:cNvSpPr>
                <a:spLocks noChangeShapeType="1"/>
              </p:cNvSpPr>
              <p:nvPr/>
            </p:nvSpPr>
            <p:spPr bwMode="auto">
              <a:xfrm flipH="1">
                <a:off x="2714622" y="2286001"/>
                <a:ext cx="247652" cy="25527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87" name="Text Box 13"/>
              <p:cNvSpPr txBox="1">
                <a:spLocks noChangeArrowheads="1"/>
              </p:cNvSpPr>
              <p:nvPr/>
            </p:nvSpPr>
            <p:spPr bwMode="auto">
              <a:xfrm>
                <a:off x="2895599" y="4038736"/>
                <a:ext cx="1046741" cy="38542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200" b="0" i="0" u="none" dirty="0" smtClean="0">
                    <a:solidFill>
                      <a:schemeClr val="tx1"/>
                    </a:solidFill>
                  </a:rPr>
                  <a:t>PMTs</a:t>
                </a:r>
                <a:endParaRPr lang="en-US" sz="1200" b="0" i="0" u="none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8" name="Straight Connector 87"/>
              <p:cNvCxnSpPr/>
              <p:nvPr/>
            </p:nvCxnSpPr>
            <p:spPr bwMode="auto">
              <a:xfrm flipH="1">
                <a:off x="3161889" y="3291364"/>
                <a:ext cx="8469" cy="55988"/>
              </a:xfrm>
              <a:prstGeom prst="line">
                <a:avLst/>
              </a:prstGeom>
              <a:gradFill rotWithShape="0">
                <a:gsLst>
                  <a:gs pos="0">
                    <a:srgbClr val="D1FFFF"/>
                  </a:gs>
                  <a:gs pos="50000">
                    <a:srgbClr val="D1FFFF">
                      <a:gamma/>
                      <a:shade val="46275"/>
                      <a:invGamma/>
                    </a:srgbClr>
                  </a:gs>
                  <a:gs pos="100000">
                    <a:srgbClr val="D1FFFF"/>
                  </a:gs>
                </a:gsLst>
                <a:lin ang="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89" name="Group 75"/>
              <p:cNvGrpSpPr/>
              <p:nvPr/>
            </p:nvGrpSpPr>
            <p:grpSpPr>
              <a:xfrm>
                <a:off x="2869410" y="2976561"/>
                <a:ext cx="809624" cy="711992"/>
                <a:chOff x="5386388" y="3285889"/>
                <a:chExt cx="787623" cy="676512"/>
              </a:xfrm>
            </p:grpSpPr>
            <p:sp>
              <p:nvSpPr>
                <p:cNvPr id="113" name="Parallelogram 112"/>
                <p:cNvSpPr/>
                <p:nvPr/>
              </p:nvSpPr>
              <p:spPr bwMode="auto">
                <a:xfrm rot="16716101">
                  <a:off x="5643734" y="3565092"/>
                  <a:ext cx="433817" cy="305677"/>
                </a:xfrm>
                <a:prstGeom prst="parallelogram">
                  <a:avLst>
                    <a:gd name="adj" fmla="val 36042"/>
                  </a:avLst>
                </a:pr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14" name="Parallelogram 113"/>
                <p:cNvSpPr/>
                <p:nvPr/>
              </p:nvSpPr>
              <p:spPr bwMode="auto">
                <a:xfrm rot="20269823">
                  <a:off x="5915679" y="3643235"/>
                  <a:ext cx="258332" cy="282517"/>
                </a:xfrm>
                <a:prstGeom prst="parallelogram">
                  <a:avLst>
                    <a:gd name="adj" fmla="val 65357"/>
                  </a:avLst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grpSp>
              <p:nvGrpSpPr>
                <p:cNvPr id="115" name="Group 73"/>
                <p:cNvGrpSpPr/>
                <p:nvPr/>
              </p:nvGrpSpPr>
              <p:grpSpPr>
                <a:xfrm>
                  <a:off x="5386388" y="3285889"/>
                  <a:ext cx="758536" cy="676512"/>
                  <a:chOff x="5386388" y="3285889"/>
                  <a:chExt cx="758536" cy="676512"/>
                </a:xfrm>
              </p:grpSpPr>
              <p:sp>
                <p:nvSpPr>
                  <p:cNvPr id="116" name="Parallelogram 115"/>
                  <p:cNvSpPr/>
                  <p:nvPr/>
                </p:nvSpPr>
                <p:spPr bwMode="auto">
                  <a:xfrm rot="16716101">
                    <a:off x="5338931" y="3400785"/>
                    <a:ext cx="433817" cy="305677"/>
                  </a:xfrm>
                  <a:prstGeom prst="parallelogram">
                    <a:avLst>
                      <a:gd name="adj" fmla="val 36042"/>
                    </a:avLst>
                  </a:prstGeom>
                  <a:solidFill>
                    <a:srgbClr val="C0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2075" tIns="46038" rIns="92075" bIns="4603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800" b="1" i="1" u="sng" strike="noStrike" cap="none" normalizeH="0" baseline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Helvetica" pitchFamily="34" charset="0"/>
                    </a:endParaRPr>
                  </a:p>
                </p:txBody>
              </p:sp>
              <p:sp>
                <p:nvSpPr>
                  <p:cNvPr id="117" name="Parallelogram 116"/>
                  <p:cNvSpPr/>
                  <p:nvPr/>
                </p:nvSpPr>
                <p:spPr bwMode="auto">
                  <a:xfrm rot="1704537">
                    <a:off x="5410265" y="3427577"/>
                    <a:ext cx="734659" cy="72783"/>
                  </a:xfrm>
                  <a:prstGeom prst="parallelogram">
                    <a:avLst>
                      <a:gd name="adj" fmla="val 85566"/>
                    </a:avLst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2075" tIns="46038" rIns="92075" bIns="4603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800" b="1" i="1" u="sng" strike="noStrike" cap="none" normalizeH="0" baseline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Helvetica" pitchFamily="34" charset="0"/>
                    </a:endParaRPr>
                  </a:p>
                </p:txBody>
              </p:sp>
              <p:cxnSp>
                <p:nvCxnSpPr>
                  <p:cNvPr id="118" name="Straight Connector 117"/>
                  <p:cNvCxnSpPr/>
                  <p:nvPr/>
                </p:nvCxnSpPr>
                <p:spPr bwMode="auto">
                  <a:xfrm rot="5400000" flipH="1" flipV="1">
                    <a:off x="5547124" y="3613549"/>
                    <a:ext cx="321469" cy="47622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Connector 118"/>
                  <p:cNvCxnSpPr/>
                  <p:nvPr/>
                </p:nvCxnSpPr>
                <p:spPr bwMode="auto">
                  <a:xfrm rot="5400000" flipH="1" flipV="1">
                    <a:off x="5842400" y="3775474"/>
                    <a:ext cx="321469" cy="47622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Connector 119"/>
                  <p:cNvCxnSpPr/>
                  <p:nvPr/>
                </p:nvCxnSpPr>
                <p:spPr bwMode="auto">
                  <a:xfrm rot="10800000">
                    <a:off x="5428085" y="3317564"/>
                    <a:ext cx="601244" cy="323369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/>
                  <p:cNvCxnSpPr/>
                  <p:nvPr/>
                </p:nvCxnSpPr>
                <p:spPr bwMode="auto">
                  <a:xfrm rot="10800000" flipV="1">
                    <a:off x="6031711" y="3598068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Connector 121"/>
                  <p:cNvCxnSpPr/>
                  <p:nvPr/>
                </p:nvCxnSpPr>
                <p:spPr bwMode="auto">
                  <a:xfrm rot="10800000" flipV="1">
                    <a:off x="5722341" y="3433522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Connector 122"/>
                  <p:cNvCxnSpPr/>
                  <p:nvPr/>
                </p:nvCxnSpPr>
                <p:spPr bwMode="auto">
                  <a:xfrm rot="10800000" flipV="1">
                    <a:off x="5731802" y="3442930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/>
                  <p:cNvCxnSpPr/>
                  <p:nvPr/>
                </p:nvCxnSpPr>
                <p:spPr bwMode="auto">
                  <a:xfrm rot="10800000">
                    <a:off x="5386388" y="3636172"/>
                    <a:ext cx="597694" cy="326229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 bwMode="auto">
                  <a:xfrm rot="10800000" flipV="1">
                    <a:off x="5984086" y="3924300"/>
                    <a:ext cx="80958" cy="38101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 bwMode="auto">
                  <a:xfrm rot="10800000" flipV="1">
                    <a:off x="5436659" y="3285889"/>
                    <a:ext cx="80957" cy="33338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 bwMode="auto">
                  <a:xfrm rot="5400000" flipH="1" flipV="1">
                    <a:off x="5251851" y="3456386"/>
                    <a:ext cx="321469" cy="47622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" name="Group 77"/>
              <p:cNvGrpSpPr/>
              <p:nvPr/>
            </p:nvGrpSpPr>
            <p:grpSpPr>
              <a:xfrm>
                <a:off x="2822679" y="4747553"/>
                <a:ext cx="853351" cy="754360"/>
                <a:chOff x="5405796" y="3271685"/>
                <a:chExt cx="830162" cy="716768"/>
              </a:xfrm>
            </p:grpSpPr>
            <p:sp>
              <p:nvSpPr>
                <p:cNvPr id="105" name="Parallelogram 104"/>
                <p:cNvSpPr/>
                <p:nvPr/>
              </p:nvSpPr>
              <p:spPr bwMode="auto">
                <a:xfrm rot="15727919">
                  <a:off x="5385083" y="3346018"/>
                  <a:ext cx="716768" cy="568102"/>
                </a:xfrm>
                <a:prstGeom prst="parallelogram">
                  <a:avLst>
                    <a:gd name="adj" fmla="val 75381"/>
                  </a:avLst>
                </a:pr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sp>
              <p:nvSpPr>
                <p:cNvPr id="106" name="Parallelogram 105"/>
                <p:cNvSpPr/>
                <p:nvPr/>
              </p:nvSpPr>
              <p:spPr bwMode="auto">
                <a:xfrm rot="19490982">
                  <a:off x="5981458" y="3617141"/>
                  <a:ext cx="254500" cy="269423"/>
                </a:xfrm>
                <a:prstGeom prst="parallelogram">
                  <a:avLst>
                    <a:gd name="adj" fmla="val 52642"/>
                  </a:avLst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2075" tIns="46038" rIns="92075" bIns="46038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800" b="1" i="1" u="sng" strike="noStrike" cap="none" normalizeH="0" baseline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Helvetica" pitchFamily="34" charset="0"/>
                  </a:endParaRPr>
                </a:p>
              </p:txBody>
            </p:sp>
            <p:grpSp>
              <p:nvGrpSpPr>
                <p:cNvPr id="107" name="Group 73"/>
                <p:cNvGrpSpPr/>
                <p:nvPr/>
              </p:nvGrpSpPr>
              <p:grpSpPr>
                <a:xfrm>
                  <a:off x="5405796" y="3296484"/>
                  <a:ext cx="826949" cy="643291"/>
                  <a:chOff x="5405796" y="3296484"/>
                  <a:chExt cx="826949" cy="643291"/>
                </a:xfrm>
              </p:grpSpPr>
              <p:sp>
                <p:nvSpPr>
                  <p:cNvPr id="108" name="Parallelogram 107"/>
                  <p:cNvSpPr/>
                  <p:nvPr/>
                </p:nvSpPr>
                <p:spPr bwMode="auto">
                  <a:xfrm rot="1713590">
                    <a:off x="5405796" y="3296484"/>
                    <a:ext cx="826949" cy="214071"/>
                  </a:xfrm>
                  <a:prstGeom prst="parallelogram">
                    <a:avLst>
                      <a:gd name="adj" fmla="val 49212"/>
                    </a:avLst>
                  </a:prstGeom>
                  <a:solidFill>
                    <a:srgbClr val="FF0000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2075" tIns="46038" rIns="92075" bIns="46038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800" b="1" i="1" u="sng" strike="noStrike" cap="none" normalizeH="0" baseline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latin typeface="Helvetica" pitchFamily="34" charset="0"/>
                    </a:endParaRPr>
                  </a:p>
                </p:txBody>
              </p:sp>
              <p:cxnSp>
                <p:nvCxnSpPr>
                  <p:cNvPr id="109" name="Straight Connector 108"/>
                  <p:cNvCxnSpPr>
                    <a:stCxn id="105" idx="5"/>
                  </p:cNvCxnSpPr>
                  <p:nvPr/>
                </p:nvCxnSpPr>
                <p:spPr bwMode="auto">
                  <a:xfrm rot="5400000" flipH="1">
                    <a:off x="5597388" y="3610912"/>
                    <a:ext cx="301288" cy="32716"/>
                  </a:xfrm>
                  <a:prstGeom prst="line">
                    <a:avLst/>
                  </a:prstGeom>
                  <a:ln w="28575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109"/>
                  <p:cNvCxnSpPr/>
                  <p:nvPr/>
                </p:nvCxnSpPr>
                <p:spPr bwMode="auto">
                  <a:xfrm rot="16200000" flipV="1">
                    <a:off x="5901214" y="3764277"/>
                    <a:ext cx="301222" cy="49769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110"/>
                  <p:cNvCxnSpPr/>
                  <p:nvPr/>
                </p:nvCxnSpPr>
                <p:spPr bwMode="auto">
                  <a:xfrm rot="10800000">
                    <a:off x="5409545" y="3310776"/>
                    <a:ext cx="624416" cy="334688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Connector 111"/>
                  <p:cNvCxnSpPr/>
                  <p:nvPr/>
                </p:nvCxnSpPr>
                <p:spPr bwMode="auto">
                  <a:xfrm rot="10800000" flipV="1">
                    <a:off x="6076744" y="3885470"/>
                    <a:ext cx="90308" cy="54305"/>
                  </a:xfrm>
                  <a:prstGeom prst="line">
                    <a:avLst/>
                  </a:prstGeom>
                  <a:ln w="12700">
                    <a:solidFill>
                      <a:schemeClr val="accent6">
                        <a:lumMod val="50000"/>
                      </a:schemeClr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1" name="Straight Connector 90"/>
              <p:cNvCxnSpPr/>
              <p:nvPr/>
            </p:nvCxnSpPr>
            <p:spPr bwMode="auto">
              <a:xfrm rot="10800000" flipV="1">
                <a:off x="3467145" y="4988719"/>
                <a:ext cx="207125" cy="152398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 bwMode="auto">
              <a:xfrm rot="10800000">
                <a:off x="2871787" y="5103019"/>
                <a:ext cx="641859" cy="35224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 bwMode="auto">
              <a:xfrm rot="16200000" flipV="1">
                <a:off x="2692462" y="4923690"/>
                <a:ext cx="317020" cy="51159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 rot="10800000" flipV="1">
                <a:off x="3148060" y="4802981"/>
                <a:ext cx="204741" cy="161924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2990848" y="4341018"/>
                <a:ext cx="233364" cy="66913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6" name="Line 15"/>
              <p:cNvSpPr>
                <a:spLocks noChangeShapeType="1"/>
              </p:cNvSpPr>
              <p:nvPr/>
            </p:nvSpPr>
            <p:spPr bwMode="auto">
              <a:xfrm>
                <a:off x="3238501" y="4343400"/>
                <a:ext cx="104774" cy="66913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cxnSp>
            <p:nvCxnSpPr>
              <p:cNvPr id="97" name="Straight Connector 96"/>
              <p:cNvCxnSpPr/>
              <p:nvPr/>
            </p:nvCxnSpPr>
            <p:spPr bwMode="auto">
              <a:xfrm rot="10800000" flipV="1">
                <a:off x="2836112" y="4633913"/>
                <a:ext cx="197600" cy="140493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8" name="Line 15"/>
              <p:cNvSpPr>
                <a:spLocks noChangeShapeType="1"/>
              </p:cNvSpPr>
              <p:nvPr/>
            </p:nvSpPr>
            <p:spPr bwMode="auto">
              <a:xfrm flipH="1" flipV="1">
                <a:off x="3002755" y="3355181"/>
                <a:ext cx="202407" cy="6858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99" name="Line 15"/>
              <p:cNvSpPr>
                <a:spLocks noChangeShapeType="1"/>
              </p:cNvSpPr>
              <p:nvPr/>
            </p:nvSpPr>
            <p:spPr bwMode="auto">
              <a:xfrm flipV="1">
                <a:off x="3205161" y="3483769"/>
                <a:ext cx="121444" cy="5572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cxnSp>
            <p:nvCxnSpPr>
              <p:cNvPr id="100" name="Straight Connector 99"/>
              <p:cNvCxnSpPr/>
              <p:nvPr/>
            </p:nvCxnSpPr>
            <p:spPr bwMode="auto">
              <a:xfrm rot="10800000">
                <a:off x="2928937" y="4710112"/>
                <a:ext cx="641859" cy="352241"/>
              </a:xfrm>
              <a:prstGeom prst="line">
                <a:avLst/>
              </a:prstGeom>
              <a:ln w="12700">
                <a:solidFill>
                  <a:schemeClr val="accent6">
                    <a:lumMod val="5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 bwMode="auto">
              <a:xfrm rot="10800000" flipV="1">
                <a:off x="4676776" y="3695696"/>
                <a:ext cx="619137" cy="152403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 bwMode="auto">
              <a:xfrm rot="10800000" flipV="1">
                <a:off x="4695826" y="3724271"/>
                <a:ext cx="619137" cy="152403"/>
              </a:xfrm>
              <a:prstGeom prst="line">
                <a:avLst/>
              </a:prstGeom>
              <a:ln w="76200"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Line 15"/>
              <p:cNvSpPr>
                <a:spLocks noChangeShapeType="1"/>
              </p:cNvSpPr>
              <p:nvPr/>
            </p:nvSpPr>
            <p:spPr bwMode="auto">
              <a:xfrm flipV="1">
                <a:off x="4524375" y="3857623"/>
                <a:ext cx="409575" cy="83820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2075" tIns="46038" rIns="92075" bIns="46038" anchor="ctr"/>
              <a:lstStyle/>
              <a:p>
                <a:endParaRPr lang="en-US"/>
              </a:p>
            </p:txBody>
          </p:sp>
          <p:sp>
            <p:nvSpPr>
              <p:cNvPr id="103" name="Text Box 14"/>
              <p:cNvSpPr txBox="1">
                <a:spLocks noChangeArrowheads="1"/>
              </p:cNvSpPr>
              <p:nvPr/>
            </p:nvSpPr>
            <p:spPr bwMode="auto">
              <a:xfrm>
                <a:off x="3942341" y="4425924"/>
                <a:ext cx="1105910" cy="63257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r>
                  <a:rPr lang="en-US" sz="1200" b="0" i="0" u="none" dirty="0" smtClean="0">
                    <a:solidFill>
                      <a:schemeClr val="tx1"/>
                    </a:solidFill>
                    <a:effectLst/>
                  </a:rPr>
                  <a:t>beam pipe</a:t>
                </a:r>
                <a:endParaRPr lang="en-US" sz="1200" b="0" i="0" u="none" dirty="0">
                  <a:solidFill>
                    <a:schemeClr val="tx1"/>
                  </a:solidFill>
                  <a:effectLst/>
                </a:endParaRPr>
              </a:p>
            </p:txBody>
          </p:sp>
        </p:grpSp>
        <p:sp>
          <p:nvSpPr>
            <p:cNvPr id="81" name="Text Box 13"/>
            <p:cNvSpPr txBox="1">
              <a:spLocks noChangeArrowheads="1"/>
            </p:cNvSpPr>
            <p:nvPr/>
          </p:nvSpPr>
          <p:spPr bwMode="auto">
            <a:xfrm>
              <a:off x="3115339" y="2413437"/>
              <a:ext cx="1831321" cy="665170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spAutoFit/>
            </a:bodyPr>
            <a:lstStyle/>
            <a:p>
              <a:r>
                <a:rPr lang="en-US" sz="1200" b="0" i="0" u="none" dirty="0" smtClean="0">
                  <a:solidFill>
                    <a:schemeClr val="tx1"/>
                  </a:solidFill>
                </a:rPr>
                <a:t>THGEMs + </a:t>
              </a:r>
              <a:r>
                <a:rPr lang="en-US" sz="1200" b="0" i="0" u="none" dirty="0" err="1" smtClean="0">
                  <a:solidFill>
                    <a:schemeClr val="tx1"/>
                  </a:solidFill>
                </a:rPr>
                <a:t>CsI</a:t>
              </a:r>
              <a:endParaRPr lang="en-US" sz="1200" b="0" i="0" u="none" dirty="0">
                <a:solidFill>
                  <a:schemeClr val="tx1"/>
                </a:solidFill>
              </a:endParaRPr>
            </a:p>
          </p:txBody>
        </p:sp>
        <p:sp>
          <p:nvSpPr>
            <p:cNvPr id="82" name="Line 15"/>
            <p:cNvSpPr>
              <a:spLocks noChangeShapeType="1"/>
            </p:cNvSpPr>
            <p:nvPr/>
          </p:nvSpPr>
          <p:spPr bwMode="auto">
            <a:xfrm flipV="1">
              <a:off x="2817625" y="2594344"/>
              <a:ext cx="297715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  <p:pic>
        <p:nvPicPr>
          <p:cNvPr id="9338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25"/>
          <a:stretch/>
        </p:blipFill>
        <p:spPr bwMode="auto">
          <a:xfrm>
            <a:off x="245914" y="2783708"/>
            <a:ext cx="3840480" cy="219456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1" name="TextBox 140"/>
          <p:cNvSpPr txBox="1"/>
          <p:nvPr/>
        </p:nvSpPr>
        <p:spPr>
          <a:xfrm>
            <a:off x="3062902" y="5646796"/>
            <a:ext cx="3047913" cy="4247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COMPASS RICH-1</a:t>
            </a:r>
            <a:endParaRPr lang="en-US" sz="2400" b="0" dirty="0">
              <a:solidFill>
                <a:srgbClr val="C00000"/>
              </a:solidFill>
              <a:effectLst/>
              <a:latin typeface="+mn-lt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899038" y="874814"/>
            <a:ext cx="4589117" cy="2748044"/>
            <a:chOff x="275870" y="1773471"/>
            <a:chExt cx="4471693" cy="3999075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870" y="1773471"/>
              <a:ext cx="4471693" cy="39990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5" name="TextBox 18"/>
            <p:cNvSpPr txBox="1"/>
            <p:nvPr/>
          </p:nvSpPr>
          <p:spPr>
            <a:xfrm>
              <a:off x="2450369" y="1873643"/>
              <a:ext cx="223836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800" b="1" i="1" u="sng" kern="1200">
                  <a:solidFill>
                    <a:srgbClr val="FFFF00"/>
                  </a:solidFill>
                  <a:latin typeface="Helvetica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800" b="1" i="1" u="sng" kern="1200">
                  <a:solidFill>
                    <a:srgbClr val="FFFF00"/>
                  </a:solidFill>
                  <a:latin typeface="Helvetica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800" b="1" i="1" u="sng" kern="1200">
                  <a:solidFill>
                    <a:srgbClr val="FFFF00"/>
                  </a:solidFill>
                  <a:latin typeface="Helvetica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800" b="1" i="1" u="sng" kern="1200">
                  <a:solidFill>
                    <a:srgbClr val="FFFF00"/>
                  </a:solidFill>
                  <a:latin typeface="Helvetica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800" b="1" i="1" u="sng" kern="1200">
                  <a:solidFill>
                    <a:srgbClr val="FFFF00"/>
                  </a:solidFill>
                  <a:latin typeface="Helvetic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800" b="1" i="1" u="sng" kern="1200">
                  <a:solidFill>
                    <a:srgbClr val="FFFF00"/>
                  </a:solidFill>
                  <a:latin typeface="Helvetic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800" b="1" i="1" u="sng" kern="1200">
                  <a:solidFill>
                    <a:srgbClr val="FFFF00"/>
                  </a:solidFill>
                  <a:latin typeface="Helvetic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800" b="1" i="1" u="sng" kern="1200">
                  <a:solidFill>
                    <a:srgbClr val="FFFF00"/>
                  </a:solidFill>
                  <a:latin typeface="Helvetic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800" b="1" i="1" u="sng" kern="1200">
                  <a:solidFill>
                    <a:srgbClr val="FFFF00"/>
                  </a:solidFill>
                  <a:latin typeface="Helvetica" pitchFamily="34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PT" sz="1800" b="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Staggered</a:t>
              </a:r>
              <a:r>
                <a:rPr lang="pt-PT" sz="1800" b="0" i="0" u="none" dirty="0" smtClean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pt-PT" sz="1800" b="0" i="0" u="none" dirty="0" err="1" smtClean="0">
                  <a:solidFill>
                    <a:prstClr val="black"/>
                  </a:solidFill>
                  <a:latin typeface="Calibri" panose="020F0502020204030204"/>
                </a:rPr>
                <a:t>THGEMs</a:t>
              </a:r>
              <a:endParaRPr lang="pt-PT" sz="1800" b="0" i="0" u="none" dirty="0" smtClea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2072640" y="3429000"/>
              <a:ext cx="7848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210560" y="3429000"/>
              <a:ext cx="7823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1341120" y="3429000"/>
              <a:ext cx="3962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4328160" y="3429000"/>
              <a:ext cx="3986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 flipV="1">
              <a:off x="3263900" y="2242975"/>
              <a:ext cx="0" cy="22274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/>
            <p:nvPr/>
          </p:nvCxnSpPr>
          <p:spPr>
            <a:xfrm flipV="1">
              <a:off x="3686185" y="2242975"/>
              <a:ext cx="0" cy="141947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2804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53988"/>
            <a:ext cx="8229600" cy="889000"/>
          </a:xfrm>
        </p:spPr>
        <p:txBody>
          <a:bodyPr/>
          <a:lstStyle/>
          <a:p>
            <a:r>
              <a:rPr lang="en-US" sz="3200" dirty="0" smtClean="0"/>
              <a:t>INTUITIVELY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34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449" y="1160325"/>
            <a:ext cx="54959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4200" y="4770300"/>
            <a:ext cx="407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 smtClean="0">
                <a:solidFill>
                  <a:srgbClr val="0000CC"/>
                </a:solidFill>
                <a:effectLst/>
                <a:latin typeface="Symbol" panose="05050102010706020507" pitchFamily="18" charset="2"/>
              </a:rPr>
              <a:t>b</a:t>
            </a:r>
            <a:r>
              <a:rPr lang="en-US" sz="2400" baseline="-25000" dirty="0" err="1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en-US" sz="2400" dirty="0" err="1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∙c</a:t>
            </a:r>
            <a:r>
              <a:rPr lang="en-US" sz="2400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effectLst/>
                <a:latin typeface="+mn-lt"/>
              </a:rPr>
              <a:t>&lt; </a:t>
            </a:r>
            <a:r>
              <a:rPr lang="en-US" sz="2400" dirty="0" smtClean="0">
                <a:solidFill>
                  <a:srgbClr val="0000CC"/>
                </a:solidFill>
                <a:effectLst/>
                <a:latin typeface="+mn-lt"/>
              </a:rPr>
              <a:t>phase velocity of the light in the medium</a:t>
            </a:r>
            <a:endParaRPr lang="en-US" sz="2400" dirty="0" smtClean="0">
              <a:solidFill>
                <a:srgbClr val="0000CC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US" sz="2400" dirty="0" smtClean="0">
                <a:solidFill>
                  <a:srgbClr val="CC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Symmetric configuration </a:t>
            </a:r>
            <a:r>
              <a:rPr lang="en-US" sz="240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</a:p>
          <a:p>
            <a:pPr algn="l"/>
            <a:r>
              <a:rPr lang="en-US" sz="2400" i="1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Destructive interference</a:t>
            </a:r>
            <a:endParaRPr lang="en-US" sz="2400" i="1" dirty="0" smtClean="0">
              <a:solidFill>
                <a:srgbClr val="0000CC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38700" y="4784588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 smtClean="0">
                <a:solidFill>
                  <a:srgbClr val="0000CC"/>
                </a:solidFill>
                <a:effectLst/>
                <a:latin typeface="Symbol" panose="05050102010706020507" pitchFamily="18" charset="2"/>
              </a:rPr>
              <a:t>b</a:t>
            </a:r>
            <a:r>
              <a:rPr lang="en-US" sz="2400" baseline="-25000" dirty="0" err="1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en-US" sz="2400" dirty="0" err="1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∙c</a:t>
            </a:r>
            <a:r>
              <a:rPr lang="en-US" sz="2400" dirty="0" smtClean="0">
                <a:solidFill>
                  <a:srgbClr val="0000CC"/>
                </a:solidFill>
                <a:effectLst/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effectLst/>
                <a:latin typeface="+mn-lt"/>
              </a:rPr>
              <a:t>&gt; </a:t>
            </a:r>
            <a:r>
              <a:rPr lang="en-US" sz="2400" dirty="0">
                <a:solidFill>
                  <a:srgbClr val="0000CC"/>
                </a:solidFill>
                <a:effectLst/>
                <a:latin typeface="+mn-lt"/>
              </a:rPr>
              <a:t>phase velocity of the light in the medium</a:t>
            </a:r>
            <a:endParaRPr lang="en-US" sz="2400" dirty="0">
              <a:solidFill>
                <a:srgbClr val="0000CC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algn="l"/>
            <a:r>
              <a:rPr lang="en-US" sz="2400" dirty="0" smtClean="0">
                <a:solidFill>
                  <a:srgbClr val="CC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longer </a:t>
            </a:r>
            <a:r>
              <a:rPr lang="en-US" sz="2400" dirty="0">
                <a:solidFill>
                  <a:srgbClr val="CC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Symmetric configuration </a:t>
            </a:r>
            <a:r>
              <a:rPr lang="en-US" sz="2400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i="1" dirty="0" smtClean="0">
                <a:solidFill>
                  <a:srgbClr val="0000C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 coherent interference front is created</a:t>
            </a:r>
            <a:endParaRPr lang="en-US" sz="2400" i="1" dirty="0" smtClean="0">
              <a:solidFill>
                <a:srgbClr val="0000CC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5174" y="2254348"/>
            <a:ext cx="2613026" cy="1754326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+mn-lt"/>
              </a:rPr>
              <a:t>phase velocity of the light in the medium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:</a:t>
            </a:r>
            <a:endParaRPr lang="en-US" sz="24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1/n ∙ c</a:t>
            </a:r>
          </a:p>
        </p:txBody>
      </p:sp>
    </p:spTree>
    <p:extLst>
      <p:ext uri="{BB962C8B-B14F-4D97-AF65-F5344CB8AC3E}">
        <p14:creationId xmlns:p14="http://schemas.microsoft.com/office/powerpoint/2010/main" val="34475078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538" y="3138488"/>
            <a:ext cx="7786687" cy="889000"/>
          </a:xfrm>
        </p:spPr>
        <p:txBody>
          <a:bodyPr/>
          <a:lstStyle/>
          <a:p>
            <a:r>
              <a:rPr lang="en-US" sz="4400" dirty="0" smtClean="0"/>
              <a:t>A FEW WORDS ABOUT </a:t>
            </a:r>
            <a:r>
              <a:rPr lang="en-US" sz="4400" u="sng" dirty="0" smtClean="0"/>
              <a:t>OPTICS</a:t>
            </a:r>
            <a:endParaRPr lang="en-US" sz="4400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1784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RICH-1, </a:t>
            </a:r>
            <a:r>
              <a:rPr lang="en-US" dirty="0" smtClean="0"/>
              <a:t>THE MIRROR SYSTEM 1/2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7" name="Picture 3" descr="mirror_w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6763" y="2257425"/>
            <a:ext cx="5095875" cy="3487738"/>
          </a:xfrm>
          <a:prstGeom prst="rect">
            <a:avLst/>
          </a:prstGeom>
          <a:noFill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056188" y="1419225"/>
            <a:ext cx="2384425" cy="1220788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‘</a:t>
            </a:r>
            <a:r>
              <a:rPr lang="en-US" sz="2000" dirty="0">
                <a:solidFill>
                  <a:schemeClr val="hlink"/>
                </a:solidFill>
                <a:effectLst/>
                <a:latin typeface="Helvetica" pitchFamily="34" charset="0"/>
              </a:rPr>
              <a:t>VUV mirror wall</a:t>
            </a:r>
            <a:r>
              <a:rPr lang="en-US" sz="2000" dirty="0">
                <a:solidFill>
                  <a:srgbClr val="0000CC"/>
                </a:solidFill>
                <a:effectLst/>
                <a:latin typeface="Helvetica" pitchFamily="34" charset="0"/>
              </a:rPr>
              <a:t>’, 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dirty="0">
                <a:solidFill>
                  <a:srgbClr val="0000CC"/>
                </a:solidFill>
                <a:effectLst/>
                <a:latin typeface="Helvetica" pitchFamily="34" charset="0"/>
              </a:rPr>
              <a:t>21 m</a:t>
            </a:r>
            <a:r>
              <a:rPr lang="en-US" sz="2000" baseline="30000" dirty="0">
                <a:solidFill>
                  <a:srgbClr val="0000CC"/>
                </a:solidFill>
                <a:effectLst/>
                <a:latin typeface="Helvetica" pitchFamily="34" charset="0"/>
              </a:rPr>
              <a:t>2</a:t>
            </a:r>
            <a:r>
              <a:rPr lang="en-US" sz="2000" dirty="0">
                <a:solidFill>
                  <a:srgbClr val="0000CC"/>
                </a:solidFill>
                <a:effectLst/>
                <a:latin typeface="Helvetica" pitchFamily="34" charset="0"/>
              </a:rPr>
              <a:t>,116 mirrors</a:t>
            </a:r>
          </a:p>
          <a:p>
            <a:pPr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dirty="0">
                <a:solidFill>
                  <a:srgbClr val="0000CC"/>
                </a:solidFill>
                <a:effectLst/>
                <a:latin typeface="Helvetica" pitchFamily="34" charset="0"/>
              </a:rPr>
              <a:t>radius: 6.6 m</a:t>
            </a:r>
          </a:p>
        </p:txBody>
      </p:sp>
      <p:pic>
        <p:nvPicPr>
          <p:cNvPr id="9" name="Picture 6" descr="ref"/>
          <p:cNvPicPr>
            <a:picLocks noChangeAspect="1" noChangeArrowheads="1"/>
          </p:cNvPicPr>
          <p:nvPr/>
        </p:nvPicPr>
        <p:blipFill>
          <a:blip r:embed="rId3" cstate="print"/>
          <a:srcRect b="50494"/>
          <a:stretch>
            <a:fillRect/>
          </a:stretch>
        </p:blipFill>
        <p:spPr bwMode="auto">
          <a:xfrm>
            <a:off x="263525" y="2138363"/>
            <a:ext cx="4113213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047750" y="1476375"/>
            <a:ext cx="2938463" cy="679450"/>
          </a:xfrm>
          <a:prstGeom prst="rect">
            <a:avLst/>
          </a:prstGeom>
          <a:solidFill>
            <a:srgbClr val="66FFFF"/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average on 126 mirror </a:t>
            </a:r>
          </a:p>
          <a:p>
            <a:pPr algn="l"/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units </a:t>
            </a:r>
            <a:r>
              <a:rPr lang="en-US" sz="2000" u="sng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at production</a:t>
            </a:r>
          </a:p>
        </p:txBody>
      </p:sp>
      <p:pic>
        <p:nvPicPr>
          <p:cNvPr id="11" name="Picture 8" descr="mirror"/>
          <p:cNvPicPr>
            <a:picLocks noChangeAspect="1" noChangeArrowheads="1"/>
          </p:cNvPicPr>
          <p:nvPr/>
        </p:nvPicPr>
        <p:blipFill>
          <a:blip r:embed="rId4" cstate="print"/>
          <a:srcRect l="1834" t="1831" r="1834" b="45781"/>
          <a:stretch>
            <a:fillRect/>
          </a:stretch>
        </p:blipFill>
        <p:spPr bwMode="auto">
          <a:xfrm>
            <a:off x="796925" y="4200525"/>
            <a:ext cx="3703638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559050" y="4557713"/>
            <a:ext cx="1584325" cy="25717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sz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2000 = @ COATING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 rot="-5400000">
            <a:off x="8732" y="5003006"/>
            <a:ext cx="1244600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reflectance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723900" y="4025900"/>
            <a:ext cx="3251200" cy="404813"/>
          </a:xfrm>
          <a:prstGeom prst="rect">
            <a:avLst/>
          </a:prstGeom>
          <a:solidFill>
            <a:srgbClr val="66FFFF"/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0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reflectance stable in time</a:t>
            </a:r>
            <a:endParaRPr lang="en-US" sz="2000" u="sng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pitchFamily="34" charset="0"/>
            </a:endParaRP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103438" y="5357813"/>
            <a:ext cx="520700" cy="25717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2002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1130300" y="2198688"/>
            <a:ext cx="504825" cy="1255712"/>
          </a:xfrm>
          <a:prstGeom prst="rect">
            <a:avLst/>
          </a:prstGeom>
          <a:solidFill>
            <a:srgbClr val="FFFF66">
              <a:alpha val="6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65425" y="2187575"/>
            <a:ext cx="1592263" cy="1255713"/>
          </a:xfrm>
          <a:prstGeom prst="rect">
            <a:avLst/>
          </a:prstGeom>
          <a:solidFill>
            <a:srgbClr val="FFFF66">
              <a:alpha val="6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654300" y="4838700"/>
            <a:ext cx="1592263" cy="1011238"/>
          </a:xfrm>
          <a:prstGeom prst="rect">
            <a:avLst/>
          </a:prstGeom>
          <a:solidFill>
            <a:srgbClr val="FFFF66">
              <a:alpha val="6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111250" y="4532313"/>
            <a:ext cx="627063" cy="1316037"/>
          </a:xfrm>
          <a:prstGeom prst="rect">
            <a:avLst/>
          </a:prstGeom>
          <a:solidFill>
            <a:srgbClr val="FFFF66">
              <a:alpha val="6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914400" y="5256213"/>
            <a:ext cx="520700" cy="25717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2001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330325" y="4789488"/>
            <a:ext cx="520700" cy="257175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14395491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 RICH-1, THE MIRROR SYSTEM </a:t>
            </a:r>
            <a:r>
              <a:rPr lang="en-US" dirty="0" smtClean="0"/>
              <a:t>     2/2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22" name="Picture 2" descr="mird1"/>
          <p:cNvPicPr>
            <a:picLocks noChangeAspect="1" noChangeArrowheads="1"/>
          </p:cNvPicPr>
          <p:nvPr/>
        </p:nvPicPr>
        <p:blipFill>
          <a:blip r:embed="rId2" cstate="print"/>
          <a:srcRect t="14146" r="21228"/>
          <a:stretch>
            <a:fillRect/>
          </a:stretch>
        </p:blipFill>
        <p:spPr bwMode="auto">
          <a:xfrm>
            <a:off x="7126288" y="3959225"/>
            <a:ext cx="2557462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 descr="mird2"/>
          <p:cNvPicPr>
            <a:picLocks noChangeAspect="1" noChangeArrowheads="1"/>
          </p:cNvPicPr>
          <p:nvPr/>
        </p:nvPicPr>
        <p:blipFill>
          <a:blip r:embed="rId3" cstate="print"/>
          <a:srcRect r="18044"/>
          <a:stretch>
            <a:fillRect/>
          </a:stretch>
        </p:blipFill>
        <p:spPr bwMode="auto">
          <a:xfrm>
            <a:off x="7285038" y="1530350"/>
            <a:ext cx="2449512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 descr="gabarit"/>
          <p:cNvPicPr>
            <a:picLocks noChangeAspect="1" noChangeArrowheads="1"/>
          </p:cNvPicPr>
          <p:nvPr/>
        </p:nvPicPr>
        <p:blipFill>
          <a:blip r:embed="rId4" cstate="print"/>
          <a:srcRect t="16977" r="16969" b="16977"/>
          <a:stretch>
            <a:fillRect/>
          </a:stretch>
        </p:blipFill>
        <p:spPr bwMode="auto">
          <a:xfrm>
            <a:off x="379413" y="1408113"/>
            <a:ext cx="2579687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mirmech2"/>
          <p:cNvPicPr>
            <a:picLocks noChangeAspect="1" noChangeArrowheads="1"/>
          </p:cNvPicPr>
          <p:nvPr/>
        </p:nvPicPr>
        <p:blipFill>
          <a:blip r:embed="rId5" cstate="print"/>
          <a:srcRect r="10614" b="8488"/>
          <a:stretch>
            <a:fillRect/>
          </a:stretch>
        </p:blipFill>
        <p:spPr bwMode="auto">
          <a:xfrm>
            <a:off x="2838450" y="3702050"/>
            <a:ext cx="33115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3897313" y="5888038"/>
            <a:ext cx="2728912" cy="58737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mirror wall mechanics, </a:t>
            </a:r>
          </a:p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assembled</a:t>
            </a:r>
          </a:p>
        </p:txBody>
      </p:sp>
      <p:pic>
        <p:nvPicPr>
          <p:cNvPr id="27" name="Picture 8" descr="gabarit"/>
          <p:cNvPicPr>
            <a:picLocks noChangeAspect="1" noChangeArrowheads="1"/>
          </p:cNvPicPr>
          <p:nvPr/>
        </p:nvPicPr>
        <p:blipFill>
          <a:blip r:embed="rId4" cstate="print"/>
          <a:srcRect t="49515" r="62218" b="21220"/>
          <a:stretch>
            <a:fillRect/>
          </a:stretch>
        </p:blipFill>
        <p:spPr bwMode="auto">
          <a:xfrm>
            <a:off x="2728913" y="1490663"/>
            <a:ext cx="213677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2252663" y="1404938"/>
            <a:ext cx="2393950" cy="58737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the elements of this </a:t>
            </a:r>
          </a:p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modular structure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368300" y="3703638"/>
            <a:ext cx="1504950" cy="83502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mirror wall </a:t>
            </a:r>
          </a:p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mechanics, </a:t>
            </a:r>
          </a:p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assembling </a:t>
            </a: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161925" y="3255963"/>
            <a:ext cx="1458913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6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assembly  jig</a:t>
            </a: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1625600" y="3454400"/>
            <a:ext cx="762000" cy="457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 flipV="1">
            <a:off x="1625600" y="3187700"/>
            <a:ext cx="850900" cy="203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7908925" y="3690938"/>
            <a:ext cx="1930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mirror rear side</a:t>
            </a:r>
            <a:r>
              <a:rPr lang="en-US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 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8131175" y="3135313"/>
            <a:ext cx="1771650" cy="58737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individual </a:t>
            </a:r>
          </a:p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mirror support</a:t>
            </a: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6346825" y="4440238"/>
            <a:ext cx="1450975" cy="1330325"/>
          </a:xfrm>
          <a:prstGeom prst="rect">
            <a:avLst/>
          </a:prstGeom>
          <a:solidFill>
            <a:srgbClr val="66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regulation</a:t>
            </a:r>
          </a:p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for angular </a:t>
            </a:r>
          </a:p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alignment,</a:t>
            </a:r>
          </a:p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2 orthog. </a:t>
            </a:r>
          </a:p>
          <a:p>
            <a:pPr algn="l"/>
            <a:r>
              <a:rPr lang="en-US" sz="18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</a:rPr>
              <a:t>movements</a:t>
            </a:r>
          </a:p>
        </p:txBody>
      </p:sp>
      <p:sp>
        <p:nvSpPr>
          <p:cNvPr id="36" name="Freeform 18"/>
          <p:cNvSpPr>
            <a:spLocks/>
          </p:cNvSpPr>
          <p:nvPr/>
        </p:nvSpPr>
        <p:spPr bwMode="auto">
          <a:xfrm>
            <a:off x="7785100" y="5321300"/>
            <a:ext cx="508000" cy="2222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136"/>
              </a:cxn>
              <a:cxn ang="0">
                <a:pos x="320" y="24"/>
              </a:cxn>
            </a:cxnLst>
            <a:rect l="0" t="0" r="r" b="b"/>
            <a:pathLst>
              <a:path w="320" h="140">
                <a:moveTo>
                  <a:pt x="0" y="0"/>
                </a:moveTo>
                <a:cubicBezTo>
                  <a:pt x="45" y="66"/>
                  <a:pt x="91" y="132"/>
                  <a:pt x="144" y="136"/>
                </a:cubicBezTo>
                <a:cubicBezTo>
                  <a:pt x="197" y="140"/>
                  <a:pt x="291" y="41"/>
                  <a:pt x="320" y="24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37" name="Freeform 19"/>
          <p:cNvSpPr>
            <a:spLocks/>
          </p:cNvSpPr>
          <p:nvPr/>
        </p:nvSpPr>
        <p:spPr bwMode="auto">
          <a:xfrm>
            <a:off x="7772400" y="4452938"/>
            <a:ext cx="1054100" cy="500062"/>
          </a:xfrm>
          <a:custGeom>
            <a:avLst/>
            <a:gdLst/>
            <a:ahLst/>
            <a:cxnLst>
              <a:cxn ang="0">
                <a:pos x="0" y="315"/>
              </a:cxn>
              <a:cxn ang="0">
                <a:pos x="232" y="3"/>
              </a:cxn>
              <a:cxn ang="0">
                <a:pos x="664" y="299"/>
              </a:cxn>
            </a:cxnLst>
            <a:rect l="0" t="0" r="r" b="b"/>
            <a:pathLst>
              <a:path w="664" h="315">
                <a:moveTo>
                  <a:pt x="0" y="315"/>
                </a:moveTo>
                <a:cubicBezTo>
                  <a:pt x="60" y="160"/>
                  <a:pt x="121" y="6"/>
                  <a:pt x="232" y="3"/>
                </a:cubicBezTo>
                <a:cubicBezTo>
                  <a:pt x="343" y="0"/>
                  <a:pt x="591" y="248"/>
                  <a:pt x="664" y="299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38" name="Line 20"/>
          <p:cNvSpPr>
            <a:spLocks noChangeShapeType="1"/>
          </p:cNvSpPr>
          <p:nvPr/>
        </p:nvSpPr>
        <p:spPr bwMode="auto">
          <a:xfrm flipH="1">
            <a:off x="6375400" y="1473200"/>
            <a:ext cx="444500" cy="158750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39" name="Text Box 21"/>
          <p:cNvSpPr txBox="1">
            <a:spLocks noChangeArrowheads="1"/>
          </p:cNvSpPr>
          <p:nvPr/>
        </p:nvSpPr>
        <p:spPr bwMode="auto">
          <a:xfrm>
            <a:off x="4787900" y="1774825"/>
            <a:ext cx="2814638" cy="1836738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2000" dirty="0">
                <a:solidFill>
                  <a:schemeClr val="hlink"/>
                </a:solidFill>
                <a:effectLst/>
                <a:latin typeface="Helvetica" pitchFamily="34" charset="0"/>
              </a:rPr>
              <a:t>THICKNESS</a:t>
            </a:r>
          </a:p>
          <a:p>
            <a:pPr algn="l"/>
            <a:r>
              <a:rPr lang="en-US" sz="1600" dirty="0">
                <a:solidFill>
                  <a:schemeClr val="accent1"/>
                </a:solidFill>
                <a:effectLst/>
                <a:latin typeface="Helvetica" pitchFamily="34" charset="0"/>
              </a:rPr>
              <a:t>mechanics: </a:t>
            </a:r>
            <a:r>
              <a:rPr lang="en-US" sz="1600" dirty="0">
                <a:solidFill>
                  <a:schemeClr val="tx1"/>
                </a:solidFill>
                <a:effectLst/>
                <a:latin typeface="Helvetica" pitchFamily="34" charset="0"/>
              </a:rPr>
              <a:t>2.5 % X</a:t>
            </a:r>
            <a:r>
              <a:rPr lang="en-US" sz="2000" baseline="-25000" dirty="0">
                <a:solidFill>
                  <a:schemeClr val="tx1"/>
                </a:solidFill>
                <a:effectLst/>
                <a:latin typeface="Helvetica" pitchFamily="34" charset="0"/>
              </a:rPr>
              <a:t>0 </a:t>
            </a:r>
            <a:endParaRPr lang="en-US" sz="1600" dirty="0">
              <a:solidFill>
                <a:schemeClr val="accent1"/>
              </a:solidFill>
              <a:effectLst/>
              <a:latin typeface="Helvetica" pitchFamily="34" charset="0"/>
            </a:endParaRPr>
          </a:p>
          <a:p>
            <a:pPr algn="l"/>
            <a:r>
              <a:rPr lang="en-US" sz="1600" dirty="0">
                <a:solidFill>
                  <a:schemeClr val="accent1"/>
                </a:solidFill>
                <a:effectLst/>
                <a:latin typeface="Helvetica" pitchFamily="34" charset="0"/>
              </a:rPr>
              <a:t>mirrors</a:t>
            </a:r>
            <a:r>
              <a:rPr lang="en-US" sz="1600" dirty="0">
                <a:solidFill>
                  <a:schemeClr val="tx1"/>
                </a:solidFill>
                <a:effectLst/>
                <a:latin typeface="Helvetica" pitchFamily="34" charset="0"/>
              </a:rPr>
              <a:t>   ~5.5 % X</a:t>
            </a:r>
            <a:r>
              <a:rPr lang="en-US" sz="2000" baseline="-25000" dirty="0">
                <a:solidFill>
                  <a:schemeClr val="tx1"/>
                </a:solidFill>
                <a:effectLst/>
                <a:latin typeface="Helvetica" pitchFamily="34" charset="0"/>
              </a:rPr>
              <a:t>0  </a:t>
            </a:r>
          </a:p>
          <a:p>
            <a:pPr algn="l"/>
            <a:r>
              <a:rPr lang="en-US" sz="2000" dirty="0">
                <a:solidFill>
                  <a:schemeClr val="hlink"/>
                </a:solidFill>
                <a:effectLst/>
                <a:latin typeface="Helvetica" pitchFamily="34" charset="0"/>
              </a:rPr>
              <a:t>STABILITY:</a:t>
            </a:r>
          </a:p>
          <a:p>
            <a:pPr algn="l"/>
            <a:r>
              <a:rPr lang="en-US" sz="1600" dirty="0">
                <a:solidFill>
                  <a:schemeClr val="accent1"/>
                </a:solidFill>
                <a:effectLst/>
                <a:latin typeface="Helvetica" pitchFamily="34" charset="0"/>
              </a:rPr>
              <a:t>after an initial deformation ~1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Helvetica" pitchFamily="34" charset="0"/>
              </a:rPr>
              <a:t>mrad</a:t>
            </a:r>
            <a:r>
              <a:rPr lang="en-US" sz="1600" dirty="0">
                <a:solidFill>
                  <a:schemeClr val="accent1"/>
                </a:solidFill>
                <a:effectLst/>
                <a:latin typeface="Helvetica" pitchFamily="34" charset="0"/>
              </a:rPr>
              <a:t>, stable: 0.1 </a:t>
            </a:r>
            <a:r>
              <a:rPr lang="en-US" sz="1600" dirty="0" err="1">
                <a:solidFill>
                  <a:schemeClr val="accent1"/>
                </a:solidFill>
                <a:effectLst/>
                <a:latin typeface="Helvetica" pitchFamily="34" charset="0"/>
              </a:rPr>
              <a:t>mrad</a:t>
            </a:r>
            <a:r>
              <a:rPr lang="en-US" sz="1600" dirty="0">
                <a:solidFill>
                  <a:schemeClr val="accent1"/>
                </a:solidFill>
                <a:effectLst/>
                <a:latin typeface="Helvetica" pitchFamily="34" charset="0"/>
              </a:rPr>
              <a:t> over ~ 3.5 y</a:t>
            </a:r>
            <a:r>
              <a:rPr lang="en-US" sz="2000" baseline="-25000" dirty="0">
                <a:solidFill>
                  <a:schemeClr val="tx1"/>
                </a:solidFill>
                <a:effectLst/>
                <a:latin typeface="Helvetic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47758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538" y="3138488"/>
            <a:ext cx="7786687" cy="889000"/>
          </a:xfrm>
        </p:spPr>
        <p:txBody>
          <a:bodyPr/>
          <a:lstStyle/>
          <a:p>
            <a:r>
              <a:rPr lang="en-US" sz="4800" dirty="0" smtClean="0"/>
              <a:t>THE RICH FAMILY</a:t>
            </a:r>
            <a:endParaRPr lang="en-US" sz="4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4433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RICH FAMILY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44462" y="1285875"/>
            <a:ext cx="5581650" cy="2820988"/>
            <a:chOff x="144462" y="1285875"/>
            <a:chExt cx="5581650" cy="2820988"/>
          </a:xfrm>
        </p:grpSpPr>
        <p:sp>
          <p:nvSpPr>
            <p:cNvPr id="15" name="Rectangle 3"/>
            <p:cNvSpPr txBox="1">
              <a:spLocks noChangeArrowheads="1"/>
            </p:cNvSpPr>
            <p:nvPr/>
          </p:nvSpPr>
          <p:spPr bwMode="auto">
            <a:xfrm>
              <a:off x="144462" y="1285875"/>
              <a:ext cx="5581650" cy="282098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Font typeface="Wingdings" pitchFamily="2" charset="2"/>
                <a:buNone/>
              </a:pPr>
              <a:r>
                <a:rPr lang="en-GB" altLang="en-US" kern="0" dirty="0" smtClean="0">
                  <a:effectLst/>
                </a:rPr>
                <a:t>With focalization</a:t>
              </a:r>
            </a:p>
            <a:p>
              <a:r>
                <a:rPr lang="en-GB" altLang="en-US" sz="1600" kern="0" dirty="0" smtClean="0">
                  <a:effectLst/>
                </a:rPr>
                <a:t>Extended radiator</a:t>
              </a:r>
            </a:p>
            <a:p>
              <a:pPr>
                <a:buFont typeface="Wingdings" pitchFamily="2" charset="2"/>
                <a:buNone/>
              </a:pPr>
              <a:r>
                <a:rPr lang="en-GB" altLang="en-US" sz="1600" kern="0" dirty="0" smtClean="0">
                  <a:effectLst/>
                </a:rPr>
                <a:t>	(gas)</a:t>
              </a:r>
            </a:p>
            <a:p>
              <a:r>
                <a:rPr lang="en-GB" altLang="en-US" sz="1600" kern="0" dirty="0" smtClean="0">
                  <a:effectLst/>
                </a:rPr>
                <a:t>the only approach </a:t>
              </a:r>
            </a:p>
            <a:p>
              <a:pPr>
                <a:buFont typeface="Wingdings" pitchFamily="2" charset="2"/>
                <a:buNone/>
              </a:pPr>
              <a:r>
                <a:rPr lang="en-GB" altLang="en-US" sz="1600" kern="0" dirty="0" smtClean="0">
                  <a:effectLst/>
                </a:rPr>
                <a:t>	at high momenta </a:t>
              </a:r>
            </a:p>
            <a:p>
              <a:pPr>
                <a:buFont typeface="Wingdings" pitchFamily="2" charset="2"/>
                <a:buNone/>
              </a:pPr>
              <a:r>
                <a:rPr lang="en-GB" altLang="en-US" sz="1600" kern="0" dirty="0" smtClean="0">
                  <a:effectLst/>
                </a:rPr>
                <a:t>	(p &gt; 5-6 </a:t>
              </a:r>
              <a:r>
                <a:rPr lang="en-GB" altLang="en-US" sz="1600" kern="0" dirty="0" err="1" smtClean="0">
                  <a:effectLst/>
                </a:rPr>
                <a:t>GeV</a:t>
              </a:r>
              <a:r>
                <a:rPr lang="en-GB" altLang="en-US" sz="1600" kern="0" dirty="0" smtClean="0">
                  <a:effectLst/>
                </a:rPr>
                <a:t>/c)</a:t>
              </a:r>
            </a:p>
            <a:p>
              <a:pPr>
                <a:buFont typeface="Wingdings" pitchFamily="2" charset="2"/>
                <a:buNone/>
              </a:pPr>
              <a:endParaRPr lang="en-GB" altLang="en-US" sz="1600" kern="0" dirty="0" smtClean="0">
                <a:effectLst/>
              </a:endParaRPr>
            </a:p>
            <a:p>
              <a:r>
                <a:rPr lang="en-GB" altLang="en-US" sz="1400" kern="0" dirty="0" smtClean="0">
                  <a:solidFill>
                    <a:schemeClr val="tx1"/>
                  </a:solidFill>
                  <a:effectLst/>
                </a:rPr>
                <a:t>EXAMPLES: SELEX,</a:t>
              </a:r>
            </a:p>
            <a:p>
              <a:pPr>
                <a:buFont typeface="Wingdings" pitchFamily="2" charset="2"/>
                <a:buNone/>
              </a:pPr>
              <a:r>
                <a:rPr lang="en-GB" altLang="en-US" sz="1400" kern="0" dirty="0" smtClean="0">
                  <a:solidFill>
                    <a:schemeClr val="tx1"/>
                  </a:solidFill>
                  <a:effectLst/>
                </a:rPr>
                <a:t>	OMEGA, DELPHI, SLD-CRID, </a:t>
              </a:r>
              <a:r>
                <a:rPr lang="en-GB" altLang="en-US" sz="1400" kern="0" dirty="0" err="1" smtClean="0">
                  <a:solidFill>
                    <a:schemeClr val="tx1"/>
                  </a:solidFill>
                  <a:effectLst/>
                </a:rPr>
                <a:t>HeraB</a:t>
              </a:r>
              <a:r>
                <a:rPr lang="en-GB" altLang="en-US" sz="1400" kern="0" dirty="0" smtClean="0">
                  <a:solidFill>
                    <a:schemeClr val="tx1"/>
                  </a:solidFill>
                  <a:effectLst/>
                </a:rPr>
                <a:t>, HERMES, COMPASS, </a:t>
              </a:r>
              <a:r>
                <a:rPr lang="en-GB" altLang="en-US" sz="1400" kern="0" dirty="0" err="1" smtClean="0">
                  <a:solidFill>
                    <a:schemeClr val="tx1"/>
                  </a:solidFill>
                  <a:effectLst/>
                </a:rPr>
                <a:t>LHCb</a:t>
              </a:r>
              <a:endParaRPr lang="en-GB" altLang="en-US" sz="1400" kern="0" dirty="0" smtClean="0">
                <a:solidFill>
                  <a:schemeClr val="tx1"/>
                </a:solidFill>
                <a:effectLst/>
              </a:endParaRPr>
            </a:p>
            <a:p>
              <a:endParaRPr lang="en-GB" altLang="en-US" kern="0" dirty="0"/>
            </a:p>
          </p:txBody>
        </p:sp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9725" y="1359694"/>
              <a:ext cx="2754313" cy="229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D1FFFF"/>
                      </a:gs>
                      <a:gs pos="50000">
                        <a:srgbClr val="D1FFFF">
                          <a:gamma/>
                          <a:shade val="46275"/>
                          <a:invGamma/>
                        </a:srgbClr>
                      </a:gs>
                      <a:gs pos="100000">
                        <a:srgbClr val="D1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5878512" y="1135064"/>
            <a:ext cx="3881437" cy="3095625"/>
            <a:chOff x="5878513" y="1109662"/>
            <a:chExt cx="3881437" cy="3095625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425" y="1109663"/>
              <a:ext cx="1914525" cy="2716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D1FFFF"/>
                      </a:gs>
                      <a:gs pos="50000">
                        <a:srgbClr val="D1FFFF">
                          <a:gamma/>
                          <a:shade val="46275"/>
                          <a:invGamma/>
                        </a:srgbClr>
                      </a:gs>
                      <a:gs pos="100000">
                        <a:srgbClr val="D1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3"/>
            <p:cNvSpPr txBox="1">
              <a:spLocks noChangeArrowheads="1"/>
            </p:cNvSpPr>
            <p:nvPr/>
          </p:nvSpPr>
          <p:spPr bwMode="auto">
            <a:xfrm>
              <a:off x="5878513" y="1109662"/>
              <a:ext cx="3881437" cy="3095625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None/>
              </a:pPr>
              <a:r>
                <a:rPr lang="en-GB" altLang="en-US" dirty="0">
                  <a:effectLst/>
                </a:rPr>
                <a:t>Proximity focusing</a:t>
              </a:r>
            </a:p>
            <a:p>
              <a:r>
                <a:rPr lang="en-GB" altLang="en-US" sz="1600" dirty="0">
                  <a:effectLst/>
                </a:rPr>
                <a:t>thin radiator</a:t>
              </a:r>
            </a:p>
            <a:p>
              <a:pPr>
                <a:buNone/>
              </a:pPr>
              <a:r>
                <a:rPr lang="en-GB" altLang="en-US" sz="1600" dirty="0">
                  <a:effectLst/>
                </a:rPr>
                <a:t>	(liquid, solid)</a:t>
              </a:r>
            </a:p>
            <a:p>
              <a:r>
                <a:rPr lang="en-GB" altLang="en-US" sz="1600" dirty="0">
                  <a:effectLst/>
                </a:rPr>
                <a:t>Effective </a:t>
              </a:r>
            </a:p>
            <a:p>
              <a:r>
                <a:rPr lang="en-GB" altLang="en-US" sz="1600" dirty="0">
                  <a:effectLst/>
                </a:rPr>
                <a:t>at low momenta </a:t>
              </a:r>
            </a:p>
            <a:p>
              <a:pPr>
                <a:buNone/>
              </a:pPr>
              <a:r>
                <a:rPr lang="en-GB" altLang="en-US" sz="1600" dirty="0">
                  <a:effectLst/>
                </a:rPr>
                <a:t>	(p &lt; 5-6 </a:t>
              </a:r>
              <a:r>
                <a:rPr lang="en-GB" altLang="en-US" sz="1600" dirty="0" err="1">
                  <a:effectLst/>
                </a:rPr>
                <a:t>GeV</a:t>
              </a:r>
              <a:r>
                <a:rPr lang="en-GB" altLang="en-US" sz="1600" dirty="0">
                  <a:effectLst/>
                </a:rPr>
                <a:t>/c)</a:t>
              </a:r>
            </a:p>
            <a:p>
              <a:pPr>
                <a:buNone/>
              </a:pPr>
              <a:endParaRPr lang="en-GB" altLang="en-US" dirty="0" smtClean="0">
                <a:effectLst/>
              </a:endParaRPr>
            </a:p>
            <a:p>
              <a:pPr>
                <a:buNone/>
              </a:pPr>
              <a:endParaRPr lang="en-GB" altLang="en-US" dirty="0">
                <a:effectLst/>
              </a:endParaRPr>
            </a:p>
            <a:p>
              <a:r>
                <a:rPr lang="en-GB" altLang="en-US" sz="1400" dirty="0">
                  <a:solidFill>
                    <a:schemeClr val="tx1"/>
                  </a:solidFill>
                  <a:effectLst/>
                </a:rPr>
                <a:t>EXAMPLES: STAR,</a:t>
              </a:r>
            </a:p>
            <a:p>
              <a:pPr>
                <a:buNone/>
              </a:pPr>
              <a:r>
                <a:rPr lang="en-GB" altLang="en-US" sz="1400" dirty="0">
                  <a:solidFill>
                    <a:schemeClr val="tx1"/>
                  </a:solidFill>
                  <a:effectLst/>
                </a:rPr>
                <a:t>	ALICE HMPID, HERMES, CLEO </a:t>
              </a:r>
              <a:r>
                <a:rPr lang="en-GB" altLang="en-US" sz="1400" dirty="0" smtClean="0">
                  <a:solidFill>
                    <a:schemeClr val="tx1"/>
                  </a:solidFill>
                  <a:effectLst/>
                </a:rPr>
                <a:t>III</a:t>
              </a:r>
              <a:endParaRPr lang="en-GB" altLang="en-US" sz="1400" dirty="0">
                <a:solidFill>
                  <a:schemeClr val="tx1"/>
                </a:solidFill>
                <a:effectLst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4462" y="4305304"/>
            <a:ext cx="9615487" cy="2195512"/>
            <a:chOff x="144463" y="3989390"/>
            <a:chExt cx="9615487" cy="2195512"/>
          </a:xfrm>
        </p:grpSpPr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0" y="4086225"/>
              <a:ext cx="2308225" cy="198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D1FFFF"/>
                      </a:gs>
                      <a:gs pos="50000">
                        <a:srgbClr val="D1FFFF">
                          <a:gamma/>
                          <a:shade val="46275"/>
                          <a:invGamma/>
                        </a:srgbClr>
                      </a:gs>
                      <a:gs pos="100000">
                        <a:srgbClr val="D1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5663" y="4518025"/>
              <a:ext cx="2433637" cy="1646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D1FFFF"/>
                      </a:gs>
                      <a:gs pos="50000">
                        <a:srgbClr val="D1FFFF">
                          <a:gamma/>
                          <a:shade val="46275"/>
                          <a:invGamma/>
                        </a:srgbClr>
                      </a:gs>
                      <a:gs pos="100000">
                        <a:srgbClr val="D1FFFF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tangle 3"/>
            <p:cNvSpPr txBox="1">
              <a:spLocks noChangeArrowheads="1"/>
            </p:cNvSpPr>
            <p:nvPr/>
          </p:nvSpPr>
          <p:spPr bwMode="auto">
            <a:xfrm>
              <a:off x="144463" y="3989390"/>
              <a:ext cx="9615487" cy="2195512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vert="horz" wrap="square" lIns="92075" tIns="46038" rIns="92075" bIns="46038" numCol="1" anchor="t" anchorCtr="0" compatLnSpc="1">
              <a:prstTxWarp prst="textNoShape">
                <a:avLst/>
              </a:prstTxWarp>
            </a:bodyPr>
            <a:lstStyle>
              <a:lvl1pPr marL="571500" indent="-5715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defRPr>
              </a:lvl1pPr>
              <a:lvl2pPr marL="1047750" indent="-2857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Font typeface="Wingdings" pitchFamily="2" charset="2"/>
                <a:buChar char="§"/>
                <a:defRPr b="1">
                  <a:solidFill>
                    <a:srgbClr val="0000CC"/>
                  </a:solidFill>
                  <a:latin typeface="+mn-lt"/>
                </a:defRPr>
              </a:lvl2pPr>
              <a:lvl3pPr marL="1562100" indent="-22860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rgbClr val="0000CC"/>
                </a:buClr>
                <a:buSzPct val="40000"/>
                <a:buFont typeface="Wingdings" pitchFamily="2" charset="2"/>
                <a:buChar char="¨"/>
                <a:defRPr sz="1400" b="1">
                  <a:solidFill>
                    <a:schemeClr val="tx1"/>
                  </a:solidFill>
                  <a:latin typeface="+mn-lt"/>
                </a:defRPr>
              </a:lvl3pPr>
              <a:lvl4pPr marL="192405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lr>
                  <a:schemeClr val="tx1"/>
                </a:buClr>
                <a:buSzPct val="70000"/>
                <a:buFont typeface="Wingdings" pitchFamily="2" charset="2"/>
                <a:buChar char=""/>
                <a:defRPr sz="1400" b="1">
                  <a:solidFill>
                    <a:schemeClr val="tx1"/>
                  </a:solidFill>
                  <a:latin typeface="+mn-lt"/>
                </a:defRPr>
              </a:lvl4pPr>
              <a:lvl5pPr marL="22860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5pPr>
              <a:lvl6pPr marL="27432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6pPr>
              <a:lvl7pPr marL="32004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7pPr>
              <a:lvl8pPr marL="36576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8pPr>
              <a:lvl9pPr marL="4114800" indent="-171450" algn="l" rtl="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Char char="·"/>
                <a:defRPr sz="12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None/>
              </a:pPr>
              <a:r>
                <a:rPr lang="en-GB" altLang="en-US" dirty="0">
                  <a:effectLst/>
                </a:rPr>
                <a:t>DIRC</a:t>
              </a:r>
            </a:p>
            <a:p>
              <a:pPr>
                <a:buNone/>
              </a:pPr>
              <a:endParaRPr lang="en-GB" altLang="en-US" dirty="0">
                <a:effectLst/>
              </a:endParaRPr>
            </a:p>
            <a:p>
              <a:r>
                <a:rPr lang="en-GB" altLang="en-US" sz="1600" dirty="0">
                  <a:effectLst/>
                </a:rPr>
                <a:t>Quartz as radiator and as light guide</a:t>
              </a:r>
            </a:p>
            <a:p>
              <a:r>
                <a:rPr lang="en-GB" altLang="en-US" sz="1600" dirty="0">
                  <a:effectLst/>
                </a:rPr>
                <a:t>Effective at low momenta </a:t>
              </a:r>
            </a:p>
            <a:p>
              <a:pPr>
                <a:buNone/>
              </a:pPr>
              <a:r>
                <a:rPr lang="en-GB" altLang="en-US" sz="1600" dirty="0">
                  <a:effectLst/>
                </a:rPr>
                <a:t>	(p &lt; 5-6 </a:t>
              </a:r>
              <a:r>
                <a:rPr lang="en-GB" altLang="en-US" sz="1600" dirty="0" err="1">
                  <a:effectLst/>
                </a:rPr>
                <a:t>GeV</a:t>
              </a:r>
              <a:r>
                <a:rPr lang="en-GB" altLang="en-US" sz="1600" dirty="0">
                  <a:effectLst/>
                </a:rPr>
                <a:t>/c</a:t>
              </a:r>
              <a:r>
                <a:rPr lang="en-GB" altLang="en-US" sz="1600" dirty="0" smtClean="0">
                  <a:effectLst/>
                </a:rPr>
                <a:t>)</a:t>
              </a:r>
            </a:p>
            <a:p>
              <a:pPr>
                <a:buNone/>
              </a:pPr>
              <a:endParaRPr lang="en-GB" altLang="en-US" dirty="0">
                <a:effectLst/>
              </a:endParaRPr>
            </a:p>
            <a:p>
              <a:r>
                <a:rPr lang="en-GB" altLang="en-US" sz="1400" dirty="0">
                  <a:solidFill>
                    <a:schemeClr val="tx1"/>
                  </a:solidFill>
                  <a:effectLst/>
                </a:rPr>
                <a:t>The only existing DIRC </a:t>
              </a:r>
              <a:r>
                <a:rPr lang="en-GB" altLang="en-US" sz="1400" dirty="0" smtClean="0">
                  <a:solidFill>
                    <a:schemeClr val="tx1"/>
                  </a:solidFill>
                  <a:effectLst/>
                </a:rPr>
                <a:t>(so far) was </a:t>
              </a:r>
              <a:r>
                <a:rPr lang="en-GB" altLang="en-US" sz="1400" dirty="0">
                  <a:solidFill>
                    <a:schemeClr val="tx1"/>
                  </a:solidFill>
                  <a:effectLst/>
                </a:rPr>
                <a:t>in operation at BABAR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83579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538" y="3138488"/>
            <a:ext cx="7786687" cy="889000"/>
          </a:xfrm>
        </p:spPr>
        <p:txBody>
          <a:bodyPr/>
          <a:lstStyle/>
          <a:p>
            <a:r>
              <a:rPr lang="en-US" dirty="0" err="1" smtClean="0"/>
              <a:t>RICHes</a:t>
            </a:r>
            <a:r>
              <a:rPr lang="en-US" dirty="0" smtClean="0"/>
              <a:t> WITH FOCALIZATION: HISTORICAL EXAMPLES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4967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4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SELEX</a:t>
            </a:r>
          </a:p>
        </p:txBody>
      </p:sp>
      <p:sp>
        <p:nvSpPr>
          <p:cNvPr id="94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SELEX (E 781) </a:t>
            </a:r>
            <a:r>
              <a:rPr lang="en-US" dirty="0" smtClean="0">
                <a:effectLst/>
              </a:rPr>
              <a:t>at </a:t>
            </a:r>
            <a:r>
              <a:rPr lang="en-US" dirty="0" err="1">
                <a:effectLst/>
              </a:rPr>
              <a:t>Fermilab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Studies of charmed baryons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RICH</a:t>
            </a:r>
          </a:p>
          <a:p>
            <a:r>
              <a:rPr lang="en-US" u="sng" dirty="0">
                <a:effectLst/>
              </a:rPr>
              <a:t>10 m He</a:t>
            </a:r>
          </a:p>
          <a:p>
            <a:r>
              <a:rPr lang="en-US" dirty="0" err="1">
                <a:effectLst/>
              </a:rPr>
              <a:t>n_ph</a:t>
            </a:r>
            <a:r>
              <a:rPr lang="en-US" dirty="0">
                <a:effectLst/>
              </a:rPr>
              <a:t> (</a:t>
            </a:r>
            <a:r>
              <a:rPr lang="en-US" dirty="0">
                <a:effectLst/>
                <a:latin typeface="Symbol" pitchFamily="64" charset="2"/>
              </a:rPr>
              <a:t>b</a:t>
            </a:r>
            <a:r>
              <a:rPr lang="en-US" dirty="0">
                <a:effectLst/>
              </a:rPr>
              <a:t>=1) : 13.6</a:t>
            </a:r>
          </a:p>
          <a:p>
            <a:endParaRPr lang="en-US" dirty="0"/>
          </a:p>
        </p:txBody>
      </p:sp>
      <p:pic>
        <p:nvPicPr>
          <p:cNvPr id="940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699" y="3684588"/>
            <a:ext cx="4094163" cy="1897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40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3437" y="1141413"/>
            <a:ext cx="5106987" cy="2058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9400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6096" y="3200401"/>
            <a:ext cx="5862904" cy="3365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213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2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OMEGA</a:t>
            </a:r>
          </a:p>
        </p:txBody>
      </p:sp>
      <p:sp>
        <p:nvSpPr>
          <p:cNvPr id="92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6225" y="1303338"/>
            <a:ext cx="4432300" cy="5118100"/>
          </a:xfrm>
          <a:ln>
            <a:solidFill>
              <a:schemeClr val="hlink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chemeClr val="tx1"/>
                </a:solidFill>
                <a:effectLst/>
              </a:rPr>
              <a:t>OMEGA</a:t>
            </a:r>
          </a:p>
          <a:p>
            <a:r>
              <a:rPr lang="en-US" sz="1800" dirty="0" smtClean="0">
                <a:effectLst/>
              </a:rPr>
              <a:t>Multipurpose spectrometer at SPS, CERN</a:t>
            </a:r>
            <a:endParaRPr lang="en-US" sz="1800" dirty="0">
              <a:effectLst/>
            </a:endParaRPr>
          </a:p>
          <a:p>
            <a:r>
              <a:rPr lang="en-US" sz="1800" dirty="0">
                <a:effectLst/>
              </a:rPr>
              <a:t>(</a:t>
            </a:r>
            <a:r>
              <a:rPr lang="en-US" sz="1800" dirty="0" err="1" smtClean="0">
                <a:effectLst/>
              </a:rPr>
              <a:t>exp.s</a:t>
            </a:r>
            <a:r>
              <a:rPr lang="en-US" sz="1800" dirty="0" smtClean="0">
                <a:effectLst/>
              </a:rPr>
              <a:t>  </a:t>
            </a:r>
            <a:r>
              <a:rPr lang="en-US" sz="1800" dirty="0">
                <a:effectLst/>
              </a:rPr>
              <a:t>WA 69, 82, 89, 94)</a:t>
            </a:r>
          </a:p>
          <a:p>
            <a:r>
              <a:rPr lang="en-US" sz="1800" dirty="0" smtClean="0">
                <a:effectLst/>
              </a:rPr>
              <a:t>H spectroscopy </a:t>
            </a:r>
            <a:r>
              <a:rPr lang="en-US" sz="1800" dirty="0">
                <a:effectLst/>
              </a:rPr>
              <a:t>(</a:t>
            </a:r>
            <a:r>
              <a:rPr lang="en-US" sz="1800" dirty="0" err="1">
                <a:effectLst/>
              </a:rPr>
              <a:t>s,c</a:t>
            </a:r>
            <a:r>
              <a:rPr lang="en-US" sz="1800" dirty="0">
                <a:effectLst/>
              </a:rPr>
              <a:t>)</a:t>
            </a:r>
          </a:p>
          <a:p>
            <a:r>
              <a:rPr lang="en-US" sz="1800" dirty="0" smtClean="0">
                <a:effectLst/>
              </a:rPr>
              <a:t>Heavy ions</a:t>
            </a:r>
            <a:endParaRPr lang="en-US" sz="1800" dirty="0">
              <a:effectLst/>
            </a:endParaRPr>
          </a:p>
          <a:p>
            <a:pPr>
              <a:buFont typeface="Wingdings" pitchFamily="2" charset="2"/>
              <a:buNone/>
            </a:pPr>
            <a:endParaRPr lang="en-US" sz="1800" dirty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OMEGA RICH</a:t>
            </a:r>
            <a:endParaRPr lang="en-US" sz="1800" dirty="0">
              <a:solidFill>
                <a:schemeClr val="tx1"/>
              </a:solidFill>
              <a:effectLst/>
            </a:endParaRPr>
          </a:p>
          <a:p>
            <a:r>
              <a:rPr lang="en-US" sz="1800" dirty="0" smtClean="0">
                <a:effectLst/>
              </a:rPr>
              <a:t>radiator:  </a:t>
            </a:r>
            <a:r>
              <a:rPr lang="en-US" sz="1800" dirty="0">
                <a:effectLst/>
              </a:rPr>
              <a:t>N2; N2 + C2 F6</a:t>
            </a:r>
          </a:p>
          <a:p>
            <a:r>
              <a:rPr lang="en-US" sz="1800" dirty="0" smtClean="0">
                <a:effectLst/>
              </a:rPr>
              <a:t>Spherical mirrors, </a:t>
            </a:r>
            <a:r>
              <a:rPr lang="en-US" sz="1800" dirty="0">
                <a:effectLst/>
              </a:rPr>
              <a:t>f = 5 m</a:t>
            </a:r>
          </a:p>
          <a:p>
            <a:r>
              <a:rPr lang="en-US" sz="1800" dirty="0">
                <a:effectLst/>
              </a:rPr>
              <a:t>TPC a 40 </a:t>
            </a:r>
            <a:r>
              <a:rPr lang="en-US" sz="1800" baseline="30000" dirty="0" err="1" smtClean="0">
                <a:effectLst/>
              </a:rPr>
              <a:t>o</a:t>
            </a:r>
            <a:r>
              <a:rPr lang="en-US" sz="1800" dirty="0" err="1" smtClean="0">
                <a:effectLst/>
              </a:rPr>
              <a:t>C</a:t>
            </a:r>
            <a:endParaRPr lang="en-US" sz="1800" dirty="0">
              <a:effectLst/>
            </a:endParaRPr>
          </a:p>
          <a:p>
            <a:pPr lvl="1"/>
            <a:r>
              <a:rPr lang="en-US" sz="1600" dirty="0"/>
              <a:t>CH4 + C4H10 + TMAE (15 </a:t>
            </a:r>
            <a:r>
              <a:rPr lang="en-US" sz="1600" baseline="30000" dirty="0" err="1" smtClean="0"/>
              <a:t>o</a:t>
            </a:r>
            <a:r>
              <a:rPr lang="en-US" sz="1600" dirty="0" err="1" smtClean="0"/>
              <a:t>C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r>
              <a:rPr lang="en-US" sz="1600" dirty="0"/>
              <a:t>C2H6 + TMAE (30 </a:t>
            </a:r>
            <a:r>
              <a:rPr lang="en-US" sz="1600" baseline="30000" dirty="0" err="1" smtClean="0"/>
              <a:t>o</a:t>
            </a:r>
            <a:r>
              <a:rPr lang="en-US" sz="1600" dirty="0" err="1" smtClean="0"/>
              <a:t>C</a:t>
            </a:r>
            <a:r>
              <a:rPr lang="en-US" sz="1600" dirty="0" smtClean="0"/>
              <a:t>)</a:t>
            </a:r>
            <a:endParaRPr lang="en-US" sz="1600" dirty="0"/>
          </a:p>
          <a:p>
            <a:r>
              <a:rPr lang="en-US" sz="1800" dirty="0" smtClean="0">
                <a:effectLst/>
                <a:latin typeface="Symbol" panose="05050102010706020507" pitchFamily="18" charset="2"/>
              </a:rPr>
              <a:t>p</a:t>
            </a:r>
            <a:r>
              <a:rPr lang="en-US" sz="1800" dirty="0" smtClean="0">
                <a:effectLst/>
              </a:rPr>
              <a:t>-K separation 15-100 </a:t>
            </a:r>
            <a:r>
              <a:rPr lang="en-US" sz="1800" dirty="0">
                <a:effectLst/>
              </a:rPr>
              <a:t>(150) GeV/c</a:t>
            </a:r>
          </a:p>
          <a:p>
            <a:r>
              <a:rPr lang="en-US" sz="1800" dirty="0">
                <a:effectLst/>
              </a:rPr>
              <a:t>&lt;</a:t>
            </a:r>
            <a:r>
              <a:rPr lang="en-US" sz="1800" dirty="0" err="1">
                <a:effectLst/>
              </a:rPr>
              <a:t>n_ring</a:t>
            </a:r>
            <a:r>
              <a:rPr lang="en-US" sz="1800" dirty="0">
                <a:effectLst/>
              </a:rPr>
              <a:t>&gt; = 16 - 20 </a:t>
            </a:r>
          </a:p>
        </p:txBody>
      </p:sp>
      <p:pic>
        <p:nvPicPr>
          <p:cNvPr id="922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9025" y="2166938"/>
            <a:ext cx="4424363" cy="3429000"/>
          </a:xfrm>
          <a:prstGeom prst="rect">
            <a:avLst/>
          </a:prstGeom>
          <a:noFill/>
          <a:ln w="9525" algn="ctr">
            <a:solidFill>
              <a:schemeClr val="hlink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943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538" y="3138488"/>
            <a:ext cx="7786687" cy="889000"/>
          </a:xfrm>
        </p:spPr>
        <p:txBody>
          <a:bodyPr/>
          <a:lstStyle/>
          <a:p>
            <a:r>
              <a:rPr lang="en-US" dirty="0" smtClean="0"/>
              <a:t>RICHES WITH FOCALIZATION: A RUNNING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453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1" y="0"/>
            <a:ext cx="8318500" cy="98425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50000">
                <a:srgbClr val="003366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/>
            <a:r>
              <a:rPr lang="en-GB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COMPASS </a:t>
            </a: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RICH-1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09588" y="1176338"/>
            <a:ext cx="8863012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endParaRPr lang="en-US" b="0" kern="0" smtClean="0">
              <a:effectLst/>
            </a:endParaRPr>
          </a:p>
          <a:p>
            <a:pPr lvl="1">
              <a:buFont typeface="Wingdings" pitchFamily="2" charset="2"/>
              <a:buNone/>
            </a:pPr>
            <a:endParaRPr lang="en-US" sz="1400" kern="0">
              <a:solidFill>
                <a:schemeClr val="hlink"/>
              </a:solidFill>
              <a:effectLst/>
            </a:endParaRP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53988" y="1089025"/>
            <a:ext cx="4529137" cy="4411663"/>
            <a:chOff x="215" y="903"/>
            <a:chExt cx="2424" cy="2318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" y="903"/>
              <a:ext cx="2424" cy="2318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967" y="1278"/>
              <a:ext cx="163" cy="1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>
                  <a:solidFill>
                    <a:srgbClr val="0000CC"/>
                  </a:solidFill>
                  <a:effectLst/>
                  <a:latin typeface="Symbol" pitchFamily="18" charset="2"/>
                </a:rPr>
                <a:t>p</a:t>
              </a: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1337" y="1636"/>
              <a:ext cx="182" cy="1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>
                  <a:solidFill>
                    <a:srgbClr val="0000CC"/>
                  </a:solidFill>
                  <a:effectLst/>
                  <a:latin typeface="Arial" charset="0"/>
                </a:rPr>
                <a:t>K</a:t>
              </a: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689" y="1964"/>
              <a:ext cx="170" cy="1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>
                  <a:solidFill>
                    <a:srgbClr val="0000CC"/>
                  </a:solidFill>
                  <a:effectLst/>
                  <a:latin typeface="Arial" charset="0"/>
                </a:rPr>
                <a:t>p</a:t>
              </a:r>
            </a:p>
          </p:txBody>
        </p:sp>
      </p:grp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902200" y="1677988"/>
            <a:ext cx="4433888" cy="4829656"/>
          </a:xfrm>
          <a:prstGeom prst="rect">
            <a:avLst/>
          </a:prstGeom>
          <a:solidFill>
            <a:schemeClr val="bg1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457200" indent="-457200" algn="l"/>
            <a:r>
              <a:rPr lang="it-IT" sz="18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in </a:t>
            </a:r>
            <a:r>
              <a:rPr lang="it-IT" sz="1800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operation</a:t>
            </a:r>
            <a:endParaRPr lang="it-IT" sz="1800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457200" indent="-457200" algn="l"/>
            <a:r>
              <a:rPr lang="it-IT" sz="18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</a:t>
            </a:r>
            <a:r>
              <a:rPr lang="it-IT" sz="1800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at</a:t>
            </a:r>
            <a:r>
              <a:rPr lang="it-IT" sz="18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COMPASS </a:t>
            </a:r>
          </a:p>
          <a:p>
            <a:pPr marL="457200" indent="-457200" algn="l"/>
            <a:r>
              <a:rPr lang="it-IT" sz="18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	</a:t>
            </a:r>
            <a:r>
              <a:rPr lang="it-IT" sz="1800" i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since</a:t>
            </a:r>
            <a:r>
              <a:rPr lang="it-IT" sz="18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2001</a:t>
            </a:r>
          </a:p>
          <a:p>
            <a:pPr marL="457200" indent="-457200" algn="l"/>
            <a:endParaRPr lang="it-IT" sz="1600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457200" indent="-457200" algn="l"/>
            <a:endParaRPr lang="it-IT" sz="1600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457200" indent="-457200" algn="l"/>
            <a:endParaRPr lang="it-IT" sz="1600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457200" indent="-457200" algn="l"/>
            <a:endParaRPr lang="it-IT" sz="1600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457200" indent="-457200" algn="l"/>
            <a:endParaRPr lang="it-IT" sz="1600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457200" indent="-457200" algn="l"/>
            <a:r>
              <a:rPr lang="it-IT" sz="16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PERFORMANCES:</a:t>
            </a:r>
          </a:p>
          <a:p>
            <a:pPr marL="457200" indent="-457200" algn="l"/>
            <a:endParaRPr lang="it-IT" sz="1600" i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457200" indent="-457200" algn="l">
              <a:buFontTx/>
              <a:buChar char="•"/>
            </a:pPr>
            <a:r>
              <a:rPr lang="it-IT" sz="160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it-IT" sz="1600" b="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photons</a:t>
            </a:r>
            <a:r>
              <a:rPr lang="it-IT" sz="1600" b="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/ ring (b ≈ 1, complete ring in </a:t>
            </a:r>
          </a:p>
          <a:p>
            <a:pPr marL="457200" indent="-457200" algn="l"/>
            <a:r>
              <a:rPr lang="it-IT" sz="1600" b="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			</a:t>
            </a:r>
            <a:r>
              <a:rPr lang="it-IT" sz="1600" b="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acceptance</a:t>
            </a:r>
            <a:r>
              <a:rPr lang="it-IT" sz="1600" b="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) : </a:t>
            </a:r>
            <a:r>
              <a:rPr lang="it-IT" sz="1600" b="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14</a:t>
            </a:r>
          </a:p>
          <a:p>
            <a:pPr marL="457200" indent="-457200" algn="l">
              <a:buFontTx/>
              <a:buChar char="•"/>
            </a:pPr>
            <a:endParaRPr lang="it-IT" sz="1600" b="0" i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  <a:p>
            <a:pPr marL="457200" indent="-457200" algn="l">
              <a:buFontTx/>
              <a:buChar char="•"/>
            </a:pPr>
            <a:r>
              <a:rPr lang="it-IT" sz="1600" b="0" i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it-IT" sz="1600" b="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</a:t>
            </a:r>
            <a:r>
              <a:rPr lang="it-IT" sz="1600" b="0" i="1" baseline="-250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q-ph</a:t>
            </a:r>
            <a:r>
              <a:rPr lang="it-IT" sz="1600" b="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it-IT" sz="1600" b="0" i="1" dirty="0">
                <a:solidFill>
                  <a:schemeClr val="accent2"/>
                </a:solidFill>
                <a:effectLst/>
                <a:latin typeface="+mn-lt"/>
              </a:rPr>
              <a:t>(b </a:t>
            </a:r>
            <a:r>
              <a:rPr lang="it-IT" sz="1600" b="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≈</a:t>
            </a:r>
            <a:r>
              <a:rPr lang="it-IT" sz="1600" b="0" i="1" u="sng" dirty="0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it-IT" sz="1600" b="0" i="1" dirty="0">
                <a:solidFill>
                  <a:schemeClr val="accent2"/>
                </a:solidFill>
                <a:effectLst/>
                <a:latin typeface="+mn-lt"/>
              </a:rPr>
              <a:t>1) : </a:t>
            </a:r>
            <a:r>
              <a:rPr lang="it-IT" sz="1600" b="0" i="1" dirty="0">
                <a:solidFill>
                  <a:srgbClr val="FF3300"/>
                </a:solidFill>
                <a:effectLst/>
                <a:latin typeface="+mn-lt"/>
              </a:rPr>
              <a:t>1.2 </a:t>
            </a:r>
            <a:r>
              <a:rPr lang="it-IT" sz="1600" b="0" i="1" dirty="0" err="1">
                <a:solidFill>
                  <a:srgbClr val="FF3300"/>
                </a:solidFill>
                <a:effectLst/>
                <a:latin typeface="+mn-lt"/>
              </a:rPr>
              <a:t>mrad</a:t>
            </a:r>
            <a:endParaRPr lang="it-IT" sz="1600" b="0" i="1" dirty="0">
              <a:solidFill>
                <a:srgbClr val="FF3300"/>
              </a:solidFill>
              <a:effectLst/>
              <a:latin typeface="+mn-lt"/>
            </a:endParaRPr>
          </a:p>
          <a:p>
            <a:pPr marL="457200" indent="-457200" algn="l">
              <a:buFontTx/>
              <a:buChar char="•"/>
            </a:pPr>
            <a:endParaRPr lang="it-IT" sz="1600" b="0" i="1" dirty="0">
              <a:solidFill>
                <a:srgbClr val="FF3300"/>
              </a:solidFill>
              <a:effectLst/>
              <a:latin typeface="+mn-lt"/>
            </a:endParaRPr>
          </a:p>
          <a:p>
            <a:pPr marL="457200" indent="-457200" algn="l">
              <a:buFontTx/>
              <a:buChar char="•"/>
            </a:pPr>
            <a:r>
              <a:rPr lang="it-IT" sz="1600" b="0" i="1" dirty="0">
                <a:solidFill>
                  <a:srgbClr val="FF3300"/>
                </a:solidFill>
                <a:effectLst/>
                <a:latin typeface="+mn-lt"/>
              </a:rPr>
              <a:t> </a:t>
            </a:r>
            <a:r>
              <a:rPr lang="it-IT" sz="1600" b="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s</a:t>
            </a:r>
            <a:r>
              <a:rPr lang="it-IT" sz="1600" b="0" i="1" baseline="-25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ring</a:t>
            </a:r>
            <a:r>
              <a:rPr lang="it-IT" sz="1600" b="0" i="1" baseline="-250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it-IT" sz="1600" b="0" i="1" dirty="0">
                <a:solidFill>
                  <a:srgbClr val="0000CC"/>
                </a:solidFill>
                <a:effectLst/>
                <a:latin typeface="+mn-lt"/>
              </a:rPr>
              <a:t>(b </a:t>
            </a:r>
            <a:r>
              <a:rPr lang="it-IT" sz="1600" b="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≈</a:t>
            </a:r>
            <a:r>
              <a:rPr lang="it-IT" sz="1600" b="0" i="1" u="sng" dirty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it-IT" sz="1600" b="0" i="1" dirty="0">
                <a:solidFill>
                  <a:srgbClr val="0000CC"/>
                </a:solidFill>
                <a:effectLst/>
                <a:latin typeface="+mn-lt"/>
              </a:rPr>
              <a:t>1) : </a:t>
            </a:r>
            <a:r>
              <a:rPr lang="it-IT" sz="1600" b="0" i="1" dirty="0">
                <a:solidFill>
                  <a:srgbClr val="FF3300"/>
                </a:solidFill>
                <a:effectLst/>
                <a:latin typeface="+mn-lt"/>
              </a:rPr>
              <a:t>0.6 </a:t>
            </a:r>
            <a:r>
              <a:rPr lang="it-IT" sz="1600" b="0" i="1" dirty="0" err="1">
                <a:solidFill>
                  <a:srgbClr val="FF3300"/>
                </a:solidFill>
                <a:effectLst/>
                <a:latin typeface="+mn-lt"/>
              </a:rPr>
              <a:t>mrad</a:t>
            </a:r>
            <a:endParaRPr lang="it-IT" sz="1600" b="0" i="1" dirty="0">
              <a:solidFill>
                <a:srgbClr val="FF3300"/>
              </a:solidFill>
              <a:effectLst/>
              <a:latin typeface="+mn-lt"/>
            </a:endParaRPr>
          </a:p>
          <a:p>
            <a:pPr marL="457200" indent="-457200" algn="l">
              <a:buFontTx/>
              <a:buChar char="•"/>
            </a:pPr>
            <a:endParaRPr lang="it-IT" sz="1600" b="0" i="1" dirty="0">
              <a:solidFill>
                <a:srgbClr val="FF3300"/>
              </a:solidFill>
              <a:effectLst/>
              <a:latin typeface="+mn-lt"/>
            </a:endParaRPr>
          </a:p>
          <a:p>
            <a:pPr marL="457200" indent="-457200" algn="l">
              <a:buFontTx/>
              <a:buChar char="•"/>
            </a:pPr>
            <a:r>
              <a:rPr lang="it-IT" sz="1600" b="0" i="1" dirty="0">
                <a:solidFill>
                  <a:srgbClr val="FF3300"/>
                </a:solidFill>
                <a:effectLst/>
                <a:latin typeface="+mn-lt"/>
              </a:rPr>
              <a:t> </a:t>
            </a:r>
            <a:r>
              <a:rPr lang="it-IT" sz="1600" b="0" i="1" dirty="0">
                <a:solidFill>
                  <a:schemeClr val="accent2"/>
                </a:solidFill>
                <a:effectLst/>
                <a:latin typeface="+mn-lt"/>
              </a:rPr>
              <a:t>2</a:t>
            </a:r>
            <a:r>
              <a:rPr lang="it-IT" sz="1600" b="0" i="1" dirty="0">
                <a:solidFill>
                  <a:schemeClr val="accent2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it-IT" sz="1600" b="0" i="1" dirty="0">
                <a:solidFill>
                  <a:schemeClr val="accent2"/>
                </a:solidFill>
                <a:effectLst/>
                <a:latin typeface="+mn-lt"/>
              </a:rPr>
              <a:t>   p/K </a:t>
            </a:r>
            <a:r>
              <a:rPr lang="it-IT" sz="1600" b="0" i="1" dirty="0" err="1">
                <a:solidFill>
                  <a:schemeClr val="accent2"/>
                </a:solidFill>
                <a:effectLst/>
                <a:latin typeface="+mn-lt"/>
              </a:rPr>
              <a:t>separation</a:t>
            </a:r>
            <a:r>
              <a:rPr lang="it-IT" sz="1600" b="0" i="1" dirty="0">
                <a:solidFill>
                  <a:schemeClr val="accent2"/>
                </a:solidFill>
                <a:effectLst/>
                <a:latin typeface="+mn-lt"/>
              </a:rPr>
              <a:t> @ 43 </a:t>
            </a:r>
            <a:r>
              <a:rPr lang="it-IT" sz="1600" b="0" i="1" dirty="0" err="1">
                <a:solidFill>
                  <a:schemeClr val="accent2"/>
                </a:solidFill>
                <a:effectLst/>
                <a:latin typeface="+mn-lt"/>
              </a:rPr>
              <a:t>GeV</a:t>
            </a:r>
            <a:r>
              <a:rPr lang="it-IT" sz="1600" b="0" i="1" dirty="0">
                <a:solidFill>
                  <a:schemeClr val="accent2"/>
                </a:solidFill>
                <a:effectLst/>
                <a:latin typeface="+mn-lt"/>
              </a:rPr>
              <a:t>/c</a:t>
            </a:r>
          </a:p>
          <a:p>
            <a:pPr marL="457200" indent="-457200" algn="l">
              <a:buFontTx/>
              <a:buChar char="•"/>
            </a:pPr>
            <a:endParaRPr lang="it-IT" sz="1600" b="0" i="1" dirty="0">
              <a:solidFill>
                <a:schemeClr val="accent2"/>
              </a:solidFill>
              <a:effectLst/>
              <a:latin typeface="+mn-lt"/>
            </a:endParaRPr>
          </a:p>
          <a:p>
            <a:pPr marL="457200" indent="-457200" algn="l">
              <a:buFontTx/>
              <a:buChar char="•"/>
            </a:pPr>
            <a:r>
              <a:rPr lang="it-IT" sz="1600" b="0" i="1" dirty="0">
                <a:solidFill>
                  <a:srgbClr val="0000CC"/>
                </a:solidFill>
                <a:effectLst/>
                <a:latin typeface="+mn-lt"/>
              </a:rPr>
              <a:t>PID </a:t>
            </a:r>
            <a:r>
              <a:rPr lang="it-IT" sz="1600" b="0" i="1" dirty="0" err="1">
                <a:solidFill>
                  <a:srgbClr val="0000CC"/>
                </a:solidFill>
                <a:effectLst/>
                <a:latin typeface="+mn-lt"/>
              </a:rPr>
              <a:t>efficiency</a:t>
            </a:r>
            <a:r>
              <a:rPr lang="it-IT" sz="1600" b="0" i="1" dirty="0">
                <a:solidFill>
                  <a:srgbClr val="0000CC"/>
                </a:solidFill>
                <a:effectLst/>
                <a:latin typeface="+mn-lt"/>
              </a:rPr>
              <a:t> &gt; </a:t>
            </a:r>
            <a:r>
              <a:rPr lang="it-IT" sz="1600" b="0" i="1" dirty="0">
                <a:solidFill>
                  <a:srgbClr val="FF3300"/>
                </a:solidFill>
                <a:effectLst/>
                <a:latin typeface="+mn-lt"/>
              </a:rPr>
              <a:t>95%</a:t>
            </a:r>
            <a:r>
              <a:rPr lang="it-IT" sz="1600" b="0" i="1" dirty="0">
                <a:solidFill>
                  <a:srgbClr val="0000CC"/>
                </a:solidFill>
                <a:effectLst/>
                <a:latin typeface="+mn-lt"/>
              </a:rPr>
              <a:t> (q </a:t>
            </a:r>
            <a:r>
              <a:rPr lang="it-IT" sz="1600" b="0" i="1" baseline="-25000" dirty="0" err="1" smtClean="0">
                <a:solidFill>
                  <a:srgbClr val="0000CC"/>
                </a:solidFill>
                <a:effectLst/>
                <a:latin typeface="+mn-lt"/>
              </a:rPr>
              <a:t>particLe</a:t>
            </a:r>
            <a:r>
              <a:rPr lang="it-IT" sz="1600" b="0" i="1" dirty="0" smtClean="0">
                <a:solidFill>
                  <a:srgbClr val="0000CC"/>
                </a:solidFill>
                <a:effectLst/>
                <a:latin typeface="+mn-lt"/>
              </a:rPr>
              <a:t> </a:t>
            </a:r>
            <a:r>
              <a:rPr lang="it-IT" sz="1600" b="0" i="1" dirty="0">
                <a:solidFill>
                  <a:srgbClr val="0000CC"/>
                </a:solidFill>
                <a:effectLst/>
                <a:latin typeface="+mn-lt"/>
              </a:rPr>
              <a:t>&gt; 30 </a:t>
            </a:r>
            <a:r>
              <a:rPr lang="it-IT" sz="1600" b="0" i="1" dirty="0" err="1">
                <a:solidFill>
                  <a:srgbClr val="0000CC"/>
                </a:solidFill>
                <a:effectLst/>
                <a:latin typeface="+mn-lt"/>
              </a:rPr>
              <a:t>mrad</a:t>
            </a:r>
            <a:r>
              <a:rPr lang="it-IT" sz="1600" b="0" i="1" dirty="0">
                <a:solidFill>
                  <a:srgbClr val="0000CC"/>
                </a:solidFill>
                <a:effectLst/>
                <a:latin typeface="+mn-lt"/>
              </a:rPr>
              <a:t>)</a:t>
            </a:r>
          </a:p>
          <a:p>
            <a:pPr marL="457200" indent="-457200"/>
            <a:endParaRPr lang="it-IT" sz="1600" b="0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sym typeface="Wingdings" pitchFamily="2" charset="2"/>
            </a:endParaRPr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6858000" y="889000"/>
            <a:ext cx="3044825" cy="3076575"/>
            <a:chOff x="3609" y="810"/>
            <a:chExt cx="2629" cy="2817"/>
          </a:xfrm>
        </p:grpSpPr>
        <p:pic>
          <p:nvPicPr>
            <p:cNvPr id="16" name="Picture 14" descr="rich1_artistic_tran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13" y="969"/>
              <a:ext cx="2265" cy="2658"/>
            </a:xfrm>
            <a:prstGeom prst="rect">
              <a:avLst/>
            </a:prstGeom>
            <a:noFill/>
          </p:spPr>
        </p:pic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3609" y="867"/>
              <a:ext cx="704" cy="4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4393" y="811"/>
              <a:ext cx="1600" cy="9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5977" y="1795"/>
              <a:ext cx="8" cy="15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 rot="5400000">
              <a:off x="5796" y="2425"/>
              <a:ext cx="568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5 m</a:t>
              </a: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 rot="1749544">
              <a:off x="5028" y="1022"/>
              <a:ext cx="5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6 m</a:t>
              </a:r>
            </a:p>
          </p:txBody>
        </p:sp>
        <p:sp>
          <p:nvSpPr>
            <p:cNvPr id="22" name="Text Box 20"/>
            <p:cNvSpPr txBox="1">
              <a:spLocks noChangeArrowheads="1"/>
            </p:cNvSpPr>
            <p:nvPr/>
          </p:nvSpPr>
          <p:spPr bwMode="auto">
            <a:xfrm rot="-1887096">
              <a:off x="3719" y="810"/>
              <a:ext cx="53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>
                  <a:solidFill>
                    <a:srgbClr val="CC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3 m</a:t>
              </a:r>
            </a:p>
          </p:txBody>
        </p:sp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5326" y="2159"/>
              <a:ext cx="490" cy="343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i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mirror</a:t>
              </a:r>
            </a:p>
            <a:p>
              <a:r>
                <a:rPr lang="en-US" sz="1000" i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wall</a:t>
              </a: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 flipV="1">
              <a:off x="4231" y="2043"/>
              <a:ext cx="137" cy="44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>
              <a:off x="4217" y="2501"/>
              <a:ext cx="138" cy="6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4327" y="1341"/>
              <a:ext cx="499" cy="21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i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vessel</a:t>
              </a: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5119" y="2861"/>
              <a:ext cx="692" cy="345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33CC"/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r>
                <a:rPr lang="en-US" sz="1000" i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radiator:</a:t>
              </a:r>
            </a:p>
            <a:p>
              <a:r>
                <a:rPr lang="en-US" sz="1000" i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</a:t>
              </a:r>
              <a:r>
                <a:rPr lang="en-US" sz="1000" i="1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en-US" sz="1000" i="1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</a:t>
              </a:r>
              <a:r>
                <a:rPr lang="en-US" sz="1000" i="1" baseline="-25000">
                  <a:solidFill>
                    <a:srgbClr val="0033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4293" y="2525"/>
              <a:ext cx="715" cy="468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000" i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photon </a:t>
              </a:r>
            </a:p>
            <a:p>
              <a:r>
                <a:rPr lang="en-US" sz="1000" i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detectors:</a:t>
              </a:r>
            </a:p>
            <a:p>
              <a:r>
                <a:rPr lang="en-US" sz="1000" i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CsI MWPC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CHOC WAVE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Analogous phenomena (mechanica</a:t>
            </a:r>
            <a:r>
              <a:rPr lang="en-US" dirty="0" smtClean="0">
                <a:effectLst/>
              </a:rPr>
              <a:t>l waves</a:t>
            </a:r>
            <a:r>
              <a:rPr lang="en-US" dirty="0" smtClean="0">
                <a:effectLst/>
              </a:rPr>
              <a:t>):</a:t>
            </a:r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>
              <a:effectLst/>
            </a:endParaRPr>
          </a:p>
          <a:p>
            <a:pPr lvl="1"/>
            <a:r>
              <a:rPr lang="en-US" dirty="0" smtClean="0"/>
              <a:t>Boat wake</a:t>
            </a:r>
            <a:endParaRPr lang="en-US" dirty="0" smtClean="0"/>
          </a:p>
          <a:p>
            <a:pPr marL="762000" lvl="1" indent="0">
              <a:buNone/>
            </a:pPr>
            <a:endParaRPr lang="en-US" dirty="0">
              <a:effectLst/>
            </a:endParaRPr>
          </a:p>
          <a:p>
            <a:pPr lvl="1"/>
            <a:endParaRPr lang="en-US" dirty="0" smtClean="0"/>
          </a:p>
          <a:p>
            <a:pPr lvl="1"/>
            <a:endParaRPr lang="en-US" dirty="0">
              <a:effectLst/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>
              <a:effectLst/>
            </a:endParaRPr>
          </a:p>
          <a:p>
            <a:pPr lvl="1"/>
            <a:r>
              <a:rPr lang="en-US" dirty="0" smtClean="0"/>
              <a:t>Supersonic plane</a:t>
            </a:r>
            <a:endParaRPr lang="en-US" dirty="0">
              <a:effectLst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44130" name="Picture 2" descr="http://www.sanremonews.it/fileadmin/archivio/sanremonews/supersonico_6_agosto_20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106" r="16387" b="8973"/>
          <a:stretch/>
        </p:blipFill>
        <p:spPr bwMode="auto">
          <a:xfrm>
            <a:off x="4699000" y="4002520"/>
            <a:ext cx="3291840" cy="239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4132" name="Picture 4" descr="http://us.123rf.com/400wm/400/400/kartouchken/kartouchken1103/kartouchken110300021/9162071-controlavaggio-scia-di-una-piccola-barca-a-moto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1848484"/>
            <a:ext cx="3175000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 rot="17310479">
            <a:off x="6654801" y="3360601"/>
            <a:ext cx="4076700" cy="757130"/>
          </a:xfrm>
          <a:prstGeom prst="rect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0000CC"/>
                </a:solidFill>
                <a:effectLst/>
                <a:latin typeface="+mn-lt"/>
              </a:rPr>
              <a:t>Phenomena taking place above a given threshold</a:t>
            </a:r>
            <a:endParaRPr lang="en-US" sz="2400" i="1" dirty="0" smtClean="0">
              <a:solidFill>
                <a:srgbClr val="0000CC"/>
              </a:solidFill>
              <a:effectLst/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5796004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69850"/>
            <a:ext cx="8083550" cy="984250"/>
          </a:xfrm>
        </p:spPr>
        <p:txBody>
          <a:bodyPr/>
          <a:lstStyle/>
          <a:p>
            <a:r>
              <a:rPr lang="en-GB" sz="3200" dirty="0"/>
              <a:t>COMPASS RICH-1 – UPGRADE 1/2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34950" y="1181100"/>
            <a:ext cx="9451975" cy="520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kern="0" dirty="0" smtClean="0">
                <a:solidFill>
                  <a:schemeClr val="tx1"/>
                </a:solidFill>
              </a:rPr>
              <a:t>Large uncorrelated background </a:t>
            </a:r>
          </a:p>
          <a:p>
            <a:pPr>
              <a:buFont typeface="Wingdings" pitchFamily="2" charset="2"/>
              <a:buNone/>
            </a:pPr>
            <a:r>
              <a:rPr lang="en-GB" kern="0" dirty="0" smtClean="0">
                <a:solidFill>
                  <a:schemeClr val="tx1"/>
                </a:solidFill>
              </a:rPr>
              <a:t>in the forward direction </a:t>
            </a:r>
          </a:p>
          <a:p>
            <a:pPr>
              <a:buFont typeface="Wingdings" pitchFamily="2" charset="2"/>
              <a:buNone/>
            </a:pPr>
            <a:r>
              <a:rPr lang="en-GB" kern="0" dirty="0" smtClean="0">
                <a:solidFill>
                  <a:schemeClr val="tx1"/>
                </a:solidFill>
              </a:rPr>
              <a:t>(</a:t>
            </a:r>
            <a:r>
              <a:rPr lang="en-GB" kern="0" dirty="0" smtClean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en-GB" kern="0" dirty="0" smtClean="0">
                <a:solidFill>
                  <a:schemeClr val="tx1"/>
                </a:solidFill>
              </a:rPr>
              <a:t> beam halo)</a:t>
            </a:r>
            <a:r>
              <a:rPr lang="en-GB" kern="0" dirty="0" smtClean="0"/>
              <a:t>		</a:t>
            </a:r>
            <a:endParaRPr lang="en-GB" sz="2800" kern="0" dirty="0" smtClean="0"/>
          </a:p>
          <a:p>
            <a:pPr>
              <a:buFont typeface="Wingdings" pitchFamily="2" charset="2"/>
              <a:buNone/>
            </a:pPr>
            <a:endParaRPr lang="en-GB" kern="0" dirty="0"/>
          </a:p>
        </p:txBody>
      </p: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2725738" y="1971675"/>
            <a:ext cx="4373562" cy="4370388"/>
            <a:chOff x="353" y="1172"/>
            <a:chExt cx="2615" cy="2843"/>
          </a:xfrm>
        </p:grpSpPr>
        <p:pic>
          <p:nvPicPr>
            <p:cNvPr id="10" name="Picture 5" descr="c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3" y="1172"/>
              <a:ext cx="2615" cy="2843"/>
            </a:xfrm>
            <a:prstGeom prst="rect">
              <a:avLst/>
            </a:prstGeom>
            <a:noFill/>
          </p:spPr>
        </p:pic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158" y="1875"/>
              <a:ext cx="992" cy="1415"/>
            </a:xfrm>
            <a:prstGeom prst="rect">
              <a:avLst/>
            </a:prstGeom>
            <a:noFill/>
            <a:ln w="38100">
              <a:solidFill>
                <a:schemeClr val="hlink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endParaRPr lang="en-US"/>
            </a:p>
          </p:txBody>
        </p:sp>
      </p:grpSp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5018088" y="1330325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gradFill rotWithShape="0">
            <a:gsLst>
              <a:gs pos="0">
                <a:srgbClr val="D1FFFF"/>
              </a:gs>
              <a:gs pos="50000">
                <a:srgbClr val="D1FFFF">
                  <a:gamma/>
                  <a:shade val="46275"/>
                  <a:invGamma/>
                </a:srgbClr>
              </a:gs>
              <a:gs pos="100000">
                <a:srgbClr val="D1FFFF"/>
              </a:gs>
            </a:gsLst>
            <a:lin ang="0" scaled="1"/>
          </a:gra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6816725" y="1346200"/>
            <a:ext cx="2227263" cy="53975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GB" sz="32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UPGRADE</a:t>
            </a: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>
            <a:off x="2549525" y="1951038"/>
            <a:ext cx="2133600" cy="1249362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2530475" y="1930400"/>
            <a:ext cx="2163763" cy="283527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 anchor="ctr"/>
          <a:lstStyle/>
          <a:p>
            <a:endParaRPr lang="en-US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807075" y="2198688"/>
            <a:ext cx="1057275" cy="84455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800" b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overlap</a:t>
            </a:r>
          </a:p>
          <a:p>
            <a:r>
              <a:rPr lang="en-US" sz="1800" b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of event </a:t>
            </a:r>
          </a:p>
          <a:p>
            <a:r>
              <a:rPr lang="en-US" sz="1800" b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images</a:t>
            </a:r>
            <a:endParaRPr lang="en-US" sz="1400" b="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48185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69850"/>
            <a:ext cx="8083550" cy="984250"/>
          </a:xfrm>
        </p:spPr>
        <p:txBody>
          <a:bodyPr/>
          <a:lstStyle/>
          <a:p>
            <a:r>
              <a:rPr lang="en-GB" sz="3200" dirty="0"/>
              <a:t>COMPASS RICH-1 – UPGRADE </a:t>
            </a:r>
            <a:r>
              <a:rPr lang="en-GB" sz="3200" dirty="0" smtClean="0"/>
              <a:t>2/2</a:t>
            </a:r>
            <a:endParaRPr lang="en-GB" sz="32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34950" y="1054100"/>
            <a:ext cx="9451975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GB" sz="1800" kern="0" smtClean="0">
                <a:solidFill>
                  <a:srgbClr val="008000"/>
                </a:solidFill>
              </a:rPr>
              <a:t>Technical data</a:t>
            </a:r>
          </a:p>
          <a:p>
            <a:pPr>
              <a:lnSpc>
                <a:spcPct val="70000"/>
              </a:lnSpc>
            </a:pPr>
            <a:r>
              <a:rPr lang="en-GB" sz="1800" kern="0" smtClean="0"/>
              <a:t>Hamamatsu 16 anode PMTs </a:t>
            </a:r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GB" sz="1800" kern="0" smtClean="0"/>
              <a:t>			(R7600 – UV extended glass)</a:t>
            </a:r>
          </a:p>
          <a:p>
            <a:pPr>
              <a:lnSpc>
                <a:spcPct val="70000"/>
              </a:lnSpc>
            </a:pPr>
            <a:r>
              <a:rPr lang="en-GB" sz="1800" kern="0" smtClean="0"/>
              <a:t>quartz optics</a:t>
            </a:r>
          </a:p>
          <a:p>
            <a:pPr>
              <a:lnSpc>
                <a:spcPct val="70000"/>
              </a:lnSpc>
            </a:pPr>
            <a:r>
              <a:rPr lang="en-GB" sz="1800" kern="0" smtClean="0"/>
              <a:t>surface ratio 1:7 ($ !)</a:t>
            </a:r>
          </a:p>
          <a:p>
            <a:pPr>
              <a:lnSpc>
                <a:spcPct val="70000"/>
              </a:lnSpc>
            </a:pPr>
            <a:r>
              <a:rPr lang="en-GB" sz="1800" kern="0" smtClean="0"/>
              <a:t>wide angular acc. (</a:t>
            </a:r>
            <a:r>
              <a:rPr lang="en-US" sz="1800" kern="0" smtClean="0"/>
              <a:t>± 9.5 degrees)</a:t>
            </a:r>
            <a:endParaRPr lang="en-GB" sz="1800" kern="0" smtClean="0"/>
          </a:p>
          <a:p>
            <a:pPr>
              <a:lnSpc>
                <a:spcPct val="70000"/>
              </a:lnSpc>
            </a:pPr>
            <a:r>
              <a:rPr lang="en-GB" sz="1800" kern="0" smtClean="0"/>
              <a:t>high sensitivity pre-amplifier </a:t>
            </a:r>
          </a:p>
          <a:p>
            <a:pPr>
              <a:lnSpc>
                <a:spcPct val="70000"/>
              </a:lnSpc>
            </a:pPr>
            <a:r>
              <a:rPr lang="en-GB" sz="1800" kern="0" smtClean="0"/>
              <a:t>fast, high time resolution digital electronics </a:t>
            </a:r>
          </a:p>
          <a:p>
            <a:pPr>
              <a:lnSpc>
                <a:spcPct val="70000"/>
              </a:lnSpc>
            </a:pPr>
            <a:r>
              <a:rPr lang="en-GB" sz="1800" kern="0" smtClean="0"/>
              <a:t>dead zone: 2% even with 46 mm pitch</a:t>
            </a:r>
          </a:p>
          <a:p>
            <a:pPr>
              <a:lnSpc>
                <a:spcPct val="70000"/>
              </a:lnSpc>
            </a:pPr>
            <a:endParaRPr lang="en-GB" sz="1800" kern="0" smtClean="0"/>
          </a:p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en-GB" sz="1800" kern="0" smtClean="0">
                <a:solidFill>
                  <a:srgbClr val="008000"/>
                </a:solidFill>
              </a:rPr>
              <a:t>About performance</a:t>
            </a:r>
          </a:p>
          <a:p>
            <a:pPr>
              <a:lnSpc>
                <a:spcPct val="80000"/>
              </a:lnSpc>
            </a:pPr>
            <a:r>
              <a:rPr lang="it-IT" sz="1800" b="0" i="1" kern="0" smtClean="0"/>
              <a:t>photons / ring (</a:t>
            </a:r>
            <a:r>
              <a:rPr lang="it-IT" sz="1800" b="0" i="1" kern="0" smtClean="0">
                <a:latin typeface="Symbol" pitchFamily="18" charset="2"/>
              </a:rPr>
              <a:t>b</a:t>
            </a:r>
            <a:r>
              <a:rPr lang="it-IT" sz="1800" b="0" i="1" kern="0" smtClean="0"/>
              <a:t> ≈ 1, complete ring in </a:t>
            </a:r>
          </a:p>
          <a:p>
            <a:pPr>
              <a:lnSpc>
                <a:spcPct val="80000"/>
              </a:lnSpc>
            </a:pPr>
            <a:r>
              <a:rPr lang="it-IT" sz="1800" b="0" i="1" kern="0" smtClean="0"/>
              <a:t>			acceptance) : </a:t>
            </a:r>
            <a:r>
              <a:rPr lang="it-IT" sz="1800" b="0" i="1" kern="0" smtClean="0">
                <a:solidFill>
                  <a:srgbClr val="FF3300"/>
                </a:solidFill>
              </a:rPr>
              <a:t>56</a:t>
            </a:r>
          </a:p>
          <a:p>
            <a:pPr>
              <a:lnSpc>
                <a:spcPct val="80000"/>
              </a:lnSpc>
            </a:pPr>
            <a:r>
              <a:rPr lang="en-GB" sz="1800" b="0" i="1" kern="0" smtClean="0">
                <a:effectLst/>
              </a:rPr>
              <a:t>time resolution better than 1 ns</a:t>
            </a:r>
          </a:p>
          <a:p>
            <a:pPr>
              <a:lnSpc>
                <a:spcPct val="80000"/>
              </a:lnSpc>
            </a:pPr>
            <a:r>
              <a:rPr lang="it-IT" sz="1800" b="0" i="1" kern="0" smtClean="0">
                <a:solidFill>
                  <a:schemeClr val="accent2"/>
                </a:solidFill>
                <a:latin typeface="Symbol" pitchFamily="18" charset="2"/>
              </a:rPr>
              <a:t>s</a:t>
            </a:r>
            <a:r>
              <a:rPr lang="it-IT" sz="1800" b="0" i="1" kern="0" baseline="-25000" smtClean="0">
                <a:solidFill>
                  <a:schemeClr val="accent2"/>
                </a:solidFill>
                <a:latin typeface="Symbol" pitchFamily="18" charset="2"/>
              </a:rPr>
              <a:t>q</a:t>
            </a:r>
            <a:r>
              <a:rPr lang="it-IT" sz="1800" b="0" i="1" kern="0" baseline="-25000" smtClean="0">
                <a:solidFill>
                  <a:schemeClr val="accent2"/>
                </a:solidFill>
              </a:rPr>
              <a:t>-ph</a:t>
            </a:r>
            <a:r>
              <a:rPr lang="it-IT" sz="1800" b="0" i="1" kern="0" smtClean="0">
                <a:solidFill>
                  <a:schemeClr val="accent2"/>
                </a:solidFill>
              </a:rPr>
              <a:t> </a:t>
            </a:r>
            <a:r>
              <a:rPr lang="it-IT" sz="1800" b="0" i="1" kern="0" smtClean="0">
                <a:solidFill>
                  <a:schemeClr val="accent2"/>
                </a:solidFill>
                <a:effectLst/>
              </a:rPr>
              <a:t>(</a:t>
            </a:r>
            <a:r>
              <a:rPr lang="it-IT" sz="1800" b="0" i="1" kern="0" smtClean="0">
                <a:solidFill>
                  <a:schemeClr val="accent2"/>
                </a:solidFill>
                <a:effectLst/>
                <a:latin typeface="Symbol" pitchFamily="18" charset="2"/>
              </a:rPr>
              <a:t>b</a:t>
            </a:r>
            <a:r>
              <a:rPr lang="it-IT" sz="1800" b="0" i="1" kern="0" smtClean="0">
                <a:solidFill>
                  <a:schemeClr val="accent2"/>
                </a:solidFill>
                <a:effectLst/>
              </a:rPr>
              <a:t> </a:t>
            </a:r>
            <a:r>
              <a:rPr lang="it-IT" sz="1800" b="0" i="1" kern="0" smtClean="0">
                <a:solidFill>
                  <a:schemeClr val="accent2"/>
                </a:solidFill>
              </a:rPr>
              <a:t>≈</a:t>
            </a:r>
            <a:r>
              <a:rPr lang="it-IT" sz="1800" b="0" i="1" u="sng" kern="0" smtClean="0">
                <a:solidFill>
                  <a:schemeClr val="accent2"/>
                </a:solidFill>
                <a:effectLst/>
              </a:rPr>
              <a:t> </a:t>
            </a:r>
            <a:r>
              <a:rPr lang="it-IT" sz="1800" b="0" i="1" kern="0" smtClean="0">
                <a:solidFill>
                  <a:schemeClr val="accent2"/>
                </a:solidFill>
                <a:effectLst/>
              </a:rPr>
              <a:t>1) : </a:t>
            </a:r>
            <a:r>
              <a:rPr lang="it-IT" sz="1800" b="0" i="1" kern="0" smtClean="0">
                <a:solidFill>
                  <a:srgbClr val="FF3300"/>
                </a:solidFill>
                <a:effectLst/>
              </a:rPr>
              <a:t>2 mrad</a:t>
            </a:r>
          </a:p>
          <a:p>
            <a:pPr>
              <a:lnSpc>
                <a:spcPct val="80000"/>
              </a:lnSpc>
            </a:pPr>
            <a:r>
              <a:rPr lang="it-IT" sz="1800" b="0" i="1" kern="0" smtClean="0">
                <a:latin typeface="Symbol" pitchFamily="18" charset="2"/>
              </a:rPr>
              <a:t>s</a:t>
            </a:r>
            <a:r>
              <a:rPr lang="it-IT" sz="1800" b="0" i="1" kern="0" baseline="-25000" smtClean="0"/>
              <a:t>ring</a:t>
            </a:r>
            <a:r>
              <a:rPr lang="it-IT" sz="1800" b="0" i="1" kern="0" smtClean="0"/>
              <a:t> </a:t>
            </a:r>
            <a:r>
              <a:rPr lang="it-IT" sz="1800" b="0" i="1" kern="0" smtClean="0">
                <a:effectLst/>
              </a:rPr>
              <a:t>(</a:t>
            </a:r>
            <a:r>
              <a:rPr lang="it-IT" sz="1800" b="0" i="1" kern="0" smtClean="0">
                <a:effectLst/>
                <a:latin typeface="Symbol" pitchFamily="18" charset="2"/>
              </a:rPr>
              <a:t>b </a:t>
            </a:r>
            <a:r>
              <a:rPr lang="it-IT" sz="1800" b="0" i="1" kern="0" smtClean="0"/>
              <a:t>≈</a:t>
            </a:r>
            <a:r>
              <a:rPr lang="it-IT" sz="1800" b="0" i="1" u="sng" kern="0" smtClean="0">
                <a:effectLst/>
              </a:rPr>
              <a:t> </a:t>
            </a:r>
            <a:r>
              <a:rPr lang="it-IT" sz="1800" b="0" i="1" kern="0" smtClean="0">
                <a:effectLst/>
              </a:rPr>
              <a:t>1) : </a:t>
            </a:r>
            <a:r>
              <a:rPr lang="it-IT" sz="1800" b="0" i="1" kern="0" smtClean="0">
                <a:solidFill>
                  <a:srgbClr val="FF3300"/>
                </a:solidFill>
                <a:effectLst/>
              </a:rPr>
              <a:t>0.3 mrad</a:t>
            </a:r>
          </a:p>
          <a:p>
            <a:pPr>
              <a:lnSpc>
                <a:spcPct val="80000"/>
              </a:lnSpc>
            </a:pPr>
            <a:r>
              <a:rPr lang="it-IT" sz="1800" b="0" i="1" kern="0" smtClean="0">
                <a:solidFill>
                  <a:schemeClr val="accent2"/>
                </a:solidFill>
                <a:effectLst/>
              </a:rPr>
              <a:t>2</a:t>
            </a:r>
            <a:r>
              <a:rPr lang="it-IT" sz="1800" b="0" i="1" kern="0" smtClean="0">
                <a:solidFill>
                  <a:schemeClr val="accent2"/>
                </a:solidFill>
                <a:effectLst/>
                <a:latin typeface="Symbol" pitchFamily="18" charset="2"/>
              </a:rPr>
              <a:t>s </a:t>
            </a:r>
            <a:r>
              <a:rPr lang="it-IT" sz="1800" b="0" i="1" kern="0" smtClean="0">
                <a:solidFill>
                  <a:schemeClr val="accent2"/>
                </a:solidFill>
                <a:effectLst/>
              </a:rPr>
              <a:t>  </a:t>
            </a:r>
            <a:r>
              <a:rPr lang="it-IT" sz="1800" b="0" i="1" kern="0" smtClean="0">
                <a:solidFill>
                  <a:schemeClr val="accent2"/>
                </a:solidFill>
                <a:effectLst/>
                <a:latin typeface="Symbol" pitchFamily="18" charset="2"/>
              </a:rPr>
              <a:t>p</a:t>
            </a:r>
            <a:r>
              <a:rPr lang="it-IT" sz="1800" b="0" i="1" kern="0" smtClean="0">
                <a:solidFill>
                  <a:schemeClr val="accent2"/>
                </a:solidFill>
                <a:effectLst/>
              </a:rPr>
              <a:t>/K separation @ 55 GeV/c</a:t>
            </a:r>
          </a:p>
          <a:p>
            <a:pPr>
              <a:lnSpc>
                <a:spcPct val="80000"/>
              </a:lnSpc>
            </a:pPr>
            <a:r>
              <a:rPr lang="it-IT" sz="1800" b="0" i="1" kern="0" smtClean="0">
                <a:effectLst/>
              </a:rPr>
              <a:t>PID efficiency &gt; </a:t>
            </a:r>
            <a:r>
              <a:rPr lang="it-IT" sz="1800" b="0" i="1" kern="0" smtClean="0">
                <a:solidFill>
                  <a:srgbClr val="FF3300"/>
                </a:solidFill>
                <a:effectLst/>
              </a:rPr>
              <a:t>95%</a:t>
            </a:r>
            <a:r>
              <a:rPr lang="it-IT" sz="1800" b="0" i="1" kern="0" smtClean="0">
                <a:effectLst/>
              </a:rPr>
              <a:t> (also &lt; 30 mrad)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GB" sz="1400" kern="0" smtClean="0"/>
          </a:p>
          <a:p>
            <a:pPr lvl="2">
              <a:lnSpc>
                <a:spcPct val="70000"/>
              </a:lnSpc>
              <a:buFont typeface="Wingdings" pitchFamily="2" charset="2"/>
              <a:buNone/>
            </a:pPr>
            <a:endParaRPr lang="en-US" sz="1000" kern="0" baseline="30000" smtClean="0">
              <a:solidFill>
                <a:srgbClr val="0000CC"/>
              </a:solidFill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GB" sz="1600" kern="0" dirty="0"/>
          </a:p>
        </p:txBody>
      </p:sp>
      <p:pic>
        <p:nvPicPr>
          <p:cNvPr id="9" name="Picture 15" descr="IMAG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7450" y="3475038"/>
            <a:ext cx="2722563" cy="204311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0" name="Picture 12" descr="group_SE_tcut10ns_r49844_F"/>
          <p:cNvPicPr>
            <a:picLocks noChangeAspect="1" noChangeArrowheads="1"/>
          </p:cNvPicPr>
          <p:nvPr/>
        </p:nvPicPr>
        <p:blipFill>
          <a:blip r:embed="rId3" cstate="print"/>
          <a:srcRect l="59512" t="17920" r="5325" b="20636"/>
          <a:stretch>
            <a:fillRect/>
          </a:stretch>
        </p:blipFill>
        <p:spPr bwMode="auto">
          <a:xfrm>
            <a:off x="7262813" y="4114800"/>
            <a:ext cx="2640012" cy="24542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8347075" y="3803650"/>
            <a:ext cx="1555750" cy="542925"/>
          </a:xfrm>
          <a:prstGeom prst="rect">
            <a:avLst/>
          </a:prstGeom>
          <a:solidFill>
            <a:srgbClr val="CCFFFF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online event</a:t>
            </a:r>
          </a:p>
          <a:p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display</a:t>
            </a:r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 rot="-1968682">
            <a:off x="6804025" y="152400"/>
            <a:ext cx="2514600" cy="4010025"/>
            <a:chOff x="4027" y="1120"/>
            <a:chExt cx="1808" cy="2526"/>
          </a:xfrm>
        </p:grpSpPr>
        <p:pic>
          <p:nvPicPr>
            <p:cNvPr id="14" name="Picture 17" descr="4PM-lenti0305"/>
            <p:cNvPicPr>
              <a:picLocks noChangeAspect="1" noChangeArrowheads="1"/>
            </p:cNvPicPr>
            <p:nvPr/>
          </p:nvPicPr>
          <p:blipFill>
            <a:blip r:embed="rId4" cstate="print"/>
            <a:srcRect l="12439" t="34576" r="12439" b="35959"/>
            <a:stretch>
              <a:fillRect/>
            </a:stretch>
          </p:blipFill>
          <p:spPr bwMode="auto">
            <a:xfrm rot="2705297">
              <a:off x="3638" y="1776"/>
              <a:ext cx="2278" cy="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Line 18"/>
            <p:cNvSpPr>
              <a:spLocks noChangeShapeType="1"/>
            </p:cNvSpPr>
            <p:nvPr/>
          </p:nvSpPr>
          <p:spPr bwMode="auto">
            <a:xfrm rot="2705297">
              <a:off x="3952" y="1535"/>
              <a:ext cx="301" cy="7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 rot="3516292">
              <a:off x="3852" y="1295"/>
              <a:ext cx="555" cy="20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photons</a:t>
              </a: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 rot="2705297">
              <a:off x="5431" y="3011"/>
              <a:ext cx="583" cy="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MAPMT</a:t>
              </a: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rot="2705297" flipH="1">
              <a:off x="5322" y="3078"/>
              <a:ext cx="431" cy="15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 rot="2705297">
              <a:off x="5150" y="2431"/>
              <a:ext cx="898" cy="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concentrator</a:t>
              </a:r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 rot="2705297">
              <a:off x="4580" y="1430"/>
              <a:ext cx="672" cy="2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60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field lens</a:t>
              </a: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rot="2705297" flipH="1">
              <a:off x="4723" y="1617"/>
              <a:ext cx="173" cy="34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rot="2705297" flipH="1">
              <a:off x="5153" y="2458"/>
              <a:ext cx="316" cy="404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48185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RICH-1 UPGRADE, </a:t>
            </a:r>
            <a:r>
              <a:rPr lang="en-US" dirty="0" smtClean="0"/>
              <a:t>EVENTS (ON-LINE IMAGES)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7" name="Picture 4" descr="group_SE_r49844_F"/>
          <p:cNvPicPr>
            <a:picLocks noChangeAspect="1" noChangeArrowheads="1"/>
          </p:cNvPicPr>
          <p:nvPr/>
        </p:nvPicPr>
        <p:blipFill>
          <a:blip r:embed="rId2" cstate="print"/>
          <a:srcRect l="51712"/>
          <a:stretch>
            <a:fillRect/>
          </a:stretch>
        </p:blipFill>
        <p:spPr bwMode="auto">
          <a:xfrm>
            <a:off x="585788" y="1778000"/>
            <a:ext cx="3884612" cy="4640263"/>
          </a:xfrm>
          <a:prstGeom prst="rect">
            <a:avLst/>
          </a:prstGeom>
          <a:noFill/>
        </p:spPr>
      </p:pic>
      <p:pic>
        <p:nvPicPr>
          <p:cNvPr id="8" name="Picture 5" descr="group_SE_tcut10ns_r49844_F"/>
          <p:cNvPicPr>
            <a:picLocks noChangeAspect="1" noChangeArrowheads="1"/>
          </p:cNvPicPr>
          <p:nvPr/>
        </p:nvPicPr>
        <p:blipFill>
          <a:blip r:embed="rId3" cstate="print"/>
          <a:srcRect l="51712"/>
          <a:stretch>
            <a:fillRect/>
          </a:stretch>
        </p:blipFill>
        <p:spPr bwMode="auto">
          <a:xfrm>
            <a:off x="5311775" y="1797050"/>
            <a:ext cx="3884613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79438" y="1176338"/>
            <a:ext cx="8729662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same event, two different time windows</a:t>
            </a:r>
            <a:endParaRPr lang="en-US" sz="200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		    100 ns					10 ns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475038" y="6138863"/>
            <a:ext cx="3009900" cy="3032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 kern="0" dirty="0" err="1" smtClean="0"/>
              <a:t>n_ph</a:t>
            </a:r>
            <a:r>
              <a:rPr lang="en-US" sz="1600" kern="0" dirty="0" smtClean="0"/>
              <a:t> ~ 60 </a:t>
            </a:r>
            <a:r>
              <a:rPr lang="en-US" sz="1600" kern="0" dirty="0" smtClean="0"/>
              <a:t>PHOTONS / RING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39889648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RICH-1 UPGRADE,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typical event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549775" y="6470649"/>
            <a:ext cx="4737100" cy="223838"/>
          </a:xfrm>
        </p:spPr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639763" y="6478587"/>
            <a:ext cx="6118225" cy="227012"/>
          </a:xfrm>
        </p:spPr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pic>
        <p:nvPicPr>
          <p:cNvPr id="943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90014"/>
            <a:ext cx="6046788" cy="557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2382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538" y="3138488"/>
            <a:ext cx="7786687" cy="889000"/>
          </a:xfrm>
        </p:spPr>
        <p:txBody>
          <a:bodyPr/>
          <a:lstStyle/>
          <a:p>
            <a:r>
              <a:rPr lang="en-US" dirty="0" smtClean="0"/>
              <a:t>PROXIMITY FOCUSING </a:t>
            </a:r>
            <a:r>
              <a:rPr lang="en-US" dirty="0" err="1" smtClean="0"/>
              <a:t>RICHes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439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0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3988"/>
            <a:ext cx="7959725" cy="889000"/>
          </a:xfrm>
        </p:spPr>
        <p:txBody>
          <a:bodyPr/>
          <a:lstStyle/>
          <a:p>
            <a:r>
              <a:rPr lang="en-US" sz="3200" dirty="0" smtClean="0"/>
              <a:t>THE DEVELOPMENT OF THE TEA-BASED </a:t>
            </a:r>
            <a:r>
              <a:rPr lang="en-US" sz="3200" dirty="0" smtClean="0"/>
              <a:t>FAST RICH</a:t>
            </a:r>
            <a:endParaRPr lang="en-US" sz="3200" dirty="0"/>
          </a:p>
        </p:txBody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Proposed and developed for a (never built) </a:t>
            </a:r>
            <a:r>
              <a:rPr lang="en-US" dirty="0" smtClean="0">
                <a:effectLst/>
              </a:rPr>
              <a:t>B-factory at </a:t>
            </a:r>
            <a:r>
              <a:rPr lang="en-US" dirty="0">
                <a:effectLst/>
              </a:rPr>
              <a:t>PSI </a:t>
            </a:r>
            <a:r>
              <a:rPr lang="en-US" dirty="0" smtClean="0">
                <a:effectLst/>
              </a:rPr>
              <a:t>(Switzerland)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Basic ingredients:</a:t>
            </a:r>
            <a:endParaRPr lang="en-US" dirty="0">
              <a:effectLst/>
            </a:endParaRPr>
          </a:p>
          <a:p>
            <a:pPr lvl="1"/>
            <a:r>
              <a:rPr lang="en-US" dirty="0" smtClean="0"/>
              <a:t>TEA</a:t>
            </a:r>
            <a:r>
              <a:rPr lang="en-US" dirty="0"/>
              <a:t>: a 20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, absorption length: </a:t>
            </a:r>
            <a:r>
              <a:rPr lang="en-US" dirty="0"/>
              <a:t>0.56 mm 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very short electron drift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fast with good time resolution</a:t>
            </a:r>
            <a:endParaRPr lang="en-US" dirty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PAD read-out  fast</a:t>
            </a:r>
            <a:endParaRPr lang="en-US" dirty="0">
              <a:sym typeface="Wingdings" pitchFamily="2" charset="2"/>
            </a:endParaRPr>
          </a:p>
          <a:p>
            <a:pPr lvl="1"/>
            <a:endParaRPr lang="en-US" dirty="0">
              <a:sym typeface="Wingdings" pitchFamily="2" charset="2"/>
            </a:endParaRPr>
          </a:p>
          <a:p>
            <a:r>
              <a:rPr lang="en-US" dirty="0" smtClean="0">
                <a:effectLst/>
              </a:rPr>
              <a:t>prototype</a:t>
            </a:r>
            <a:endParaRPr lang="en-US" dirty="0">
              <a:effectLst/>
            </a:endParaRPr>
          </a:p>
          <a:p>
            <a:pPr lvl="1"/>
            <a:r>
              <a:rPr lang="en-US" dirty="0" smtClean="0"/>
              <a:t>scheme: </a:t>
            </a:r>
            <a:r>
              <a:rPr lang="en-US" dirty="0"/>
              <a:t>proximity focusing</a:t>
            </a:r>
          </a:p>
          <a:p>
            <a:pPr lvl="1"/>
            <a:r>
              <a:rPr lang="en-US" dirty="0">
                <a:latin typeface="Symbol" pitchFamily="64" charset="2"/>
              </a:rPr>
              <a:t>p</a:t>
            </a:r>
            <a:r>
              <a:rPr lang="en-US" dirty="0"/>
              <a:t>-K </a:t>
            </a:r>
            <a:r>
              <a:rPr lang="en-US" dirty="0" smtClean="0"/>
              <a:t>separation </a:t>
            </a:r>
            <a:r>
              <a:rPr lang="en-US" dirty="0"/>
              <a:t>(3</a:t>
            </a:r>
            <a:r>
              <a:rPr lang="en-US" dirty="0">
                <a:latin typeface="Symbol" pitchFamily="64" charset="2"/>
              </a:rPr>
              <a:t>s</a:t>
            </a:r>
            <a:r>
              <a:rPr lang="en-US" dirty="0"/>
              <a:t>) </a:t>
            </a:r>
            <a:r>
              <a:rPr lang="en-US" dirty="0" smtClean="0"/>
              <a:t>up to</a:t>
            </a:r>
            <a:endParaRPr lang="en-US" dirty="0"/>
          </a:p>
          <a:p>
            <a:pPr lvl="1">
              <a:buFont typeface="Wingdings" pitchFamily="2" charset="2"/>
              <a:buNone/>
            </a:pPr>
            <a:r>
              <a:rPr lang="en-US" dirty="0"/>
              <a:t>			3.5-4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  <a:p>
            <a:pPr lvl="1"/>
            <a:r>
              <a:rPr lang="en-US" dirty="0" err="1"/>
              <a:t>radiatore</a:t>
            </a:r>
            <a:r>
              <a:rPr lang="en-US" dirty="0"/>
              <a:t>: </a:t>
            </a:r>
            <a:r>
              <a:rPr lang="en-US" dirty="0" err="1"/>
              <a:t>LiF</a:t>
            </a:r>
            <a:r>
              <a:rPr lang="en-US" dirty="0"/>
              <a:t>, CaF2</a:t>
            </a:r>
          </a:p>
          <a:p>
            <a:pPr lvl="1"/>
            <a:r>
              <a:rPr lang="en-US" dirty="0" smtClean="0"/>
              <a:t>Dedicated read-out electronics</a:t>
            </a:r>
            <a:endParaRPr lang="en-US" dirty="0"/>
          </a:p>
        </p:txBody>
      </p:sp>
      <p:pic>
        <p:nvPicPr>
          <p:cNvPr id="903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7238" y="3692525"/>
            <a:ext cx="3879850" cy="2560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569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0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CLEO III</a:t>
            </a:r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291431"/>
            <a:ext cx="4056062" cy="4803775"/>
          </a:xfrm>
        </p:spPr>
        <p:txBody>
          <a:bodyPr/>
          <a:lstStyle/>
          <a:p>
            <a:r>
              <a:rPr lang="en-US" dirty="0">
                <a:effectLst/>
              </a:rPr>
              <a:t>Upgrade </a:t>
            </a:r>
            <a:r>
              <a:rPr lang="en-US" dirty="0" smtClean="0">
                <a:effectLst/>
              </a:rPr>
              <a:t>of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CLEO II</a:t>
            </a:r>
          </a:p>
          <a:p>
            <a:r>
              <a:rPr lang="en-US" dirty="0" smtClean="0">
                <a:effectLst/>
              </a:rPr>
              <a:t>at </a:t>
            </a:r>
            <a:r>
              <a:rPr lang="en-US" dirty="0">
                <a:effectLst/>
              </a:rPr>
              <a:t>CESR – </a:t>
            </a:r>
            <a:r>
              <a:rPr lang="en-US" dirty="0" smtClean="0">
                <a:effectLst/>
              </a:rPr>
              <a:t>asymmetric B-factory </a:t>
            </a:r>
            <a:endParaRPr lang="en-US" dirty="0">
              <a:effectLst/>
            </a:endParaRPr>
          </a:p>
          <a:p>
            <a:pPr lvl="1"/>
            <a:r>
              <a:rPr lang="en-US" dirty="0" smtClean="0"/>
              <a:t>Matrix CKM</a:t>
            </a:r>
            <a:endParaRPr lang="en-US" dirty="0"/>
          </a:p>
          <a:p>
            <a:pPr lvl="1"/>
            <a:r>
              <a:rPr lang="en-US" dirty="0" smtClean="0"/>
              <a:t>CP violation</a:t>
            </a:r>
            <a:endParaRPr lang="en-US" dirty="0"/>
          </a:p>
          <a:p>
            <a:pPr lvl="1"/>
            <a:r>
              <a:rPr lang="en-US" dirty="0" smtClean="0"/>
              <a:t>Rare B decays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effectLst/>
                <a:latin typeface="Symbol" pitchFamily="64" charset="2"/>
              </a:rPr>
              <a:t>p</a:t>
            </a:r>
            <a:r>
              <a:rPr lang="en-US" dirty="0" smtClean="0">
                <a:effectLst/>
              </a:rPr>
              <a:t>-K separation at </a:t>
            </a:r>
            <a:r>
              <a:rPr lang="en-US" dirty="0">
                <a:effectLst/>
              </a:rPr>
              <a:t>4 </a:t>
            </a:r>
            <a:r>
              <a:rPr lang="en-US" dirty="0">
                <a:effectLst/>
                <a:latin typeface="Symbol" pitchFamily="64" charset="2"/>
              </a:rPr>
              <a:t>s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 level up to 2.65 GeV/c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Proximity focusing</a:t>
            </a:r>
          </a:p>
          <a:p>
            <a:pPr lvl="1"/>
            <a:r>
              <a:rPr lang="en-US" dirty="0" err="1"/>
              <a:t>LiF</a:t>
            </a:r>
            <a:r>
              <a:rPr lang="en-US" dirty="0"/>
              <a:t> </a:t>
            </a:r>
            <a:r>
              <a:rPr lang="en-US" dirty="0" smtClean="0"/>
              <a:t>saw-shaped to let the light by normal incident particles getting out </a:t>
            </a:r>
          </a:p>
          <a:p>
            <a:pPr lvl="1"/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CH4 </a:t>
            </a:r>
            <a:r>
              <a:rPr lang="en-US" dirty="0">
                <a:effectLst/>
              </a:rPr>
              <a:t>+ TEA </a:t>
            </a:r>
            <a:r>
              <a:rPr lang="en-US" dirty="0" smtClean="0">
                <a:effectLst/>
              </a:rPr>
              <a:t>at 18 </a:t>
            </a:r>
            <a:r>
              <a:rPr lang="en-US" baseline="30000" dirty="0" err="1" smtClean="0">
                <a:effectLst/>
              </a:rPr>
              <a:t>o</a:t>
            </a:r>
            <a:r>
              <a:rPr lang="en-US" dirty="0" err="1" smtClean="0">
                <a:effectLst/>
              </a:rPr>
              <a:t>C</a:t>
            </a:r>
            <a:endParaRPr lang="en-US" dirty="0">
              <a:effectLst/>
            </a:endParaRPr>
          </a:p>
          <a:p>
            <a:pPr lvl="1"/>
            <a:endParaRPr lang="en-US" dirty="0"/>
          </a:p>
        </p:txBody>
      </p:sp>
      <p:pic>
        <p:nvPicPr>
          <p:cNvPr id="9072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2050" y="1765300"/>
            <a:ext cx="4668838" cy="3856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457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08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CLEO III, </a:t>
            </a:r>
            <a:r>
              <a:rPr lang="en-US" dirty="0" smtClean="0"/>
              <a:t>events</a:t>
            </a:r>
            <a:endParaRPr lang="en-US" dirty="0"/>
          </a:p>
        </p:txBody>
      </p:sp>
      <p:pic>
        <p:nvPicPr>
          <p:cNvPr id="908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800" y="1665288"/>
            <a:ext cx="6294438" cy="30908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08293" name="Text Box 5"/>
          <p:cNvSpPr txBox="1">
            <a:spLocks noChangeArrowheads="1"/>
          </p:cNvSpPr>
          <p:nvPr/>
        </p:nvSpPr>
        <p:spPr bwMode="auto">
          <a:xfrm>
            <a:off x="984020" y="5302250"/>
            <a:ext cx="3331040" cy="591573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Plane radiator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08294" name="Text Box 6"/>
          <p:cNvSpPr txBox="1">
            <a:spLocks noChangeArrowheads="1"/>
          </p:cNvSpPr>
          <p:nvPr/>
        </p:nvSpPr>
        <p:spPr bwMode="auto">
          <a:xfrm>
            <a:off x="5128591" y="5130800"/>
            <a:ext cx="3084178" cy="1090171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Saw-shaped 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radiator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295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34950" y="69850"/>
            <a:ext cx="8083550" cy="984250"/>
          </a:xfrm>
        </p:spPr>
        <p:txBody>
          <a:bodyPr/>
          <a:lstStyle/>
          <a:p>
            <a:r>
              <a:rPr lang="en-GB" sz="3200" dirty="0"/>
              <a:t>ALICE HMPID</a:t>
            </a:r>
            <a:endParaRPr lang="en-US" sz="3200" dirty="0"/>
          </a:p>
        </p:txBody>
      </p:sp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509588" y="1176338"/>
            <a:ext cx="4354512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sz="1800" kern="0" dirty="0" smtClean="0">
                <a:solidFill>
                  <a:srgbClr val="FF0000"/>
                </a:solidFill>
                <a:effectLst/>
              </a:rPr>
              <a:t>EXPECTED  PID:</a:t>
            </a:r>
          </a:p>
          <a:p>
            <a:r>
              <a:rPr lang="en-US" sz="1800" kern="0" dirty="0" smtClean="0">
                <a:effectLst/>
              </a:rPr>
              <a:t>K/</a:t>
            </a:r>
            <a:r>
              <a:rPr lang="el-GR" sz="1800" kern="0" dirty="0" smtClean="0">
                <a:effectLst/>
              </a:rPr>
              <a:t>π</a:t>
            </a:r>
            <a:r>
              <a:rPr lang="en-US" sz="1800" kern="0" dirty="0" smtClean="0">
                <a:effectLst/>
              </a:rPr>
              <a:t> up to 3 </a:t>
            </a:r>
            <a:r>
              <a:rPr lang="en-US" sz="1800" kern="0" dirty="0" err="1" smtClean="0">
                <a:effectLst/>
              </a:rPr>
              <a:t>GeV</a:t>
            </a:r>
            <a:r>
              <a:rPr lang="en-US" sz="1800" kern="0" dirty="0" smtClean="0">
                <a:effectLst/>
              </a:rPr>
              <a:t>/c</a:t>
            </a:r>
          </a:p>
          <a:p>
            <a:r>
              <a:rPr lang="en-US" sz="1800" kern="0" dirty="0" smtClean="0">
                <a:effectLst/>
              </a:rPr>
              <a:t>p/</a:t>
            </a:r>
            <a:r>
              <a:rPr lang="el-GR" sz="1800" kern="0" dirty="0" smtClean="0">
                <a:effectLst/>
              </a:rPr>
              <a:t>π</a:t>
            </a:r>
            <a:r>
              <a:rPr lang="en-US" sz="1800" kern="0" dirty="0" smtClean="0">
                <a:effectLst/>
              </a:rPr>
              <a:t> up to 5 </a:t>
            </a:r>
            <a:r>
              <a:rPr lang="en-US" sz="1800" kern="0" dirty="0" err="1" smtClean="0">
                <a:effectLst/>
              </a:rPr>
              <a:t>GeV</a:t>
            </a:r>
            <a:r>
              <a:rPr lang="en-US" sz="1800" kern="0" dirty="0" smtClean="0">
                <a:effectLst/>
              </a:rPr>
              <a:t>/c</a:t>
            </a:r>
          </a:p>
          <a:p>
            <a:endParaRPr lang="en-US" sz="1800" kern="0" dirty="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en-US" sz="1800" kern="0" dirty="0" smtClean="0">
                <a:solidFill>
                  <a:srgbClr val="FF0000"/>
                </a:solidFill>
                <a:effectLst/>
              </a:rPr>
              <a:t>Confirmed by STAR RICH :</a:t>
            </a:r>
          </a:p>
          <a:p>
            <a:pPr>
              <a:buFont typeface="Wingdings" pitchFamily="2" charset="2"/>
              <a:buNone/>
            </a:pPr>
            <a:r>
              <a:rPr lang="en-US" sz="1800" kern="0" dirty="0" smtClean="0">
                <a:solidFill>
                  <a:srgbClr val="FF0000"/>
                </a:solidFill>
                <a:effectLst/>
              </a:rPr>
              <a:t>			</a:t>
            </a:r>
            <a:r>
              <a:rPr lang="en-US" sz="1800" kern="0" dirty="0" smtClean="0">
                <a:effectLst/>
              </a:rPr>
              <a:t>an HMPID prototype</a:t>
            </a:r>
          </a:p>
          <a:p>
            <a:endParaRPr lang="en-GB" sz="1800" kern="0" dirty="0">
              <a:effectLst/>
            </a:endParaRPr>
          </a:p>
        </p:txBody>
      </p:sp>
      <p:graphicFrame>
        <p:nvGraphicFramePr>
          <p:cNvPr id="9" name="Object 1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287963" y="1079500"/>
          <a:ext cx="3883025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115" name="Photo Editor Photo" r:id="rId3" imgW="23434771" imgH="17619048" progId="">
                  <p:embed/>
                </p:oleObj>
              </mc:Choice>
              <mc:Fallback>
                <p:oleObj name="Photo Editor Photo" r:id="rId3" imgW="23434771" imgH="1761904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7963" y="1079500"/>
                        <a:ext cx="3883025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C0C0C0"/>
                                </a:gs>
                                <a:gs pos="100000">
                                  <a:srgbClr val="C0C0C0">
                                    <a:gamma/>
                                    <a:tint val="23922"/>
                                    <a:invGamma/>
                                  </a:srgbClr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3" descr="hmpid300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0263" y="4089400"/>
            <a:ext cx="3992562" cy="2260600"/>
          </a:xfrm>
          <a:prstGeom prst="rect">
            <a:avLst/>
          </a:prstGeom>
          <a:noFill/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400" y="3414713"/>
            <a:ext cx="39512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048185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273802"/>
            <a:ext cx="84201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ALICE </a:t>
            </a:r>
            <a:r>
              <a:rPr lang="en-GB" dirty="0" smtClean="0"/>
              <a:t>HMPID</a:t>
            </a:r>
            <a:endParaRPr lang="en-US" dirty="0"/>
          </a:p>
        </p:txBody>
      </p:sp>
      <p:pic>
        <p:nvPicPr>
          <p:cNvPr id="7" name="Picture 3" descr="Display53729_36_turb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794001"/>
            <a:ext cx="43942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92200" y="1604963"/>
            <a:ext cx="2390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b="1" dirty="0">
                <a:solidFill>
                  <a:srgbClr val="FF3300"/>
                </a:solidFill>
              </a:rPr>
              <a:t>12% occupancy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607770"/>
              </p:ext>
            </p:extLst>
          </p:nvPr>
        </p:nvGraphicFramePr>
        <p:xfrm>
          <a:off x="5753100" y="1516164"/>
          <a:ext cx="3167063" cy="2213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366" name="Artwork" r:id="rId4" imgW="7984764" imgH="5579842" progId="Adobe.Illustrator.10">
                  <p:embed/>
                </p:oleObj>
              </mc:Choice>
              <mc:Fallback>
                <p:oleObj name="Artwork" r:id="rId4" imgW="7984764" imgH="5579842" progId="Adobe.Illustrator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0" y="1516164"/>
                        <a:ext cx="3167063" cy="22131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058699" y="1113664"/>
            <a:ext cx="2592376" cy="4247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altLang="en-US" sz="2400" b="1" dirty="0" smtClean="0">
                <a:solidFill>
                  <a:srgbClr val="0000CC"/>
                </a:solidFill>
              </a:rPr>
              <a:t>.5&lt;p&lt;.75 </a:t>
            </a:r>
            <a:r>
              <a:rPr lang="en-GB" altLang="en-US" sz="2400" b="1" dirty="0" err="1" smtClean="0">
                <a:solidFill>
                  <a:srgbClr val="0000CC"/>
                </a:solidFill>
              </a:rPr>
              <a:t>GeV</a:t>
            </a:r>
            <a:r>
              <a:rPr lang="en-GB" altLang="en-US" sz="2400" b="1" dirty="0" smtClean="0">
                <a:solidFill>
                  <a:srgbClr val="0000CC"/>
                </a:solidFill>
              </a:rPr>
              <a:t>/c</a:t>
            </a:r>
            <a:endParaRPr lang="en-GB" altLang="en-US" sz="2400" b="1" dirty="0">
              <a:solidFill>
                <a:srgbClr val="0000CC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221924"/>
              </p:ext>
            </p:extLst>
          </p:nvPr>
        </p:nvGraphicFramePr>
        <p:xfrm>
          <a:off x="5789058" y="4180623"/>
          <a:ext cx="3131662" cy="2188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367" name="Artwork" r:id="rId6" imgW="7984764" imgH="5579842" progId="Adobe.Illustrator.10">
                  <p:embed/>
                </p:oleObj>
              </mc:Choice>
              <mc:Fallback>
                <p:oleObj name="Artwork" r:id="rId6" imgW="7984764" imgH="5579842" progId="Adobe.Illustrator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9058" y="4180623"/>
                        <a:ext cx="3131662" cy="2188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5871148" y="3926226"/>
            <a:ext cx="2967479" cy="4247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GB" altLang="en-US" sz="2400" b="1" dirty="0" smtClean="0">
                <a:solidFill>
                  <a:srgbClr val="0000CC"/>
                </a:solidFill>
              </a:rPr>
              <a:t>1.5&lt;p&lt;1.75 </a:t>
            </a:r>
            <a:r>
              <a:rPr lang="en-GB" altLang="en-US" sz="2400" b="1" dirty="0" err="1" smtClean="0">
                <a:solidFill>
                  <a:srgbClr val="0000CC"/>
                </a:solidFill>
              </a:rPr>
              <a:t>GeV</a:t>
            </a:r>
            <a:r>
              <a:rPr lang="en-GB" altLang="en-US" sz="2400" b="1" dirty="0" smtClean="0">
                <a:solidFill>
                  <a:srgbClr val="0000CC"/>
                </a:solidFill>
              </a:rPr>
              <a:t>/c</a:t>
            </a:r>
            <a:endParaRPr lang="en-GB" altLang="en-US" sz="2400" b="1" dirty="0">
              <a:solidFill>
                <a:srgbClr val="0000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9646" y="5803661"/>
            <a:ext cx="24709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Symbol" panose="05050102010706020507" pitchFamily="18" charset="2"/>
              </a:rPr>
              <a:t>p</a:t>
            </a:r>
            <a:endParaRPr lang="en-US" sz="14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0481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53988"/>
            <a:ext cx="8216900" cy="889000"/>
          </a:xfrm>
        </p:spPr>
        <p:txBody>
          <a:bodyPr/>
          <a:lstStyle/>
          <a:p>
            <a:r>
              <a:rPr lang="en-US" sz="3400" dirty="0" smtClean="0"/>
              <a:t>The coherent interference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65" y="1248024"/>
            <a:ext cx="8729662" cy="4803775"/>
          </a:xfrm>
          <a:solidFill>
            <a:schemeClr val="bg1"/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8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                                                                            Silvia DALLA TORRE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911602" y="1304265"/>
            <a:ext cx="3073400" cy="2852531"/>
            <a:chOff x="717550" y="2057400"/>
            <a:chExt cx="3740150" cy="3543300"/>
          </a:xfrm>
        </p:grpSpPr>
        <p:pic>
          <p:nvPicPr>
            <p:cNvPr id="933892" name="Picture 4" descr="File:Cherenkov.sv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50" y="2151062"/>
              <a:ext cx="3600450" cy="334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717550" y="2057400"/>
              <a:ext cx="3740150" cy="3543300"/>
            </a:xfrm>
            <a:prstGeom prst="rect">
              <a:avLst/>
            </a:prstGeom>
            <a:noFill/>
            <a:ln w="28575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1" i="0" u="none" strike="noStrike" cap="none" normalizeH="0" baseline="0" smtClean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4" charset="0"/>
              </a:endParaRPr>
            </a:p>
          </p:txBody>
        </p:sp>
      </p:grpSp>
      <p:pic>
        <p:nvPicPr>
          <p:cNvPr id="9338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02247"/>
            <a:ext cx="2228850" cy="100965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06800" y="4302247"/>
            <a:ext cx="5435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threshold:  </a:t>
            </a:r>
            <a:r>
              <a:rPr lang="en-US" dirty="0" err="1" smtClean="0">
                <a:solidFill>
                  <a:srgbClr val="0000CC"/>
                </a:solidFill>
              </a:rPr>
              <a:t>n</a:t>
            </a:r>
            <a:r>
              <a:rPr lang="en-US" dirty="0" err="1" smtClean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US" dirty="0" smtClean="0">
                <a:solidFill>
                  <a:srgbClr val="0000CC"/>
                </a:solidFill>
              </a:rPr>
              <a:t> = 1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CC"/>
                </a:solidFill>
              </a:rPr>
              <a:t>saturation: </a:t>
            </a:r>
            <a:r>
              <a:rPr lang="en-US" dirty="0" smtClean="0">
                <a:solidFill>
                  <a:srgbClr val="0000CC"/>
                </a:solidFill>
                <a:latin typeface="Symbol" panose="05050102010706020507" pitchFamily="18" charset="2"/>
              </a:rPr>
              <a:t>b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 1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9338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368530"/>
            <a:ext cx="4499610" cy="243840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338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1515338"/>
            <a:ext cx="21050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42988" y="5493376"/>
            <a:ext cx="788461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tx1"/>
                </a:solidFill>
                <a:effectLst/>
              </a:rPr>
              <a:t>The Cherenkov photons are linearly polarized: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E vector is orthogonal to the cone surface</a:t>
            </a:r>
            <a:endParaRPr lang="en-US" sz="1800" dirty="0">
              <a:solidFill>
                <a:schemeClr val="tx1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effectLst/>
              </a:rPr>
              <a:t>H vector is tangent to the cone surface</a:t>
            </a:r>
            <a:endParaRPr lang="en-US" sz="18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705600" y="1515338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58000" y="1620113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 rot="1980000">
            <a:off x="6911536" y="1870631"/>
            <a:ext cx="2119403" cy="3657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 rot="-2040000">
            <a:off x="6871653" y="3278182"/>
            <a:ext cx="2119403" cy="3657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5340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2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1677988"/>
            <a:ext cx="7786688" cy="889000"/>
          </a:xfrm>
        </p:spPr>
        <p:txBody>
          <a:bodyPr/>
          <a:lstStyle/>
          <a:p>
            <a:r>
              <a:rPr lang="en-US" sz="4800"/>
              <a:t>DIRC</a:t>
            </a: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1135063" y="3019425"/>
            <a:ext cx="778668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l">
              <a:buFontTx/>
              <a:buChar char="•"/>
            </a:pP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single one developed, built and used in the experiment </a:t>
            </a: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4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BABAR (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ended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985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2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</a:t>
            </a:r>
            <a:r>
              <a:rPr lang="en-US" dirty="0" smtClean="0"/>
              <a:t>AT IS A DIRC </a:t>
            </a:r>
            <a:r>
              <a:rPr lang="en-US" dirty="0"/>
              <a:t>?</a:t>
            </a:r>
          </a:p>
        </p:txBody>
      </p:sp>
      <p:pic>
        <p:nvPicPr>
          <p:cNvPr id="928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03850" y="1341438"/>
            <a:ext cx="3638550" cy="4805362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</p:spPr>
      </p:pic>
      <p:sp>
        <p:nvSpPr>
          <p:cNvPr id="928774" name="Rectangle 6"/>
          <p:cNvSpPr>
            <a:spLocks noChangeArrowheads="1"/>
          </p:cNvSpPr>
          <p:nvPr/>
        </p:nvSpPr>
        <p:spPr bwMode="auto">
          <a:xfrm>
            <a:off x="327025" y="1182688"/>
            <a:ext cx="4919663" cy="2668587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  <a:effectLst/>
                <a:latin typeface="Arial" charset="0"/>
              </a:rPr>
              <a:t>A fraction of the produced light is guided to the PMT system at one of the bar ends</a:t>
            </a:r>
            <a:endParaRPr lang="en-US" sz="1600" dirty="0">
              <a:solidFill>
                <a:srgbClr val="0000CC"/>
              </a:solidFill>
              <a:effectLst/>
              <a:latin typeface="Arial" charset="0"/>
            </a:endParaRPr>
          </a:p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1600" dirty="0">
              <a:solidFill>
                <a:srgbClr val="0000CC"/>
              </a:solidFill>
              <a:effectLst/>
              <a:latin typeface="Arial" charset="0"/>
            </a:endParaRPr>
          </a:p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6600"/>
                </a:solidFill>
                <a:effectLst/>
                <a:latin typeface="Arial" charset="0"/>
              </a:rPr>
              <a:t>Thanks to the very fine </a:t>
            </a:r>
            <a:r>
              <a:rPr lang="en-US" sz="1600" dirty="0" err="1" smtClean="0">
                <a:solidFill>
                  <a:srgbClr val="006600"/>
                </a:solidFill>
                <a:effectLst/>
                <a:latin typeface="Arial" charset="0"/>
              </a:rPr>
              <a:t>mrchanical</a:t>
            </a:r>
            <a:r>
              <a:rPr lang="en-US" sz="1600" dirty="0" smtClean="0">
                <a:solidFill>
                  <a:srgbClr val="006600"/>
                </a:solidFill>
                <a:effectLst/>
                <a:latin typeface="Arial" charset="0"/>
              </a:rPr>
              <a:t> accuracy of the bar, the light direction is preserved (left/right ambiguity)</a:t>
            </a:r>
          </a:p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endParaRPr lang="en-US" sz="1600" dirty="0">
              <a:solidFill>
                <a:srgbClr val="006600"/>
              </a:solidFill>
              <a:effectLst/>
              <a:latin typeface="Arial" charset="0"/>
            </a:endParaRPr>
          </a:p>
          <a:p>
            <a:pPr marL="571500" indent="-571500" algn="l">
              <a:spcBef>
                <a:spcPct val="30000"/>
              </a:spcBef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1600" dirty="0" smtClean="0">
                <a:solidFill>
                  <a:srgbClr val="0000CC"/>
                </a:solidFill>
                <a:effectLst/>
                <a:latin typeface="Arial" charset="0"/>
              </a:rPr>
              <a:t>Reconstruction is based on the PMT coordinates and the </a:t>
            </a:r>
            <a:r>
              <a:rPr lang="en-US" sz="1600" dirty="0" smtClean="0">
                <a:solidFill>
                  <a:srgbClr val="0000CC"/>
                </a:solidFill>
                <a:effectLst/>
                <a:latin typeface="Arial" charset="0"/>
              </a:rPr>
              <a:t>signal time</a:t>
            </a:r>
            <a:endParaRPr lang="en-US" sz="1600" dirty="0">
              <a:solidFill>
                <a:srgbClr val="0000CC"/>
              </a:solidFill>
              <a:effectLst/>
              <a:latin typeface="Arial" charset="0"/>
            </a:endParaRPr>
          </a:p>
        </p:txBody>
      </p:sp>
      <p:pic>
        <p:nvPicPr>
          <p:cNvPr id="9" name="Picture 6" descr="DIRC_princi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99" y="3926382"/>
            <a:ext cx="3870325" cy="2809381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11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BABAR DIRC</a:t>
            </a:r>
            <a:endParaRPr lang="en-US" dirty="0"/>
          </a:p>
        </p:txBody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388" y="1303338"/>
            <a:ext cx="6159500" cy="480377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BABAR</a:t>
            </a:r>
          </a:p>
          <a:p>
            <a:r>
              <a:rPr lang="en-US" dirty="0" smtClean="0">
                <a:effectLst/>
              </a:rPr>
              <a:t>At PEP-II B-factory, SLAC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Study of CP violation in the B sector</a:t>
            </a:r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DIRC</a:t>
            </a:r>
          </a:p>
          <a:p>
            <a:r>
              <a:rPr lang="en-US" dirty="0">
                <a:effectLst/>
              </a:rPr>
              <a:t>144 </a:t>
            </a:r>
            <a:r>
              <a:rPr lang="en-US" dirty="0" smtClean="0">
                <a:effectLst/>
              </a:rPr>
              <a:t>bars, </a:t>
            </a:r>
            <a:r>
              <a:rPr lang="en-US" dirty="0" smtClean="0">
                <a:effectLst/>
              </a:rPr>
              <a:t>4.9 </a:t>
            </a:r>
            <a:r>
              <a:rPr lang="en-US" dirty="0">
                <a:effectLst/>
              </a:rPr>
              <a:t>m </a:t>
            </a:r>
            <a:r>
              <a:rPr lang="en-US" dirty="0" smtClean="0">
                <a:effectLst/>
              </a:rPr>
              <a:t>long (4 parts glued together), kept in constant  N2 flux</a:t>
            </a:r>
            <a:endParaRPr lang="en-US" dirty="0">
              <a:effectLst/>
            </a:endParaRPr>
          </a:p>
          <a:p>
            <a:r>
              <a:rPr lang="en-US" dirty="0" smtClean="0">
                <a:solidFill>
                  <a:srgbClr val="006600"/>
                </a:solidFill>
                <a:effectLst/>
              </a:rPr>
              <a:t>purified water at an end to let the photons out </a:t>
            </a:r>
          </a:p>
          <a:p>
            <a:r>
              <a:rPr lang="en-US" dirty="0" err="1" smtClean="0">
                <a:effectLst/>
              </a:rPr>
              <a:t>n_ph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(</a:t>
            </a:r>
            <a:r>
              <a:rPr lang="en-US" dirty="0">
                <a:effectLst/>
                <a:latin typeface="Symbol" pitchFamily="64" charset="2"/>
              </a:rPr>
              <a:t>b</a:t>
            </a:r>
            <a:r>
              <a:rPr lang="en-US" dirty="0">
                <a:effectLst/>
              </a:rPr>
              <a:t> = 1) = 23 </a:t>
            </a:r>
          </a:p>
          <a:p>
            <a:r>
              <a:rPr lang="en-US" dirty="0" smtClean="0">
                <a:solidFill>
                  <a:srgbClr val="006600"/>
                </a:solidFill>
                <a:effectLst/>
              </a:rPr>
              <a:t>Algebraic reconstruction of the image </a:t>
            </a:r>
            <a:r>
              <a:rPr lang="en-US" dirty="0" smtClean="0">
                <a:solidFill>
                  <a:srgbClr val="006600"/>
                </a:solidFill>
                <a:effectLst/>
              </a:rPr>
              <a:t>(it is not a ring !)</a:t>
            </a:r>
            <a:endParaRPr lang="en-US" dirty="0">
              <a:solidFill>
                <a:srgbClr val="006600"/>
              </a:solidFill>
              <a:effectLst/>
            </a:endParaRPr>
          </a:p>
          <a:p>
            <a:r>
              <a:rPr lang="en-US" dirty="0" smtClean="0">
                <a:effectLst/>
              </a:rPr>
              <a:t>separation </a:t>
            </a:r>
            <a:r>
              <a:rPr lang="en-US" dirty="0">
                <a:effectLst/>
                <a:latin typeface="Symbol" pitchFamily="64" charset="2"/>
              </a:rPr>
              <a:t>p</a:t>
            </a:r>
            <a:r>
              <a:rPr lang="en-US" dirty="0">
                <a:effectLst/>
              </a:rPr>
              <a:t>/K </a:t>
            </a:r>
            <a:r>
              <a:rPr lang="en-US" dirty="0" smtClean="0">
                <a:effectLst/>
              </a:rPr>
              <a:t>at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2 </a:t>
            </a:r>
            <a:r>
              <a:rPr lang="en-US" dirty="0">
                <a:effectLst/>
                <a:latin typeface="Symbol" pitchFamily="64" charset="2"/>
              </a:rPr>
              <a:t>s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level up to 4 </a:t>
            </a:r>
            <a:r>
              <a:rPr lang="en-US" dirty="0">
                <a:effectLst/>
              </a:rPr>
              <a:t>GeV/c</a:t>
            </a:r>
          </a:p>
        </p:txBody>
      </p:sp>
      <p:pic>
        <p:nvPicPr>
          <p:cNvPr id="9297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0750" y="3457575"/>
            <a:ext cx="2212975" cy="1852613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7218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BABAR DIRC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                                                                            Silvia DALLA TORRE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</a:p>
          <a:p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30200" y="1290637"/>
            <a:ext cx="9359900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GB" kern="0" dirty="0" smtClean="0">
                <a:effectLst/>
              </a:rPr>
              <a:t>The only DIRC ever built and operated !</a:t>
            </a:r>
            <a:endParaRPr lang="en-GB" kern="0" dirty="0">
              <a:effectLst/>
            </a:endParaRPr>
          </a:p>
        </p:txBody>
      </p:sp>
      <p:pic>
        <p:nvPicPr>
          <p:cNvPr id="8" name="Picture 4" descr="ieee_pikse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7" y="1930400"/>
            <a:ext cx="3294062" cy="26162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571750" y="2436812"/>
            <a:ext cx="2505075" cy="396875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0000"/>
              </a:lnSpc>
              <a:tabLst>
                <a:tab pos="458788" algn="l"/>
              </a:tabLst>
            </a:pPr>
            <a:r>
              <a:rPr lang="en-US" sz="2000" b="0" dirty="0">
                <a:solidFill>
                  <a:schemeClr val="hlink"/>
                </a:solidFill>
                <a:effectLst/>
                <a:latin typeface="Symbol" pitchFamily="18" charset="2"/>
              </a:rPr>
              <a:t>p</a:t>
            </a:r>
            <a:r>
              <a:rPr lang="en-US" sz="2000" b="0" dirty="0">
                <a:solidFill>
                  <a:schemeClr val="hlink"/>
                </a:solidFill>
                <a:effectLst/>
                <a:latin typeface="Times New Roman" pitchFamily="18" charset="0"/>
              </a:rPr>
              <a:t>/K separation </a:t>
            </a:r>
            <a:r>
              <a:rPr lang="en-US" sz="2000" b="0" dirty="0" smtClean="0">
                <a:solidFill>
                  <a:schemeClr val="hlink"/>
                </a:solidFill>
                <a:effectLst/>
                <a:latin typeface="Times New Roman" pitchFamily="18" charset="0"/>
              </a:rPr>
              <a:t>power</a:t>
            </a:r>
            <a:endParaRPr lang="en-US" sz="2000" b="0" dirty="0"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4" descr="slac_pid"/>
          <p:cNvPicPr>
            <a:picLocks noChangeAspect="1" noChangeArrowheads="1"/>
          </p:cNvPicPr>
          <p:nvPr/>
        </p:nvPicPr>
        <p:blipFill>
          <a:blip r:embed="rId3" cstate="print"/>
          <a:srcRect l="2988" t="17543" r="47876" b="17149"/>
          <a:stretch>
            <a:fillRect/>
          </a:stretch>
        </p:blipFill>
        <p:spPr bwMode="auto">
          <a:xfrm>
            <a:off x="5980112" y="2981324"/>
            <a:ext cx="3124200" cy="2733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588125" y="3352800"/>
            <a:ext cx="1908175" cy="396875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0000"/>
              </a:lnSpc>
              <a:tabLst>
                <a:tab pos="458788" algn="l"/>
              </a:tabLst>
            </a:pPr>
            <a:r>
              <a:rPr lang="en-US" sz="2000" b="0" dirty="0" smtClean="0">
                <a:solidFill>
                  <a:schemeClr val="hlink"/>
                </a:solidFill>
                <a:effectLst/>
                <a:latin typeface="Times New Roman" pitchFamily="18" charset="0"/>
              </a:rPr>
              <a:t>K ID efficiency</a:t>
            </a:r>
            <a:endParaRPr lang="en-US" sz="2000" b="0" dirty="0"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308725" y="4140200"/>
            <a:ext cx="1806575" cy="396875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 lIns="91432" tIns="45716" rIns="91432" bIns="45716">
            <a:spAutoFit/>
          </a:bodyPr>
          <a:lstStyle/>
          <a:p>
            <a:pPr>
              <a:lnSpc>
                <a:spcPct val="100000"/>
              </a:lnSpc>
              <a:tabLst>
                <a:tab pos="458788" algn="l"/>
              </a:tabLst>
            </a:pPr>
            <a:r>
              <a:rPr lang="en-US" sz="2000" b="0" dirty="0" smtClean="0">
                <a:solidFill>
                  <a:schemeClr val="hlink"/>
                </a:solidFill>
                <a:effectLst/>
                <a:latin typeface="Symbol" pitchFamily="18" charset="2"/>
              </a:rPr>
              <a:t>p</a:t>
            </a:r>
            <a:r>
              <a:rPr lang="en-US" sz="2000" b="0" dirty="0" smtClean="0">
                <a:solidFill>
                  <a:schemeClr val="hlink"/>
                </a:solidFill>
                <a:effectLst/>
                <a:latin typeface="Times New Roman" pitchFamily="18" charset="0"/>
              </a:rPr>
              <a:t>  miss- Id as K</a:t>
            </a:r>
            <a:endParaRPr lang="en-US" sz="2000" b="0" dirty="0"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5071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     </a:t>
            </a:r>
          </a:p>
          <a:p>
            <a:endParaRPr lang="en-US" dirty="0">
              <a:latin typeface="Times New Roman" pitchFamily="6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2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5063" y="2574925"/>
            <a:ext cx="7786688" cy="889000"/>
          </a:xfrm>
        </p:spPr>
        <p:txBody>
          <a:bodyPr/>
          <a:lstStyle/>
          <a:p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err="1" smtClean="0"/>
              <a:t>RICHes</a:t>
            </a:r>
            <a:r>
              <a:rPr lang="en-US" sz="4800" dirty="0" smtClean="0"/>
              <a:t> with </a:t>
            </a:r>
            <a:r>
              <a:rPr lang="en-US" sz="4800" dirty="0" smtClean="0"/>
              <a:t>MULTIPLE RADIATORS</a:t>
            </a:r>
            <a:endParaRPr lang="en-US" sz="4800" dirty="0"/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1135063" y="3019425"/>
            <a:ext cx="778668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l">
              <a:buFontTx/>
              <a:buChar char="•"/>
            </a:pP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999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8638" y="153988"/>
            <a:ext cx="7874000" cy="889000"/>
          </a:xfrm>
        </p:spPr>
        <p:txBody>
          <a:bodyPr/>
          <a:lstStyle/>
          <a:p>
            <a:r>
              <a:rPr lang="en-US" sz="3200" dirty="0"/>
              <a:t>DELPHI </a:t>
            </a:r>
            <a:r>
              <a:rPr lang="en-US" sz="2400" dirty="0"/>
              <a:t>(</a:t>
            </a:r>
            <a:r>
              <a:rPr lang="en-US" sz="2400" dirty="0" smtClean="0"/>
              <a:t>prototype, </a:t>
            </a:r>
            <a:r>
              <a:rPr lang="en-US" sz="2400" dirty="0"/>
              <a:t>barrel, forward</a:t>
            </a:r>
            <a:r>
              <a:rPr lang="en-US" sz="2400" dirty="0" smtClean="0"/>
              <a:t>)</a:t>
            </a:r>
            <a:r>
              <a:rPr lang="en-US" sz="3200" dirty="0" smtClean="0"/>
              <a:t>                           </a:t>
            </a:r>
            <a:endParaRPr lang="en-US" sz="2400" dirty="0"/>
          </a:p>
        </p:txBody>
      </p:sp>
      <p:sp>
        <p:nvSpPr>
          <p:cNvPr id="90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388" y="1303338"/>
            <a:ext cx="8729662" cy="50768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>
                <a:solidFill>
                  <a:schemeClr val="accent2"/>
                </a:solidFill>
                <a:effectLst/>
              </a:rPr>
              <a:t>DELPHI</a:t>
            </a:r>
            <a:r>
              <a:rPr lang="en-US" sz="1800" dirty="0">
                <a:effectLst/>
              </a:rPr>
              <a:t> </a:t>
            </a:r>
            <a:r>
              <a:rPr lang="en-US" sz="1800" dirty="0" smtClean="0">
                <a:effectLst/>
              </a:rPr>
              <a:t>at </a:t>
            </a:r>
            <a:r>
              <a:rPr lang="en-US" sz="1800" dirty="0">
                <a:effectLst/>
              </a:rPr>
              <a:t>LEP </a:t>
            </a:r>
            <a:r>
              <a:rPr lang="en-US" sz="1800" dirty="0" smtClean="0">
                <a:effectLst/>
              </a:rPr>
              <a:t>(e</a:t>
            </a:r>
            <a:r>
              <a:rPr lang="en-US" sz="1800" dirty="0">
                <a:effectLst/>
              </a:rPr>
              <a:t>+ </a:t>
            </a:r>
            <a:r>
              <a:rPr lang="en-US" sz="1800" dirty="0" smtClean="0">
                <a:effectLst/>
              </a:rPr>
              <a:t>e-  circul</a:t>
            </a:r>
            <a:r>
              <a:rPr lang="en-US" sz="1800" dirty="0" smtClean="0">
                <a:effectLst/>
              </a:rPr>
              <a:t>ar collider</a:t>
            </a:r>
            <a:r>
              <a:rPr lang="en-US" sz="1800" dirty="0" smtClean="0">
                <a:effectLst/>
              </a:rPr>
              <a:t>), </a:t>
            </a:r>
            <a:r>
              <a:rPr lang="en-US" sz="1800" dirty="0">
                <a:effectLst/>
              </a:rPr>
              <a:t>CERN</a:t>
            </a:r>
          </a:p>
          <a:p>
            <a:pPr>
              <a:lnSpc>
                <a:spcPct val="80000"/>
              </a:lnSpc>
            </a:pPr>
            <a:endParaRPr lang="en-US" sz="1800" dirty="0">
              <a:effectLst/>
            </a:endParaRPr>
          </a:p>
          <a:p>
            <a:pPr>
              <a:lnSpc>
                <a:spcPct val="80000"/>
              </a:lnSpc>
              <a:buFont typeface="Wingdings" pitchFamily="2" charset="2"/>
              <a:buChar char="à"/>
            </a:pPr>
            <a:r>
              <a:rPr lang="en-US" sz="1800" dirty="0" smtClean="0">
                <a:solidFill>
                  <a:schemeClr val="tx1"/>
                </a:solidFill>
                <a:effectLst/>
                <a:sym typeface="Wingdings" pitchFamily="2" charset="2"/>
              </a:rPr>
              <a:t>Systematic study of the weak force vector bosons </a:t>
            </a:r>
          </a:p>
          <a:p>
            <a:pPr>
              <a:lnSpc>
                <a:spcPct val="80000"/>
              </a:lnSpc>
              <a:buFont typeface="Wingdings" pitchFamily="2" charset="2"/>
              <a:buChar char="à"/>
            </a:pPr>
            <a:r>
              <a:rPr lang="en-US" sz="1800" dirty="0" smtClean="0">
                <a:solidFill>
                  <a:schemeClr val="tx1"/>
                </a:solidFill>
                <a:effectLst/>
                <a:sym typeface="Wingdings" pitchFamily="2" charset="2"/>
              </a:rPr>
              <a:t>+ much more in physics</a:t>
            </a:r>
            <a:endParaRPr lang="en-US" sz="1800" dirty="0">
              <a:solidFill>
                <a:schemeClr val="tx1"/>
              </a:solidFill>
              <a:effectLst/>
              <a:sym typeface="Wingdings" pitchFamily="2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à"/>
            </a:pPr>
            <a:r>
              <a:rPr lang="en-US" sz="1800" dirty="0">
                <a:solidFill>
                  <a:schemeClr val="tx1"/>
                </a:solidFill>
                <a:effectLst/>
                <a:sym typeface="Wingdings" pitchFamily="2" charset="2"/>
              </a:rPr>
              <a:t>in </a:t>
            </a:r>
            <a:r>
              <a:rPr lang="en-US" sz="1800" dirty="0" smtClean="0">
                <a:solidFill>
                  <a:schemeClr val="tx1"/>
                </a:solidFill>
                <a:effectLst/>
                <a:sym typeface="Wingdings" pitchFamily="2" charset="2"/>
              </a:rPr>
              <a:t>particular,  </a:t>
            </a:r>
            <a:r>
              <a:rPr lang="en-US" sz="1800" dirty="0" err="1" smtClean="0">
                <a:solidFill>
                  <a:schemeClr val="tx1"/>
                </a:solidFill>
                <a:effectLst/>
                <a:sym typeface="Wingdings" pitchFamily="2" charset="2"/>
              </a:rPr>
              <a:t>RICHes</a:t>
            </a:r>
            <a:r>
              <a:rPr lang="en-US" sz="1800" dirty="0" smtClean="0">
                <a:solidFill>
                  <a:schemeClr val="tx1"/>
                </a:solidFill>
                <a:effectLst/>
                <a:sym typeface="Wingdings" pitchFamily="2" charset="2"/>
              </a:rPr>
              <a:t> used for the study of the heavy quark spectroscopy</a:t>
            </a:r>
            <a:endParaRPr lang="en-US" sz="1800" dirty="0">
              <a:solidFill>
                <a:schemeClr val="tx1"/>
              </a:solidFill>
              <a:effectLst/>
              <a:sym typeface="Wingdings" pitchFamily="2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1800" dirty="0">
              <a:solidFill>
                <a:schemeClr val="tx1"/>
              </a:solidFill>
              <a:effectLst/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  <a:sym typeface="Wingdings" pitchFamily="2" charset="2"/>
              </a:rPr>
              <a:t>separation </a:t>
            </a:r>
            <a:r>
              <a:rPr lang="en-US" sz="1800" dirty="0" err="1">
                <a:effectLst/>
                <a:latin typeface="Symbol" pitchFamily="64" charset="2"/>
                <a:sym typeface="Wingdings" pitchFamily="2" charset="2"/>
              </a:rPr>
              <a:t>p</a:t>
            </a:r>
            <a:r>
              <a:rPr lang="en-US" sz="1800" dirty="0" err="1">
                <a:effectLst/>
                <a:sym typeface="Wingdings" pitchFamily="2" charset="2"/>
              </a:rPr>
              <a:t>,K,p</a:t>
            </a:r>
            <a:r>
              <a:rPr lang="en-US" sz="1800" dirty="0">
                <a:effectLst/>
                <a:sym typeface="Wingdings" pitchFamily="2" charset="2"/>
              </a:rPr>
              <a:t> </a:t>
            </a:r>
            <a:r>
              <a:rPr lang="en-US" sz="1800" dirty="0" smtClean="0">
                <a:effectLst/>
                <a:sym typeface="Wingdings" pitchFamily="2" charset="2"/>
              </a:rPr>
              <a:t>in the range 0.3-40 </a:t>
            </a:r>
            <a:r>
              <a:rPr lang="en-US" sz="1800" dirty="0">
                <a:effectLst/>
                <a:sym typeface="Wingdings" pitchFamily="2" charset="2"/>
              </a:rPr>
              <a:t>GeV/c  </a:t>
            </a:r>
            <a:r>
              <a:rPr lang="en-US" sz="1800" dirty="0" smtClean="0">
                <a:solidFill>
                  <a:srgbClr val="FF66FF"/>
                </a:solidFill>
                <a:effectLst/>
                <a:sym typeface="Wingdings" pitchFamily="2" charset="2"/>
              </a:rPr>
              <a:t>dual radiator</a:t>
            </a:r>
            <a:endParaRPr lang="en-US" sz="1800" dirty="0">
              <a:solidFill>
                <a:srgbClr val="FF66FF"/>
              </a:solidFill>
              <a:effectLst/>
              <a:sym typeface="Wingdings" pitchFamily="2" charset="2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à"/>
            </a:pPr>
            <a:endParaRPr lang="en-US" sz="1800" dirty="0">
              <a:solidFill>
                <a:srgbClr val="FF33CC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Long drift path of the </a:t>
            </a:r>
            <a:r>
              <a:rPr lang="en-US" sz="1800" dirty="0" err="1">
                <a:effectLst/>
              </a:rPr>
              <a:t>pe</a:t>
            </a:r>
            <a:r>
              <a:rPr lang="en-US" sz="1800" dirty="0">
                <a:effectLst/>
              </a:rPr>
              <a:t> </a:t>
            </a:r>
            <a:r>
              <a:rPr lang="en-US" sz="1800" dirty="0" smtClean="0">
                <a:effectLst/>
              </a:rPr>
              <a:t>(=photoelectrons) </a:t>
            </a:r>
            <a:r>
              <a:rPr lang="en-US" sz="1800" dirty="0">
                <a:effectLst/>
              </a:rPr>
              <a:t>: </a:t>
            </a:r>
            <a:r>
              <a:rPr lang="en-US" sz="1800" dirty="0" smtClean="0">
                <a:solidFill>
                  <a:schemeClr val="hlink"/>
                </a:solidFill>
                <a:effectLst/>
              </a:rPr>
              <a:t>up to </a:t>
            </a:r>
            <a:r>
              <a:rPr lang="en-US" sz="1800" dirty="0">
                <a:solidFill>
                  <a:schemeClr val="hlink"/>
                </a:solidFill>
                <a:effectLst/>
              </a:rPr>
              <a:t>a 1.6 m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Crucial calibration and monitoring </a:t>
            </a:r>
            <a:r>
              <a:rPr lang="en-US" sz="1600" dirty="0" smtClean="0">
                <a:solidFill>
                  <a:schemeClr val="tx1"/>
                </a:solidFill>
              </a:rPr>
              <a:t>: drift velocity, alignments</a:t>
            </a:r>
            <a:endParaRPr lang="en-US" sz="1600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Slow response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1800" dirty="0" err="1" smtClean="0">
                <a:effectLst/>
              </a:rPr>
              <a:t>Photoconversio</a:t>
            </a:r>
            <a:r>
              <a:rPr lang="en-US" sz="1800" dirty="0" err="1" smtClean="0">
                <a:effectLst/>
              </a:rPr>
              <a:t>n</a:t>
            </a:r>
            <a:r>
              <a:rPr lang="en-US" sz="1800" dirty="0" smtClean="0">
                <a:effectLst/>
              </a:rPr>
              <a:t>, drift and multiplication in </a:t>
            </a:r>
            <a:r>
              <a:rPr lang="en-US" sz="1800" dirty="0" smtClean="0">
                <a:solidFill>
                  <a:schemeClr val="hlink"/>
                </a:solidFill>
                <a:effectLst/>
              </a:rPr>
              <a:t>CH4 </a:t>
            </a:r>
            <a:r>
              <a:rPr lang="en-US" sz="1800" dirty="0">
                <a:solidFill>
                  <a:schemeClr val="hlink"/>
                </a:solidFill>
                <a:effectLst/>
              </a:rPr>
              <a:t>+TMAE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solidFill>
                  <a:schemeClr val="tx1"/>
                </a:solidFill>
              </a:rPr>
              <a:t>Crucial calibration and monitoring : </a:t>
            </a:r>
            <a:r>
              <a:rPr lang="en-US" sz="1600" dirty="0" smtClean="0">
                <a:solidFill>
                  <a:schemeClr val="tx1"/>
                </a:solidFill>
              </a:rPr>
              <a:t>refractive indexes, transparency, temperature, pressure</a:t>
            </a:r>
          </a:p>
          <a:p>
            <a:pPr>
              <a:lnSpc>
                <a:spcPct val="80000"/>
              </a:lnSpc>
            </a:pPr>
            <a:endParaRPr lang="en-US" sz="1800" dirty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800" dirty="0" smtClean="0">
                <a:effectLst/>
              </a:rPr>
              <a:t>In the following, </a:t>
            </a:r>
            <a:r>
              <a:rPr lang="en-US" sz="1800" dirty="0" smtClean="0">
                <a:solidFill>
                  <a:schemeClr val="hlink"/>
                </a:solidFill>
                <a:effectLst/>
              </a:rPr>
              <a:t>DELPHI BARREL RICH</a:t>
            </a:r>
            <a:endParaRPr lang="en-US" sz="1800" dirty="0">
              <a:solidFill>
                <a:schemeClr val="hlink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78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DELPHI _ BARREL RICH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388" y="4970463"/>
            <a:ext cx="8729662" cy="1431925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1800" dirty="0" smtClean="0">
                <a:effectLst/>
              </a:rPr>
              <a:t>Liquid radiator: </a:t>
            </a:r>
            <a:r>
              <a:rPr lang="en-US" sz="1800" dirty="0">
                <a:effectLst/>
              </a:rPr>
              <a:t>1 </a:t>
            </a:r>
            <a:r>
              <a:rPr lang="en-US" sz="1800" dirty="0" smtClean="0">
                <a:effectLst/>
              </a:rPr>
              <a:t>cm, </a:t>
            </a:r>
            <a:r>
              <a:rPr lang="en-US" sz="1800" dirty="0" smtClean="0">
                <a:solidFill>
                  <a:schemeClr val="accent2"/>
                </a:solidFill>
                <a:effectLst/>
              </a:rPr>
              <a:t>C6F14</a:t>
            </a:r>
          </a:p>
          <a:p>
            <a:pPr>
              <a:lnSpc>
                <a:spcPct val="70000"/>
              </a:lnSpc>
            </a:pPr>
            <a:r>
              <a:rPr lang="en-US" sz="1800" dirty="0" smtClean="0">
                <a:effectLst/>
              </a:rPr>
              <a:t>Gaseous radiator</a:t>
            </a:r>
            <a:r>
              <a:rPr lang="en-US" sz="1800" dirty="0" smtClean="0">
                <a:effectLst/>
              </a:rPr>
              <a:t>: </a:t>
            </a:r>
            <a:r>
              <a:rPr lang="en-US" sz="1800" dirty="0" smtClean="0">
                <a:solidFill>
                  <a:schemeClr val="accent2"/>
                </a:solidFill>
                <a:effectLst/>
              </a:rPr>
              <a:t>C5F12</a:t>
            </a:r>
            <a:r>
              <a:rPr lang="en-US" sz="1800" dirty="0" smtClean="0">
                <a:effectLst/>
              </a:rPr>
              <a:t> (@ 40 </a:t>
            </a:r>
            <a:r>
              <a:rPr lang="en-US" sz="1800" baseline="30000" dirty="0" err="1" smtClean="0">
                <a:effectLst/>
              </a:rPr>
              <a:t>o</a:t>
            </a:r>
            <a:r>
              <a:rPr lang="en-US" sz="1800" dirty="0" err="1" smtClean="0">
                <a:effectLst/>
              </a:rPr>
              <a:t>C</a:t>
            </a:r>
            <a:r>
              <a:rPr lang="en-US" sz="1800" dirty="0" smtClean="0">
                <a:effectLst/>
              </a:rPr>
              <a:t>)</a:t>
            </a:r>
          </a:p>
          <a:p>
            <a:pPr>
              <a:lnSpc>
                <a:spcPct val="70000"/>
              </a:lnSpc>
            </a:pPr>
            <a:r>
              <a:rPr lang="en-US" sz="1800" dirty="0" err="1" smtClean="0">
                <a:effectLst/>
              </a:rPr>
              <a:t>E_drift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>
                <a:effectLst/>
              </a:rPr>
              <a:t>= </a:t>
            </a:r>
            <a:r>
              <a:rPr lang="en-US" sz="1800" dirty="0">
                <a:solidFill>
                  <a:schemeClr val="accent2"/>
                </a:solidFill>
                <a:effectLst/>
              </a:rPr>
              <a:t>0.6 kV/cm</a:t>
            </a:r>
            <a:r>
              <a:rPr lang="en-US" sz="1800" dirty="0">
                <a:effectLst/>
              </a:rPr>
              <a:t> (100 kV in </a:t>
            </a:r>
            <a:r>
              <a:rPr lang="en-US" sz="1800" dirty="0" smtClean="0">
                <a:effectLst/>
              </a:rPr>
              <a:t>total </a:t>
            </a:r>
            <a:r>
              <a:rPr lang="en-US" sz="1800" dirty="0">
                <a:effectLst/>
              </a:rPr>
              <a:t>!)</a:t>
            </a:r>
          </a:p>
          <a:p>
            <a:pPr>
              <a:lnSpc>
                <a:spcPct val="70000"/>
              </a:lnSpc>
            </a:pPr>
            <a:r>
              <a:rPr lang="en-US" sz="1800" dirty="0" smtClean="0">
                <a:effectLst/>
              </a:rPr>
              <a:t>Max drift time: </a:t>
            </a:r>
            <a:r>
              <a:rPr lang="en-US" sz="1800" dirty="0">
                <a:solidFill>
                  <a:schemeClr val="accent2"/>
                </a:solidFill>
                <a:effectLst/>
              </a:rPr>
              <a:t>25 </a:t>
            </a:r>
            <a:r>
              <a:rPr lang="en-US" sz="1800" dirty="0" err="1">
                <a:solidFill>
                  <a:schemeClr val="accent2"/>
                </a:solidFill>
                <a:effectLst/>
                <a:latin typeface="Symbol" pitchFamily="64" charset="2"/>
              </a:rPr>
              <a:t>m</a:t>
            </a:r>
            <a:r>
              <a:rPr lang="en-US" sz="1800" dirty="0" err="1">
                <a:solidFill>
                  <a:schemeClr val="accent2"/>
                </a:solidFill>
                <a:effectLst/>
              </a:rPr>
              <a:t>s</a:t>
            </a:r>
            <a:endParaRPr lang="en-US" sz="1800" dirty="0">
              <a:solidFill>
                <a:schemeClr val="accent2"/>
              </a:solidFill>
              <a:effectLst/>
            </a:endParaRPr>
          </a:p>
          <a:p>
            <a:pPr>
              <a:lnSpc>
                <a:spcPct val="70000"/>
              </a:lnSpc>
            </a:pPr>
            <a:r>
              <a:rPr lang="en-US" sz="1800" dirty="0" smtClean="0">
                <a:effectLst/>
              </a:rPr>
              <a:t>Multiplication and detection: </a:t>
            </a:r>
            <a:r>
              <a:rPr lang="en-US" sz="1800" dirty="0">
                <a:solidFill>
                  <a:schemeClr val="accent2"/>
                </a:solidFill>
                <a:effectLst/>
              </a:rPr>
              <a:t>camera </a:t>
            </a:r>
            <a:r>
              <a:rPr lang="en-US" sz="1800" dirty="0" err="1">
                <a:solidFill>
                  <a:schemeClr val="accent2"/>
                </a:solidFill>
                <a:effectLst/>
              </a:rPr>
              <a:t>multifili</a:t>
            </a:r>
            <a:r>
              <a:rPr lang="en-US" sz="1800" dirty="0">
                <a:solidFill>
                  <a:schemeClr val="accent2"/>
                </a:solidFill>
                <a:effectLst/>
              </a:rPr>
              <a:t> a </a:t>
            </a:r>
            <a:r>
              <a:rPr lang="en-US" sz="1800" dirty="0" err="1">
                <a:solidFill>
                  <a:schemeClr val="accent2"/>
                </a:solidFill>
                <a:effectLst/>
              </a:rPr>
              <a:t>elettrodi</a:t>
            </a:r>
            <a:r>
              <a:rPr lang="en-US" sz="1800" dirty="0">
                <a:solidFill>
                  <a:schemeClr val="accent2"/>
                </a:solidFill>
                <a:effectLst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effectLst/>
              </a:rPr>
              <a:t>ciechi</a:t>
            </a:r>
            <a:endParaRPr lang="en-US" sz="1800" dirty="0">
              <a:solidFill>
                <a:schemeClr val="accent2"/>
              </a:solidFill>
              <a:effectLst/>
            </a:endParaRPr>
          </a:p>
        </p:txBody>
      </p:sp>
      <p:pic>
        <p:nvPicPr>
          <p:cNvPr id="901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" y="1300163"/>
            <a:ext cx="5908675" cy="3576637"/>
          </a:xfrm>
          <a:prstGeom prst="rect">
            <a:avLst/>
          </a:prstGeom>
          <a:noFill/>
          <a:ln w="9525" algn="ctr">
            <a:solidFill>
              <a:schemeClr val="hlink"/>
            </a:solidFill>
            <a:miter lim="800000"/>
            <a:headEnd/>
            <a:tailEnd/>
          </a:ln>
          <a:effectLst/>
        </p:spPr>
      </p:pic>
      <p:pic>
        <p:nvPicPr>
          <p:cNvPr id="901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750" y="1625600"/>
            <a:ext cx="2562225" cy="2844800"/>
          </a:xfrm>
          <a:prstGeom prst="rect">
            <a:avLst/>
          </a:prstGeom>
          <a:noFill/>
          <a:ln w="9525" algn="ctr">
            <a:solidFill>
              <a:schemeClr val="hlink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3161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05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DELPHI _ BARREL RICH, </a:t>
            </a:r>
            <a:r>
              <a:rPr lang="en-US" dirty="0" smtClean="0"/>
              <a:t>events</a:t>
            </a:r>
            <a:endParaRPr lang="en-US" dirty="0"/>
          </a:p>
        </p:txBody>
      </p:sp>
      <p:pic>
        <p:nvPicPr>
          <p:cNvPr id="905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166813"/>
            <a:ext cx="5373688" cy="5302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9861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                                                                            Silvia DALLA TORRE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      </a:t>
            </a:r>
          </a:p>
          <a:p>
            <a:endParaRPr lang="en-US">
              <a:latin typeface="Times New Roman" pitchFamily="64" charset="0"/>
            </a:endParaRP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906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DELPHI RICH BARREL, </a:t>
            </a:r>
            <a:r>
              <a:rPr lang="en-US">
                <a:latin typeface="Symbol" pitchFamily="64" charset="2"/>
              </a:rPr>
              <a:t>q </a:t>
            </a:r>
            <a:r>
              <a:rPr lang="en-US"/>
              <a:t>vs p</a:t>
            </a:r>
          </a:p>
        </p:txBody>
      </p:sp>
      <p:pic>
        <p:nvPicPr>
          <p:cNvPr id="906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763" y="1314450"/>
            <a:ext cx="5394325" cy="506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06245" name="Text Box 5"/>
          <p:cNvSpPr txBox="1">
            <a:spLocks noChangeArrowheads="1"/>
          </p:cNvSpPr>
          <p:nvPr/>
        </p:nvSpPr>
        <p:spPr bwMode="auto">
          <a:xfrm>
            <a:off x="5639490" y="2427288"/>
            <a:ext cx="3468899" cy="591573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Liquid radiator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06246" name="Text Box 6"/>
          <p:cNvSpPr txBox="1">
            <a:spLocks noChangeArrowheads="1"/>
          </p:cNvSpPr>
          <p:nvPr/>
        </p:nvSpPr>
        <p:spPr bwMode="auto">
          <a:xfrm>
            <a:off x="5551379" y="4995863"/>
            <a:ext cx="3962623" cy="591573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Gaseous radiator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19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1" y="141288"/>
            <a:ext cx="8161338" cy="889000"/>
          </a:xfrm>
        </p:spPr>
        <p:txBody>
          <a:bodyPr/>
          <a:lstStyle/>
          <a:p>
            <a:r>
              <a:rPr lang="en-GB" dirty="0" err="1" smtClean="0"/>
              <a:t>RICHes</a:t>
            </a:r>
            <a:r>
              <a:rPr lang="en-GB" dirty="0"/>
              <a:t> </a:t>
            </a:r>
            <a:r>
              <a:rPr lang="en-GB" dirty="0" smtClean="0"/>
              <a:t>WITH DUAL RADIATOR</a:t>
            </a:r>
            <a:r>
              <a:rPr lang="en-GB" dirty="0" smtClean="0"/>
              <a:t>: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 err="1" smtClean="0"/>
              <a:t>RICHes</a:t>
            </a:r>
            <a:r>
              <a:rPr lang="en-GB" dirty="0" smtClean="0"/>
              <a:t> of </a:t>
            </a:r>
            <a:r>
              <a:rPr lang="en-GB" dirty="0" smtClean="0"/>
              <a:t>HERMES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                                                                           Silvia DALLA TORRE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     </a:t>
            </a:r>
          </a:p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it-IT" dirty="0" smtClean="0"/>
              <a:t>EDIT 2015, LNF, 20/29/10/2015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09588" y="1176338"/>
            <a:ext cx="8863012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571500" indent="-5715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1047750" indent="-2857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Font typeface="Wingdings" pitchFamily="2" charset="2"/>
              <a:buChar char="§"/>
              <a:defRPr b="1">
                <a:solidFill>
                  <a:srgbClr val="0000CC"/>
                </a:solidFill>
                <a:latin typeface="+mn-lt"/>
              </a:defRPr>
            </a:lvl2pPr>
            <a:lvl3pPr marL="1562100" indent="-22860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CC"/>
              </a:buClr>
              <a:buSzPct val="40000"/>
              <a:buFont typeface="Wingdings" pitchFamily="2" charset="2"/>
              <a:buChar char="¨"/>
              <a:defRPr sz="1400" b="1">
                <a:solidFill>
                  <a:schemeClr val="tx1"/>
                </a:solidFill>
                <a:latin typeface="+mn-lt"/>
              </a:defRPr>
            </a:lvl3pPr>
            <a:lvl4pPr marL="192405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"/>
              <a:defRPr sz="1400" b="1">
                <a:solidFill>
                  <a:schemeClr val="tx1"/>
                </a:solidFill>
                <a:latin typeface="+mn-lt"/>
              </a:defRPr>
            </a:lvl4pPr>
            <a:lvl5pPr marL="22860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5pPr>
            <a:lvl6pPr marL="27432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6pPr>
            <a:lvl7pPr marL="32004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7pPr>
            <a:lvl8pPr marL="36576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8pPr>
            <a:lvl9pPr marL="4114800" indent="-171450" algn="l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·"/>
              <a:defRPr sz="12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>
                <a:effectLst/>
              </a:rPr>
              <a:t>First </a:t>
            </a:r>
            <a:r>
              <a:rPr lang="en-GB" kern="0" dirty="0" err="1" smtClean="0">
                <a:effectLst/>
              </a:rPr>
              <a:t>RICHes</a:t>
            </a:r>
            <a:r>
              <a:rPr lang="en-GB" kern="0" dirty="0" smtClean="0">
                <a:effectLst/>
              </a:rPr>
              <a:t> using aerogel</a:t>
            </a:r>
          </a:p>
          <a:p>
            <a:r>
              <a:rPr lang="en-GB" kern="0" dirty="0" smtClean="0">
                <a:solidFill>
                  <a:schemeClr val="tx1"/>
                </a:solidFill>
                <a:effectLst/>
              </a:rPr>
              <a:t>HERMES: 2 identical RICH counters</a:t>
            </a:r>
            <a:endParaRPr lang="en-GB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 l="14615" t="11612" r="12366"/>
          <a:stretch>
            <a:fillRect/>
          </a:stretch>
        </p:blipFill>
        <p:spPr bwMode="auto">
          <a:xfrm>
            <a:off x="5946775" y="1646238"/>
            <a:ext cx="2414588" cy="19462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 l="8994" t="20320" r="22484" b="8708"/>
          <a:stretch>
            <a:fillRect/>
          </a:stretch>
        </p:blipFill>
        <p:spPr bwMode="auto">
          <a:xfrm>
            <a:off x="6194425" y="3667125"/>
            <a:ext cx="3389313" cy="27178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9325" y="2674938"/>
            <a:ext cx="4718050" cy="313372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77106264"/>
      </p:ext>
    </p:extLst>
  </p:cSld>
  <p:clrMapOvr>
    <a:masterClrMapping/>
  </p:clrMapOvr>
</p:sld>
</file>

<file path=ppt/theme/theme1.xml><?xml version="1.0" encoding="utf-8"?>
<a:theme xmlns:a="http://schemas.openxmlformats.org/drawingml/2006/main" name="Paper Presentation 2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Paper Presentation 2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rgbClr val="FF99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4" charset="0"/>
          </a:defRPr>
        </a:defPPr>
      </a:lstStyle>
    </a:lnDef>
  </a:objectDefaults>
  <a:extraClrSchemeLst>
    <a:extraClrScheme>
      <a:clrScheme name="Paper Presentation 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er Presentation 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per Presentation 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Z:\P32\MSO97PRO\Template\CERN\Paper Presentation 2.pot</Template>
  <TotalTime>83028</TotalTime>
  <Words>5636</Words>
  <Application>Microsoft Office PowerPoint</Application>
  <PresentationFormat>Custom</PresentationFormat>
  <Paragraphs>1683</Paragraphs>
  <Slides>117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117</vt:i4>
      </vt:variant>
    </vt:vector>
  </HeadingPairs>
  <TitlesOfParts>
    <vt:vector size="120" baseType="lpstr">
      <vt:lpstr>Paper Presentation 2</vt:lpstr>
      <vt:lpstr>Photo Editor Photo</vt:lpstr>
      <vt:lpstr>Artwork</vt:lpstr>
      <vt:lpstr>Particle ID with emphasis on  Cherenkov detectors</vt:lpstr>
      <vt:lpstr>OUTLINE</vt:lpstr>
      <vt:lpstr>PID</vt:lpstr>
      <vt:lpstr>PID: how ?</vt:lpstr>
      <vt:lpstr>PID by measuring p &amp; v </vt:lpstr>
      <vt:lpstr>THE CHERENKOV EFFECT</vt:lpstr>
      <vt:lpstr>INTUITIVELY</vt:lpstr>
      <vt:lpstr>CHOC WAVE</vt:lpstr>
      <vt:lpstr>The coherent interference</vt:lpstr>
      <vt:lpstr>A FEW EQUATIONS</vt:lpstr>
      <vt:lpstr>EQUATIONS OF PRACTICAL INTEREST</vt:lpstr>
      <vt:lpstr>THRESHOLD &amp; SATURATION</vt:lpstr>
      <vt:lpstr>REMINDER</vt:lpstr>
      <vt:lpstr>THE CHERENKOV EFFECT, A BIT OF HISTORY</vt:lpstr>
      <vt:lpstr>CHERENKOV COUNTER, GENERAL ELEMENTS </vt:lpstr>
      <vt:lpstr>CHERENKOV COUNTERS, A BIT OF HISTORY</vt:lpstr>
      <vt:lpstr>CHERENKOV COUNTERS, THE COMPONENTS</vt:lpstr>
      <vt:lpstr>THE DETECTOR DESIGN ORIGINATES FROM THE CHOICE OF THE RADIATIOR </vt:lpstr>
      <vt:lpstr>RADIATORs</vt:lpstr>
      <vt:lpstr>TRASMISSION </vt:lpstr>
      <vt:lpstr>THE CHROMATIC DISPERSION</vt:lpstr>
      <vt:lpstr>CHROMATIC DISPERSION &amp; No OF PHOTONS</vt:lpstr>
      <vt:lpstr>To work in the VUV range</vt:lpstr>
      <vt:lpstr>CHERENKOV COUNTER TYPES</vt:lpstr>
      <vt:lpstr>CHERENKOV COUNTER TYPES</vt:lpstr>
      <vt:lpstr>THRESHOLD CHERENKOV COUNTERS</vt:lpstr>
      <vt:lpstr>THRESHOLD CHERENKOV COUNTERS</vt:lpstr>
      <vt:lpstr>THRESHOLD CHERENKOV COUNTERS</vt:lpstr>
      <vt:lpstr>THRESHOLD CHERENKOV COUNTERS</vt:lpstr>
      <vt:lpstr>DIFFERENCIAL CHERENKOV COUNTERS</vt:lpstr>
      <vt:lpstr>RICH, THE PRINCIPLE</vt:lpstr>
      <vt:lpstr>PHOTODETECTORS</vt:lpstr>
      <vt:lpstr>PHOTODETECTORS</vt:lpstr>
      <vt:lpstr>PMTs</vt:lpstr>
      <vt:lpstr>PMT</vt:lpstr>
      <vt:lpstr>PMT –  THE PHOTOCATHODES</vt:lpstr>
      <vt:lpstr>PMT – the architectures</vt:lpstr>
      <vt:lpstr>MCP – PMT</vt:lpstr>
      <vt:lpstr>MCP - PMT</vt:lpstr>
      <vt:lpstr>MCP-PMTs            1/3</vt:lpstr>
      <vt:lpstr> MCP-PMTs            2/3</vt:lpstr>
      <vt:lpstr>MCP-PMTs            3/3</vt:lpstr>
      <vt:lpstr>HUNTING THE ps</vt:lpstr>
      <vt:lpstr>Si PM</vt:lpstr>
      <vt:lpstr>Si-PM, GENERAL COMMENTS</vt:lpstr>
      <vt:lpstr>Si-PM FOR Cherenkov imaging counters</vt:lpstr>
      <vt:lpstr>Si-PM in an AEROGEL RICH</vt:lpstr>
      <vt:lpstr>GASEOUS PHOTODETECTORS</vt:lpstr>
      <vt:lpstr>WHY GASEOUS PHOTDETECTOR?</vt:lpstr>
      <vt:lpstr>GASEOUS PHOTODETECTORS, WHERE ARE WE?</vt:lpstr>
      <vt:lpstr>GASEOUS PDs, THE PAST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surface photocathodes, the technology</vt:lpstr>
      <vt:lpstr>Large surface photocathodes, the technology</vt:lpstr>
      <vt:lpstr>PowerPoint Presentation</vt:lpstr>
      <vt:lpstr>GASEOUS PDs, THE FUTURE</vt:lpstr>
      <vt:lpstr>PD A GAS, IL FUTURO</vt:lpstr>
      <vt:lpstr>GASEOUS PDs, THE FUTURE</vt:lpstr>
      <vt:lpstr>GASEOUS PDs, THE FUTURE</vt:lpstr>
      <vt:lpstr>GASEOUS PDs, THE FUTURE</vt:lpstr>
      <vt:lpstr>GASEOUS PDs, THE FUTURE</vt:lpstr>
      <vt:lpstr>GASEOUS PDs, THE FUTURE</vt:lpstr>
      <vt:lpstr>GASEOUS PDs, THE FUTURE</vt:lpstr>
      <vt:lpstr>GASEOUS PDs, FUTURE is here</vt:lpstr>
      <vt:lpstr>A FEW WORDS ABOUT OPTICS</vt:lpstr>
      <vt:lpstr>COMPASS RICH-1, THE MIRROR SYSTEM 1/2</vt:lpstr>
      <vt:lpstr>COMPASS RICH-1, THE MIRROR SYSTEM      2/2</vt:lpstr>
      <vt:lpstr>THE RICH FAMILY</vt:lpstr>
      <vt:lpstr>THE RICH FAMILY</vt:lpstr>
      <vt:lpstr>RICHes WITH FOCALIZATION: HISTORICAL EXAMPLES</vt:lpstr>
      <vt:lpstr>SELEX</vt:lpstr>
      <vt:lpstr>OMEGA</vt:lpstr>
      <vt:lpstr>RICHES WITH FOCALIZATION: A RUNNING DETECTOR</vt:lpstr>
      <vt:lpstr>PowerPoint Presentation</vt:lpstr>
      <vt:lpstr>COMPASS RICH-1 – UPGRADE 1/2</vt:lpstr>
      <vt:lpstr>COMPASS RICH-1 – UPGRADE 2/2</vt:lpstr>
      <vt:lpstr>COMPASS RICH-1 UPGRADE, EVENTS (ON-LINE IMAGES)</vt:lpstr>
      <vt:lpstr>COMPASS RICH-1 UPGRADE,  a typical event</vt:lpstr>
      <vt:lpstr>PROXIMITY FOCUSING RICHes</vt:lpstr>
      <vt:lpstr>THE DEVELOPMENT OF THE TEA-BASED FAST RICH</vt:lpstr>
      <vt:lpstr>CLEO III</vt:lpstr>
      <vt:lpstr>CLEO III, events</vt:lpstr>
      <vt:lpstr>ALICE HMPID</vt:lpstr>
      <vt:lpstr>PowerPoint Presentation</vt:lpstr>
      <vt:lpstr>DIRC</vt:lpstr>
      <vt:lpstr>WHAT IS A DIRC ?</vt:lpstr>
      <vt:lpstr>BABAR DIRC</vt:lpstr>
      <vt:lpstr>BABAR DIRC</vt:lpstr>
      <vt:lpstr> RICHes with MULTIPLE RADIATORS</vt:lpstr>
      <vt:lpstr>DELPHI (prototype, barrel, forward)                           </vt:lpstr>
      <vt:lpstr>DELPHI _ BARREL RICH</vt:lpstr>
      <vt:lpstr>DELPHI _ BARREL RICH, events</vt:lpstr>
      <vt:lpstr>DELPHI RICH BARREL, q vs p</vt:lpstr>
      <vt:lpstr>RICHes WITH DUAL RADIATOR: THE RICHes of HERMES</vt:lpstr>
      <vt:lpstr>RICHes WITH DUAL RADIATOR: THE RICHes of HERMES</vt:lpstr>
      <vt:lpstr>MULTIPLE RADIATORS</vt:lpstr>
      <vt:lpstr>LHCb</vt:lpstr>
      <vt:lpstr>MULTIPLE RADIATORS</vt:lpstr>
      <vt:lpstr>“FLYING” RICHes</vt:lpstr>
      <vt:lpstr>CAPRICE, AMS</vt:lpstr>
      <vt:lpstr>RICHes TO IDENTIFY RELATIVISTIC HEAVY IONS</vt:lpstr>
      <vt:lpstr>RELATIVISTIC HEAVY IONS</vt:lpstr>
      <vt:lpstr>NOVEL ARCHITECTURES AND APPROACHES</vt:lpstr>
      <vt:lpstr>PowerPoint Presentation</vt:lpstr>
      <vt:lpstr>FOCUSING DIRC</vt:lpstr>
      <vt:lpstr>THE TOP CONCEPT</vt:lpstr>
      <vt:lpstr>TOF vs CHERENKOV IMAGING</vt:lpstr>
      <vt:lpstr>AREOGEL WITH MULTIPLE REFRACTIVE INDEX</vt:lpstr>
      <vt:lpstr>RICHes &amp; PHYSICS</vt:lpstr>
      <vt:lpstr>RICHes FOR PARTICLE AND NUCLEAR PHYSICS</vt:lpstr>
      <vt:lpstr>CHERENKOV COUNTERS IN  ASTROPARTICLE PHYSICS</vt:lpstr>
      <vt:lpstr>THANK YOU !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Robertson</dc:creator>
  <cp:lastModifiedBy>Silvia Dalla Torre</cp:lastModifiedBy>
  <cp:revision>2152</cp:revision>
  <cp:lastPrinted>2000-06-14T12:59:46Z</cp:lastPrinted>
  <dcterms:created xsi:type="dcterms:W3CDTF">1999-01-09T07:35:23Z</dcterms:created>
  <dcterms:modified xsi:type="dcterms:W3CDTF">2015-10-28T07:11:43Z</dcterms:modified>
</cp:coreProperties>
</file>