
<file path=[Content_Types].xml><?xml version="1.0" encoding="utf-8"?>
<Types xmlns="http://schemas.openxmlformats.org/package/2006/content-types">
  <Override PartName="/ppt/notesSlides/notesSlide16.xml" ContentType="application/vnd.openxmlformats-officedocument.presentationml.notesSlide+xml"/>
  <Override PartName="/ppt/slides/slide18.xml" ContentType="application/vnd.openxmlformats-officedocument.presentationml.slide+xml"/>
  <Override PartName="/ppt/notesSlides/notesSlide26.xml" ContentType="application/vnd.openxmlformats-officedocument.presentationml.notesSlide+xml"/>
  <Override PartName="/ppt/embeddings/Microsoft_Equation3.bin" ContentType="application/vnd.openxmlformats-officedocument.oleObject"/>
  <Override PartName="/ppt/slides/slide28.xml" ContentType="application/vnd.openxmlformats-officedocument.presentationml.slide+xml"/>
  <Override PartName="/ppt/slides/slide37.xml" ContentType="application/vnd.openxmlformats-officedocument.presentationml.slide+xml"/>
  <Override PartName="/ppt/slides/slide9.xml" ContentType="application/vnd.openxmlformats-officedocument.presentationml.slide+xml"/>
  <Override PartName="/ppt/embeddings/Microsoft_Equation10.bin" ContentType="application/vnd.openxmlformats-officedocument.oleObject"/>
  <Override PartName="/ppt/embeddings/Microsoft_Equation20.bin" ContentType="application/vnd.openxmlformats-officedocument.oleObject"/>
  <Override PartName="/ppt/notesMasters/notesMaster1.xml" ContentType="application/vnd.openxmlformats-officedocument.presentationml.notesMaster+xml"/>
  <Default Extension="vml" ContentType="application/vnd.openxmlformats-officedocument.vmlDrawing"/>
  <Override PartName="/ppt/embeddings/Microsoft_Equation9.bin" ContentType="application/vnd.openxmlformats-officedocument.oleObject"/>
  <Override PartName="/ppt/theme/theme1.xml" ContentType="application/vnd.openxmlformats-officedocument.theme+xml"/>
  <Override PartName="/ppt/notesSlides/notesSlide2.xml" ContentType="application/vnd.openxmlformats-officedocument.presentationml.notesSlide+xml"/>
  <Default Extension="xls" ContentType="application/vnd.ms-excel"/>
  <Override PartName="/ppt/embeddings/Microsoft_Equation16.bin" ContentType="application/vnd.openxmlformats-officedocument.oleObject"/>
  <Override PartName="/ppt/embeddings/oleObject1.bin" ContentType="application/vnd.openxmlformats-officedocument.oleObject"/>
  <Override PartName="/ppt/embeddings/oleObject13.bin" ContentType="application/vnd.openxmlformats-officedocument.oleObject"/>
  <Override PartName="/ppt/embeddings/oleObject23.bin" ContentType="application/vnd.openxmlformats-officedocument.oleObject"/>
  <Override PartName="/ppt/embeddings/Microsoft_Equation35.bin" ContentType="application/vnd.openxmlformats-officedocument.oleObject"/>
  <Override PartName="/ppt/embeddings/oleObject33.bin" ContentType="application/vnd.openxmlformats-officedocument.oleObject"/>
  <Default Extension="jpeg" ContentType="image/jpeg"/>
  <Override PartName="/ppt/notesSlides/notesSlide11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21.xml" ContentType="application/vnd.openxmlformats-officedocument.presentationml.notesSlide+xml"/>
  <Override PartName="/ppt/embeddings/oleObject7.bin" ContentType="application/vnd.openxmlformats-officedocument.oleObject"/>
  <Override PartName="/ppt/slides/slide23.xml" ContentType="application/vnd.openxmlformats-officedocument.presentationml.slide+xml"/>
  <Override PartName="/ppt/embeddings/oleObject19.bin" ContentType="application/vnd.openxmlformats-officedocument.oleObject"/>
  <Override PartName="/ppt/notesSlides/notesSlide31.xml" ContentType="application/vnd.openxmlformats-officedocument.presentationml.notesSlide+xml"/>
  <Override PartName="/ppt/slides/slide32.xml" ContentType="application/vnd.openxmlformats-officedocument.presentationml.slide+xml"/>
  <Override PartName="/ppt/embeddings/oleObject29.bin" ContentType="application/vnd.openxmlformats-officedocument.oleObject"/>
  <Override PartName="/ppt/slides/slide4.xml" ContentType="application/vnd.openxmlformats-officedocument.presentationml.slide+xml"/>
  <Override PartName="/ppt/slideLayouts/slideLayout5.xml" ContentType="application/vnd.openxmlformats-officedocument.presentationml.slideLayout+xml"/>
  <Override PartName="/ppt/embeddings/oleObject38.bin" ContentType="application/vnd.openxmlformats-officedocument.oleObject"/>
  <Override PartName="/ppt/notesSlides/notesSlide17.xml" ContentType="application/vnd.openxmlformats-officedocument.presentationml.notesSlide+xml"/>
  <Override PartName="/ppt/slides/slide19.xml" ContentType="application/vnd.openxmlformats-officedocument.presentationml.slide+xml"/>
  <Override PartName="/ppt/notesSlides/notesSlide27.xml" ContentType="application/vnd.openxmlformats-officedocument.presentationml.notesSlide+xml"/>
  <Override PartName="/ppt/slideLayouts/slideLayout10.xml" ContentType="application/vnd.openxmlformats-officedocument.presentationml.slideLayout+xml"/>
  <Override PartName="/ppt/embeddings/Microsoft_Equation4.bin" ContentType="application/vnd.openxmlformats-officedocument.oleObject"/>
  <Override PartName="/ppt/slides/slide29.xml" ContentType="application/vnd.openxmlformats-officedocument.presentationml.slide+xml"/>
  <Override PartName="/ppt/embeddings/Microsoft_Equation11.bin" ContentType="application/vnd.openxmlformats-officedocument.oleObject"/>
  <Override PartName="/ppt/embeddings/Microsoft_Equation21.bin" ContentType="application/vnd.openxmlformats-officedocument.oleObject"/>
  <Override PartName="/ppt/embeddings/Microsoft_Equation30.bin" ContentType="application/vnd.openxmlformats-officedocument.oleObject"/>
  <Override PartName="/ppt/theme/theme2.xml" ContentType="application/vnd.openxmlformats-officedocument.theme+xml"/>
  <Override PartName="/ppt/notesSlides/notesSlide3.xml" ContentType="application/vnd.openxmlformats-officedocument.presentationml.notesSlide+xml"/>
  <Default Extension="emf" ContentType="image/x-emf"/>
  <Override PartName="/ppt/embeddings/Microsoft_Equation17.bin" ContentType="application/vnd.openxmlformats-officedocument.oleObject"/>
  <Override PartName="/ppt/embeddings/oleObject2.bin" ContentType="application/vnd.openxmlformats-officedocument.oleObject"/>
  <Override PartName="/ppt/embeddings/oleObject14.bin" ContentType="application/vnd.openxmlformats-officedocument.oleObject"/>
  <Override PartName="/ppt/embeddings/Microsoft_Equation26.bin" ContentType="application/vnd.openxmlformats-officedocument.oleObject"/>
  <Override PartName="/ppt/embeddings/oleObject24.bin" ContentType="application/vnd.openxmlformats-officedocument.oleObject"/>
  <Override PartName="/ppt/notesSlides/notesSlide8.xml" ContentType="application/vnd.openxmlformats-officedocument.presentationml.notesSlide+xml"/>
  <Override PartName="/ppt/notesSlides/notesSlide12.xml" ContentType="application/vnd.openxmlformats-officedocument.presentationml.notesSlide+xml"/>
  <Override PartName="/ppt/embeddings/oleObject34.bin" ContentType="application/vnd.openxmlformats-officedocument.oleObject"/>
  <Override PartName="/ppt/slides/slide14.xml" ContentType="application/vnd.openxmlformats-officedocument.presentationml.slide+xml"/>
  <Override PartName="/ppt/notesSlides/notesSlide22.xml" ContentType="application/vnd.openxmlformats-officedocument.presentationml.notesSlide+xml"/>
  <Override PartName="/ppt/embeddings/oleObject8.bin" ContentType="application/vnd.openxmlformats-officedocument.oleObject"/>
  <Override PartName="/ppt/slides/slide24.xml" ContentType="application/vnd.openxmlformats-officedocument.presentationml.slide+xml"/>
  <Default Extension="bin" ContentType="application/vnd.openxmlformats-officedocument.presentationml.printerSettings"/>
  <Override PartName="/ppt/notesSlides/notesSlide32.xml" ContentType="application/vnd.openxmlformats-officedocument.presentationml.notesSlide+xml"/>
  <Override PartName="/ppt/slides/slide33.xml" ContentType="application/vnd.openxmlformats-officedocument.presentationml.slide+xml"/>
  <Override PartName="/ppt/slides/slide5.xml" ContentType="application/vnd.openxmlformats-officedocument.presentationml.slide+xml"/>
  <Default Extension="xml" ContentType="application/xml"/>
  <Override PartName="/ppt/slideLayouts/slideLayout6.xml" ContentType="application/vnd.openxmlformats-officedocument.presentationml.slideLayout+xml"/>
  <Override PartName="/ppt/tableStyles.xml" ContentType="application/vnd.openxmlformats-officedocument.presentationml.tableStyles+xml"/>
  <Override PartName="/ppt/embeddings/oleObject39.bin" ContentType="application/vnd.openxmlformats-officedocument.oleObject"/>
  <Override PartName="/ppt/notesSlides/notesSlide18.xml" ContentType="application/vnd.openxmlformats-officedocument.presentationml.notesSlide+xml"/>
  <Override PartName="/ppt/notesSlides/notesSlide28.xml" ContentType="application/vnd.openxmlformats-officedocument.presentationml.notesSlide+xml"/>
  <Override PartName="/ppt/embeddings/Microsoft_Equation5.bin" ContentType="application/vnd.openxmlformats-officedocument.oleObject"/>
  <Override PartName="/ppt/slideLayouts/slideLayout11.xml" ContentType="application/vnd.openxmlformats-officedocument.presentationml.slideLayout+xml"/>
  <Override PartName="/docProps/app.xml" ContentType="application/vnd.openxmlformats-officedocument.extended-properties+xml"/>
  <Override PartName="/ppt/embeddings/Microsoft_Equation12.bin" ContentType="application/vnd.openxmlformats-officedocument.oleObject"/>
  <Override PartName="/ppt/embeddings/oleObject10.bin" ContentType="application/vnd.openxmlformats-officedocument.oleObject"/>
  <Override PartName="/ppt/embeddings/Microsoft_Equation22.bin" ContentType="application/vnd.openxmlformats-officedocument.oleObject"/>
  <Override PartName="/docProps/core.xml" ContentType="application/vnd.openxmlformats-package.core-properties+xml"/>
  <Override PartName="/ppt/embeddings/Microsoft_Equation31.bin" ContentType="application/vnd.openxmlformats-officedocument.oleObject"/>
  <Override PartName="/ppt/theme/theme3.xml" ContentType="application/vnd.openxmlformats-officedocument.theme+xml"/>
  <Override PartName="/ppt/notesSlides/notesSlide4.xml" ContentType="application/vnd.openxmlformats-officedocument.presentationml.notesSlide+xml"/>
  <Override PartName="/ppt/embeddings/Microsoft_Equation18.bin" ContentType="application/vnd.openxmlformats-officedocument.oleObject"/>
  <Override PartName="/ppt/embeddings/oleObject3.bin" ContentType="application/vnd.openxmlformats-officedocument.oleObject"/>
  <Override PartName="/ppt/embeddings/oleObject15.bin" ContentType="application/vnd.openxmlformats-officedocument.oleObject"/>
  <Override PartName="/ppt/embeddings/Microsoft_Equation27.bin" ContentType="application/vnd.openxmlformats-officedocument.oleObject"/>
  <Override PartName="/ppt/embeddings/oleObject25.bin" ContentType="application/vnd.openxmlformats-officedocument.oleObject"/>
  <Override PartName="/ppt/slideLayouts/slideLayout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3.xml" ContentType="application/vnd.openxmlformats-officedocument.presentationml.notesSlide+xml"/>
  <Default Extension="gif" ContentType="image/gif"/>
  <Override PartName="/ppt/embeddings/oleObject35.bin" ContentType="application/vnd.openxmlformats-officedocument.oleObject"/>
  <Override PartName="/ppt/slides/slide15.xml" ContentType="application/vnd.openxmlformats-officedocument.presentationml.slide+xml"/>
  <Override PartName="/ppt/notesSlides/notesSlide23.xml" ContentType="application/vnd.openxmlformats-officedocument.presentationml.notesSlide+xml"/>
  <Override PartName="/ppt/embeddings/oleObject9.bin" ContentType="application/vnd.openxmlformats-officedocument.oleObject"/>
  <Override PartName="/ppt/slides/slide25.xml" ContentType="application/vnd.openxmlformats-officedocument.presentationml.slide+xml"/>
  <Override PartName="/ppt/notesSlides/notesSlide33.xml" ContentType="application/vnd.openxmlformats-officedocument.presentationml.notesSlide+xml"/>
  <Override PartName="/ppt/slides/slide34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29.xml" ContentType="application/vnd.openxmlformats-officedocument.presentationml.notesSlide+xml"/>
  <Override PartName="/ppt/embeddings/Microsoft_Equation6.bin" ContentType="application/vnd.openxmlformats-officedocument.oleObject"/>
  <Override PartName="/ppt/embeddings/Microsoft_Equation13.bin" ContentType="application/vnd.openxmlformats-officedocument.oleObject"/>
  <Override PartName="/ppt/embeddings/oleObject11.bin" ContentType="application/vnd.openxmlformats-officedocument.oleObject"/>
  <Override PartName="/ppt/embeddings/Microsoft_Equation23.bin" ContentType="application/vnd.openxmlformats-officedocument.oleObject"/>
  <Override PartName="/ppt/embeddings/oleObject20.bin" ContentType="application/vnd.openxmlformats-officedocument.oleObject"/>
  <Override PartName="/ppt/embeddings/Microsoft_Equation32.bin" ContentType="application/vnd.openxmlformats-officedocument.oleObject"/>
  <Override PartName="/ppt/embeddings/oleObject30.bin" ContentType="application/vnd.openxmlformats-officedocument.oleObject"/>
  <Override PartName="/ppt/notesSlides/notesSlide5.xml" ContentType="application/vnd.openxmlformats-officedocument.presentationml.notesSlide+xml"/>
  <Override PartName="/ppt/slides/slide10.xml" ContentType="application/vnd.openxmlformats-officedocument.presentationml.slide+xml"/>
  <Override PartName="/ppt/embeddings/Microsoft_Equation19.bin" ContentType="application/vnd.openxmlformats-officedocument.oleObject"/>
  <Override PartName="/ppt/embeddings/oleObject4.bin" ContentType="application/vnd.openxmlformats-officedocument.oleObject"/>
  <Override PartName="/ppt/embeddings/oleObject16.bin" ContentType="application/vnd.openxmlformats-officedocument.oleObject"/>
  <Override PartName="/ppt/slides/slide20.xml" ContentType="application/vnd.openxmlformats-officedocument.presentationml.slide+xml"/>
  <Override PartName="/ppt/embeddings/Microsoft_Equation28.bin" ContentType="application/vnd.openxmlformats-officedocument.oleObject"/>
  <Override PartName="/ppt/embeddings/oleObject26.bin" ContentType="application/vnd.openxmlformats-officedocument.oleObject"/>
  <Override PartName="/ppt/slides/slide1.xml" ContentType="application/vnd.openxmlformats-officedocument.presentationml.slide+xml"/>
  <Override PartName="/ppt/slideLayouts/slideLayout2.xml" ContentType="application/vnd.openxmlformats-officedocument.presentationml.slideLayout+xml"/>
  <Override PartName="/ppt/embeddings/oleObject36.bin" ContentType="application/vnd.openxmlformats-officedocument.oleObject"/>
  <Override PartName="/ppt/notesSlides/notesSlide14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4.xml" ContentType="application/vnd.openxmlformats-officedocument.presentationml.notesSlide+xml"/>
  <Override PartName="/ppt/viewProps.xml" ContentType="application/vnd.openxmlformats-officedocument.presentationml.viewProps+xml"/>
  <Override PartName="/ppt/embeddings/Microsoft_Equation1.bin" ContentType="application/vnd.openxmlformats-officedocument.oleObject"/>
  <Override PartName="/ppt/slides/slide26.xml" ContentType="application/vnd.openxmlformats-officedocument.presentationml.slide+xml"/>
  <Default Extension="pict" ContentType="image/pict"/>
  <Default Extension="rels" ContentType="application/vnd.openxmlformats-package.relationships+xml"/>
  <Default Extension="wmf" ContentType="image/x-wmf"/>
  <Override PartName="/ppt/slides/slide7.xml" ContentType="application/vnd.openxmlformats-officedocument.presentationml.slide+xml"/>
  <Override PartName="/ppt/slides/slide35.xml" ContentType="application/vnd.openxmlformats-officedocument.presentationml.slide+xml"/>
  <Override PartName="/ppt/slideLayouts/slideLayout8.xml" ContentType="application/vnd.openxmlformats-officedocument.presentationml.slideLayout+xml"/>
  <Override PartName="/ppt/embeddings/Microsoft_Equation7.bin" ContentType="application/vnd.openxmlformats-officedocument.oleObject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embeddings/Microsoft_Equation14.bin" ContentType="application/vnd.openxmlformats-officedocument.oleObject"/>
  <Override PartName="/ppt/embeddings/oleObject12.bin" ContentType="application/vnd.openxmlformats-officedocument.oleObject"/>
  <Override PartName="/ppt/embeddings/Microsoft_Equation24.bin" ContentType="application/vnd.openxmlformats-officedocument.oleObject"/>
  <Override PartName="/ppt/embeddings/oleObject21.bin" ContentType="application/vnd.openxmlformats-officedocument.oleObject"/>
  <Override PartName="/ppt/embeddings/Microsoft_Equation33.bin" ContentType="application/vnd.openxmlformats-officedocument.oleObject"/>
  <Override PartName="/ppt/embeddings/oleObject31.bin" ContentType="application/vnd.openxmlformats-officedocument.oleObject"/>
  <Override PartName="/ppt/notesSlides/notesSlide6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11.xml" ContentType="application/vnd.openxmlformats-officedocument.presentationml.slide+xml"/>
  <Override PartName="/ppt/embeddings/oleObject5.bin" ContentType="application/vnd.openxmlformats-officedocument.oleObject"/>
  <Override PartName="/ppt/embeddings/oleObject17.bin" ContentType="application/vnd.openxmlformats-officedocument.oleObject"/>
  <Override PartName="/ppt/slides/slide21.xml" ContentType="application/vnd.openxmlformats-officedocument.presentationml.slide+xml"/>
  <Override PartName="/ppt/embeddings/Microsoft_Equation29.bin" ContentType="application/vnd.openxmlformats-officedocument.oleObject"/>
  <Override PartName="/ppt/slides/slide30.xml" ContentType="application/vnd.openxmlformats-officedocument.presentationml.slide+xml"/>
  <Override PartName="/ppt/embeddings/oleObject27.bin" ContentType="application/vnd.openxmlformats-officedocument.oleObject"/>
  <Override PartName="/ppt/slides/slide2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3.xml" ContentType="application/vnd.openxmlformats-officedocument.presentationml.slideLayout+xml"/>
  <Override PartName="/ppt/embeddings/oleObject37.bin" ContentType="application/vnd.openxmlformats-officedocument.oleObject"/>
  <Override PartName="/ppt/notesSlides/notesSlide15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25.xml" ContentType="application/vnd.openxmlformats-officedocument.presentationml.notesSlide+xml"/>
  <Override PartName="/ppt/embeddings/Microsoft_Equation2.bin" ContentType="application/vnd.openxmlformats-officedocument.oleObject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Default Extension="pdf" ContentType="application/pdf"/>
  <Override PartName="/ppt/embeddings/Microsoft_Equation8.bin" ContentType="application/vnd.openxmlformats-officedocument.oleObject"/>
  <Override PartName="/ppt/notesSlides/notesSlide1.xml" ContentType="application/vnd.openxmlformats-officedocument.presentationml.notesSlide+xml"/>
  <Override PartName="/ppt/embeddings/Microsoft_Equation15.bin" ContentType="application/vnd.openxmlformats-officedocument.oleObject"/>
  <Override PartName="/ppt/embeddings/Microsoft_Equation25.bin" ContentType="application/vnd.openxmlformats-officedocument.oleObject"/>
  <Override PartName="/ppt/embeddings/oleObject22.bin" ContentType="application/vnd.openxmlformats-officedocument.oleObject"/>
  <Override PartName="/ppt/embeddings/Microsoft_Equation34.bin" ContentType="application/vnd.openxmlformats-officedocument.oleObject"/>
  <Override PartName="/ppt/embeddings/oleObject32.bin" ContentType="application/vnd.openxmlformats-officedocument.oleObject"/>
  <Override PartName="/ppt/notesSlides/notesSlide7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20.xml" ContentType="application/vnd.openxmlformats-officedocument.presentationml.notesSlide+xml"/>
  <Override PartName="/ppt/embeddings/oleObject6.bin" ContentType="application/vnd.openxmlformats-officedocument.oleObject"/>
  <Override PartName="/ppt/embeddings/oleObject18.bin" ContentType="application/vnd.openxmlformats-officedocument.oleObject"/>
  <Override PartName="/ppt/slides/slide22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31.xml" ContentType="application/vnd.openxmlformats-officedocument.presentationml.slide+xml"/>
  <Override PartName="/ppt/embeddings/oleObject28.bin" ContentType="application/vnd.openxmlformats-officedocument.oleObject"/>
  <Override PartName="/ppt/slides/slide3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6" r:id="rId2"/>
    <p:sldId id="260" r:id="rId3"/>
    <p:sldId id="303" r:id="rId4"/>
    <p:sldId id="294" r:id="rId5"/>
    <p:sldId id="304" r:id="rId6"/>
    <p:sldId id="322" r:id="rId7"/>
    <p:sldId id="326" r:id="rId8"/>
    <p:sldId id="327" r:id="rId9"/>
    <p:sldId id="295" r:id="rId10"/>
    <p:sldId id="296" r:id="rId11"/>
    <p:sldId id="297" r:id="rId12"/>
    <p:sldId id="258" r:id="rId13"/>
    <p:sldId id="298" r:id="rId14"/>
    <p:sldId id="299" r:id="rId15"/>
    <p:sldId id="305" r:id="rId16"/>
    <p:sldId id="300" r:id="rId17"/>
    <p:sldId id="301" r:id="rId18"/>
    <p:sldId id="302" r:id="rId19"/>
    <p:sldId id="307" r:id="rId20"/>
    <p:sldId id="270" r:id="rId21"/>
    <p:sldId id="271" r:id="rId22"/>
    <p:sldId id="317" r:id="rId23"/>
    <p:sldId id="318" r:id="rId24"/>
    <p:sldId id="309" r:id="rId25"/>
    <p:sldId id="310" r:id="rId26"/>
    <p:sldId id="311" r:id="rId27"/>
    <p:sldId id="313" r:id="rId28"/>
    <p:sldId id="314" r:id="rId29"/>
    <p:sldId id="306" r:id="rId30"/>
    <p:sldId id="319" r:id="rId31"/>
    <p:sldId id="323" r:id="rId32"/>
    <p:sldId id="315" r:id="rId33"/>
    <p:sldId id="320" r:id="rId34"/>
    <p:sldId id="324" r:id="rId35"/>
    <p:sldId id="328" r:id="rId36"/>
    <p:sldId id="316" r:id="rId37"/>
    <p:sldId id="321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CC33FF"/>
  </p:clrMru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9862" autoAdjust="0"/>
    <p:restoredTop sz="95536" autoAdjust="0"/>
  </p:normalViewPr>
  <p:slideViewPr>
    <p:cSldViewPr snapToGrid="0" snapToObjects="1">
      <p:cViewPr varScale="1">
        <p:scale>
          <a:sx n="109" d="100"/>
          <a:sy n="109" d="100"/>
        </p:scale>
        <p:origin x="-42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handoutMaster" Target="handoutMasters/handout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Relationship Id="rId2" Type="http://schemas.openxmlformats.org/officeDocument/2006/relationships/image" Target="../media/image17.emf"/><Relationship Id="rId3" Type="http://schemas.openxmlformats.org/officeDocument/2006/relationships/image" Target="../media/image18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ict"/><Relationship Id="rId4" Type="http://schemas.openxmlformats.org/officeDocument/2006/relationships/image" Target="../media/image66.pict"/><Relationship Id="rId1" Type="http://schemas.openxmlformats.org/officeDocument/2006/relationships/image" Target="../media/image63.emf"/><Relationship Id="rId2" Type="http://schemas.openxmlformats.org/officeDocument/2006/relationships/image" Target="../media/image64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Relationship Id="rId2" Type="http://schemas.openxmlformats.org/officeDocument/2006/relationships/image" Target="../media/image68.pict"/><Relationship Id="rId3" Type="http://schemas.openxmlformats.org/officeDocument/2006/relationships/image" Target="../media/image69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4" Type="http://schemas.openxmlformats.org/officeDocument/2006/relationships/image" Target="../media/image73.pict"/><Relationship Id="rId1" Type="http://schemas.openxmlformats.org/officeDocument/2006/relationships/image" Target="../media/image70.emf"/><Relationship Id="rId2" Type="http://schemas.openxmlformats.org/officeDocument/2006/relationships/image" Target="../media/image7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Relationship Id="rId2" Type="http://schemas.openxmlformats.org/officeDocument/2006/relationships/image" Target="../media/image76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wmf"/><Relationship Id="rId2" Type="http://schemas.openxmlformats.org/officeDocument/2006/relationships/image" Target="../media/image81.wmf"/><Relationship Id="rId3" Type="http://schemas.openxmlformats.org/officeDocument/2006/relationships/image" Target="../media/image82.pict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wmf"/><Relationship Id="rId2" Type="http://schemas.openxmlformats.org/officeDocument/2006/relationships/image" Target="../media/image84.wmf"/><Relationship Id="rId3" Type="http://schemas.openxmlformats.org/officeDocument/2006/relationships/image" Target="../media/image85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4" Type="http://schemas.openxmlformats.org/officeDocument/2006/relationships/image" Target="../media/image89.wmf"/><Relationship Id="rId1" Type="http://schemas.openxmlformats.org/officeDocument/2006/relationships/image" Target="../media/image86.wmf"/><Relationship Id="rId2" Type="http://schemas.openxmlformats.org/officeDocument/2006/relationships/image" Target="../media/image87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wmf"/><Relationship Id="rId2" Type="http://schemas.openxmlformats.org/officeDocument/2006/relationships/image" Target="../media/image9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4" Type="http://schemas.openxmlformats.org/officeDocument/2006/relationships/image" Target="../media/image23.wmf"/><Relationship Id="rId5" Type="http://schemas.openxmlformats.org/officeDocument/2006/relationships/image" Target="../media/image24.emf"/><Relationship Id="rId1" Type="http://schemas.openxmlformats.org/officeDocument/2006/relationships/image" Target="../media/image20.wmf"/><Relationship Id="rId2" Type="http://schemas.openxmlformats.org/officeDocument/2006/relationships/image" Target="../media/image21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95.wmf"/><Relationship Id="rId4" Type="http://schemas.openxmlformats.org/officeDocument/2006/relationships/image" Target="../media/image96.wmf"/><Relationship Id="rId5" Type="http://schemas.openxmlformats.org/officeDocument/2006/relationships/image" Target="../media/image97.wmf"/><Relationship Id="rId6" Type="http://schemas.openxmlformats.org/officeDocument/2006/relationships/image" Target="../media/image98.wmf"/><Relationship Id="rId1" Type="http://schemas.openxmlformats.org/officeDocument/2006/relationships/image" Target="../media/image93.pict"/><Relationship Id="rId2" Type="http://schemas.openxmlformats.org/officeDocument/2006/relationships/image" Target="../media/image94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Relationship Id="rId2" Type="http://schemas.openxmlformats.org/officeDocument/2006/relationships/image" Target="../media/image29.emf"/><Relationship Id="rId3" Type="http://schemas.openxmlformats.org/officeDocument/2006/relationships/image" Target="../media/image3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Relationship Id="rId2" Type="http://schemas.openxmlformats.org/officeDocument/2006/relationships/image" Target="../media/image3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ict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Relationship Id="rId2" Type="http://schemas.openxmlformats.org/officeDocument/2006/relationships/image" Target="../media/image37.emf"/><Relationship Id="rId3" Type="http://schemas.openxmlformats.org/officeDocument/2006/relationships/image" Target="../media/image3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Relationship Id="rId2" Type="http://schemas.openxmlformats.org/officeDocument/2006/relationships/image" Target="../media/image41.wmf"/><Relationship Id="rId3" Type="http://schemas.openxmlformats.org/officeDocument/2006/relationships/image" Target="../media/image42.wmf"/></Relationships>
</file>

<file path=ppt/drawings/_rels/vmlDrawing8.vml.rels><?xml version="1.0" encoding="UTF-8" standalone="yes"?>
<Relationships xmlns="http://schemas.openxmlformats.org/package/2006/relationships"><Relationship Id="rId11" Type="http://schemas.openxmlformats.org/officeDocument/2006/relationships/image" Target="../media/image53.wmf"/><Relationship Id="rId12" Type="http://schemas.openxmlformats.org/officeDocument/2006/relationships/image" Target="../media/image54.wmf"/><Relationship Id="rId13" Type="http://schemas.openxmlformats.org/officeDocument/2006/relationships/image" Target="../media/image55.wmf"/><Relationship Id="rId14" Type="http://schemas.openxmlformats.org/officeDocument/2006/relationships/image" Target="../media/image56.wmf"/><Relationship Id="rId15" Type="http://schemas.openxmlformats.org/officeDocument/2006/relationships/image" Target="../media/image57.pict"/><Relationship Id="rId16" Type="http://schemas.openxmlformats.org/officeDocument/2006/relationships/image" Target="../media/image58.pict"/><Relationship Id="rId1" Type="http://schemas.openxmlformats.org/officeDocument/2006/relationships/image" Target="../media/image43.wmf"/><Relationship Id="rId2" Type="http://schemas.openxmlformats.org/officeDocument/2006/relationships/image" Target="../media/image44.wmf"/><Relationship Id="rId3" Type="http://schemas.openxmlformats.org/officeDocument/2006/relationships/image" Target="../media/image45.wmf"/><Relationship Id="rId4" Type="http://schemas.openxmlformats.org/officeDocument/2006/relationships/image" Target="../media/image46.wmf"/><Relationship Id="rId5" Type="http://schemas.openxmlformats.org/officeDocument/2006/relationships/image" Target="../media/image47.wmf"/><Relationship Id="rId6" Type="http://schemas.openxmlformats.org/officeDocument/2006/relationships/image" Target="../media/image48.wmf"/><Relationship Id="rId7" Type="http://schemas.openxmlformats.org/officeDocument/2006/relationships/image" Target="../media/image49.wmf"/><Relationship Id="rId8" Type="http://schemas.openxmlformats.org/officeDocument/2006/relationships/image" Target="../media/image50.wmf"/><Relationship Id="rId9" Type="http://schemas.openxmlformats.org/officeDocument/2006/relationships/image" Target="../media/image51.wmf"/><Relationship Id="rId10" Type="http://schemas.openxmlformats.org/officeDocument/2006/relationships/image" Target="../media/image5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ict"/><Relationship Id="rId2" Type="http://schemas.openxmlformats.org/officeDocument/2006/relationships/image" Target="../media/image60.emf"/><Relationship Id="rId3" Type="http://schemas.openxmlformats.org/officeDocument/2006/relationships/image" Target="../media/image61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235B58-B127-5045-A86A-47A07FF29E95}" type="datetimeFigureOut">
              <a:rPr lang="en-US" smtClean="0"/>
              <a:pPr/>
              <a:t>10/23/15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67A35B-2F11-F34B-921E-286188D48E5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654D89-76A6-B64A-A090-D4D02C751F18}" type="datetimeFigureOut">
              <a:rPr lang="en-US" smtClean="0"/>
              <a:pPr/>
              <a:t>10/23/15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4A36BE-882D-C84B-8CD3-0E87FDF981F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A36BE-882D-C84B-8CD3-0E87FDF981F3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rivedere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A36BE-882D-C84B-8CD3-0E87FDF981F3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A36BE-882D-C84B-8CD3-0E87FDF981F3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rivedere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A36BE-882D-C84B-8CD3-0E87FDF981F3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rivedere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A36BE-882D-C84B-8CD3-0E87FDF981F3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rivedere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A36BE-882D-C84B-8CD3-0E87FDF981F3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rivedere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A36BE-882D-C84B-8CD3-0E87FDF981F3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rivedere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A36BE-882D-C84B-8CD3-0E87FDF981F3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rivedere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A36BE-882D-C84B-8CD3-0E87FDF981F3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 </a:t>
            </a:r>
            <a:r>
              <a:rPr lang="en-US" dirty="0" err="1" smtClean="0"/>
              <a:t>e</a:t>
            </a:r>
            <a:r>
              <a:rPr lang="en-US" dirty="0" smtClean="0"/>
              <a:t>’ un </a:t>
            </a:r>
            <a:r>
              <a:rPr lang="en-US" dirty="0" err="1" smtClean="0"/>
              <a:t>meno</a:t>
            </a:r>
            <a:r>
              <a:rPr lang="en-US" dirty="0" smtClean="0"/>
              <a:t> </a:t>
            </a:r>
            <a:r>
              <a:rPr lang="en-US" dirty="0" err="1" smtClean="0"/>
              <a:t>su</a:t>
            </a:r>
            <a:r>
              <a:rPr lang="en-US" dirty="0" smtClean="0"/>
              <a:t> quad By?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A36BE-882D-C84B-8CD3-0E87FDF981F3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rivedere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A36BE-882D-C84B-8CD3-0E87FDF981F3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A36BE-882D-C84B-8CD3-0E87FDF981F3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rivedere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A36BE-882D-C84B-8CD3-0E87FDF981F3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rivedere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A36BE-882D-C84B-8CD3-0E87FDF981F3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A36BE-882D-C84B-8CD3-0E87FDF981F3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rivedere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A36BE-882D-C84B-8CD3-0E87FDF981F3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rivedere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A36BE-882D-C84B-8CD3-0E87FDF981F3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rivedere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A36BE-882D-C84B-8CD3-0E87FDF981F3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rivedere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A36BE-882D-C84B-8CD3-0E87FDF981F3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rivedere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A36BE-882D-C84B-8CD3-0E87FDF981F3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rivedere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A36BE-882D-C84B-8CD3-0E87FDF981F3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rivedere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A36BE-882D-C84B-8CD3-0E87FDF981F3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rivedere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A36BE-882D-C84B-8CD3-0E87FDF981F3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rivedere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A36BE-882D-C84B-8CD3-0E87FDF981F3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rivedere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A36BE-882D-C84B-8CD3-0E87FDF981F3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rivedere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A36BE-882D-C84B-8CD3-0E87FDF981F3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rivedere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A36BE-882D-C84B-8CD3-0E87FDF981F3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rivedere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A36BE-882D-C84B-8CD3-0E87FDF981F3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A36BE-882D-C84B-8CD3-0E87FDF981F3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A36BE-882D-C84B-8CD3-0E87FDF981F3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A36BE-882D-C84B-8CD3-0E87FDF981F3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A36BE-882D-C84B-8CD3-0E87FDF981F3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rivedere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A36BE-882D-C84B-8CD3-0E87FDF981F3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DDC9A-E8A3-1740-95EC-FC7615FAC22C}" type="datetimeFigureOut">
              <a:rPr lang="en-US"/>
              <a:pPr/>
              <a:t>10/23/15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7D959-1F88-3A41-9443-315F6CA06407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85523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DDC9A-E8A3-1740-95EC-FC7615FAC22C}" type="datetimeFigureOut">
              <a:rPr lang="en-US"/>
              <a:pPr/>
              <a:t>10/23/15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7D959-1F88-3A41-9443-315F6CA06407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12507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DDC9A-E8A3-1740-95EC-FC7615FAC22C}" type="datetimeFigureOut">
              <a:rPr lang="en-US"/>
              <a:pPr/>
              <a:t>10/23/15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7D959-1F88-3A41-9443-315F6CA06407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9861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DDC9A-E8A3-1740-95EC-FC7615FAC22C}" type="datetimeFigureOut">
              <a:rPr lang="en-US"/>
              <a:pPr/>
              <a:t>10/23/15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7D959-1F88-3A41-9443-315F6CA06407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77914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DDC9A-E8A3-1740-95EC-FC7615FAC22C}" type="datetimeFigureOut">
              <a:rPr lang="en-US"/>
              <a:pPr/>
              <a:t>10/23/15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7D959-1F88-3A41-9443-315F6CA06407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24630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DDC9A-E8A3-1740-95EC-FC7615FAC22C}" type="datetimeFigureOut">
              <a:rPr lang="en-US"/>
              <a:pPr/>
              <a:t>10/23/15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7D959-1F88-3A41-9443-315F6CA06407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14180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DDC9A-E8A3-1740-95EC-FC7615FAC22C}" type="datetimeFigureOut">
              <a:rPr lang="en-US"/>
              <a:pPr/>
              <a:t>10/23/15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7D959-1F88-3A41-9443-315F6CA06407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59844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DDC9A-E8A3-1740-95EC-FC7615FAC22C}" type="datetimeFigureOut">
              <a:rPr lang="en-US"/>
              <a:pPr/>
              <a:t>10/23/15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7D959-1F88-3A41-9443-315F6CA06407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11017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DDC9A-E8A3-1740-95EC-FC7615FAC22C}" type="datetimeFigureOut">
              <a:rPr lang="en-US"/>
              <a:pPr/>
              <a:t>10/23/15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7D959-1F88-3A41-9443-315F6CA06407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66253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DDC9A-E8A3-1740-95EC-FC7615FAC22C}" type="datetimeFigureOut">
              <a:rPr lang="en-US"/>
              <a:pPr/>
              <a:t>10/23/15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7D959-1F88-3A41-9443-315F6CA06407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85969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DDC9A-E8A3-1740-95EC-FC7615FAC22C}" type="datetimeFigureOut">
              <a:rPr lang="en-US"/>
              <a:pPr/>
              <a:t>10/23/15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7D959-1F88-3A41-9443-315F6CA06407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47281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DDC9A-E8A3-1740-95EC-FC7615FAC22C}" type="datetimeFigureOut">
              <a:rPr lang="en-US"/>
              <a:pPr/>
              <a:t>10/23/15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F7D959-1F88-3A41-9443-315F6CA06407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528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jpeg"/><Relationship Id="rId9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Microsoft_Equation7.bin"/><Relationship Id="rId12" Type="http://schemas.openxmlformats.org/officeDocument/2006/relationships/oleObject" Target="../embeddings/Microsoft_Equation8.bin"/><Relationship Id="rId13" Type="http://schemas.openxmlformats.org/officeDocument/2006/relationships/oleObject" Target="../embeddings/Microsoft_Equation9.bin"/><Relationship Id="rId14" Type="http://schemas.openxmlformats.org/officeDocument/2006/relationships/oleObject" Target="../embeddings/Microsoft_Equation10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Relationship Id="rId4" Type="http://schemas.openxmlformats.org/officeDocument/2006/relationships/image" Target="../media/image1.png"/><Relationship Id="rId5" Type="http://schemas.openxmlformats.org/officeDocument/2006/relationships/image" Target="../media/image3.png"/><Relationship Id="rId6" Type="http://schemas.openxmlformats.org/officeDocument/2006/relationships/image" Target="../media/image5.png"/><Relationship Id="rId7" Type="http://schemas.openxmlformats.org/officeDocument/2006/relationships/image" Target="../media/image4.png"/><Relationship Id="rId8" Type="http://schemas.openxmlformats.org/officeDocument/2006/relationships/oleObject" Target="../embeddings/Microsoft_Equation4.bin"/><Relationship Id="rId9" Type="http://schemas.openxmlformats.org/officeDocument/2006/relationships/oleObject" Target="../embeddings/Microsoft_Equation5.bin"/><Relationship Id="rId10" Type="http://schemas.openxmlformats.org/officeDocument/2006/relationships/oleObject" Target="../embeddings/Microsoft_Equation6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4.png"/><Relationship Id="rId7" Type="http://schemas.openxmlformats.org/officeDocument/2006/relationships/image" Target="../media/image25.emf"/><Relationship Id="rId8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4.png"/><Relationship Id="rId7" Type="http://schemas.openxmlformats.org/officeDocument/2006/relationships/image" Target="../media/image27.w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1.wmf"/><Relationship Id="rId12" Type="http://schemas.openxmlformats.org/officeDocument/2006/relationships/image" Target="../media/image27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1.png"/><Relationship Id="rId5" Type="http://schemas.openxmlformats.org/officeDocument/2006/relationships/image" Target="../media/image3.png"/><Relationship Id="rId6" Type="http://schemas.openxmlformats.org/officeDocument/2006/relationships/image" Target="../media/image5.png"/><Relationship Id="rId7" Type="http://schemas.openxmlformats.org/officeDocument/2006/relationships/image" Target="../media/image4.png"/><Relationship Id="rId8" Type="http://schemas.openxmlformats.org/officeDocument/2006/relationships/oleObject" Target="../embeddings/Microsoft_Equation11.bin"/><Relationship Id="rId9" Type="http://schemas.openxmlformats.org/officeDocument/2006/relationships/oleObject" Target="../embeddings/oleObject1.bin"/><Relationship Id="rId10" Type="http://schemas.openxmlformats.org/officeDocument/2006/relationships/oleObject" Target="../embeddings/Microsoft_Equation12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1.png"/><Relationship Id="rId5" Type="http://schemas.openxmlformats.org/officeDocument/2006/relationships/image" Target="../media/image3.png"/><Relationship Id="rId6" Type="http://schemas.openxmlformats.org/officeDocument/2006/relationships/image" Target="../media/image5.png"/><Relationship Id="rId7" Type="http://schemas.openxmlformats.org/officeDocument/2006/relationships/image" Target="../media/image4.png"/><Relationship Id="rId8" Type="http://schemas.openxmlformats.org/officeDocument/2006/relationships/image" Target="../media/image27.wmf"/><Relationship Id="rId9" Type="http://schemas.openxmlformats.org/officeDocument/2006/relationships/oleObject" Target="../embeddings/Microsoft_Equation13.bin"/><Relationship Id="rId10" Type="http://schemas.openxmlformats.org/officeDocument/2006/relationships/image" Target="../media/image33.emf"/><Relationship Id="rId11" Type="http://schemas.openxmlformats.org/officeDocument/2006/relationships/oleObject" Target="../embeddings/Microsoft_Equation14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image" Target="../media/image1.png"/><Relationship Id="rId5" Type="http://schemas.openxmlformats.org/officeDocument/2006/relationships/image" Target="../media/image3.png"/><Relationship Id="rId6" Type="http://schemas.openxmlformats.org/officeDocument/2006/relationships/image" Target="../media/image5.png"/><Relationship Id="rId7" Type="http://schemas.openxmlformats.org/officeDocument/2006/relationships/image" Target="../media/image4.png"/><Relationship Id="rId8" Type="http://schemas.openxmlformats.org/officeDocument/2006/relationships/image" Target="../media/image35.emf"/><Relationship Id="rId9" Type="http://schemas.openxmlformats.org/officeDocument/2006/relationships/oleObject" Target="../embeddings/Microsoft_Equation15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1.png"/><Relationship Id="rId5" Type="http://schemas.openxmlformats.org/officeDocument/2006/relationships/image" Target="../media/image3.png"/><Relationship Id="rId6" Type="http://schemas.openxmlformats.org/officeDocument/2006/relationships/image" Target="../media/image5.png"/><Relationship Id="rId7" Type="http://schemas.openxmlformats.org/officeDocument/2006/relationships/image" Target="../media/image4.png"/><Relationship Id="rId8" Type="http://schemas.openxmlformats.org/officeDocument/2006/relationships/image" Target="../media/image39.png"/><Relationship Id="rId9" Type="http://schemas.openxmlformats.org/officeDocument/2006/relationships/oleObject" Target="../embeddings/Microsoft_Equation16.bin"/><Relationship Id="rId10" Type="http://schemas.openxmlformats.org/officeDocument/2006/relationships/oleObject" Target="../embeddings/Microsoft_Equation17.bin"/><Relationship Id="rId11" Type="http://schemas.openxmlformats.org/officeDocument/2006/relationships/oleObject" Target="../embeddings/oleObject2.bin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image" Target="../media/image1.png"/><Relationship Id="rId5" Type="http://schemas.openxmlformats.org/officeDocument/2006/relationships/image" Target="../media/image3.png"/><Relationship Id="rId6" Type="http://schemas.openxmlformats.org/officeDocument/2006/relationships/image" Target="../media/image5.png"/><Relationship Id="rId7" Type="http://schemas.openxmlformats.org/officeDocument/2006/relationships/image" Target="../media/image4.png"/><Relationship Id="rId8" Type="http://schemas.openxmlformats.org/officeDocument/2006/relationships/oleObject" Target="../embeddings/oleObject3.bin"/><Relationship Id="rId9" Type="http://schemas.openxmlformats.org/officeDocument/2006/relationships/oleObject" Target="../embeddings/oleObject4.bin"/><Relationship Id="rId10" Type="http://schemas.openxmlformats.org/officeDocument/2006/relationships/oleObject" Target="../embeddings/oleObject5.bin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7.bin"/><Relationship Id="rId20" Type="http://schemas.openxmlformats.org/officeDocument/2006/relationships/oleObject" Target="../embeddings/oleObject18.bin"/><Relationship Id="rId21" Type="http://schemas.openxmlformats.org/officeDocument/2006/relationships/oleObject" Target="../embeddings/oleObject19.bin"/><Relationship Id="rId22" Type="http://schemas.openxmlformats.org/officeDocument/2006/relationships/oleObject" Target="../embeddings/Microsoft_Equation18.bin"/><Relationship Id="rId23" Type="http://schemas.openxmlformats.org/officeDocument/2006/relationships/oleObject" Target="../embeddings/Microsoft_Equation19.bin"/><Relationship Id="rId10" Type="http://schemas.openxmlformats.org/officeDocument/2006/relationships/oleObject" Target="../embeddings/oleObject8.bin"/><Relationship Id="rId11" Type="http://schemas.openxmlformats.org/officeDocument/2006/relationships/oleObject" Target="../embeddings/oleObject9.bin"/><Relationship Id="rId12" Type="http://schemas.openxmlformats.org/officeDocument/2006/relationships/oleObject" Target="../embeddings/oleObject10.bin"/><Relationship Id="rId13" Type="http://schemas.openxmlformats.org/officeDocument/2006/relationships/oleObject" Target="../embeddings/oleObject11.bin"/><Relationship Id="rId14" Type="http://schemas.openxmlformats.org/officeDocument/2006/relationships/oleObject" Target="../embeddings/oleObject12.bin"/><Relationship Id="rId15" Type="http://schemas.openxmlformats.org/officeDocument/2006/relationships/oleObject" Target="../embeddings/oleObject13.bin"/><Relationship Id="rId16" Type="http://schemas.openxmlformats.org/officeDocument/2006/relationships/oleObject" Target="../embeddings/oleObject14.bin"/><Relationship Id="rId17" Type="http://schemas.openxmlformats.org/officeDocument/2006/relationships/oleObject" Target="../embeddings/oleObject15.bin"/><Relationship Id="rId18" Type="http://schemas.openxmlformats.org/officeDocument/2006/relationships/oleObject" Target="../embeddings/oleObject16.bin"/><Relationship Id="rId19" Type="http://schemas.openxmlformats.org/officeDocument/2006/relationships/oleObject" Target="../embeddings/oleObject17.bin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<Relationship Id="rId4" Type="http://schemas.openxmlformats.org/officeDocument/2006/relationships/image" Target="../media/image1.png"/><Relationship Id="rId5" Type="http://schemas.openxmlformats.org/officeDocument/2006/relationships/image" Target="../media/image3.png"/><Relationship Id="rId6" Type="http://schemas.openxmlformats.org/officeDocument/2006/relationships/image" Target="../media/image5.png"/><Relationship Id="rId7" Type="http://schemas.openxmlformats.org/officeDocument/2006/relationships/image" Target="../media/image4.png"/><Relationship Id="rId8" Type="http://schemas.openxmlformats.org/officeDocument/2006/relationships/oleObject" Target="../embeddings/oleObject6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4.png"/><Relationship Id="rId7" Type="http://schemas.openxmlformats.org/officeDocument/2006/relationships/hyperlink" Target="http://cdsweb.cern.ch/record/235242/files/full_document_V1.pdf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oleObject" Target="../embeddings/Microsoft_Equation20.bin"/><Relationship Id="rId5" Type="http://schemas.openxmlformats.org/officeDocument/2006/relationships/oleObject" Target="../embeddings/Microsoft_Equation21.bin"/><Relationship Id="rId6" Type="http://schemas.openxmlformats.org/officeDocument/2006/relationships/oleObject" Target="../embeddings/Microsoft_Equation22.bin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image" Target="../media/image1.png"/><Relationship Id="rId5" Type="http://schemas.openxmlformats.org/officeDocument/2006/relationships/image" Target="../media/image3.png"/><Relationship Id="rId6" Type="http://schemas.openxmlformats.org/officeDocument/2006/relationships/image" Target="../media/image5.png"/><Relationship Id="rId7" Type="http://schemas.openxmlformats.org/officeDocument/2006/relationships/image" Target="../media/image4.png"/><Relationship Id="rId8" Type="http://schemas.openxmlformats.org/officeDocument/2006/relationships/oleObject" Target="../embeddings/Microsoft_Equation23.bin"/><Relationship Id="rId9" Type="http://schemas.openxmlformats.org/officeDocument/2006/relationships/oleObject" Target="../embeddings/oleObject20.bin"/><Relationship Id="rId10" Type="http://schemas.openxmlformats.org/officeDocument/2006/relationships/oleObject" Target="../embeddings/Microsoft_Equation24.bin"/><Relationship Id="rId11" Type="http://schemas.openxmlformats.org/officeDocument/2006/relationships/oleObject" Target="../embeddings/Microsoft_Equation25.bin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image" Target="../media/image1.png"/><Relationship Id="rId5" Type="http://schemas.openxmlformats.org/officeDocument/2006/relationships/image" Target="../media/image3.png"/><Relationship Id="rId6" Type="http://schemas.openxmlformats.org/officeDocument/2006/relationships/image" Target="../media/image5.png"/><Relationship Id="rId7" Type="http://schemas.openxmlformats.org/officeDocument/2006/relationships/image" Target="../media/image4.png"/><Relationship Id="rId8" Type="http://schemas.openxmlformats.org/officeDocument/2006/relationships/oleObject" Target="../embeddings/oleObject21.bin"/><Relationship Id="rId9" Type="http://schemas.openxmlformats.org/officeDocument/2006/relationships/oleObject" Target="../embeddings/oleObject22.bin"/><Relationship Id="rId10" Type="http://schemas.openxmlformats.org/officeDocument/2006/relationships/oleObject" Target="../embeddings/oleObject23.bin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image" Target="../media/image1.png"/><Relationship Id="rId5" Type="http://schemas.openxmlformats.org/officeDocument/2006/relationships/image" Target="../media/image3.png"/><Relationship Id="rId6" Type="http://schemas.openxmlformats.org/officeDocument/2006/relationships/image" Target="../media/image5.png"/><Relationship Id="rId7" Type="http://schemas.openxmlformats.org/officeDocument/2006/relationships/image" Target="../media/image4.png"/><Relationship Id="rId8" Type="http://schemas.openxmlformats.org/officeDocument/2006/relationships/oleObject" Target="../embeddings/oleObject24.bin"/><Relationship Id="rId9" Type="http://schemas.openxmlformats.org/officeDocument/2006/relationships/oleObject" Target="../embeddings/oleObject25.bin"/><Relationship Id="rId10" Type="http://schemas.openxmlformats.org/officeDocument/2006/relationships/oleObject" Target="../embeddings/oleObject26.bin"/><Relationship Id="rId11" Type="http://schemas.openxmlformats.org/officeDocument/2006/relationships/oleObject" Target="../embeddings/Microsoft_Equation26.bin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image" Target="../media/image1.png"/><Relationship Id="rId5" Type="http://schemas.openxmlformats.org/officeDocument/2006/relationships/image" Target="../media/image3.png"/><Relationship Id="rId6" Type="http://schemas.openxmlformats.org/officeDocument/2006/relationships/image" Target="../media/image5.png"/><Relationship Id="rId7" Type="http://schemas.openxmlformats.org/officeDocument/2006/relationships/image" Target="../media/image4.png"/><Relationship Id="rId8" Type="http://schemas.openxmlformats.org/officeDocument/2006/relationships/oleObject" Target="../embeddings/oleObject27.bin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image" Target="../media/image1.png"/><Relationship Id="rId5" Type="http://schemas.openxmlformats.org/officeDocument/2006/relationships/image" Target="../media/image3.png"/><Relationship Id="rId6" Type="http://schemas.openxmlformats.org/officeDocument/2006/relationships/image" Target="../media/image5.png"/><Relationship Id="rId7" Type="http://schemas.openxmlformats.org/officeDocument/2006/relationships/image" Target="../media/image4.png"/><Relationship Id="rId8" Type="http://schemas.openxmlformats.org/officeDocument/2006/relationships/oleObject" Target="../embeddings/oleObject28.bin"/><Relationship Id="rId9" Type="http://schemas.openxmlformats.org/officeDocument/2006/relationships/oleObject" Target="../embeddings/oleObject29.bin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4.png"/><Relationship Id="rId7" Type="http://schemas.openxmlformats.org/officeDocument/2006/relationships/image" Target="../media/image77.emf"/><Relationship Id="rId8" Type="http://schemas.openxmlformats.org/officeDocument/2006/relationships/image" Target="../media/image78.pdf"/><Relationship Id="rId9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image" Target="../media/image1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oleObject" Target="../embeddings/oleObject30.bin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4" Type="http://schemas.openxmlformats.org/officeDocument/2006/relationships/image" Target="../media/image1.png"/><Relationship Id="rId5" Type="http://schemas.openxmlformats.org/officeDocument/2006/relationships/image" Target="../media/image3.png"/><Relationship Id="rId6" Type="http://schemas.openxmlformats.org/officeDocument/2006/relationships/image" Target="../media/image5.png"/><Relationship Id="rId7" Type="http://schemas.openxmlformats.org/officeDocument/2006/relationships/image" Target="../media/image4.png"/><Relationship Id="rId8" Type="http://schemas.openxmlformats.org/officeDocument/2006/relationships/oleObject" Target="../embeddings/oleObject31.bin"/><Relationship Id="rId9" Type="http://schemas.openxmlformats.org/officeDocument/2006/relationships/oleObject" Target="../embeddings/oleObject32.bin"/><Relationship Id="rId10" Type="http://schemas.openxmlformats.org/officeDocument/2006/relationships/oleObject" Target="../embeddings/Microsoft_Equation27.bin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4.png"/><Relationship Id="rId7" Type="http://schemas.openxmlformats.org/officeDocument/2006/relationships/image" Target="../media/image9.emf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4" Type="http://schemas.openxmlformats.org/officeDocument/2006/relationships/image" Target="../media/image1.png"/><Relationship Id="rId5" Type="http://schemas.openxmlformats.org/officeDocument/2006/relationships/image" Target="../media/image3.png"/><Relationship Id="rId6" Type="http://schemas.openxmlformats.org/officeDocument/2006/relationships/image" Target="../media/image5.png"/><Relationship Id="rId7" Type="http://schemas.openxmlformats.org/officeDocument/2006/relationships/image" Target="../media/image4.png"/><Relationship Id="rId8" Type="http://schemas.openxmlformats.org/officeDocument/2006/relationships/oleObject" Target="../embeddings/oleObject33.bin"/><Relationship Id="rId9" Type="http://schemas.openxmlformats.org/officeDocument/2006/relationships/oleObject" Target="../embeddings/oleObject34.bin"/><Relationship Id="rId10" Type="http://schemas.openxmlformats.org/officeDocument/2006/relationships/oleObject" Target="../embeddings/oleObject35.bin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4" Type="http://schemas.openxmlformats.org/officeDocument/2006/relationships/image" Target="../media/image1.png"/><Relationship Id="rId5" Type="http://schemas.openxmlformats.org/officeDocument/2006/relationships/image" Target="../media/image3.png"/><Relationship Id="rId6" Type="http://schemas.openxmlformats.org/officeDocument/2006/relationships/image" Target="../media/image5.png"/><Relationship Id="rId7" Type="http://schemas.openxmlformats.org/officeDocument/2006/relationships/image" Target="../media/image4.png"/><Relationship Id="rId8" Type="http://schemas.openxmlformats.org/officeDocument/2006/relationships/oleObject" Target="../embeddings/oleObject36.bin"/><Relationship Id="rId9" Type="http://schemas.openxmlformats.org/officeDocument/2006/relationships/oleObject" Target="../embeddings/oleObject37.bin"/><Relationship Id="rId10" Type="http://schemas.openxmlformats.org/officeDocument/2006/relationships/oleObject" Target="../embeddings/oleObject38.bin"/><Relationship Id="rId11" Type="http://schemas.openxmlformats.org/officeDocument/2006/relationships/oleObject" Target="../embeddings/oleObject39.bin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4.png"/><Relationship Id="rId7" Type="http://schemas.openxmlformats.org/officeDocument/2006/relationships/image" Target="../media/image90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4" Type="http://schemas.openxmlformats.org/officeDocument/2006/relationships/image" Target="../media/image1.png"/><Relationship Id="rId5" Type="http://schemas.openxmlformats.org/officeDocument/2006/relationships/image" Target="../media/image3.png"/><Relationship Id="rId6" Type="http://schemas.openxmlformats.org/officeDocument/2006/relationships/image" Target="../media/image5.png"/><Relationship Id="rId7" Type="http://schemas.openxmlformats.org/officeDocument/2006/relationships/image" Target="../media/image4.png"/><Relationship Id="rId8" Type="http://schemas.openxmlformats.org/officeDocument/2006/relationships/oleObject" Target="../embeddings/Microsoft_Equation28.bin"/><Relationship Id="rId9" Type="http://schemas.openxmlformats.org/officeDocument/2006/relationships/oleObject" Target="../embeddings/Microsoft_Equation29.bin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Microsoft_Equation33.bin"/><Relationship Id="rId12" Type="http://schemas.openxmlformats.org/officeDocument/2006/relationships/oleObject" Target="../embeddings/Microsoft_Equation34.bin"/><Relationship Id="rId13" Type="http://schemas.openxmlformats.org/officeDocument/2006/relationships/oleObject" Target="../embeddings/Microsoft_Equation35.bin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1.xml"/><Relationship Id="rId4" Type="http://schemas.openxmlformats.org/officeDocument/2006/relationships/image" Target="../media/image1.png"/><Relationship Id="rId5" Type="http://schemas.openxmlformats.org/officeDocument/2006/relationships/image" Target="../media/image3.png"/><Relationship Id="rId6" Type="http://schemas.openxmlformats.org/officeDocument/2006/relationships/image" Target="../media/image5.png"/><Relationship Id="rId7" Type="http://schemas.openxmlformats.org/officeDocument/2006/relationships/image" Target="../media/image4.png"/><Relationship Id="rId8" Type="http://schemas.openxmlformats.org/officeDocument/2006/relationships/oleObject" Target="../embeddings/Microsoft_Equation30.bin"/><Relationship Id="rId9" Type="http://schemas.openxmlformats.org/officeDocument/2006/relationships/oleObject" Target="../embeddings/Microsoft_Equation31.bin"/><Relationship Id="rId10" Type="http://schemas.openxmlformats.org/officeDocument/2006/relationships/oleObject" Target="../embeddings/Microsoft_Equation32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4" Type="http://schemas.openxmlformats.org/officeDocument/2006/relationships/image" Target="../media/image1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oleObject" Target="../embeddings/Microsoft_Excel_97_-_2004_Worksheet36.xls"/><Relationship Id="rId8" Type="http://schemas.openxmlformats.org/officeDocument/2006/relationships/image" Target="../media/image100.pdf"/><Relationship Id="rId9" Type="http://schemas.openxmlformats.org/officeDocument/2006/relationships/image" Target="../media/image101.png"/><Relationship Id="rId10" Type="http://schemas.openxmlformats.org/officeDocument/2006/relationships/image" Target="../media/image102.pdf"/><Relationship Id="rId11" Type="http://schemas.openxmlformats.org/officeDocument/2006/relationships/image" Target="../media/image103.png"/><Relationship Id="rId1" Type="http://schemas.openxmlformats.org/officeDocument/2006/relationships/vmlDrawing" Target="../drawings/vmlDrawing21.vml"/><Relationship Id="rId2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4.png"/><Relationship Id="rId7" Type="http://schemas.openxmlformats.org/officeDocument/2006/relationships/image" Target="../media/image104.png"/><Relationship Id="rId8" Type="http://schemas.openxmlformats.org/officeDocument/2006/relationships/image" Target="../media/image10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jpeg"/><Relationship Id="rId9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4.png"/><Relationship Id="rId7" Type="http://schemas.openxmlformats.org/officeDocument/2006/relationships/image" Target="../media/image13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image" Target="../media/image14.jpe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image" Target="../media/image15.png"/><Relationship Id="rId6" Type="http://schemas.openxmlformats.org/officeDocument/2006/relationships/image" Target="../media/image4.png"/><Relationship Id="rId7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1.png"/><Relationship Id="rId5" Type="http://schemas.openxmlformats.org/officeDocument/2006/relationships/image" Target="../media/image3.png"/><Relationship Id="rId6" Type="http://schemas.openxmlformats.org/officeDocument/2006/relationships/image" Target="../media/image5.png"/><Relationship Id="rId7" Type="http://schemas.openxmlformats.org/officeDocument/2006/relationships/image" Target="../media/image4.png"/><Relationship Id="rId8" Type="http://schemas.openxmlformats.org/officeDocument/2006/relationships/oleObject" Target="../embeddings/Microsoft_Equation1.bin"/><Relationship Id="rId9" Type="http://schemas.openxmlformats.org/officeDocument/2006/relationships/oleObject" Target="../embeddings/Microsoft_Equation2.bin"/><Relationship Id="rId10" Type="http://schemas.openxmlformats.org/officeDocument/2006/relationships/oleObject" Target="../embeddings/Microsoft_Equation3.bin"/><Relationship Id="rId11" Type="http://schemas.openxmlformats.org/officeDocument/2006/relationships/image" Target="../media/image1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alphaModFix amt="80000"/>
          </a:blip>
          <a:srcRect t="13811" b="40522"/>
          <a:stretch/>
        </p:blipFill>
        <p:spPr>
          <a:xfrm>
            <a:off x="396000" y="3638175"/>
            <a:ext cx="8337600" cy="28285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439200" y="5349600"/>
            <a:ext cx="1390651" cy="1079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4498" y="5348068"/>
            <a:ext cx="1079500" cy="1079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t="16667" b="20588"/>
          <a:stretch/>
        </p:blipFill>
        <p:spPr>
          <a:xfrm>
            <a:off x="3764432" y="5691925"/>
            <a:ext cx="1621865" cy="7356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alphaModFix amt="50000"/>
          </a:blip>
          <a:srcRect l="3022" r="7761"/>
          <a:stretch/>
        </p:blipFill>
        <p:spPr>
          <a:xfrm>
            <a:off x="396000" y="433069"/>
            <a:ext cx="8337600" cy="321907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6000" y="2633879"/>
            <a:ext cx="8337600" cy="1415772"/>
          </a:xfrm>
          <a:prstGeom prst="rect">
            <a:avLst/>
          </a:prstGeom>
          <a:blipFill rotWithShape="1">
            <a:blip r:embed="rId8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BlairMdITC TT-Medium"/>
                <a:cs typeface="BlairMdITC TT-Medium"/>
              </a:rPr>
              <a:t>Accelerator Laboratory</a:t>
            </a:r>
          </a:p>
          <a:p>
            <a:pPr algn="ctr"/>
            <a:endParaRPr lang="en-US" sz="1000" dirty="0" smtClean="0">
              <a:solidFill>
                <a:schemeClr val="bg1"/>
              </a:solidFill>
              <a:latin typeface="BlairMdITC TT-Medium"/>
              <a:cs typeface="BlairMdITC TT-Medium"/>
            </a:endParaRPr>
          </a:p>
          <a:p>
            <a:pPr algn="ctr"/>
            <a:r>
              <a:rPr lang="en-US" sz="2400" dirty="0" smtClean="0">
                <a:solidFill>
                  <a:srgbClr val="FFFF00"/>
                </a:solidFill>
                <a:latin typeface="BlairMdITC TT-Medium"/>
                <a:cs typeface="BlairMdITC TT-Medium"/>
              </a:rPr>
              <a:t>OPTICS BASICS</a:t>
            </a:r>
          </a:p>
          <a:p>
            <a:pPr algn="ctr"/>
            <a:endParaRPr lang="en-US" sz="2400" dirty="0" smtClean="0">
              <a:solidFill>
                <a:srgbClr val="FFFF00"/>
              </a:solidFill>
              <a:latin typeface="BlairMdITC TT-Medium"/>
              <a:cs typeface="BlairMdITC TT-Medium"/>
            </a:endParaRPr>
          </a:p>
        </p:txBody>
      </p:sp>
      <p:pic>
        <p:nvPicPr>
          <p:cNvPr id="11" name="Picture 10" descr="Screen Shot 2015-09-15 at 15.47.06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17169" y="622641"/>
            <a:ext cx="7705171" cy="60471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285123" y="3652143"/>
            <a:ext cx="2479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S. Guiducci</a:t>
            </a:r>
            <a:endParaRPr lang="en-US" sz="20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5796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419" r="2907"/>
          <a:stretch/>
        </p:blipFill>
        <p:spPr>
          <a:xfrm>
            <a:off x="29697" y="6092417"/>
            <a:ext cx="869951" cy="713287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t="16667" b="20588"/>
          <a:stretch/>
        </p:blipFill>
        <p:spPr>
          <a:xfrm>
            <a:off x="3974342" y="6263542"/>
            <a:ext cx="1195295" cy="542161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6939" y="6095998"/>
            <a:ext cx="709707" cy="70970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157942" y="6529293"/>
            <a:ext cx="28163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BlairMdITC TT-Medium"/>
                <a:cs typeface="BlairMdITC TT-Medium"/>
              </a:rPr>
              <a:t>Susanna Guiducci</a:t>
            </a:r>
            <a:endParaRPr lang="en-US" sz="1000" dirty="0">
              <a:solidFill>
                <a:schemeClr val="bg1"/>
              </a:solidFill>
              <a:latin typeface="BlairMdITC TT-Medium"/>
              <a:cs typeface="BlairMdITC TT-Medium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69637" y="6529288"/>
            <a:ext cx="30853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BlairMdITC TT-Medium"/>
                <a:cs typeface="BlairMdITC TT-Medium"/>
              </a:rPr>
              <a:t>Optics Basics</a:t>
            </a:r>
            <a:endParaRPr lang="en-US" sz="1000" dirty="0">
              <a:solidFill>
                <a:schemeClr val="bg1"/>
              </a:solidFill>
              <a:latin typeface="BlairMdITC TT-Medium"/>
              <a:cs typeface="BlairMdITC TT-Medium"/>
            </a:endParaRPr>
          </a:p>
        </p:txBody>
      </p:sp>
      <p:sp>
        <p:nvSpPr>
          <p:cNvPr id="53" name="Title 4"/>
          <p:cNvSpPr txBox="1">
            <a:spLocks/>
          </p:cNvSpPr>
          <p:nvPr/>
        </p:nvSpPr>
        <p:spPr>
          <a:xfrm>
            <a:off x="395536" y="404664"/>
            <a:ext cx="8305800" cy="648072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24800" y="6356351"/>
            <a:ext cx="762000" cy="365125"/>
          </a:xfrm>
        </p:spPr>
        <p:txBody>
          <a:bodyPr/>
          <a:lstStyle/>
          <a:p>
            <a:fld id="{6AEB9F76-9530-4300-8742-75C38656C82A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28" name="Title 4"/>
          <p:cNvSpPr txBox="1">
            <a:spLocks/>
          </p:cNvSpPr>
          <p:nvPr/>
        </p:nvSpPr>
        <p:spPr>
          <a:xfrm>
            <a:off x="547936" y="557064"/>
            <a:ext cx="8305800" cy="648072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Dipole magnets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57200" y="44624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558664" y="1371601"/>
            <a:ext cx="8069898" cy="4289648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en-US" sz="2595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/>
                <a:ea typeface="+mn-ea"/>
                <a:cs typeface="Constantia"/>
              </a:rPr>
              <a:t>Magnets with 2 poles separated</a:t>
            </a:r>
            <a:r>
              <a:rPr kumimoji="0" lang="en-US" sz="2595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/>
                <a:ea typeface="+mn-ea"/>
                <a:cs typeface="Constantia"/>
              </a:rPr>
              <a:t> by a gap</a:t>
            </a:r>
            <a:endParaRPr kumimoji="0" lang="en-US" sz="2595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nstantia"/>
              <a:ea typeface="+mn-ea"/>
              <a:cs typeface="Constantia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en-US" sz="2595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/>
                <a:ea typeface="+mn-ea"/>
                <a:cs typeface="Constantia"/>
              </a:rPr>
              <a:t>The dipole field is uniform and perpendicular to the orbit plane</a:t>
            </a:r>
          </a:p>
          <a:p>
            <a:pPr marL="274320" lvl="0" indent="-274320" defTabSz="914400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r>
              <a:rPr lang="en-US" sz="2595" dirty="0" smtClean="0">
                <a:latin typeface="Constantia"/>
                <a:cs typeface="Constantia"/>
              </a:rPr>
              <a:t>The particle is bent by an </a:t>
            </a:r>
            <a:r>
              <a:rPr lang="en-US" sz="2595" dirty="0" smtClean="0">
                <a:solidFill>
                  <a:srgbClr val="FF0000"/>
                </a:solidFill>
                <a:latin typeface="Constantia"/>
                <a:cs typeface="Constantia"/>
              </a:rPr>
              <a:t>angle </a:t>
            </a:r>
            <a:r>
              <a:rPr lang="en-US" sz="2595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q</a:t>
            </a:r>
            <a:r>
              <a:rPr lang="en-US" sz="2595" dirty="0" smtClean="0">
                <a:latin typeface="Symbol" charset="2"/>
                <a:cs typeface="Symbol" charset="2"/>
              </a:rPr>
              <a:t> </a:t>
            </a:r>
            <a:r>
              <a:rPr lang="en-US" sz="2595" dirty="0" smtClean="0">
                <a:latin typeface="Constantia"/>
                <a:cs typeface="Constantia"/>
              </a:rPr>
              <a:t>with a </a:t>
            </a:r>
            <a:r>
              <a:rPr lang="en-US" sz="2595" dirty="0" smtClean="0">
                <a:solidFill>
                  <a:srgbClr val="FF0000"/>
                </a:solidFill>
                <a:latin typeface="Constantia"/>
                <a:cs typeface="Constantia"/>
              </a:rPr>
              <a:t>radius of curvature</a:t>
            </a:r>
            <a:r>
              <a:rPr kumimoji="0" lang="en-US" sz="2595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/>
                <a:ea typeface="+mn-ea"/>
                <a:cs typeface="Constantia"/>
              </a:rPr>
              <a:t> </a:t>
            </a:r>
            <a:r>
              <a:rPr kumimoji="0" lang="en-US" sz="2595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r</a:t>
            </a:r>
            <a:endParaRPr kumimoji="0" lang="en-US" sz="2595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ymbol" charset="2"/>
              <a:ea typeface="+mn-ea"/>
              <a:cs typeface="Symbol" charset="2"/>
            </a:endParaRPr>
          </a:p>
          <a:p>
            <a:pPr marL="274320" lvl="0" indent="-274320" defTabSz="914400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r>
              <a:rPr lang="en-US" sz="2595" dirty="0" smtClean="0">
                <a:latin typeface="Constantia"/>
                <a:cs typeface="Constantia"/>
              </a:rPr>
              <a:t>Given the length L and the field B the angle is:</a:t>
            </a:r>
            <a:endParaRPr kumimoji="0" lang="en-US" sz="2595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nstantia"/>
              <a:ea typeface="+mn-ea"/>
              <a:cs typeface="Constantia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en-US" sz="2162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nstantia"/>
              <a:ea typeface="+mn-ea"/>
              <a:cs typeface="Constantia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en-US" sz="2162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nstantia"/>
              <a:ea typeface="+mn-ea"/>
              <a:cs typeface="Constantia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en-US" sz="2595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/>
                <a:ea typeface="+mn-ea"/>
                <a:cs typeface="Constantia"/>
              </a:rPr>
              <a:t>For small </a:t>
            </a:r>
            <a:r>
              <a:rPr kumimoji="0" lang="en-US" sz="2595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q</a:t>
            </a:r>
            <a:r>
              <a:rPr kumimoji="0" lang="en-US" sz="2595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/>
                <a:ea typeface="+mn-ea"/>
                <a:cs typeface="Constantia"/>
              </a:rPr>
              <a:t> : </a:t>
            </a:r>
            <a:r>
              <a:rPr kumimoji="0" lang="en-US" sz="2595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C8900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q</a:t>
            </a:r>
            <a:r>
              <a:rPr kumimoji="0" lang="en-US" sz="2595" b="1" i="0" u="none" strike="noStrike" kern="1200" cap="none" spc="0" normalizeH="0" baseline="0" noProof="0" dirty="0" smtClean="0">
                <a:ln>
                  <a:noFill/>
                </a:ln>
                <a:solidFill>
                  <a:srgbClr val="1C8900"/>
                </a:solidFill>
                <a:effectLst/>
                <a:uLnTx/>
                <a:uFillTx/>
                <a:latin typeface="Constantia"/>
                <a:ea typeface="+mn-ea"/>
                <a:cs typeface="Constantia"/>
              </a:rPr>
              <a:t>=LB/(B</a:t>
            </a:r>
            <a:r>
              <a:rPr kumimoji="0" lang="en-US" sz="2595" b="1" i="0" u="none" strike="noStrike" kern="1200" cap="none" spc="0" normalizeH="0" baseline="0" noProof="0" dirty="0" smtClean="0">
                <a:ln>
                  <a:noFill/>
                </a:ln>
                <a:solidFill>
                  <a:srgbClr val="1C8900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r</a:t>
            </a:r>
            <a:r>
              <a:rPr kumimoji="0" lang="en-US" sz="2595" b="1" i="0" u="none" strike="noStrike" kern="1200" cap="none" spc="0" normalizeH="0" baseline="0" noProof="0" dirty="0" smtClean="0">
                <a:ln>
                  <a:noFill/>
                </a:ln>
                <a:solidFill>
                  <a:srgbClr val="1C8900"/>
                </a:solidFill>
                <a:effectLst/>
                <a:uLnTx/>
                <a:uFillTx/>
                <a:latin typeface="Constantia"/>
                <a:ea typeface="+mn-ea"/>
                <a:cs typeface="Constantia"/>
              </a:rPr>
              <a:t>)</a:t>
            </a:r>
          </a:p>
          <a:p>
            <a:pPr marL="274320" indent="-274320" defTabSz="914400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r>
              <a:rPr kumimoji="0" lang="en-US" sz="2595" b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/>
                <a:ea typeface="+mn-ea"/>
                <a:cs typeface="Constantia"/>
              </a:rPr>
              <a:t>B</a:t>
            </a:r>
            <a:r>
              <a:rPr kumimoji="0" lang="en-US" sz="2595" b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r </a:t>
            </a:r>
            <a:r>
              <a:rPr lang="en-US" sz="2595" dirty="0" smtClean="0">
                <a:solidFill>
                  <a:srgbClr val="FF0000"/>
                </a:solidFill>
                <a:latin typeface="Constantia"/>
                <a:cs typeface="Constantia"/>
              </a:rPr>
              <a:t>= </a:t>
            </a:r>
            <a:r>
              <a:rPr lang="en-US" sz="2595" dirty="0" err="1" smtClean="0">
                <a:solidFill>
                  <a:srgbClr val="FF0000"/>
                </a:solidFill>
                <a:latin typeface="Constantia"/>
                <a:cs typeface="Constantia"/>
              </a:rPr>
              <a:t>p/e</a:t>
            </a:r>
            <a:r>
              <a:rPr lang="en-US" sz="2595" dirty="0" smtClean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lang="en-US" sz="2595" dirty="0" smtClean="0">
                <a:latin typeface="Constantia"/>
                <a:cs typeface="Constantia"/>
              </a:rPr>
              <a:t>is the magnetic rigidity</a:t>
            </a:r>
          </a:p>
          <a:p>
            <a:pPr marL="274320" indent="-274320" defTabSz="91440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en-US" sz="2595" dirty="0" smtClean="0">
                <a:latin typeface="Constantia"/>
                <a:cs typeface="Constantia"/>
              </a:rPr>
              <a:t> of a particle with charge </a:t>
            </a:r>
            <a:r>
              <a:rPr lang="en-US" sz="2595" i="1" dirty="0" err="1" smtClean="0">
                <a:latin typeface="Constantia"/>
                <a:cs typeface="Constantia"/>
              </a:rPr>
              <a:t>e</a:t>
            </a:r>
            <a:endParaRPr kumimoji="0" lang="en-US" sz="2595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nstantia"/>
              <a:ea typeface="+mn-ea"/>
              <a:cs typeface="Constantia"/>
            </a:endParaRPr>
          </a:p>
        </p:txBody>
      </p:sp>
      <p:sp>
        <p:nvSpPr>
          <p:cNvPr id="15" name="Slide Number Placeholder 3"/>
          <p:cNvSpPr txBox="1">
            <a:spLocks/>
          </p:cNvSpPr>
          <p:nvPr/>
        </p:nvSpPr>
        <p:spPr>
          <a:xfrm>
            <a:off x="7924800" y="6356351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B9F76-9530-4300-8742-75C38656C8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hade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hade val="9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6" name="Group 18"/>
          <p:cNvGrpSpPr>
            <a:grpSpLocks/>
          </p:cNvGrpSpPr>
          <p:nvPr/>
        </p:nvGrpSpPr>
        <p:grpSpPr bwMode="auto">
          <a:xfrm>
            <a:off x="5508104" y="3212976"/>
            <a:ext cx="3491880" cy="2924944"/>
            <a:chOff x="2784" y="1668"/>
            <a:chExt cx="2724" cy="2238"/>
          </a:xfrm>
        </p:grpSpPr>
        <p:sp>
          <p:nvSpPr>
            <p:cNvPr id="17" name="Rectangle 19"/>
            <p:cNvSpPr>
              <a:spLocks noChangeArrowheads="1"/>
            </p:cNvSpPr>
            <p:nvPr/>
          </p:nvSpPr>
          <p:spPr bwMode="auto">
            <a:xfrm>
              <a:off x="3125" y="2264"/>
              <a:ext cx="2119" cy="808"/>
            </a:xfrm>
            <a:prstGeom prst="rect">
              <a:avLst/>
            </a:prstGeom>
            <a:solidFill>
              <a:srgbClr val="CCCCFF">
                <a:alpha val="5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Freeform 20"/>
            <p:cNvSpPr>
              <a:spLocks/>
            </p:cNvSpPr>
            <p:nvPr/>
          </p:nvSpPr>
          <p:spPr bwMode="auto">
            <a:xfrm>
              <a:off x="3129" y="2375"/>
              <a:ext cx="2118" cy="442"/>
            </a:xfrm>
            <a:custGeom>
              <a:avLst/>
              <a:gdLst>
                <a:gd name="T0" fmla="*/ 0 w 2118"/>
                <a:gd name="T1" fmla="*/ 442 h 442"/>
                <a:gd name="T2" fmla="*/ 42 w 2118"/>
                <a:gd name="T3" fmla="*/ 394 h 442"/>
                <a:gd name="T4" fmla="*/ 102 w 2118"/>
                <a:gd name="T5" fmla="*/ 340 h 442"/>
                <a:gd name="T6" fmla="*/ 174 w 2118"/>
                <a:gd name="T7" fmla="*/ 292 h 442"/>
                <a:gd name="T8" fmla="*/ 267 w 2118"/>
                <a:gd name="T9" fmla="*/ 223 h 442"/>
                <a:gd name="T10" fmla="*/ 378 w 2118"/>
                <a:gd name="T11" fmla="*/ 163 h 442"/>
                <a:gd name="T12" fmla="*/ 510 w 2118"/>
                <a:gd name="T13" fmla="*/ 106 h 442"/>
                <a:gd name="T14" fmla="*/ 705 w 2118"/>
                <a:gd name="T15" fmla="*/ 43 h 442"/>
                <a:gd name="T16" fmla="*/ 852 w 2118"/>
                <a:gd name="T17" fmla="*/ 16 h 442"/>
                <a:gd name="T18" fmla="*/ 966 w 2118"/>
                <a:gd name="T19" fmla="*/ 7 h 442"/>
                <a:gd name="T20" fmla="*/ 1086 w 2118"/>
                <a:gd name="T21" fmla="*/ 1 h 442"/>
                <a:gd name="T22" fmla="*/ 1257 w 2118"/>
                <a:gd name="T23" fmla="*/ 16 h 442"/>
                <a:gd name="T24" fmla="*/ 1407 w 2118"/>
                <a:gd name="T25" fmla="*/ 43 h 442"/>
                <a:gd name="T26" fmla="*/ 1578 w 2118"/>
                <a:gd name="T27" fmla="*/ 91 h 442"/>
                <a:gd name="T28" fmla="*/ 1722 w 2118"/>
                <a:gd name="T29" fmla="*/ 154 h 442"/>
                <a:gd name="T30" fmla="*/ 1806 w 2118"/>
                <a:gd name="T31" fmla="*/ 196 h 442"/>
                <a:gd name="T32" fmla="*/ 1860 w 2118"/>
                <a:gd name="T33" fmla="*/ 229 h 442"/>
                <a:gd name="T34" fmla="*/ 1926 w 2118"/>
                <a:gd name="T35" fmla="*/ 271 h 442"/>
                <a:gd name="T36" fmla="*/ 1977 w 2118"/>
                <a:gd name="T37" fmla="*/ 310 h 442"/>
                <a:gd name="T38" fmla="*/ 2019 w 2118"/>
                <a:gd name="T39" fmla="*/ 343 h 442"/>
                <a:gd name="T40" fmla="*/ 2055 w 2118"/>
                <a:gd name="T41" fmla="*/ 373 h 442"/>
                <a:gd name="T42" fmla="*/ 2079 w 2118"/>
                <a:gd name="T43" fmla="*/ 397 h 442"/>
                <a:gd name="T44" fmla="*/ 2103 w 2118"/>
                <a:gd name="T45" fmla="*/ 418 h 442"/>
                <a:gd name="T46" fmla="*/ 2118 w 2118"/>
                <a:gd name="T47" fmla="*/ 43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18" h="442">
                  <a:moveTo>
                    <a:pt x="0" y="442"/>
                  </a:moveTo>
                  <a:cubicBezTo>
                    <a:pt x="12" y="426"/>
                    <a:pt x="25" y="411"/>
                    <a:pt x="42" y="394"/>
                  </a:cubicBezTo>
                  <a:cubicBezTo>
                    <a:pt x="59" y="377"/>
                    <a:pt x="80" y="357"/>
                    <a:pt x="102" y="340"/>
                  </a:cubicBezTo>
                  <a:cubicBezTo>
                    <a:pt x="124" y="323"/>
                    <a:pt x="147" y="311"/>
                    <a:pt x="174" y="292"/>
                  </a:cubicBezTo>
                  <a:cubicBezTo>
                    <a:pt x="201" y="273"/>
                    <a:pt x="233" y="245"/>
                    <a:pt x="267" y="223"/>
                  </a:cubicBezTo>
                  <a:cubicBezTo>
                    <a:pt x="301" y="201"/>
                    <a:pt x="338" y="182"/>
                    <a:pt x="378" y="163"/>
                  </a:cubicBezTo>
                  <a:cubicBezTo>
                    <a:pt x="418" y="144"/>
                    <a:pt x="456" y="126"/>
                    <a:pt x="510" y="106"/>
                  </a:cubicBezTo>
                  <a:cubicBezTo>
                    <a:pt x="564" y="86"/>
                    <a:pt x="648" y="58"/>
                    <a:pt x="705" y="43"/>
                  </a:cubicBezTo>
                  <a:cubicBezTo>
                    <a:pt x="762" y="28"/>
                    <a:pt x="809" y="22"/>
                    <a:pt x="852" y="16"/>
                  </a:cubicBezTo>
                  <a:cubicBezTo>
                    <a:pt x="895" y="10"/>
                    <a:pt x="927" y="9"/>
                    <a:pt x="966" y="7"/>
                  </a:cubicBezTo>
                  <a:cubicBezTo>
                    <a:pt x="1005" y="5"/>
                    <a:pt x="1038" y="0"/>
                    <a:pt x="1086" y="1"/>
                  </a:cubicBezTo>
                  <a:cubicBezTo>
                    <a:pt x="1134" y="2"/>
                    <a:pt x="1204" y="9"/>
                    <a:pt x="1257" y="16"/>
                  </a:cubicBezTo>
                  <a:cubicBezTo>
                    <a:pt x="1310" y="23"/>
                    <a:pt x="1354" y="31"/>
                    <a:pt x="1407" y="43"/>
                  </a:cubicBezTo>
                  <a:cubicBezTo>
                    <a:pt x="1460" y="55"/>
                    <a:pt x="1526" y="73"/>
                    <a:pt x="1578" y="91"/>
                  </a:cubicBezTo>
                  <a:cubicBezTo>
                    <a:pt x="1630" y="109"/>
                    <a:pt x="1684" y="137"/>
                    <a:pt x="1722" y="154"/>
                  </a:cubicBezTo>
                  <a:cubicBezTo>
                    <a:pt x="1760" y="171"/>
                    <a:pt x="1783" y="183"/>
                    <a:pt x="1806" y="196"/>
                  </a:cubicBezTo>
                  <a:cubicBezTo>
                    <a:pt x="1829" y="209"/>
                    <a:pt x="1840" y="217"/>
                    <a:pt x="1860" y="229"/>
                  </a:cubicBezTo>
                  <a:cubicBezTo>
                    <a:pt x="1880" y="241"/>
                    <a:pt x="1907" y="257"/>
                    <a:pt x="1926" y="271"/>
                  </a:cubicBezTo>
                  <a:cubicBezTo>
                    <a:pt x="1945" y="285"/>
                    <a:pt x="1962" y="298"/>
                    <a:pt x="1977" y="310"/>
                  </a:cubicBezTo>
                  <a:cubicBezTo>
                    <a:pt x="1992" y="322"/>
                    <a:pt x="2006" y="333"/>
                    <a:pt x="2019" y="343"/>
                  </a:cubicBezTo>
                  <a:cubicBezTo>
                    <a:pt x="2032" y="353"/>
                    <a:pt x="2045" y="364"/>
                    <a:pt x="2055" y="373"/>
                  </a:cubicBezTo>
                  <a:cubicBezTo>
                    <a:pt x="2065" y="382"/>
                    <a:pt x="2071" y="390"/>
                    <a:pt x="2079" y="397"/>
                  </a:cubicBezTo>
                  <a:cubicBezTo>
                    <a:pt x="2087" y="404"/>
                    <a:pt x="2097" y="413"/>
                    <a:pt x="2103" y="418"/>
                  </a:cubicBezTo>
                  <a:cubicBezTo>
                    <a:pt x="2109" y="423"/>
                    <a:pt x="2113" y="426"/>
                    <a:pt x="2118" y="430"/>
                  </a:cubicBezTo>
                </a:path>
              </a:pathLst>
            </a:custGeom>
            <a:noFill/>
            <a:ln w="31750" cap="flat" cmpd="sng">
              <a:solidFill>
                <a:schemeClr val="bg2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Line 21"/>
            <p:cNvSpPr>
              <a:spLocks noChangeShapeType="1"/>
            </p:cNvSpPr>
            <p:nvPr/>
          </p:nvSpPr>
          <p:spPr bwMode="auto">
            <a:xfrm flipV="1">
              <a:off x="3129" y="1668"/>
              <a:ext cx="1227" cy="114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22"/>
            <p:cNvSpPr>
              <a:spLocks noChangeShapeType="1"/>
            </p:cNvSpPr>
            <p:nvPr/>
          </p:nvSpPr>
          <p:spPr bwMode="auto">
            <a:xfrm flipH="1" flipV="1">
              <a:off x="4038" y="1710"/>
              <a:ext cx="1206" cy="109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Line 23"/>
            <p:cNvSpPr>
              <a:spLocks noChangeShapeType="1"/>
            </p:cNvSpPr>
            <p:nvPr/>
          </p:nvSpPr>
          <p:spPr bwMode="auto">
            <a:xfrm>
              <a:off x="3129" y="2814"/>
              <a:ext cx="2115" cy="0"/>
            </a:xfrm>
            <a:prstGeom prst="line">
              <a:avLst/>
            </a:prstGeom>
            <a:noFill/>
            <a:ln w="2540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Line 24"/>
            <p:cNvSpPr>
              <a:spLocks noChangeShapeType="1"/>
            </p:cNvSpPr>
            <p:nvPr/>
          </p:nvSpPr>
          <p:spPr bwMode="auto">
            <a:xfrm>
              <a:off x="4185" y="2814"/>
              <a:ext cx="0" cy="1029"/>
            </a:xfrm>
            <a:prstGeom prst="line">
              <a:avLst/>
            </a:prstGeom>
            <a:noFill/>
            <a:ln w="2540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Line 25"/>
            <p:cNvSpPr>
              <a:spLocks noChangeShapeType="1"/>
            </p:cNvSpPr>
            <p:nvPr/>
          </p:nvSpPr>
          <p:spPr bwMode="auto">
            <a:xfrm>
              <a:off x="3141" y="2814"/>
              <a:ext cx="1047" cy="103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Line 26"/>
            <p:cNvSpPr>
              <a:spLocks noChangeShapeType="1"/>
            </p:cNvSpPr>
            <p:nvPr/>
          </p:nvSpPr>
          <p:spPr bwMode="auto">
            <a:xfrm flipH="1">
              <a:off x="4185" y="2811"/>
              <a:ext cx="1056" cy="10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Line 27"/>
            <p:cNvSpPr>
              <a:spLocks noChangeShapeType="1"/>
            </p:cNvSpPr>
            <p:nvPr/>
          </p:nvSpPr>
          <p:spPr bwMode="auto">
            <a:xfrm flipH="1">
              <a:off x="4242" y="2868"/>
              <a:ext cx="1029" cy="103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Line 28"/>
            <p:cNvSpPr>
              <a:spLocks noChangeShapeType="1"/>
            </p:cNvSpPr>
            <p:nvPr/>
          </p:nvSpPr>
          <p:spPr bwMode="auto">
            <a:xfrm flipV="1">
              <a:off x="3261" y="2871"/>
              <a:ext cx="83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Line 29"/>
            <p:cNvSpPr>
              <a:spLocks noChangeShapeType="1"/>
            </p:cNvSpPr>
            <p:nvPr/>
          </p:nvSpPr>
          <p:spPr bwMode="auto">
            <a:xfrm>
              <a:off x="4260" y="2880"/>
              <a:ext cx="831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Line 30"/>
            <p:cNvSpPr>
              <a:spLocks noChangeShapeType="1"/>
            </p:cNvSpPr>
            <p:nvPr/>
          </p:nvSpPr>
          <p:spPr bwMode="auto">
            <a:xfrm flipV="1">
              <a:off x="2784" y="2811"/>
              <a:ext cx="345" cy="354"/>
            </a:xfrm>
            <a:prstGeom prst="line">
              <a:avLst/>
            </a:prstGeom>
            <a:noFill/>
            <a:ln w="31750">
              <a:solidFill>
                <a:schemeClr val="bg2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Freeform 31"/>
            <p:cNvSpPr>
              <a:spLocks/>
            </p:cNvSpPr>
            <p:nvPr/>
          </p:nvSpPr>
          <p:spPr bwMode="auto">
            <a:xfrm>
              <a:off x="4083" y="3700"/>
              <a:ext cx="195" cy="47"/>
            </a:xfrm>
            <a:custGeom>
              <a:avLst/>
              <a:gdLst>
                <a:gd name="T0" fmla="*/ 0 w 195"/>
                <a:gd name="T1" fmla="*/ 47 h 47"/>
                <a:gd name="T2" fmla="*/ 18 w 195"/>
                <a:gd name="T3" fmla="*/ 29 h 47"/>
                <a:gd name="T4" fmla="*/ 42 w 195"/>
                <a:gd name="T5" fmla="*/ 14 h 47"/>
                <a:gd name="T6" fmla="*/ 66 w 195"/>
                <a:gd name="T7" fmla="*/ 2 h 47"/>
                <a:gd name="T8" fmla="*/ 87 w 195"/>
                <a:gd name="T9" fmla="*/ 2 h 47"/>
                <a:gd name="T10" fmla="*/ 129 w 195"/>
                <a:gd name="T11" fmla="*/ 8 h 47"/>
                <a:gd name="T12" fmla="*/ 162 w 195"/>
                <a:gd name="T13" fmla="*/ 20 h 47"/>
                <a:gd name="T14" fmla="*/ 177 w 195"/>
                <a:gd name="T15" fmla="*/ 35 h 47"/>
                <a:gd name="T16" fmla="*/ 195 w 195"/>
                <a:gd name="T1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5" h="47">
                  <a:moveTo>
                    <a:pt x="0" y="47"/>
                  </a:moveTo>
                  <a:cubicBezTo>
                    <a:pt x="5" y="40"/>
                    <a:pt x="11" y="34"/>
                    <a:pt x="18" y="29"/>
                  </a:cubicBezTo>
                  <a:cubicBezTo>
                    <a:pt x="25" y="24"/>
                    <a:pt x="34" y="18"/>
                    <a:pt x="42" y="14"/>
                  </a:cubicBezTo>
                  <a:cubicBezTo>
                    <a:pt x="50" y="10"/>
                    <a:pt x="59" y="4"/>
                    <a:pt x="66" y="2"/>
                  </a:cubicBezTo>
                  <a:cubicBezTo>
                    <a:pt x="73" y="0"/>
                    <a:pt x="77" y="1"/>
                    <a:pt x="87" y="2"/>
                  </a:cubicBezTo>
                  <a:cubicBezTo>
                    <a:pt x="97" y="3"/>
                    <a:pt x="117" y="5"/>
                    <a:pt x="129" y="8"/>
                  </a:cubicBezTo>
                  <a:cubicBezTo>
                    <a:pt x="141" y="11"/>
                    <a:pt x="154" y="16"/>
                    <a:pt x="162" y="20"/>
                  </a:cubicBezTo>
                  <a:cubicBezTo>
                    <a:pt x="170" y="24"/>
                    <a:pt x="172" y="31"/>
                    <a:pt x="177" y="35"/>
                  </a:cubicBezTo>
                  <a:cubicBezTo>
                    <a:pt x="182" y="39"/>
                    <a:pt x="192" y="45"/>
                    <a:pt x="195" y="47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Line 32"/>
            <p:cNvSpPr>
              <a:spLocks noChangeShapeType="1"/>
            </p:cNvSpPr>
            <p:nvPr/>
          </p:nvSpPr>
          <p:spPr bwMode="auto">
            <a:xfrm>
              <a:off x="5247" y="2811"/>
              <a:ext cx="261" cy="249"/>
            </a:xfrm>
            <a:prstGeom prst="line">
              <a:avLst/>
            </a:prstGeom>
            <a:noFill/>
            <a:ln w="31750">
              <a:solidFill>
                <a:schemeClr val="bg2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Freeform 33"/>
            <p:cNvSpPr>
              <a:spLocks/>
            </p:cNvSpPr>
            <p:nvPr/>
          </p:nvSpPr>
          <p:spPr bwMode="auto">
            <a:xfrm>
              <a:off x="4239" y="1785"/>
              <a:ext cx="37" cy="114"/>
            </a:xfrm>
            <a:custGeom>
              <a:avLst/>
              <a:gdLst>
                <a:gd name="T0" fmla="*/ 0 w 37"/>
                <a:gd name="T1" fmla="*/ 0 h 114"/>
                <a:gd name="T2" fmla="*/ 15 w 37"/>
                <a:gd name="T3" fmla="*/ 15 h 114"/>
                <a:gd name="T4" fmla="*/ 33 w 37"/>
                <a:gd name="T5" fmla="*/ 42 h 114"/>
                <a:gd name="T6" fmla="*/ 36 w 37"/>
                <a:gd name="T7" fmla="*/ 63 h 114"/>
                <a:gd name="T8" fmla="*/ 24 w 37"/>
                <a:gd name="T9" fmla="*/ 96 h 114"/>
                <a:gd name="T10" fmla="*/ 12 w 37"/>
                <a:gd name="T11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14">
                  <a:moveTo>
                    <a:pt x="0" y="0"/>
                  </a:moveTo>
                  <a:cubicBezTo>
                    <a:pt x="5" y="4"/>
                    <a:pt x="10" y="8"/>
                    <a:pt x="15" y="15"/>
                  </a:cubicBezTo>
                  <a:cubicBezTo>
                    <a:pt x="20" y="22"/>
                    <a:pt x="29" y="34"/>
                    <a:pt x="33" y="42"/>
                  </a:cubicBezTo>
                  <a:cubicBezTo>
                    <a:pt x="37" y="50"/>
                    <a:pt x="37" y="54"/>
                    <a:pt x="36" y="63"/>
                  </a:cubicBezTo>
                  <a:cubicBezTo>
                    <a:pt x="35" y="72"/>
                    <a:pt x="28" y="88"/>
                    <a:pt x="24" y="96"/>
                  </a:cubicBezTo>
                  <a:cubicBezTo>
                    <a:pt x="20" y="104"/>
                    <a:pt x="15" y="110"/>
                    <a:pt x="12" y="114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34" name="Object 34"/>
            <p:cNvGraphicFramePr>
              <a:graphicFrameLocks noChangeAspect="1"/>
            </p:cNvGraphicFramePr>
            <p:nvPr/>
          </p:nvGraphicFramePr>
          <p:xfrm>
            <a:off x="4216" y="3406"/>
            <a:ext cx="96" cy="248"/>
          </p:xfrm>
          <a:graphic>
            <a:graphicData uri="http://schemas.openxmlformats.org/presentationml/2006/ole">
              <p:oleObj spid="_x0000_s66562" name="Equation" r:id="rId8" imgW="152280" imgH="393480" progId="Equation.3">
                <p:embed/>
              </p:oleObj>
            </a:graphicData>
          </a:graphic>
        </p:graphicFrame>
        <p:graphicFrame>
          <p:nvGraphicFramePr>
            <p:cNvPr id="35" name="Object 35"/>
            <p:cNvGraphicFramePr>
              <a:graphicFrameLocks noChangeAspect="1"/>
            </p:cNvGraphicFramePr>
            <p:nvPr/>
          </p:nvGraphicFramePr>
          <p:xfrm>
            <a:off x="4054" y="3409"/>
            <a:ext cx="96" cy="248"/>
          </p:xfrm>
          <a:graphic>
            <a:graphicData uri="http://schemas.openxmlformats.org/presentationml/2006/ole">
              <p:oleObj spid="_x0000_s66563" name="Equation" r:id="rId9" imgW="152280" imgH="393480" progId="Equation.3">
                <p:embed/>
              </p:oleObj>
            </a:graphicData>
          </a:graphic>
        </p:graphicFrame>
        <p:graphicFrame>
          <p:nvGraphicFramePr>
            <p:cNvPr id="36" name="Object 36"/>
            <p:cNvGraphicFramePr>
              <a:graphicFrameLocks noChangeAspect="1"/>
            </p:cNvGraphicFramePr>
            <p:nvPr/>
          </p:nvGraphicFramePr>
          <p:xfrm>
            <a:off x="3629" y="2553"/>
            <a:ext cx="104" cy="248"/>
          </p:xfrm>
          <a:graphic>
            <a:graphicData uri="http://schemas.openxmlformats.org/presentationml/2006/ole">
              <p:oleObj spid="_x0000_s66564" name="Equation" r:id="rId10" imgW="164880" imgH="393480" progId="Equation.3">
                <p:embed/>
              </p:oleObj>
            </a:graphicData>
          </a:graphic>
        </p:graphicFrame>
        <p:graphicFrame>
          <p:nvGraphicFramePr>
            <p:cNvPr id="37" name="Object 37"/>
            <p:cNvGraphicFramePr>
              <a:graphicFrameLocks noChangeAspect="1"/>
            </p:cNvGraphicFramePr>
            <p:nvPr/>
          </p:nvGraphicFramePr>
          <p:xfrm>
            <a:off x="4586" y="2549"/>
            <a:ext cx="104" cy="248"/>
          </p:xfrm>
          <a:graphic>
            <a:graphicData uri="http://schemas.openxmlformats.org/presentationml/2006/ole">
              <p:oleObj spid="_x0000_s66565" name="Equation" r:id="rId11" imgW="164880" imgH="393480" progId="Equation.3">
                <p:embed/>
              </p:oleObj>
            </a:graphicData>
          </a:graphic>
        </p:graphicFrame>
        <p:graphicFrame>
          <p:nvGraphicFramePr>
            <p:cNvPr id="38" name="Object 38"/>
            <p:cNvGraphicFramePr>
              <a:graphicFrameLocks noChangeAspect="1"/>
            </p:cNvGraphicFramePr>
            <p:nvPr/>
          </p:nvGraphicFramePr>
          <p:xfrm>
            <a:off x="4303" y="1780"/>
            <a:ext cx="80" cy="112"/>
          </p:xfrm>
          <a:graphic>
            <a:graphicData uri="http://schemas.openxmlformats.org/presentationml/2006/ole">
              <p:oleObj spid="_x0000_s66566" name="Equation" r:id="rId12" imgW="126720" imgH="177480" progId="Equation.3">
                <p:embed/>
              </p:oleObj>
            </a:graphicData>
          </a:graphic>
        </p:graphicFrame>
        <p:graphicFrame>
          <p:nvGraphicFramePr>
            <p:cNvPr id="39" name="Object 39"/>
            <p:cNvGraphicFramePr>
              <a:graphicFrameLocks noChangeAspect="1"/>
            </p:cNvGraphicFramePr>
            <p:nvPr/>
          </p:nvGraphicFramePr>
          <p:xfrm>
            <a:off x="4779" y="3412"/>
            <a:ext cx="96" cy="104"/>
          </p:xfrm>
          <a:graphic>
            <a:graphicData uri="http://schemas.openxmlformats.org/presentationml/2006/ole">
              <p:oleObj spid="_x0000_s66567" name="Equation" r:id="rId13" imgW="152280" imgH="164880" progId="Equation.3">
                <p:embed/>
              </p:oleObj>
            </a:graphicData>
          </a:graphic>
        </p:graphicFrame>
      </p:grpSp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60673872"/>
              </p:ext>
            </p:extLst>
          </p:nvPr>
        </p:nvGraphicFramePr>
        <p:xfrm>
          <a:off x="2483768" y="3614455"/>
          <a:ext cx="2200344" cy="720112"/>
        </p:xfrm>
        <a:graphic>
          <a:graphicData uri="http://schemas.openxmlformats.org/presentationml/2006/ole">
            <p:oleObj spid="_x0000_s66568" name="Equation" r:id="rId14" imgW="1384300" imgH="457200" progId="Equation.3">
              <p:embed/>
            </p:oleObj>
          </a:graphicData>
        </a:graphic>
      </p:graphicFrame>
      <p:sp>
        <p:nvSpPr>
          <p:cNvPr id="41" name="Rectangle 13"/>
          <p:cNvSpPr>
            <a:spLocks noChangeArrowheads="1"/>
          </p:cNvSpPr>
          <p:nvPr/>
        </p:nvSpPr>
        <p:spPr bwMode="auto">
          <a:xfrm>
            <a:off x="1115616" y="5633909"/>
            <a:ext cx="4464496" cy="46166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2400" b="1" dirty="0" smtClean="0">
                <a:solidFill>
                  <a:srgbClr val="FF0000"/>
                </a:solidFill>
                <a:latin typeface="Constantia"/>
                <a:ea typeface="ＭＳ Ｐゴシック" charset="0"/>
                <a:cs typeface="Constantia"/>
              </a:rPr>
              <a:t>B</a:t>
            </a:r>
            <a:r>
              <a:rPr kumimoji="1" lang="en-US" sz="2400" b="1" dirty="0" smtClean="0">
                <a:solidFill>
                  <a:srgbClr val="FF0000"/>
                </a:solidFill>
                <a:latin typeface="Symbol" charset="2"/>
                <a:ea typeface="ＭＳ Ｐゴシック" charset="0"/>
                <a:cs typeface="Symbol" charset="2"/>
                <a:sym typeface="Mathematica1" charset="0"/>
              </a:rPr>
              <a:t></a:t>
            </a:r>
            <a:r>
              <a:rPr kumimoji="1" lang="en-US" sz="2400" b="1" dirty="0" smtClean="0">
                <a:solidFill>
                  <a:srgbClr val="FF0000"/>
                </a:solidFill>
                <a:latin typeface="Comic Sans MS" charset="0"/>
                <a:ea typeface="ＭＳ Ｐゴシック" charset="0"/>
                <a:sym typeface="Mathematica1" charset="0"/>
              </a:rPr>
              <a:t> </a:t>
            </a:r>
            <a:r>
              <a:rPr kumimoji="1" lang="en-US" sz="2400" b="1" dirty="0">
                <a:solidFill>
                  <a:srgbClr val="FF0000"/>
                </a:solidFill>
                <a:latin typeface="Constantia"/>
                <a:ea typeface="ＭＳ Ｐゴシック" charset="0"/>
                <a:cs typeface="Constantia"/>
                <a:sym typeface="Mathematica1" charset="0"/>
              </a:rPr>
              <a:t>[</a:t>
            </a:r>
            <a:r>
              <a:rPr kumimoji="1" lang="en-US" sz="2400" b="1" dirty="0" err="1">
                <a:solidFill>
                  <a:srgbClr val="FF0000"/>
                </a:solidFill>
                <a:latin typeface="Constantia"/>
                <a:ea typeface="ＭＳ Ｐゴシック" charset="0"/>
                <a:cs typeface="Constantia"/>
                <a:sym typeface="Mathematica1" charset="0"/>
              </a:rPr>
              <a:t>T·m</a:t>
            </a:r>
            <a:r>
              <a:rPr kumimoji="1" lang="en-US" sz="2400" b="1" dirty="0" smtClean="0">
                <a:solidFill>
                  <a:srgbClr val="FF0000"/>
                </a:solidFill>
                <a:latin typeface="Constantia"/>
                <a:ea typeface="ＭＳ Ｐゴシック" charset="0"/>
                <a:cs typeface="Constantia"/>
                <a:sym typeface="Mathematica1" charset="0"/>
              </a:rPr>
              <a:t>] = 3.3356·p [GeV/</a:t>
            </a:r>
            <a:r>
              <a:rPr kumimoji="1" lang="en-US" sz="2400" b="1" dirty="0" err="1" smtClean="0">
                <a:solidFill>
                  <a:srgbClr val="FF0000"/>
                </a:solidFill>
                <a:latin typeface="Constantia"/>
                <a:ea typeface="ＭＳ Ｐゴシック" charset="0"/>
                <a:cs typeface="Constantia"/>
                <a:sym typeface="Mathematica1" charset="0"/>
              </a:rPr>
              <a:t>c</a:t>
            </a:r>
            <a:r>
              <a:rPr kumimoji="1" lang="en-US" sz="2400" b="1" dirty="0" smtClean="0">
                <a:solidFill>
                  <a:srgbClr val="FF0000"/>
                </a:solidFill>
                <a:latin typeface="Constantia"/>
                <a:ea typeface="ＭＳ Ｐゴシック" charset="0"/>
                <a:cs typeface="Constantia"/>
                <a:sym typeface="Mathematica1" charset="0"/>
              </a:rPr>
              <a:t>]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9414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419" r="2907"/>
          <a:stretch/>
        </p:blipFill>
        <p:spPr>
          <a:xfrm>
            <a:off x="29697" y="6092417"/>
            <a:ext cx="869951" cy="713287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t="16667" b="20588"/>
          <a:stretch/>
        </p:blipFill>
        <p:spPr>
          <a:xfrm>
            <a:off x="3974342" y="6263542"/>
            <a:ext cx="1195295" cy="542161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6939" y="6095998"/>
            <a:ext cx="709707" cy="70970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157942" y="6529293"/>
            <a:ext cx="28163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BlairMdITC TT-Medium"/>
                <a:cs typeface="BlairMdITC TT-Medium"/>
              </a:rPr>
              <a:t>Susanna Guiducci</a:t>
            </a:r>
            <a:endParaRPr lang="en-US" sz="1000" dirty="0">
              <a:solidFill>
                <a:schemeClr val="bg1"/>
              </a:solidFill>
              <a:latin typeface="BlairMdITC TT-Medium"/>
              <a:cs typeface="BlairMdITC TT-Medium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69637" y="6529288"/>
            <a:ext cx="30853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BlairMdITC TT-Medium"/>
                <a:cs typeface="BlairMdITC TT-Medium"/>
              </a:rPr>
              <a:t>Optics Basics</a:t>
            </a:r>
            <a:endParaRPr lang="en-US" sz="1000" dirty="0">
              <a:solidFill>
                <a:schemeClr val="bg1"/>
              </a:solidFill>
              <a:latin typeface="BlairMdITC TT-Medium"/>
              <a:cs typeface="BlairMdITC TT-Medium"/>
            </a:endParaRPr>
          </a:p>
        </p:txBody>
      </p:sp>
      <p:sp>
        <p:nvSpPr>
          <p:cNvPr id="53" name="Title 4"/>
          <p:cNvSpPr txBox="1">
            <a:spLocks/>
          </p:cNvSpPr>
          <p:nvPr/>
        </p:nvSpPr>
        <p:spPr>
          <a:xfrm>
            <a:off x="395536" y="404664"/>
            <a:ext cx="8305800" cy="648072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24800" y="6356351"/>
            <a:ext cx="762000" cy="365125"/>
          </a:xfrm>
        </p:spPr>
        <p:txBody>
          <a:bodyPr/>
          <a:lstStyle/>
          <a:p>
            <a:fld id="{6AEB9F76-9530-4300-8742-75C38656C82A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28" name="Title 4"/>
          <p:cNvSpPr txBox="1">
            <a:spLocks/>
          </p:cNvSpPr>
          <p:nvPr/>
        </p:nvSpPr>
        <p:spPr>
          <a:xfrm>
            <a:off x="547936" y="557064"/>
            <a:ext cx="8305800" cy="495672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en-US" sz="4000" dirty="0" smtClean="0">
                <a:solidFill>
                  <a:schemeClr val="tx2"/>
                </a:solidFill>
              </a:rPr>
              <a:t>“C” and “H” </a:t>
            </a:r>
            <a:r>
              <a:rPr lang="en-US" sz="4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Dipole </a:t>
            </a:r>
            <a:r>
              <a:rPr lang="en-US" sz="36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magnets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57200" y="44624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Slide Number Placeholder 3"/>
          <p:cNvSpPr txBox="1">
            <a:spLocks/>
          </p:cNvSpPr>
          <p:nvPr/>
        </p:nvSpPr>
        <p:spPr>
          <a:xfrm>
            <a:off x="7924800" y="6356351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B9F76-9530-4300-8742-75C38656C8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hade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hade val="9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441" y="1040526"/>
            <a:ext cx="6226215" cy="2721958"/>
          </a:xfrm>
          <a:prstGeom prst="rect">
            <a:avLst/>
          </a:prstGeom>
        </p:spPr>
      </p:pic>
      <p:sp>
        <p:nvSpPr>
          <p:cNvPr id="73" name="TextBox 72"/>
          <p:cNvSpPr txBox="1"/>
          <p:nvPr/>
        </p:nvSpPr>
        <p:spPr>
          <a:xfrm>
            <a:off x="4225474" y="3749007"/>
            <a:ext cx="4475862" cy="224676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/>
              <a:t> Room temperature electromagnetic dipole have a maximum field of ~2 Tesla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 To increase the field Super Conducting (SC) dipoles are needed as the LHC dipoles with B =  8 T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 Future colliders aim at  SC dipoles with very high fields:   B =  16 T or more</a:t>
            </a:r>
            <a:endParaRPr lang="en-US" sz="2000" dirty="0"/>
          </a:p>
        </p:txBody>
      </p:sp>
      <p:pic>
        <p:nvPicPr>
          <p:cNvPr id="74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/>
        </p:blipFill>
        <p:spPr bwMode="auto">
          <a:xfrm>
            <a:off x="411540" y="3913738"/>
            <a:ext cx="3835216" cy="196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9414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97" y="13277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419" r="2907"/>
          <a:stretch/>
        </p:blipFill>
        <p:spPr>
          <a:xfrm>
            <a:off x="29697" y="6092417"/>
            <a:ext cx="869951" cy="713287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t="16667" b="20588"/>
          <a:stretch/>
        </p:blipFill>
        <p:spPr>
          <a:xfrm>
            <a:off x="3974342" y="6263542"/>
            <a:ext cx="1195295" cy="542161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6939" y="6095998"/>
            <a:ext cx="709707" cy="70970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157942" y="6529293"/>
            <a:ext cx="28163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BlairMdITC TT-Medium"/>
                <a:cs typeface="BlairMdITC TT-Medium"/>
              </a:rPr>
              <a:t>Susanna Guiducci</a:t>
            </a:r>
            <a:endParaRPr lang="en-US" sz="1000" dirty="0">
              <a:solidFill>
                <a:schemeClr val="bg1"/>
              </a:solidFill>
              <a:latin typeface="BlairMdITC TT-Medium"/>
              <a:cs typeface="BlairMdITC TT-Medium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69637" y="6529288"/>
            <a:ext cx="30853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BlairMdITC TT-Medium"/>
                <a:cs typeface="BlairMdITC TT-Medium"/>
              </a:rPr>
              <a:t>Optics Basics</a:t>
            </a:r>
            <a:endParaRPr lang="en-US" sz="1000" dirty="0">
              <a:solidFill>
                <a:schemeClr val="bg1"/>
              </a:solidFill>
              <a:latin typeface="BlairMdITC TT-Medium"/>
              <a:cs typeface="BlairMdITC TT-Medium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28600" y="415456"/>
            <a:ext cx="8686800" cy="5889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Quadrupole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focusing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48739" y="1075688"/>
            <a:ext cx="8094240" cy="495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quadrupole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is a magnet with 4 poles</a:t>
            </a:r>
            <a:r>
              <a:rPr lang="en-US" sz="2000" dirty="0" smtClean="0"/>
              <a:t>. The field is zero in the center and varies linearly both in the horizontal and vertical direction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quadrupole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has a focusing effect,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similar to a lens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000" baseline="0" dirty="0" smtClean="0"/>
              <a:t>Depending</a:t>
            </a:r>
            <a:r>
              <a:rPr lang="en-US" sz="2000" dirty="0" smtClean="0"/>
              <a:t> on the field sign it is </a:t>
            </a:r>
            <a:r>
              <a:rPr lang="en-US" sz="2000" b="1" dirty="0" smtClean="0">
                <a:solidFill>
                  <a:srgbClr val="FF0000"/>
                </a:solidFill>
              </a:rPr>
              <a:t>focusing</a:t>
            </a:r>
            <a:r>
              <a:rPr lang="en-US" sz="2000" dirty="0" smtClean="0"/>
              <a:t> in the horizontal, called </a:t>
            </a:r>
            <a:r>
              <a:rPr lang="en-US" sz="2000" b="1" dirty="0" smtClean="0">
                <a:solidFill>
                  <a:srgbClr val="0000FF"/>
                </a:solidFill>
              </a:rPr>
              <a:t>QF</a:t>
            </a:r>
            <a:r>
              <a:rPr lang="en-US" sz="2000" dirty="0" smtClean="0"/>
              <a:t>, or in the vertical plane called </a:t>
            </a:r>
            <a:r>
              <a:rPr lang="en-US" sz="2000" b="1" dirty="0" smtClean="0">
                <a:solidFill>
                  <a:srgbClr val="008000"/>
                </a:solidFill>
              </a:rPr>
              <a:t>QD</a:t>
            </a:r>
            <a:r>
              <a:rPr lang="en-US" sz="2000" dirty="0" smtClean="0"/>
              <a:t>, and </a:t>
            </a:r>
            <a:r>
              <a:rPr lang="en-US" sz="2000" b="1" dirty="0" smtClean="0">
                <a:solidFill>
                  <a:srgbClr val="FF0000"/>
                </a:solidFill>
              </a:rPr>
              <a:t>defocusing</a:t>
            </a:r>
            <a:r>
              <a:rPr lang="en-US" sz="2000" dirty="0" smtClean="0"/>
              <a:t> in the other direction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</p:spPr>
        <p:txBody>
          <a:bodyPr/>
          <a:lstStyle/>
          <a:p>
            <a:fld id="{6AEB9F76-9530-4300-8742-75C38656C82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12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13" name="Group 11"/>
          <p:cNvGrpSpPr/>
          <p:nvPr/>
        </p:nvGrpSpPr>
        <p:grpSpPr>
          <a:xfrm>
            <a:off x="3909142" y="4051877"/>
            <a:ext cx="4777659" cy="2477416"/>
            <a:chOff x="4495800" y="2704253"/>
            <a:chExt cx="4777658" cy="2477416"/>
          </a:xfrm>
        </p:grpSpPr>
        <p:sp>
          <p:nvSpPr>
            <p:cNvPr id="14" name="Arc 33"/>
            <p:cNvSpPr>
              <a:spLocks/>
            </p:cNvSpPr>
            <p:nvPr/>
          </p:nvSpPr>
          <p:spPr bwMode="auto">
            <a:xfrm rot="2809768">
              <a:off x="5105400" y="3581400"/>
              <a:ext cx="914400" cy="914400"/>
            </a:xfrm>
            <a:custGeom>
              <a:avLst/>
              <a:gdLst>
                <a:gd name="T0" fmla="*/ 0 w 21600"/>
                <a:gd name="T1" fmla="*/ 0 h 21600"/>
                <a:gd name="T2" fmla="*/ 38709600 w 21600"/>
                <a:gd name="T3" fmla="*/ 38709600 h 21600"/>
                <a:gd name="T4" fmla="*/ 0 w 21600"/>
                <a:gd name="T5" fmla="*/ 3870960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49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" name="Arc 34"/>
            <p:cNvSpPr>
              <a:spLocks/>
            </p:cNvSpPr>
            <p:nvPr/>
          </p:nvSpPr>
          <p:spPr bwMode="auto">
            <a:xfrm rot="2809768">
              <a:off x="6289675" y="3565526"/>
              <a:ext cx="955675" cy="914400"/>
            </a:xfrm>
            <a:custGeom>
              <a:avLst/>
              <a:gdLst>
                <a:gd name="T0" fmla="*/ 0 w 22573"/>
                <a:gd name="T1" fmla="*/ 39412 h 21600"/>
                <a:gd name="T2" fmla="*/ 40460493 w 22573"/>
                <a:gd name="T3" fmla="*/ 38709600 h 21600"/>
                <a:gd name="T4" fmla="*/ 1744034 w 22573"/>
                <a:gd name="T5" fmla="*/ 38709600 h 21600"/>
                <a:gd name="T6" fmla="*/ 0 60000 65536"/>
                <a:gd name="T7" fmla="*/ 0 60000 65536"/>
                <a:gd name="T8" fmla="*/ 0 60000 65536"/>
                <a:gd name="T9" fmla="*/ 0 w 22573"/>
                <a:gd name="T10" fmla="*/ 0 h 21600"/>
                <a:gd name="T11" fmla="*/ 22573 w 22573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573" h="21600" fill="none" extrusionOk="0">
                  <a:moveTo>
                    <a:pt x="-1" y="21"/>
                  </a:moveTo>
                  <a:cubicBezTo>
                    <a:pt x="324" y="7"/>
                    <a:pt x="648" y="-1"/>
                    <a:pt x="973" y="0"/>
                  </a:cubicBezTo>
                  <a:cubicBezTo>
                    <a:pt x="12902" y="0"/>
                    <a:pt x="22573" y="9670"/>
                    <a:pt x="22573" y="21600"/>
                  </a:cubicBezTo>
                </a:path>
                <a:path w="22573" h="21600" stroke="0" extrusionOk="0">
                  <a:moveTo>
                    <a:pt x="-1" y="21"/>
                  </a:moveTo>
                  <a:cubicBezTo>
                    <a:pt x="324" y="7"/>
                    <a:pt x="648" y="-1"/>
                    <a:pt x="973" y="0"/>
                  </a:cubicBezTo>
                  <a:cubicBezTo>
                    <a:pt x="12902" y="0"/>
                    <a:pt x="22573" y="9670"/>
                    <a:pt x="22573" y="21600"/>
                  </a:cubicBezTo>
                  <a:lnTo>
                    <a:pt x="973" y="21600"/>
                  </a:lnTo>
                  <a:lnTo>
                    <a:pt x="-1" y="21"/>
                  </a:lnTo>
                  <a:close/>
                </a:path>
              </a:pathLst>
            </a:custGeom>
            <a:noFill/>
            <a:ln w="349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" name="Arc 35"/>
            <p:cNvSpPr>
              <a:spLocks/>
            </p:cNvSpPr>
            <p:nvPr/>
          </p:nvSpPr>
          <p:spPr bwMode="auto">
            <a:xfrm rot="-8204812">
              <a:off x="7010400" y="3581400"/>
              <a:ext cx="914400" cy="914400"/>
            </a:xfrm>
            <a:custGeom>
              <a:avLst/>
              <a:gdLst>
                <a:gd name="T0" fmla="*/ 0 w 21600"/>
                <a:gd name="T1" fmla="*/ 0 h 21600"/>
                <a:gd name="T2" fmla="*/ 38709600 w 21600"/>
                <a:gd name="T3" fmla="*/ 38709600 h 21600"/>
                <a:gd name="T4" fmla="*/ 0 w 21600"/>
                <a:gd name="T5" fmla="*/ 3870960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49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Arc 36"/>
            <p:cNvSpPr>
              <a:spLocks/>
            </p:cNvSpPr>
            <p:nvPr/>
          </p:nvSpPr>
          <p:spPr bwMode="auto">
            <a:xfrm rot="-8014105">
              <a:off x="5105400" y="3581400"/>
              <a:ext cx="914400" cy="914400"/>
            </a:xfrm>
            <a:custGeom>
              <a:avLst/>
              <a:gdLst>
                <a:gd name="T0" fmla="*/ 0 w 21600"/>
                <a:gd name="T1" fmla="*/ 0 h 21600"/>
                <a:gd name="T2" fmla="*/ 38709600 w 21600"/>
                <a:gd name="T3" fmla="*/ 38709600 h 21600"/>
                <a:gd name="T4" fmla="*/ 0 w 21600"/>
                <a:gd name="T5" fmla="*/ 3870960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49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Line 37"/>
            <p:cNvSpPr>
              <a:spLocks noChangeShapeType="1"/>
            </p:cNvSpPr>
            <p:nvPr/>
          </p:nvSpPr>
          <p:spPr bwMode="auto">
            <a:xfrm>
              <a:off x="6781800" y="3352800"/>
              <a:ext cx="685800" cy="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Line 38"/>
            <p:cNvSpPr>
              <a:spLocks noChangeShapeType="1"/>
            </p:cNvSpPr>
            <p:nvPr/>
          </p:nvSpPr>
          <p:spPr bwMode="auto">
            <a:xfrm flipV="1">
              <a:off x="6781800" y="4648200"/>
              <a:ext cx="685800" cy="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Line 39"/>
            <p:cNvSpPr>
              <a:spLocks noChangeShapeType="1"/>
            </p:cNvSpPr>
            <p:nvPr/>
          </p:nvSpPr>
          <p:spPr bwMode="auto">
            <a:xfrm flipV="1">
              <a:off x="4495800" y="3581400"/>
              <a:ext cx="1066800" cy="457200"/>
            </a:xfrm>
            <a:prstGeom prst="line">
              <a:avLst/>
            </a:prstGeom>
            <a:noFill/>
            <a:ln w="22225">
              <a:solidFill>
                <a:srgbClr val="0000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" name="Line 40"/>
            <p:cNvSpPr>
              <a:spLocks noChangeShapeType="1"/>
            </p:cNvSpPr>
            <p:nvPr/>
          </p:nvSpPr>
          <p:spPr bwMode="auto">
            <a:xfrm>
              <a:off x="5562600" y="3581400"/>
              <a:ext cx="1600200" cy="228600"/>
            </a:xfrm>
            <a:prstGeom prst="line">
              <a:avLst/>
            </a:prstGeom>
            <a:noFill/>
            <a:ln w="22225">
              <a:solidFill>
                <a:srgbClr val="0000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" name="Line 41"/>
            <p:cNvSpPr>
              <a:spLocks noChangeShapeType="1"/>
            </p:cNvSpPr>
            <p:nvPr/>
          </p:nvSpPr>
          <p:spPr bwMode="auto">
            <a:xfrm flipV="1">
              <a:off x="7162800" y="3657600"/>
              <a:ext cx="838200" cy="152400"/>
            </a:xfrm>
            <a:prstGeom prst="line">
              <a:avLst/>
            </a:prstGeom>
            <a:noFill/>
            <a:ln w="22225">
              <a:solidFill>
                <a:srgbClr val="0000FF"/>
              </a:solidFill>
              <a:prstDash val="sysDot"/>
              <a:round/>
              <a:headEnd/>
              <a:tailEnd type="triangle" w="lg" len="lg"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" name="Line 42"/>
            <p:cNvSpPr>
              <a:spLocks noChangeShapeType="1"/>
            </p:cNvSpPr>
            <p:nvPr/>
          </p:nvSpPr>
          <p:spPr bwMode="auto">
            <a:xfrm>
              <a:off x="4495800" y="4114800"/>
              <a:ext cx="990600" cy="76200"/>
            </a:xfrm>
            <a:prstGeom prst="line">
              <a:avLst/>
            </a:prstGeom>
            <a:noFill/>
            <a:ln w="22225">
              <a:solidFill>
                <a:srgbClr val="00FF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" name="Line 43"/>
            <p:cNvSpPr>
              <a:spLocks noChangeShapeType="1"/>
            </p:cNvSpPr>
            <p:nvPr/>
          </p:nvSpPr>
          <p:spPr bwMode="auto">
            <a:xfrm>
              <a:off x="5486400" y="4191000"/>
              <a:ext cx="1600200" cy="304800"/>
            </a:xfrm>
            <a:prstGeom prst="line">
              <a:avLst/>
            </a:prstGeom>
            <a:noFill/>
            <a:ln w="22225">
              <a:solidFill>
                <a:srgbClr val="00FF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" name="Line 44"/>
            <p:cNvSpPr>
              <a:spLocks noChangeShapeType="1"/>
            </p:cNvSpPr>
            <p:nvPr/>
          </p:nvSpPr>
          <p:spPr bwMode="auto">
            <a:xfrm flipV="1">
              <a:off x="7086600" y="3962400"/>
              <a:ext cx="838200" cy="533400"/>
            </a:xfrm>
            <a:prstGeom prst="line">
              <a:avLst/>
            </a:prstGeom>
            <a:noFill/>
            <a:ln w="22225">
              <a:solidFill>
                <a:srgbClr val="00FF00"/>
              </a:solidFill>
              <a:prstDash val="sysDot"/>
              <a:round/>
              <a:headEnd/>
              <a:tailEnd type="triangle" w="lg" len="lg"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Text Box 45"/>
            <p:cNvSpPr txBox="1">
              <a:spLocks noChangeArrowheads="1"/>
            </p:cNvSpPr>
            <p:nvPr/>
          </p:nvSpPr>
          <p:spPr bwMode="auto">
            <a:xfrm>
              <a:off x="7696200" y="2704253"/>
              <a:ext cx="157725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hangingPunct="1"/>
              <a:r>
                <a:rPr lang="en-US" sz="1800" b="1" dirty="0" smtClean="0">
                  <a:solidFill>
                    <a:srgbClr val="0000FF"/>
                  </a:solidFill>
                  <a:latin typeface="Constantia"/>
                </a:rPr>
                <a:t>Horizontal oscillation</a:t>
              </a:r>
              <a:endParaRPr lang="en-US" sz="1800" b="1" dirty="0">
                <a:solidFill>
                  <a:srgbClr val="0000FF"/>
                </a:solidFill>
                <a:latin typeface="Constantia"/>
              </a:endParaRPr>
            </a:p>
          </p:txBody>
        </p:sp>
        <p:sp>
          <p:nvSpPr>
            <p:cNvPr id="27" name="Text Box 46"/>
            <p:cNvSpPr txBox="1">
              <a:spLocks noChangeArrowheads="1"/>
            </p:cNvSpPr>
            <p:nvPr/>
          </p:nvSpPr>
          <p:spPr bwMode="auto">
            <a:xfrm>
              <a:off x="7865160" y="4060430"/>
              <a:ext cx="136447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hangingPunct="1"/>
              <a:r>
                <a:rPr lang="en-US" sz="1800" b="1" dirty="0" smtClean="0">
                  <a:solidFill>
                    <a:srgbClr val="00FF00"/>
                  </a:solidFill>
                  <a:latin typeface="Constantia"/>
                </a:rPr>
                <a:t>Vertical </a:t>
              </a:r>
            </a:p>
            <a:p>
              <a:pPr defTabSz="914400" eaLnBrk="1" hangingPunct="1"/>
              <a:r>
                <a:rPr lang="en-US" sz="1800" b="1" dirty="0" smtClean="0">
                  <a:solidFill>
                    <a:srgbClr val="00FF00"/>
                  </a:solidFill>
                  <a:latin typeface="Constantia"/>
                </a:rPr>
                <a:t>oscillation</a:t>
              </a:r>
              <a:endParaRPr lang="en-US" sz="1800" b="1" dirty="0">
                <a:solidFill>
                  <a:srgbClr val="00FF00"/>
                </a:solidFill>
                <a:latin typeface="Constantia"/>
              </a:endParaRPr>
            </a:p>
          </p:txBody>
        </p:sp>
        <p:sp>
          <p:nvSpPr>
            <p:cNvPr id="28" name="Text Box 47"/>
            <p:cNvSpPr txBox="1">
              <a:spLocks noChangeArrowheads="1"/>
            </p:cNvSpPr>
            <p:nvPr/>
          </p:nvSpPr>
          <p:spPr bwMode="auto">
            <a:xfrm>
              <a:off x="5241925" y="2855913"/>
              <a:ext cx="73661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hangingPunct="1"/>
              <a:r>
                <a:rPr lang="ja-JP" altLang="en-US" sz="1800" b="1" dirty="0" smtClean="0">
                  <a:solidFill>
                    <a:prstClr val="black"/>
                  </a:solidFill>
                  <a:latin typeface="Constantia"/>
                </a:rPr>
                <a:t>“</a:t>
              </a:r>
              <a:r>
                <a:rPr lang="en-US" altLang="ja-JP" sz="1800" b="1" dirty="0" smtClean="0">
                  <a:solidFill>
                    <a:srgbClr val="0000FF"/>
                  </a:solidFill>
                  <a:latin typeface="Constantia"/>
                </a:rPr>
                <a:t>QF</a:t>
              </a:r>
              <a:r>
                <a:rPr lang="ja-JP" altLang="en-US" sz="1800" b="1" dirty="0">
                  <a:solidFill>
                    <a:prstClr val="black"/>
                  </a:solidFill>
                  <a:latin typeface="Constantia"/>
                </a:rPr>
                <a:t>”</a:t>
              </a:r>
              <a:endParaRPr lang="en-US" sz="1800" b="1" dirty="0">
                <a:solidFill>
                  <a:prstClr val="black"/>
                </a:solidFill>
                <a:latin typeface="Constantia"/>
              </a:endParaRPr>
            </a:p>
          </p:txBody>
        </p:sp>
        <p:sp>
          <p:nvSpPr>
            <p:cNvPr id="29" name="Text Box 48"/>
            <p:cNvSpPr txBox="1">
              <a:spLocks noChangeArrowheads="1"/>
            </p:cNvSpPr>
            <p:nvPr/>
          </p:nvSpPr>
          <p:spPr bwMode="auto">
            <a:xfrm>
              <a:off x="6656040" y="2819400"/>
              <a:ext cx="78891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hangingPunct="1"/>
              <a:r>
                <a:rPr lang="ja-JP" altLang="en-US" sz="1800" b="1" dirty="0" smtClean="0">
                  <a:solidFill>
                    <a:srgbClr val="1C8900"/>
                  </a:solidFill>
                  <a:latin typeface="Constantia"/>
                </a:rPr>
                <a:t>“</a:t>
              </a:r>
              <a:r>
                <a:rPr lang="en-US" altLang="ja-JP" sz="1800" b="1" dirty="0" smtClean="0">
                  <a:solidFill>
                    <a:srgbClr val="1C8900"/>
                  </a:solidFill>
                  <a:latin typeface="Constantia"/>
                </a:rPr>
                <a:t>QD</a:t>
              </a:r>
              <a:r>
                <a:rPr lang="ja-JP" altLang="en-US" sz="1800" b="1" dirty="0">
                  <a:solidFill>
                    <a:srgbClr val="1C8900"/>
                  </a:solidFill>
                  <a:latin typeface="Constantia"/>
                </a:rPr>
                <a:t>”</a:t>
              </a:r>
              <a:endParaRPr lang="en-US" sz="1800" b="1" dirty="0">
                <a:solidFill>
                  <a:srgbClr val="1C8900"/>
                </a:solidFill>
                <a:latin typeface="Constantia"/>
              </a:endParaRPr>
            </a:p>
          </p:txBody>
        </p:sp>
        <p:sp>
          <p:nvSpPr>
            <p:cNvPr id="30" name="Text Box 49"/>
            <p:cNvSpPr txBox="1">
              <a:spLocks noChangeArrowheads="1"/>
            </p:cNvSpPr>
            <p:nvPr/>
          </p:nvSpPr>
          <p:spPr bwMode="auto">
            <a:xfrm>
              <a:off x="6047364" y="4812337"/>
              <a:ext cx="108234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hangingPunct="1"/>
              <a:r>
                <a:rPr lang="en-US" altLang="ja-JP" sz="1800" b="1" dirty="0" smtClean="0">
                  <a:solidFill>
                    <a:prstClr val="black"/>
                  </a:solidFill>
                  <a:latin typeface="Constantia"/>
                </a:rPr>
                <a:t>Doublet</a:t>
              </a:r>
              <a:endParaRPr lang="en-US" sz="1800" b="1" dirty="0">
                <a:solidFill>
                  <a:prstClr val="black"/>
                </a:solidFill>
                <a:latin typeface="Constantia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525921" y="3061277"/>
            <a:ext cx="3829218" cy="2115012"/>
            <a:chOff x="668361" y="3061277"/>
            <a:chExt cx="3829218" cy="2115012"/>
          </a:xfrm>
        </p:grpSpPr>
        <p:grpSp>
          <p:nvGrpSpPr>
            <p:cNvPr id="34" name="Group 12"/>
            <p:cNvGrpSpPr>
              <a:grpSpLocks/>
            </p:cNvGrpSpPr>
            <p:nvPr/>
          </p:nvGrpSpPr>
          <p:grpSpPr bwMode="auto">
            <a:xfrm>
              <a:off x="2818004" y="3975677"/>
              <a:ext cx="1679575" cy="703263"/>
              <a:chOff x="1776" y="912"/>
              <a:chExt cx="1058" cy="443"/>
            </a:xfrm>
          </p:grpSpPr>
          <p:sp>
            <p:nvSpPr>
              <p:cNvPr id="49" name="Freeform 13"/>
              <p:cNvSpPr>
                <a:spLocks/>
              </p:cNvSpPr>
              <p:nvPr/>
            </p:nvSpPr>
            <p:spPr bwMode="auto">
              <a:xfrm flipV="1">
                <a:off x="2392" y="912"/>
                <a:ext cx="442" cy="443"/>
              </a:xfrm>
              <a:custGeom>
                <a:avLst/>
                <a:gdLst>
                  <a:gd name="T0" fmla="*/ 8 w 442"/>
                  <a:gd name="T1" fmla="*/ 0 h 443"/>
                  <a:gd name="T2" fmla="*/ 8 w 442"/>
                  <a:gd name="T3" fmla="*/ 144 h 443"/>
                  <a:gd name="T4" fmla="*/ 56 w 442"/>
                  <a:gd name="T5" fmla="*/ 288 h 443"/>
                  <a:gd name="T6" fmla="*/ 141 w 442"/>
                  <a:gd name="T7" fmla="*/ 377 h 443"/>
                  <a:gd name="T8" fmla="*/ 296 w 442"/>
                  <a:gd name="T9" fmla="*/ 432 h 443"/>
                  <a:gd name="T10" fmla="*/ 442 w 442"/>
                  <a:gd name="T11" fmla="*/ 441 h 44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42"/>
                  <a:gd name="T19" fmla="*/ 0 h 443"/>
                  <a:gd name="T20" fmla="*/ 442 w 442"/>
                  <a:gd name="T21" fmla="*/ 443 h 44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42" h="443">
                    <a:moveTo>
                      <a:pt x="8" y="0"/>
                    </a:moveTo>
                    <a:cubicBezTo>
                      <a:pt x="4" y="48"/>
                      <a:pt x="0" y="96"/>
                      <a:pt x="8" y="144"/>
                    </a:cubicBezTo>
                    <a:cubicBezTo>
                      <a:pt x="16" y="192"/>
                      <a:pt x="34" y="249"/>
                      <a:pt x="56" y="288"/>
                    </a:cubicBezTo>
                    <a:cubicBezTo>
                      <a:pt x="78" y="327"/>
                      <a:pt x="101" y="353"/>
                      <a:pt x="141" y="377"/>
                    </a:cubicBezTo>
                    <a:cubicBezTo>
                      <a:pt x="181" y="401"/>
                      <a:pt x="246" y="421"/>
                      <a:pt x="296" y="432"/>
                    </a:cubicBezTo>
                    <a:cubicBezTo>
                      <a:pt x="346" y="443"/>
                      <a:pt x="412" y="439"/>
                      <a:pt x="442" y="441"/>
                    </a:cubicBezTo>
                  </a:path>
                </a:pathLst>
              </a:cu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400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Freeform 14"/>
              <p:cNvSpPr>
                <a:spLocks/>
              </p:cNvSpPr>
              <p:nvPr/>
            </p:nvSpPr>
            <p:spPr bwMode="auto">
              <a:xfrm rot="5400000" flipV="1">
                <a:off x="1777" y="911"/>
                <a:ext cx="442" cy="443"/>
              </a:xfrm>
              <a:custGeom>
                <a:avLst/>
                <a:gdLst>
                  <a:gd name="T0" fmla="*/ 8 w 442"/>
                  <a:gd name="T1" fmla="*/ 0 h 443"/>
                  <a:gd name="T2" fmla="*/ 8 w 442"/>
                  <a:gd name="T3" fmla="*/ 144 h 443"/>
                  <a:gd name="T4" fmla="*/ 56 w 442"/>
                  <a:gd name="T5" fmla="*/ 288 h 443"/>
                  <a:gd name="T6" fmla="*/ 141 w 442"/>
                  <a:gd name="T7" fmla="*/ 377 h 443"/>
                  <a:gd name="T8" fmla="*/ 296 w 442"/>
                  <a:gd name="T9" fmla="*/ 432 h 443"/>
                  <a:gd name="T10" fmla="*/ 442 w 442"/>
                  <a:gd name="T11" fmla="*/ 441 h 44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42"/>
                  <a:gd name="T19" fmla="*/ 0 h 443"/>
                  <a:gd name="T20" fmla="*/ 442 w 442"/>
                  <a:gd name="T21" fmla="*/ 443 h 44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42" h="443">
                    <a:moveTo>
                      <a:pt x="8" y="0"/>
                    </a:moveTo>
                    <a:cubicBezTo>
                      <a:pt x="4" y="48"/>
                      <a:pt x="0" y="96"/>
                      <a:pt x="8" y="144"/>
                    </a:cubicBezTo>
                    <a:cubicBezTo>
                      <a:pt x="16" y="192"/>
                      <a:pt x="34" y="249"/>
                      <a:pt x="56" y="288"/>
                    </a:cubicBezTo>
                    <a:cubicBezTo>
                      <a:pt x="78" y="327"/>
                      <a:pt x="101" y="353"/>
                      <a:pt x="141" y="377"/>
                    </a:cubicBezTo>
                    <a:cubicBezTo>
                      <a:pt x="181" y="401"/>
                      <a:pt x="246" y="421"/>
                      <a:pt x="296" y="432"/>
                    </a:cubicBezTo>
                    <a:cubicBezTo>
                      <a:pt x="346" y="443"/>
                      <a:pt x="412" y="439"/>
                      <a:pt x="442" y="441"/>
                    </a:cubicBezTo>
                  </a:path>
                </a:pathLst>
              </a:cu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400"/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668361" y="3061277"/>
              <a:ext cx="3829218" cy="2115012"/>
              <a:chOff x="668361" y="3061277"/>
              <a:chExt cx="3829218" cy="2115012"/>
            </a:xfrm>
          </p:grpSpPr>
          <p:sp>
            <p:nvSpPr>
              <p:cNvPr id="32" name="Text Box 27"/>
              <p:cNvSpPr txBox="1">
                <a:spLocks noChangeArrowheads="1"/>
              </p:cNvSpPr>
              <p:nvPr/>
            </p:nvSpPr>
            <p:spPr bwMode="auto">
              <a:xfrm>
                <a:off x="668361" y="4806957"/>
                <a:ext cx="288865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defTabSz="914400" eaLnBrk="1" hangingPunct="1"/>
                <a:r>
                  <a:rPr lang="en-US" sz="1800" b="1" dirty="0" smtClean="0">
                    <a:solidFill>
                      <a:srgbClr val="0000FF"/>
                    </a:solidFill>
                    <a:latin typeface="Constantia"/>
                  </a:rPr>
                  <a:t>Focusing in horizontal</a:t>
                </a:r>
                <a:endParaRPr lang="en-US" sz="1800" b="1" dirty="0">
                  <a:solidFill>
                    <a:srgbClr val="0000FF"/>
                  </a:solidFill>
                  <a:latin typeface="Constantia"/>
                </a:endParaRPr>
              </a:p>
            </p:txBody>
          </p:sp>
          <p:grpSp>
            <p:nvGrpSpPr>
              <p:cNvPr id="33" name="Group 11"/>
              <p:cNvGrpSpPr>
                <a:grpSpLocks/>
              </p:cNvGrpSpPr>
              <p:nvPr/>
            </p:nvGrpSpPr>
            <p:grpSpPr bwMode="auto">
              <a:xfrm>
                <a:off x="2818004" y="3061277"/>
                <a:ext cx="1679575" cy="703263"/>
                <a:chOff x="1776" y="912"/>
                <a:chExt cx="1058" cy="443"/>
              </a:xfrm>
            </p:grpSpPr>
            <p:sp>
              <p:nvSpPr>
                <p:cNvPr id="51" name="Freeform 9"/>
                <p:cNvSpPr>
                  <a:spLocks/>
                </p:cNvSpPr>
                <p:nvPr/>
              </p:nvSpPr>
              <p:spPr bwMode="auto">
                <a:xfrm>
                  <a:off x="2392" y="912"/>
                  <a:ext cx="442" cy="443"/>
                </a:xfrm>
                <a:custGeom>
                  <a:avLst/>
                  <a:gdLst>
                    <a:gd name="T0" fmla="*/ 8 w 442"/>
                    <a:gd name="T1" fmla="*/ 0 h 443"/>
                    <a:gd name="T2" fmla="*/ 8 w 442"/>
                    <a:gd name="T3" fmla="*/ 144 h 443"/>
                    <a:gd name="T4" fmla="*/ 56 w 442"/>
                    <a:gd name="T5" fmla="*/ 288 h 443"/>
                    <a:gd name="T6" fmla="*/ 141 w 442"/>
                    <a:gd name="T7" fmla="*/ 377 h 443"/>
                    <a:gd name="T8" fmla="*/ 296 w 442"/>
                    <a:gd name="T9" fmla="*/ 432 h 443"/>
                    <a:gd name="T10" fmla="*/ 442 w 442"/>
                    <a:gd name="T11" fmla="*/ 441 h 44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442"/>
                    <a:gd name="T19" fmla="*/ 0 h 443"/>
                    <a:gd name="T20" fmla="*/ 442 w 442"/>
                    <a:gd name="T21" fmla="*/ 443 h 44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442" h="443">
                      <a:moveTo>
                        <a:pt x="8" y="0"/>
                      </a:moveTo>
                      <a:cubicBezTo>
                        <a:pt x="4" y="48"/>
                        <a:pt x="0" y="96"/>
                        <a:pt x="8" y="144"/>
                      </a:cubicBezTo>
                      <a:cubicBezTo>
                        <a:pt x="16" y="192"/>
                        <a:pt x="34" y="249"/>
                        <a:pt x="56" y="288"/>
                      </a:cubicBezTo>
                      <a:cubicBezTo>
                        <a:pt x="78" y="327"/>
                        <a:pt x="101" y="353"/>
                        <a:pt x="141" y="377"/>
                      </a:cubicBezTo>
                      <a:cubicBezTo>
                        <a:pt x="181" y="401"/>
                        <a:pt x="246" y="421"/>
                        <a:pt x="296" y="432"/>
                      </a:cubicBezTo>
                      <a:cubicBezTo>
                        <a:pt x="346" y="443"/>
                        <a:pt x="412" y="439"/>
                        <a:pt x="442" y="441"/>
                      </a:cubicBezTo>
                    </a:path>
                  </a:pathLst>
                </a:custGeom>
                <a:noFill/>
                <a:ln w="349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4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2" name="Freeform 10"/>
                <p:cNvSpPr>
                  <a:spLocks/>
                </p:cNvSpPr>
                <p:nvPr/>
              </p:nvSpPr>
              <p:spPr bwMode="auto">
                <a:xfrm rot="-5400000">
                  <a:off x="1777" y="911"/>
                  <a:ext cx="442" cy="443"/>
                </a:xfrm>
                <a:custGeom>
                  <a:avLst/>
                  <a:gdLst>
                    <a:gd name="T0" fmla="*/ 8 w 442"/>
                    <a:gd name="T1" fmla="*/ 0 h 443"/>
                    <a:gd name="T2" fmla="*/ 8 w 442"/>
                    <a:gd name="T3" fmla="*/ 144 h 443"/>
                    <a:gd name="T4" fmla="*/ 56 w 442"/>
                    <a:gd name="T5" fmla="*/ 288 h 443"/>
                    <a:gd name="T6" fmla="*/ 141 w 442"/>
                    <a:gd name="T7" fmla="*/ 377 h 443"/>
                    <a:gd name="T8" fmla="*/ 296 w 442"/>
                    <a:gd name="T9" fmla="*/ 432 h 443"/>
                    <a:gd name="T10" fmla="*/ 442 w 442"/>
                    <a:gd name="T11" fmla="*/ 441 h 44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442"/>
                    <a:gd name="T19" fmla="*/ 0 h 443"/>
                    <a:gd name="T20" fmla="*/ 442 w 442"/>
                    <a:gd name="T21" fmla="*/ 443 h 44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442" h="443">
                      <a:moveTo>
                        <a:pt x="8" y="0"/>
                      </a:moveTo>
                      <a:cubicBezTo>
                        <a:pt x="4" y="48"/>
                        <a:pt x="0" y="96"/>
                        <a:pt x="8" y="144"/>
                      </a:cubicBezTo>
                      <a:cubicBezTo>
                        <a:pt x="16" y="192"/>
                        <a:pt x="34" y="249"/>
                        <a:pt x="56" y="288"/>
                      </a:cubicBezTo>
                      <a:cubicBezTo>
                        <a:pt x="78" y="327"/>
                        <a:pt x="101" y="353"/>
                        <a:pt x="141" y="377"/>
                      </a:cubicBezTo>
                      <a:cubicBezTo>
                        <a:pt x="181" y="401"/>
                        <a:pt x="246" y="421"/>
                        <a:pt x="296" y="432"/>
                      </a:cubicBezTo>
                      <a:cubicBezTo>
                        <a:pt x="346" y="443"/>
                        <a:pt x="412" y="439"/>
                        <a:pt x="442" y="441"/>
                      </a:cubicBezTo>
                    </a:path>
                  </a:pathLst>
                </a:custGeom>
                <a:noFill/>
                <a:ln w="349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4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35" name="Group 17"/>
              <p:cNvGrpSpPr>
                <a:grpSpLocks/>
              </p:cNvGrpSpPr>
              <p:nvPr/>
            </p:nvGrpSpPr>
            <p:grpSpPr bwMode="auto">
              <a:xfrm>
                <a:off x="3351404" y="3594677"/>
                <a:ext cx="533400" cy="457200"/>
                <a:chOff x="2112" y="1248"/>
                <a:chExt cx="336" cy="288"/>
              </a:xfrm>
            </p:grpSpPr>
            <p:sp>
              <p:nvSpPr>
                <p:cNvPr id="47" name="Freeform 15"/>
                <p:cNvSpPr>
                  <a:spLocks/>
                </p:cNvSpPr>
                <p:nvPr/>
              </p:nvSpPr>
              <p:spPr bwMode="auto">
                <a:xfrm>
                  <a:off x="2392" y="1248"/>
                  <a:ext cx="56" cy="288"/>
                </a:xfrm>
                <a:custGeom>
                  <a:avLst/>
                  <a:gdLst>
                    <a:gd name="T0" fmla="*/ 56 w 56"/>
                    <a:gd name="T1" fmla="*/ 0 h 288"/>
                    <a:gd name="T2" fmla="*/ 8 w 56"/>
                    <a:gd name="T3" fmla="*/ 96 h 288"/>
                    <a:gd name="T4" fmla="*/ 8 w 56"/>
                    <a:gd name="T5" fmla="*/ 192 h 288"/>
                    <a:gd name="T6" fmla="*/ 56 w 56"/>
                    <a:gd name="T7" fmla="*/ 288 h 28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6"/>
                    <a:gd name="T13" fmla="*/ 0 h 288"/>
                    <a:gd name="T14" fmla="*/ 56 w 56"/>
                    <a:gd name="T15" fmla="*/ 288 h 28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6" h="288">
                      <a:moveTo>
                        <a:pt x="56" y="0"/>
                      </a:moveTo>
                      <a:cubicBezTo>
                        <a:pt x="36" y="32"/>
                        <a:pt x="16" y="64"/>
                        <a:pt x="8" y="96"/>
                      </a:cubicBezTo>
                      <a:cubicBezTo>
                        <a:pt x="0" y="128"/>
                        <a:pt x="0" y="160"/>
                        <a:pt x="8" y="192"/>
                      </a:cubicBezTo>
                      <a:cubicBezTo>
                        <a:pt x="16" y="224"/>
                        <a:pt x="48" y="272"/>
                        <a:pt x="56" y="288"/>
                      </a:cubicBezTo>
                    </a:path>
                  </a:pathLst>
                </a:custGeom>
                <a:noFill/>
                <a:ln w="22225">
                  <a:solidFill>
                    <a:srgbClr val="FF0000"/>
                  </a:solidFill>
                  <a:round/>
                  <a:headEnd/>
                  <a:tailEnd type="triangle" w="lg" len="lg"/>
                </a:ln>
                <a:extLst>
                  <a:ext uri="{909E8E84-426E-40dd-AFC4-6F175D3DCCD1}">
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4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8" name="Freeform 16"/>
                <p:cNvSpPr>
                  <a:spLocks/>
                </p:cNvSpPr>
                <p:nvPr/>
              </p:nvSpPr>
              <p:spPr bwMode="auto">
                <a:xfrm flipH="1" flipV="1">
                  <a:off x="2112" y="1248"/>
                  <a:ext cx="56" cy="288"/>
                </a:xfrm>
                <a:custGeom>
                  <a:avLst/>
                  <a:gdLst>
                    <a:gd name="T0" fmla="*/ 56 w 56"/>
                    <a:gd name="T1" fmla="*/ 0 h 288"/>
                    <a:gd name="T2" fmla="*/ 8 w 56"/>
                    <a:gd name="T3" fmla="*/ 96 h 288"/>
                    <a:gd name="T4" fmla="*/ 8 w 56"/>
                    <a:gd name="T5" fmla="*/ 192 h 288"/>
                    <a:gd name="T6" fmla="*/ 56 w 56"/>
                    <a:gd name="T7" fmla="*/ 288 h 28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6"/>
                    <a:gd name="T13" fmla="*/ 0 h 288"/>
                    <a:gd name="T14" fmla="*/ 56 w 56"/>
                    <a:gd name="T15" fmla="*/ 288 h 28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6" h="288">
                      <a:moveTo>
                        <a:pt x="56" y="0"/>
                      </a:moveTo>
                      <a:cubicBezTo>
                        <a:pt x="36" y="32"/>
                        <a:pt x="16" y="64"/>
                        <a:pt x="8" y="96"/>
                      </a:cubicBezTo>
                      <a:cubicBezTo>
                        <a:pt x="0" y="128"/>
                        <a:pt x="0" y="160"/>
                        <a:pt x="8" y="192"/>
                      </a:cubicBezTo>
                      <a:cubicBezTo>
                        <a:pt x="16" y="224"/>
                        <a:pt x="48" y="272"/>
                        <a:pt x="56" y="288"/>
                      </a:cubicBezTo>
                    </a:path>
                  </a:pathLst>
                </a:custGeom>
                <a:noFill/>
                <a:ln w="22225">
                  <a:solidFill>
                    <a:srgbClr val="FF0000"/>
                  </a:solidFill>
                  <a:round/>
                  <a:headEnd/>
                  <a:tailEnd type="triangle" w="lg" len="lg"/>
                </a:ln>
                <a:extLst>
                  <a:ext uri="{909E8E84-426E-40dd-AFC4-6F175D3DCCD1}">
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4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36" name="Freeform 19"/>
              <p:cNvSpPr>
                <a:spLocks/>
              </p:cNvSpPr>
              <p:nvPr/>
            </p:nvSpPr>
            <p:spPr bwMode="auto">
              <a:xfrm rot="16368153" flipH="1">
                <a:off x="3611754" y="3867727"/>
                <a:ext cx="88900" cy="457200"/>
              </a:xfrm>
              <a:custGeom>
                <a:avLst/>
                <a:gdLst>
                  <a:gd name="T0" fmla="*/ 88900 w 56"/>
                  <a:gd name="T1" fmla="*/ 0 h 288"/>
                  <a:gd name="T2" fmla="*/ 12700 w 56"/>
                  <a:gd name="T3" fmla="*/ 152400 h 288"/>
                  <a:gd name="T4" fmla="*/ 12700 w 56"/>
                  <a:gd name="T5" fmla="*/ 304800 h 288"/>
                  <a:gd name="T6" fmla="*/ 88900 w 56"/>
                  <a:gd name="T7" fmla="*/ 457200 h 28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6"/>
                  <a:gd name="T13" fmla="*/ 0 h 288"/>
                  <a:gd name="T14" fmla="*/ 56 w 56"/>
                  <a:gd name="T15" fmla="*/ 288 h 28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6" h="288">
                    <a:moveTo>
                      <a:pt x="56" y="0"/>
                    </a:moveTo>
                    <a:cubicBezTo>
                      <a:pt x="36" y="32"/>
                      <a:pt x="16" y="64"/>
                      <a:pt x="8" y="96"/>
                    </a:cubicBezTo>
                    <a:cubicBezTo>
                      <a:pt x="0" y="128"/>
                      <a:pt x="0" y="160"/>
                      <a:pt x="8" y="192"/>
                    </a:cubicBezTo>
                    <a:cubicBezTo>
                      <a:pt x="16" y="224"/>
                      <a:pt x="48" y="272"/>
                      <a:pt x="56" y="288"/>
                    </a:cubicBezTo>
                  </a:path>
                </a:pathLst>
              </a:custGeom>
              <a:noFill/>
              <a:ln w="22225">
                <a:solidFill>
                  <a:srgbClr val="FF0000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400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Freeform 20"/>
              <p:cNvSpPr>
                <a:spLocks/>
              </p:cNvSpPr>
              <p:nvPr/>
            </p:nvSpPr>
            <p:spPr bwMode="auto">
              <a:xfrm rot="16368153" flipV="1">
                <a:off x="3600642" y="3334327"/>
                <a:ext cx="88900" cy="457200"/>
              </a:xfrm>
              <a:custGeom>
                <a:avLst/>
                <a:gdLst>
                  <a:gd name="T0" fmla="*/ 88900 w 56"/>
                  <a:gd name="T1" fmla="*/ 0 h 288"/>
                  <a:gd name="T2" fmla="*/ 12700 w 56"/>
                  <a:gd name="T3" fmla="*/ 152400 h 288"/>
                  <a:gd name="T4" fmla="*/ 12700 w 56"/>
                  <a:gd name="T5" fmla="*/ 304800 h 288"/>
                  <a:gd name="T6" fmla="*/ 88900 w 56"/>
                  <a:gd name="T7" fmla="*/ 457200 h 28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6"/>
                  <a:gd name="T13" fmla="*/ 0 h 288"/>
                  <a:gd name="T14" fmla="*/ 56 w 56"/>
                  <a:gd name="T15" fmla="*/ 288 h 28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6" h="288">
                    <a:moveTo>
                      <a:pt x="56" y="0"/>
                    </a:moveTo>
                    <a:cubicBezTo>
                      <a:pt x="36" y="32"/>
                      <a:pt x="16" y="64"/>
                      <a:pt x="8" y="96"/>
                    </a:cubicBezTo>
                    <a:cubicBezTo>
                      <a:pt x="0" y="128"/>
                      <a:pt x="0" y="160"/>
                      <a:pt x="8" y="192"/>
                    </a:cubicBezTo>
                    <a:cubicBezTo>
                      <a:pt x="16" y="224"/>
                      <a:pt x="48" y="272"/>
                      <a:pt x="56" y="288"/>
                    </a:cubicBezTo>
                  </a:path>
                </a:pathLst>
              </a:custGeom>
              <a:noFill/>
              <a:ln w="22225">
                <a:solidFill>
                  <a:srgbClr val="FF0000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400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Text Box 21"/>
              <p:cNvSpPr txBox="1">
                <a:spLocks noChangeArrowheads="1"/>
              </p:cNvSpPr>
              <p:nvPr/>
            </p:nvSpPr>
            <p:spPr bwMode="auto">
              <a:xfrm>
                <a:off x="2894203" y="4280477"/>
                <a:ext cx="40599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defTabSz="914400" eaLnBrk="1" hangingPunct="1"/>
                <a:r>
                  <a:rPr lang="en-US" sz="1800" b="1" i="1" dirty="0">
                    <a:solidFill>
                      <a:prstClr val="black"/>
                    </a:solidFill>
                    <a:latin typeface="Constantia"/>
                  </a:rPr>
                  <a:t>N</a:t>
                </a:r>
              </a:p>
            </p:txBody>
          </p:sp>
          <p:sp>
            <p:nvSpPr>
              <p:cNvPr id="39" name="Text Box 22"/>
              <p:cNvSpPr txBox="1">
                <a:spLocks noChangeArrowheads="1"/>
              </p:cNvSpPr>
              <p:nvPr/>
            </p:nvSpPr>
            <p:spPr bwMode="auto">
              <a:xfrm>
                <a:off x="4037204" y="3137477"/>
                <a:ext cx="40599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defTabSz="914400" eaLnBrk="1" hangingPunct="1"/>
                <a:r>
                  <a:rPr lang="en-US" sz="1800" b="1" i="1" dirty="0">
                    <a:solidFill>
                      <a:prstClr val="black"/>
                    </a:solidFill>
                    <a:latin typeface="Constantia"/>
                  </a:rPr>
                  <a:t>N</a:t>
                </a:r>
              </a:p>
            </p:txBody>
          </p:sp>
          <p:sp>
            <p:nvSpPr>
              <p:cNvPr id="40" name="Text Box 23"/>
              <p:cNvSpPr txBox="1">
                <a:spLocks noChangeArrowheads="1"/>
              </p:cNvSpPr>
              <p:nvPr/>
            </p:nvSpPr>
            <p:spPr bwMode="auto">
              <a:xfrm>
                <a:off x="4113404" y="4280477"/>
                <a:ext cx="36550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defTabSz="914400" eaLnBrk="1" hangingPunct="1"/>
                <a:r>
                  <a:rPr lang="en-US" sz="1800" b="1" i="1" dirty="0">
                    <a:solidFill>
                      <a:prstClr val="black"/>
                    </a:solidFill>
                    <a:latin typeface="Constantia"/>
                  </a:rPr>
                  <a:t>S</a:t>
                </a:r>
              </a:p>
            </p:txBody>
          </p:sp>
          <p:sp>
            <p:nvSpPr>
              <p:cNvPr id="41" name="Text Box 24"/>
              <p:cNvSpPr txBox="1">
                <a:spLocks noChangeArrowheads="1"/>
              </p:cNvSpPr>
              <p:nvPr/>
            </p:nvSpPr>
            <p:spPr bwMode="auto">
              <a:xfrm>
                <a:off x="2894203" y="3061277"/>
                <a:ext cx="36550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defTabSz="914400" eaLnBrk="1" hangingPunct="1"/>
                <a:r>
                  <a:rPr lang="en-US" sz="1800" b="1" i="1" dirty="0">
                    <a:solidFill>
                      <a:prstClr val="black"/>
                    </a:solidFill>
                    <a:latin typeface="Constantia"/>
                  </a:rPr>
                  <a:t>S</a:t>
                </a:r>
              </a:p>
            </p:txBody>
          </p:sp>
          <p:sp>
            <p:nvSpPr>
              <p:cNvPr id="42" name="Line 25"/>
              <p:cNvSpPr>
                <a:spLocks noChangeShapeType="1"/>
              </p:cNvSpPr>
              <p:nvPr/>
            </p:nvSpPr>
            <p:spPr bwMode="auto">
              <a:xfrm flipV="1">
                <a:off x="2818004" y="3823277"/>
                <a:ext cx="1295400" cy="1066800"/>
              </a:xfrm>
              <a:prstGeom prst="line">
                <a:avLst/>
              </a:prstGeom>
              <a:noFill/>
              <a:ln w="22225">
                <a:solidFill>
                  <a:srgbClr val="0000FF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" name="Line 26"/>
              <p:cNvSpPr>
                <a:spLocks noChangeShapeType="1"/>
              </p:cNvSpPr>
              <p:nvPr/>
            </p:nvSpPr>
            <p:spPr bwMode="auto">
              <a:xfrm flipH="1">
                <a:off x="3580004" y="3823277"/>
                <a:ext cx="457200" cy="0"/>
              </a:xfrm>
              <a:prstGeom prst="line">
                <a:avLst/>
              </a:prstGeom>
              <a:noFill/>
              <a:ln w="22225" cap="rnd">
                <a:solidFill>
                  <a:srgbClr val="0000FF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Line 28"/>
              <p:cNvSpPr>
                <a:spLocks noChangeShapeType="1"/>
              </p:cNvSpPr>
              <p:nvPr/>
            </p:nvSpPr>
            <p:spPr bwMode="auto">
              <a:xfrm flipV="1">
                <a:off x="2437003" y="3442277"/>
                <a:ext cx="1219200" cy="1066800"/>
              </a:xfrm>
              <a:prstGeom prst="line">
                <a:avLst/>
              </a:prstGeom>
              <a:noFill/>
              <a:ln w="22225">
                <a:solidFill>
                  <a:srgbClr val="00FF00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" name="Line 29"/>
              <p:cNvSpPr>
                <a:spLocks noChangeShapeType="1"/>
              </p:cNvSpPr>
              <p:nvPr/>
            </p:nvSpPr>
            <p:spPr bwMode="auto">
              <a:xfrm flipH="1" flipV="1">
                <a:off x="3656204" y="3061277"/>
                <a:ext cx="0" cy="381000"/>
              </a:xfrm>
              <a:prstGeom prst="line">
                <a:avLst/>
              </a:prstGeom>
              <a:noFill/>
              <a:ln w="22225" cap="rnd">
                <a:solidFill>
                  <a:srgbClr val="00FF00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Text Box 30"/>
              <p:cNvSpPr txBox="1">
                <a:spLocks noChangeArrowheads="1"/>
              </p:cNvSpPr>
              <p:nvPr/>
            </p:nvSpPr>
            <p:spPr bwMode="auto">
              <a:xfrm>
                <a:off x="710777" y="3838410"/>
                <a:ext cx="1947614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defTabSz="914400" eaLnBrk="1" hangingPunct="1"/>
                <a:r>
                  <a:rPr lang="en-US" sz="1800" b="1" dirty="0" smtClean="0">
                    <a:solidFill>
                      <a:srgbClr val="00FF00"/>
                    </a:solidFill>
                    <a:latin typeface="Constantia"/>
                  </a:rPr>
                  <a:t>Defocusing in vertical</a:t>
                </a:r>
                <a:endParaRPr lang="en-US" sz="1800" b="1" dirty="0">
                  <a:solidFill>
                    <a:srgbClr val="00FF00"/>
                  </a:solidFill>
                  <a:latin typeface="Constantia"/>
                </a:endParaRPr>
              </a:p>
            </p:txBody>
          </p:sp>
        </p:grpSp>
      </p:grp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9414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419" r="2907"/>
          <a:stretch/>
        </p:blipFill>
        <p:spPr>
          <a:xfrm>
            <a:off x="29697" y="6092417"/>
            <a:ext cx="869951" cy="713287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t="16667" b="20588"/>
          <a:stretch/>
        </p:blipFill>
        <p:spPr>
          <a:xfrm>
            <a:off x="3974342" y="6263542"/>
            <a:ext cx="1195295" cy="542161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6939" y="6095998"/>
            <a:ext cx="709707" cy="70970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157942" y="6529293"/>
            <a:ext cx="28163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BlairMdITC TT-Medium"/>
                <a:cs typeface="BlairMdITC TT-Medium"/>
              </a:rPr>
              <a:t>Susanna Guiducci</a:t>
            </a:r>
            <a:endParaRPr lang="en-US" sz="1000" dirty="0">
              <a:solidFill>
                <a:schemeClr val="bg1"/>
              </a:solidFill>
              <a:latin typeface="BlairMdITC TT-Medium"/>
              <a:cs typeface="BlairMdITC TT-Medium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69637" y="6529288"/>
            <a:ext cx="30853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BlairMdITC TT-Medium"/>
                <a:cs typeface="BlairMdITC TT-Medium"/>
              </a:rPr>
              <a:t>Optics Basics</a:t>
            </a:r>
            <a:endParaRPr lang="en-US" sz="1000" dirty="0">
              <a:solidFill>
                <a:schemeClr val="bg1"/>
              </a:solidFill>
              <a:latin typeface="BlairMdITC TT-Medium"/>
              <a:cs typeface="BlairMdITC TT-Medium"/>
            </a:endParaRPr>
          </a:p>
        </p:txBody>
      </p:sp>
      <p:sp>
        <p:nvSpPr>
          <p:cNvPr id="53" name="Title 4"/>
          <p:cNvSpPr txBox="1">
            <a:spLocks/>
          </p:cNvSpPr>
          <p:nvPr/>
        </p:nvSpPr>
        <p:spPr>
          <a:xfrm>
            <a:off x="395536" y="404664"/>
            <a:ext cx="8305800" cy="648072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24800" y="6356351"/>
            <a:ext cx="762000" cy="365125"/>
          </a:xfrm>
        </p:spPr>
        <p:txBody>
          <a:bodyPr/>
          <a:lstStyle/>
          <a:p>
            <a:fld id="{6AEB9F76-9530-4300-8742-75C38656C82A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57200" y="44624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Slide Number Placeholder 3"/>
          <p:cNvSpPr txBox="1">
            <a:spLocks/>
          </p:cNvSpPr>
          <p:nvPr/>
        </p:nvSpPr>
        <p:spPr>
          <a:xfrm>
            <a:off x="7924800" y="6356351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B9F76-9530-4300-8742-75C38656C8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hade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hade val="9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44384" y="471589"/>
            <a:ext cx="6851104" cy="7038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Quadrupole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magnet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395536" y="1782585"/>
            <a:ext cx="4043921" cy="40547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595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 poles with </a:t>
            </a:r>
            <a:r>
              <a:rPr kumimoji="0" lang="en-US" sz="2595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hiperbolic</a:t>
            </a:r>
            <a:r>
              <a:rPr kumimoji="0" lang="en-US" sz="2595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contour</a:t>
            </a:r>
            <a:endParaRPr kumimoji="0" lang="en-US" sz="2595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595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Poles</a:t>
            </a:r>
            <a:r>
              <a:rPr kumimoji="0" lang="en-US" sz="2595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are symmetric with respect to </a:t>
            </a:r>
            <a:r>
              <a:rPr kumimoji="0" lang="en-US" sz="2595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x</a:t>
            </a:r>
            <a:r>
              <a:rPr kumimoji="0" lang="en-US" sz="2595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</a:t>
            </a:r>
            <a:r>
              <a:rPr kumimoji="0" lang="en-US" sz="2595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</a:t>
            </a:r>
            <a:r>
              <a:rPr kumimoji="0" lang="en-US" sz="2595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axes</a:t>
            </a:r>
            <a:endParaRPr kumimoji="0" lang="en-US" sz="2595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/>
              <a:buChar char="•"/>
              <a:defRPr/>
            </a:pPr>
            <a:r>
              <a:rPr kumimoji="0" lang="en-US" sz="2595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</a:t>
            </a:r>
            <a:r>
              <a:rPr kumimoji="0" lang="en-US" sz="2595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</a:t>
            </a:r>
            <a:r>
              <a:rPr lang="en-US" sz="2595" dirty="0" err="1" smtClean="0"/>
              <a:t>ield</a:t>
            </a:r>
            <a:r>
              <a:rPr lang="en-US" sz="2595" dirty="0" smtClean="0"/>
              <a:t> is zero at the center and varies linearly both in the </a:t>
            </a:r>
            <a:r>
              <a:rPr lang="en-US" sz="2595" dirty="0" err="1" smtClean="0"/>
              <a:t>x</a:t>
            </a:r>
            <a:r>
              <a:rPr lang="en-US" sz="2595" dirty="0" smtClean="0"/>
              <a:t> and </a:t>
            </a:r>
            <a:r>
              <a:rPr lang="en-US" sz="2595" dirty="0" err="1" smtClean="0"/>
              <a:t>y</a:t>
            </a:r>
            <a:r>
              <a:rPr lang="en-US" sz="2595" dirty="0" smtClean="0"/>
              <a:t> direction</a:t>
            </a:r>
            <a:endParaRPr kumimoji="0" lang="en-US" sz="2595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Slide Number Placeholder 5"/>
          <p:cNvSpPr txBox="1">
            <a:spLocks/>
          </p:cNvSpPr>
          <p:nvPr/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B03334-4994-0141-BCDD-69FC47AF0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5780089" y="4457700"/>
            <a:ext cx="1587" cy="15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4201232" y="905658"/>
            <a:ext cx="4464496" cy="4488309"/>
            <a:chOff x="3779838" y="1673225"/>
            <a:chExt cx="4978400" cy="4632325"/>
          </a:xfrm>
        </p:grpSpPr>
        <p:pic>
          <p:nvPicPr>
            <p:cNvPr id="21" name="Picture 5" descr="Graphic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9838" y="1673225"/>
              <a:ext cx="4953000" cy="4360863"/>
            </a:xfrm>
            <a:prstGeom prst="rect">
              <a:avLst/>
            </a:prstGeom>
            <a:noFill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AutoShape 8"/>
            <p:cNvSpPr>
              <a:spLocks/>
            </p:cNvSpPr>
            <p:nvPr/>
          </p:nvSpPr>
          <p:spPr bwMode="auto">
            <a:xfrm>
              <a:off x="7423150" y="1735138"/>
              <a:ext cx="1020763" cy="609600"/>
            </a:xfrm>
            <a:prstGeom prst="borderCallout2">
              <a:avLst>
                <a:gd name="adj1" fmla="val 18750"/>
                <a:gd name="adj2" fmla="val -7463"/>
                <a:gd name="adj3" fmla="val 18750"/>
                <a:gd name="adj4" fmla="val -78384"/>
                <a:gd name="adj5" fmla="val 175259"/>
                <a:gd name="adj6" fmla="val -152255"/>
              </a:avLst>
            </a:prstGeom>
            <a:solidFill>
              <a:schemeClr val="hlink"/>
            </a:solidFill>
            <a:ln w="12700">
              <a:solidFill>
                <a:schemeClr val="tx1"/>
              </a:solidFill>
              <a:miter lim="800000"/>
              <a:headEnd/>
              <a:tailEnd type="stealth" w="lg" len="lg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eaLnBrk="0" hangingPunct="0"/>
              <a:r>
                <a:rPr lang="en-US" dirty="0" smtClean="0"/>
                <a:t>Field lines</a:t>
              </a:r>
              <a:endParaRPr lang="en-US" dirty="0"/>
            </a:p>
          </p:txBody>
        </p:sp>
        <p:sp>
          <p:nvSpPr>
            <p:cNvPr id="23" name="AutoShape 9"/>
            <p:cNvSpPr>
              <a:spLocks/>
            </p:cNvSpPr>
            <p:nvPr/>
          </p:nvSpPr>
          <p:spPr bwMode="auto">
            <a:xfrm>
              <a:off x="6970713" y="5548313"/>
              <a:ext cx="1787525" cy="757237"/>
            </a:xfrm>
            <a:prstGeom prst="borderCallout2">
              <a:avLst>
                <a:gd name="adj1" fmla="val 15093"/>
                <a:gd name="adj2" fmla="val -4264"/>
                <a:gd name="adj3" fmla="val 15093"/>
                <a:gd name="adj4" fmla="val -36856"/>
                <a:gd name="adj5" fmla="val -19708"/>
                <a:gd name="adj6" fmla="val -71935"/>
              </a:avLst>
            </a:prstGeom>
            <a:solidFill>
              <a:schemeClr val="hlink"/>
            </a:solidFill>
            <a:ln w="12700">
              <a:solidFill>
                <a:schemeClr val="tx1"/>
              </a:solidFill>
              <a:miter lim="800000"/>
              <a:headEnd/>
              <a:tailEnd type="stealth" w="lg" len="lg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eaLnBrk="0" hangingPunct="0"/>
              <a:r>
                <a:rPr lang="en-US" dirty="0" smtClean="0"/>
                <a:t>Hyperbolic pole shape</a:t>
              </a:r>
              <a:endParaRPr lang="en-US" dirty="0"/>
            </a:p>
          </p:txBody>
        </p:sp>
      </p:grp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9414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419" r="2907"/>
          <a:stretch/>
        </p:blipFill>
        <p:spPr>
          <a:xfrm>
            <a:off x="29697" y="6092417"/>
            <a:ext cx="869951" cy="713287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t="16667" b="20588"/>
          <a:stretch/>
        </p:blipFill>
        <p:spPr>
          <a:xfrm>
            <a:off x="3974342" y="6263542"/>
            <a:ext cx="1195295" cy="542161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6939" y="6095998"/>
            <a:ext cx="709707" cy="70970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157942" y="6529293"/>
            <a:ext cx="28163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BlairMdITC TT-Medium"/>
                <a:cs typeface="BlairMdITC TT-Medium"/>
              </a:rPr>
              <a:t>Susanna Guiducci</a:t>
            </a:r>
            <a:endParaRPr lang="en-US" sz="1000" dirty="0">
              <a:solidFill>
                <a:schemeClr val="bg1"/>
              </a:solidFill>
              <a:latin typeface="BlairMdITC TT-Medium"/>
              <a:cs typeface="BlairMdITC TT-Medium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69637" y="6529288"/>
            <a:ext cx="30853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BlairMdITC TT-Medium"/>
                <a:cs typeface="BlairMdITC TT-Medium"/>
              </a:rPr>
              <a:t>Optics Basics</a:t>
            </a:r>
            <a:endParaRPr lang="en-US" sz="1000" dirty="0">
              <a:solidFill>
                <a:schemeClr val="bg1"/>
              </a:solidFill>
              <a:latin typeface="BlairMdITC TT-Medium"/>
              <a:cs typeface="BlairMdITC TT-Medium"/>
            </a:endParaRPr>
          </a:p>
        </p:txBody>
      </p:sp>
      <p:sp>
        <p:nvSpPr>
          <p:cNvPr id="53" name="Title 4"/>
          <p:cNvSpPr txBox="1">
            <a:spLocks/>
          </p:cNvSpPr>
          <p:nvPr/>
        </p:nvSpPr>
        <p:spPr>
          <a:xfrm>
            <a:off x="395536" y="404664"/>
            <a:ext cx="8305800" cy="648072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24800" y="6356351"/>
            <a:ext cx="762000" cy="365125"/>
          </a:xfrm>
        </p:spPr>
        <p:txBody>
          <a:bodyPr/>
          <a:lstStyle/>
          <a:p>
            <a:fld id="{6AEB9F76-9530-4300-8742-75C38656C82A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57200" y="44624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Slide Number Placeholder 3"/>
          <p:cNvSpPr txBox="1">
            <a:spLocks/>
          </p:cNvSpPr>
          <p:nvPr/>
        </p:nvSpPr>
        <p:spPr>
          <a:xfrm>
            <a:off x="7924800" y="6356351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B9F76-9530-4300-8742-75C38656C8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hade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hade val="9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44385" y="471589"/>
            <a:ext cx="4526043" cy="7038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Quadrupole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field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Slide Number Placeholder 5"/>
          <p:cNvSpPr txBox="1">
            <a:spLocks/>
          </p:cNvSpPr>
          <p:nvPr/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B03334-4994-0141-BCDD-69FC47AF0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5780089" y="4457700"/>
            <a:ext cx="1587" cy="15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Content Placeholder 2"/>
          <p:cNvSpPr txBox="1">
            <a:spLocks/>
          </p:cNvSpPr>
          <p:nvPr/>
        </p:nvSpPr>
        <p:spPr>
          <a:xfrm>
            <a:off x="4645073" y="908721"/>
            <a:ext cx="4463433" cy="56886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On the X (horizontal) axis the field is vertical: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000" dirty="0" smtClean="0"/>
              <a:t>On the Y (vertical) axis the field is horizontal: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gradient G is defined as: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‘normalized’ gradient K is: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focal length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is: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9" name="Slide Number Placeholder 5"/>
          <p:cNvSpPr txBox="1">
            <a:spLocks/>
          </p:cNvSpPr>
          <p:nvPr/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CB12B8-EEB9-C249-B4F2-0CC6DC3998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0" name="Rectangle 3"/>
          <p:cNvSpPr>
            <a:spLocks noChangeArrowheads="1"/>
          </p:cNvSpPr>
          <p:nvPr/>
        </p:nvSpPr>
        <p:spPr bwMode="auto">
          <a:xfrm>
            <a:off x="5780089" y="4457700"/>
            <a:ext cx="1587" cy="15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44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99823312"/>
              </p:ext>
            </p:extLst>
          </p:nvPr>
        </p:nvGraphicFramePr>
        <p:xfrm>
          <a:off x="6275388" y="4508501"/>
          <a:ext cx="1833563" cy="746125"/>
        </p:xfrm>
        <a:graphic>
          <a:graphicData uri="http://schemas.openxmlformats.org/presentationml/2006/ole">
            <p:oleObj spid="_x0000_s72707" name="Equation" r:id="rId8" imgW="1092200" imgH="444500" progId="Equation.3">
              <p:embed/>
            </p:oleObj>
          </a:graphicData>
        </a:graphic>
      </p:graphicFrame>
      <p:sp>
        <p:nvSpPr>
          <p:cNvPr id="45" name="Text Box 12"/>
          <p:cNvSpPr txBox="1">
            <a:spLocks noChangeArrowheads="1"/>
          </p:cNvSpPr>
          <p:nvPr/>
        </p:nvSpPr>
        <p:spPr bwMode="auto">
          <a:xfrm>
            <a:off x="6687728" y="1340768"/>
            <a:ext cx="1080120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000" dirty="0">
                <a:latin typeface="Times New Roman" charset="0"/>
              </a:rPr>
              <a:t>B</a:t>
            </a:r>
            <a:r>
              <a:rPr lang="en-US" sz="2000" baseline="-25000" dirty="0">
                <a:latin typeface="Times New Roman" charset="0"/>
              </a:rPr>
              <a:t>y</a:t>
            </a:r>
            <a:r>
              <a:rPr lang="en-US" sz="2000" dirty="0">
                <a:latin typeface="Times New Roman" charset="0"/>
              </a:rPr>
              <a:t> </a:t>
            </a:r>
            <a:r>
              <a:rPr lang="en-US" sz="2000" dirty="0" smtClean="0">
                <a:latin typeface="Times New Roman" charset="0"/>
                <a:sym typeface="Symbol" charset="0"/>
              </a:rPr>
              <a:t>= G</a:t>
            </a:r>
            <a:r>
              <a:rPr lang="en-US" sz="2000" dirty="0" smtClean="0">
                <a:latin typeface="Times New Roman" charset="0"/>
              </a:rPr>
              <a:t> </a:t>
            </a:r>
            <a:r>
              <a:rPr lang="en-US" sz="2000" dirty="0">
                <a:latin typeface="Times New Roman" charset="0"/>
              </a:rPr>
              <a:t>x</a:t>
            </a:r>
          </a:p>
        </p:txBody>
      </p:sp>
      <p:sp>
        <p:nvSpPr>
          <p:cNvPr id="46" name="Text Box 13"/>
          <p:cNvSpPr txBox="1">
            <a:spLocks noChangeArrowheads="1"/>
          </p:cNvSpPr>
          <p:nvPr/>
        </p:nvSpPr>
        <p:spPr bwMode="auto">
          <a:xfrm>
            <a:off x="6687729" y="2380818"/>
            <a:ext cx="1160463" cy="40011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 algn="ctr" eaLnBrk="0" hangingPunct="0"/>
            <a:r>
              <a:rPr lang="en-US" sz="2000" dirty="0" err="1">
                <a:solidFill>
                  <a:srgbClr val="000000"/>
                </a:solidFill>
                <a:latin typeface="Times New Roman" charset="0"/>
              </a:rPr>
              <a:t>B</a:t>
            </a:r>
            <a:r>
              <a:rPr lang="en-US" sz="2000" baseline="-25000" dirty="0" err="1">
                <a:solidFill>
                  <a:srgbClr val="000000"/>
                </a:solidFill>
                <a:latin typeface="Times New Roman" charset="0"/>
              </a:rPr>
              <a:t>x</a:t>
            </a:r>
            <a:r>
              <a:rPr lang="en-US" sz="2000" dirty="0">
                <a:solidFill>
                  <a:srgbClr val="000000"/>
                </a:solidFill>
                <a:latin typeface="Times New Roman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Times New Roman" charset="0"/>
                <a:sym typeface="Symbol" charset="0"/>
              </a:rPr>
              <a:t>= G</a:t>
            </a:r>
            <a:r>
              <a:rPr lang="en-US" sz="2000" dirty="0" smtClean="0">
                <a:solidFill>
                  <a:srgbClr val="000000"/>
                </a:solidFill>
                <a:latin typeface="Times New Roman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Times New Roman" charset="0"/>
              </a:rPr>
              <a:t>y</a:t>
            </a:r>
          </a:p>
        </p:txBody>
      </p:sp>
      <p:graphicFrame>
        <p:nvGraphicFramePr>
          <p:cNvPr id="47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41085279"/>
              </p:ext>
            </p:extLst>
          </p:nvPr>
        </p:nvGraphicFramePr>
        <p:xfrm>
          <a:off x="6615720" y="3429001"/>
          <a:ext cx="1371173" cy="762350"/>
        </p:xfrm>
        <a:graphic>
          <a:graphicData uri="http://schemas.openxmlformats.org/presentationml/2006/ole">
            <p:oleObj spid="_x0000_s72708" name="Equation" r:id="rId9" imgW="825500" imgH="406400" progId="Equation.3">
              <p:embed/>
            </p:oleObj>
          </a:graphicData>
        </a:graphic>
      </p:graphicFrame>
      <p:sp>
        <p:nvSpPr>
          <p:cNvPr id="48" name="TextBox 47"/>
          <p:cNvSpPr txBox="1"/>
          <p:nvPr/>
        </p:nvSpPr>
        <p:spPr>
          <a:xfrm>
            <a:off x="467544" y="5198699"/>
            <a:ext cx="3960440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QF</a:t>
            </a:r>
            <a:r>
              <a:rPr lang="en-US" sz="2400" dirty="0" smtClean="0"/>
              <a:t>: Focusing in x, </a:t>
            </a:r>
          </a:p>
          <a:p>
            <a:pPr algn="ctr"/>
            <a:r>
              <a:rPr lang="en-US" sz="2400" dirty="0" smtClean="0"/>
              <a:t>defocusing in y</a:t>
            </a:r>
            <a:endParaRPr lang="en-US" sz="2400" dirty="0"/>
          </a:p>
        </p:txBody>
      </p:sp>
      <p:graphicFrame>
        <p:nvGraphicFramePr>
          <p:cNvPr id="52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5885406"/>
              </p:ext>
            </p:extLst>
          </p:nvPr>
        </p:nvGraphicFramePr>
        <p:xfrm>
          <a:off x="6393247" y="5630533"/>
          <a:ext cx="1374601" cy="798325"/>
        </p:xfrm>
        <a:graphic>
          <a:graphicData uri="http://schemas.openxmlformats.org/presentationml/2006/ole">
            <p:oleObj spid="_x0000_s72709" name="Equation" r:id="rId10" imgW="901700" imgH="444500" progId="Equation.3">
              <p:embed/>
            </p:oleObj>
          </a:graphicData>
        </a:graphic>
      </p:graphicFrame>
      <p:pic>
        <p:nvPicPr>
          <p:cNvPr id="55" name="Picture 1045" descr="Graphic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0" y="1186284"/>
            <a:ext cx="4572000" cy="389890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grpSp>
        <p:nvGrpSpPr>
          <p:cNvPr id="65" name="Group 64"/>
          <p:cNvGrpSpPr/>
          <p:nvPr/>
        </p:nvGrpSpPr>
        <p:grpSpPr>
          <a:xfrm>
            <a:off x="11072" y="1183159"/>
            <a:ext cx="4531288" cy="3925888"/>
            <a:chOff x="22724" y="1183158"/>
            <a:chExt cx="4531288" cy="3925888"/>
          </a:xfrm>
        </p:grpSpPr>
        <p:pic>
          <p:nvPicPr>
            <p:cNvPr id="63" name="Picture 5" descr="Graphic5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24" y="1183158"/>
              <a:ext cx="4531288" cy="3925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" name="AutoShape 7"/>
            <p:cNvSpPr>
              <a:spLocks/>
            </p:cNvSpPr>
            <p:nvPr/>
          </p:nvSpPr>
          <p:spPr bwMode="auto">
            <a:xfrm>
              <a:off x="376925" y="1439795"/>
              <a:ext cx="1037243" cy="609600"/>
            </a:xfrm>
            <a:prstGeom prst="borderCallout2">
              <a:avLst>
                <a:gd name="adj1" fmla="val 18750"/>
                <a:gd name="adj2" fmla="val 107463"/>
                <a:gd name="adj3" fmla="val 18750"/>
                <a:gd name="adj4" fmla="val 136704"/>
                <a:gd name="adj5" fmla="val 154805"/>
                <a:gd name="adj6" fmla="val 205892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 type="stealth" w="lg" len="lg"/>
            </a:ln>
            <a:effectLst/>
            <a:extLs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eaLnBrk="0" hangingPunct="0"/>
              <a:r>
                <a:rPr lang="en-US" sz="1600" dirty="0" smtClean="0"/>
                <a:t>Magnetic field</a:t>
              </a:r>
              <a:endParaRPr lang="en-US" sz="1600" dirty="0"/>
            </a:p>
          </p:txBody>
        </p:sp>
      </p:grpSp>
      <p:sp>
        <p:nvSpPr>
          <p:cNvPr id="69" name="AutoShape 1032"/>
          <p:cNvSpPr>
            <a:spLocks/>
          </p:cNvSpPr>
          <p:nvPr/>
        </p:nvSpPr>
        <p:spPr bwMode="auto">
          <a:xfrm>
            <a:off x="142141" y="2459360"/>
            <a:ext cx="1298899" cy="609600"/>
          </a:xfrm>
          <a:prstGeom prst="borderCallout2">
            <a:avLst>
              <a:gd name="adj1" fmla="val 18750"/>
              <a:gd name="adj2" fmla="val 105792"/>
              <a:gd name="adj3" fmla="val 18750"/>
              <a:gd name="adj4" fmla="val 121713"/>
              <a:gd name="adj5" fmla="val 88514"/>
              <a:gd name="adj6" fmla="val 226478"/>
            </a:avLst>
          </a:prstGeom>
          <a:solidFill>
            <a:srgbClr val="00FF00"/>
          </a:solidFill>
          <a:ln w="12700">
            <a:solidFill>
              <a:schemeClr val="tx1"/>
            </a:solidFill>
            <a:miter lim="800000"/>
            <a:headEnd/>
            <a:tailEnd type="stealth" w="lg" len="lg"/>
          </a:ln>
          <a:effectLst/>
          <a:extLs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0" hangingPunct="0"/>
            <a:r>
              <a:rPr lang="en-US" sz="1600" dirty="0" smtClean="0"/>
              <a:t>Force on the particles</a:t>
            </a:r>
            <a:endParaRPr lang="en-US" sz="16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9414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419" r="2907"/>
          <a:stretch/>
        </p:blipFill>
        <p:spPr>
          <a:xfrm>
            <a:off x="29697" y="6092417"/>
            <a:ext cx="869951" cy="713287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t="16667" b="20588"/>
          <a:stretch/>
        </p:blipFill>
        <p:spPr>
          <a:xfrm>
            <a:off x="3974342" y="6420347"/>
            <a:ext cx="1195295" cy="38535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6939" y="6095998"/>
            <a:ext cx="709707" cy="70970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157942" y="6529293"/>
            <a:ext cx="28163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BlairMdITC TT-Medium"/>
                <a:cs typeface="BlairMdITC TT-Medium"/>
              </a:rPr>
              <a:t>Susanna Guiducci</a:t>
            </a:r>
            <a:endParaRPr lang="en-US" sz="1000" dirty="0">
              <a:solidFill>
                <a:schemeClr val="bg1"/>
              </a:solidFill>
              <a:latin typeface="BlairMdITC TT-Medium"/>
              <a:cs typeface="BlairMdITC TT-Medium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69637" y="6529288"/>
            <a:ext cx="30853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BlairMdITC TT-Medium"/>
                <a:cs typeface="BlairMdITC TT-Medium"/>
              </a:rPr>
              <a:t>Optics Basics</a:t>
            </a:r>
            <a:endParaRPr lang="en-US" sz="1000" dirty="0">
              <a:solidFill>
                <a:schemeClr val="bg1"/>
              </a:solidFill>
              <a:latin typeface="BlairMdITC TT-Medium"/>
              <a:cs typeface="BlairMdITC TT-Medium"/>
            </a:endParaRPr>
          </a:p>
        </p:txBody>
      </p:sp>
      <p:sp>
        <p:nvSpPr>
          <p:cNvPr id="53" name="Title 4"/>
          <p:cNvSpPr txBox="1">
            <a:spLocks/>
          </p:cNvSpPr>
          <p:nvPr/>
        </p:nvSpPr>
        <p:spPr>
          <a:xfrm>
            <a:off x="395536" y="404664"/>
            <a:ext cx="8305800" cy="648072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24800" y="6356351"/>
            <a:ext cx="762000" cy="365125"/>
          </a:xfrm>
        </p:spPr>
        <p:txBody>
          <a:bodyPr/>
          <a:lstStyle/>
          <a:p>
            <a:fld id="{6AEB9F76-9530-4300-8742-75C38656C82A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57200" y="44624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Slide Number Placeholder 3"/>
          <p:cNvSpPr txBox="1">
            <a:spLocks/>
          </p:cNvSpPr>
          <p:nvPr/>
        </p:nvSpPr>
        <p:spPr>
          <a:xfrm>
            <a:off x="7924800" y="6356351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B9F76-9530-4300-8742-75C38656C8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hade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hade val="9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44384" y="471589"/>
            <a:ext cx="6851104" cy="7038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Quadrupole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kick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379693" y="1378892"/>
            <a:ext cx="4536504" cy="26522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focal length is: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angular “kick” given to the particles is linear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Slide Number Placeholder 5"/>
          <p:cNvSpPr txBox="1">
            <a:spLocks/>
          </p:cNvSpPr>
          <p:nvPr/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B03334-4994-0141-BCDD-69FC47AF0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5780089" y="4457700"/>
            <a:ext cx="1587" cy="15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" name="Group 19"/>
          <p:cNvGrpSpPr/>
          <p:nvPr/>
        </p:nvGrpSpPr>
        <p:grpSpPr>
          <a:xfrm>
            <a:off x="4644008" y="474571"/>
            <a:ext cx="4464496" cy="4320000"/>
            <a:chOff x="3779838" y="1673225"/>
            <a:chExt cx="4978400" cy="4632325"/>
          </a:xfrm>
        </p:grpSpPr>
        <p:pic>
          <p:nvPicPr>
            <p:cNvPr id="21" name="Picture 5" descr="Graphic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9838" y="1673225"/>
              <a:ext cx="4953000" cy="4360863"/>
            </a:xfrm>
            <a:prstGeom prst="rect">
              <a:avLst/>
            </a:prstGeom>
            <a:noFill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AutoShape 8"/>
            <p:cNvSpPr>
              <a:spLocks/>
            </p:cNvSpPr>
            <p:nvPr/>
          </p:nvSpPr>
          <p:spPr bwMode="auto">
            <a:xfrm>
              <a:off x="7423150" y="1735138"/>
              <a:ext cx="1020763" cy="609600"/>
            </a:xfrm>
            <a:prstGeom prst="borderCallout2">
              <a:avLst>
                <a:gd name="adj1" fmla="val 18750"/>
                <a:gd name="adj2" fmla="val -7463"/>
                <a:gd name="adj3" fmla="val 18750"/>
                <a:gd name="adj4" fmla="val -78384"/>
                <a:gd name="adj5" fmla="val 175259"/>
                <a:gd name="adj6" fmla="val -152255"/>
              </a:avLst>
            </a:prstGeom>
            <a:solidFill>
              <a:schemeClr val="hlink"/>
            </a:solidFill>
            <a:ln w="12700">
              <a:solidFill>
                <a:schemeClr val="tx1"/>
              </a:solidFill>
              <a:miter lim="800000"/>
              <a:headEnd/>
              <a:tailEnd type="stealth" w="lg" len="lg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eaLnBrk="0" hangingPunct="0"/>
              <a:r>
                <a:rPr lang="en-US" sz="1400" dirty="0"/>
                <a:t>c</a:t>
              </a:r>
              <a:r>
                <a:rPr lang="en-US" sz="1400" dirty="0" smtClean="0"/>
                <a:t>ampo </a:t>
              </a:r>
              <a:r>
                <a:rPr lang="en-US" sz="1400" dirty="0" err="1"/>
                <a:t>m</a:t>
              </a:r>
              <a:r>
                <a:rPr lang="en-US" sz="1400" dirty="0" err="1" smtClean="0"/>
                <a:t>agnetico</a:t>
              </a:r>
              <a:endParaRPr lang="en-US" sz="1400" dirty="0"/>
            </a:p>
          </p:txBody>
        </p:sp>
        <p:sp>
          <p:nvSpPr>
            <p:cNvPr id="23" name="AutoShape 9"/>
            <p:cNvSpPr>
              <a:spLocks/>
            </p:cNvSpPr>
            <p:nvPr/>
          </p:nvSpPr>
          <p:spPr bwMode="auto">
            <a:xfrm>
              <a:off x="6970713" y="5548313"/>
              <a:ext cx="1787525" cy="757237"/>
            </a:xfrm>
            <a:prstGeom prst="borderCallout2">
              <a:avLst>
                <a:gd name="adj1" fmla="val 15093"/>
                <a:gd name="adj2" fmla="val -4264"/>
                <a:gd name="adj3" fmla="val 15093"/>
                <a:gd name="adj4" fmla="val -36856"/>
                <a:gd name="adj5" fmla="val -19708"/>
                <a:gd name="adj6" fmla="val -71935"/>
              </a:avLst>
            </a:prstGeom>
            <a:solidFill>
              <a:schemeClr val="hlink"/>
            </a:solidFill>
            <a:ln w="12700">
              <a:solidFill>
                <a:schemeClr val="tx1"/>
              </a:solidFill>
              <a:miter lim="800000"/>
              <a:headEnd/>
              <a:tailEnd type="stealth" w="lg" len="lg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eaLnBrk="0" hangingPunct="0"/>
              <a:r>
                <a:rPr lang="en-US" sz="1400" dirty="0" smtClean="0"/>
                <a:t>Polo di forma </a:t>
              </a:r>
              <a:r>
                <a:rPr lang="en-US" sz="1400" dirty="0" err="1" smtClean="0"/>
                <a:t>iperbolica</a:t>
              </a:r>
              <a:endParaRPr lang="en-US" sz="1400" dirty="0" smtClean="0"/>
            </a:p>
            <a:p>
              <a:pPr algn="ctr" eaLnBrk="0" hangingPunct="0"/>
              <a:r>
                <a:rPr lang="en-US" sz="1400" dirty="0" smtClean="0"/>
                <a:t>x </a:t>
              </a:r>
              <a:r>
                <a:rPr lang="en-US" sz="1400" dirty="0"/>
                <a:t>· y = </a:t>
              </a:r>
              <a:r>
                <a:rPr lang="en-US" sz="1400" dirty="0" err="1" smtClean="0"/>
                <a:t>costante</a:t>
              </a:r>
              <a:endParaRPr lang="en-US" sz="1400" dirty="0"/>
            </a:p>
          </p:txBody>
        </p:sp>
      </p:grpSp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57892365"/>
              </p:ext>
            </p:extLst>
          </p:nvPr>
        </p:nvGraphicFramePr>
        <p:xfrm>
          <a:off x="2552577" y="3471863"/>
          <a:ext cx="1803400" cy="985837"/>
        </p:xfrm>
        <a:graphic>
          <a:graphicData uri="http://schemas.openxmlformats.org/presentationml/2006/ole">
            <p:oleObj spid="_x0000_s114690" name="Equation" r:id="rId9" imgW="698500" imgH="431800" progId="Equation.3">
              <p:embed/>
            </p:oleObj>
          </a:graphicData>
        </a:graphic>
      </p:graphicFrame>
      <p:grpSp>
        <p:nvGrpSpPr>
          <p:cNvPr id="3" name="Group 17"/>
          <p:cNvGrpSpPr/>
          <p:nvPr/>
        </p:nvGrpSpPr>
        <p:grpSpPr>
          <a:xfrm>
            <a:off x="980245" y="4670833"/>
            <a:ext cx="6351364" cy="1800200"/>
            <a:chOff x="2757140" y="4509120"/>
            <a:chExt cx="6351364" cy="1800200"/>
          </a:xfrm>
        </p:grpSpPr>
        <p:grpSp>
          <p:nvGrpSpPr>
            <p:cNvPr id="10" name="Group 10"/>
            <p:cNvGrpSpPr/>
            <p:nvPr/>
          </p:nvGrpSpPr>
          <p:grpSpPr>
            <a:xfrm>
              <a:off x="2757140" y="4509120"/>
              <a:ext cx="6351364" cy="1800200"/>
              <a:chOff x="2757140" y="4509120"/>
              <a:chExt cx="6351364" cy="1800200"/>
            </a:xfrm>
          </p:grpSpPr>
          <p:grpSp>
            <p:nvGrpSpPr>
              <p:cNvPr id="11" name="Group 9"/>
              <p:cNvGrpSpPr/>
              <p:nvPr/>
            </p:nvGrpSpPr>
            <p:grpSpPr>
              <a:xfrm>
                <a:off x="2757140" y="4509120"/>
                <a:ext cx="6351364" cy="1772816"/>
                <a:chOff x="2757140" y="4509120"/>
                <a:chExt cx="6351364" cy="1772816"/>
              </a:xfrm>
            </p:grpSpPr>
            <p:grpSp>
              <p:nvGrpSpPr>
                <p:cNvPr id="12" name="Group 8"/>
                <p:cNvGrpSpPr/>
                <p:nvPr/>
              </p:nvGrpSpPr>
              <p:grpSpPr>
                <a:xfrm>
                  <a:off x="2757140" y="4509120"/>
                  <a:ext cx="6351364" cy="1772816"/>
                  <a:chOff x="2757140" y="4509120"/>
                  <a:chExt cx="6351364" cy="1772816"/>
                </a:xfrm>
              </p:grpSpPr>
              <p:grpSp>
                <p:nvGrpSpPr>
                  <p:cNvPr id="14" name="Group 7"/>
                  <p:cNvGrpSpPr/>
                  <p:nvPr/>
                </p:nvGrpSpPr>
                <p:grpSpPr>
                  <a:xfrm>
                    <a:off x="2757140" y="4509120"/>
                    <a:ext cx="6351364" cy="1772816"/>
                    <a:chOff x="2757140" y="5085184"/>
                    <a:chExt cx="6351364" cy="1772816"/>
                  </a:xfrm>
                </p:grpSpPr>
                <p:pic>
                  <p:nvPicPr>
                    <p:cNvPr id="48" name="Picture 5"/>
                    <p:cNvPicPr>
                      <a:picLocks noChangeAspect="1"/>
                    </p:cNvPicPr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2757140" y="5085184"/>
                      <a:ext cx="6351364" cy="1724811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49" name="Rectangle 6"/>
                    <p:cNvSpPr/>
                    <p:nvPr/>
                  </p:nvSpPr>
                  <p:spPr>
                    <a:xfrm>
                      <a:off x="3563888" y="6597352"/>
                      <a:ext cx="288032" cy="260648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0" name="Rectangle 49"/>
                    <p:cNvSpPr/>
                    <p:nvPr/>
                  </p:nvSpPr>
                  <p:spPr>
                    <a:xfrm>
                      <a:off x="4788024" y="6597352"/>
                      <a:ext cx="360040" cy="260648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47" name="Rectangle 13"/>
                  <p:cNvSpPr/>
                  <p:nvPr/>
                </p:nvSpPr>
                <p:spPr>
                  <a:xfrm>
                    <a:off x="4211960" y="6048672"/>
                    <a:ext cx="144016" cy="188640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45" name="Rectangle 15"/>
                <p:cNvSpPr/>
                <p:nvPr/>
              </p:nvSpPr>
              <p:spPr>
                <a:xfrm>
                  <a:off x="5724128" y="6093296"/>
                  <a:ext cx="360040" cy="18864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3" name="Rectangle 42"/>
              <p:cNvSpPr/>
              <p:nvPr/>
            </p:nvSpPr>
            <p:spPr>
              <a:xfrm>
                <a:off x="7092280" y="6021288"/>
                <a:ext cx="216024" cy="28803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Rectangle 12"/>
            <p:cNvSpPr/>
            <p:nvPr/>
          </p:nvSpPr>
          <p:spPr>
            <a:xfrm>
              <a:off x="7596336" y="6021288"/>
              <a:ext cx="504056" cy="26064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14691" name="Object 3"/>
          <p:cNvGraphicFramePr>
            <a:graphicFrameLocks noChangeAspect="1"/>
          </p:cNvGraphicFramePr>
          <p:nvPr/>
        </p:nvGraphicFramePr>
        <p:xfrm>
          <a:off x="2876501" y="1778148"/>
          <a:ext cx="1374775" cy="798513"/>
        </p:xfrm>
        <a:graphic>
          <a:graphicData uri="http://schemas.openxmlformats.org/presentationml/2006/ole">
            <p:oleObj spid="_x0000_s114691" name="Equation" r:id="rId11" imgW="901700" imgH="444500" progId="Equation.3">
              <p:embed/>
            </p:oleObj>
          </a:graphicData>
        </a:graphic>
      </p:graphicFrame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9414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419" r="2907"/>
          <a:stretch/>
        </p:blipFill>
        <p:spPr>
          <a:xfrm>
            <a:off x="29697" y="6092417"/>
            <a:ext cx="869951" cy="713287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t="16667" b="20588"/>
          <a:stretch/>
        </p:blipFill>
        <p:spPr>
          <a:xfrm>
            <a:off x="3974342" y="6263542"/>
            <a:ext cx="1195295" cy="542161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6939" y="6095998"/>
            <a:ext cx="709707" cy="70970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157942" y="6529293"/>
            <a:ext cx="28163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BlairMdITC TT-Medium"/>
                <a:cs typeface="BlairMdITC TT-Medium"/>
              </a:rPr>
              <a:t>Susanna Guiducci</a:t>
            </a:r>
            <a:endParaRPr lang="en-US" sz="1000" dirty="0">
              <a:solidFill>
                <a:schemeClr val="bg1"/>
              </a:solidFill>
              <a:latin typeface="BlairMdITC TT-Medium"/>
              <a:cs typeface="BlairMdITC TT-Medium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69637" y="6529288"/>
            <a:ext cx="30853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BlairMdITC TT-Medium"/>
                <a:cs typeface="BlairMdITC TT-Medium"/>
              </a:rPr>
              <a:t>Optics Basics</a:t>
            </a:r>
            <a:endParaRPr lang="en-US" sz="1000" dirty="0">
              <a:solidFill>
                <a:schemeClr val="bg1"/>
              </a:solidFill>
              <a:latin typeface="BlairMdITC TT-Medium"/>
              <a:cs typeface="BlairMdITC TT-Medium"/>
            </a:endParaRPr>
          </a:p>
        </p:txBody>
      </p:sp>
      <p:sp>
        <p:nvSpPr>
          <p:cNvPr id="53" name="Title 4"/>
          <p:cNvSpPr txBox="1">
            <a:spLocks/>
          </p:cNvSpPr>
          <p:nvPr/>
        </p:nvSpPr>
        <p:spPr>
          <a:xfrm>
            <a:off x="395536" y="404664"/>
            <a:ext cx="8305800" cy="648072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24800" y="6356351"/>
            <a:ext cx="762000" cy="365125"/>
          </a:xfrm>
        </p:spPr>
        <p:txBody>
          <a:bodyPr/>
          <a:lstStyle/>
          <a:p>
            <a:fld id="{6AEB9F76-9530-4300-8742-75C38656C82A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57200" y="44624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Slide Number Placeholder 3"/>
          <p:cNvSpPr txBox="1">
            <a:spLocks/>
          </p:cNvSpPr>
          <p:nvPr/>
        </p:nvSpPr>
        <p:spPr>
          <a:xfrm>
            <a:off x="7924800" y="6356351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B9F76-9530-4300-8742-75C38656C8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hade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hade val="9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44384" y="471589"/>
            <a:ext cx="8242416" cy="7038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Chromatic effects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Slide Number Placeholder 5"/>
          <p:cNvSpPr txBox="1">
            <a:spLocks/>
          </p:cNvSpPr>
          <p:nvPr/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B03334-4994-0141-BCDD-69FC47AF0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5780089" y="4457700"/>
            <a:ext cx="1587" cy="15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Slide Number Placeholder 5"/>
          <p:cNvSpPr txBox="1">
            <a:spLocks/>
          </p:cNvSpPr>
          <p:nvPr/>
        </p:nvSpPr>
        <p:spPr>
          <a:xfrm>
            <a:off x="7924800" y="6356351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255BB4-44AA-724A-B2D1-346753B91D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hade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9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Rectangle 3"/>
          <p:cNvSpPr>
            <a:spLocks noChangeArrowheads="1"/>
          </p:cNvSpPr>
          <p:nvPr/>
        </p:nvSpPr>
        <p:spPr bwMode="auto">
          <a:xfrm>
            <a:off x="5780089" y="4457700"/>
            <a:ext cx="1587" cy="15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812800" y="1585914"/>
            <a:ext cx="4641851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charset="0"/>
              <a:buChar char="ü"/>
            </a:pPr>
            <a:endParaRPr lang="en-US" sz="2000"/>
          </a:p>
        </p:txBody>
      </p:sp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866776" y="4573589"/>
            <a:ext cx="3865563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charset="0"/>
              <a:buChar char="ü"/>
            </a:pPr>
            <a:endParaRPr lang="en-US" sz="2000"/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815975" y="2552701"/>
            <a:ext cx="3568700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charset="0"/>
              <a:buChar char="ü"/>
            </a:pPr>
            <a:endParaRPr lang="en-US" sz="2000">
              <a:sym typeface="Math1" charset="0"/>
            </a:endParaRPr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395536" y="1371600"/>
            <a:ext cx="8305800" cy="4984751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Constantia"/>
              </a:rPr>
              <a:t>A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Constantia"/>
              </a:rPr>
              <a:t>quadrupole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Constantia"/>
              </a:rPr>
              <a:t> acts as a focusing lens with focal length: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Constantia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Constantia"/>
              </a:rPr>
              <a:t> </a:t>
            </a:r>
            <a:endParaRPr kumimoji="0" lang="en-US" sz="1081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Constantia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Constantia"/>
              </a:rPr>
              <a:t>The focal length depends on the particle momentum 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lang="en-US" sz="2400" dirty="0" smtClean="0">
                <a:cs typeface="Constantia"/>
              </a:rPr>
              <a:t>Since </a:t>
            </a:r>
            <a:r>
              <a:rPr lang="en-US" sz="2400" dirty="0" err="1" smtClean="0">
                <a:cs typeface="Constantia"/>
              </a:rPr>
              <a:t>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Constantia"/>
              </a:rPr>
              <a:t>he beam has an energy spread, the </a:t>
            </a:r>
            <a:r>
              <a:rPr lang="en-US" sz="2400" dirty="0" smtClean="0">
                <a:solidFill>
                  <a:srgbClr val="0000FF"/>
                </a:solidFill>
                <a:cs typeface="Constantia"/>
              </a:rPr>
              <a:t>high energy </a:t>
            </a:r>
            <a:r>
              <a:rPr lang="en-US" sz="2400" dirty="0" smtClean="0">
                <a:cs typeface="Constantia"/>
              </a:rPr>
              <a:t>particles will be </a:t>
            </a:r>
            <a:r>
              <a:rPr lang="en-US" sz="2400" dirty="0" smtClean="0">
                <a:solidFill>
                  <a:srgbClr val="0000FF"/>
                </a:solidFill>
                <a:cs typeface="Constantia"/>
              </a:rPr>
              <a:t>under-focused</a:t>
            </a:r>
            <a:r>
              <a:rPr lang="en-US" sz="2400" dirty="0" smtClean="0">
                <a:cs typeface="Constantia"/>
              </a:rPr>
              <a:t> and the </a:t>
            </a:r>
            <a:r>
              <a:rPr lang="en-US" sz="2400" dirty="0" smtClean="0">
                <a:solidFill>
                  <a:srgbClr val="FF6600"/>
                </a:solidFill>
                <a:cs typeface="Constantia"/>
              </a:rPr>
              <a:t>low energy </a:t>
            </a:r>
            <a:r>
              <a:rPr lang="en-US" sz="2400" dirty="0" smtClean="0">
                <a:cs typeface="Constantia"/>
              </a:rPr>
              <a:t>particles will be </a:t>
            </a:r>
            <a:r>
              <a:rPr lang="en-US" sz="2400" dirty="0" smtClean="0">
                <a:solidFill>
                  <a:srgbClr val="FF6600"/>
                </a:solidFill>
                <a:cs typeface="Constantia"/>
              </a:rPr>
              <a:t>over-focused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Constantia"/>
              </a:rPr>
              <a:t>(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Constantia"/>
              </a:rPr>
              <a:t>chromaticity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Constantia"/>
              </a:rPr>
              <a:t>)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Constantia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Constantia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Constantia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Constantia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Constantia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nstantia"/>
              <a:ea typeface="+mn-ea"/>
              <a:cs typeface="Constantia"/>
            </a:endParaRP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/>
                <a:ea typeface="+mn-ea"/>
                <a:cs typeface="Constantia"/>
              </a:rPr>
              <a:t>Solution: introduce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tantia"/>
                <a:ea typeface="+mn-ea"/>
                <a:cs typeface="Constantia"/>
              </a:rPr>
              <a:t>sestupole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tantia"/>
                <a:ea typeface="+mn-ea"/>
                <a:cs typeface="Constantia"/>
              </a:rPr>
              <a:t> magnets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nstantia"/>
              <a:ea typeface="+mn-ea"/>
              <a:cs typeface="Constanti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Constantia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877" y="3833688"/>
            <a:ext cx="7886700" cy="1917700"/>
          </a:xfrm>
          <a:prstGeom prst="rect">
            <a:avLst/>
          </a:prstGeom>
        </p:spPr>
      </p:pic>
      <p:graphicFrame>
        <p:nvGraphicFramePr>
          <p:cNvPr id="28" name="Object 27"/>
          <p:cNvGraphicFramePr>
            <a:graphicFrameLocks noChangeAspect="1"/>
          </p:cNvGraphicFramePr>
          <p:nvPr/>
        </p:nvGraphicFramePr>
        <p:xfrm>
          <a:off x="3539393" y="1901372"/>
          <a:ext cx="1980619" cy="527100"/>
        </p:xfrm>
        <a:graphic>
          <a:graphicData uri="http://schemas.openxmlformats.org/presentationml/2006/ole">
            <p:oleObj spid="_x0000_s26626" name="Equation" r:id="rId9" imgW="1574800" imgH="419100" progId="Equation.3">
              <p:embed/>
            </p:oleObj>
          </a:graphicData>
        </a:graphic>
      </p:graphicFrame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9414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419" r="2907"/>
          <a:stretch/>
        </p:blipFill>
        <p:spPr>
          <a:xfrm>
            <a:off x="29697" y="6092417"/>
            <a:ext cx="869951" cy="713287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t="16667" b="20588"/>
          <a:stretch/>
        </p:blipFill>
        <p:spPr>
          <a:xfrm>
            <a:off x="3974342" y="6263542"/>
            <a:ext cx="1195295" cy="542161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6939" y="6095998"/>
            <a:ext cx="709707" cy="70970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157942" y="6529293"/>
            <a:ext cx="28163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BlairMdITC TT-Medium"/>
                <a:cs typeface="BlairMdITC TT-Medium"/>
              </a:rPr>
              <a:t>Susanna Guiducci</a:t>
            </a:r>
            <a:endParaRPr lang="en-US" sz="1000" dirty="0">
              <a:solidFill>
                <a:schemeClr val="bg1"/>
              </a:solidFill>
              <a:latin typeface="BlairMdITC TT-Medium"/>
              <a:cs typeface="BlairMdITC TT-Medium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69637" y="6529288"/>
            <a:ext cx="30853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BlairMdITC TT-Medium"/>
                <a:cs typeface="BlairMdITC TT-Medium"/>
              </a:rPr>
              <a:t>Optics Basics</a:t>
            </a:r>
            <a:endParaRPr lang="en-US" sz="1000" dirty="0">
              <a:solidFill>
                <a:schemeClr val="bg1"/>
              </a:solidFill>
              <a:latin typeface="BlairMdITC TT-Medium"/>
              <a:cs typeface="BlairMdITC TT-Medium"/>
            </a:endParaRPr>
          </a:p>
        </p:txBody>
      </p:sp>
      <p:sp>
        <p:nvSpPr>
          <p:cNvPr id="53" name="Title 4"/>
          <p:cNvSpPr txBox="1">
            <a:spLocks/>
          </p:cNvSpPr>
          <p:nvPr/>
        </p:nvSpPr>
        <p:spPr>
          <a:xfrm>
            <a:off x="395536" y="404664"/>
            <a:ext cx="8305800" cy="648072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24800" y="6356351"/>
            <a:ext cx="762000" cy="365125"/>
          </a:xfrm>
        </p:spPr>
        <p:txBody>
          <a:bodyPr/>
          <a:lstStyle/>
          <a:p>
            <a:fld id="{6AEB9F76-9530-4300-8742-75C38656C82A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57200" y="44624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Slide Number Placeholder 3"/>
          <p:cNvSpPr txBox="1">
            <a:spLocks/>
          </p:cNvSpPr>
          <p:nvPr/>
        </p:nvSpPr>
        <p:spPr>
          <a:xfrm>
            <a:off x="7924800" y="6356351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B9F76-9530-4300-8742-75C38656C8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hade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hade val="9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44384" y="471590"/>
            <a:ext cx="8242416" cy="5811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Sextupole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magnets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Slide Number Placeholder 5"/>
          <p:cNvSpPr txBox="1">
            <a:spLocks/>
          </p:cNvSpPr>
          <p:nvPr/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B03334-4994-0141-BCDD-69FC47AF0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5780089" y="4457700"/>
            <a:ext cx="1587" cy="15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Content Placeholder 1"/>
          <p:cNvSpPr txBox="1">
            <a:spLocks/>
          </p:cNvSpPr>
          <p:nvPr/>
        </p:nvSpPr>
        <p:spPr>
          <a:xfrm>
            <a:off x="395536" y="980728"/>
            <a:ext cx="8317037" cy="587727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/>
                <a:ea typeface="+mn-ea"/>
                <a:cs typeface="Constantia"/>
              </a:rPr>
              <a:t>6 poles with hyperbolic shape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Constantia"/>
            </a:endParaRPr>
          </a:p>
          <a:p>
            <a:pPr marL="274320" indent="-274320" defTabSz="914400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r>
              <a:rPr lang="en-US" sz="2000" dirty="0" smtClean="0">
                <a:latin typeface="Constantia"/>
                <a:cs typeface="Constantia"/>
              </a:rPr>
              <a:t>The field is zero at the center and varies </a:t>
            </a:r>
            <a:r>
              <a:rPr lang="en-US" sz="2000" dirty="0" err="1" smtClean="0">
                <a:latin typeface="Constantia"/>
                <a:cs typeface="Constantia"/>
              </a:rPr>
              <a:t>quadratically</a:t>
            </a:r>
            <a:r>
              <a:rPr lang="en-US" sz="2000" dirty="0" smtClean="0">
                <a:latin typeface="Constantia"/>
                <a:cs typeface="Constantia"/>
              </a:rPr>
              <a:t>  with the transverse coordinate: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Constanti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Constanti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Constanti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Constantia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/>
                <a:ea typeface="+mn-ea"/>
                <a:cs typeface="Constantia"/>
              </a:rPr>
              <a:t>Normalized gradient: 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Constantia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Constantia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/>
                <a:ea typeface="+mn-ea"/>
                <a:cs typeface="Constantia"/>
              </a:rPr>
              <a:t>Kick: 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nstantia"/>
              <a:ea typeface="+mn-ea"/>
              <a:cs typeface="Constantia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nstantia"/>
              <a:ea typeface="+mn-ea"/>
              <a:cs typeface="Constantia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/>
                <a:ea typeface="+mn-ea"/>
                <a:cs typeface="Constantia"/>
              </a:rPr>
              <a:t>A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/>
                <a:ea typeface="+mn-ea"/>
                <a:cs typeface="Constantia"/>
              </a:rPr>
              <a:t>sextupole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/>
                <a:ea typeface="+mn-ea"/>
                <a:cs typeface="Constantia"/>
              </a:rPr>
              <a:t> is like a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/>
                <a:ea typeface="+mn-ea"/>
                <a:cs typeface="Constantia"/>
              </a:rPr>
              <a:t>quadrupole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/>
                <a:ea typeface="+mn-ea"/>
                <a:cs typeface="Constantia"/>
              </a:rPr>
              <a:t> with a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tantia"/>
                <a:ea typeface="+mn-ea"/>
                <a:cs typeface="Constantia"/>
              </a:rPr>
              <a:t>gradient proportional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/>
                <a:ea typeface="+mn-ea"/>
                <a:cs typeface="Constantia"/>
              </a:rPr>
              <a:t> to the 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tantia"/>
                <a:ea typeface="+mn-ea"/>
                <a:cs typeface="Constantia"/>
              </a:rPr>
              <a:t>transverse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tantia"/>
                <a:ea typeface="+mn-ea"/>
                <a:cs typeface="Constantia"/>
              </a:rPr>
              <a:t>diplacement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tantia"/>
                <a:ea typeface="+mn-ea"/>
                <a:cs typeface="Constantia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nstantia"/>
              <a:ea typeface="+mn-ea"/>
              <a:cs typeface="Constantia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3862" y="2348880"/>
            <a:ext cx="3798711" cy="2612132"/>
          </a:xfrm>
          <a:prstGeom prst="rect">
            <a:avLst/>
          </a:prstGeom>
        </p:spPr>
      </p:pic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45189392"/>
              </p:ext>
            </p:extLst>
          </p:nvPr>
        </p:nvGraphicFramePr>
        <p:xfrm>
          <a:off x="1550366" y="2146610"/>
          <a:ext cx="2025137" cy="1152128"/>
        </p:xfrm>
        <a:graphic>
          <a:graphicData uri="http://schemas.openxmlformats.org/presentationml/2006/ole">
            <p:oleObj spid="_x0000_s76802" name="Equation" r:id="rId9" imgW="1130300" imgH="622300" progId="Equation.3">
              <p:embed/>
            </p:oleObj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82455357"/>
              </p:ext>
            </p:extLst>
          </p:nvPr>
        </p:nvGraphicFramePr>
        <p:xfrm>
          <a:off x="1288457" y="4961012"/>
          <a:ext cx="3024956" cy="433388"/>
        </p:xfrm>
        <a:graphic>
          <a:graphicData uri="http://schemas.openxmlformats.org/presentationml/2006/ole">
            <p:oleObj spid="_x0000_s76803" name="Equation" r:id="rId10" imgW="1447800" imgH="228600" progId="Equation.3">
              <p:embed/>
            </p:oleObj>
          </a:graphicData>
        </a:graphic>
      </p:graphicFrame>
      <p:graphicFrame>
        <p:nvGraphicFramePr>
          <p:cNvPr id="23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1976830"/>
              </p:ext>
            </p:extLst>
          </p:nvPr>
        </p:nvGraphicFramePr>
        <p:xfrm>
          <a:off x="1761786" y="3795347"/>
          <a:ext cx="2103183" cy="858838"/>
        </p:xfrm>
        <a:graphic>
          <a:graphicData uri="http://schemas.openxmlformats.org/presentationml/2006/ole">
            <p:oleObj spid="_x0000_s76804" name="Equation" r:id="rId11" imgW="1308100" imgH="457200" progId="Equation.3">
              <p:embed/>
            </p:oleObj>
          </a:graphicData>
        </a:graphic>
      </p:graphicFrame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9414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419" r="2907"/>
          <a:stretch/>
        </p:blipFill>
        <p:spPr>
          <a:xfrm>
            <a:off x="29697" y="6092417"/>
            <a:ext cx="869951" cy="713287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t="16667" b="20588"/>
          <a:stretch/>
        </p:blipFill>
        <p:spPr>
          <a:xfrm>
            <a:off x="3974342" y="6263542"/>
            <a:ext cx="1195295" cy="542161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6939" y="6095998"/>
            <a:ext cx="709707" cy="70970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157942" y="6529293"/>
            <a:ext cx="28163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BlairMdITC TT-Medium"/>
                <a:cs typeface="BlairMdITC TT-Medium"/>
              </a:rPr>
              <a:t>Susanna Guiducci</a:t>
            </a:r>
            <a:endParaRPr lang="en-US" sz="1000" dirty="0">
              <a:solidFill>
                <a:schemeClr val="bg1"/>
              </a:solidFill>
              <a:latin typeface="BlairMdITC TT-Medium"/>
              <a:cs typeface="BlairMdITC TT-Medium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69637" y="6529288"/>
            <a:ext cx="30853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BlairMdITC TT-Medium"/>
                <a:cs typeface="BlairMdITC TT-Medium"/>
              </a:rPr>
              <a:t>Optics Basics</a:t>
            </a:r>
            <a:endParaRPr lang="en-US" sz="1000" dirty="0">
              <a:solidFill>
                <a:schemeClr val="bg1"/>
              </a:solidFill>
              <a:latin typeface="BlairMdITC TT-Medium"/>
              <a:cs typeface="BlairMdITC TT-Medium"/>
            </a:endParaRPr>
          </a:p>
        </p:txBody>
      </p:sp>
      <p:sp>
        <p:nvSpPr>
          <p:cNvPr id="53" name="Title 4"/>
          <p:cNvSpPr txBox="1">
            <a:spLocks/>
          </p:cNvSpPr>
          <p:nvPr/>
        </p:nvSpPr>
        <p:spPr>
          <a:xfrm>
            <a:off x="395536" y="404664"/>
            <a:ext cx="8305800" cy="648072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24800" y="6356351"/>
            <a:ext cx="762000" cy="365125"/>
          </a:xfrm>
        </p:spPr>
        <p:txBody>
          <a:bodyPr/>
          <a:lstStyle/>
          <a:p>
            <a:fld id="{6AEB9F76-9530-4300-8742-75C38656C82A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57200" y="44624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Slide Number Placeholder 3"/>
          <p:cNvSpPr txBox="1">
            <a:spLocks/>
          </p:cNvSpPr>
          <p:nvPr/>
        </p:nvSpPr>
        <p:spPr>
          <a:xfrm>
            <a:off x="7924800" y="6356351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B9F76-9530-4300-8742-75C38656C8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hade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hade val="9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44384" y="471589"/>
            <a:ext cx="8242416" cy="7038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Slide Number Placeholder 5"/>
          <p:cNvSpPr txBox="1">
            <a:spLocks/>
          </p:cNvSpPr>
          <p:nvPr/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B03334-4994-0141-BCDD-69FC47AF0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5780089" y="4457700"/>
            <a:ext cx="1587" cy="15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228600" y="465197"/>
            <a:ext cx="8686800" cy="6633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600" dirty="0" smtClean="0">
                <a:latin typeface="+mj-lt"/>
                <a:ea typeface="+mj-ea"/>
                <a:cs typeface="+mj-cs"/>
              </a:rPr>
              <a:t>Magnetic Field </a:t>
            </a:r>
            <a:r>
              <a:rPr lang="en-US" sz="3600" dirty="0" err="1" smtClean="0">
                <a:latin typeface="+mj-lt"/>
                <a:ea typeface="+mj-ea"/>
                <a:cs typeface="+mj-cs"/>
              </a:rPr>
              <a:t>Multipole</a:t>
            </a:r>
            <a:r>
              <a:rPr lang="en-US" sz="3600" dirty="0" smtClean="0">
                <a:latin typeface="+mj-lt"/>
                <a:ea typeface="+mj-ea"/>
                <a:cs typeface="+mj-cs"/>
              </a:rPr>
              <a:t> Expansion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1" name="Slide Number Placeholder 3"/>
          <p:cNvSpPr txBox="1">
            <a:spLocks/>
          </p:cNvSpPr>
          <p:nvPr/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B9F76-9530-4300-8742-75C38656C8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395536" y="1128548"/>
            <a:ext cx="8305800" cy="5400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Magnetic elements with 2-dimensional fields of the form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can be expanded in a complex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multipole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expansion: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In this form, we can normalize to the main guide field strength, 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ＭＳ Ｐゴシック" charset="-128"/>
              </a:rPr>
              <a:t>-B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ŷ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, by setting 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ＭＳ Ｐゴシック" charset="-128"/>
              </a:rPr>
              <a:t>b</a:t>
            </a:r>
            <a:r>
              <a:rPr kumimoji="0" lang="en-US" sz="2400" b="0" i="1" u="none" strike="noStrike" kern="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ＭＳ Ｐゴシック" charset="-128"/>
              </a:rPr>
              <a:t>0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ＭＳ Ｐゴシック" charset="-128"/>
              </a:rPr>
              <a:t>=1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to yield: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graphicFrame>
        <p:nvGraphicFramePr>
          <p:cNvPr id="78855" name="Object 7"/>
          <p:cNvGraphicFramePr>
            <a:graphicFrameLocks noChangeAspect="1"/>
          </p:cNvGraphicFramePr>
          <p:nvPr/>
        </p:nvGraphicFramePr>
        <p:xfrm>
          <a:off x="2800350" y="1595665"/>
          <a:ext cx="3155502" cy="510612"/>
        </p:xfrm>
        <a:graphic>
          <a:graphicData uri="http://schemas.openxmlformats.org/presentationml/2006/ole">
            <p:oleObj spid="_x0000_s78855" name="Equation" r:id="rId8" imgW="1676160" imgH="266400" progId="">
              <p:embed/>
            </p:oleObj>
          </a:graphicData>
        </a:graphic>
      </p:graphicFrame>
      <p:graphicFrame>
        <p:nvGraphicFramePr>
          <p:cNvPr id="78856" name="Object 8"/>
          <p:cNvGraphicFramePr>
            <a:graphicFrameLocks noChangeAspect="1"/>
          </p:cNvGraphicFramePr>
          <p:nvPr/>
        </p:nvGraphicFramePr>
        <p:xfrm>
          <a:off x="1050443" y="2349741"/>
          <a:ext cx="6981704" cy="1975263"/>
        </p:xfrm>
        <a:graphic>
          <a:graphicData uri="http://schemas.openxmlformats.org/presentationml/2006/ole">
            <p:oleObj spid="_x0000_s78856" name="Equation" r:id="rId9" imgW="3555720" imgH="990360" progId="">
              <p:embed/>
            </p:oleObj>
          </a:graphicData>
        </a:graphic>
      </p:graphicFrame>
      <p:graphicFrame>
        <p:nvGraphicFramePr>
          <p:cNvPr id="78857" name="Object 9"/>
          <p:cNvGraphicFramePr>
            <a:graphicFrameLocks noChangeAspect="1"/>
          </p:cNvGraphicFramePr>
          <p:nvPr/>
        </p:nvGraphicFramePr>
        <p:xfrm>
          <a:off x="424609" y="5205810"/>
          <a:ext cx="8280000" cy="923533"/>
        </p:xfrm>
        <a:graphic>
          <a:graphicData uri="http://schemas.openxmlformats.org/presentationml/2006/ole">
            <p:oleObj spid="_x0000_s78857" name="Equation" r:id="rId10" imgW="4051080" imgH="444240" progId="">
              <p:embed/>
            </p:oleObj>
          </a:graphicData>
        </a:graphic>
      </p:graphicFrame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9414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419" r="2907"/>
          <a:stretch/>
        </p:blipFill>
        <p:spPr>
          <a:xfrm>
            <a:off x="29697" y="6092417"/>
            <a:ext cx="869951" cy="713287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t="16667" b="20588"/>
          <a:stretch/>
        </p:blipFill>
        <p:spPr>
          <a:xfrm>
            <a:off x="3974342" y="6263542"/>
            <a:ext cx="1195295" cy="542161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6939" y="6095998"/>
            <a:ext cx="709707" cy="70970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157942" y="6529293"/>
            <a:ext cx="28163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BlairMdITC TT-Medium"/>
                <a:cs typeface="BlairMdITC TT-Medium"/>
              </a:rPr>
              <a:t>Susanna Guiducci</a:t>
            </a:r>
            <a:endParaRPr lang="en-US" sz="1000" dirty="0">
              <a:solidFill>
                <a:schemeClr val="bg1"/>
              </a:solidFill>
              <a:latin typeface="BlairMdITC TT-Medium"/>
              <a:cs typeface="BlairMdITC TT-Medium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69637" y="6529288"/>
            <a:ext cx="30853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BlairMdITC TT-Medium"/>
                <a:cs typeface="BlairMdITC TT-Medium"/>
              </a:rPr>
              <a:t>Optics Basics</a:t>
            </a:r>
            <a:endParaRPr lang="en-US" sz="1000" dirty="0">
              <a:solidFill>
                <a:schemeClr val="bg1"/>
              </a:solidFill>
              <a:latin typeface="BlairMdITC TT-Medium"/>
              <a:cs typeface="BlairMdITC TT-Medium"/>
            </a:endParaRPr>
          </a:p>
        </p:txBody>
      </p:sp>
      <p:sp>
        <p:nvSpPr>
          <p:cNvPr id="53" name="Title 4"/>
          <p:cNvSpPr txBox="1">
            <a:spLocks/>
          </p:cNvSpPr>
          <p:nvPr/>
        </p:nvSpPr>
        <p:spPr>
          <a:xfrm>
            <a:off x="395536" y="404664"/>
            <a:ext cx="8305800" cy="648072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24800" y="6356351"/>
            <a:ext cx="762000" cy="365125"/>
          </a:xfrm>
        </p:spPr>
        <p:txBody>
          <a:bodyPr/>
          <a:lstStyle/>
          <a:p>
            <a:fld id="{6AEB9F76-9530-4300-8742-75C38656C82A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57200" y="44624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Slide Number Placeholder 3"/>
          <p:cNvSpPr txBox="1">
            <a:spLocks/>
          </p:cNvSpPr>
          <p:nvPr/>
        </p:nvSpPr>
        <p:spPr>
          <a:xfrm>
            <a:off x="7924800" y="6356351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B9F76-9530-4300-8742-75C38656C8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hade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hade val="9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44384" y="471589"/>
            <a:ext cx="8242416" cy="7038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Slide Number Placeholder 5"/>
          <p:cNvSpPr txBox="1">
            <a:spLocks/>
          </p:cNvSpPr>
          <p:nvPr/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B03334-4994-0141-BCDD-69FC47AF0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5780089" y="4457700"/>
            <a:ext cx="1587" cy="15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228600" y="465197"/>
            <a:ext cx="8686800" cy="6633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600" dirty="0" err="1" smtClean="0">
                <a:latin typeface="+mj-lt"/>
                <a:ea typeface="+mj-ea"/>
                <a:cs typeface="+mj-cs"/>
              </a:rPr>
              <a:t>Multipole</a:t>
            </a:r>
            <a:r>
              <a:rPr lang="en-US" sz="3600" dirty="0" smtClean="0">
                <a:latin typeface="+mj-lt"/>
                <a:ea typeface="+mj-ea"/>
                <a:cs typeface="+mj-cs"/>
              </a:rPr>
              <a:t> Moments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1" name="Slide Number Placeholder 3"/>
          <p:cNvSpPr txBox="1">
            <a:spLocks/>
          </p:cNvSpPr>
          <p:nvPr/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B9F76-9530-4300-8742-75C38656C8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Rectangle 4"/>
          <p:cNvSpPr txBox="1">
            <a:spLocks noChangeArrowheads="1"/>
          </p:cNvSpPr>
          <p:nvPr/>
        </p:nvSpPr>
        <p:spPr bwMode="auto">
          <a:xfrm>
            <a:off x="395536" y="1020950"/>
            <a:ext cx="4325054" cy="5241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Upright Fields</a:t>
            </a:r>
            <a:endParaRPr kumimoji="0" lang="en-US" sz="21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Dipole: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Quadrupole</a:t>
            </a: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Sextupole</a:t>
            </a: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Octupole</a:t>
            </a: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" name="Rectangle 5"/>
          <p:cNvSpPr txBox="1">
            <a:spLocks noChangeArrowheads="1"/>
          </p:cNvSpPr>
          <p:nvPr/>
        </p:nvSpPr>
        <p:spPr bwMode="auto">
          <a:xfrm>
            <a:off x="4732459" y="1020847"/>
            <a:ext cx="3980747" cy="5075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Skew Fields</a:t>
            </a:r>
            <a:endParaRPr kumimoji="0" lang="en-US" sz="21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Dipole (</a:t>
            </a:r>
            <a:r>
              <a:rPr kumimoji="0" lang="en-US" sz="21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Symbol" charset="2"/>
                <a:ea typeface="ＭＳ Ｐゴシック" charset="-128"/>
                <a:cs typeface="ＭＳ Ｐゴシック" charset="-128"/>
              </a:rPr>
              <a:t>q</a:t>
            </a: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Symbol" charset="2"/>
                <a:ea typeface="ＭＳ Ｐゴシック" charset="-128"/>
                <a:cs typeface="ＭＳ Ｐゴシック" charset="-128"/>
              </a:rPr>
              <a:t> = 90</a:t>
            </a: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+mn-lt"/>
                <a:ea typeface="Arial" charset="0"/>
                <a:cs typeface="Arial" charset="0"/>
              </a:rPr>
              <a:t>°)</a:t>
            </a: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Symbol" charset="2"/>
                <a:ea typeface="ＭＳ Ｐゴシック" charset="-128"/>
                <a:cs typeface="ＭＳ Ｐゴシック" charset="-128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0" cap="none" spc="0" normalizeH="0" baseline="0" noProof="0" dirty="0" smtClean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Quadrupole</a:t>
            </a: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(</a:t>
            </a:r>
            <a:r>
              <a:rPr kumimoji="0" lang="en-US" sz="21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Symbol" charset="2"/>
                <a:ea typeface="ＭＳ Ｐゴシック" charset="-128"/>
                <a:cs typeface="ＭＳ Ｐゴシック" charset="-128"/>
              </a:rPr>
              <a:t>q</a:t>
            </a: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Symbol" charset="2"/>
                <a:ea typeface="ＭＳ Ｐゴシック" charset="-128"/>
                <a:cs typeface="ＭＳ Ｐゴシック" charset="-128"/>
              </a:rPr>
              <a:t> = 45</a:t>
            </a: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+mn-lt"/>
                <a:ea typeface="Arial" charset="0"/>
                <a:cs typeface="Arial" charset="0"/>
              </a:rPr>
              <a:t>°)</a:t>
            </a: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Symbol" charset="2"/>
                <a:ea typeface="ＭＳ Ｐゴシック" charset="-128"/>
                <a:cs typeface="ＭＳ Ｐゴシック" charset="-128"/>
              </a:rPr>
              <a:t>:</a:t>
            </a:r>
            <a:endParaRPr kumimoji="0" lang="en-US" sz="2100" b="0" i="0" u="none" strike="noStrike" kern="0" cap="none" spc="0" normalizeH="0" baseline="0" noProof="0" dirty="0" smtClean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0" cap="none" spc="0" normalizeH="0" baseline="0" noProof="0" dirty="0" smtClean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Sextupole</a:t>
            </a: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(</a:t>
            </a:r>
            <a:r>
              <a:rPr kumimoji="0" lang="en-US" sz="21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Symbol" charset="2"/>
                <a:ea typeface="ＭＳ Ｐゴシック" charset="-128"/>
                <a:cs typeface="ＭＳ Ｐゴシック" charset="-128"/>
              </a:rPr>
              <a:t>q</a:t>
            </a: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Symbol" charset="2"/>
                <a:ea typeface="ＭＳ Ｐゴシック" charset="-128"/>
                <a:cs typeface="ＭＳ Ｐゴシック" charset="-128"/>
              </a:rPr>
              <a:t> = 30</a:t>
            </a: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+mn-lt"/>
                <a:ea typeface="Arial" charset="0"/>
                <a:cs typeface="Arial" charset="0"/>
              </a:rPr>
              <a:t>°)</a:t>
            </a: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Symbol" charset="2"/>
                <a:ea typeface="ＭＳ Ｐゴシック" charset="-128"/>
                <a:cs typeface="ＭＳ Ｐゴシック" charset="-128"/>
              </a:rPr>
              <a:t>:</a:t>
            </a:r>
            <a:endParaRPr kumimoji="0" lang="en-US" sz="2100" b="0" i="0" u="none" strike="noStrike" kern="0" cap="none" spc="0" normalizeH="0" baseline="0" noProof="0" dirty="0" smtClean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0" cap="none" spc="0" normalizeH="0" baseline="0" noProof="0" dirty="0" smtClean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000" kern="0" dirty="0" smtClean="0">
              <a:solidFill>
                <a:srgbClr val="CC0000"/>
              </a:solidFill>
              <a:ea typeface="ＭＳ Ｐゴシック" charset="-128"/>
              <a:cs typeface="ＭＳ Ｐゴシック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Octupole</a:t>
            </a: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(</a:t>
            </a:r>
            <a:r>
              <a:rPr kumimoji="0" lang="en-US" sz="21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Symbol" charset="2"/>
                <a:ea typeface="ＭＳ Ｐゴシック" charset="-128"/>
                <a:cs typeface="ＭＳ Ｐゴシック" charset="-128"/>
              </a:rPr>
              <a:t>q</a:t>
            </a: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Symbol" charset="2"/>
                <a:ea typeface="ＭＳ Ｐゴシック" charset="-128"/>
                <a:cs typeface="ＭＳ Ｐゴシック" charset="-128"/>
              </a:rPr>
              <a:t> = 22.5</a:t>
            </a: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+mn-lt"/>
                <a:ea typeface="Arial" charset="0"/>
                <a:cs typeface="Arial" charset="0"/>
              </a:rPr>
              <a:t>°)</a:t>
            </a: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Symbol" charset="2"/>
                <a:ea typeface="ＭＳ Ｐゴシック" charset="-128"/>
                <a:cs typeface="ＭＳ Ｐゴシック" charset="-128"/>
              </a:rPr>
              <a:t>:</a:t>
            </a:r>
            <a:endParaRPr kumimoji="0" lang="en-US" sz="2100" b="0" i="0" u="none" strike="noStrike" kern="0" cap="none" spc="0" normalizeH="0" baseline="0" noProof="0" dirty="0" smtClean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0" cap="none" spc="0" normalizeH="0" baseline="0" noProof="0" dirty="0" smtClean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sng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4" name="Line 25"/>
          <p:cNvSpPr>
            <a:spLocks noChangeShapeType="1"/>
          </p:cNvSpPr>
          <p:nvPr/>
        </p:nvSpPr>
        <p:spPr bwMode="auto">
          <a:xfrm>
            <a:off x="4684277" y="1187624"/>
            <a:ext cx="48181" cy="5074554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</p:spPr>
        <p:txBody>
          <a:bodyPr lIns="96661" tIns="48331" rIns="96661" bIns="4833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129029" name="Object 5"/>
          <p:cNvGraphicFramePr>
            <a:graphicFrameLocks noChangeAspect="1"/>
          </p:cNvGraphicFramePr>
          <p:nvPr/>
        </p:nvGraphicFramePr>
        <p:xfrm>
          <a:off x="552791" y="1802603"/>
          <a:ext cx="979488" cy="690563"/>
        </p:xfrm>
        <a:graphic>
          <a:graphicData uri="http://schemas.openxmlformats.org/presentationml/2006/ole">
            <p:oleObj spid="_x0000_s129029" name="Equation" r:id="rId8" imgW="622080" imgH="431640" progId="">
              <p:embed/>
            </p:oleObj>
          </a:graphicData>
        </a:graphic>
      </p:graphicFrame>
      <p:graphicFrame>
        <p:nvGraphicFramePr>
          <p:cNvPr id="129030" name="Object 6"/>
          <p:cNvGraphicFramePr>
            <a:graphicFrameLocks noChangeAspect="1"/>
          </p:cNvGraphicFramePr>
          <p:nvPr/>
        </p:nvGraphicFramePr>
        <p:xfrm>
          <a:off x="544854" y="2961478"/>
          <a:ext cx="1103312" cy="693738"/>
        </p:xfrm>
        <a:graphic>
          <a:graphicData uri="http://schemas.openxmlformats.org/presentationml/2006/ole">
            <p:oleObj spid="_x0000_s129030" name="Equation" r:id="rId9" imgW="698400" imgH="431640" progId="">
              <p:embed/>
            </p:oleObj>
          </a:graphicData>
        </a:graphic>
      </p:graphicFrame>
      <p:graphicFrame>
        <p:nvGraphicFramePr>
          <p:cNvPr id="129031" name="Object 7"/>
          <p:cNvGraphicFramePr>
            <a:graphicFrameLocks noChangeAspect="1"/>
          </p:cNvGraphicFramePr>
          <p:nvPr/>
        </p:nvGraphicFramePr>
        <p:xfrm>
          <a:off x="554379" y="4146376"/>
          <a:ext cx="1265237" cy="696912"/>
        </p:xfrm>
        <a:graphic>
          <a:graphicData uri="http://schemas.openxmlformats.org/presentationml/2006/ole">
            <p:oleObj spid="_x0000_s129031" name="Equation" r:id="rId10" imgW="799920" imgH="431640" progId="">
              <p:embed/>
            </p:oleObj>
          </a:graphicData>
        </a:graphic>
      </p:graphicFrame>
      <p:graphicFrame>
        <p:nvGraphicFramePr>
          <p:cNvPr id="129033" name="Object 9"/>
          <p:cNvGraphicFramePr>
            <a:graphicFrameLocks noChangeAspect="1"/>
          </p:cNvGraphicFramePr>
          <p:nvPr/>
        </p:nvGraphicFramePr>
        <p:xfrm>
          <a:off x="2458083" y="2961478"/>
          <a:ext cx="1103312" cy="693738"/>
        </p:xfrm>
        <a:graphic>
          <a:graphicData uri="http://schemas.openxmlformats.org/presentationml/2006/ole">
            <p:oleObj spid="_x0000_s129033" name="Equation" r:id="rId11" imgW="698400" imgH="431640" progId="">
              <p:embed/>
            </p:oleObj>
          </a:graphicData>
        </a:graphic>
      </p:graphicFrame>
      <p:graphicFrame>
        <p:nvGraphicFramePr>
          <p:cNvPr id="129034" name="Object 10"/>
          <p:cNvGraphicFramePr>
            <a:graphicFrameLocks noChangeAspect="1"/>
          </p:cNvGraphicFramePr>
          <p:nvPr/>
        </p:nvGraphicFramePr>
        <p:xfrm>
          <a:off x="2439033" y="4146376"/>
          <a:ext cx="2147887" cy="695325"/>
        </p:xfrm>
        <a:graphic>
          <a:graphicData uri="http://schemas.openxmlformats.org/presentationml/2006/ole">
            <p:oleObj spid="_x0000_s129034" name="Equation" r:id="rId12" imgW="1358640" imgH="431640" progId="">
              <p:embed/>
            </p:oleObj>
          </a:graphicData>
        </a:graphic>
      </p:graphicFrame>
      <p:graphicFrame>
        <p:nvGraphicFramePr>
          <p:cNvPr id="129035" name="Object 11"/>
          <p:cNvGraphicFramePr>
            <a:graphicFrameLocks noChangeAspect="1"/>
          </p:cNvGraphicFramePr>
          <p:nvPr/>
        </p:nvGraphicFramePr>
        <p:xfrm>
          <a:off x="562316" y="5296383"/>
          <a:ext cx="2148350" cy="651645"/>
        </p:xfrm>
        <a:graphic>
          <a:graphicData uri="http://schemas.openxmlformats.org/presentationml/2006/ole">
            <p:oleObj spid="_x0000_s129035" name="Equation" r:id="rId13" imgW="1447560" imgH="431640" progId="">
              <p:embed/>
            </p:oleObj>
          </a:graphicData>
        </a:graphic>
      </p:graphicFrame>
      <p:graphicFrame>
        <p:nvGraphicFramePr>
          <p:cNvPr id="129036" name="Object 12"/>
          <p:cNvGraphicFramePr>
            <a:graphicFrameLocks noChangeAspect="1"/>
          </p:cNvGraphicFramePr>
          <p:nvPr/>
        </p:nvGraphicFramePr>
        <p:xfrm>
          <a:off x="2523741" y="5699300"/>
          <a:ext cx="2160537" cy="662223"/>
        </p:xfrm>
        <a:graphic>
          <a:graphicData uri="http://schemas.openxmlformats.org/presentationml/2006/ole">
            <p:oleObj spid="_x0000_s129036" name="Equation" r:id="rId14" imgW="1434960" imgH="431640" progId="">
              <p:embed/>
            </p:oleObj>
          </a:graphicData>
        </a:graphic>
      </p:graphicFrame>
      <p:graphicFrame>
        <p:nvGraphicFramePr>
          <p:cNvPr id="129038" name="Object 14"/>
          <p:cNvGraphicFramePr>
            <a:graphicFrameLocks noChangeAspect="1"/>
          </p:cNvGraphicFramePr>
          <p:nvPr/>
        </p:nvGraphicFramePr>
        <p:xfrm>
          <a:off x="4934862" y="2988494"/>
          <a:ext cx="1524000" cy="695325"/>
        </p:xfrm>
        <a:graphic>
          <a:graphicData uri="http://schemas.openxmlformats.org/presentationml/2006/ole">
            <p:oleObj spid="_x0000_s129038" name="Equation" r:id="rId15" imgW="965160" imgH="431640" progId="">
              <p:embed/>
            </p:oleObj>
          </a:graphicData>
        </a:graphic>
      </p:graphicFrame>
      <p:graphicFrame>
        <p:nvGraphicFramePr>
          <p:cNvPr id="129039" name="Object 15"/>
          <p:cNvGraphicFramePr>
            <a:graphicFrameLocks noChangeAspect="1"/>
          </p:cNvGraphicFramePr>
          <p:nvPr/>
        </p:nvGraphicFramePr>
        <p:xfrm>
          <a:off x="4927464" y="4056343"/>
          <a:ext cx="2582862" cy="692150"/>
        </p:xfrm>
        <a:graphic>
          <a:graphicData uri="http://schemas.openxmlformats.org/presentationml/2006/ole">
            <p:oleObj spid="_x0000_s129039" name="Equation" r:id="rId16" imgW="1638000" imgH="431640" progId="">
              <p:embed/>
            </p:oleObj>
          </a:graphicData>
        </a:graphic>
      </p:graphicFrame>
      <p:graphicFrame>
        <p:nvGraphicFramePr>
          <p:cNvPr id="129040" name="Object 16"/>
          <p:cNvGraphicFramePr>
            <a:graphicFrameLocks noChangeAspect="1"/>
          </p:cNvGraphicFramePr>
          <p:nvPr/>
        </p:nvGraphicFramePr>
        <p:xfrm>
          <a:off x="7038299" y="1802093"/>
          <a:ext cx="1006475" cy="696912"/>
        </p:xfrm>
        <a:graphic>
          <a:graphicData uri="http://schemas.openxmlformats.org/presentationml/2006/ole">
            <p:oleObj spid="_x0000_s129040" name="Equation" r:id="rId17" imgW="634680" imgH="431640" progId="">
              <p:embed/>
            </p:oleObj>
          </a:graphicData>
        </a:graphic>
      </p:graphicFrame>
      <p:graphicFrame>
        <p:nvGraphicFramePr>
          <p:cNvPr id="129041" name="Object 17"/>
          <p:cNvGraphicFramePr>
            <a:graphicFrameLocks noChangeAspect="1"/>
          </p:cNvGraphicFramePr>
          <p:nvPr/>
        </p:nvGraphicFramePr>
        <p:xfrm>
          <a:off x="7038299" y="3009131"/>
          <a:ext cx="1404938" cy="695325"/>
        </p:xfrm>
        <a:graphic>
          <a:graphicData uri="http://schemas.openxmlformats.org/presentationml/2006/ole">
            <p:oleObj spid="_x0000_s129041" name="Equation" r:id="rId18" imgW="888840" imgH="431640" progId="">
              <p:embed/>
            </p:oleObj>
          </a:graphicData>
        </a:graphic>
      </p:graphicFrame>
      <p:graphicFrame>
        <p:nvGraphicFramePr>
          <p:cNvPr id="129042" name="Object 18"/>
          <p:cNvGraphicFramePr>
            <a:graphicFrameLocks noChangeAspect="1"/>
          </p:cNvGraphicFramePr>
          <p:nvPr/>
        </p:nvGraphicFramePr>
        <p:xfrm>
          <a:off x="7049951" y="4507081"/>
          <a:ext cx="1560513" cy="692150"/>
        </p:xfrm>
        <a:graphic>
          <a:graphicData uri="http://schemas.openxmlformats.org/presentationml/2006/ole">
            <p:oleObj spid="_x0000_s129042" name="Equation" r:id="rId19" imgW="990360" imgH="431640" progId="">
              <p:embed/>
            </p:oleObj>
          </a:graphicData>
        </a:graphic>
      </p:graphicFrame>
      <p:graphicFrame>
        <p:nvGraphicFramePr>
          <p:cNvPr id="129043" name="Object 19"/>
          <p:cNvGraphicFramePr>
            <a:graphicFrameLocks noChangeAspect="1"/>
          </p:cNvGraphicFramePr>
          <p:nvPr/>
        </p:nvGraphicFramePr>
        <p:xfrm>
          <a:off x="4809295" y="5387493"/>
          <a:ext cx="2397952" cy="623325"/>
        </p:xfrm>
        <a:graphic>
          <a:graphicData uri="http://schemas.openxmlformats.org/presentationml/2006/ole">
            <p:oleObj spid="_x0000_s129043" name="Equation" r:id="rId20" imgW="1688760" imgH="431640" progId="">
              <p:embed/>
            </p:oleObj>
          </a:graphicData>
        </a:graphic>
      </p:graphicFrame>
      <p:graphicFrame>
        <p:nvGraphicFramePr>
          <p:cNvPr id="129044" name="Object 20"/>
          <p:cNvGraphicFramePr>
            <a:graphicFrameLocks noChangeAspect="1"/>
          </p:cNvGraphicFramePr>
          <p:nvPr/>
        </p:nvGraphicFramePr>
        <p:xfrm>
          <a:off x="6338131" y="5757555"/>
          <a:ext cx="2288372" cy="623325"/>
        </p:xfrm>
        <a:graphic>
          <a:graphicData uri="http://schemas.openxmlformats.org/presentationml/2006/ole">
            <p:oleObj spid="_x0000_s129044" name="Equation" r:id="rId21" imgW="1612800" imgH="431640" progId="">
              <p:embed/>
            </p:oleObj>
          </a:graphicData>
        </a:graphic>
      </p:graphicFrame>
      <p:graphicFrame>
        <p:nvGraphicFramePr>
          <p:cNvPr id="40" name="Object 39"/>
          <p:cNvGraphicFramePr>
            <a:graphicFrameLocks noChangeAspect="1"/>
          </p:cNvGraphicFramePr>
          <p:nvPr/>
        </p:nvGraphicFramePr>
        <p:xfrm>
          <a:off x="2523741" y="1851005"/>
          <a:ext cx="1006838" cy="612000"/>
        </p:xfrm>
        <a:graphic>
          <a:graphicData uri="http://schemas.openxmlformats.org/presentationml/2006/ole">
            <p:oleObj spid="_x0000_s129045" name="Equation" r:id="rId22" imgW="647700" imgH="393700" progId="Equation.3">
              <p:embed/>
            </p:oleObj>
          </a:graphicData>
        </a:graphic>
      </p:graphicFrame>
      <p:graphicFrame>
        <p:nvGraphicFramePr>
          <p:cNvPr id="129054" name="Object 30"/>
          <p:cNvGraphicFramePr>
            <a:graphicFrameLocks noChangeAspect="1"/>
          </p:cNvGraphicFramePr>
          <p:nvPr/>
        </p:nvGraphicFramePr>
        <p:xfrm>
          <a:off x="4849813" y="1801813"/>
          <a:ext cx="1163637" cy="611187"/>
        </p:xfrm>
        <a:graphic>
          <a:graphicData uri="http://schemas.openxmlformats.org/presentationml/2006/ole">
            <p:oleObj spid="_x0000_s129054" name="Equation" r:id="rId23" imgW="749300" imgH="393700" progId="Equation.3">
              <p:embed/>
            </p:oleObj>
          </a:graphicData>
        </a:graphic>
      </p:graphicFrame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9414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419" r="2907"/>
          <a:stretch/>
        </p:blipFill>
        <p:spPr>
          <a:xfrm>
            <a:off x="29697" y="6092417"/>
            <a:ext cx="869951" cy="713287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t="16667" b="20588"/>
          <a:stretch/>
        </p:blipFill>
        <p:spPr>
          <a:xfrm>
            <a:off x="3974342" y="6263542"/>
            <a:ext cx="1195295" cy="542161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6939" y="6095998"/>
            <a:ext cx="709707" cy="70970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157942" y="6529293"/>
            <a:ext cx="28163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BlairMdITC TT-Medium"/>
                <a:cs typeface="BlairMdITC TT-Medium"/>
              </a:rPr>
              <a:t>Susanna Guiducci</a:t>
            </a:r>
            <a:endParaRPr lang="en-US" sz="1000" dirty="0">
              <a:solidFill>
                <a:schemeClr val="bg1"/>
              </a:solidFill>
              <a:latin typeface="BlairMdITC TT-Medium"/>
              <a:cs typeface="BlairMdITC TT-Medium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69637" y="6529288"/>
            <a:ext cx="30853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BlairMdITC TT-Medium"/>
                <a:cs typeface="BlairMdITC TT-Medium"/>
              </a:rPr>
              <a:t>Optics Basics</a:t>
            </a:r>
            <a:endParaRPr lang="en-US" sz="1000" dirty="0">
              <a:solidFill>
                <a:schemeClr val="bg1"/>
              </a:solidFill>
              <a:latin typeface="BlairMdITC TT-Medium"/>
              <a:cs typeface="BlairMdITC TT-Medium"/>
            </a:endParaRPr>
          </a:p>
        </p:txBody>
      </p:sp>
      <p:sp>
        <p:nvSpPr>
          <p:cNvPr id="53" name="Title 4"/>
          <p:cNvSpPr txBox="1">
            <a:spLocks/>
          </p:cNvSpPr>
          <p:nvPr/>
        </p:nvSpPr>
        <p:spPr>
          <a:xfrm>
            <a:off x="395536" y="404664"/>
            <a:ext cx="8305800" cy="648072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en-US" sz="4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Bibliography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24800" y="6356351"/>
            <a:ext cx="762000" cy="365125"/>
          </a:xfrm>
        </p:spPr>
        <p:txBody>
          <a:bodyPr/>
          <a:lstStyle/>
          <a:p>
            <a:fld id="{6AEB9F76-9530-4300-8742-75C38656C82A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708316" y="1306576"/>
            <a:ext cx="7688623" cy="4530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marL="483306" marR="0" lvl="0" indent="-483306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S. Y. Lee, 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Accelerator Physics, 2</a:t>
            </a:r>
            <a:r>
              <a:rPr kumimoji="0" lang="en-US" sz="2400" b="0" i="1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nd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Ed., (World Scientific, 2004)</a:t>
            </a:r>
          </a:p>
          <a:p>
            <a:pPr marL="483306" indent="-483306" defTabSz="914400" fontAlgn="base">
              <a:spcBef>
                <a:spcPct val="2000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en-US" sz="2400" kern="0" dirty="0" smtClean="0">
                <a:ea typeface="ＭＳ Ｐゴシック" charset="-128"/>
                <a:cs typeface="ＭＳ Ｐゴシック" charset="-128"/>
              </a:rPr>
              <a:t>CERN Accelerator School, 5</a:t>
            </a:r>
            <a:r>
              <a:rPr lang="en-US" sz="2400" kern="0" baseline="30000" dirty="0" smtClean="0">
                <a:ea typeface="ＭＳ Ｐゴシック" charset="-128"/>
                <a:cs typeface="ＭＳ Ｐゴシック" charset="-128"/>
              </a:rPr>
              <a:t>th</a:t>
            </a:r>
            <a:r>
              <a:rPr lang="en-US" sz="2400" kern="0" dirty="0" smtClean="0">
                <a:ea typeface="ＭＳ Ｐゴシック" charset="-128"/>
                <a:cs typeface="ＭＳ Ｐゴシック" charset="-128"/>
              </a:rPr>
              <a:t> General Accelerator Physics Course, CERN 94-01, 1994 </a:t>
            </a:r>
            <a:r>
              <a:rPr lang="en-US" sz="2000" kern="0" dirty="0" smtClean="0">
                <a:ea typeface="ＭＳ Ｐゴシック" charset="-128"/>
                <a:cs typeface="ＭＳ Ｐゴシック" charset="-128"/>
                <a:hlinkClick r:id="rId7"/>
              </a:rPr>
              <a:t>http://cdsweb.cern.ch/record/235242/files/full_document_V1.pdf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483306" marR="0" lvl="0" indent="-483306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K.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Wille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, 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The Physics of Particle Accelerators – an introduction,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translated by J.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McFall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, (Oxford University Press, 2000)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9414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3461" y="3745493"/>
            <a:ext cx="3800619" cy="29418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Coordinate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6720115" cy="498475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400" dirty="0" smtClean="0"/>
              <a:t>For circular machines, it is convenient to convert to a curvilinear coordinate system (</a:t>
            </a:r>
            <a:r>
              <a:rPr lang="en-US" sz="2400" dirty="0" err="1" smtClean="0"/>
              <a:t>Frenet-Serret</a:t>
            </a:r>
            <a:r>
              <a:rPr lang="en-US" sz="2400" dirty="0" smtClean="0"/>
              <a:t>) and change the independent variable from time to the longitudinal abscissa </a:t>
            </a:r>
            <a:r>
              <a:rPr lang="en-US" sz="2400" dirty="0" smtClean="0">
                <a:solidFill>
                  <a:srgbClr val="0000FF"/>
                </a:solidFill>
              </a:rPr>
              <a:t>“</a:t>
            </a:r>
            <a:r>
              <a:rPr lang="en-US" sz="2400" dirty="0" err="1" smtClean="0">
                <a:solidFill>
                  <a:srgbClr val="0000FF"/>
                </a:solidFill>
              </a:rPr>
              <a:t>s</a:t>
            </a:r>
            <a:r>
              <a:rPr lang="en-US" sz="2400" dirty="0" smtClean="0">
                <a:solidFill>
                  <a:srgbClr val="0000FF"/>
                </a:solidFill>
              </a:rPr>
              <a:t>”, which is the reference orbit given by the bending magnets and is moving with the beam</a:t>
            </a:r>
            <a:endParaRPr lang="en-US" sz="2400" dirty="0" smtClean="0"/>
          </a:p>
          <a:p>
            <a:r>
              <a:rPr lang="en-US" sz="2400" dirty="0" smtClean="0"/>
              <a:t>The local radius of curvature is denoted by </a:t>
            </a:r>
            <a:r>
              <a:rPr lang="en-US" sz="2400" dirty="0" err="1" smtClean="0">
                <a:latin typeface="Symbol" charset="2"/>
                <a:cs typeface="Symbol" charset="2"/>
              </a:rPr>
              <a:t>r</a:t>
            </a:r>
            <a:endParaRPr lang="en-US" sz="2400" dirty="0" smtClean="0">
              <a:latin typeface="Symbol" charset="2"/>
              <a:cs typeface="Symbol" charset="2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9F76-9530-4300-8742-75C38656C82A}" type="slidenum">
              <a:rPr lang="en-US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20</a:t>
            </a:fld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grpSp>
        <p:nvGrpSpPr>
          <p:cNvPr id="10" name="Group 18"/>
          <p:cNvGrpSpPr/>
          <p:nvPr/>
        </p:nvGrpSpPr>
        <p:grpSpPr>
          <a:xfrm>
            <a:off x="5733143" y="675877"/>
            <a:ext cx="3135095" cy="3664812"/>
            <a:chOff x="1977569" y="2812143"/>
            <a:chExt cx="2648860" cy="3556001"/>
          </a:xfrm>
        </p:grpSpPr>
        <p:cxnSp>
          <p:nvCxnSpPr>
            <p:cNvPr id="6" name="Straight Arrow Connector 5"/>
            <p:cNvCxnSpPr/>
            <p:nvPr/>
          </p:nvCxnSpPr>
          <p:spPr>
            <a:xfrm flipH="1" flipV="1">
              <a:off x="3156857" y="2812143"/>
              <a:ext cx="18143" cy="132442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3156857" y="4136571"/>
              <a:ext cx="1469572" cy="29028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V="1">
              <a:off x="3189513" y="3773714"/>
              <a:ext cx="693058" cy="359227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Arc 13"/>
            <p:cNvSpPr/>
            <p:nvPr/>
          </p:nvSpPr>
          <p:spPr>
            <a:xfrm>
              <a:off x="1977569" y="4154716"/>
              <a:ext cx="2340429" cy="2213428"/>
            </a:xfrm>
            <a:prstGeom prst="arc">
              <a:avLst/>
            </a:prstGeom>
            <a:ln w="50800">
              <a:solidFill>
                <a:srgbClr val="FF0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48836" y="2830284"/>
              <a:ext cx="253541" cy="358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2"/>
                  </a:solidFill>
                </a:rPr>
                <a:t>y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479429" y="3526974"/>
              <a:ext cx="253541" cy="358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8000"/>
                  </a:solidFill>
                </a:rPr>
                <a:t>x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296233" y="4005948"/>
              <a:ext cx="233543" cy="358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</a:rPr>
                <a:t>z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813628" y="4593780"/>
              <a:ext cx="233829" cy="358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s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4400550" y="3340100"/>
          <a:ext cx="342900" cy="177800"/>
        </p:xfrm>
        <a:graphic>
          <a:graphicData uri="http://schemas.openxmlformats.org/presentationml/2006/ole">
            <p:oleObj spid="_x0000_s32773" name="Equation" r:id="rId4" imgW="342900" imgH="177800" progId="Equation.3">
              <p:embed/>
            </p:oleObj>
          </a:graphicData>
        </a:graphic>
      </p:graphicFrame>
      <p:graphicFrame>
        <p:nvGraphicFramePr>
          <p:cNvPr id="32776" name="Object 8"/>
          <p:cNvGraphicFramePr>
            <a:graphicFrameLocks noChangeAspect="1"/>
          </p:cNvGraphicFramePr>
          <p:nvPr/>
        </p:nvGraphicFramePr>
        <p:xfrm>
          <a:off x="3301161" y="4677686"/>
          <a:ext cx="1746340" cy="1722900"/>
        </p:xfrm>
        <a:graphic>
          <a:graphicData uri="http://schemas.openxmlformats.org/presentationml/2006/ole">
            <p:oleObj spid="_x0000_s32776" name="Equation" r:id="rId5" imgW="1041400" imgH="1028700" progId="Equation.3">
              <p:embed/>
            </p:oleObj>
          </a:graphicData>
        </a:graphic>
      </p:graphicFrame>
      <p:grpSp>
        <p:nvGrpSpPr>
          <p:cNvPr id="22" name="Group 21"/>
          <p:cNvGrpSpPr/>
          <p:nvPr/>
        </p:nvGrpSpPr>
        <p:grpSpPr>
          <a:xfrm>
            <a:off x="438337" y="4934006"/>
            <a:ext cx="2422136" cy="1015663"/>
            <a:chOff x="438337" y="4934006"/>
            <a:chExt cx="2422136" cy="1015663"/>
          </a:xfrm>
        </p:grpSpPr>
        <p:sp>
          <p:nvSpPr>
            <p:cNvPr id="20" name="TextBox 19"/>
            <p:cNvSpPr txBox="1"/>
            <p:nvPr/>
          </p:nvSpPr>
          <p:spPr>
            <a:xfrm>
              <a:off x="438337" y="4934006"/>
              <a:ext cx="2422136" cy="1015663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The unit vectors            </a:t>
              </a:r>
            </a:p>
            <a:p>
              <a:r>
                <a:rPr lang="en-US" sz="2000" dirty="0" smtClean="0"/>
                <a:t>are the basis for the    coordinate system</a:t>
              </a:r>
              <a:endParaRPr lang="en-US" sz="2000" dirty="0"/>
            </a:p>
          </p:txBody>
        </p:sp>
        <p:graphicFrame>
          <p:nvGraphicFramePr>
            <p:cNvPr id="21" name="Object 20"/>
            <p:cNvGraphicFramePr>
              <a:graphicFrameLocks noChangeAspect="1"/>
            </p:cNvGraphicFramePr>
            <p:nvPr/>
          </p:nvGraphicFramePr>
          <p:xfrm>
            <a:off x="2230613" y="5033180"/>
            <a:ext cx="571600" cy="285800"/>
          </p:xfrm>
          <a:graphic>
            <a:graphicData uri="http://schemas.openxmlformats.org/presentationml/2006/ole">
              <p:oleObj spid="_x0000_s32777" name="Equation" r:id="rId6" imgW="355600" imgH="177800" progId="Equation.3">
                <p:embed/>
              </p:oleObj>
            </a:graphicData>
          </a:graphic>
        </p:graphicFrame>
      </p:grp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3476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034"/>
            <a:ext cx="8229600" cy="68073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Motion in a circular accelerator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057023"/>
            <a:ext cx="8686800" cy="5187846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x</a:t>
            </a:r>
            <a:r>
              <a:rPr lang="en-US" dirty="0" smtClean="0"/>
              <a:t> and </a:t>
            </a:r>
            <a:r>
              <a:rPr lang="en-US" dirty="0" err="1" smtClean="0">
                <a:solidFill>
                  <a:srgbClr val="0000FF"/>
                </a:solidFill>
              </a:rPr>
              <a:t>y</a:t>
            </a:r>
            <a:r>
              <a:rPr lang="en-US" dirty="0" smtClean="0"/>
              <a:t> are the </a:t>
            </a:r>
            <a:r>
              <a:rPr lang="en-US" dirty="0" err="1" smtClean="0"/>
              <a:t>betatron</a:t>
            </a:r>
            <a:r>
              <a:rPr lang="en-US" dirty="0" smtClean="0"/>
              <a:t> coordinates representing small amplitude motion around the reference orbit</a:t>
            </a:r>
          </a:p>
          <a:p>
            <a:r>
              <a:rPr lang="en-US" dirty="0" smtClean="0"/>
              <a:t>In each plane </a:t>
            </a:r>
            <a:r>
              <a:rPr lang="en-US" dirty="0" smtClean="0">
                <a:solidFill>
                  <a:srgbClr val="0000FF"/>
                </a:solidFill>
              </a:rPr>
              <a:t>(</a:t>
            </a:r>
            <a:r>
              <a:rPr lang="en-US" dirty="0" err="1" smtClean="0">
                <a:solidFill>
                  <a:srgbClr val="0000FF"/>
                </a:solidFill>
              </a:rPr>
              <a:t>x,s</a:t>
            </a:r>
            <a:r>
              <a:rPr lang="en-US" dirty="0" smtClean="0">
                <a:solidFill>
                  <a:srgbClr val="0000FF"/>
                </a:solidFill>
              </a:rPr>
              <a:t>)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0000FF"/>
                </a:solidFill>
              </a:rPr>
              <a:t>(</a:t>
            </a:r>
            <a:r>
              <a:rPr lang="en-US" dirty="0" err="1" smtClean="0">
                <a:solidFill>
                  <a:srgbClr val="0000FF"/>
                </a:solidFill>
              </a:rPr>
              <a:t>y,s</a:t>
            </a:r>
            <a:r>
              <a:rPr lang="en-US" dirty="0" smtClean="0">
                <a:solidFill>
                  <a:srgbClr val="0000FF"/>
                </a:solidFill>
              </a:rPr>
              <a:t>)</a:t>
            </a:r>
            <a:r>
              <a:rPr lang="en-US" dirty="0" smtClean="0"/>
              <a:t> the motion of a particle in a transverse magnetic field is described by two variables: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Position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8000"/>
                </a:solidFill>
              </a:rPr>
              <a:t>x(s)</a:t>
            </a:r>
            <a:r>
              <a:rPr lang="en-US" dirty="0" smtClean="0"/>
              <a:t>, displacement perpendicular to the reference orbit 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Angle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8000"/>
                </a:solidFill>
              </a:rPr>
              <a:t>x’(s)= </a:t>
            </a:r>
            <a:r>
              <a:rPr lang="en-US" dirty="0" err="1" smtClean="0">
                <a:solidFill>
                  <a:srgbClr val="008000"/>
                </a:solidFill>
              </a:rPr>
              <a:t>dx/ds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 smtClean="0"/>
              <a:t>with respect to the reference orbit 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0">
              <a:buClr>
                <a:srgbClr val="0BD0D9"/>
              </a:buClr>
            </a:pPr>
            <a:endParaRPr lang="en-US" dirty="0" smtClean="0">
              <a:solidFill>
                <a:prstClr val="black"/>
              </a:solidFill>
            </a:endParaRPr>
          </a:p>
          <a:p>
            <a:pPr lvl="0">
              <a:buClr>
                <a:srgbClr val="0BD0D9"/>
              </a:buClr>
            </a:pPr>
            <a:endParaRPr lang="en-US" dirty="0">
              <a:solidFill>
                <a:prstClr val="black"/>
              </a:solidFill>
            </a:endParaRPr>
          </a:p>
          <a:p>
            <a:pPr lvl="0">
              <a:buClr>
                <a:srgbClr val="0BD0D9"/>
              </a:buClr>
            </a:pPr>
            <a:endParaRPr lang="en-US" dirty="0" smtClean="0">
              <a:solidFill>
                <a:prstClr val="black"/>
              </a:solidFill>
            </a:endParaRPr>
          </a:p>
          <a:p>
            <a:pPr lvl="0">
              <a:buClr>
                <a:srgbClr val="0BD0D9"/>
              </a:buClr>
              <a:buNone/>
            </a:pPr>
            <a:endParaRPr lang="en-US" dirty="0" smtClean="0">
              <a:solidFill>
                <a:prstClr val="black"/>
              </a:solidFill>
            </a:endParaRPr>
          </a:p>
          <a:p>
            <a:pPr lvl="0">
              <a:buClr>
                <a:srgbClr val="0BD0D9"/>
              </a:buClr>
            </a:pPr>
            <a:r>
              <a:rPr lang="en-US" dirty="0" smtClean="0">
                <a:solidFill>
                  <a:prstClr val="black"/>
                </a:solidFill>
              </a:rPr>
              <a:t>The motion is similar to an harmonic oscillator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9F76-9530-4300-8742-75C38656C82A}" type="slidenum">
              <a:rPr lang="en-US" smtClean="0"/>
              <a:pPr/>
              <a:t>21</a:t>
            </a:fld>
            <a:endParaRPr lang="en-US" dirty="0"/>
          </a:p>
        </p:txBody>
      </p:sp>
      <p:grpSp>
        <p:nvGrpSpPr>
          <p:cNvPr id="3" name="Group 27"/>
          <p:cNvGrpSpPr/>
          <p:nvPr/>
        </p:nvGrpSpPr>
        <p:grpSpPr>
          <a:xfrm>
            <a:off x="1403648" y="3090160"/>
            <a:ext cx="6259514" cy="2713038"/>
            <a:chOff x="1541463" y="2622550"/>
            <a:chExt cx="6259513" cy="2713038"/>
          </a:xfrm>
        </p:grpSpPr>
        <p:sp>
          <p:nvSpPr>
            <p:cNvPr id="29" name="Rectangle 3"/>
            <p:cNvSpPr>
              <a:spLocks noChangeArrowheads="1"/>
            </p:cNvSpPr>
            <p:nvPr/>
          </p:nvSpPr>
          <p:spPr bwMode="auto">
            <a:xfrm>
              <a:off x="5780088" y="4457700"/>
              <a:ext cx="1587" cy="158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ＭＳ Ｐゴシック" charset="0"/>
              </a:endParaRPr>
            </a:p>
          </p:txBody>
        </p:sp>
        <p:grpSp>
          <p:nvGrpSpPr>
            <p:cNvPr id="6" name="Group 29"/>
            <p:cNvGrpSpPr>
              <a:grpSpLocks/>
            </p:cNvGrpSpPr>
            <p:nvPr/>
          </p:nvGrpSpPr>
          <p:grpSpPr bwMode="auto">
            <a:xfrm>
              <a:off x="1541463" y="2622550"/>
              <a:ext cx="6259513" cy="2713038"/>
              <a:chOff x="971" y="1820"/>
              <a:chExt cx="3943" cy="1709"/>
            </a:xfrm>
          </p:grpSpPr>
          <p:sp>
            <p:nvSpPr>
              <p:cNvPr id="31" name="Text Box 9"/>
              <p:cNvSpPr txBox="1">
                <a:spLocks noChangeArrowheads="1"/>
              </p:cNvSpPr>
              <p:nvPr/>
            </p:nvSpPr>
            <p:spPr bwMode="auto">
              <a:xfrm>
                <a:off x="3411" y="2736"/>
                <a:ext cx="239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</a:rPr>
                  <a:t>ds</a:t>
                </a:r>
              </a:p>
            </p:txBody>
          </p:sp>
          <p:sp>
            <p:nvSpPr>
              <p:cNvPr id="32" name="Text Box 10"/>
              <p:cNvSpPr txBox="1">
                <a:spLocks noChangeArrowheads="1"/>
              </p:cNvSpPr>
              <p:nvPr/>
            </p:nvSpPr>
            <p:spPr bwMode="auto">
              <a:xfrm>
                <a:off x="1544" y="2145"/>
                <a:ext cx="246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</a:rPr>
                  <a:t>x</a:t>
                </a:r>
                <a:r>
                  <a:rPr kumimoji="0" lang="ja-JP" altLang="en-US" sz="16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charset="0"/>
                  </a:rPr>
                  <a:t>’</a:t>
                </a:r>
                <a:endParaRPr kumimoji="0" lang="en-US" sz="16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33" name="Text Box 11"/>
              <p:cNvSpPr txBox="1">
                <a:spLocks noChangeArrowheads="1"/>
              </p:cNvSpPr>
              <p:nvPr/>
            </p:nvSpPr>
            <p:spPr bwMode="auto">
              <a:xfrm>
                <a:off x="1357" y="2422"/>
                <a:ext cx="181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</a:rPr>
                  <a:t>x</a:t>
                </a:r>
              </a:p>
            </p:txBody>
          </p:sp>
          <p:sp>
            <p:nvSpPr>
              <p:cNvPr id="34" name="Line 12"/>
              <p:cNvSpPr>
                <a:spLocks noChangeShapeType="1"/>
              </p:cNvSpPr>
              <p:nvPr/>
            </p:nvSpPr>
            <p:spPr bwMode="auto">
              <a:xfrm>
                <a:off x="971" y="2621"/>
                <a:ext cx="3906" cy="6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prstDash val="dash"/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35" name="Freeform 13"/>
              <p:cNvSpPr>
                <a:spLocks/>
              </p:cNvSpPr>
              <p:nvPr/>
            </p:nvSpPr>
            <p:spPr bwMode="auto">
              <a:xfrm>
                <a:off x="1124" y="1939"/>
                <a:ext cx="3456" cy="1357"/>
              </a:xfrm>
              <a:custGeom>
                <a:avLst/>
                <a:gdLst>
                  <a:gd name="T0" fmla="*/ 0 w 3456"/>
                  <a:gd name="T1" fmla="*/ 689 h 1357"/>
                  <a:gd name="T2" fmla="*/ 860 w 3456"/>
                  <a:gd name="T3" fmla="*/ 0 h 1357"/>
                  <a:gd name="T4" fmla="*/ 1708 w 3456"/>
                  <a:gd name="T5" fmla="*/ 689 h 1357"/>
                  <a:gd name="T6" fmla="*/ 2582 w 3456"/>
                  <a:gd name="T7" fmla="*/ 1357 h 1357"/>
                  <a:gd name="T8" fmla="*/ 3456 w 3456"/>
                  <a:gd name="T9" fmla="*/ 689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56" h="1357">
                    <a:moveTo>
                      <a:pt x="0" y="689"/>
                    </a:moveTo>
                    <a:cubicBezTo>
                      <a:pt x="287" y="344"/>
                      <a:pt x="575" y="0"/>
                      <a:pt x="860" y="0"/>
                    </a:cubicBezTo>
                    <a:cubicBezTo>
                      <a:pt x="1145" y="0"/>
                      <a:pt x="1421" y="463"/>
                      <a:pt x="1708" y="689"/>
                    </a:cubicBezTo>
                    <a:cubicBezTo>
                      <a:pt x="1995" y="915"/>
                      <a:pt x="2291" y="1357"/>
                      <a:pt x="2582" y="1357"/>
                    </a:cubicBezTo>
                    <a:cubicBezTo>
                      <a:pt x="2873" y="1357"/>
                      <a:pt x="3164" y="1023"/>
                      <a:pt x="3456" y="689"/>
                    </a:cubicBezTo>
                  </a:path>
                </a:pathLst>
              </a:custGeom>
              <a:noFill/>
              <a:ln w="19050" cap="flat" cmpd="sng">
                <a:solidFill>
                  <a:srgbClr val="892D5B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36" name="Line 16"/>
              <p:cNvSpPr>
                <a:spLocks noChangeShapeType="1"/>
              </p:cNvSpPr>
              <p:nvPr/>
            </p:nvSpPr>
            <p:spPr bwMode="auto">
              <a:xfrm>
                <a:off x="1348" y="2363"/>
                <a:ext cx="523" cy="0"/>
              </a:xfrm>
              <a:prstGeom prst="line">
                <a:avLst/>
              </a:prstGeom>
              <a:noFill/>
              <a:ln w="19050">
                <a:solidFill>
                  <a:srgbClr val="CC9B1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37" name="Line 17"/>
              <p:cNvSpPr>
                <a:spLocks noChangeShapeType="1"/>
              </p:cNvSpPr>
              <p:nvPr/>
            </p:nvSpPr>
            <p:spPr bwMode="auto">
              <a:xfrm flipV="1">
                <a:off x="1355" y="1820"/>
                <a:ext cx="476" cy="537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38" name="Freeform 18"/>
              <p:cNvSpPr>
                <a:spLocks/>
              </p:cNvSpPr>
              <p:nvPr/>
            </p:nvSpPr>
            <p:spPr bwMode="auto">
              <a:xfrm>
                <a:off x="1467" y="2237"/>
                <a:ext cx="62" cy="120"/>
              </a:xfrm>
              <a:custGeom>
                <a:avLst/>
                <a:gdLst>
                  <a:gd name="T0" fmla="*/ 0 w 62"/>
                  <a:gd name="T1" fmla="*/ 0 h 120"/>
                  <a:gd name="T2" fmla="*/ 40 w 62"/>
                  <a:gd name="T3" fmla="*/ 20 h 120"/>
                  <a:gd name="T4" fmla="*/ 60 w 62"/>
                  <a:gd name="T5" fmla="*/ 60 h 120"/>
                  <a:gd name="T6" fmla="*/ 53 w 62"/>
                  <a:gd name="T7" fmla="*/ 1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2" h="120">
                    <a:moveTo>
                      <a:pt x="0" y="0"/>
                    </a:moveTo>
                    <a:cubicBezTo>
                      <a:pt x="15" y="5"/>
                      <a:pt x="30" y="10"/>
                      <a:pt x="40" y="20"/>
                    </a:cubicBezTo>
                    <a:cubicBezTo>
                      <a:pt x="50" y="30"/>
                      <a:pt x="58" y="43"/>
                      <a:pt x="60" y="60"/>
                    </a:cubicBezTo>
                    <a:cubicBezTo>
                      <a:pt x="62" y="77"/>
                      <a:pt x="55" y="109"/>
                      <a:pt x="53" y="120"/>
                    </a:cubicBezTo>
                  </a:path>
                </a:pathLst>
              </a:custGeom>
              <a:noFill/>
              <a:ln w="19050" cap="flat" cmpd="sng">
                <a:solidFill>
                  <a:srgbClr val="CC9B1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39" name="Line 20"/>
              <p:cNvSpPr>
                <a:spLocks noChangeShapeType="1"/>
              </p:cNvSpPr>
              <p:nvPr/>
            </p:nvSpPr>
            <p:spPr bwMode="auto">
              <a:xfrm>
                <a:off x="3140" y="2937"/>
                <a:ext cx="661" cy="587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40" name="Line 21"/>
              <p:cNvSpPr>
                <a:spLocks noChangeShapeType="1"/>
              </p:cNvSpPr>
              <p:nvPr/>
            </p:nvSpPr>
            <p:spPr bwMode="auto">
              <a:xfrm>
                <a:off x="3142" y="2926"/>
                <a:ext cx="782" cy="0"/>
              </a:xfrm>
              <a:prstGeom prst="line">
                <a:avLst/>
              </a:prstGeom>
              <a:noFill/>
              <a:ln w="19050">
                <a:solidFill>
                  <a:srgbClr val="CC9B1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41" name="Line 22"/>
              <p:cNvSpPr>
                <a:spLocks noChangeShapeType="1"/>
              </p:cNvSpPr>
              <p:nvPr/>
            </p:nvSpPr>
            <p:spPr bwMode="auto">
              <a:xfrm flipH="1" flipV="1">
                <a:off x="3791" y="2813"/>
                <a:ext cx="7" cy="716"/>
              </a:xfrm>
              <a:prstGeom prst="line">
                <a:avLst/>
              </a:prstGeom>
              <a:noFill/>
              <a:ln w="19050">
                <a:solidFill>
                  <a:srgbClr val="CC9B1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42" name="Text Box 23"/>
              <p:cNvSpPr txBox="1">
                <a:spLocks noChangeArrowheads="1"/>
              </p:cNvSpPr>
              <p:nvPr/>
            </p:nvSpPr>
            <p:spPr bwMode="auto">
              <a:xfrm>
                <a:off x="3790" y="3050"/>
                <a:ext cx="254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</a:rPr>
                  <a:t>dx</a:t>
                </a:r>
              </a:p>
            </p:txBody>
          </p:sp>
          <p:sp>
            <p:nvSpPr>
              <p:cNvPr id="43" name="Line 24"/>
              <p:cNvSpPr>
                <a:spLocks noChangeShapeType="1"/>
              </p:cNvSpPr>
              <p:nvPr/>
            </p:nvSpPr>
            <p:spPr bwMode="auto">
              <a:xfrm flipH="1" flipV="1">
                <a:off x="3146" y="2638"/>
                <a:ext cx="0" cy="292"/>
              </a:xfrm>
              <a:prstGeom prst="line">
                <a:avLst/>
              </a:prstGeom>
              <a:noFill/>
              <a:ln w="19050">
                <a:solidFill>
                  <a:srgbClr val="CC9B1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44" name="Text Box 25"/>
              <p:cNvSpPr txBox="1">
                <a:spLocks noChangeArrowheads="1"/>
              </p:cNvSpPr>
              <p:nvPr/>
            </p:nvSpPr>
            <p:spPr bwMode="auto">
              <a:xfrm>
                <a:off x="3139" y="2650"/>
                <a:ext cx="181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</a:rPr>
                  <a:t>x</a:t>
                </a:r>
              </a:p>
            </p:txBody>
          </p:sp>
          <p:sp>
            <p:nvSpPr>
              <p:cNvPr id="45" name="Freeform 26"/>
              <p:cNvSpPr>
                <a:spLocks/>
              </p:cNvSpPr>
              <p:nvPr/>
            </p:nvSpPr>
            <p:spPr bwMode="auto">
              <a:xfrm>
                <a:off x="3242" y="2926"/>
                <a:ext cx="46" cy="113"/>
              </a:xfrm>
              <a:custGeom>
                <a:avLst/>
                <a:gdLst>
                  <a:gd name="T0" fmla="*/ 46 w 46"/>
                  <a:gd name="T1" fmla="*/ 0 h 113"/>
                  <a:gd name="T2" fmla="*/ 33 w 46"/>
                  <a:gd name="T3" fmla="*/ 73 h 113"/>
                  <a:gd name="T4" fmla="*/ 0 w 46"/>
                  <a:gd name="T5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113">
                    <a:moveTo>
                      <a:pt x="46" y="0"/>
                    </a:moveTo>
                    <a:cubicBezTo>
                      <a:pt x="43" y="27"/>
                      <a:pt x="41" y="54"/>
                      <a:pt x="33" y="73"/>
                    </a:cubicBezTo>
                    <a:cubicBezTo>
                      <a:pt x="25" y="92"/>
                      <a:pt x="12" y="102"/>
                      <a:pt x="0" y="113"/>
                    </a:cubicBezTo>
                  </a:path>
                </a:pathLst>
              </a:custGeom>
              <a:noFill/>
              <a:ln w="19050" cap="flat" cmpd="sng">
                <a:solidFill>
                  <a:srgbClr val="CC9B1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46" name="Text Box 27"/>
              <p:cNvSpPr txBox="1">
                <a:spLocks noChangeArrowheads="1"/>
              </p:cNvSpPr>
              <p:nvPr/>
            </p:nvSpPr>
            <p:spPr bwMode="auto">
              <a:xfrm>
                <a:off x="4735" y="2597"/>
                <a:ext cx="179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</a:rPr>
                  <a:t>s</a:t>
                </a:r>
              </a:p>
            </p:txBody>
          </p:sp>
          <p:sp>
            <p:nvSpPr>
              <p:cNvPr id="47" name="Line 15"/>
              <p:cNvSpPr>
                <a:spLocks noChangeShapeType="1"/>
              </p:cNvSpPr>
              <p:nvPr/>
            </p:nvSpPr>
            <p:spPr bwMode="auto">
              <a:xfrm>
                <a:off x="1355" y="2357"/>
                <a:ext cx="0" cy="264"/>
              </a:xfrm>
              <a:prstGeom prst="line">
                <a:avLst/>
              </a:prstGeom>
              <a:noFill/>
              <a:ln w="19050">
                <a:solidFill>
                  <a:srgbClr val="CC9B1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48" name="Oval 14"/>
              <p:cNvSpPr>
                <a:spLocks noChangeArrowheads="1"/>
              </p:cNvSpPr>
              <p:nvPr/>
            </p:nvSpPr>
            <p:spPr bwMode="auto">
              <a:xfrm>
                <a:off x="1322" y="2316"/>
                <a:ext cx="73" cy="80"/>
              </a:xfrm>
              <a:prstGeom prst="ellipse">
                <a:avLst/>
              </a:prstGeom>
              <a:solidFill>
                <a:srgbClr val="9F83B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49" name="Oval 19"/>
              <p:cNvSpPr>
                <a:spLocks noChangeArrowheads="1"/>
              </p:cNvSpPr>
              <p:nvPr/>
            </p:nvSpPr>
            <p:spPr bwMode="auto">
              <a:xfrm>
                <a:off x="3106" y="2895"/>
                <a:ext cx="73" cy="80"/>
              </a:xfrm>
              <a:prstGeom prst="ellipse">
                <a:avLst/>
              </a:prstGeom>
              <a:solidFill>
                <a:srgbClr val="9F83B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9F83BD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</a:endParaRPr>
              </a:p>
            </p:txBody>
          </p:sp>
        </p:grpSp>
      </p:grp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8569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419" r="2907"/>
          <a:stretch/>
        </p:blipFill>
        <p:spPr>
          <a:xfrm>
            <a:off x="29697" y="6092417"/>
            <a:ext cx="869951" cy="713287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t="16667" b="20588"/>
          <a:stretch/>
        </p:blipFill>
        <p:spPr>
          <a:xfrm>
            <a:off x="3974342" y="6263542"/>
            <a:ext cx="1195295" cy="542161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6939" y="6095998"/>
            <a:ext cx="709707" cy="70970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157942" y="6529293"/>
            <a:ext cx="28163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BlairMdITC TT-Medium"/>
                <a:cs typeface="BlairMdITC TT-Medium"/>
              </a:rPr>
              <a:t>Susanna Guiducci</a:t>
            </a:r>
            <a:endParaRPr lang="en-US" sz="1000" dirty="0">
              <a:solidFill>
                <a:schemeClr val="bg1"/>
              </a:solidFill>
              <a:latin typeface="BlairMdITC TT-Medium"/>
              <a:cs typeface="BlairMdITC TT-Medium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69637" y="6529288"/>
            <a:ext cx="30853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BlairMdITC TT-Medium"/>
                <a:cs typeface="BlairMdITC TT-Medium"/>
              </a:rPr>
              <a:t>Optics Basics</a:t>
            </a:r>
            <a:endParaRPr lang="en-US" sz="1000" dirty="0">
              <a:solidFill>
                <a:schemeClr val="bg1"/>
              </a:solidFill>
              <a:latin typeface="BlairMdITC TT-Medium"/>
              <a:cs typeface="BlairMdITC TT-Medium"/>
            </a:endParaRPr>
          </a:p>
        </p:txBody>
      </p:sp>
      <p:sp>
        <p:nvSpPr>
          <p:cNvPr id="53" name="Title 4"/>
          <p:cNvSpPr txBox="1">
            <a:spLocks/>
          </p:cNvSpPr>
          <p:nvPr/>
        </p:nvSpPr>
        <p:spPr>
          <a:xfrm>
            <a:off x="395536" y="404664"/>
            <a:ext cx="8305800" cy="648072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24800" y="6356351"/>
            <a:ext cx="762000" cy="365125"/>
          </a:xfrm>
        </p:spPr>
        <p:txBody>
          <a:bodyPr/>
          <a:lstStyle/>
          <a:p>
            <a:fld id="{6AEB9F76-9530-4300-8742-75C38656C82A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28" name="Title 4"/>
          <p:cNvSpPr txBox="1">
            <a:spLocks/>
          </p:cNvSpPr>
          <p:nvPr/>
        </p:nvSpPr>
        <p:spPr>
          <a:xfrm>
            <a:off x="547936" y="440554"/>
            <a:ext cx="8305800" cy="648072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en-US" sz="4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Equations of motion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395536" y="1363152"/>
            <a:ext cx="8291264" cy="49614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Particle motion in electromagnetic fields is governed by the Lorentz force: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with the corresponding Hamiltonian in Cartesian coordinates: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Slide Number Placeholder 3"/>
          <p:cNvSpPr txBox="1">
            <a:spLocks/>
          </p:cNvSpPr>
          <p:nvPr/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B9F76-9530-4300-8742-75C38656C8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77499311"/>
              </p:ext>
            </p:extLst>
          </p:nvPr>
        </p:nvGraphicFramePr>
        <p:xfrm>
          <a:off x="3635895" y="2073640"/>
          <a:ext cx="1957697" cy="720072"/>
        </p:xfrm>
        <a:graphic>
          <a:graphicData uri="http://schemas.openxmlformats.org/presentationml/2006/ole">
            <p:oleObj spid="_x0000_s183298" name="Equation" r:id="rId8" imgW="1104900" imgH="406400" progId="Equation.3">
              <p:embed/>
            </p:oleObj>
          </a:graphicData>
        </a:graphic>
      </p:graphicFrame>
      <p:graphicFrame>
        <p:nvGraphicFramePr>
          <p:cNvPr id="1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41221683"/>
              </p:ext>
            </p:extLst>
          </p:nvPr>
        </p:nvGraphicFramePr>
        <p:xfrm>
          <a:off x="2741036" y="4445881"/>
          <a:ext cx="3456384" cy="1619323"/>
        </p:xfrm>
        <a:graphic>
          <a:graphicData uri="http://schemas.openxmlformats.org/presentationml/2006/ole">
            <p:oleObj spid="_x0000_s183299" name="Equation" r:id="rId9" imgW="1981200" imgH="914400" progId="Equation.3">
              <p:embed/>
            </p:oleObj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5597657" y="2979170"/>
            <a:ext cx="202760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F</a:t>
            </a:r>
            <a:r>
              <a:rPr lang="en-US" dirty="0" smtClean="0"/>
              <a:t> = scalar potential</a:t>
            </a:r>
          </a:p>
          <a:p>
            <a:r>
              <a:rPr lang="en-US" dirty="0" smtClean="0"/>
              <a:t>A = vector potential</a:t>
            </a:r>
            <a:endParaRPr lang="en-US" dirty="0"/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1729600" y="3136075"/>
          <a:ext cx="1866200" cy="347200"/>
        </p:xfrm>
        <a:graphic>
          <a:graphicData uri="http://schemas.openxmlformats.org/presentationml/2006/ole">
            <p:oleObj spid="_x0000_s183301" name="Equation" r:id="rId10" imgW="1092200" imgH="203200" progId="Equation.3">
              <p:embed/>
            </p:oleObj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4084021" y="3139222"/>
          <a:ext cx="1071393" cy="273100"/>
        </p:xfrm>
        <a:graphic>
          <a:graphicData uri="http://schemas.openxmlformats.org/presentationml/2006/ole">
            <p:oleObj spid="_x0000_s183302" name="Equation" r:id="rId11" imgW="647700" imgH="165100" progId="Equation.3">
              <p:embed/>
            </p:oleObj>
          </a:graphicData>
        </a:graphic>
      </p:graphicFrame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9414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419" r="2907"/>
          <a:stretch/>
        </p:blipFill>
        <p:spPr>
          <a:xfrm>
            <a:off x="29697" y="6092417"/>
            <a:ext cx="869951" cy="713287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t="16667" b="20588"/>
          <a:stretch/>
        </p:blipFill>
        <p:spPr>
          <a:xfrm>
            <a:off x="3974342" y="6263542"/>
            <a:ext cx="1195295" cy="542161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6939" y="6095998"/>
            <a:ext cx="709707" cy="70970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157942" y="6529293"/>
            <a:ext cx="28163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BlairMdITC TT-Medium"/>
                <a:cs typeface="BlairMdITC TT-Medium"/>
              </a:rPr>
              <a:t>Susanna Guiducci</a:t>
            </a:r>
            <a:endParaRPr lang="en-US" sz="1000" dirty="0">
              <a:solidFill>
                <a:schemeClr val="bg1"/>
              </a:solidFill>
              <a:latin typeface="BlairMdITC TT-Medium"/>
              <a:cs typeface="BlairMdITC TT-Medium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69637" y="6529288"/>
            <a:ext cx="30853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BlairMdITC TT-Medium"/>
                <a:cs typeface="BlairMdITC TT-Medium"/>
              </a:rPr>
              <a:t>Optics Basics</a:t>
            </a:r>
            <a:endParaRPr lang="en-US" sz="1000" dirty="0">
              <a:solidFill>
                <a:schemeClr val="bg1"/>
              </a:solidFill>
              <a:latin typeface="BlairMdITC TT-Medium"/>
              <a:cs typeface="BlairMdITC TT-Medium"/>
            </a:endParaRPr>
          </a:p>
        </p:txBody>
      </p:sp>
      <p:sp>
        <p:nvSpPr>
          <p:cNvPr id="53" name="Title 4"/>
          <p:cNvSpPr txBox="1">
            <a:spLocks/>
          </p:cNvSpPr>
          <p:nvPr/>
        </p:nvSpPr>
        <p:spPr>
          <a:xfrm>
            <a:off x="395536" y="404664"/>
            <a:ext cx="8305800" cy="648072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24800" y="6356351"/>
            <a:ext cx="762000" cy="365125"/>
          </a:xfrm>
        </p:spPr>
        <p:txBody>
          <a:bodyPr/>
          <a:lstStyle/>
          <a:p>
            <a:fld id="{6AEB9F76-9530-4300-8742-75C38656C82A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28" name="Title 4"/>
          <p:cNvSpPr txBox="1">
            <a:spLocks/>
          </p:cNvSpPr>
          <p:nvPr/>
        </p:nvSpPr>
        <p:spPr>
          <a:xfrm>
            <a:off x="419764" y="557064"/>
            <a:ext cx="8305800" cy="648072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Hamiltonian in the curvilinear coordinate system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95536" y="1371600"/>
            <a:ext cx="8305800" cy="4442190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/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sz="4211" dirty="0" smtClean="0"/>
              <a:t>Using a canonical transformation we get a new  Hamiltonian in the reference orbit coordinate system </a:t>
            </a:r>
            <a:r>
              <a:rPr lang="en-US" sz="4211" dirty="0" smtClean="0">
                <a:solidFill>
                  <a:srgbClr val="0000FF"/>
                </a:solidFill>
              </a:rPr>
              <a:t>(</a:t>
            </a:r>
            <a:r>
              <a:rPr lang="en-US" sz="4211" dirty="0" err="1" smtClean="0">
                <a:solidFill>
                  <a:srgbClr val="0000FF"/>
                </a:solidFill>
              </a:rPr>
              <a:t>x</a:t>
            </a:r>
            <a:r>
              <a:rPr lang="en-US" sz="4211" dirty="0" smtClean="0">
                <a:solidFill>
                  <a:srgbClr val="0000FF"/>
                </a:solidFill>
              </a:rPr>
              <a:t>, </a:t>
            </a:r>
            <a:r>
              <a:rPr lang="en-US" sz="4211" dirty="0" err="1" smtClean="0">
                <a:solidFill>
                  <a:srgbClr val="0000FF"/>
                </a:solidFill>
              </a:rPr>
              <a:t>s</a:t>
            </a:r>
            <a:r>
              <a:rPr lang="en-US" sz="4211" dirty="0" smtClean="0">
                <a:solidFill>
                  <a:srgbClr val="0000FF"/>
                </a:solidFill>
              </a:rPr>
              <a:t>, </a:t>
            </a:r>
            <a:r>
              <a:rPr lang="en-US" sz="4211" dirty="0" err="1" smtClean="0">
                <a:solidFill>
                  <a:srgbClr val="0000FF"/>
                </a:solidFill>
              </a:rPr>
              <a:t>y</a:t>
            </a:r>
            <a:r>
              <a:rPr lang="en-US" sz="4211" dirty="0" smtClean="0">
                <a:solidFill>
                  <a:srgbClr val="0000FF"/>
                </a:solidFill>
              </a:rPr>
              <a:t>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4211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4211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</a:pPr>
            <a:endParaRPr lang="en-US" sz="4211" dirty="0" smtClean="0"/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endParaRPr lang="en-US" sz="4211" dirty="0" smtClean="0"/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sz="4211" dirty="0" smtClean="0"/>
              <a:t>Because the reference orbit is a closed curve the new Hamiltonian on </a:t>
            </a:r>
            <a:r>
              <a:rPr lang="en-US" sz="4211" dirty="0" err="1" smtClean="0">
                <a:solidFill>
                  <a:srgbClr val="0000FF"/>
                </a:solidFill>
              </a:rPr>
              <a:t>s</a:t>
            </a:r>
            <a:r>
              <a:rPr lang="en-US" sz="4211" dirty="0" smtClean="0"/>
              <a:t> is periodic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sz="4211" dirty="0" smtClean="0"/>
              <a:t>Using the relations: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  <a:defRPr/>
            </a:pPr>
            <a:endParaRPr lang="en-US" sz="4211" dirty="0" smtClean="0"/>
          </a:p>
          <a:p>
            <a:pPr marL="342900" lvl="0" indent="-342900">
              <a:lnSpc>
                <a:spcPct val="120000"/>
              </a:lnSpc>
              <a:spcBef>
                <a:spcPct val="20000"/>
              </a:spcBef>
            </a:pPr>
            <a:endParaRPr lang="en-US" sz="4211" dirty="0" smtClean="0"/>
          </a:p>
          <a:p>
            <a:pPr marL="342900" lvl="0" indent="-342900">
              <a:lnSpc>
                <a:spcPct val="120000"/>
              </a:lnSpc>
              <a:spcBef>
                <a:spcPct val="20000"/>
              </a:spcBef>
              <a:buFont typeface="Arial"/>
              <a:buChar char="•"/>
            </a:pPr>
            <a:r>
              <a:rPr lang="en-US" sz="4211" dirty="0" smtClean="0"/>
              <a:t>and expanding to 2</a:t>
            </a:r>
            <a:r>
              <a:rPr lang="en-US" sz="4211" baseline="30000" dirty="0" smtClean="0"/>
              <a:t>nd</a:t>
            </a:r>
            <a:r>
              <a:rPr lang="en-US" sz="4211" dirty="0" smtClean="0"/>
              <a:t> order in </a:t>
            </a:r>
            <a:r>
              <a:rPr lang="en-US" sz="4211" dirty="0" err="1" smtClean="0"/>
              <a:t>p</a:t>
            </a:r>
            <a:r>
              <a:rPr lang="en-US" sz="4211" baseline="-25000" dirty="0" err="1" smtClean="0"/>
              <a:t>x</a:t>
            </a:r>
            <a:r>
              <a:rPr lang="en-US" sz="4211" dirty="0" smtClean="0"/>
              <a:t> and </a:t>
            </a:r>
            <a:r>
              <a:rPr lang="en-US" sz="4211" dirty="0" err="1" smtClean="0"/>
              <a:t>p</a:t>
            </a:r>
            <a:r>
              <a:rPr lang="en-US" sz="4211" baseline="-25000" dirty="0" err="1" smtClean="0"/>
              <a:t>y</a:t>
            </a:r>
            <a:r>
              <a:rPr lang="en-US" sz="4211" dirty="0" smtClean="0"/>
              <a:t> yields:</a:t>
            </a:r>
          </a:p>
          <a:p>
            <a:pPr marL="342900" lvl="0" indent="-342900">
              <a:spcBef>
                <a:spcPct val="20000"/>
              </a:spcBef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		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Slide Number Placeholder 3"/>
          <p:cNvSpPr txBox="1">
            <a:spLocks/>
          </p:cNvSpPr>
          <p:nvPr/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B9F76-9530-4300-8742-75C38656C8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96416267"/>
              </p:ext>
            </p:extLst>
          </p:nvPr>
        </p:nvGraphicFramePr>
        <p:xfrm>
          <a:off x="3202225" y="3936299"/>
          <a:ext cx="2738909" cy="674050"/>
        </p:xfrm>
        <a:graphic>
          <a:graphicData uri="http://schemas.openxmlformats.org/presentationml/2006/ole">
            <p:oleObj spid="_x0000_s185348" name="Equation" r:id="rId8" imgW="1993900" imgH="469900" progId="Equation.3">
              <p:embed/>
            </p:oleObj>
          </a:graphicData>
        </a:graphic>
      </p:graphicFrame>
      <p:graphicFrame>
        <p:nvGraphicFramePr>
          <p:cNvPr id="1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57444181"/>
              </p:ext>
            </p:extLst>
          </p:nvPr>
        </p:nvGraphicFramePr>
        <p:xfrm>
          <a:off x="1088030" y="2084547"/>
          <a:ext cx="7037210" cy="892638"/>
        </p:xfrm>
        <a:graphic>
          <a:graphicData uri="http://schemas.openxmlformats.org/presentationml/2006/ole">
            <p:oleObj spid="_x0000_s185349" name="Equation" r:id="rId9" imgW="4102100" imgH="520700" progId="Equation.3">
              <p:embed/>
            </p:oleObj>
          </a:graphicData>
        </a:graphic>
      </p:graphicFrame>
      <p:graphicFrame>
        <p:nvGraphicFramePr>
          <p:cNvPr id="185351" name="Object 7"/>
          <p:cNvGraphicFramePr>
            <a:graphicFrameLocks noChangeAspect="1"/>
          </p:cNvGraphicFramePr>
          <p:nvPr/>
        </p:nvGraphicFramePr>
        <p:xfrm>
          <a:off x="1561243" y="5261648"/>
          <a:ext cx="6020873" cy="828625"/>
        </p:xfrm>
        <a:graphic>
          <a:graphicData uri="http://schemas.openxmlformats.org/presentationml/2006/ole">
            <p:oleObj spid="_x0000_s185351" name="Equation" r:id="rId10" imgW="3416300" imgH="469900" progId="Equation.3">
              <p:embed/>
            </p:oleObj>
          </a:graphicData>
        </a:graphic>
      </p:graphicFrame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9414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19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419" r="2907"/>
          <a:stretch/>
        </p:blipFill>
        <p:spPr>
          <a:xfrm>
            <a:off x="29697" y="6092417"/>
            <a:ext cx="869951" cy="713287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t="16667" b="20588"/>
          <a:stretch/>
        </p:blipFill>
        <p:spPr>
          <a:xfrm>
            <a:off x="3974342" y="6263542"/>
            <a:ext cx="1195295" cy="542161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6939" y="6095998"/>
            <a:ext cx="709707" cy="70970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157942" y="6529293"/>
            <a:ext cx="28163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BlairMdITC TT-Medium"/>
                <a:cs typeface="BlairMdITC TT-Medium"/>
              </a:rPr>
              <a:t>Susanna Guiducci</a:t>
            </a:r>
            <a:endParaRPr lang="en-US" sz="1000" dirty="0">
              <a:solidFill>
                <a:schemeClr val="bg1"/>
              </a:solidFill>
              <a:latin typeface="BlairMdITC TT-Medium"/>
              <a:cs typeface="BlairMdITC TT-Medium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69637" y="6529288"/>
            <a:ext cx="30853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BlairMdITC TT-Medium"/>
                <a:cs typeface="BlairMdITC TT-Medium"/>
              </a:rPr>
              <a:t>Optics Basics</a:t>
            </a:r>
            <a:endParaRPr lang="en-US" sz="1000" dirty="0">
              <a:solidFill>
                <a:schemeClr val="bg1"/>
              </a:solidFill>
              <a:latin typeface="BlairMdITC TT-Medium"/>
              <a:cs typeface="BlairMdITC TT-Medium"/>
            </a:endParaRPr>
          </a:p>
        </p:txBody>
      </p:sp>
      <p:sp>
        <p:nvSpPr>
          <p:cNvPr id="53" name="Title 4"/>
          <p:cNvSpPr txBox="1">
            <a:spLocks/>
          </p:cNvSpPr>
          <p:nvPr/>
        </p:nvSpPr>
        <p:spPr>
          <a:xfrm>
            <a:off x="395536" y="404664"/>
            <a:ext cx="8305800" cy="648072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24800" y="6356351"/>
            <a:ext cx="762000" cy="365125"/>
          </a:xfrm>
        </p:spPr>
        <p:txBody>
          <a:bodyPr/>
          <a:lstStyle/>
          <a:p>
            <a:fld id="{6AEB9F76-9530-4300-8742-75C38656C82A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28" name="Title 4"/>
          <p:cNvSpPr txBox="1">
            <a:spLocks/>
          </p:cNvSpPr>
          <p:nvPr/>
        </p:nvSpPr>
        <p:spPr>
          <a:xfrm>
            <a:off x="547936" y="557064"/>
            <a:ext cx="8305800" cy="648072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Equations of motion (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95536" y="1400682"/>
            <a:ext cx="8305800" cy="402139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sz="3200" dirty="0" smtClean="0"/>
              <a:t>In the absence of synchrotron motion, we can generate the equations of motion with</a:t>
            </a: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</a:t>
            </a:r>
          </a:p>
          <a:p>
            <a:pPr marL="342900" lvl="0" indent="-342900">
              <a:lnSpc>
                <a:spcPct val="120000"/>
              </a:lnSpc>
              <a:spcBef>
                <a:spcPct val="20000"/>
              </a:spcBef>
              <a:buFont typeface="Arial"/>
              <a:buChar char="•"/>
            </a:pP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Which yields (top/bottom sign for +/</a:t>
            </a:r>
            <a:r>
              <a:rPr lang="en-US" sz="2900" dirty="0" smtClean="0"/>
              <a:t>- charge)</a:t>
            </a: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			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Slide Number Placeholder 3"/>
          <p:cNvSpPr txBox="1">
            <a:spLocks/>
          </p:cNvSpPr>
          <p:nvPr/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B9F76-9530-4300-8742-75C38656C8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81779884"/>
              </p:ext>
            </p:extLst>
          </p:nvPr>
        </p:nvGraphicFramePr>
        <p:xfrm>
          <a:off x="2314940" y="2468998"/>
          <a:ext cx="4406478" cy="724875"/>
        </p:xfrm>
        <a:graphic>
          <a:graphicData uri="http://schemas.openxmlformats.org/presentationml/2006/ole">
            <p:oleObj spid="_x0000_s149506" name="Equation" r:id="rId8" imgW="3136900" imgH="508000" progId="Equation.3">
              <p:embed/>
            </p:oleObj>
          </a:graphicData>
        </a:graphic>
      </p:graphicFrame>
      <p:graphicFrame>
        <p:nvGraphicFramePr>
          <p:cNvPr id="1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44719068"/>
              </p:ext>
            </p:extLst>
          </p:nvPr>
        </p:nvGraphicFramePr>
        <p:xfrm>
          <a:off x="1157942" y="4973062"/>
          <a:ext cx="3011487" cy="909637"/>
        </p:xfrm>
        <a:graphic>
          <a:graphicData uri="http://schemas.openxmlformats.org/presentationml/2006/ole">
            <p:oleObj spid="_x0000_s149507" name="Equation" r:id="rId9" imgW="1752600" imgH="520700" progId="Equation.3">
              <p:embed/>
            </p:oleObj>
          </a:graphicData>
        </a:graphic>
      </p:graphicFrame>
      <p:graphicFrame>
        <p:nvGraphicFramePr>
          <p:cNvPr id="149510" name="Object 6"/>
          <p:cNvGraphicFramePr>
            <a:graphicFrameLocks noChangeAspect="1"/>
          </p:cNvGraphicFramePr>
          <p:nvPr/>
        </p:nvGraphicFramePr>
        <p:xfrm>
          <a:off x="5405437" y="4973062"/>
          <a:ext cx="2519363" cy="906462"/>
        </p:xfrm>
        <a:graphic>
          <a:graphicData uri="http://schemas.openxmlformats.org/presentationml/2006/ole">
            <p:oleObj spid="_x0000_s149510" name="Equation" r:id="rId10" imgW="1396800" imgH="495000" progId="">
              <p:embed/>
            </p:oleObj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2974459" y="3474387"/>
          <a:ext cx="3087440" cy="537700"/>
        </p:xfrm>
        <a:graphic>
          <a:graphicData uri="http://schemas.openxmlformats.org/presentationml/2006/ole">
            <p:oleObj spid="_x0000_s149513" name="Equation" r:id="rId11" imgW="2260600" imgH="393700" progId="Equation.3">
              <p:embed/>
            </p:oleObj>
          </a:graphicData>
        </a:graphic>
      </p:graphicFrame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9414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419" r="2907"/>
          <a:stretch/>
        </p:blipFill>
        <p:spPr>
          <a:xfrm>
            <a:off x="29697" y="6092417"/>
            <a:ext cx="869951" cy="713287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t="16667" b="20588"/>
          <a:stretch/>
        </p:blipFill>
        <p:spPr>
          <a:xfrm>
            <a:off x="3974342" y="6263542"/>
            <a:ext cx="1195295" cy="542161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6939" y="6095998"/>
            <a:ext cx="709707" cy="70970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157942" y="6529293"/>
            <a:ext cx="28163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BlairMdITC TT-Medium"/>
                <a:cs typeface="BlairMdITC TT-Medium"/>
              </a:rPr>
              <a:t>Susanna Guiducci</a:t>
            </a:r>
            <a:endParaRPr lang="en-US" sz="1000" dirty="0">
              <a:solidFill>
                <a:schemeClr val="bg1"/>
              </a:solidFill>
              <a:latin typeface="BlairMdITC TT-Medium"/>
              <a:cs typeface="BlairMdITC TT-Medium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69637" y="6529288"/>
            <a:ext cx="30853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BlairMdITC TT-Medium"/>
                <a:cs typeface="BlairMdITC TT-Medium"/>
              </a:rPr>
              <a:t>Optics Basics</a:t>
            </a:r>
            <a:endParaRPr lang="en-US" sz="1000" dirty="0">
              <a:solidFill>
                <a:schemeClr val="bg1"/>
              </a:solidFill>
              <a:latin typeface="BlairMdITC TT-Medium"/>
              <a:cs typeface="BlairMdITC TT-Medium"/>
            </a:endParaRPr>
          </a:p>
        </p:txBody>
      </p:sp>
      <p:sp>
        <p:nvSpPr>
          <p:cNvPr id="53" name="Title 4"/>
          <p:cNvSpPr txBox="1">
            <a:spLocks/>
          </p:cNvSpPr>
          <p:nvPr/>
        </p:nvSpPr>
        <p:spPr>
          <a:xfrm>
            <a:off x="395536" y="404664"/>
            <a:ext cx="8305800" cy="648072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24800" y="6356351"/>
            <a:ext cx="762000" cy="365125"/>
          </a:xfrm>
        </p:spPr>
        <p:txBody>
          <a:bodyPr/>
          <a:lstStyle/>
          <a:p>
            <a:fld id="{6AEB9F76-9530-4300-8742-75C38656C82A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28600" y="260648"/>
            <a:ext cx="8686800" cy="743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600" dirty="0" smtClean="0">
                <a:solidFill>
                  <a:schemeClr val="tx2"/>
                </a:solidFill>
              </a:rPr>
              <a:t>Equations of motion </a:t>
            </a:r>
            <a:r>
              <a:rPr lang="en-US" sz="36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(Hill’s Equation)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407188" y="980728"/>
            <a:ext cx="8305800" cy="4953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lvl="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3200" dirty="0" smtClean="0"/>
              <a:t>We next want to consider the equations of motion for a ring with only </a:t>
            </a:r>
            <a:r>
              <a:rPr lang="en-US" sz="3200" dirty="0" smtClean="0">
                <a:solidFill>
                  <a:srgbClr val="0000FF"/>
                </a:solidFill>
              </a:rPr>
              <a:t>guide (dipole) </a:t>
            </a:r>
            <a:r>
              <a:rPr lang="en-US" sz="3200" dirty="0" smtClean="0"/>
              <a:t>and </a:t>
            </a:r>
            <a:r>
              <a:rPr lang="en-US" sz="3200" dirty="0" smtClean="0">
                <a:solidFill>
                  <a:srgbClr val="0000FF"/>
                </a:solidFill>
              </a:rPr>
              <a:t>focusing (</a:t>
            </a:r>
            <a:r>
              <a:rPr lang="en-US" sz="3200" dirty="0" err="1" smtClean="0">
                <a:solidFill>
                  <a:srgbClr val="0000FF"/>
                </a:solidFill>
              </a:rPr>
              <a:t>quadrupole</a:t>
            </a:r>
            <a:r>
              <a:rPr lang="en-US" sz="3200" dirty="0" smtClean="0">
                <a:solidFill>
                  <a:srgbClr val="0000FF"/>
                </a:solidFill>
              </a:rPr>
              <a:t>) </a:t>
            </a:r>
            <a:r>
              <a:rPr lang="en-US" sz="3200" dirty="0" smtClean="0"/>
              <a:t>elements: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1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3200" i="1" dirty="0" smtClean="0">
              <a:solidFill>
                <a:srgbClr val="0000FF"/>
              </a:solidFill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1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3200" i="1" dirty="0" smtClean="0">
                <a:solidFill>
                  <a:srgbClr val="000000"/>
                </a:solidFill>
              </a:rPr>
              <a:t> </a:t>
            </a:r>
            <a:r>
              <a:rPr kumimoji="0" lang="en-US" sz="3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</a:t>
            </a:r>
            <a:r>
              <a:rPr kumimoji="0" lang="en-US" sz="3200" b="0" i="1" u="none" strike="noStrike" kern="1200" cap="none" spc="0" normalizeH="0" baseline="-2500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x</a:t>
            </a:r>
            <a:r>
              <a:rPr kumimoji="0" lang="en-US" sz="3200" b="0" i="1" u="none" strike="noStrike" kern="1200" cap="none" spc="0" normalizeH="0" baseline="-25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3200" dirty="0" smtClean="0">
                <a:solidFill>
                  <a:srgbClr val="000000"/>
                </a:solidFill>
              </a:rPr>
              <a:t>and 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</a:t>
            </a:r>
            <a:r>
              <a:rPr kumimoji="0" lang="en-US" sz="3200" b="0" i="1" u="none" strike="noStrike" kern="1200" cap="none" spc="0" normalizeH="0" baseline="-2500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200" b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are periodic functions of </a:t>
            </a:r>
            <a:r>
              <a:rPr kumimoji="0" lang="en-US" sz="3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</a:t>
            </a:r>
            <a:endParaRPr kumimoji="0" lang="en-US" sz="3200" b="0" i="1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3200" dirty="0" smtClean="0">
                <a:solidFill>
                  <a:srgbClr val="000000"/>
                </a:solidFill>
              </a:rPr>
              <a:t>The period length </a:t>
            </a:r>
            <a:r>
              <a:rPr lang="en-US" sz="3200" i="1" dirty="0" err="1" smtClean="0">
                <a:solidFill>
                  <a:srgbClr val="0000FF"/>
                </a:solidFill>
              </a:rPr>
              <a:t>Lp</a:t>
            </a:r>
            <a:r>
              <a:rPr lang="en-US" sz="3200" dirty="0" smtClean="0">
                <a:solidFill>
                  <a:srgbClr val="000000"/>
                </a:solidFill>
              </a:rPr>
              <a:t> is the circumference or a fraction of it, in case the lattice, i.e. the layout of dipole and </a:t>
            </a:r>
            <a:r>
              <a:rPr lang="en-US" sz="3200" dirty="0" err="1" smtClean="0">
                <a:solidFill>
                  <a:srgbClr val="000000"/>
                </a:solidFill>
              </a:rPr>
              <a:t>quadrupoles</a:t>
            </a:r>
            <a:r>
              <a:rPr lang="en-US" sz="3200" dirty="0" smtClean="0">
                <a:solidFill>
                  <a:srgbClr val="000000"/>
                </a:solidFill>
              </a:rPr>
              <a:t>, has a periodic structure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3200" dirty="0" smtClean="0">
                <a:solidFill>
                  <a:srgbClr val="000000"/>
                </a:solidFill>
              </a:rPr>
              <a:t>A horizontal bending dipole has </a:t>
            </a:r>
            <a:r>
              <a:rPr lang="en-US" sz="3200" i="1" dirty="0" err="1" smtClean="0">
                <a:solidFill>
                  <a:srgbClr val="0000FF"/>
                </a:solidFill>
              </a:rPr>
              <a:t>K</a:t>
            </a:r>
            <a:r>
              <a:rPr lang="en-US" sz="3200" i="1" baseline="-25000" dirty="0" err="1" smtClean="0">
                <a:solidFill>
                  <a:srgbClr val="0000FF"/>
                </a:solidFill>
              </a:rPr>
              <a:t>x</a:t>
            </a:r>
            <a:r>
              <a:rPr lang="en-US" sz="3200" i="1" baseline="-25000" dirty="0" smtClean="0">
                <a:solidFill>
                  <a:srgbClr val="0000FF"/>
                </a:solidFill>
              </a:rPr>
              <a:t> </a:t>
            </a:r>
            <a:r>
              <a:rPr lang="en-US" sz="3200" dirty="0" smtClean="0">
                <a:solidFill>
                  <a:srgbClr val="0000FF"/>
                </a:solidFill>
              </a:rPr>
              <a:t>= 1/</a:t>
            </a:r>
            <a:r>
              <a:rPr lang="en-US" sz="32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r</a:t>
            </a:r>
            <a:r>
              <a:rPr lang="en-US" sz="3200" baseline="30000" dirty="0" smtClean="0">
                <a:solidFill>
                  <a:srgbClr val="0000FF"/>
                </a:solidFill>
              </a:rPr>
              <a:t>2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smtClean="0">
                <a:solidFill>
                  <a:srgbClr val="000000"/>
                </a:solidFill>
              </a:rPr>
              <a:t>and </a:t>
            </a:r>
            <a:r>
              <a:rPr lang="en-US" sz="3200" i="1" dirty="0" smtClean="0">
                <a:solidFill>
                  <a:srgbClr val="0000FF"/>
                </a:solidFill>
              </a:rPr>
              <a:t> </a:t>
            </a:r>
            <a:r>
              <a:rPr lang="en-US" sz="3200" i="1" dirty="0" err="1" smtClean="0">
                <a:solidFill>
                  <a:srgbClr val="0000FF"/>
                </a:solidFill>
              </a:rPr>
              <a:t>K</a:t>
            </a:r>
            <a:r>
              <a:rPr lang="en-US" sz="3200" i="1" baseline="-25000" dirty="0" err="1" smtClean="0">
                <a:solidFill>
                  <a:srgbClr val="0000FF"/>
                </a:solidFill>
              </a:rPr>
              <a:t>y</a:t>
            </a:r>
            <a:r>
              <a:rPr lang="en-US" sz="3200" i="1" dirty="0" smtClean="0">
                <a:solidFill>
                  <a:srgbClr val="0000FF"/>
                </a:solidFill>
              </a:rPr>
              <a:t> =0</a:t>
            </a:r>
            <a:endParaRPr lang="en-US" sz="3200" dirty="0" smtClean="0">
              <a:solidFill>
                <a:srgbClr val="0000FF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/>
              <a:buChar char="•"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 a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quadrupole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1/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r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= 0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 </a:t>
            </a:r>
            <a:r>
              <a:rPr lang="en-US" sz="3200" i="1" dirty="0" err="1" smtClean="0">
                <a:solidFill>
                  <a:srgbClr val="0000FF"/>
                </a:solidFill>
              </a:rPr>
              <a:t>K</a:t>
            </a:r>
            <a:r>
              <a:rPr lang="en-US" sz="3200" i="1" baseline="-25000" dirty="0" err="1" smtClean="0">
                <a:solidFill>
                  <a:srgbClr val="0000FF"/>
                </a:solidFill>
              </a:rPr>
              <a:t>x</a:t>
            </a:r>
            <a:r>
              <a:rPr lang="en-US" sz="3200" i="1" baseline="-25000" dirty="0" smtClean="0">
                <a:solidFill>
                  <a:srgbClr val="0000FF"/>
                </a:solidFill>
              </a:rPr>
              <a:t> </a:t>
            </a:r>
            <a:r>
              <a:rPr lang="en-US" sz="3200" dirty="0" smtClean="0">
                <a:solidFill>
                  <a:srgbClr val="0000FF"/>
                </a:solidFill>
              </a:rPr>
              <a:t>= -</a:t>
            </a:r>
            <a:r>
              <a:rPr lang="en-US" sz="3200" i="1" dirty="0" smtClean="0">
                <a:solidFill>
                  <a:srgbClr val="0000FF"/>
                </a:solidFill>
              </a:rPr>
              <a:t> </a:t>
            </a:r>
            <a:r>
              <a:rPr lang="en-US" sz="3200" i="1" dirty="0" err="1" smtClean="0">
                <a:solidFill>
                  <a:srgbClr val="0000FF"/>
                </a:solidFill>
              </a:rPr>
              <a:t>K</a:t>
            </a:r>
            <a:r>
              <a:rPr lang="en-US" sz="3200" i="1" baseline="-25000" dirty="0" err="1" smtClean="0">
                <a:solidFill>
                  <a:srgbClr val="0000FF"/>
                </a:solidFill>
              </a:rPr>
              <a:t>y</a:t>
            </a:r>
            <a:r>
              <a:rPr lang="en-US" sz="3200" i="1" dirty="0" smtClean="0">
                <a:solidFill>
                  <a:srgbClr val="0000FF"/>
                </a:solidFill>
              </a:rPr>
              <a:t> </a:t>
            </a:r>
            <a:r>
              <a:rPr lang="en-US" sz="3200" dirty="0" smtClean="0"/>
              <a:t>is the focusing strength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  <a:defRPr/>
            </a:pPr>
            <a:r>
              <a:rPr kumimoji="0" lang="en-US" sz="3200" b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A horizontally focusing </a:t>
            </a:r>
            <a:r>
              <a:rPr kumimoji="0" lang="en-US" sz="3200" b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quadrupole</a:t>
            </a:r>
            <a:r>
              <a:rPr kumimoji="0" lang="en-US" sz="3200" b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is vertically defocusing</a:t>
            </a:r>
          </a:p>
        </p:txBody>
      </p:sp>
      <p:sp>
        <p:nvSpPr>
          <p:cNvPr id="15" name="Slide Number Placeholder 3"/>
          <p:cNvSpPr txBox="1">
            <a:spLocks/>
          </p:cNvSpPr>
          <p:nvPr/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B9F76-9530-4300-8742-75C38656C8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20" name="Object 2"/>
          <p:cNvGraphicFramePr>
            <a:graphicFrameLocks noChangeAspect="1"/>
          </p:cNvGraphicFramePr>
          <p:nvPr/>
        </p:nvGraphicFramePr>
        <p:xfrm>
          <a:off x="1537276" y="2038907"/>
          <a:ext cx="4848940" cy="1241213"/>
        </p:xfrm>
        <a:graphic>
          <a:graphicData uri="http://schemas.openxmlformats.org/presentationml/2006/ole">
            <p:oleObj spid="_x0000_s151559" name="Equation" r:id="rId8" imgW="2819160" imgH="711000" progId="">
              <p:embed/>
            </p:oleObj>
          </a:graphicData>
        </a:graphic>
      </p:graphicFrame>
      <p:sp>
        <p:nvSpPr>
          <p:cNvPr id="21" name="Line 11"/>
          <p:cNvSpPr>
            <a:spLocks noChangeShapeType="1"/>
          </p:cNvSpPr>
          <p:nvPr/>
        </p:nvSpPr>
        <p:spPr bwMode="auto">
          <a:xfrm flipH="1" flipV="1">
            <a:off x="6052598" y="2606854"/>
            <a:ext cx="800100" cy="56896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</p:spPr>
        <p:txBody>
          <a:bodyPr lIns="96661" tIns="48331" rIns="96661" bIns="4833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Text Box 12"/>
          <p:cNvSpPr txBox="1">
            <a:spLocks noChangeArrowheads="1"/>
          </p:cNvSpPr>
          <p:nvPr/>
        </p:nvSpPr>
        <p:spPr bwMode="auto">
          <a:xfrm>
            <a:off x="6846127" y="2749275"/>
            <a:ext cx="1695621" cy="682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6661" tIns="48331" rIns="96661" bIns="48331">
            <a:prstTxWarp prst="textNoShape">
              <a:avLst/>
            </a:prstTxWarp>
            <a:spAutoFit/>
          </a:bodyPr>
          <a:lstStyle/>
          <a:p>
            <a:pPr algn="l"/>
            <a:r>
              <a:rPr lang="en-US" sz="1900" dirty="0">
                <a:solidFill>
                  <a:srgbClr val="0000FF"/>
                </a:solidFill>
              </a:rPr>
              <a:t>also commonly</a:t>
            </a:r>
          </a:p>
          <a:p>
            <a:pPr algn="l"/>
            <a:r>
              <a:rPr lang="en-US" sz="1900" dirty="0">
                <a:solidFill>
                  <a:srgbClr val="0000FF"/>
                </a:solidFill>
              </a:rPr>
              <a:t>denoted as </a:t>
            </a:r>
            <a:r>
              <a:rPr lang="en-US" sz="1900" i="1" dirty="0">
                <a:solidFill>
                  <a:srgbClr val="0000FF"/>
                </a:solidFill>
                <a:latin typeface="Times New Roman" charset="0"/>
              </a:rPr>
              <a:t>k</a:t>
            </a:r>
            <a:r>
              <a:rPr lang="en-US" sz="1900" baseline="-25000" dirty="0">
                <a:solidFill>
                  <a:srgbClr val="0000FF"/>
                </a:solidFill>
                <a:latin typeface="Times New Roman" charset="0"/>
              </a:rPr>
              <a:t>1</a:t>
            </a:r>
            <a:endParaRPr lang="en-US" sz="19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9414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97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419" r="2907"/>
          <a:stretch/>
        </p:blipFill>
        <p:spPr>
          <a:xfrm>
            <a:off x="29697" y="6092417"/>
            <a:ext cx="869951" cy="713287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t="16667" b="20588"/>
          <a:stretch/>
        </p:blipFill>
        <p:spPr>
          <a:xfrm>
            <a:off x="3974342" y="6356351"/>
            <a:ext cx="1195295" cy="449352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6939" y="6095998"/>
            <a:ext cx="709707" cy="70970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157942" y="6529293"/>
            <a:ext cx="28163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BlairMdITC TT-Medium"/>
                <a:cs typeface="BlairMdITC TT-Medium"/>
              </a:rPr>
              <a:t>Susanna Guiducci</a:t>
            </a:r>
            <a:endParaRPr lang="en-US" sz="1000" dirty="0">
              <a:solidFill>
                <a:schemeClr val="bg1"/>
              </a:solidFill>
              <a:latin typeface="BlairMdITC TT-Medium"/>
              <a:cs typeface="BlairMdITC TT-Medium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69637" y="6529288"/>
            <a:ext cx="30853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BlairMdITC TT-Medium"/>
                <a:cs typeface="BlairMdITC TT-Medium"/>
              </a:rPr>
              <a:t>Optics Basics</a:t>
            </a:r>
            <a:endParaRPr lang="en-US" sz="1000" dirty="0">
              <a:solidFill>
                <a:schemeClr val="bg1"/>
              </a:solidFill>
              <a:latin typeface="BlairMdITC TT-Medium"/>
              <a:cs typeface="BlairMdITC TT-Medium"/>
            </a:endParaRPr>
          </a:p>
        </p:txBody>
      </p:sp>
      <p:sp>
        <p:nvSpPr>
          <p:cNvPr id="53" name="Title 4"/>
          <p:cNvSpPr txBox="1">
            <a:spLocks/>
          </p:cNvSpPr>
          <p:nvPr/>
        </p:nvSpPr>
        <p:spPr>
          <a:xfrm>
            <a:off x="395536" y="404664"/>
            <a:ext cx="8305800" cy="648072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24800" y="6356351"/>
            <a:ext cx="762000" cy="365125"/>
          </a:xfrm>
        </p:spPr>
        <p:txBody>
          <a:bodyPr/>
          <a:lstStyle/>
          <a:p>
            <a:fld id="{6AEB9F76-9530-4300-8742-75C38656C82A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28" name="Title 4"/>
          <p:cNvSpPr txBox="1">
            <a:spLocks/>
          </p:cNvSpPr>
          <p:nvPr/>
        </p:nvSpPr>
        <p:spPr>
          <a:xfrm>
            <a:off x="395536" y="557064"/>
            <a:ext cx="8305800" cy="648072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200" y="404664"/>
            <a:ext cx="8229600" cy="8004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General Solution to Hill’s Equation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Slide Number Placeholder 3"/>
          <p:cNvSpPr txBox="1">
            <a:spLocks/>
          </p:cNvSpPr>
          <p:nvPr/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B9F76-9530-4300-8742-75C38656C8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395536" y="1205136"/>
            <a:ext cx="8305800" cy="5058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 The general solution to Hill’s equation can now be written as: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lvl="0" defTabSz="914400" fontAlgn="base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lvl="0" defTabSz="914400" fontAlgn="base">
              <a:spcBef>
                <a:spcPct val="20000"/>
              </a:spcBef>
              <a:spcAft>
                <a:spcPct val="0"/>
              </a:spcAft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with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charset="2"/>
                <a:ea typeface="ＭＳ Ｐゴシック" charset="-128"/>
                <a:cs typeface="Symbol" charset="2"/>
              </a:rPr>
              <a:t>b</a:t>
            </a:r>
            <a:r>
              <a:rPr kumimoji="0" lang="en-US" sz="2400" b="0" i="0" u="none" strike="noStrike" kern="0" cap="none" spc="0" normalizeH="0" baseline="-2500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x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(s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) a periodic function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of </a:t>
            </a:r>
            <a:r>
              <a:rPr kumimoji="0" lang="en-US" sz="2400" b="0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s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:       </a:t>
            </a:r>
            <a:r>
              <a:rPr lang="en-US" sz="2400" i="1" kern="0" dirty="0" err="1" smtClean="0">
                <a:solidFill>
                  <a:srgbClr val="0000FF"/>
                </a:solidFill>
                <a:latin typeface="Symbol" charset="2"/>
                <a:ea typeface="ＭＳ Ｐゴシック" charset="-128"/>
                <a:cs typeface="Symbol" charset="2"/>
              </a:rPr>
              <a:t>b</a:t>
            </a:r>
            <a:r>
              <a:rPr lang="en-US" sz="2400" i="1" kern="0" baseline="-25000" dirty="0" err="1" smtClean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x</a:t>
            </a:r>
            <a:r>
              <a:rPr lang="en-US" sz="2400" i="1" kern="0" dirty="0" err="1" smtClean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(s+L</a:t>
            </a:r>
            <a:r>
              <a:rPr lang="en-US" sz="2400" i="1" kern="0" baseline="-25000" dirty="0" err="1" smtClean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P</a:t>
            </a:r>
            <a:r>
              <a:rPr lang="en-US" sz="2400" i="1" kern="0" dirty="0" smtClean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) = </a:t>
            </a:r>
            <a:r>
              <a:rPr lang="en-US" sz="2400" i="1" kern="0" dirty="0" err="1" smtClean="0">
                <a:solidFill>
                  <a:srgbClr val="0000FF"/>
                </a:solidFill>
                <a:latin typeface="Symbol" charset="2"/>
                <a:ea typeface="ＭＳ Ｐゴシック" charset="-128"/>
                <a:cs typeface="Symbol" charset="2"/>
              </a:rPr>
              <a:t>b</a:t>
            </a:r>
            <a:r>
              <a:rPr lang="en-US" sz="2400" i="1" kern="0" baseline="-25000" dirty="0" err="1" smtClean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x</a:t>
            </a:r>
            <a:r>
              <a:rPr lang="en-US" sz="2400" i="1" kern="0" dirty="0" err="1" smtClean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(s</a:t>
            </a:r>
            <a:r>
              <a:rPr lang="en-US" sz="2400" i="1" kern="0" dirty="0" smtClean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600" kern="0" dirty="0" smtClean="0">
                <a:ea typeface="ＭＳ Ｐゴシック" charset="-128"/>
                <a:cs typeface="ＭＳ Ｐゴシック" charset="-128"/>
              </a:rPr>
              <a:t>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400" kern="0" dirty="0" smtClean="0">
                <a:ea typeface="ＭＳ Ｐゴシック" charset="-128"/>
                <a:cs typeface="ＭＳ Ｐゴシック" charset="-128"/>
              </a:rPr>
              <a:t> The linear </a:t>
            </a:r>
            <a:r>
              <a:rPr lang="en-US" sz="2400" kern="0" dirty="0" err="1" smtClean="0">
                <a:ea typeface="ＭＳ Ｐゴシック" charset="-128"/>
                <a:cs typeface="ＭＳ Ｐゴシック" charset="-128"/>
              </a:rPr>
              <a:t>betatron</a:t>
            </a:r>
            <a:r>
              <a:rPr lang="en-US" sz="2400" kern="0" dirty="0" smtClean="0">
                <a:ea typeface="ＭＳ Ｐゴシック" charset="-128"/>
                <a:cs typeface="ＭＳ Ｐゴシック" charset="-128"/>
              </a:rPr>
              <a:t> motion is like an harmonic oscillation with amplitude and phase varying along the ring as a function of </a:t>
            </a:r>
            <a:r>
              <a:rPr lang="en-US" sz="2400" kern="0" dirty="0" err="1" smtClean="0">
                <a:ea typeface="ＭＳ Ｐゴシック" charset="-128"/>
                <a:cs typeface="ＭＳ Ｐゴシック" charset="-128"/>
              </a:rPr>
              <a:t>s</a:t>
            </a:r>
            <a:endParaRPr lang="en-US" sz="2400" kern="0" dirty="0" smtClean="0">
              <a:ea typeface="ＭＳ Ｐゴシック" charset="-128"/>
              <a:cs typeface="ＭＳ Ｐゴシック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1600" kern="0" dirty="0" smtClean="0">
              <a:ea typeface="ＭＳ Ｐゴシック" charset="-128"/>
              <a:cs typeface="ＭＳ Ｐゴシック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 We can now define the </a:t>
            </a:r>
            <a:r>
              <a:rPr kumimoji="0" lang="en-US" sz="24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betatron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tune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for a ring as: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graphicFrame>
        <p:nvGraphicFramePr>
          <p:cNvPr id="153609" name="Object 9"/>
          <p:cNvGraphicFramePr>
            <a:graphicFrameLocks noChangeAspect="1"/>
          </p:cNvGraphicFramePr>
          <p:nvPr/>
        </p:nvGraphicFramePr>
        <p:xfrm>
          <a:off x="659464" y="1908194"/>
          <a:ext cx="7737475" cy="927100"/>
        </p:xfrm>
        <a:graphic>
          <a:graphicData uri="http://schemas.openxmlformats.org/presentationml/2006/ole">
            <p:oleObj spid="_x0000_s153609" name="Equation" r:id="rId8" imgW="3759120" imgH="444240" progId="">
              <p:embed/>
            </p:oleObj>
          </a:graphicData>
        </a:graphic>
      </p:graphicFrame>
      <p:sp>
        <p:nvSpPr>
          <p:cNvPr id="16" name="Rectangle 15"/>
          <p:cNvSpPr/>
          <p:nvPr/>
        </p:nvSpPr>
        <p:spPr>
          <a:xfrm>
            <a:off x="457200" y="5259574"/>
            <a:ext cx="82296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153610" name="Object 10"/>
          <p:cNvGraphicFramePr>
            <a:graphicFrameLocks noChangeAspect="1"/>
          </p:cNvGraphicFramePr>
          <p:nvPr/>
        </p:nvGraphicFramePr>
        <p:xfrm>
          <a:off x="516288" y="5247073"/>
          <a:ext cx="8185048" cy="895529"/>
        </p:xfrm>
        <a:graphic>
          <a:graphicData uri="http://schemas.openxmlformats.org/presentationml/2006/ole">
            <p:oleObj spid="_x0000_s153610" name="Equation" r:id="rId9" imgW="4127400" imgH="444240" progId="">
              <p:embed/>
            </p:oleObj>
          </a:graphicData>
        </a:graphic>
      </p:graphicFrame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9414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419" r="2907"/>
          <a:stretch/>
        </p:blipFill>
        <p:spPr>
          <a:xfrm>
            <a:off x="29697" y="6092417"/>
            <a:ext cx="869951" cy="713287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t="16667" b="20588"/>
          <a:stretch/>
        </p:blipFill>
        <p:spPr>
          <a:xfrm>
            <a:off x="3974342" y="6263542"/>
            <a:ext cx="1195295" cy="542161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6939" y="6095998"/>
            <a:ext cx="709707" cy="70970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157942" y="6529293"/>
            <a:ext cx="28163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BlairMdITC TT-Medium"/>
                <a:cs typeface="BlairMdITC TT-Medium"/>
              </a:rPr>
              <a:t>Susanna Guiducci</a:t>
            </a:r>
            <a:endParaRPr lang="en-US" sz="1000" dirty="0">
              <a:solidFill>
                <a:schemeClr val="bg1"/>
              </a:solidFill>
              <a:latin typeface="BlairMdITC TT-Medium"/>
              <a:cs typeface="BlairMdITC TT-Medium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69637" y="6529288"/>
            <a:ext cx="30853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BlairMdITC TT-Medium"/>
                <a:cs typeface="BlairMdITC TT-Medium"/>
              </a:rPr>
              <a:t>Optics Basics</a:t>
            </a:r>
            <a:endParaRPr lang="en-US" sz="1000" dirty="0">
              <a:solidFill>
                <a:schemeClr val="bg1"/>
              </a:solidFill>
              <a:latin typeface="BlairMdITC TT-Medium"/>
              <a:cs typeface="BlairMdITC TT-Medium"/>
            </a:endParaRPr>
          </a:p>
        </p:txBody>
      </p:sp>
      <p:sp>
        <p:nvSpPr>
          <p:cNvPr id="53" name="Title 4"/>
          <p:cNvSpPr txBox="1">
            <a:spLocks/>
          </p:cNvSpPr>
          <p:nvPr/>
        </p:nvSpPr>
        <p:spPr>
          <a:xfrm>
            <a:off x="395536" y="404664"/>
            <a:ext cx="8305800" cy="648072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24800" y="6356351"/>
            <a:ext cx="762000" cy="365125"/>
          </a:xfrm>
        </p:spPr>
        <p:txBody>
          <a:bodyPr/>
          <a:lstStyle/>
          <a:p>
            <a:fld id="{6AEB9F76-9530-4300-8742-75C38656C82A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28" name="Title 4"/>
          <p:cNvSpPr txBox="1">
            <a:spLocks/>
          </p:cNvSpPr>
          <p:nvPr/>
        </p:nvSpPr>
        <p:spPr>
          <a:xfrm>
            <a:off x="547936" y="452205"/>
            <a:ext cx="8305800" cy="648072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Betatron</a:t>
            </a:r>
            <a:r>
              <a:rPr lang="en-US" sz="4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oscillations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95536" y="1124745"/>
            <a:ext cx="8519864" cy="4351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periodic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functio</a:t>
            </a:r>
            <a:r>
              <a:rPr lang="en-US" sz="2400" dirty="0" err="1" smtClean="0"/>
              <a:t>n</a:t>
            </a:r>
            <a:r>
              <a:rPr lang="en-US" sz="2400" dirty="0" smtClean="0"/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b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ymbol" charset="2"/>
              </a:rPr>
              <a:t>(s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ymbol" charset="2"/>
              </a:rPr>
              <a:t>) describes the envelope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ymbol" charset="2"/>
              </a:rPr>
              <a:t> of the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ymbol" charset="2"/>
              </a:rPr>
              <a:t> </a:t>
            </a: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betatron</a:t>
            </a:r>
            <a:r>
              <a:rPr kumimoji="0" lang="en-US" sz="2400" b="0" i="1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oscillations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that the particles perform with respect to the reference orbit given by guide field of the dipoles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oscillations are in both planes,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x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number of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betatron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oscillations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per turn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“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betatron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tune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”, or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“phase advance”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is an important ring parameter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5657" y="2462147"/>
            <a:ext cx="6052328" cy="164130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8"/>
              <a:srcRect r="4848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9"/>
              <a:srcRect r="48484"/>
              <a:stretch>
                <a:fillRect/>
              </a:stretch>
            </p:blipFill>
          </mc:Fallback>
        </mc:AlternateContent>
        <p:spPr>
          <a:xfrm>
            <a:off x="899647" y="5281212"/>
            <a:ext cx="4716673" cy="977900"/>
          </a:xfrm>
          <a:prstGeom prst="rect">
            <a:avLst/>
          </a:prstGeom>
          <a:ln>
            <a:solidFill>
              <a:srgbClr val="4F81BD">
                <a:alpha val="51000"/>
              </a:srgbClr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5616321" y="5475914"/>
            <a:ext cx="2780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With C  ring circumference</a:t>
            </a:r>
          </a:p>
          <a:p>
            <a:r>
              <a:rPr lang="en-US" dirty="0" smtClean="0"/>
              <a:t>          R  ring radius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9414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419" r="2907"/>
          <a:stretch/>
        </p:blipFill>
        <p:spPr>
          <a:xfrm>
            <a:off x="29697" y="6092417"/>
            <a:ext cx="869951" cy="713287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6939" y="6095998"/>
            <a:ext cx="709707" cy="70970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157942" y="6529293"/>
            <a:ext cx="28163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BlairMdITC TT-Medium"/>
                <a:cs typeface="BlairMdITC TT-Medium"/>
              </a:rPr>
              <a:t>Susanna Guiducci</a:t>
            </a:r>
            <a:endParaRPr lang="en-US" sz="1000" dirty="0">
              <a:solidFill>
                <a:schemeClr val="bg1"/>
              </a:solidFill>
              <a:latin typeface="BlairMdITC TT-Medium"/>
              <a:cs typeface="BlairMdITC TT-Medium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69637" y="6529288"/>
            <a:ext cx="30853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BlairMdITC TT-Medium"/>
                <a:cs typeface="BlairMdITC TT-Medium"/>
              </a:rPr>
              <a:t>Optics Basics</a:t>
            </a:r>
            <a:endParaRPr lang="en-US" sz="1000" dirty="0">
              <a:solidFill>
                <a:schemeClr val="bg1"/>
              </a:solidFill>
              <a:latin typeface="BlairMdITC TT-Medium"/>
              <a:cs typeface="BlairMdITC TT-Medium"/>
            </a:endParaRPr>
          </a:p>
        </p:txBody>
      </p:sp>
      <p:sp>
        <p:nvSpPr>
          <p:cNvPr id="53" name="Title 4"/>
          <p:cNvSpPr txBox="1">
            <a:spLocks/>
          </p:cNvSpPr>
          <p:nvPr/>
        </p:nvSpPr>
        <p:spPr>
          <a:xfrm>
            <a:off x="395536" y="404664"/>
            <a:ext cx="8305800" cy="648072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24800" y="6356351"/>
            <a:ext cx="762000" cy="365125"/>
          </a:xfrm>
        </p:spPr>
        <p:txBody>
          <a:bodyPr/>
          <a:lstStyle/>
          <a:p>
            <a:fld id="{6AEB9F76-9530-4300-8742-75C38656C82A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28" name="Title 4"/>
          <p:cNvSpPr txBox="1">
            <a:spLocks/>
          </p:cNvSpPr>
          <p:nvPr/>
        </p:nvSpPr>
        <p:spPr>
          <a:xfrm>
            <a:off x="443068" y="440554"/>
            <a:ext cx="8305800" cy="648072"/>
          </a:xfrm>
          <a:prstGeom prst="rect">
            <a:avLst/>
          </a:prstGeom>
        </p:spPr>
        <p:txBody>
          <a:bodyPr vert="horz" lIns="0" tIns="45720" rIns="0" bIns="0" anchor="ctr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Comments about the solutions to Hill’s equations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43068" y="1091040"/>
            <a:ext cx="8305800" cy="487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marL="355600" marR="0" lvl="1" indent="-2730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charset="-128"/>
              </a:rPr>
              <a:t>The solutions to Hill’s equation describe the particle motion around a reference orbit, the </a:t>
            </a: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closed orbit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charset="-128"/>
              </a:rPr>
              <a:t>.  This motion is known as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betatron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 motion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charset="-128"/>
              </a:rPr>
              <a:t>.  We are generally interested in small amplitude motions around the closed orbit</a:t>
            </a:r>
          </a:p>
          <a:p>
            <a:pPr marL="355600" marR="0" lvl="1" indent="-2730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charset="-128"/>
              </a:rPr>
              <a:t>Accelerators are generally designed with discrete components which have locally uniform magnetic fields and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charset="-128"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charset="-128"/>
              </a:rPr>
              <a:t> the focusing functions, </a:t>
            </a:r>
            <a:r>
              <a:rPr kumimoji="0" lang="en-US" sz="2000" b="0" i="1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charset="0"/>
                <a:ea typeface="ＭＳ Ｐゴシック" charset="-128"/>
              </a:rPr>
              <a:t>K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charset="0"/>
                <a:ea typeface="ＭＳ Ｐゴシック" charset="-128"/>
              </a:rPr>
              <a:t>(</a:t>
            </a:r>
            <a:r>
              <a:rPr kumimoji="0" lang="en-US" sz="2000" b="0" i="1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charset="0"/>
                <a:ea typeface="ＭＳ Ｐゴシック" charset="-128"/>
              </a:rPr>
              <a:t>s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charset="0"/>
                <a:ea typeface="ＭＳ Ｐゴシック" charset="-128"/>
              </a:rPr>
              <a:t>)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charset="-128"/>
              </a:rPr>
              <a:t>, can be represented in a piecewise constant manner  </a:t>
            </a:r>
          </a:p>
          <a:p>
            <a:pPr marL="355600" marR="0" lvl="1" indent="-2730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charset="-128"/>
              </a:rPr>
              <a:t>This allows us to locally solve for the characteristics of the motion and implement the solution in terms of a </a:t>
            </a: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transfer matrix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  M</a:t>
            </a:r>
          </a:p>
          <a:p>
            <a:pPr marL="355600" marR="0" lvl="1" indent="-2730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charset="-128"/>
              </a:rPr>
              <a:t>For each segment for which we have a solution, we can then take a particle’s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initial conditions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charset="-128"/>
              </a:rPr>
              <a:t> at the entrance to the segment and transform it to the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final conditions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charset="-128"/>
              </a:rPr>
              <a:t>at the exit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t="16667" b="30336"/>
          <a:stretch/>
        </p:blipFill>
        <p:spPr>
          <a:xfrm>
            <a:off x="3974343" y="6461609"/>
            <a:ext cx="1007361" cy="385934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graphicFrame>
        <p:nvGraphicFramePr>
          <p:cNvPr id="159749" name="Object 5"/>
          <p:cNvGraphicFramePr>
            <a:graphicFrameLocks noChangeAspect="1"/>
          </p:cNvGraphicFramePr>
          <p:nvPr/>
        </p:nvGraphicFramePr>
        <p:xfrm>
          <a:off x="2917069" y="5247765"/>
          <a:ext cx="3227387" cy="1073150"/>
        </p:xfrm>
        <a:graphic>
          <a:graphicData uri="http://schemas.openxmlformats.org/presentationml/2006/ole">
            <p:oleObj spid="_x0000_s159749" name="Equation" r:id="rId8" imgW="1473120" imgH="482400" progId="">
              <p:embed/>
            </p:oleObj>
          </a:graphicData>
        </a:graphic>
      </p:graphicFrame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9414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419" r="2907"/>
          <a:stretch/>
        </p:blipFill>
        <p:spPr>
          <a:xfrm>
            <a:off x="29697" y="6092417"/>
            <a:ext cx="869951" cy="713287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t="16667" b="20588"/>
          <a:stretch/>
        </p:blipFill>
        <p:spPr>
          <a:xfrm>
            <a:off x="3974342" y="6263542"/>
            <a:ext cx="1195295" cy="542161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6939" y="6095998"/>
            <a:ext cx="709707" cy="70970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157942" y="6529293"/>
            <a:ext cx="28163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BlairMdITC TT-Medium"/>
                <a:cs typeface="BlairMdITC TT-Medium"/>
              </a:rPr>
              <a:t>Susanna Guiducci</a:t>
            </a:r>
            <a:endParaRPr lang="en-US" sz="1000" dirty="0">
              <a:solidFill>
                <a:schemeClr val="bg1"/>
              </a:solidFill>
              <a:latin typeface="BlairMdITC TT-Medium"/>
              <a:cs typeface="BlairMdITC TT-Medium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69637" y="6529288"/>
            <a:ext cx="30853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BlairMdITC TT-Medium"/>
                <a:cs typeface="BlairMdITC TT-Medium"/>
              </a:rPr>
              <a:t>Optics Basics</a:t>
            </a:r>
            <a:endParaRPr lang="en-US" sz="1000" dirty="0">
              <a:solidFill>
                <a:schemeClr val="bg1"/>
              </a:solidFill>
              <a:latin typeface="BlairMdITC TT-Medium"/>
              <a:cs typeface="BlairMdITC TT-Medium"/>
            </a:endParaRPr>
          </a:p>
        </p:txBody>
      </p:sp>
      <p:sp>
        <p:nvSpPr>
          <p:cNvPr id="53" name="Title 4"/>
          <p:cNvSpPr txBox="1">
            <a:spLocks/>
          </p:cNvSpPr>
          <p:nvPr/>
        </p:nvSpPr>
        <p:spPr>
          <a:xfrm>
            <a:off x="395536" y="404664"/>
            <a:ext cx="8305800" cy="648072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24800" y="6356351"/>
            <a:ext cx="762000" cy="365125"/>
          </a:xfrm>
        </p:spPr>
        <p:txBody>
          <a:bodyPr/>
          <a:lstStyle/>
          <a:p>
            <a:fld id="{6AEB9F76-9530-4300-8742-75C38656C82A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28" name="Title 4"/>
          <p:cNvSpPr txBox="1">
            <a:spLocks/>
          </p:cNvSpPr>
          <p:nvPr/>
        </p:nvSpPr>
        <p:spPr>
          <a:xfrm>
            <a:off x="547936" y="404664"/>
            <a:ext cx="8305800" cy="648072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kern="0" dirty="0" smtClean="0">
                <a:solidFill>
                  <a:srgbClr val="CC0000"/>
                </a:solidFill>
                <a:ea typeface="ＭＳ Ｐゴシック" charset="-128"/>
                <a:cs typeface="ＭＳ Ｐゴシック" charset="-128"/>
              </a:rPr>
              <a:t>Transfer Matrices</a:t>
            </a:r>
            <a:endParaRPr lang="en-US" sz="4000" kern="0" dirty="0">
              <a:solidFill>
                <a:srgbClr val="CC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Date Placeholder 4"/>
          <p:cNvSpPr>
            <a:spLocks noGrp="1"/>
          </p:cNvSpPr>
          <p:nvPr>
            <p:ph type="dt" sz="quarter" idx="10"/>
          </p:nvPr>
        </p:nvSpPr>
        <p:spPr>
          <a:xfrm>
            <a:off x="80010" y="7071360"/>
            <a:ext cx="3120390" cy="243840"/>
          </a:xfrm>
          <a:noFill/>
        </p:spPr>
        <p:txBody>
          <a:bodyPr/>
          <a:lstStyle/>
          <a:p>
            <a:r>
              <a:rPr lang="en-US" smtClean="0"/>
              <a:t>October 31, 2010</a:t>
            </a:r>
            <a:endParaRPr lang="en-US"/>
          </a:p>
        </p:txBody>
      </p:sp>
      <p:sp>
        <p:nvSpPr>
          <p:cNvPr id="1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0390" y="7071360"/>
            <a:ext cx="3200400" cy="191347"/>
          </a:xfrm>
          <a:noFill/>
        </p:spPr>
        <p:txBody>
          <a:bodyPr/>
          <a:lstStyle/>
          <a:p>
            <a:r>
              <a:rPr lang="en-US" smtClean="0"/>
              <a:t>A3 Lectures:  Damping Rings - Part 1</a:t>
            </a:r>
            <a:endParaRPr lang="en-US"/>
          </a:p>
        </p:txBody>
      </p:sp>
      <p:sp>
        <p:nvSpPr>
          <p:cNvPr id="16" name="Slide Number Placeholder 6"/>
          <p:cNvSpPr txBox="1">
            <a:spLocks/>
          </p:cNvSpPr>
          <p:nvPr/>
        </p:nvSpPr>
        <p:spPr bwMode="auto">
          <a:xfrm>
            <a:off x="8801100" y="7071360"/>
            <a:ext cx="720090" cy="162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B346FB-88E5-0E4F-B1AC-0E576CDBD1C7}" type="slidenum">
              <a:rPr kumimoji="0" lang="en-US" sz="1300" b="0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300" b="0" i="1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 bwMode="auto">
          <a:xfrm>
            <a:off x="395537" y="1281597"/>
            <a:ext cx="8305800" cy="4519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We now write the solutions of the Hill’s equations in transfer matrix form: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500" kern="0" dirty="0" smtClean="0">
              <a:ea typeface="ＭＳ Ｐゴシック" charset="-128"/>
              <a:cs typeface="ＭＳ Ｐゴシック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where       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graphicFrame>
        <p:nvGraphicFramePr>
          <p:cNvPr id="35" name="Object 2"/>
          <p:cNvGraphicFramePr>
            <a:graphicFrameLocks noChangeAspect="1"/>
          </p:cNvGraphicFramePr>
          <p:nvPr/>
        </p:nvGraphicFramePr>
        <p:xfrm>
          <a:off x="1887881" y="2094433"/>
          <a:ext cx="4550070" cy="3420000"/>
        </p:xfrm>
        <a:graphic>
          <a:graphicData uri="http://schemas.openxmlformats.org/presentationml/2006/ole">
            <p:oleObj spid="_x0000_s116744" name="Equation" r:id="rId8" imgW="3022560" imgH="2234880" progId="">
              <p:embed/>
            </p:oleObj>
          </a:graphicData>
        </a:graphic>
      </p:graphicFrame>
      <p:graphicFrame>
        <p:nvGraphicFramePr>
          <p:cNvPr id="36" name="Object 3"/>
          <p:cNvGraphicFramePr>
            <a:graphicFrameLocks noChangeAspect="1"/>
          </p:cNvGraphicFramePr>
          <p:nvPr/>
        </p:nvGraphicFramePr>
        <p:xfrm>
          <a:off x="1151521" y="5794648"/>
          <a:ext cx="1216375" cy="463912"/>
        </p:xfrm>
        <a:graphic>
          <a:graphicData uri="http://schemas.openxmlformats.org/presentationml/2006/ole">
            <p:oleObj spid="_x0000_s116745" name="Equation" r:id="rId9" imgW="609480" imgH="228600" progId="">
              <p:embed/>
            </p:oleObj>
          </a:graphicData>
        </a:graphic>
      </p:graphicFrame>
      <p:sp>
        <p:nvSpPr>
          <p:cNvPr id="37" name="Text Box 6"/>
          <p:cNvSpPr txBox="1">
            <a:spLocks noChangeArrowheads="1"/>
          </p:cNvSpPr>
          <p:nvPr/>
        </p:nvSpPr>
        <p:spPr bwMode="auto">
          <a:xfrm>
            <a:off x="7127926" y="2515855"/>
            <a:ext cx="1558873" cy="682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6661" tIns="48331" rIns="96661" bIns="48331">
            <a:prstTxWarp prst="textNoShape">
              <a:avLst/>
            </a:prstTxWarp>
            <a:spAutoFit/>
          </a:bodyPr>
          <a:lstStyle/>
          <a:p>
            <a:pPr algn="l"/>
            <a:r>
              <a:rPr lang="en-US" sz="1900" dirty="0">
                <a:solidFill>
                  <a:schemeClr val="accent2"/>
                </a:solidFill>
              </a:rPr>
              <a:t>Focusing</a:t>
            </a:r>
          </a:p>
          <a:p>
            <a:pPr algn="l"/>
            <a:r>
              <a:rPr lang="en-US" sz="1900" dirty="0" err="1">
                <a:solidFill>
                  <a:schemeClr val="accent2"/>
                </a:solidFill>
              </a:rPr>
              <a:t>Quadrupole</a:t>
            </a:r>
            <a:endParaRPr lang="en-US" sz="1900" dirty="0">
              <a:solidFill>
                <a:schemeClr val="accent2"/>
              </a:solidFill>
            </a:endParaRPr>
          </a:p>
        </p:txBody>
      </p:sp>
      <p:sp>
        <p:nvSpPr>
          <p:cNvPr id="38" name="Text Box 7"/>
          <p:cNvSpPr txBox="1">
            <a:spLocks noChangeArrowheads="1"/>
          </p:cNvSpPr>
          <p:nvPr/>
        </p:nvSpPr>
        <p:spPr bwMode="auto">
          <a:xfrm>
            <a:off x="7127926" y="4527491"/>
            <a:ext cx="1558873" cy="682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6661" tIns="48331" rIns="96661" bIns="48331">
            <a:prstTxWarp prst="textNoShape">
              <a:avLst/>
            </a:prstTxWarp>
            <a:spAutoFit/>
          </a:bodyPr>
          <a:lstStyle/>
          <a:p>
            <a:pPr algn="l"/>
            <a:r>
              <a:rPr lang="en-US" sz="1900" dirty="0">
                <a:solidFill>
                  <a:schemeClr val="accent2"/>
                </a:solidFill>
              </a:rPr>
              <a:t>Defocusing</a:t>
            </a:r>
          </a:p>
          <a:p>
            <a:pPr algn="l"/>
            <a:r>
              <a:rPr lang="en-US" sz="1900" dirty="0" err="1">
                <a:solidFill>
                  <a:schemeClr val="accent2"/>
                </a:solidFill>
              </a:rPr>
              <a:t>Quadrupole</a:t>
            </a:r>
            <a:endParaRPr lang="en-US" sz="1900" dirty="0">
              <a:solidFill>
                <a:schemeClr val="accent2"/>
              </a:solidFill>
            </a:endParaRPr>
          </a:p>
        </p:txBody>
      </p:sp>
      <p:sp>
        <p:nvSpPr>
          <p:cNvPr id="39" name="Text Box 8"/>
          <p:cNvSpPr txBox="1">
            <a:spLocks noChangeArrowheads="1"/>
          </p:cNvSpPr>
          <p:nvPr/>
        </p:nvSpPr>
        <p:spPr bwMode="auto">
          <a:xfrm>
            <a:off x="7116967" y="3479448"/>
            <a:ext cx="1212727" cy="682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6661" tIns="48331" rIns="96661" bIns="48331">
            <a:prstTxWarp prst="textNoShape">
              <a:avLst/>
            </a:prstTxWarp>
            <a:spAutoFit/>
          </a:bodyPr>
          <a:lstStyle/>
          <a:p>
            <a:pPr algn="l"/>
            <a:r>
              <a:rPr lang="en-US" sz="1900" dirty="0">
                <a:solidFill>
                  <a:schemeClr val="accent2"/>
                </a:solidFill>
              </a:rPr>
              <a:t>Drift Region</a:t>
            </a:r>
          </a:p>
        </p:txBody>
      </p:sp>
      <p:graphicFrame>
        <p:nvGraphicFramePr>
          <p:cNvPr id="40" name="Object 39"/>
          <p:cNvGraphicFramePr>
            <a:graphicFrameLocks noChangeAspect="1"/>
          </p:cNvGraphicFramePr>
          <p:nvPr/>
        </p:nvGraphicFramePr>
        <p:xfrm>
          <a:off x="2805365" y="5739094"/>
          <a:ext cx="1027894" cy="571052"/>
        </p:xfrm>
        <a:graphic>
          <a:graphicData uri="http://schemas.openxmlformats.org/presentationml/2006/ole">
            <p:oleObj spid="_x0000_s116746" name="Equation" r:id="rId10" imgW="685800" imgH="381000" progId="Equation.3">
              <p:embed/>
            </p:oleObj>
          </a:graphicData>
        </a:graphic>
      </p:graphicFrame>
      <p:sp>
        <p:nvSpPr>
          <p:cNvPr id="41" name="TextBox 40"/>
          <p:cNvSpPr txBox="1"/>
          <p:nvPr/>
        </p:nvSpPr>
        <p:spPr>
          <a:xfrm>
            <a:off x="5266759" y="5735802"/>
            <a:ext cx="2990356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All Matrices have </a:t>
            </a:r>
            <a:r>
              <a:rPr lang="en-US" sz="2000" dirty="0" err="1" smtClean="0"/>
              <a:t>Det</a:t>
            </a:r>
            <a:r>
              <a:rPr lang="en-US" sz="2000" dirty="0" smtClean="0"/>
              <a:t> = 1</a:t>
            </a:r>
            <a:endParaRPr lang="en-US" sz="20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9414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419" r="2907"/>
          <a:stretch/>
        </p:blipFill>
        <p:spPr>
          <a:xfrm>
            <a:off x="29697" y="6092417"/>
            <a:ext cx="869951" cy="713287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t="16667" b="20588"/>
          <a:stretch/>
        </p:blipFill>
        <p:spPr>
          <a:xfrm>
            <a:off x="3974342" y="6263542"/>
            <a:ext cx="1195295" cy="542161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6939" y="6095998"/>
            <a:ext cx="709707" cy="70970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157942" y="6529293"/>
            <a:ext cx="28163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BlairMdITC TT-Medium"/>
                <a:cs typeface="BlairMdITC TT-Medium"/>
              </a:rPr>
              <a:t>Susanna Guiducci</a:t>
            </a:r>
            <a:endParaRPr lang="en-US" sz="1000" dirty="0">
              <a:solidFill>
                <a:schemeClr val="bg1"/>
              </a:solidFill>
              <a:latin typeface="BlairMdITC TT-Medium"/>
              <a:cs typeface="BlairMdITC TT-Medium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69637" y="6529288"/>
            <a:ext cx="30853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BlairMdITC TT-Medium"/>
                <a:cs typeface="BlairMdITC TT-Medium"/>
              </a:rPr>
              <a:t>Optics Basics</a:t>
            </a:r>
            <a:endParaRPr lang="en-US" sz="1000" dirty="0">
              <a:solidFill>
                <a:schemeClr val="bg1"/>
              </a:solidFill>
              <a:latin typeface="BlairMdITC TT-Medium"/>
              <a:cs typeface="BlairMdITC TT-Medium"/>
            </a:endParaRPr>
          </a:p>
        </p:txBody>
      </p:sp>
      <p:sp>
        <p:nvSpPr>
          <p:cNvPr id="53" name="Title 4"/>
          <p:cNvSpPr txBox="1">
            <a:spLocks/>
          </p:cNvSpPr>
          <p:nvPr/>
        </p:nvSpPr>
        <p:spPr>
          <a:xfrm>
            <a:off x="395536" y="404664"/>
            <a:ext cx="8305800" cy="648072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Magnetic components of a storage ring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24800" y="6356351"/>
            <a:ext cx="762000" cy="365125"/>
          </a:xfrm>
        </p:spPr>
        <p:txBody>
          <a:bodyPr/>
          <a:lstStyle/>
          <a:p>
            <a:fld id="{6AEB9F76-9530-4300-8742-75C38656C82A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7350" y="1052736"/>
            <a:ext cx="6179381" cy="324000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>
          <a:xfrm>
            <a:off x="3966352" y="4292735"/>
            <a:ext cx="2128339" cy="2466621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>
          <a:xfrm>
            <a:off x="6106902" y="4299297"/>
            <a:ext cx="2290039" cy="243231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974342" y="4292736"/>
            <a:ext cx="1533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QUADRUPOLE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63301" y="4327213"/>
            <a:ext cx="1533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SEXTUPOLE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8" name="Picture 17" descr="accdip.gif"/>
          <p:cNvPicPr>
            <a:picLocks noChangeAspect="1"/>
          </p:cNvPicPr>
          <p:nvPr/>
        </p:nvPicPr>
        <p:blipFill>
          <a:blip r:embed="rId10"/>
          <a:srcRect l="22376" t="2315" r="7997" b="62074"/>
          <a:stretch>
            <a:fillRect/>
          </a:stretch>
        </p:blipFill>
        <p:spPr>
          <a:xfrm>
            <a:off x="876626" y="4279277"/>
            <a:ext cx="3089727" cy="244219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85132" y="4292736"/>
            <a:ext cx="1274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DIPOLE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9414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419" r="2907"/>
          <a:stretch/>
        </p:blipFill>
        <p:spPr>
          <a:xfrm>
            <a:off x="29697" y="6092417"/>
            <a:ext cx="869951" cy="713287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t="16667" b="20588"/>
          <a:stretch/>
        </p:blipFill>
        <p:spPr>
          <a:xfrm>
            <a:off x="3974342" y="6263542"/>
            <a:ext cx="1195295" cy="542161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6939" y="6095998"/>
            <a:ext cx="709707" cy="70970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157942" y="6529293"/>
            <a:ext cx="28163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BlairMdITC TT-Medium"/>
                <a:cs typeface="BlairMdITC TT-Medium"/>
              </a:rPr>
              <a:t>Susanna Guiducci</a:t>
            </a:r>
            <a:endParaRPr lang="en-US" sz="1000" dirty="0">
              <a:solidFill>
                <a:schemeClr val="bg1"/>
              </a:solidFill>
              <a:latin typeface="BlairMdITC TT-Medium"/>
              <a:cs typeface="BlairMdITC TT-Medium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69637" y="6529288"/>
            <a:ext cx="30853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BlairMdITC TT-Medium"/>
                <a:cs typeface="BlairMdITC TT-Medium"/>
              </a:rPr>
              <a:t>Optics Basics</a:t>
            </a:r>
            <a:endParaRPr lang="en-US" sz="1000" dirty="0">
              <a:solidFill>
                <a:schemeClr val="bg1"/>
              </a:solidFill>
              <a:latin typeface="BlairMdITC TT-Medium"/>
              <a:cs typeface="BlairMdITC TT-Medium"/>
            </a:endParaRPr>
          </a:p>
        </p:txBody>
      </p:sp>
      <p:sp>
        <p:nvSpPr>
          <p:cNvPr id="53" name="Title 4"/>
          <p:cNvSpPr txBox="1">
            <a:spLocks/>
          </p:cNvSpPr>
          <p:nvPr/>
        </p:nvSpPr>
        <p:spPr>
          <a:xfrm>
            <a:off x="395536" y="404664"/>
            <a:ext cx="8305800" cy="648072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24800" y="6356351"/>
            <a:ext cx="762000" cy="365125"/>
          </a:xfrm>
        </p:spPr>
        <p:txBody>
          <a:bodyPr/>
          <a:lstStyle/>
          <a:p>
            <a:fld id="{6AEB9F76-9530-4300-8742-75C38656C82A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28" name="Title 4"/>
          <p:cNvSpPr txBox="1">
            <a:spLocks/>
          </p:cNvSpPr>
          <p:nvPr/>
        </p:nvSpPr>
        <p:spPr>
          <a:xfrm>
            <a:off x="547936" y="404664"/>
            <a:ext cx="8305800" cy="648072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kern="0" dirty="0" smtClean="0">
                <a:solidFill>
                  <a:srgbClr val="CC0000"/>
                </a:solidFill>
                <a:ea typeface="ＭＳ Ｐゴシック" charset="-128"/>
                <a:cs typeface="ＭＳ Ｐゴシック" charset="-128"/>
              </a:rPr>
              <a:t>Transfer Matrices</a:t>
            </a:r>
            <a:endParaRPr lang="en-US" sz="4000" kern="0" dirty="0">
              <a:solidFill>
                <a:srgbClr val="CC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Date Placeholder 4"/>
          <p:cNvSpPr>
            <a:spLocks noGrp="1"/>
          </p:cNvSpPr>
          <p:nvPr>
            <p:ph type="dt" sz="quarter" idx="10"/>
          </p:nvPr>
        </p:nvSpPr>
        <p:spPr>
          <a:xfrm>
            <a:off x="80010" y="7071360"/>
            <a:ext cx="3120390" cy="243840"/>
          </a:xfrm>
          <a:noFill/>
        </p:spPr>
        <p:txBody>
          <a:bodyPr/>
          <a:lstStyle/>
          <a:p>
            <a:r>
              <a:rPr lang="en-US" smtClean="0"/>
              <a:t>October 31, 2010</a:t>
            </a:r>
            <a:endParaRPr lang="en-US"/>
          </a:p>
        </p:txBody>
      </p:sp>
      <p:sp>
        <p:nvSpPr>
          <p:cNvPr id="1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0390" y="7071360"/>
            <a:ext cx="3200400" cy="191347"/>
          </a:xfrm>
          <a:noFill/>
        </p:spPr>
        <p:txBody>
          <a:bodyPr/>
          <a:lstStyle/>
          <a:p>
            <a:r>
              <a:rPr lang="en-US" smtClean="0"/>
              <a:t>A3 Lectures:  Damping Rings - Part 1</a:t>
            </a:r>
            <a:endParaRPr lang="en-US"/>
          </a:p>
        </p:txBody>
      </p:sp>
      <p:sp>
        <p:nvSpPr>
          <p:cNvPr id="16" name="Slide Number Placeholder 6"/>
          <p:cNvSpPr txBox="1">
            <a:spLocks/>
          </p:cNvSpPr>
          <p:nvPr/>
        </p:nvSpPr>
        <p:spPr bwMode="auto">
          <a:xfrm>
            <a:off x="8801100" y="7071360"/>
            <a:ext cx="720090" cy="162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B346FB-88E5-0E4F-B1AC-0E576CDBD1C7}" type="slidenum">
              <a:rPr kumimoji="0" lang="en-US" sz="1300" b="0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300" b="0" i="1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6487800" y="3776134"/>
            <a:ext cx="2560320" cy="2319867"/>
            <a:chOff x="4032" y="2230"/>
            <a:chExt cx="1536" cy="1370"/>
          </a:xfrm>
        </p:grpSpPr>
        <p:grpSp>
          <p:nvGrpSpPr>
            <p:cNvPr id="3" name="Group 26"/>
            <p:cNvGrpSpPr>
              <a:grpSpLocks noChangeAspect="1"/>
            </p:cNvGrpSpPr>
            <p:nvPr/>
          </p:nvGrpSpPr>
          <p:grpSpPr bwMode="auto">
            <a:xfrm rot="-2700000">
              <a:off x="4028" y="2228"/>
              <a:ext cx="1370" cy="1369"/>
              <a:chOff x="4272" y="2160"/>
              <a:chExt cx="912" cy="912"/>
            </a:xfrm>
          </p:grpSpPr>
          <p:sp>
            <p:nvSpPr>
              <p:cNvPr id="20" name="Arc 17"/>
              <p:cNvSpPr>
                <a:spLocks noChangeAspect="1"/>
              </p:cNvSpPr>
              <p:nvPr/>
            </p:nvSpPr>
            <p:spPr bwMode="auto">
              <a:xfrm>
                <a:off x="4608" y="2160"/>
                <a:ext cx="576" cy="576"/>
              </a:xfrm>
              <a:custGeom>
                <a:avLst/>
                <a:gdLst>
                  <a:gd name="T0" fmla="*/ 0 w 21600"/>
                  <a:gd name="T1" fmla="*/ 0 h 21600"/>
                  <a:gd name="T2" fmla="*/ 15 w 21600"/>
                  <a:gd name="T3" fmla="*/ 15 h 21600"/>
                  <a:gd name="T4" fmla="*/ 0 w 21600"/>
                  <a:gd name="T5" fmla="*/ 15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Arc 18"/>
              <p:cNvSpPr>
                <a:spLocks noChangeAspect="1"/>
              </p:cNvSpPr>
              <p:nvPr/>
            </p:nvSpPr>
            <p:spPr bwMode="auto">
              <a:xfrm>
                <a:off x="4608" y="2275"/>
                <a:ext cx="461" cy="461"/>
              </a:xfrm>
              <a:custGeom>
                <a:avLst/>
                <a:gdLst>
                  <a:gd name="T0" fmla="*/ 0 w 21600"/>
                  <a:gd name="T1" fmla="*/ 0 h 21600"/>
                  <a:gd name="T2" fmla="*/ 10 w 21600"/>
                  <a:gd name="T3" fmla="*/ 10 h 21600"/>
                  <a:gd name="T4" fmla="*/ 0 w 21600"/>
                  <a:gd name="T5" fmla="*/ 1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Arc 19"/>
              <p:cNvSpPr>
                <a:spLocks noChangeAspect="1"/>
              </p:cNvSpPr>
              <p:nvPr/>
            </p:nvSpPr>
            <p:spPr bwMode="auto">
              <a:xfrm>
                <a:off x="4599" y="2391"/>
                <a:ext cx="345" cy="345"/>
              </a:xfrm>
              <a:custGeom>
                <a:avLst/>
                <a:gdLst>
                  <a:gd name="T0" fmla="*/ 0 w 21600"/>
                  <a:gd name="T1" fmla="*/ 0 h 21600"/>
                  <a:gd name="T2" fmla="*/ 6 w 21600"/>
                  <a:gd name="T3" fmla="*/ 6 h 21600"/>
                  <a:gd name="T4" fmla="*/ 0 w 21600"/>
                  <a:gd name="T5" fmla="*/ 6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Line 20"/>
              <p:cNvSpPr>
                <a:spLocks noChangeAspect="1" noChangeShapeType="1"/>
              </p:cNvSpPr>
              <p:nvPr/>
            </p:nvSpPr>
            <p:spPr bwMode="auto">
              <a:xfrm flipH="1">
                <a:off x="4416" y="2274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Line 21"/>
              <p:cNvSpPr>
                <a:spLocks noChangeAspect="1" noChangeShapeType="1"/>
              </p:cNvSpPr>
              <p:nvPr/>
            </p:nvSpPr>
            <p:spPr bwMode="auto">
              <a:xfrm flipH="1">
                <a:off x="5067" y="2736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Line 22"/>
              <p:cNvSpPr>
                <a:spLocks noChangeAspect="1" noChangeShapeType="1"/>
              </p:cNvSpPr>
              <p:nvPr/>
            </p:nvSpPr>
            <p:spPr bwMode="auto">
              <a:xfrm>
                <a:off x="4608" y="216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Line 23"/>
              <p:cNvSpPr>
                <a:spLocks noChangeAspect="1" noChangeShapeType="1"/>
              </p:cNvSpPr>
              <p:nvPr/>
            </p:nvSpPr>
            <p:spPr bwMode="auto">
              <a:xfrm flipH="1">
                <a:off x="4944" y="273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Oval 25"/>
              <p:cNvSpPr>
                <a:spLocks noChangeAspect="1" noChangeArrowheads="1"/>
              </p:cNvSpPr>
              <p:nvPr/>
            </p:nvSpPr>
            <p:spPr bwMode="auto">
              <a:xfrm>
                <a:off x="4272" y="2400"/>
                <a:ext cx="672" cy="6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9" name="Text Box 27"/>
            <p:cNvSpPr txBox="1">
              <a:spLocks noChangeArrowheads="1"/>
            </p:cNvSpPr>
            <p:nvPr/>
          </p:nvSpPr>
          <p:spPr bwMode="auto">
            <a:xfrm>
              <a:off x="5290" y="2640"/>
              <a:ext cx="27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500" dirty="0">
                  <a:latin typeface="Times New Roman" charset="0"/>
                </a:rPr>
                <a:t>c.o.</a:t>
              </a:r>
            </a:p>
          </p:txBody>
        </p:sp>
      </p:grpSp>
      <p:sp>
        <p:nvSpPr>
          <p:cNvPr id="31" name="Rectangle 3"/>
          <p:cNvSpPr txBox="1">
            <a:spLocks noChangeArrowheads="1"/>
          </p:cNvSpPr>
          <p:nvPr/>
        </p:nvSpPr>
        <p:spPr bwMode="auto">
          <a:xfrm>
            <a:off x="395537" y="1205136"/>
            <a:ext cx="8405564" cy="5058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Examples:</a:t>
            </a:r>
          </a:p>
          <a:p>
            <a:pPr marL="442913" marR="0" lvl="1" indent="-3492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9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Quadrupole</a:t>
            </a:r>
            <a:r>
              <a:rPr kumimoji="0" lang="en-US" sz="19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 in thin lens approximation:</a:t>
            </a:r>
          </a:p>
          <a:p>
            <a:pPr marL="442913" marR="0" lvl="1" indent="-3492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US" sz="19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  <a:p>
            <a:pPr marL="442913" marR="0" lvl="1" indent="-3492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US" sz="19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  <a:p>
            <a:pPr marL="442913" marR="0" lvl="1" indent="-3492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US" sz="19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  <a:p>
            <a:pPr marL="442913" marR="0" lvl="1" indent="-3492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US" sz="19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  <a:p>
            <a:pPr marL="442913" marR="0" lvl="1" indent="-3492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19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  <a:p>
            <a:pPr marL="442913" marR="0" lvl="1" indent="-3492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19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  <a:p>
            <a:pPr marL="442913" marR="0" lvl="1" indent="-3492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9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Sector dipole (entrance and exit faces </a:t>
            </a:r>
            <a:r>
              <a:rPr kumimoji="0" lang="en-US" sz="3000" b="0" i="0" u="none" strike="noStrike" kern="0" cap="none" spc="0" normalizeH="0" baseline="-2000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Arial" charset="0"/>
                <a:cs typeface="Arial" charset="0"/>
              </a:rPr>
              <a:t>┴</a:t>
            </a:r>
            <a:r>
              <a:rPr kumimoji="0" lang="en-US" sz="19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Arial" charset="0"/>
                <a:cs typeface="Arial" charset="0"/>
              </a:rPr>
              <a:t> to closed orbit)</a:t>
            </a:r>
            <a:r>
              <a:rPr kumimoji="0" lang="en-US" sz="19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:</a:t>
            </a:r>
          </a:p>
          <a:p>
            <a:pPr marL="785372" marR="0" lvl="1" indent="-302066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</p:txBody>
      </p:sp>
      <p:graphicFrame>
        <p:nvGraphicFramePr>
          <p:cNvPr id="32" name="Object 2"/>
          <p:cNvGraphicFramePr>
            <a:graphicFrameLocks noChangeAspect="1"/>
          </p:cNvGraphicFramePr>
          <p:nvPr/>
        </p:nvGraphicFramePr>
        <p:xfrm>
          <a:off x="4117021" y="1747898"/>
          <a:ext cx="3218736" cy="978747"/>
        </p:xfrm>
        <a:graphic>
          <a:graphicData uri="http://schemas.openxmlformats.org/presentationml/2006/ole">
            <p:oleObj spid="_x0000_s187394" name="Equation" r:id="rId8" imgW="1485720" imgH="444240" progId="">
              <p:embed/>
            </p:oleObj>
          </a:graphicData>
        </a:graphic>
      </p:graphicFrame>
      <p:graphicFrame>
        <p:nvGraphicFramePr>
          <p:cNvPr id="33" name="Object 3"/>
          <p:cNvGraphicFramePr>
            <a:graphicFrameLocks noChangeAspect="1"/>
          </p:cNvGraphicFramePr>
          <p:nvPr/>
        </p:nvGraphicFramePr>
        <p:xfrm>
          <a:off x="1169727" y="2766367"/>
          <a:ext cx="6598977" cy="972000"/>
        </p:xfrm>
        <a:graphic>
          <a:graphicData uri="http://schemas.openxmlformats.org/presentationml/2006/ole">
            <p:oleObj spid="_x0000_s187395" name="Equation" r:id="rId9" imgW="3149280" imgH="457200" progId="">
              <p:embed/>
            </p:oleObj>
          </a:graphicData>
        </a:graphic>
      </p:graphicFrame>
      <p:graphicFrame>
        <p:nvGraphicFramePr>
          <p:cNvPr id="34" name="Object 4"/>
          <p:cNvGraphicFramePr>
            <a:graphicFrameLocks noChangeAspect="1"/>
          </p:cNvGraphicFramePr>
          <p:nvPr/>
        </p:nvGraphicFramePr>
        <p:xfrm>
          <a:off x="880110" y="4758267"/>
          <a:ext cx="7360920" cy="1391920"/>
        </p:xfrm>
        <a:graphic>
          <a:graphicData uri="http://schemas.openxmlformats.org/presentationml/2006/ole">
            <p:oleObj spid="_x0000_s187396" name="Equation" r:id="rId10" imgW="3682800" imgH="685800" progId="">
              <p:embed/>
            </p:oleObj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5406583" y="1205136"/>
            <a:ext cx="2990356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All Matrices have </a:t>
            </a:r>
            <a:r>
              <a:rPr lang="en-US" sz="2000" dirty="0" err="1" smtClean="0"/>
              <a:t>Det</a:t>
            </a:r>
            <a:r>
              <a:rPr lang="en-US" sz="2000" dirty="0" smtClean="0"/>
              <a:t> = 1</a:t>
            </a:r>
            <a:endParaRPr lang="en-US" sz="20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9414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419" r="2907"/>
          <a:stretch/>
        </p:blipFill>
        <p:spPr>
          <a:xfrm>
            <a:off x="29697" y="6092417"/>
            <a:ext cx="869951" cy="713287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t="16667" b="20588"/>
          <a:stretch/>
        </p:blipFill>
        <p:spPr>
          <a:xfrm>
            <a:off x="3974342" y="6263542"/>
            <a:ext cx="1195295" cy="542161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6939" y="6095998"/>
            <a:ext cx="709707" cy="70970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157942" y="6529293"/>
            <a:ext cx="28163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BlairMdITC TT-Medium"/>
                <a:cs typeface="BlairMdITC TT-Medium"/>
              </a:rPr>
              <a:t>Susanna Guiducci</a:t>
            </a:r>
            <a:endParaRPr lang="en-US" sz="1000" dirty="0">
              <a:solidFill>
                <a:schemeClr val="bg1"/>
              </a:solidFill>
              <a:latin typeface="BlairMdITC TT-Medium"/>
              <a:cs typeface="BlairMdITC TT-Medium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69637" y="6529288"/>
            <a:ext cx="30853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BlairMdITC TT-Medium"/>
                <a:cs typeface="BlairMdITC TT-Medium"/>
              </a:rPr>
              <a:t>Optics Basics</a:t>
            </a:r>
            <a:endParaRPr lang="en-US" sz="1000" dirty="0">
              <a:solidFill>
                <a:schemeClr val="bg1"/>
              </a:solidFill>
              <a:latin typeface="BlairMdITC TT-Medium"/>
              <a:cs typeface="BlairMdITC TT-Medium"/>
            </a:endParaRPr>
          </a:p>
        </p:txBody>
      </p:sp>
      <p:sp>
        <p:nvSpPr>
          <p:cNvPr id="53" name="Title 4"/>
          <p:cNvSpPr txBox="1">
            <a:spLocks/>
          </p:cNvSpPr>
          <p:nvPr/>
        </p:nvSpPr>
        <p:spPr>
          <a:xfrm>
            <a:off x="395536" y="404664"/>
            <a:ext cx="8305800" cy="648072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24800" y="6356351"/>
            <a:ext cx="762000" cy="365125"/>
          </a:xfrm>
        </p:spPr>
        <p:txBody>
          <a:bodyPr/>
          <a:lstStyle/>
          <a:p>
            <a:fld id="{6AEB9F76-9530-4300-8742-75C38656C82A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28" name="Title 4"/>
          <p:cNvSpPr txBox="1">
            <a:spLocks/>
          </p:cNvSpPr>
          <p:nvPr/>
        </p:nvSpPr>
        <p:spPr>
          <a:xfrm>
            <a:off x="443068" y="427966"/>
            <a:ext cx="8305800" cy="648072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kern="0" dirty="0" err="1" smtClean="0">
                <a:solidFill>
                  <a:srgbClr val="CC0000"/>
                </a:solidFill>
                <a:ea typeface="ＭＳ Ｐゴシック" charset="-128"/>
                <a:cs typeface="ＭＳ Ｐゴシック" charset="-128"/>
              </a:rPr>
              <a:t>Twiss</a:t>
            </a:r>
            <a:r>
              <a:rPr lang="en-US" sz="4000" kern="0" dirty="0" smtClean="0">
                <a:solidFill>
                  <a:srgbClr val="CC0000"/>
                </a:solidFill>
                <a:ea typeface="ＭＳ Ｐゴシック" charset="-128"/>
                <a:cs typeface="ＭＳ Ｐゴシック" charset="-128"/>
              </a:rPr>
              <a:t> Parameters</a:t>
            </a:r>
            <a:endParaRPr lang="en-US" sz="4000" kern="0" dirty="0">
              <a:solidFill>
                <a:srgbClr val="CC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Date Placeholder 4"/>
          <p:cNvSpPr>
            <a:spLocks noGrp="1"/>
          </p:cNvSpPr>
          <p:nvPr>
            <p:ph type="dt" sz="quarter" idx="10"/>
          </p:nvPr>
        </p:nvSpPr>
        <p:spPr>
          <a:xfrm>
            <a:off x="80010" y="7071360"/>
            <a:ext cx="3120390" cy="243840"/>
          </a:xfrm>
          <a:noFill/>
        </p:spPr>
        <p:txBody>
          <a:bodyPr/>
          <a:lstStyle/>
          <a:p>
            <a:r>
              <a:rPr lang="en-US" smtClean="0"/>
              <a:t>October 31, 2010</a:t>
            </a:r>
            <a:endParaRPr lang="en-US"/>
          </a:p>
        </p:txBody>
      </p:sp>
      <p:sp>
        <p:nvSpPr>
          <p:cNvPr id="1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0390" y="7071360"/>
            <a:ext cx="3200400" cy="191347"/>
          </a:xfrm>
          <a:noFill/>
        </p:spPr>
        <p:txBody>
          <a:bodyPr/>
          <a:lstStyle/>
          <a:p>
            <a:r>
              <a:rPr lang="en-US" smtClean="0"/>
              <a:t>A3 Lectures:  Damping Rings - Part 1</a:t>
            </a:r>
            <a:endParaRPr lang="en-US"/>
          </a:p>
        </p:txBody>
      </p:sp>
      <p:sp>
        <p:nvSpPr>
          <p:cNvPr id="16" name="Slide Number Placeholder 6"/>
          <p:cNvSpPr txBox="1">
            <a:spLocks/>
          </p:cNvSpPr>
          <p:nvPr/>
        </p:nvSpPr>
        <p:spPr bwMode="auto">
          <a:xfrm>
            <a:off x="8801100" y="7071360"/>
            <a:ext cx="720090" cy="162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B346FB-88E5-0E4F-B1AC-0E576CDBD1C7}" type="slidenum">
              <a:rPr kumimoji="0" lang="en-US" sz="1300" b="0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300" b="0" i="1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" name="Rectangle 3"/>
          <p:cNvSpPr txBox="1">
            <a:spLocks noChangeArrowheads="1"/>
          </p:cNvSpPr>
          <p:nvPr/>
        </p:nvSpPr>
        <p:spPr bwMode="auto">
          <a:xfrm>
            <a:off x="395536" y="1108196"/>
            <a:ext cx="8244972" cy="5155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The generalized one turn matrix can be written as: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This is the most general form of the matrix. 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charset="2"/>
                <a:ea typeface="ＭＳ Ｐゴシック" charset="-128"/>
                <a:cs typeface="ＭＳ Ｐゴシック" charset="-128"/>
              </a:rPr>
              <a:t>a,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charset="2"/>
                <a:ea typeface="ＭＳ Ｐゴシック" charset="-128"/>
                <a:cs typeface="ＭＳ Ｐゴシック" charset="-128"/>
              </a:rPr>
              <a:t>b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charset="2"/>
                <a:ea typeface="ＭＳ Ｐゴシック" charset="-128"/>
                <a:cs typeface="ＭＳ Ｐゴシック" charset="-128"/>
              </a:rPr>
              <a:t>,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and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charset="2"/>
                <a:ea typeface="ＭＳ Ｐゴシック" charset="-128"/>
                <a:cs typeface="ＭＳ Ｐゴシック" charset="-128"/>
              </a:rPr>
              <a:t>g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are known as either the Courant-Snyder or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Twiss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parameters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(note: they have nothing to do with the familiar relativistic parameters) and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charset="2"/>
                <a:ea typeface="ＭＳ Ｐゴシック" charset="-128"/>
                <a:cs typeface="ＭＳ Ｐゴシック" charset="-128"/>
              </a:rPr>
              <a:t>F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is the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betatron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phase advance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.  The matrix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ＭＳ Ｐゴシック" charset="-128"/>
              </a:rPr>
              <a:t>J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has the properties: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The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n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-turn matrix can be expressed as: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which leads to the stability requirement for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betatron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motion: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graphicFrame>
        <p:nvGraphicFramePr>
          <p:cNvPr id="36" name="Object 2"/>
          <p:cNvGraphicFramePr>
            <a:graphicFrameLocks noChangeAspect="1"/>
          </p:cNvGraphicFramePr>
          <p:nvPr/>
        </p:nvGraphicFramePr>
        <p:xfrm>
          <a:off x="1048674" y="1626708"/>
          <a:ext cx="7120890" cy="929641"/>
        </p:xfrm>
        <a:graphic>
          <a:graphicData uri="http://schemas.openxmlformats.org/presentationml/2006/ole">
            <p:oleObj spid="_x0000_s215045" name="Equation" r:id="rId8" imgW="3555720" imgH="457200" progId="">
              <p:embed/>
            </p:oleObj>
          </a:graphicData>
        </a:graphic>
      </p:graphicFrame>
      <p:sp>
        <p:nvSpPr>
          <p:cNvPr id="37" name="Line 6"/>
          <p:cNvSpPr>
            <a:spLocks noChangeShapeType="1"/>
          </p:cNvSpPr>
          <p:nvPr/>
        </p:nvSpPr>
        <p:spPr bwMode="auto">
          <a:xfrm flipH="1" flipV="1">
            <a:off x="6249324" y="2195668"/>
            <a:ext cx="240030" cy="24384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lIns="96661" tIns="48331" rIns="96661" bIns="4833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Text Box 7"/>
          <p:cNvSpPr txBox="1">
            <a:spLocks noChangeArrowheads="1"/>
          </p:cNvSpPr>
          <p:nvPr/>
        </p:nvSpPr>
        <p:spPr bwMode="auto">
          <a:xfrm>
            <a:off x="6409344" y="2276948"/>
            <a:ext cx="1711757" cy="389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6661" tIns="48331" rIns="96661" bIns="48331">
            <a:prstTxWarp prst="textNoShape">
              <a:avLst/>
            </a:prstTxWarp>
            <a:spAutoFit/>
          </a:bodyPr>
          <a:lstStyle/>
          <a:p>
            <a:pPr algn="l"/>
            <a:r>
              <a:rPr lang="en-US" sz="1900" dirty="0">
                <a:solidFill>
                  <a:schemeClr val="accent2"/>
                </a:solidFill>
              </a:rPr>
              <a:t>Identity matrix</a:t>
            </a:r>
          </a:p>
        </p:txBody>
      </p:sp>
      <p:graphicFrame>
        <p:nvGraphicFramePr>
          <p:cNvPr id="215046" name="Object 6"/>
          <p:cNvGraphicFramePr>
            <a:graphicFrameLocks noChangeAspect="1"/>
          </p:cNvGraphicFramePr>
          <p:nvPr/>
        </p:nvGraphicFramePr>
        <p:xfrm>
          <a:off x="1990311" y="3926339"/>
          <a:ext cx="4850539" cy="885775"/>
        </p:xfrm>
        <a:graphic>
          <a:graphicData uri="http://schemas.openxmlformats.org/presentationml/2006/ole">
            <p:oleObj spid="_x0000_s215046" name="Equation" r:id="rId9" imgW="2539800" imgH="457200" progId="">
              <p:embed/>
            </p:oleObj>
          </a:graphicData>
        </a:graphic>
      </p:graphicFrame>
      <p:graphicFrame>
        <p:nvGraphicFramePr>
          <p:cNvPr id="215048" name="Object 8"/>
          <p:cNvGraphicFramePr>
            <a:graphicFrameLocks noChangeAspect="1"/>
          </p:cNvGraphicFramePr>
          <p:nvPr/>
        </p:nvGraphicFramePr>
        <p:xfrm>
          <a:off x="3216714" y="5691189"/>
          <a:ext cx="2626130" cy="485162"/>
        </p:xfrm>
        <a:graphic>
          <a:graphicData uri="http://schemas.openxmlformats.org/presentationml/2006/ole">
            <p:oleObj spid="_x0000_s215048" name="Equation" r:id="rId10" imgW="1536480" imgH="279360" progId="">
              <p:embed/>
            </p:oleObj>
          </a:graphicData>
        </a:graphic>
      </p:graphicFrame>
      <p:graphicFrame>
        <p:nvGraphicFramePr>
          <p:cNvPr id="215049" name="Object 9"/>
          <p:cNvGraphicFramePr>
            <a:graphicFrameLocks noChangeAspect="1"/>
          </p:cNvGraphicFramePr>
          <p:nvPr/>
        </p:nvGraphicFramePr>
        <p:xfrm>
          <a:off x="4777596" y="4731604"/>
          <a:ext cx="3263496" cy="472511"/>
        </p:xfrm>
        <a:graphic>
          <a:graphicData uri="http://schemas.openxmlformats.org/presentationml/2006/ole">
            <p:oleObj spid="_x0000_s215049" name="Equation" r:id="rId11" imgW="1777680" imgH="253800" progId="">
              <p:embed/>
            </p:oleObj>
          </a:graphicData>
        </a:graphic>
      </p:graphicFrame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9414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419" r="2907"/>
          <a:stretch/>
        </p:blipFill>
        <p:spPr>
          <a:xfrm>
            <a:off x="29697" y="6092417"/>
            <a:ext cx="869951" cy="713287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t="16667" b="20588"/>
          <a:stretch/>
        </p:blipFill>
        <p:spPr>
          <a:xfrm>
            <a:off x="3974342" y="6263542"/>
            <a:ext cx="1195295" cy="542161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6939" y="6095998"/>
            <a:ext cx="709707" cy="70970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157942" y="6529293"/>
            <a:ext cx="28163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BlairMdITC TT-Medium"/>
                <a:cs typeface="BlairMdITC TT-Medium"/>
              </a:rPr>
              <a:t>Susanna Guiducci</a:t>
            </a:r>
            <a:endParaRPr lang="en-US" sz="1000" dirty="0">
              <a:solidFill>
                <a:schemeClr val="bg1"/>
              </a:solidFill>
              <a:latin typeface="BlairMdITC TT-Medium"/>
              <a:cs typeface="BlairMdITC TT-Medium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69637" y="6529288"/>
            <a:ext cx="30853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BlairMdITC TT-Medium"/>
                <a:cs typeface="BlairMdITC TT-Medium"/>
              </a:rPr>
              <a:t>Optics Basics</a:t>
            </a:r>
            <a:endParaRPr lang="en-US" sz="1000" dirty="0">
              <a:solidFill>
                <a:schemeClr val="bg1"/>
              </a:solidFill>
              <a:latin typeface="BlairMdITC TT-Medium"/>
              <a:cs typeface="BlairMdITC TT-Medium"/>
            </a:endParaRPr>
          </a:p>
        </p:txBody>
      </p:sp>
      <p:sp>
        <p:nvSpPr>
          <p:cNvPr id="53" name="Title 4"/>
          <p:cNvSpPr txBox="1">
            <a:spLocks/>
          </p:cNvSpPr>
          <p:nvPr/>
        </p:nvSpPr>
        <p:spPr>
          <a:xfrm>
            <a:off x="395536" y="404664"/>
            <a:ext cx="8305800" cy="648072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24800" y="6356351"/>
            <a:ext cx="762000" cy="365125"/>
          </a:xfrm>
        </p:spPr>
        <p:txBody>
          <a:bodyPr/>
          <a:lstStyle/>
          <a:p>
            <a:fld id="{6AEB9F76-9530-4300-8742-75C38656C82A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28" name="Title 4"/>
          <p:cNvSpPr txBox="1">
            <a:spLocks/>
          </p:cNvSpPr>
          <p:nvPr/>
        </p:nvSpPr>
        <p:spPr>
          <a:xfrm>
            <a:off x="408112" y="557064"/>
            <a:ext cx="8305800" cy="648072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en-US" sz="4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Example of a lattice: the FODO cell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57200" y="135553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Lattice is the sequence of dipole,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quadrupoles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other magnets which constitutes the accelerator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FODO cell is a series of focusing and defocusing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quadrupoles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7900" y="3388635"/>
            <a:ext cx="6946900" cy="27813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9414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419" r="2907"/>
          <a:stretch/>
        </p:blipFill>
        <p:spPr>
          <a:xfrm>
            <a:off x="29697" y="6092417"/>
            <a:ext cx="869951" cy="713287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t="16667" b="20588"/>
          <a:stretch/>
        </p:blipFill>
        <p:spPr>
          <a:xfrm>
            <a:off x="3974342" y="6263542"/>
            <a:ext cx="1195295" cy="542161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6939" y="6095998"/>
            <a:ext cx="709707" cy="70970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157942" y="6529293"/>
            <a:ext cx="28163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BlairMdITC TT-Medium"/>
                <a:cs typeface="BlairMdITC TT-Medium"/>
              </a:rPr>
              <a:t>Susanna Guiducci</a:t>
            </a:r>
            <a:endParaRPr lang="en-US" sz="1000" dirty="0">
              <a:solidFill>
                <a:schemeClr val="bg1"/>
              </a:solidFill>
              <a:latin typeface="BlairMdITC TT-Medium"/>
              <a:cs typeface="BlairMdITC TT-Medium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69637" y="6529288"/>
            <a:ext cx="30853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BlairMdITC TT-Medium"/>
                <a:cs typeface="BlairMdITC TT-Medium"/>
              </a:rPr>
              <a:t>Optics Basics</a:t>
            </a:r>
            <a:endParaRPr lang="en-US" sz="1000" dirty="0">
              <a:solidFill>
                <a:schemeClr val="bg1"/>
              </a:solidFill>
              <a:latin typeface="BlairMdITC TT-Medium"/>
              <a:cs typeface="BlairMdITC TT-Medium"/>
            </a:endParaRPr>
          </a:p>
        </p:txBody>
      </p:sp>
      <p:sp>
        <p:nvSpPr>
          <p:cNvPr id="53" name="Title 4"/>
          <p:cNvSpPr txBox="1">
            <a:spLocks/>
          </p:cNvSpPr>
          <p:nvPr/>
        </p:nvSpPr>
        <p:spPr>
          <a:xfrm>
            <a:off x="395536" y="404664"/>
            <a:ext cx="8305800" cy="648072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24800" y="6356351"/>
            <a:ext cx="762000" cy="365125"/>
          </a:xfrm>
        </p:spPr>
        <p:txBody>
          <a:bodyPr/>
          <a:lstStyle/>
          <a:p>
            <a:fld id="{6AEB9F76-9530-4300-8742-75C38656C82A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28" name="Title 4"/>
          <p:cNvSpPr txBox="1">
            <a:spLocks/>
          </p:cNvSpPr>
          <p:nvPr/>
        </p:nvSpPr>
        <p:spPr>
          <a:xfrm>
            <a:off x="408112" y="557064"/>
            <a:ext cx="8305800" cy="648072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en-US" sz="4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Thin Lens FODO Cell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408112" y="1371601"/>
            <a:ext cx="827868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 dirty="0"/>
              <a:t>In thin lens approximation</a:t>
            </a:r>
            <a:r>
              <a:rPr lang="en-US" altLang="ja-JP" sz="2400" dirty="0" smtClean="0"/>
              <a:t> the </a:t>
            </a:r>
            <a:r>
              <a:rPr lang="en-US" altLang="ja-JP" sz="2400" dirty="0"/>
              <a:t>matrix of </a:t>
            </a:r>
            <a:r>
              <a:rPr lang="en-US" altLang="ja-JP" sz="2400" dirty="0" smtClean="0"/>
              <a:t>a sequence </a:t>
            </a:r>
            <a:r>
              <a:rPr lang="en-US" sz="2400" dirty="0" smtClean="0">
                <a:solidFill>
                  <a:srgbClr val="0000FF"/>
                </a:solidFill>
              </a:rPr>
              <a:t>QF-</a:t>
            </a:r>
            <a:r>
              <a:rPr lang="en-US" sz="2400" dirty="0" smtClean="0">
                <a:solidFill>
                  <a:srgbClr val="246513"/>
                </a:solidFill>
              </a:rPr>
              <a:t>Drift</a:t>
            </a:r>
            <a:r>
              <a:rPr lang="en-US" sz="2400" dirty="0" smtClean="0">
                <a:solidFill>
                  <a:srgbClr val="0000FF"/>
                </a:solidFill>
              </a:rPr>
              <a:t>-</a:t>
            </a:r>
            <a:r>
              <a:rPr lang="en-US" sz="2400" dirty="0" smtClean="0">
                <a:solidFill>
                  <a:srgbClr val="FF0000"/>
                </a:solidFill>
              </a:rPr>
              <a:t>QD</a:t>
            </a:r>
            <a:r>
              <a:rPr lang="en-US" sz="2400" dirty="0" smtClean="0">
                <a:solidFill>
                  <a:srgbClr val="0000FF"/>
                </a:solidFill>
              </a:rPr>
              <a:t>-</a:t>
            </a:r>
            <a:r>
              <a:rPr lang="en-US" sz="2400" dirty="0" smtClean="0">
                <a:solidFill>
                  <a:srgbClr val="246513"/>
                </a:solidFill>
              </a:rPr>
              <a:t>Drift</a:t>
            </a:r>
            <a:r>
              <a:rPr lang="en-US" sz="2400" dirty="0" smtClean="0">
                <a:solidFill>
                  <a:srgbClr val="0000FF"/>
                </a:solidFill>
              </a:rPr>
              <a:t>-QF</a:t>
            </a:r>
            <a:r>
              <a:rPr lang="en-US" sz="2400" dirty="0" smtClean="0"/>
              <a:t> (</a:t>
            </a:r>
            <a:r>
              <a:rPr lang="en-US" altLang="ja-JP" sz="2400" dirty="0" smtClean="0"/>
              <a:t>FODO cell) in the horizontal  plane can </a:t>
            </a:r>
            <a:r>
              <a:rPr lang="en-US" altLang="ja-JP" sz="2400" dirty="0"/>
              <a:t>be written </a:t>
            </a:r>
            <a:r>
              <a:rPr lang="en-US" altLang="ja-JP" sz="2400" dirty="0" smtClean="0"/>
              <a:t>as</a:t>
            </a:r>
            <a:r>
              <a:rPr lang="en-US" sz="2400" dirty="0" smtClean="0"/>
              <a:t> (we start from the center of </a:t>
            </a:r>
            <a:r>
              <a:rPr lang="en-US" sz="2400" dirty="0" smtClean="0">
                <a:solidFill>
                  <a:srgbClr val="0000FF"/>
                </a:solidFill>
              </a:rPr>
              <a:t>QF</a:t>
            </a:r>
            <a:r>
              <a:rPr lang="en-US" sz="2400" dirty="0" smtClean="0"/>
              <a:t>, then its focal length is half and the sign is opposite with respect to </a:t>
            </a:r>
            <a:r>
              <a:rPr lang="en-US" sz="2400" dirty="0" smtClean="0">
                <a:solidFill>
                  <a:srgbClr val="FF0000"/>
                </a:solidFill>
              </a:rPr>
              <a:t>QD</a:t>
            </a:r>
            <a:r>
              <a:rPr lang="en-US" sz="2400" dirty="0" smtClean="0"/>
              <a:t>)</a:t>
            </a:r>
            <a:r>
              <a:rPr lang="en-US" altLang="ja-JP" sz="2400" dirty="0" smtClean="0"/>
              <a:t>:</a:t>
            </a:r>
            <a:endParaRPr lang="en-US" altLang="ja-JP" sz="2400" dirty="0"/>
          </a:p>
        </p:txBody>
      </p:sp>
      <p:graphicFrame>
        <p:nvGraphicFramePr>
          <p:cNvPr id="14" name="Object 2"/>
          <p:cNvGraphicFramePr>
            <a:graphicFrameLocks noChangeAspect="1"/>
          </p:cNvGraphicFramePr>
          <p:nvPr/>
        </p:nvGraphicFramePr>
        <p:xfrm>
          <a:off x="685800" y="3254471"/>
          <a:ext cx="4667251" cy="933450"/>
        </p:xfrm>
        <a:graphic>
          <a:graphicData uri="http://schemas.openxmlformats.org/presentationml/2006/ole">
            <p:oleObj spid="_x0000_s189442" name="Equation" r:id="rId8" imgW="2794000" imgH="558800" progId="Equation.3">
              <p:embed/>
            </p:oleObj>
          </a:graphicData>
        </a:graphic>
      </p:graphicFrame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293385" y="5452612"/>
            <a:ext cx="6455274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2400" dirty="0" smtClean="0"/>
              <a:t>The total effect is focusing in both planes</a:t>
            </a:r>
            <a:endParaRPr lang="en-US" altLang="ja-JP" sz="2400" dirty="0"/>
          </a:p>
        </p:txBody>
      </p:sp>
      <p:graphicFrame>
        <p:nvGraphicFramePr>
          <p:cNvPr id="16" name="Object 3"/>
          <p:cNvGraphicFramePr>
            <a:graphicFrameLocks noChangeAspect="1"/>
          </p:cNvGraphicFramePr>
          <p:nvPr/>
        </p:nvGraphicFramePr>
        <p:xfrm>
          <a:off x="5604768" y="2806796"/>
          <a:ext cx="2895600" cy="1828800"/>
        </p:xfrm>
        <a:graphic>
          <a:graphicData uri="http://schemas.openxmlformats.org/presentationml/2006/ole">
            <p:oleObj spid="_x0000_s189443" name="Equation" r:id="rId9" imgW="1447800" imgH="914400" progId="Equation.3">
              <p:embed/>
            </p:oleObj>
          </a:graphicData>
        </a:graphic>
      </p:graphicFrame>
      <p:sp>
        <p:nvSpPr>
          <p:cNvPr id="17" name="Rectangle 16"/>
          <p:cNvSpPr/>
          <p:nvPr/>
        </p:nvSpPr>
        <p:spPr>
          <a:xfrm>
            <a:off x="505656" y="4532193"/>
            <a:ext cx="47727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 smtClean="0"/>
              <a:t>For the vertical plane change </a:t>
            </a:r>
            <a:r>
              <a:rPr lang="en-US" altLang="ja-JP" sz="2400" i="1" dirty="0" err="1" smtClean="0">
                <a:solidFill>
                  <a:srgbClr val="FF0000"/>
                </a:solidFill>
              </a:rPr>
              <a:t>f</a:t>
            </a:r>
            <a:r>
              <a:rPr lang="en-US" altLang="ja-JP" sz="2400" i="1" dirty="0" smtClean="0">
                <a:solidFill>
                  <a:srgbClr val="FF0000"/>
                </a:solidFill>
              </a:rPr>
              <a:t> </a:t>
            </a:r>
            <a:r>
              <a:rPr lang="en-US" altLang="ja-JP" sz="2400" dirty="0" smtClean="0"/>
              <a:t> in  </a:t>
            </a:r>
            <a:r>
              <a:rPr lang="en-US" altLang="ja-JP" sz="2400" i="1" dirty="0" smtClean="0">
                <a:solidFill>
                  <a:srgbClr val="FF0000"/>
                </a:solidFill>
              </a:rPr>
              <a:t>–</a:t>
            </a:r>
            <a:r>
              <a:rPr lang="en-US" altLang="ja-JP" sz="2400" i="1" dirty="0" err="1" smtClean="0">
                <a:solidFill>
                  <a:srgbClr val="FF0000"/>
                </a:solidFill>
              </a:rPr>
              <a:t>f</a:t>
            </a:r>
            <a:endParaRPr lang="en-US" sz="2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9414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419" r="2907"/>
          <a:stretch/>
        </p:blipFill>
        <p:spPr>
          <a:xfrm>
            <a:off x="29697" y="6092417"/>
            <a:ext cx="869951" cy="713287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t="16667" b="20588"/>
          <a:stretch/>
        </p:blipFill>
        <p:spPr>
          <a:xfrm>
            <a:off x="3974342" y="6263542"/>
            <a:ext cx="1195295" cy="542161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6939" y="6095998"/>
            <a:ext cx="709707" cy="70970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157942" y="6529293"/>
            <a:ext cx="28163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BlairMdITC TT-Medium"/>
                <a:cs typeface="BlairMdITC TT-Medium"/>
              </a:rPr>
              <a:t>Susanna Guiducci</a:t>
            </a:r>
            <a:endParaRPr lang="en-US" sz="1000" dirty="0">
              <a:solidFill>
                <a:schemeClr val="bg1"/>
              </a:solidFill>
              <a:latin typeface="BlairMdITC TT-Medium"/>
              <a:cs typeface="BlairMdITC TT-Medium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69637" y="6529288"/>
            <a:ext cx="30853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BlairMdITC TT-Medium"/>
                <a:cs typeface="BlairMdITC TT-Medium"/>
              </a:rPr>
              <a:t>Optics Basics</a:t>
            </a:r>
            <a:endParaRPr lang="en-US" sz="1000" dirty="0">
              <a:solidFill>
                <a:schemeClr val="bg1"/>
              </a:solidFill>
              <a:latin typeface="BlairMdITC TT-Medium"/>
              <a:cs typeface="BlairMdITC TT-Medium"/>
            </a:endParaRPr>
          </a:p>
        </p:txBody>
      </p:sp>
      <p:sp>
        <p:nvSpPr>
          <p:cNvPr id="53" name="Title 4"/>
          <p:cNvSpPr txBox="1">
            <a:spLocks/>
          </p:cNvSpPr>
          <p:nvPr/>
        </p:nvSpPr>
        <p:spPr>
          <a:xfrm>
            <a:off x="395536" y="404664"/>
            <a:ext cx="8305800" cy="648072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24800" y="6356351"/>
            <a:ext cx="762000" cy="365125"/>
          </a:xfrm>
        </p:spPr>
        <p:txBody>
          <a:bodyPr/>
          <a:lstStyle/>
          <a:p>
            <a:fld id="{6AEB9F76-9530-4300-8742-75C38656C82A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28" name="Title 4"/>
          <p:cNvSpPr txBox="1">
            <a:spLocks/>
          </p:cNvSpPr>
          <p:nvPr/>
        </p:nvSpPr>
        <p:spPr>
          <a:xfrm>
            <a:off x="547936" y="498809"/>
            <a:ext cx="8305800" cy="495672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Exercise on FODO cell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0932" y="1339849"/>
            <a:ext cx="80155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dirty="0" smtClean="0"/>
              <a:t>Comparing the FODO cell matrix with the matrix of a periodic structure evaluate the </a:t>
            </a:r>
            <a:r>
              <a:rPr lang="en-US" altLang="ja-JP" dirty="0" err="1" smtClean="0">
                <a:solidFill>
                  <a:srgbClr val="FF0000"/>
                </a:solidFill>
              </a:rPr>
              <a:t>betatron</a:t>
            </a:r>
            <a:r>
              <a:rPr lang="en-US" altLang="ja-JP" dirty="0" smtClean="0">
                <a:solidFill>
                  <a:srgbClr val="FF0000"/>
                </a:solidFill>
              </a:rPr>
              <a:t> phase advance</a:t>
            </a:r>
            <a:r>
              <a:rPr lang="en-US" altLang="ja-JP" dirty="0" smtClean="0"/>
              <a:t> </a:t>
            </a:r>
            <a:r>
              <a:rPr lang="en-US" altLang="ja-JP" dirty="0" err="1" smtClean="0">
                <a:solidFill>
                  <a:srgbClr val="FF0000"/>
                </a:solidFill>
                <a:latin typeface="Symbol" pitchFamily="-104" charset="2"/>
              </a:rPr>
              <a:t></a:t>
            </a:r>
            <a:r>
              <a:rPr lang="en-US" altLang="ja-JP" dirty="0" err="1" smtClean="0">
                <a:latin typeface="Symbol" pitchFamily="-104" charset="2"/>
              </a:rPr>
              <a:t></a:t>
            </a:r>
            <a:r>
              <a:rPr lang="en-US" altLang="ja-JP" dirty="0" err="1" smtClean="0"/>
              <a:t>and</a:t>
            </a:r>
            <a:r>
              <a:rPr lang="en-US" altLang="ja-JP" dirty="0" smtClean="0"/>
              <a:t> the </a:t>
            </a:r>
            <a:r>
              <a:rPr lang="en-US" altLang="ja-JP" dirty="0" err="1" smtClean="0">
                <a:solidFill>
                  <a:srgbClr val="0000CC"/>
                </a:solidFill>
              </a:rPr>
              <a:t>Twiss</a:t>
            </a:r>
            <a:r>
              <a:rPr lang="en-US" altLang="ja-JP" dirty="0" smtClean="0">
                <a:solidFill>
                  <a:srgbClr val="0000CC"/>
                </a:solidFill>
              </a:rPr>
              <a:t> functions </a:t>
            </a:r>
            <a:r>
              <a:rPr lang="en-US" altLang="ja-JP" dirty="0" err="1" smtClean="0">
                <a:solidFill>
                  <a:srgbClr val="0000CC"/>
                </a:solidFill>
                <a:latin typeface="Symbol" pitchFamily="-104" charset="2"/>
              </a:rPr>
              <a:t></a:t>
            </a:r>
            <a:r>
              <a:rPr lang="en-US" altLang="ja-JP" baseline="-25000" dirty="0" err="1" smtClean="0">
                <a:solidFill>
                  <a:srgbClr val="0000CC"/>
                </a:solidFill>
              </a:rPr>
              <a:t></a:t>
            </a:r>
            <a:r>
              <a:rPr lang="en-US" altLang="ja-JP" dirty="0" smtClean="0">
                <a:solidFill>
                  <a:srgbClr val="0000CC"/>
                </a:solidFill>
              </a:rPr>
              <a:t> and </a:t>
            </a:r>
            <a:r>
              <a:rPr lang="en-US" altLang="ja-JP" dirty="0" err="1" smtClean="0">
                <a:solidFill>
                  <a:srgbClr val="0000CC"/>
                </a:solidFill>
                <a:latin typeface="Symbol" pitchFamily="-104" charset="2"/>
              </a:rPr>
              <a:t></a:t>
            </a:r>
            <a:r>
              <a:rPr lang="en-US" altLang="ja-JP" baseline="-25000" dirty="0" err="1" smtClean="0">
                <a:solidFill>
                  <a:srgbClr val="0000CC"/>
                </a:solidFill>
              </a:rPr>
              <a:t></a:t>
            </a:r>
            <a:r>
              <a:rPr lang="en-US" altLang="ja-JP" dirty="0" smtClean="0"/>
              <a:t> at the center of QF and QD</a:t>
            </a:r>
          </a:p>
        </p:txBody>
      </p:sp>
      <p:graphicFrame>
        <p:nvGraphicFramePr>
          <p:cNvPr id="13" name="Object 7"/>
          <p:cNvGraphicFramePr>
            <a:graphicFrameLocks noChangeAspect="1"/>
          </p:cNvGraphicFramePr>
          <p:nvPr/>
        </p:nvGraphicFramePr>
        <p:xfrm>
          <a:off x="6530820" y="2371712"/>
          <a:ext cx="1676400" cy="838200"/>
        </p:xfrm>
        <a:graphic>
          <a:graphicData uri="http://schemas.openxmlformats.org/presentationml/2006/ole">
            <p:oleObj spid="_x0000_s217090" name="Equation" r:id="rId8" imgW="1193800" imgH="596900" progId="Equation.3">
              <p:embed/>
            </p:oleObj>
          </a:graphicData>
        </a:graphic>
      </p:graphicFrame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838200" y="2325108"/>
            <a:ext cx="5410200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Since the cell is periodic we have </a:t>
            </a:r>
            <a:r>
              <a:rPr lang="ja-JP" altLang="en-US" sz="2000" i="1" dirty="0">
                <a:latin typeface="Symbol" pitchFamily="-104" charset="2"/>
              </a:rPr>
              <a:t></a:t>
            </a:r>
            <a:r>
              <a:rPr lang="en-US" altLang="ja-JP" sz="2000" i="1" baseline="-25000" dirty="0"/>
              <a:t>1</a:t>
            </a:r>
            <a:r>
              <a:rPr lang="en-US" altLang="ja-JP" sz="2000" i="1" dirty="0"/>
              <a:t> = </a:t>
            </a:r>
            <a:r>
              <a:rPr lang="en-US" altLang="ja-JP" sz="2000" i="1" dirty="0">
                <a:latin typeface="Symbol" pitchFamily="-104" charset="2"/>
              </a:rPr>
              <a:t></a:t>
            </a:r>
            <a:r>
              <a:rPr lang="en-US" altLang="ja-JP" sz="2000" i="1" baseline="-25000" dirty="0"/>
              <a:t>2</a:t>
            </a:r>
            <a:r>
              <a:rPr lang="en-US" altLang="ja-JP" sz="2000" i="1" dirty="0"/>
              <a:t> = </a:t>
            </a:r>
            <a:r>
              <a:rPr lang="ja-JP" altLang="en-US" sz="2000" i="1" dirty="0">
                <a:latin typeface="Symbol" pitchFamily="-104" charset="2"/>
              </a:rPr>
              <a:t></a:t>
            </a:r>
            <a:r>
              <a:rPr lang="en-US" altLang="ja-JP" sz="2000" i="1" baseline="-25000" dirty="0"/>
              <a:t>F</a:t>
            </a:r>
            <a:r>
              <a:rPr lang="en-US" altLang="ja-JP" sz="2000" i="1" dirty="0"/>
              <a:t> </a:t>
            </a:r>
            <a:r>
              <a:rPr lang="en-US" altLang="ja-JP" sz="2000" dirty="0"/>
              <a:t>and </a:t>
            </a:r>
            <a:r>
              <a:rPr lang="en-US" altLang="ja-JP" sz="2000" i="1" dirty="0">
                <a:latin typeface="Symbol" pitchFamily="-104" charset="2"/>
              </a:rPr>
              <a:t>b</a:t>
            </a:r>
            <a:r>
              <a:rPr lang="en-US" altLang="ja-JP" sz="2000" i="1" baseline="-25000" dirty="0"/>
              <a:t>1</a:t>
            </a:r>
            <a:r>
              <a:rPr lang="en-US" altLang="ja-JP" sz="2000" i="1" dirty="0"/>
              <a:t> = </a:t>
            </a:r>
            <a:r>
              <a:rPr lang="en-US" altLang="ja-JP" sz="2000" i="1" dirty="0">
                <a:latin typeface="Symbol" pitchFamily="-104" charset="2"/>
              </a:rPr>
              <a:t>b</a:t>
            </a:r>
            <a:r>
              <a:rPr lang="en-US" altLang="ja-JP" sz="2000" i="1" baseline="-25000" dirty="0"/>
              <a:t>2</a:t>
            </a:r>
            <a:r>
              <a:rPr lang="en-US" altLang="ja-JP" sz="2000" i="1" dirty="0"/>
              <a:t> = </a:t>
            </a:r>
            <a:r>
              <a:rPr lang="en-US" altLang="ja-JP" sz="2000" i="1" dirty="0" err="1">
                <a:latin typeface="Symbol" pitchFamily="-104" charset="2"/>
              </a:rPr>
              <a:t>b</a:t>
            </a:r>
            <a:r>
              <a:rPr lang="en-US" altLang="ja-JP" sz="2000" i="1" baseline="-25000" dirty="0" err="1"/>
              <a:t>F</a:t>
            </a:r>
            <a:r>
              <a:rPr lang="en-US" altLang="ja-JP" sz="2000" i="1" dirty="0"/>
              <a:t> </a:t>
            </a:r>
            <a:r>
              <a:rPr lang="en-US" altLang="ja-JP" sz="2000" dirty="0"/>
              <a:t>and the transport matrix is</a:t>
            </a:r>
          </a:p>
          <a:p>
            <a:endParaRPr lang="en-US" sz="1800" dirty="0"/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685800" y="2248908"/>
            <a:ext cx="7696200" cy="1066800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16" name="Object 2"/>
          <p:cNvGraphicFramePr>
            <a:graphicFrameLocks noChangeAspect="1"/>
          </p:cNvGraphicFramePr>
          <p:nvPr/>
        </p:nvGraphicFramePr>
        <p:xfrm>
          <a:off x="3257551" y="3292238"/>
          <a:ext cx="2628900" cy="1314450"/>
        </p:xfrm>
        <a:graphic>
          <a:graphicData uri="http://schemas.openxmlformats.org/presentationml/2006/ole">
            <p:oleObj spid="_x0000_s217091" name="Equation" r:id="rId9" imgW="1955800" imgH="838200" progId="Equation.3">
              <p:embed/>
            </p:oleObj>
          </a:graphicData>
        </a:graphic>
      </p:graphicFrame>
      <p:graphicFrame>
        <p:nvGraphicFramePr>
          <p:cNvPr id="17" name="Object 3"/>
          <p:cNvGraphicFramePr>
            <a:graphicFrameLocks noChangeAspect="1"/>
          </p:cNvGraphicFramePr>
          <p:nvPr/>
        </p:nvGraphicFramePr>
        <p:xfrm>
          <a:off x="1435101" y="4642013"/>
          <a:ext cx="2070100" cy="635000"/>
        </p:xfrm>
        <a:graphic>
          <a:graphicData uri="http://schemas.openxmlformats.org/presentationml/2006/ole">
            <p:oleObj spid="_x0000_s217092" name="Equation" r:id="rId10" imgW="1282700" imgH="393700" progId="Equation.3">
              <p:embed/>
            </p:oleObj>
          </a:graphicData>
        </a:graphic>
      </p:graphicFrame>
      <p:graphicFrame>
        <p:nvGraphicFramePr>
          <p:cNvPr id="18" name="Object 4"/>
          <p:cNvGraphicFramePr>
            <a:graphicFrameLocks noChangeAspect="1"/>
          </p:cNvGraphicFramePr>
          <p:nvPr/>
        </p:nvGraphicFramePr>
        <p:xfrm>
          <a:off x="1430338" y="5541845"/>
          <a:ext cx="2070100" cy="635000"/>
        </p:xfrm>
        <a:graphic>
          <a:graphicData uri="http://schemas.openxmlformats.org/presentationml/2006/ole">
            <p:oleObj spid="_x0000_s217093" name="Equation" r:id="rId11" imgW="1282700" imgH="393700" progId="Equation.3">
              <p:embed/>
            </p:oleObj>
          </a:graphicData>
        </a:graphic>
      </p:graphicFrame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3962400" y="5791200"/>
            <a:ext cx="2133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000" i="1">
                <a:latin typeface="Symbol" pitchFamily="-104" charset="2"/>
              </a:rPr>
              <a:t></a:t>
            </a:r>
            <a:r>
              <a:rPr lang="en-US" altLang="ja-JP" sz="2000" i="1" baseline="-25000"/>
              <a:t>F</a:t>
            </a:r>
            <a:r>
              <a:rPr lang="en-US" altLang="ja-JP" sz="2000" i="1"/>
              <a:t> = </a:t>
            </a:r>
            <a:r>
              <a:rPr lang="en-US" altLang="ja-JP" sz="2000" i="1">
                <a:latin typeface="Symbol" pitchFamily="-104" charset="2"/>
              </a:rPr>
              <a:t></a:t>
            </a:r>
            <a:r>
              <a:rPr lang="en-US" altLang="ja-JP" sz="2000" i="1" baseline="-25000"/>
              <a:t>D</a:t>
            </a:r>
            <a:r>
              <a:rPr lang="en-US" altLang="ja-JP" sz="2000" i="1"/>
              <a:t> = 0</a:t>
            </a: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4625375" y="5280669"/>
            <a:ext cx="609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000" dirty="0"/>
              <a:t>or</a:t>
            </a:r>
          </a:p>
        </p:txBody>
      </p:sp>
      <p:graphicFrame>
        <p:nvGraphicFramePr>
          <p:cNvPr id="21" name="Object 5"/>
          <p:cNvGraphicFramePr>
            <a:graphicFrameLocks noChangeAspect="1"/>
          </p:cNvGraphicFramePr>
          <p:nvPr/>
        </p:nvGraphicFramePr>
        <p:xfrm>
          <a:off x="5749926" y="4573750"/>
          <a:ext cx="1674813" cy="701675"/>
        </p:xfrm>
        <a:graphic>
          <a:graphicData uri="http://schemas.openxmlformats.org/presentationml/2006/ole">
            <p:oleObj spid="_x0000_s217094" name="Equation" r:id="rId12" imgW="1092200" imgH="457200" progId="Equation.3">
              <p:embed/>
            </p:oleObj>
          </a:graphicData>
        </a:graphic>
      </p:graphicFrame>
      <p:graphicFrame>
        <p:nvGraphicFramePr>
          <p:cNvPr id="22" name="Object 6"/>
          <p:cNvGraphicFramePr>
            <a:graphicFrameLocks noChangeAspect="1"/>
          </p:cNvGraphicFramePr>
          <p:nvPr/>
        </p:nvGraphicFramePr>
        <p:xfrm>
          <a:off x="5849939" y="5541845"/>
          <a:ext cx="1674812" cy="701675"/>
        </p:xfrm>
        <a:graphic>
          <a:graphicData uri="http://schemas.openxmlformats.org/presentationml/2006/ole">
            <p:oleObj spid="_x0000_s217095" name="Equation" r:id="rId13" imgW="1092200" imgH="457200" progId="Equation.3">
              <p:embed/>
            </p:oleObj>
          </a:graphicData>
        </a:graphic>
      </p:graphicFrame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9414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419" r="2907"/>
          <a:stretch/>
        </p:blipFill>
        <p:spPr>
          <a:xfrm>
            <a:off x="29697" y="6092417"/>
            <a:ext cx="869951" cy="713287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6939" y="6095998"/>
            <a:ext cx="709707" cy="70970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157942" y="6529293"/>
            <a:ext cx="28163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BlairMdITC TT-Medium"/>
                <a:cs typeface="BlairMdITC TT-Medium"/>
              </a:rPr>
              <a:t>Susanna Guiducci</a:t>
            </a:r>
            <a:endParaRPr lang="en-US" sz="1000" dirty="0">
              <a:solidFill>
                <a:schemeClr val="bg1"/>
              </a:solidFill>
              <a:latin typeface="BlairMdITC TT-Medium"/>
              <a:cs typeface="BlairMdITC TT-Medium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69637" y="6529288"/>
            <a:ext cx="30853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BlairMdITC TT-Medium"/>
                <a:cs typeface="BlairMdITC TT-Medium"/>
              </a:rPr>
              <a:t>Optics Basics</a:t>
            </a:r>
            <a:endParaRPr lang="en-US" sz="1000" dirty="0">
              <a:solidFill>
                <a:schemeClr val="bg1"/>
              </a:solidFill>
              <a:latin typeface="BlairMdITC TT-Medium"/>
              <a:cs typeface="BlairMdITC TT-Medium"/>
            </a:endParaRPr>
          </a:p>
        </p:txBody>
      </p:sp>
      <p:sp>
        <p:nvSpPr>
          <p:cNvPr id="53" name="Title 4"/>
          <p:cNvSpPr txBox="1">
            <a:spLocks/>
          </p:cNvSpPr>
          <p:nvPr/>
        </p:nvSpPr>
        <p:spPr>
          <a:xfrm>
            <a:off x="395536" y="404664"/>
            <a:ext cx="8305800" cy="648072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24800" y="6356351"/>
            <a:ext cx="762000" cy="365125"/>
          </a:xfrm>
        </p:spPr>
        <p:txBody>
          <a:bodyPr/>
          <a:lstStyle/>
          <a:p>
            <a:fld id="{6AEB9F76-9530-4300-8742-75C38656C82A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1566058" y="55139"/>
            <a:ext cx="58692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b="1" dirty="0">
                <a:solidFill>
                  <a:srgbClr val="000090"/>
                </a:solidFill>
                <a:latin typeface="Symbol" pitchFamily="-104" charset="2"/>
              </a:rPr>
              <a:t></a:t>
            </a:r>
            <a:r>
              <a:rPr lang="en-US" altLang="ja-JP" b="1" baseline="-25000" dirty="0" smtClean="0">
                <a:solidFill>
                  <a:srgbClr val="000090"/>
                </a:solidFill>
              </a:rPr>
              <a:t>F</a:t>
            </a:r>
            <a:r>
              <a:rPr lang="en-US" altLang="ja-JP" dirty="0" smtClean="0">
                <a:solidFill>
                  <a:srgbClr val="000090"/>
                </a:solidFill>
              </a:rPr>
              <a:t> </a:t>
            </a:r>
            <a:r>
              <a:rPr lang="en-US" altLang="ja-JP" dirty="0">
                <a:solidFill>
                  <a:srgbClr val="FFFF00"/>
                </a:solidFill>
              </a:rPr>
              <a:t>and</a:t>
            </a:r>
            <a:r>
              <a:rPr lang="en-US" altLang="ja-JP" dirty="0"/>
              <a:t> </a:t>
            </a:r>
            <a:r>
              <a:rPr lang="en-US" altLang="ja-JP" b="1" dirty="0">
                <a:solidFill>
                  <a:srgbClr val="CC33FF"/>
                </a:solidFill>
                <a:latin typeface="Symbol" pitchFamily="-104" charset="2"/>
              </a:rPr>
              <a:t></a:t>
            </a:r>
            <a:r>
              <a:rPr lang="en-US" altLang="ja-JP" b="1" baseline="-25000" dirty="0">
                <a:solidFill>
                  <a:srgbClr val="CC33FF"/>
                </a:solidFill>
              </a:rPr>
              <a:t>D</a:t>
            </a:r>
            <a:r>
              <a:rPr lang="en-US" altLang="ja-JP" dirty="0" smtClean="0">
                <a:solidFill>
                  <a:srgbClr val="CC33FF"/>
                </a:solidFill>
              </a:rPr>
              <a:t> </a:t>
            </a:r>
            <a:r>
              <a:rPr lang="en-US" altLang="ja-JP" dirty="0" err="1" smtClean="0">
                <a:solidFill>
                  <a:srgbClr val="FFFF00"/>
                </a:solidFill>
              </a:rPr>
              <a:t>vs</a:t>
            </a:r>
            <a:r>
              <a:rPr lang="en-US" altLang="ja-JP" dirty="0" smtClean="0">
                <a:solidFill>
                  <a:srgbClr val="FFFF00"/>
                </a:solidFill>
              </a:rPr>
              <a:t> </a:t>
            </a:r>
            <a:r>
              <a:rPr lang="en-US" altLang="ja-JP" dirty="0">
                <a:solidFill>
                  <a:srgbClr val="FFFF00"/>
                </a:solidFill>
              </a:rPr>
              <a:t>phase advance for FODO cell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554406" y="540092"/>
            <a:ext cx="5528383" cy="3240000"/>
            <a:chOff x="706523" y="2381844"/>
            <a:chExt cx="5528383" cy="3240000"/>
          </a:xfrm>
        </p:grpSpPr>
        <p:graphicFrame>
          <p:nvGraphicFramePr>
            <p:cNvPr id="23" name="Object 2"/>
            <p:cNvGraphicFramePr>
              <a:graphicFrameLocks noChangeAspect="1"/>
            </p:cNvGraphicFramePr>
            <p:nvPr/>
          </p:nvGraphicFramePr>
          <p:xfrm>
            <a:off x="706523" y="2381844"/>
            <a:ext cx="5528383" cy="3240000"/>
          </p:xfrm>
          <a:graphic>
            <a:graphicData uri="http://schemas.openxmlformats.org/presentationml/2006/ole">
              <p:oleObj spid="_x0000_s230402" name="Worksheet" r:id="rId7" imgW="6629400" imgH="3886200" progId="Excel.Sheet.8">
                <p:embed/>
              </p:oleObj>
            </a:graphicData>
          </a:graphic>
        </p:graphicFrame>
        <p:sp>
          <p:nvSpPr>
            <p:cNvPr id="25" name="Text Box 5"/>
            <p:cNvSpPr txBox="1">
              <a:spLocks noChangeArrowheads="1"/>
            </p:cNvSpPr>
            <p:nvPr/>
          </p:nvSpPr>
          <p:spPr bwMode="auto">
            <a:xfrm>
              <a:off x="5215871" y="3139510"/>
              <a:ext cx="101903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dirty="0"/>
                <a:t>L=1.5 </a:t>
              </a:r>
              <a:r>
                <a:rPr lang="en-US" altLang="ja-JP" dirty="0" err="1"/>
                <a:t>m</a:t>
              </a:r>
              <a:endParaRPr lang="en-US" altLang="ja-JP" dirty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189938" y="3878174"/>
              <a:ext cx="38206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 smtClean="0">
                  <a:solidFill>
                    <a:srgbClr val="000090"/>
                  </a:solidFill>
                  <a:latin typeface="Symbol" pitchFamily="-104" charset="2"/>
                </a:rPr>
                <a:t></a:t>
              </a:r>
              <a:r>
                <a:rPr lang="en-US" altLang="ja-JP" baseline="-25000" dirty="0" smtClean="0">
                  <a:solidFill>
                    <a:srgbClr val="000090"/>
                  </a:solidFill>
                </a:rPr>
                <a:t>F</a:t>
              </a:r>
              <a:endParaRPr lang="en-US" dirty="0">
                <a:solidFill>
                  <a:srgbClr val="000090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318598" y="4754644"/>
              <a:ext cx="4060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 smtClean="0">
                  <a:solidFill>
                    <a:srgbClr val="8D00AE"/>
                  </a:solidFill>
                  <a:latin typeface="Symbol" pitchFamily="-104" charset="2"/>
                </a:rPr>
                <a:t></a:t>
              </a:r>
              <a:r>
                <a:rPr lang="en-US" altLang="ja-JP" baseline="-25000" dirty="0" smtClean="0">
                  <a:solidFill>
                    <a:srgbClr val="8D00AE"/>
                  </a:solidFill>
                </a:rPr>
                <a:t>D</a:t>
              </a:r>
              <a:endParaRPr lang="en-US" dirty="0">
                <a:solidFill>
                  <a:srgbClr val="8D00AE"/>
                </a:solidFill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4588005" y="3804318"/>
            <a:ext cx="4223662" cy="30600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322285" y="3810663"/>
            <a:ext cx="4260212" cy="3060000"/>
          </a:xfrm>
          <a:prstGeom prst="rect">
            <a:avLst/>
          </a:prstGeom>
        </p:spPr>
      </p:pic>
      <p:sp>
        <p:nvSpPr>
          <p:cNvPr id="32" name="Text Box 6"/>
          <p:cNvSpPr txBox="1">
            <a:spLocks noChangeArrowheads="1"/>
          </p:cNvSpPr>
          <p:nvPr/>
        </p:nvSpPr>
        <p:spPr bwMode="auto">
          <a:xfrm>
            <a:off x="7051147" y="757307"/>
            <a:ext cx="1747305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 dirty="0"/>
              <a:t>For </a:t>
            </a:r>
            <a:r>
              <a:rPr lang="en-US" altLang="ja-JP" sz="2400" dirty="0" err="1">
                <a:latin typeface="Symbol" pitchFamily="-104" charset="2"/>
              </a:rPr>
              <a:t></a:t>
            </a:r>
            <a:r>
              <a:rPr lang="en-US" altLang="ja-JP" sz="2400" dirty="0"/>
              <a:t>=180º</a:t>
            </a:r>
            <a:r>
              <a:rPr lang="en-US" altLang="ja-JP" sz="2400" dirty="0" smtClean="0"/>
              <a:t> </a:t>
            </a:r>
          </a:p>
          <a:p>
            <a:pPr>
              <a:spcBef>
                <a:spcPct val="50000"/>
              </a:spcBef>
            </a:pPr>
            <a:r>
              <a:rPr lang="en-US" altLang="ja-JP" sz="2400" dirty="0" smtClean="0"/>
              <a:t>	</a:t>
            </a:r>
            <a:r>
              <a:rPr lang="en-US" altLang="ja-JP" sz="2400" dirty="0">
                <a:solidFill>
                  <a:srgbClr val="FF0000"/>
                </a:solidFill>
                <a:latin typeface="Symbol" pitchFamily="-104" charset="2"/>
              </a:rPr>
              <a:t></a:t>
            </a:r>
            <a:r>
              <a:rPr lang="en-US" altLang="ja-JP" sz="2400" baseline="-25000" dirty="0">
                <a:solidFill>
                  <a:srgbClr val="FF0000"/>
                </a:solidFill>
              </a:rPr>
              <a:t>F</a:t>
            </a:r>
            <a:r>
              <a:rPr lang="en-US" altLang="ja-JP" sz="2400" dirty="0">
                <a:solidFill>
                  <a:srgbClr val="FF0000"/>
                </a:solidFill>
                <a:sym typeface="Symbol" pitchFamily="-104" charset="2"/>
              </a:rPr>
              <a:t> </a:t>
            </a:r>
            <a:r>
              <a:rPr lang="en-US" altLang="ja-JP" sz="2400" dirty="0" smtClean="0">
                <a:solidFill>
                  <a:srgbClr val="FF0000"/>
                </a:solidFill>
                <a:sym typeface="Symbol" pitchFamily="-104" charset="2"/>
              </a:rPr>
              <a:t> 	</a:t>
            </a:r>
          </a:p>
          <a:p>
            <a:pPr>
              <a:spcBef>
                <a:spcPct val="50000"/>
              </a:spcBef>
            </a:pPr>
            <a:r>
              <a:rPr lang="en-US" altLang="ja-JP" sz="2400" dirty="0" smtClean="0">
                <a:solidFill>
                  <a:srgbClr val="FF0000"/>
                </a:solidFill>
                <a:latin typeface="Symbol" pitchFamily="-104" charset="2"/>
                <a:sym typeface="Symbol" pitchFamily="-104" charset="2"/>
              </a:rPr>
              <a:t>	</a:t>
            </a:r>
            <a:r>
              <a:rPr lang="en-US" altLang="ja-JP" sz="2400" baseline="-25000" dirty="0">
                <a:solidFill>
                  <a:srgbClr val="FF0000"/>
                </a:solidFill>
                <a:sym typeface="Symbol" pitchFamily="-104" charset="2"/>
              </a:rPr>
              <a:t>D</a:t>
            </a:r>
            <a:r>
              <a:rPr lang="en-US" altLang="ja-JP" sz="2400" dirty="0">
                <a:solidFill>
                  <a:srgbClr val="FF0000"/>
                </a:solidFill>
                <a:sym typeface="Symbol" pitchFamily="-104" charset="2"/>
              </a:rPr>
              <a:t>0</a:t>
            </a:r>
            <a:endParaRPr lang="en-US" altLang="ja-JP" sz="2400" dirty="0">
              <a:sym typeface="Symbol" pitchFamily="-104" charset="2"/>
            </a:endParaRPr>
          </a:p>
          <a:p>
            <a:pPr>
              <a:spcBef>
                <a:spcPct val="50000"/>
              </a:spcBef>
            </a:pPr>
            <a:r>
              <a:rPr lang="en-US" altLang="ja-JP" sz="2400" dirty="0">
                <a:sym typeface="Symbol" pitchFamily="-104" charset="2"/>
              </a:rPr>
              <a:t>The motion is unstable</a:t>
            </a:r>
            <a:endParaRPr lang="en-US" altLang="ja-JP" sz="2400" dirty="0"/>
          </a:p>
        </p:txBody>
      </p:sp>
      <p:sp>
        <p:nvSpPr>
          <p:cNvPr id="33" name="TextBox 32"/>
          <p:cNvSpPr txBox="1"/>
          <p:nvPr/>
        </p:nvSpPr>
        <p:spPr>
          <a:xfrm>
            <a:off x="2939549" y="4331901"/>
            <a:ext cx="1619644" cy="58477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The minimum</a:t>
            </a:r>
          </a:p>
          <a:p>
            <a:r>
              <a:rPr lang="en-US" sz="1600" dirty="0" smtClean="0"/>
              <a:t> </a:t>
            </a:r>
            <a:r>
              <a:rPr lang="en-US" sz="1600" dirty="0" err="1" smtClean="0"/>
              <a:t>f</a:t>
            </a:r>
            <a:r>
              <a:rPr lang="en-US" sz="1600" dirty="0" smtClean="0"/>
              <a:t> = L/2 = 0.75m</a:t>
            </a:r>
            <a:endParaRPr lang="en-US" sz="16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9414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953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419" r="2907"/>
          <a:stretch/>
        </p:blipFill>
        <p:spPr>
          <a:xfrm>
            <a:off x="29697" y="6092417"/>
            <a:ext cx="869951" cy="713287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t="16667" b="20588"/>
          <a:stretch/>
        </p:blipFill>
        <p:spPr>
          <a:xfrm>
            <a:off x="3974342" y="6263542"/>
            <a:ext cx="1195295" cy="542161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6939" y="6095998"/>
            <a:ext cx="709707" cy="70970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157942" y="6529293"/>
            <a:ext cx="28163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BlairMdITC TT-Medium"/>
                <a:cs typeface="BlairMdITC TT-Medium"/>
              </a:rPr>
              <a:t>Susanna Guiducci</a:t>
            </a:r>
            <a:endParaRPr lang="en-US" sz="1000" dirty="0">
              <a:solidFill>
                <a:schemeClr val="bg1"/>
              </a:solidFill>
              <a:latin typeface="BlairMdITC TT-Medium"/>
              <a:cs typeface="BlairMdITC TT-Medium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69637" y="6529288"/>
            <a:ext cx="30853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BlairMdITC TT-Medium"/>
                <a:cs typeface="BlairMdITC TT-Medium"/>
              </a:rPr>
              <a:t>Optics Basics</a:t>
            </a:r>
            <a:endParaRPr lang="en-US" sz="1000" dirty="0">
              <a:solidFill>
                <a:schemeClr val="bg1"/>
              </a:solidFill>
              <a:latin typeface="BlairMdITC TT-Medium"/>
              <a:cs typeface="BlairMdITC TT-Medium"/>
            </a:endParaRPr>
          </a:p>
        </p:txBody>
      </p:sp>
      <p:sp>
        <p:nvSpPr>
          <p:cNvPr id="53" name="Title 4"/>
          <p:cNvSpPr txBox="1">
            <a:spLocks/>
          </p:cNvSpPr>
          <p:nvPr/>
        </p:nvSpPr>
        <p:spPr>
          <a:xfrm>
            <a:off x="395536" y="404664"/>
            <a:ext cx="8305800" cy="648072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24800" y="6356351"/>
            <a:ext cx="762000" cy="365125"/>
          </a:xfrm>
        </p:spPr>
        <p:txBody>
          <a:bodyPr/>
          <a:lstStyle/>
          <a:p>
            <a:fld id="{6AEB9F76-9530-4300-8742-75C38656C82A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28" name="Title 4"/>
          <p:cNvSpPr txBox="1">
            <a:spLocks/>
          </p:cNvSpPr>
          <p:nvPr/>
        </p:nvSpPr>
        <p:spPr>
          <a:xfrm>
            <a:off x="396460" y="557063"/>
            <a:ext cx="4214386" cy="1119337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An example of ring based on FODO cell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Picture 3" descr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2398" y="2965507"/>
            <a:ext cx="5334000" cy="385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645802" y="429953"/>
            <a:ext cx="4495800" cy="324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5958539" y="3679565"/>
            <a:ext cx="24384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2000" dirty="0" smtClean="0">
                <a:solidFill>
                  <a:srgbClr val="0000CC"/>
                </a:solidFill>
              </a:rPr>
              <a:t>Single FODO </a:t>
            </a:r>
            <a:r>
              <a:rPr lang="en-US" altLang="ja-JP" sz="2000" dirty="0">
                <a:solidFill>
                  <a:srgbClr val="0000CC"/>
                </a:solidFill>
              </a:rPr>
              <a:t>cell</a:t>
            </a:r>
            <a:endParaRPr lang="en-US" altLang="ja-JP" sz="2000" dirty="0" smtClean="0">
              <a:solidFill>
                <a:srgbClr val="0000CC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altLang="ja-JP" sz="2000" dirty="0" err="1">
                <a:solidFill>
                  <a:srgbClr val="0000CC"/>
                </a:solidFill>
                <a:latin typeface="Symbol" pitchFamily="-104" charset="2"/>
              </a:rPr>
              <a:t>y</a:t>
            </a:r>
            <a:r>
              <a:rPr lang="en-US" altLang="ja-JP" sz="2000" baseline="-25000" dirty="0" err="1" smtClean="0">
                <a:solidFill>
                  <a:srgbClr val="0000CC"/>
                </a:solidFill>
              </a:rPr>
              <a:t>x</a:t>
            </a:r>
            <a:r>
              <a:rPr lang="en-US" altLang="ja-JP" sz="2000" dirty="0">
                <a:solidFill>
                  <a:srgbClr val="0000CC"/>
                </a:solidFill>
              </a:rPr>
              <a:t>=</a:t>
            </a:r>
            <a:r>
              <a:rPr lang="en-US" altLang="ja-JP" sz="2000" dirty="0" smtClean="0">
                <a:solidFill>
                  <a:srgbClr val="0000CC"/>
                </a:solidFill>
              </a:rPr>
              <a:t> </a:t>
            </a:r>
            <a:r>
              <a:rPr lang="en-US" altLang="ja-JP" sz="2000" dirty="0" err="1">
                <a:solidFill>
                  <a:srgbClr val="0000CC"/>
                </a:solidFill>
                <a:latin typeface="Symbol" pitchFamily="-104" charset="2"/>
              </a:rPr>
              <a:t>y</a:t>
            </a:r>
            <a:r>
              <a:rPr lang="en-US" altLang="ja-JP" sz="2000" baseline="-25000" dirty="0" err="1" smtClean="0">
                <a:solidFill>
                  <a:srgbClr val="0000CC"/>
                </a:solidFill>
              </a:rPr>
              <a:t>y</a:t>
            </a:r>
            <a:r>
              <a:rPr lang="en-US" altLang="ja-JP" sz="2000" dirty="0">
                <a:solidFill>
                  <a:srgbClr val="0000CC"/>
                </a:solidFill>
              </a:rPr>
              <a:t>= 94.5º</a:t>
            </a: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396460" y="2249270"/>
            <a:ext cx="3200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2000" dirty="0">
                <a:solidFill>
                  <a:srgbClr val="FF0000"/>
                </a:solidFill>
              </a:rPr>
              <a:t>12 FODO cells </a:t>
            </a:r>
          </a:p>
          <a:p>
            <a:pPr algn="ctr"/>
            <a:r>
              <a:rPr lang="en-US" altLang="ja-JP" sz="2000" dirty="0" err="1">
                <a:solidFill>
                  <a:srgbClr val="FF0000"/>
                </a:solidFill>
              </a:rPr>
              <a:t>Q</a:t>
            </a:r>
            <a:r>
              <a:rPr lang="en-US" altLang="ja-JP" sz="2000" baseline="-25000" dirty="0" err="1">
                <a:solidFill>
                  <a:srgbClr val="FF0000"/>
                </a:solidFill>
              </a:rPr>
              <a:t>x</a:t>
            </a:r>
            <a:r>
              <a:rPr lang="en-US" altLang="ja-JP" sz="2000" dirty="0">
                <a:solidFill>
                  <a:srgbClr val="FF0000"/>
                </a:solidFill>
              </a:rPr>
              <a:t> = 3.15, </a:t>
            </a:r>
            <a:r>
              <a:rPr lang="en-US" altLang="ja-JP" sz="2000" dirty="0" err="1">
                <a:solidFill>
                  <a:srgbClr val="FF0000"/>
                </a:solidFill>
              </a:rPr>
              <a:t>Q</a:t>
            </a:r>
            <a:r>
              <a:rPr lang="en-US" altLang="ja-JP" sz="2000" baseline="-25000" dirty="0" err="1">
                <a:solidFill>
                  <a:srgbClr val="FF0000"/>
                </a:solidFill>
              </a:rPr>
              <a:t>z</a:t>
            </a:r>
            <a:r>
              <a:rPr lang="en-US" altLang="ja-JP" sz="2000" baseline="-25000" dirty="0">
                <a:solidFill>
                  <a:srgbClr val="FF0000"/>
                </a:solidFill>
              </a:rPr>
              <a:t> </a:t>
            </a:r>
            <a:r>
              <a:rPr lang="en-US" altLang="ja-JP" sz="2000" dirty="0">
                <a:solidFill>
                  <a:srgbClr val="FF0000"/>
                </a:solidFill>
              </a:rPr>
              <a:t>= 3.15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9414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alphaModFix amt="80000"/>
          </a:blip>
          <a:srcRect t="13811" b="40522"/>
          <a:stretch/>
        </p:blipFill>
        <p:spPr>
          <a:xfrm>
            <a:off x="396000" y="3638175"/>
            <a:ext cx="8337600" cy="28285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439200" y="5349600"/>
            <a:ext cx="1390651" cy="1079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4498" y="5348068"/>
            <a:ext cx="1079500" cy="1079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t="16667" b="20588"/>
          <a:stretch/>
        </p:blipFill>
        <p:spPr>
          <a:xfrm>
            <a:off x="3764432" y="5691925"/>
            <a:ext cx="1621865" cy="7356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alphaModFix amt="50000"/>
          </a:blip>
          <a:srcRect l="3022" r="7761"/>
          <a:stretch/>
        </p:blipFill>
        <p:spPr>
          <a:xfrm>
            <a:off x="396000" y="433069"/>
            <a:ext cx="8337600" cy="321907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6000" y="2633879"/>
            <a:ext cx="8337600" cy="1200328"/>
          </a:xfrm>
          <a:prstGeom prst="rect">
            <a:avLst/>
          </a:prstGeom>
          <a:blipFill rotWithShape="1">
            <a:blip r:embed="rId8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pPr algn="ctr"/>
            <a:endParaRPr lang="en-US" sz="2400" dirty="0" smtClean="0">
              <a:solidFill>
                <a:srgbClr val="FFFF00"/>
              </a:solidFill>
              <a:latin typeface="BlairMdITC TT-Medium"/>
              <a:cs typeface="BlairMdITC TT-Medium"/>
            </a:endParaRPr>
          </a:p>
          <a:p>
            <a:pPr algn="ctr"/>
            <a:r>
              <a:rPr lang="en-US" sz="2400" dirty="0" smtClean="0">
                <a:solidFill>
                  <a:srgbClr val="FFFF00"/>
                </a:solidFill>
                <a:latin typeface="BlairMdITC TT-Medium"/>
                <a:cs typeface="BlairMdITC TT-Medium"/>
              </a:rPr>
              <a:t>Thank you for the attention</a:t>
            </a:r>
          </a:p>
          <a:p>
            <a:pPr algn="ctr"/>
            <a:endParaRPr lang="en-US" sz="2400" dirty="0" smtClean="0">
              <a:solidFill>
                <a:srgbClr val="FFFF00"/>
              </a:solidFill>
              <a:latin typeface="BlairMdITC TT-Medium"/>
              <a:cs typeface="BlairMdITC TT-Medium"/>
            </a:endParaRPr>
          </a:p>
        </p:txBody>
      </p:sp>
      <p:pic>
        <p:nvPicPr>
          <p:cNvPr id="11" name="Picture 10" descr="Screen Shot 2015-09-15 at 15.47.06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17169" y="622641"/>
            <a:ext cx="7705171" cy="60471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5796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419" r="2907"/>
          <a:stretch/>
        </p:blipFill>
        <p:spPr>
          <a:xfrm>
            <a:off x="29697" y="6092417"/>
            <a:ext cx="869951" cy="713287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t="16667" b="20588"/>
          <a:stretch/>
        </p:blipFill>
        <p:spPr>
          <a:xfrm>
            <a:off x="3974342" y="6263542"/>
            <a:ext cx="1195295" cy="542161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6939" y="6095998"/>
            <a:ext cx="709707" cy="70970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157942" y="6529293"/>
            <a:ext cx="28163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BlairMdITC TT-Medium"/>
                <a:cs typeface="BlairMdITC TT-Medium"/>
              </a:rPr>
              <a:t>Susanna Guiducci</a:t>
            </a:r>
            <a:endParaRPr lang="en-US" sz="1000" dirty="0">
              <a:solidFill>
                <a:schemeClr val="bg1"/>
              </a:solidFill>
              <a:latin typeface="BlairMdITC TT-Medium"/>
              <a:cs typeface="BlairMdITC TT-Medium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69637" y="6529288"/>
            <a:ext cx="30853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BlairMdITC TT-Medium"/>
                <a:cs typeface="BlairMdITC TT-Medium"/>
              </a:rPr>
              <a:t>Optics Basics</a:t>
            </a:r>
            <a:endParaRPr lang="en-US" sz="1000" dirty="0">
              <a:solidFill>
                <a:schemeClr val="bg1"/>
              </a:solidFill>
              <a:latin typeface="BlairMdITC TT-Medium"/>
              <a:cs typeface="BlairMdITC TT-Medium"/>
            </a:endParaRPr>
          </a:p>
        </p:txBody>
      </p:sp>
      <p:sp>
        <p:nvSpPr>
          <p:cNvPr id="53" name="Title 4"/>
          <p:cNvSpPr txBox="1">
            <a:spLocks/>
          </p:cNvSpPr>
          <p:nvPr/>
        </p:nvSpPr>
        <p:spPr>
          <a:xfrm>
            <a:off x="395536" y="404664"/>
            <a:ext cx="8305800" cy="648072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24800" y="6356351"/>
            <a:ext cx="762000" cy="365125"/>
          </a:xfrm>
        </p:spPr>
        <p:txBody>
          <a:bodyPr/>
          <a:lstStyle/>
          <a:p>
            <a:fld id="{6AEB9F76-9530-4300-8742-75C38656C82A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395536" y="1227502"/>
            <a:ext cx="8305800" cy="5210805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lvl="0" indent="-274320" defTabSz="914400">
              <a:lnSpc>
                <a:spcPct val="110000"/>
              </a:lnSpc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r>
              <a:rPr lang="en-US" sz="2000" dirty="0" smtClean="0">
                <a:latin typeface="Constantia"/>
                <a:cs typeface="Constantia"/>
              </a:rPr>
              <a:t>Magnets with different characteristics are used to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/>
                <a:ea typeface="+mn-ea"/>
                <a:cs typeface="Constantia"/>
              </a:rPr>
              <a:t>keep confined a beam of charged particles in a storage ring:</a:t>
            </a:r>
          </a:p>
          <a:p>
            <a:pPr marL="640080" marR="0" lvl="1" indent="-246888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tantia"/>
                <a:ea typeface="+mn-ea"/>
                <a:cs typeface="Constantia"/>
              </a:rPr>
              <a:t>Dipoles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/>
                <a:ea typeface="+mn-ea"/>
                <a:cs typeface="Constantia"/>
              </a:rPr>
              <a:t>: to guide the beam along a circular trajectory and to correct deviations from the ideal orbit</a:t>
            </a:r>
          </a:p>
          <a:p>
            <a:pPr marL="640080" marR="0" lvl="1" indent="-246888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tantia"/>
                <a:ea typeface="+mn-ea"/>
                <a:cs typeface="Constantia"/>
              </a:rPr>
              <a:t>Quadrupoles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/>
                <a:ea typeface="+mn-ea"/>
                <a:cs typeface="Constantia"/>
              </a:rPr>
              <a:t>: to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/>
                <a:ea typeface="+mn-ea"/>
                <a:cs typeface="Constantia"/>
              </a:rPr>
              <a:t>focuse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/>
                <a:ea typeface="+mn-ea"/>
                <a:cs typeface="Constantia"/>
              </a:rPr>
              <a:t> the beam around the reference orbit and achieve small beam sizes at some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/>
                <a:ea typeface="+mn-ea"/>
                <a:cs typeface="Constantia"/>
              </a:rPr>
              <a:t> positions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nstantia"/>
              <a:ea typeface="+mn-ea"/>
              <a:cs typeface="Constantia"/>
            </a:endParaRPr>
          </a:p>
          <a:p>
            <a:pPr marL="640080" marR="0" lvl="1" indent="-246888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tantia"/>
                <a:ea typeface="+mn-ea"/>
                <a:cs typeface="Constantia"/>
              </a:rPr>
              <a:t>Sextupoles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tantia"/>
                <a:ea typeface="+mn-ea"/>
                <a:cs typeface="Constantia"/>
              </a:rPr>
              <a:t>,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tantia"/>
                <a:ea typeface="+mn-ea"/>
                <a:cs typeface="Constantia"/>
              </a:rPr>
              <a:t>octupoles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/>
                <a:ea typeface="+mn-ea"/>
                <a:cs typeface="Constantia"/>
              </a:rPr>
              <a:t>, etc: magnets with non linear fields used to correct unwanted effects (chromaticity, etc…)</a:t>
            </a:r>
          </a:p>
          <a:p>
            <a:pPr marL="640080" marR="0" lvl="1" indent="-246888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tantia"/>
                <a:ea typeface="+mn-ea"/>
                <a:cs typeface="Constantia"/>
              </a:rPr>
              <a:t>Wigglers </a:t>
            </a:r>
            <a:r>
              <a:rPr lang="en-US" dirty="0" smtClean="0">
                <a:solidFill>
                  <a:srgbClr val="0000FF"/>
                </a:solidFill>
                <a:latin typeface="Constantia"/>
                <a:cs typeface="Constantia"/>
              </a:rPr>
              <a:t>and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tantia"/>
                <a:ea typeface="+mn-ea"/>
                <a:cs typeface="Constantia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tantia"/>
                <a:ea typeface="+mn-ea"/>
                <a:cs typeface="Constantia"/>
              </a:rPr>
              <a:t>undulators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/>
                <a:ea typeface="+mn-ea"/>
                <a:cs typeface="Constantia"/>
              </a:rPr>
              <a:t>: magnets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/>
                <a:ea typeface="+mn-ea"/>
                <a:cs typeface="Constantia"/>
              </a:rPr>
              <a:t> with many poles with alternating polarity used to achieve synchrotron light beams with various wavelengths in the synchrotron light sources storage rings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nstantia"/>
              <a:ea typeface="+mn-ea"/>
              <a:cs typeface="Constantia"/>
            </a:endParaRPr>
          </a:p>
          <a:p>
            <a:pPr marL="274320" lvl="0" indent="-274320" defTabSz="914400">
              <a:lnSpc>
                <a:spcPct val="110000"/>
              </a:lnSpc>
              <a:spcBef>
                <a:spcPct val="20000"/>
              </a:spcBef>
              <a:buClr>
                <a:srgbClr val="0BD0D9"/>
              </a:buClr>
              <a:buSzPct val="95000"/>
              <a:buFont typeface="Wingdings 2"/>
              <a:buChar char=""/>
              <a:defRPr/>
            </a:pPr>
            <a:r>
              <a:rPr lang="en-US" sz="2000" dirty="0" smtClean="0">
                <a:solidFill>
                  <a:prstClr val="black"/>
                </a:solidFill>
                <a:latin typeface="Constantia"/>
                <a:cs typeface="Constantia"/>
              </a:rPr>
              <a:t>C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Constantia"/>
              </a:rPr>
              <a:t>harged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Constantia"/>
              </a:rPr>
              <a:t> particles bent on a circular trajectory in dipoles loose energy for synchrotron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Constantia"/>
              </a:rPr>
              <a:t> radiation. A 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/>
                <a:ea typeface="+mn-ea"/>
                <a:cs typeface="Constantia"/>
              </a:rPr>
              <a:t>Radio Frequency (RF) 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Constantia"/>
              </a:rPr>
              <a:t>cavity, with a longitudinal electromagnetic field varying at high frequency</a:t>
            </a:r>
            <a:r>
              <a:rPr lang="en-US" sz="2000" dirty="0" smtClean="0">
                <a:solidFill>
                  <a:prstClr val="black"/>
                </a:solidFill>
                <a:latin typeface="Constantia"/>
                <a:cs typeface="Constantia"/>
              </a:rPr>
              <a:t>, is used to restore the particle energy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Constantia"/>
            </a:endParaRPr>
          </a:p>
        </p:txBody>
      </p:sp>
      <p:sp>
        <p:nvSpPr>
          <p:cNvPr id="28" name="Title 4"/>
          <p:cNvSpPr txBox="1">
            <a:spLocks/>
          </p:cNvSpPr>
          <p:nvPr/>
        </p:nvSpPr>
        <p:spPr>
          <a:xfrm>
            <a:off x="547936" y="557064"/>
            <a:ext cx="8305800" cy="648072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omponents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of a storage ring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9414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419" r="2907"/>
          <a:stretch/>
        </p:blipFill>
        <p:spPr>
          <a:xfrm>
            <a:off x="29697" y="6092417"/>
            <a:ext cx="869951" cy="713287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t="16667" b="20588"/>
          <a:stretch/>
        </p:blipFill>
        <p:spPr>
          <a:xfrm>
            <a:off x="3974342" y="6263542"/>
            <a:ext cx="1195295" cy="542161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6939" y="6095998"/>
            <a:ext cx="709707" cy="70970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157942" y="6529293"/>
            <a:ext cx="28163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BlairMdITC TT-Medium"/>
                <a:cs typeface="BlairMdITC TT-Medium"/>
              </a:rPr>
              <a:t>Susanna Guiducci</a:t>
            </a:r>
            <a:endParaRPr lang="en-US" sz="1000" dirty="0">
              <a:solidFill>
                <a:schemeClr val="bg1"/>
              </a:solidFill>
              <a:latin typeface="BlairMdITC TT-Medium"/>
              <a:cs typeface="BlairMdITC TT-Medium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69637" y="6529288"/>
            <a:ext cx="30853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BlairMdITC TT-Medium"/>
                <a:cs typeface="BlairMdITC TT-Medium"/>
              </a:rPr>
              <a:t>Optics Basics</a:t>
            </a:r>
            <a:endParaRPr lang="en-US" sz="1000" dirty="0">
              <a:solidFill>
                <a:schemeClr val="bg1"/>
              </a:solidFill>
              <a:latin typeface="BlairMdITC TT-Medium"/>
              <a:cs typeface="BlairMdITC TT-Medium"/>
            </a:endParaRPr>
          </a:p>
        </p:txBody>
      </p:sp>
      <p:sp>
        <p:nvSpPr>
          <p:cNvPr id="53" name="Title 4"/>
          <p:cNvSpPr txBox="1">
            <a:spLocks/>
          </p:cNvSpPr>
          <p:nvPr/>
        </p:nvSpPr>
        <p:spPr>
          <a:xfrm>
            <a:off x="395536" y="404664"/>
            <a:ext cx="8305800" cy="648072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24800" y="6356351"/>
            <a:ext cx="762000" cy="365125"/>
          </a:xfrm>
        </p:spPr>
        <p:txBody>
          <a:bodyPr/>
          <a:lstStyle/>
          <a:p>
            <a:fld id="{6AEB9F76-9530-4300-8742-75C38656C82A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8" name="Title 4"/>
          <p:cNvSpPr txBox="1">
            <a:spLocks/>
          </p:cNvSpPr>
          <p:nvPr/>
        </p:nvSpPr>
        <p:spPr>
          <a:xfrm>
            <a:off x="547936" y="557064"/>
            <a:ext cx="8305800" cy="648072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omponents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of a storage ring 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95536" y="1412776"/>
            <a:ext cx="8305800" cy="4850766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Constantia"/>
              </a:rPr>
              <a:t>The beam travels in a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/>
                <a:ea typeface="+mn-ea"/>
                <a:cs typeface="Constantia"/>
              </a:rPr>
              <a:t>vacuum chamber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Constantia"/>
              </a:rPr>
              <a:t>where a very low pressure is achieved by means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Constantia"/>
              </a:rPr>
              <a:t> of different 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/>
                <a:ea typeface="+mn-ea"/>
                <a:cs typeface="Constantia"/>
              </a:rPr>
              <a:t>pumping systems 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Constantia"/>
              </a:rPr>
              <a:t>in order to minimize the interactions with the particles of the residual gas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Constantia"/>
              </a:rPr>
              <a:t>A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/>
                <a:ea typeface="+mn-ea"/>
                <a:cs typeface="Constantia"/>
              </a:rPr>
              <a:t>cooling system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Constantia"/>
              </a:rPr>
              <a:t>is necessary for the magnets and RF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Constantia"/>
              </a:rPr>
              <a:t>A series of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/>
                <a:ea typeface="+mn-ea"/>
                <a:cs typeface="Constantia"/>
              </a:rPr>
              <a:t>diagnostic systems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Constantia"/>
              </a:rPr>
              <a:t>is used to monitor the beam characteristics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Constantia"/>
              </a:rPr>
              <a:t> (current, beam position monitors, beam size monitor, luminosity monitor,…) and the accelerator performance</a:t>
            </a:r>
          </a:p>
          <a:p>
            <a:pPr marL="274320" lvl="0" indent="-274320" defTabSz="914400">
              <a:spcBef>
                <a:spcPct val="20000"/>
              </a:spcBef>
              <a:buClr>
                <a:srgbClr val="0BD0D9"/>
              </a:buClr>
              <a:buSzPct val="95000"/>
              <a:buFont typeface="Wingdings 2"/>
              <a:buChar char=""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Constantia"/>
              </a:rPr>
              <a:t>To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/>
                <a:ea typeface="+mn-ea"/>
                <a:cs typeface="Constantia"/>
              </a:rPr>
              <a:t>inject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Constantia"/>
              </a:rPr>
              <a:t> the beam </a:t>
            </a:r>
            <a:r>
              <a:rPr lang="en-US" sz="2000" dirty="0" smtClean="0">
                <a:solidFill>
                  <a:prstClr val="black"/>
                </a:solidFill>
                <a:latin typeface="Constantia"/>
                <a:cs typeface="Constantia"/>
              </a:rPr>
              <a:t>special </a:t>
            </a:r>
            <a:r>
              <a:rPr lang="en-US" sz="2000" dirty="0" smtClean="0">
                <a:solidFill>
                  <a:srgbClr val="FF0000"/>
                </a:solidFill>
                <a:latin typeface="Constantia"/>
                <a:cs typeface="Constantia"/>
              </a:rPr>
              <a:t>pulsed magnets</a:t>
            </a:r>
            <a:r>
              <a:rPr lang="en-US" sz="2000" dirty="0" smtClean="0">
                <a:solidFill>
                  <a:prstClr val="black"/>
                </a:solidFill>
                <a:latin typeface="Constantia"/>
                <a:cs typeface="Constantia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Constantia"/>
              </a:rPr>
              <a:t>are used 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nstantia"/>
              <a:ea typeface="+mn-ea"/>
              <a:cs typeface="Constantia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/>
                <a:ea typeface="+mn-ea"/>
                <a:cs typeface="Constantia"/>
              </a:rPr>
              <a:t>Collimators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/>
                <a:ea typeface="+mn-ea"/>
                <a:cs typeface="Constantia"/>
              </a:rPr>
              <a:t> and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/>
                <a:ea typeface="+mn-ea"/>
                <a:cs typeface="Constantia"/>
              </a:rPr>
              <a:t> masks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Constantia"/>
              </a:rPr>
              <a:t>are  used to intercept the large amplitude particles and avoid damage of the accelerator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Constantia"/>
              </a:rPr>
              <a:t>sytems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Constantia"/>
              </a:rPr>
              <a:t> and of the detector’s components and performance</a:t>
            </a: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Constantia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Constantia"/>
              </a:rPr>
              <a:t>A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/>
                <a:ea typeface="+mn-ea"/>
                <a:cs typeface="Constantia"/>
              </a:rPr>
              <a:t>control system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Constantia"/>
              </a:rPr>
              <a:t>is managing the operation of the accelerator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buFont typeface="Wingdings 2"/>
              <a:buChar char=""/>
              <a:tabLst/>
              <a:defRPr/>
            </a:pPr>
            <a:r>
              <a:rPr lang="en-US" sz="2200" dirty="0" smtClean="0">
                <a:solidFill>
                  <a:prstClr val="black"/>
                </a:solidFill>
                <a:latin typeface="Constantia"/>
                <a:cs typeface="Constantia"/>
              </a:rPr>
              <a:t>An </a:t>
            </a:r>
            <a:r>
              <a:rPr lang="en-US" sz="2200" dirty="0" smtClean="0">
                <a:solidFill>
                  <a:srgbClr val="FF0000"/>
                </a:solidFill>
                <a:latin typeface="Constantia"/>
                <a:cs typeface="Constantia"/>
              </a:rPr>
              <a:t>injector system </a:t>
            </a:r>
            <a:r>
              <a:rPr lang="en-US" sz="2200" dirty="0" smtClean="0">
                <a:solidFill>
                  <a:prstClr val="black"/>
                </a:solidFill>
                <a:latin typeface="Constantia"/>
                <a:cs typeface="Constantia"/>
              </a:rPr>
              <a:t>is used to produce, accelerate and transport the beam inside the accelerator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Constantia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9414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419" r="2907"/>
          <a:stretch/>
        </p:blipFill>
        <p:spPr>
          <a:xfrm>
            <a:off x="29697" y="6092417"/>
            <a:ext cx="869951" cy="713287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t="16667" b="20588"/>
          <a:stretch/>
        </p:blipFill>
        <p:spPr>
          <a:xfrm>
            <a:off x="3974342" y="6263542"/>
            <a:ext cx="1195295" cy="542161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6939" y="6095998"/>
            <a:ext cx="709707" cy="70970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157942" y="6529293"/>
            <a:ext cx="28163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BlairMdITC TT-Medium"/>
                <a:cs typeface="BlairMdITC TT-Medium"/>
              </a:rPr>
              <a:t>Susanna Guiducci</a:t>
            </a:r>
            <a:endParaRPr lang="en-US" sz="1000" dirty="0">
              <a:solidFill>
                <a:schemeClr val="bg1"/>
              </a:solidFill>
              <a:latin typeface="BlairMdITC TT-Medium"/>
              <a:cs typeface="BlairMdITC TT-Medium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69637" y="6529288"/>
            <a:ext cx="30853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BlairMdITC TT-Medium"/>
                <a:cs typeface="BlairMdITC TT-Medium"/>
              </a:rPr>
              <a:t>Optics Basics</a:t>
            </a:r>
            <a:endParaRPr lang="en-US" sz="1000" dirty="0">
              <a:solidFill>
                <a:schemeClr val="bg1"/>
              </a:solidFill>
              <a:latin typeface="BlairMdITC TT-Medium"/>
              <a:cs typeface="BlairMdITC TT-Medium"/>
            </a:endParaRPr>
          </a:p>
        </p:txBody>
      </p:sp>
      <p:sp>
        <p:nvSpPr>
          <p:cNvPr id="53" name="Title 4"/>
          <p:cNvSpPr txBox="1">
            <a:spLocks/>
          </p:cNvSpPr>
          <p:nvPr/>
        </p:nvSpPr>
        <p:spPr>
          <a:xfrm>
            <a:off x="395536" y="404664"/>
            <a:ext cx="8305800" cy="648072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24800" y="6356351"/>
            <a:ext cx="762000" cy="365125"/>
          </a:xfrm>
        </p:spPr>
        <p:txBody>
          <a:bodyPr/>
          <a:lstStyle/>
          <a:p>
            <a:fld id="{6AEB9F76-9530-4300-8742-75C38656C82A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8" name="Title 4"/>
          <p:cNvSpPr txBox="1">
            <a:spLocks/>
          </p:cNvSpPr>
          <p:nvPr/>
        </p:nvSpPr>
        <p:spPr>
          <a:xfrm>
            <a:off x="547936" y="557064"/>
            <a:ext cx="8305800" cy="648072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Schematic layout of DAFNE accelerator complex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" name="Picture 12" descr="dafnelay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156974" y="291275"/>
            <a:ext cx="4830052" cy="68580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9414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953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16667" b="20588"/>
          <a:stretch/>
        </p:blipFill>
        <p:spPr>
          <a:xfrm>
            <a:off x="3974342" y="6263542"/>
            <a:ext cx="1195295" cy="542161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157942" y="6529293"/>
            <a:ext cx="28163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BlairMdITC TT-Medium"/>
                <a:cs typeface="BlairMdITC TT-Medium"/>
              </a:rPr>
              <a:t>Susanna Guiducci</a:t>
            </a:r>
            <a:endParaRPr lang="en-US" sz="1000" dirty="0">
              <a:solidFill>
                <a:schemeClr val="bg1"/>
              </a:solidFill>
              <a:latin typeface="BlairMdITC TT-Medium"/>
              <a:cs typeface="BlairMdITC TT-Medium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69637" y="6529288"/>
            <a:ext cx="30853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BlairMdITC TT-Medium"/>
                <a:cs typeface="BlairMdITC TT-Medium"/>
              </a:rPr>
              <a:t>Optics Basics</a:t>
            </a:r>
            <a:endParaRPr lang="en-US" sz="1000" dirty="0">
              <a:solidFill>
                <a:schemeClr val="bg1"/>
              </a:solidFill>
              <a:latin typeface="BlairMdITC TT-Medium"/>
              <a:cs typeface="BlairMdITC TT-Medium"/>
            </a:endParaRPr>
          </a:p>
        </p:txBody>
      </p:sp>
      <p:sp>
        <p:nvSpPr>
          <p:cNvPr id="53" name="Title 4"/>
          <p:cNvSpPr txBox="1">
            <a:spLocks/>
          </p:cNvSpPr>
          <p:nvPr/>
        </p:nvSpPr>
        <p:spPr>
          <a:xfrm>
            <a:off x="395536" y="404664"/>
            <a:ext cx="8305800" cy="648072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24800" y="6356351"/>
            <a:ext cx="762000" cy="365125"/>
          </a:xfrm>
        </p:spPr>
        <p:txBody>
          <a:bodyPr/>
          <a:lstStyle/>
          <a:p>
            <a:fld id="{6AEB9F76-9530-4300-8742-75C38656C82A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8" name="Title 4"/>
          <p:cNvSpPr txBox="1">
            <a:spLocks/>
          </p:cNvSpPr>
          <p:nvPr/>
        </p:nvSpPr>
        <p:spPr>
          <a:xfrm>
            <a:off x="408112" y="222632"/>
            <a:ext cx="8305800" cy="648072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The DA</a:t>
            </a:r>
            <a:r>
              <a:rPr lang="en-US" sz="3200" dirty="0" smtClean="0">
                <a:solidFill>
                  <a:schemeClr val="tx2"/>
                </a:solidFill>
                <a:latin typeface="Symbol" charset="2"/>
                <a:ea typeface="+mj-ea"/>
                <a:cs typeface="Symbol" charset="2"/>
              </a:rPr>
              <a:t>F</a:t>
            </a:r>
            <a:r>
              <a:rPr lang="en-US" sz="3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NE main rings with KLOE-2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5" name="Content Placeholder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5031" y="972768"/>
            <a:ext cx="8900398" cy="5384749"/>
          </a:xfrm>
          <a:prstGeom prst="rect">
            <a:avLst/>
          </a:prstGeom>
          <a:noFill/>
          <a:ln w="28575">
            <a:solidFill>
              <a:srgbClr val="71EEDD"/>
            </a:solidFill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2419" r="2907"/>
          <a:stretch/>
        </p:blipFill>
        <p:spPr>
          <a:xfrm>
            <a:off x="29697" y="6092417"/>
            <a:ext cx="869951" cy="713287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6939" y="6095998"/>
            <a:ext cx="709707" cy="70970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56" name="TextBox 4"/>
          <p:cNvSpPr txBox="1">
            <a:spLocks noChangeArrowheads="1"/>
          </p:cNvSpPr>
          <p:nvPr/>
        </p:nvSpPr>
        <p:spPr bwMode="auto">
          <a:xfrm>
            <a:off x="4189413" y="2368886"/>
            <a:ext cx="25511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i="1" dirty="0">
                <a:solidFill>
                  <a:srgbClr val="000090"/>
                </a:solidFill>
                <a:latin typeface="Calibri" pitchFamily="-103" charset="0"/>
              </a:rPr>
              <a:t>E</a:t>
            </a:r>
            <a:r>
              <a:rPr lang="en-US" sz="2400" i="1" baseline="-25000" dirty="0">
                <a:solidFill>
                  <a:srgbClr val="000090"/>
                </a:solidFill>
                <a:latin typeface="Calibri" pitchFamily="-103" charset="0"/>
              </a:rPr>
              <a:t>CM</a:t>
            </a:r>
            <a:r>
              <a:rPr lang="en-US" sz="2400" i="1" dirty="0">
                <a:solidFill>
                  <a:srgbClr val="000090"/>
                </a:solidFill>
                <a:latin typeface="Calibri" pitchFamily="-103" charset="0"/>
              </a:rPr>
              <a:t> = 1020 </a:t>
            </a:r>
            <a:r>
              <a:rPr lang="en-US" sz="2400" i="1" dirty="0" err="1">
                <a:solidFill>
                  <a:srgbClr val="000090"/>
                </a:solidFill>
                <a:latin typeface="Calibri" pitchFamily="-103" charset="0"/>
              </a:rPr>
              <a:t>MeV</a:t>
            </a:r>
            <a:endParaRPr lang="en-US" sz="2400" i="1" dirty="0">
              <a:solidFill>
                <a:srgbClr val="000090"/>
              </a:solidFill>
              <a:latin typeface="Calibri" pitchFamily="-103" charset="0"/>
            </a:endParaRPr>
          </a:p>
        </p:txBody>
      </p:sp>
      <p:sp>
        <p:nvSpPr>
          <p:cNvPr id="57" name="Rectangle 6"/>
          <p:cNvSpPr>
            <a:spLocks noChangeArrowheads="1"/>
          </p:cNvSpPr>
          <p:nvPr/>
        </p:nvSpPr>
        <p:spPr bwMode="auto">
          <a:xfrm>
            <a:off x="2143991" y="3596793"/>
            <a:ext cx="30634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i="1" dirty="0">
                <a:solidFill>
                  <a:srgbClr val="000090"/>
                </a:solidFill>
                <a:latin typeface="Calibri" pitchFamily="-103" charset="0"/>
              </a:rPr>
              <a:t>Crab-Waist collision scheme implemented for the first </a:t>
            </a:r>
            <a:r>
              <a:rPr lang="en-US" i="1" dirty="0" smtClean="0">
                <a:solidFill>
                  <a:srgbClr val="000090"/>
                </a:solidFill>
                <a:latin typeface="Calibri" pitchFamily="-103" charset="0"/>
              </a:rPr>
              <a:t>time</a:t>
            </a:r>
            <a:endParaRPr lang="en-US" dirty="0">
              <a:latin typeface="Calibri" pitchFamily="-103" charset="0"/>
            </a:endParaRPr>
          </a:p>
        </p:txBody>
      </p:sp>
      <p:sp>
        <p:nvSpPr>
          <p:cNvPr id="58" name="TextBox 5"/>
          <p:cNvSpPr txBox="1">
            <a:spLocks noChangeArrowheads="1"/>
          </p:cNvSpPr>
          <p:nvPr/>
        </p:nvSpPr>
        <p:spPr bwMode="auto">
          <a:xfrm>
            <a:off x="969560" y="6131520"/>
            <a:ext cx="7355353" cy="707886"/>
          </a:xfrm>
          <a:prstGeom prst="rect">
            <a:avLst/>
          </a:prstGeom>
          <a:solidFill>
            <a:schemeClr val="bg1"/>
          </a:solidFill>
          <a:ln w="28575">
            <a:solidFill>
              <a:srgbClr val="71EEDD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Calibri" pitchFamily="-103" charset="0"/>
              </a:rPr>
              <a:t>Max Luminosity </a:t>
            </a:r>
            <a:r>
              <a:rPr lang="en-US" sz="2000" dirty="0">
                <a:solidFill>
                  <a:srgbClr val="FF0000"/>
                </a:solidFill>
                <a:latin typeface="Calibri" pitchFamily="-103" charset="0"/>
              </a:rPr>
              <a:t>achieved at DA</a:t>
            </a:r>
            <a:r>
              <a:rPr lang="en-US" sz="2000" dirty="0">
                <a:solidFill>
                  <a:srgbClr val="FF0000"/>
                </a:solidFill>
                <a:latin typeface="Symbol" charset="2"/>
                <a:cs typeface="Symbol" charset="2"/>
              </a:rPr>
              <a:t>F</a:t>
            </a:r>
            <a:r>
              <a:rPr lang="en-US" sz="2000" dirty="0">
                <a:solidFill>
                  <a:srgbClr val="FF0000"/>
                </a:solidFill>
                <a:latin typeface="Calibri" pitchFamily="-103" charset="0"/>
              </a:rPr>
              <a:t>NE</a:t>
            </a:r>
            <a:r>
              <a:rPr lang="en-US" sz="2000" dirty="0" smtClean="0">
                <a:solidFill>
                  <a:srgbClr val="FF0000"/>
                </a:solidFill>
                <a:latin typeface="Calibri" pitchFamily="-103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Calibri" pitchFamily="-103" charset="0"/>
              </a:rPr>
              <a:t>4 10</a:t>
            </a:r>
            <a:r>
              <a:rPr lang="en-US" sz="2000" b="1" baseline="30000" dirty="0" smtClean="0">
                <a:solidFill>
                  <a:srgbClr val="FF0000"/>
                </a:solidFill>
                <a:latin typeface="Calibri" pitchFamily="-103" charset="0"/>
              </a:rPr>
              <a:t>32</a:t>
            </a:r>
            <a:r>
              <a:rPr lang="en-US" sz="2000" b="1" dirty="0" smtClean="0">
                <a:solidFill>
                  <a:srgbClr val="FF0000"/>
                </a:solidFill>
                <a:latin typeface="Calibri" pitchFamily="-103" charset="0"/>
              </a:rPr>
              <a:t> cm</a:t>
            </a:r>
            <a:r>
              <a:rPr lang="en-US" sz="2000" b="1" baseline="30000" dirty="0" smtClean="0">
                <a:solidFill>
                  <a:srgbClr val="FF0000"/>
                </a:solidFill>
                <a:latin typeface="Calibri" pitchFamily="-103" charset="0"/>
              </a:rPr>
              <a:t>-2</a:t>
            </a:r>
            <a:r>
              <a:rPr lang="en-US" sz="2000" b="1" dirty="0" smtClean="0">
                <a:solidFill>
                  <a:srgbClr val="FF0000"/>
                </a:solidFill>
                <a:latin typeface="Calibri" pitchFamily="-103" charset="0"/>
              </a:rPr>
              <a:t>s</a:t>
            </a:r>
            <a:r>
              <a:rPr lang="en-US" sz="2000" b="1" baseline="30000" dirty="0" smtClean="0">
                <a:solidFill>
                  <a:srgbClr val="FF0000"/>
                </a:solidFill>
                <a:latin typeface="Calibri" pitchFamily="-103" charset="0"/>
              </a:rPr>
              <a:t>-1</a:t>
            </a:r>
            <a:r>
              <a:rPr lang="en-US" sz="2000" b="1" dirty="0" smtClean="0">
                <a:solidFill>
                  <a:srgbClr val="FF0000"/>
                </a:solidFill>
                <a:latin typeface="Calibri" pitchFamily="-103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Calibri" pitchFamily="-103" charset="0"/>
              </a:rPr>
              <a:t>is by far the highest achieved at this energy</a:t>
            </a:r>
            <a:endParaRPr lang="en-US" sz="2000" dirty="0">
              <a:solidFill>
                <a:srgbClr val="FF0000"/>
              </a:solidFill>
              <a:latin typeface="Calibri" pitchFamily="-103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9414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953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16667" b="20588"/>
          <a:stretch/>
        </p:blipFill>
        <p:spPr>
          <a:xfrm>
            <a:off x="3974342" y="6263542"/>
            <a:ext cx="1195295" cy="542161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157942" y="6529293"/>
            <a:ext cx="28163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BlairMdITC TT-Medium"/>
                <a:cs typeface="BlairMdITC TT-Medium"/>
              </a:rPr>
              <a:t>Susanna Guiducci</a:t>
            </a:r>
            <a:endParaRPr lang="en-US" sz="1000" dirty="0">
              <a:solidFill>
                <a:schemeClr val="bg1"/>
              </a:solidFill>
              <a:latin typeface="BlairMdITC TT-Medium"/>
              <a:cs typeface="BlairMdITC TT-Medium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69637" y="6529288"/>
            <a:ext cx="30853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BlairMdITC TT-Medium"/>
                <a:cs typeface="BlairMdITC TT-Medium"/>
              </a:rPr>
              <a:t>Optics Basics</a:t>
            </a:r>
            <a:endParaRPr lang="en-US" sz="1000" dirty="0">
              <a:solidFill>
                <a:schemeClr val="bg1"/>
              </a:solidFill>
              <a:latin typeface="BlairMdITC TT-Medium"/>
              <a:cs typeface="BlairMdITC TT-Medium"/>
            </a:endParaRPr>
          </a:p>
        </p:txBody>
      </p:sp>
      <p:sp>
        <p:nvSpPr>
          <p:cNvPr id="53" name="Title 4"/>
          <p:cNvSpPr txBox="1">
            <a:spLocks/>
          </p:cNvSpPr>
          <p:nvPr/>
        </p:nvSpPr>
        <p:spPr>
          <a:xfrm>
            <a:off x="395536" y="404664"/>
            <a:ext cx="8305800" cy="648072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24800" y="6356351"/>
            <a:ext cx="762000" cy="365125"/>
          </a:xfrm>
        </p:spPr>
        <p:txBody>
          <a:bodyPr/>
          <a:lstStyle/>
          <a:p>
            <a:fld id="{6AEB9F76-9530-4300-8742-75C38656C82A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2" name="Group 32"/>
          <p:cNvGrpSpPr/>
          <p:nvPr/>
        </p:nvGrpSpPr>
        <p:grpSpPr>
          <a:xfrm>
            <a:off x="571672" y="769789"/>
            <a:ext cx="7979112" cy="5951687"/>
            <a:chOff x="571672" y="427966"/>
            <a:chExt cx="7979112" cy="5951687"/>
          </a:xfrm>
        </p:grpSpPr>
        <p:pic>
          <p:nvPicPr>
            <p:cNvPr id="12" name="Picture 11" descr="Screen Shot 2015-10-23 at 10.24.05 AM.png"/>
            <p:cNvPicPr>
              <a:picLocks noChangeAspect="1"/>
            </p:cNvPicPr>
            <p:nvPr/>
          </p:nvPicPr>
          <p:blipFill>
            <a:blip r:embed="rId5"/>
            <a:srcRect t="710" b="2040"/>
            <a:stretch>
              <a:fillRect/>
            </a:stretch>
          </p:blipFill>
          <p:spPr>
            <a:xfrm>
              <a:off x="571672" y="427966"/>
              <a:ext cx="7979112" cy="5951687"/>
            </a:xfrm>
            <a:prstGeom prst="rect">
              <a:avLst/>
            </a:prstGeom>
          </p:spPr>
        </p:pic>
        <p:cxnSp>
          <p:nvCxnSpPr>
            <p:cNvPr id="17" name="Straight Arrow Connector 16"/>
            <p:cNvCxnSpPr/>
            <p:nvPr/>
          </p:nvCxnSpPr>
          <p:spPr>
            <a:xfrm flipV="1">
              <a:off x="3537124" y="5365324"/>
              <a:ext cx="688434" cy="94962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rot="5400000">
              <a:off x="2011870" y="3495773"/>
              <a:ext cx="712211" cy="130565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2350168" y="3442356"/>
              <a:ext cx="3679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0000FF"/>
                  </a:solidFill>
                </a:rPr>
                <a:t>e</a:t>
              </a:r>
              <a:r>
                <a:rPr lang="en-US" baseline="30000" dirty="0" smtClean="0">
                  <a:solidFill>
                    <a:srgbClr val="0000FF"/>
                  </a:solidFill>
                </a:rPr>
                <a:t>-</a:t>
              </a:r>
              <a:endParaRPr lang="en-US" baseline="30000" dirty="0">
                <a:solidFill>
                  <a:srgbClr val="0000FF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643954" y="5019732"/>
              <a:ext cx="3679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0000FF"/>
                  </a:solidFill>
                </a:rPr>
                <a:t>e</a:t>
              </a:r>
              <a:r>
                <a:rPr lang="en-US" baseline="30000" dirty="0" smtClean="0">
                  <a:solidFill>
                    <a:srgbClr val="0000FF"/>
                  </a:solidFill>
                </a:rPr>
                <a:t>-</a:t>
              </a:r>
              <a:endParaRPr lang="en-US" baseline="30000" dirty="0">
                <a:solidFill>
                  <a:srgbClr val="0000FF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205868" y="5019732"/>
              <a:ext cx="13431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0000FF"/>
                  </a:solidFill>
                </a:rPr>
                <a:t>e</a:t>
              </a:r>
              <a:r>
                <a:rPr lang="en-US" baseline="30000" dirty="0" smtClean="0">
                  <a:solidFill>
                    <a:srgbClr val="0000FF"/>
                  </a:solidFill>
                </a:rPr>
                <a:t>-</a:t>
              </a:r>
              <a:r>
                <a:rPr lang="en-US" dirty="0" smtClean="0">
                  <a:solidFill>
                    <a:srgbClr val="0000FF"/>
                  </a:solidFill>
                </a:rPr>
                <a:t> injection</a:t>
              </a:r>
              <a:endParaRPr lang="en-US" baseline="30000" dirty="0">
                <a:solidFill>
                  <a:srgbClr val="0000FF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491288" y="1205136"/>
              <a:ext cx="13431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0000FF"/>
                  </a:solidFill>
                </a:rPr>
                <a:t>e</a:t>
              </a:r>
              <a:r>
                <a:rPr lang="en-US" baseline="30000" dirty="0" smtClean="0">
                  <a:solidFill>
                    <a:srgbClr val="0000FF"/>
                  </a:solidFill>
                </a:rPr>
                <a:t>-</a:t>
              </a:r>
              <a:r>
                <a:rPr lang="en-US" dirty="0" smtClean="0">
                  <a:solidFill>
                    <a:srgbClr val="0000FF"/>
                  </a:solidFill>
                </a:rPr>
                <a:t> extraction</a:t>
              </a:r>
              <a:endParaRPr lang="en-US" baseline="30000" dirty="0">
                <a:solidFill>
                  <a:srgbClr val="0000FF"/>
                </a:solidFill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6939" y="6095998"/>
            <a:ext cx="709707" cy="70970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l="2419" r="2907"/>
          <a:stretch/>
        </p:blipFill>
        <p:spPr>
          <a:xfrm>
            <a:off x="29697" y="6092417"/>
            <a:ext cx="869951" cy="713287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28" name="Title 4"/>
          <p:cNvSpPr txBox="1">
            <a:spLocks/>
          </p:cNvSpPr>
          <p:nvPr/>
        </p:nvSpPr>
        <p:spPr>
          <a:xfrm>
            <a:off x="408112" y="222632"/>
            <a:ext cx="8305800" cy="648072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The DA</a:t>
            </a:r>
            <a:r>
              <a:rPr lang="en-US" sz="3200" dirty="0" smtClean="0">
                <a:solidFill>
                  <a:schemeClr val="tx2"/>
                </a:solidFill>
                <a:latin typeface="Symbol" charset="2"/>
                <a:ea typeface="+mj-ea"/>
                <a:cs typeface="Symbol" charset="2"/>
              </a:rPr>
              <a:t>F</a:t>
            </a:r>
            <a:r>
              <a:rPr lang="en-US" sz="3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NE accumulator ring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800674" y="3355457"/>
            <a:ext cx="1103047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Dipoles</a:t>
            </a:r>
            <a:endParaRPr lang="en-US" sz="1600" dirty="0"/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6008590" y="3087484"/>
            <a:ext cx="574858" cy="26797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5631011" y="3784179"/>
            <a:ext cx="952439" cy="8528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7294226" y="3724789"/>
            <a:ext cx="1256558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 smtClean="0"/>
              <a:t>Quadrupoles</a:t>
            </a:r>
            <a:endParaRPr lang="en-US" sz="1600" dirty="0"/>
          </a:p>
        </p:txBody>
      </p:sp>
      <p:cxnSp>
        <p:nvCxnSpPr>
          <p:cNvPr id="43" name="Straight Arrow Connector 42"/>
          <p:cNvCxnSpPr/>
          <p:nvPr/>
        </p:nvCxnSpPr>
        <p:spPr>
          <a:xfrm rot="10800000">
            <a:off x="7119445" y="3546773"/>
            <a:ext cx="429585" cy="147238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rot="10800000" flipV="1">
            <a:off x="7119445" y="4153510"/>
            <a:ext cx="429584" cy="105473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41" idx="1"/>
          </p:cNvCxnSpPr>
          <p:nvPr/>
        </p:nvCxnSpPr>
        <p:spPr>
          <a:xfrm rot="10800000">
            <a:off x="7119444" y="3784180"/>
            <a:ext cx="174783" cy="109887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6205868" y="6045813"/>
            <a:ext cx="2049133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e</a:t>
            </a:r>
            <a:r>
              <a:rPr lang="en-US" baseline="30000" dirty="0" smtClean="0"/>
              <a:t>+</a:t>
            </a:r>
            <a:r>
              <a:rPr lang="en-US" dirty="0" smtClean="0"/>
              <a:t> rotate in the opposite direction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9414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419" r="2907"/>
          <a:stretch/>
        </p:blipFill>
        <p:spPr>
          <a:xfrm>
            <a:off x="29697" y="6092417"/>
            <a:ext cx="869951" cy="713287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t="16667" b="20588"/>
          <a:stretch/>
        </p:blipFill>
        <p:spPr>
          <a:xfrm>
            <a:off x="3974342" y="6263542"/>
            <a:ext cx="1195295" cy="542161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6939" y="6095998"/>
            <a:ext cx="709707" cy="70970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157942" y="6529293"/>
            <a:ext cx="28163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BlairMdITC TT-Medium"/>
                <a:cs typeface="BlairMdITC TT-Medium"/>
              </a:rPr>
              <a:t>Susanna Guiducci</a:t>
            </a:r>
            <a:endParaRPr lang="en-US" sz="1000" dirty="0">
              <a:solidFill>
                <a:schemeClr val="bg1"/>
              </a:solidFill>
              <a:latin typeface="BlairMdITC TT-Medium"/>
              <a:cs typeface="BlairMdITC TT-Medium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69637" y="6529288"/>
            <a:ext cx="30853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BlairMdITC TT-Medium"/>
                <a:cs typeface="BlairMdITC TT-Medium"/>
              </a:rPr>
              <a:t>Optics Basics</a:t>
            </a:r>
            <a:endParaRPr lang="en-US" sz="1000" dirty="0">
              <a:solidFill>
                <a:schemeClr val="bg1"/>
              </a:solidFill>
              <a:latin typeface="BlairMdITC TT-Medium"/>
              <a:cs typeface="BlairMdITC TT-Medium"/>
            </a:endParaRPr>
          </a:p>
        </p:txBody>
      </p:sp>
      <p:sp>
        <p:nvSpPr>
          <p:cNvPr id="53" name="Title 4"/>
          <p:cNvSpPr txBox="1">
            <a:spLocks/>
          </p:cNvSpPr>
          <p:nvPr/>
        </p:nvSpPr>
        <p:spPr>
          <a:xfrm>
            <a:off x="395536" y="404664"/>
            <a:ext cx="8305800" cy="648072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24800" y="6356351"/>
            <a:ext cx="762000" cy="365125"/>
          </a:xfrm>
        </p:spPr>
        <p:txBody>
          <a:bodyPr/>
          <a:lstStyle/>
          <a:p>
            <a:fld id="{6AEB9F76-9530-4300-8742-75C38656C82A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457200" y="1902112"/>
            <a:ext cx="8244136" cy="355620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indent="-274320" defTabSz="914400">
              <a:spcBef>
                <a:spcPct val="20000"/>
              </a:spcBef>
              <a:buClr>
                <a:schemeClr val="accent3"/>
              </a:buClr>
              <a:buSzPct val="100000"/>
              <a:buFont typeface="Arial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/>
                <a:ea typeface="+mn-ea"/>
                <a:cs typeface="Constantia"/>
              </a:rPr>
              <a:t>The magnetic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/>
                <a:ea typeface="+mn-ea"/>
                <a:cs typeface="Constantia"/>
              </a:rPr>
              <a:t> force </a:t>
            </a:r>
            <a:r>
              <a:rPr kumimoji="0" lang="en-US" sz="24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/>
                <a:ea typeface="+mn-ea"/>
                <a:cs typeface="Constantia"/>
              </a:rPr>
              <a:t>F</a:t>
            </a:r>
            <a:r>
              <a:rPr kumimoji="0" lang="en-US" sz="2400" b="0" i="1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/>
                <a:ea typeface="+mn-ea"/>
                <a:cs typeface="Constantia"/>
              </a:rPr>
              <a:t>B</a:t>
            </a:r>
            <a:r>
              <a:rPr kumimoji="0" lang="en-US" sz="24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/>
                <a:ea typeface="+mn-ea"/>
                <a:cs typeface="Constantia"/>
              </a:rPr>
              <a:t> = </a:t>
            </a:r>
            <a:r>
              <a:rPr kumimoji="0" lang="en-US" sz="2400" b="0" i="1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/>
                <a:ea typeface="+mn-ea"/>
                <a:cs typeface="Constantia"/>
              </a:rPr>
              <a:t>qvB</a:t>
            </a:r>
            <a:r>
              <a:rPr kumimoji="0" lang="en-US" sz="24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/>
                <a:ea typeface="+mn-ea"/>
                <a:cs typeface="Constantia"/>
              </a:rPr>
              <a:t> 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/>
                <a:ea typeface="+mn-ea"/>
                <a:cs typeface="Constantia"/>
              </a:rPr>
              <a:t>is perpendicular to the particle velocity and bends the trajectory with a radius of curvature </a:t>
            </a:r>
            <a:r>
              <a:rPr lang="en-US" sz="2400" i="1" dirty="0" err="1" smtClean="0">
                <a:latin typeface="Symbol" charset="2"/>
                <a:cs typeface="Symbol" charset="2"/>
              </a:rPr>
              <a:t>r</a:t>
            </a:r>
            <a:endParaRPr lang="en-US" sz="2400" i="1" dirty="0" smtClean="0">
              <a:latin typeface="Symbol" charset="2"/>
              <a:cs typeface="Symbol" charset="2"/>
            </a:endParaRPr>
          </a:p>
          <a:p>
            <a:pPr marL="274320" indent="-274320" defTabSz="914400">
              <a:spcBef>
                <a:spcPct val="20000"/>
              </a:spcBef>
              <a:buClr>
                <a:schemeClr val="accent3"/>
              </a:buClr>
              <a:buSzPct val="100000"/>
              <a:buFont typeface="Arial"/>
              <a:buChar char="•"/>
              <a:defRPr/>
            </a:pPr>
            <a:endParaRPr kumimoji="0" lang="en-US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nstantia"/>
              <a:ea typeface="+mn-ea"/>
              <a:cs typeface="Constantia"/>
            </a:endParaRPr>
          </a:p>
          <a:p>
            <a:pPr marL="274320" indent="-274320" defTabSz="914400">
              <a:spcBef>
                <a:spcPct val="20000"/>
              </a:spcBef>
              <a:buClr>
                <a:schemeClr val="accent3"/>
              </a:buClr>
              <a:buSzPct val="100000"/>
              <a:buFont typeface="Arial"/>
              <a:buChar char="•"/>
              <a:defRPr/>
            </a:pPr>
            <a:r>
              <a:rPr lang="en-US" sz="2400" dirty="0" smtClean="0">
                <a:latin typeface="Constantia"/>
                <a:cs typeface="Constantia"/>
              </a:rPr>
              <a:t>The centrifugal force                balances the magnetic force:</a:t>
            </a:r>
          </a:p>
          <a:p>
            <a:pPr marL="274320" lvl="0" indent="-274320" defTabSz="914400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endParaRPr lang="en-US" sz="2400" dirty="0" smtClean="0">
              <a:latin typeface="Constantia"/>
              <a:cs typeface="Constantia"/>
            </a:endParaRPr>
          </a:p>
          <a:p>
            <a:pPr marL="274320" lvl="0" indent="-274320" defTabSz="914400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endParaRPr lang="en-US" sz="2400" dirty="0" smtClean="0">
              <a:latin typeface="Constantia"/>
              <a:cs typeface="Constantia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nstantia"/>
              <a:ea typeface="+mn-ea"/>
              <a:cs typeface="Constantia"/>
            </a:endParaRPr>
          </a:p>
          <a:p>
            <a:pPr marL="393192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nstantia"/>
              <a:ea typeface="+mn-ea"/>
              <a:cs typeface="Constantia"/>
            </a:endParaRP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42212354"/>
              </p:ext>
            </p:extLst>
          </p:nvPr>
        </p:nvGraphicFramePr>
        <p:xfrm>
          <a:off x="3466177" y="1274295"/>
          <a:ext cx="2145041" cy="627817"/>
        </p:xfrm>
        <a:graphic>
          <a:graphicData uri="http://schemas.openxmlformats.org/presentationml/2006/ole">
            <p:oleObj spid="_x0000_s64514" name="Equation" r:id="rId8" imgW="1041400" imgH="304800" progId="Equation.3">
              <p:embed/>
            </p:oleObj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71484176"/>
              </p:ext>
            </p:extLst>
          </p:nvPr>
        </p:nvGraphicFramePr>
        <p:xfrm>
          <a:off x="3690862" y="3283438"/>
          <a:ext cx="1128712" cy="842963"/>
        </p:xfrm>
        <a:graphic>
          <a:graphicData uri="http://schemas.openxmlformats.org/presentationml/2006/ole">
            <p:oleObj spid="_x0000_s64516" name="Equation" r:id="rId9" imgW="596900" imgH="444500" progId="Equation.3">
              <p:embed/>
            </p:oleObj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51419244"/>
              </p:ext>
            </p:extLst>
          </p:nvPr>
        </p:nvGraphicFramePr>
        <p:xfrm>
          <a:off x="2846846" y="4254064"/>
          <a:ext cx="3170239" cy="842963"/>
        </p:xfrm>
        <a:graphic>
          <a:graphicData uri="http://schemas.openxmlformats.org/presentationml/2006/ole">
            <p:oleObj spid="_x0000_s64517" name="Equation" r:id="rId10" imgW="1676400" imgH="444500" progId="Equation.3">
              <p:embed/>
            </p:oleObj>
          </a:graphicData>
        </a:graphic>
      </p:graphicFrame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66277" y="30525"/>
            <a:ext cx="2584579" cy="206976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547664" y="5145871"/>
            <a:ext cx="6048672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For relativistic particles the strength of a 1 Tesla bending magnet is equivalent to an electric field of</a:t>
            </a:r>
          </a:p>
          <a:p>
            <a:pPr algn="ctr"/>
            <a:r>
              <a:rPr lang="en-US" sz="2000" b="1" dirty="0" smtClean="0"/>
              <a:t>da </a:t>
            </a:r>
            <a:r>
              <a:rPr lang="en-US" sz="2000" b="1" dirty="0"/>
              <a:t>3x10</a:t>
            </a:r>
            <a:r>
              <a:rPr lang="en-US" sz="2000" b="1" baseline="30000" dirty="0"/>
              <a:t>8</a:t>
            </a:r>
            <a:r>
              <a:rPr lang="en-US" sz="2000" b="1" dirty="0"/>
              <a:t> V/</a:t>
            </a:r>
            <a:r>
              <a:rPr lang="en-US" sz="2000" b="1" dirty="0" err="1"/>
              <a:t>m</a:t>
            </a:r>
            <a:r>
              <a:rPr lang="en-US" sz="2000" b="1" dirty="0"/>
              <a:t> </a:t>
            </a:r>
            <a:r>
              <a:rPr lang="en-US" sz="2000" b="1" dirty="0" smtClean="0"/>
              <a:t>(far beyond technical limits)</a:t>
            </a:r>
            <a:endParaRPr lang="en-US" sz="2000" b="1" dirty="0"/>
          </a:p>
        </p:txBody>
      </p:sp>
      <p:sp>
        <p:nvSpPr>
          <p:cNvPr id="26" name="Rectangle 25"/>
          <p:cNvSpPr/>
          <p:nvPr/>
        </p:nvSpPr>
        <p:spPr>
          <a:xfrm>
            <a:off x="3358387" y="429086"/>
            <a:ext cx="24442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spcBef>
                <a:spcPct val="0"/>
              </a:spcBef>
              <a:defRPr/>
            </a:pPr>
            <a:r>
              <a:rPr lang="en-US" sz="2800" dirty="0" smtClean="0">
                <a:solidFill>
                  <a:schemeClr val="tx2"/>
                </a:solidFill>
              </a:rPr>
              <a:t>Lorentz force</a:t>
            </a: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94146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theme/theme1.xml><?xml version="1.0" encoding="utf-8"?>
<a:theme xmlns:a="http://schemas.openxmlformats.org/drawingml/2006/main" name="Optics_Basic_20151016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Optics_Basic_20151016.potx</Template>
  <TotalTime>1898</TotalTime>
  <Words>2544</Words>
  <Application>Microsoft Macintosh PowerPoint</Application>
  <PresentationFormat>On-screen Show (4:3)</PresentationFormat>
  <Paragraphs>537</Paragraphs>
  <Slides>37</Slides>
  <Notes>33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0" baseType="lpstr">
      <vt:lpstr>Optics_Basic_20151016</vt:lpstr>
      <vt:lpstr>Equation</vt:lpstr>
      <vt:lpstr>Worksheet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Coordinate system</vt:lpstr>
      <vt:lpstr>Motion in a circular accelerator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</vt:vector>
  </TitlesOfParts>
  <Company>INFN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Susanna Guiducci</dc:creator>
  <cp:lastModifiedBy>Susanna Guiducci</cp:lastModifiedBy>
  <cp:revision>83</cp:revision>
  <cp:lastPrinted>2015-10-21T11:22:49Z</cp:lastPrinted>
  <dcterms:created xsi:type="dcterms:W3CDTF">2015-10-23T08:26:27Z</dcterms:created>
  <dcterms:modified xsi:type="dcterms:W3CDTF">2015-10-23T15:06:13Z</dcterms:modified>
</cp:coreProperties>
</file>