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92" r:id="rId1"/>
    <p:sldMasterId id="2147484210" r:id="rId2"/>
    <p:sldMasterId id="2147484222" r:id="rId3"/>
  </p:sldMasterIdLst>
  <p:notesMasterIdLst>
    <p:notesMasterId r:id="rId40"/>
  </p:notesMasterIdLst>
  <p:sldIdLst>
    <p:sldId id="256" r:id="rId4"/>
    <p:sldId id="257" r:id="rId5"/>
    <p:sldId id="258" r:id="rId6"/>
    <p:sldId id="259" r:id="rId7"/>
    <p:sldId id="260" r:id="rId8"/>
    <p:sldId id="269" r:id="rId9"/>
    <p:sldId id="261" r:id="rId10"/>
    <p:sldId id="262" r:id="rId11"/>
    <p:sldId id="263" r:id="rId12"/>
    <p:sldId id="264" r:id="rId13"/>
    <p:sldId id="265" r:id="rId14"/>
    <p:sldId id="270" r:id="rId15"/>
    <p:sldId id="289" r:id="rId16"/>
    <p:sldId id="290" r:id="rId17"/>
    <p:sldId id="292" r:id="rId18"/>
    <p:sldId id="312" r:id="rId19"/>
    <p:sldId id="291" r:id="rId20"/>
    <p:sldId id="286" r:id="rId21"/>
    <p:sldId id="287" r:id="rId22"/>
    <p:sldId id="288" r:id="rId23"/>
    <p:sldId id="293" r:id="rId24"/>
    <p:sldId id="294" r:id="rId25"/>
    <p:sldId id="278" r:id="rId26"/>
    <p:sldId id="279" r:id="rId27"/>
    <p:sldId id="282" r:id="rId28"/>
    <p:sldId id="285" r:id="rId29"/>
    <p:sldId id="280" r:id="rId30"/>
    <p:sldId id="307" r:id="rId31"/>
    <p:sldId id="299" r:id="rId32"/>
    <p:sldId id="300" r:id="rId33"/>
    <p:sldId id="302" r:id="rId34"/>
    <p:sldId id="311" r:id="rId35"/>
    <p:sldId id="310" r:id="rId36"/>
    <p:sldId id="303" r:id="rId37"/>
    <p:sldId id="305" r:id="rId38"/>
    <p:sldId id="304" r:id="rId39"/>
  </p:sldIdLst>
  <p:sldSz cx="12192000" cy="6858000"/>
  <p:notesSz cx="8991600" cy="12906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34AC118D-46DC-4931-8D58-478465507C91}">
          <p14:sldIdLst>
            <p14:sldId id="256"/>
            <p14:sldId id="257"/>
            <p14:sldId id="258"/>
            <p14:sldId id="259"/>
            <p14:sldId id="260"/>
            <p14:sldId id="269"/>
            <p14:sldId id="261"/>
            <p14:sldId id="262"/>
            <p14:sldId id="263"/>
            <p14:sldId id="264"/>
            <p14:sldId id="265"/>
            <p14:sldId id="270"/>
            <p14:sldId id="289"/>
            <p14:sldId id="290"/>
            <p14:sldId id="292"/>
            <p14:sldId id="312"/>
            <p14:sldId id="291"/>
            <p14:sldId id="286"/>
            <p14:sldId id="287"/>
            <p14:sldId id="288"/>
            <p14:sldId id="293"/>
            <p14:sldId id="294"/>
            <p14:sldId id="278"/>
            <p14:sldId id="279"/>
            <p14:sldId id="282"/>
            <p14:sldId id="285"/>
            <p14:sldId id="280"/>
            <p14:sldId id="307"/>
            <p14:sldId id="299"/>
            <p14:sldId id="300"/>
            <p14:sldId id="302"/>
            <p14:sldId id="311"/>
            <p14:sldId id="310"/>
            <p14:sldId id="303"/>
            <p14:sldId id="305"/>
            <p14:sldId id="304"/>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70" d="100"/>
          <a:sy n="70" d="100"/>
        </p:scale>
        <p:origin x="-6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8A001-C28D-4322-BD10-6B890E6C0E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6AACC7B1-C962-4AC1-99CE-8E287D4147EE}">
      <dgm:prSet/>
      <dgm:spPr/>
      <dgm:t>
        <a:bodyPr/>
        <a:lstStyle/>
        <a:p>
          <a:pPr rtl="0"/>
          <a:r>
            <a:rPr lang="it-IT" b="1" dirty="0" smtClean="0"/>
            <a:t>Personale tenuto alla compilazione</a:t>
          </a:r>
          <a:endParaRPr lang="it-IT" dirty="0"/>
        </a:p>
      </dgm:t>
    </dgm:pt>
    <dgm:pt modelId="{3A1D93DD-4071-47E6-943D-5EFEE0B6B44F}" type="parTrans" cxnId="{054B24AD-EBE5-4CD6-87C7-DF0C8CB5DDD8}">
      <dgm:prSet/>
      <dgm:spPr/>
      <dgm:t>
        <a:bodyPr/>
        <a:lstStyle/>
        <a:p>
          <a:endParaRPr lang="it-IT"/>
        </a:p>
      </dgm:t>
    </dgm:pt>
    <dgm:pt modelId="{211D6E84-1C4A-49FC-A6FA-9B129F05FC44}" type="sibTrans" cxnId="{054B24AD-EBE5-4CD6-87C7-DF0C8CB5DDD8}">
      <dgm:prSet/>
      <dgm:spPr/>
      <dgm:t>
        <a:bodyPr/>
        <a:lstStyle/>
        <a:p>
          <a:endParaRPr lang="it-IT"/>
        </a:p>
      </dgm:t>
    </dgm:pt>
    <dgm:pt modelId="{368CC2E9-78DA-481B-AAF5-FE510F38D7E2}">
      <dgm:prSet/>
      <dgm:spPr/>
      <dgm:t>
        <a:bodyPr/>
        <a:lstStyle/>
        <a:p>
          <a:pPr algn="just" rtl="0">
            <a:lnSpc>
              <a:spcPct val="150000"/>
            </a:lnSpc>
          </a:pPr>
          <a:r>
            <a:rPr lang="it-IT" dirty="0" smtClean="0"/>
            <a:t>Principal Investigators</a:t>
          </a:r>
          <a:endParaRPr lang="it-IT" dirty="0"/>
        </a:p>
      </dgm:t>
    </dgm:pt>
    <dgm:pt modelId="{BC0CE0FD-93F5-44A1-9097-FE85187ACA6B}" type="parTrans" cxnId="{0A7FBF6B-0DE9-453D-A5BE-A69D48205C34}">
      <dgm:prSet/>
      <dgm:spPr/>
      <dgm:t>
        <a:bodyPr/>
        <a:lstStyle/>
        <a:p>
          <a:endParaRPr lang="it-IT"/>
        </a:p>
      </dgm:t>
    </dgm:pt>
    <dgm:pt modelId="{E22C0BF8-9187-41F8-A99A-1CBEC9BFBE6C}" type="sibTrans" cxnId="{0A7FBF6B-0DE9-453D-A5BE-A69D48205C34}">
      <dgm:prSet/>
      <dgm:spPr/>
      <dgm:t>
        <a:bodyPr/>
        <a:lstStyle/>
        <a:p>
          <a:endParaRPr lang="it-IT"/>
        </a:p>
      </dgm:t>
    </dgm:pt>
    <dgm:pt modelId="{905EEB1A-42C5-474E-9D5B-60DB606FD187}">
      <dgm:prSet/>
      <dgm:spPr/>
      <dgm:t>
        <a:bodyPr/>
        <a:lstStyle/>
        <a:p>
          <a:pPr rtl="0"/>
          <a:r>
            <a:rPr lang="it-IT" b="1" dirty="0" smtClean="0"/>
            <a:t>Metodo di compilazione</a:t>
          </a:r>
          <a:endParaRPr lang="it-IT" dirty="0"/>
        </a:p>
      </dgm:t>
    </dgm:pt>
    <dgm:pt modelId="{46BAF2FF-C5B9-456C-8F36-0857D962BF25}" type="parTrans" cxnId="{17409757-F006-4521-961B-4C2CD2E2C5BA}">
      <dgm:prSet/>
      <dgm:spPr/>
      <dgm:t>
        <a:bodyPr/>
        <a:lstStyle/>
        <a:p>
          <a:endParaRPr lang="it-IT"/>
        </a:p>
      </dgm:t>
    </dgm:pt>
    <dgm:pt modelId="{00502DA8-92FC-4192-BFAD-9A8FFFFF5331}" type="sibTrans" cxnId="{17409757-F006-4521-961B-4C2CD2E2C5BA}">
      <dgm:prSet/>
      <dgm:spPr/>
      <dgm:t>
        <a:bodyPr/>
        <a:lstStyle/>
        <a:p>
          <a:endParaRPr lang="it-IT"/>
        </a:p>
      </dgm:t>
    </dgm:pt>
    <dgm:pt modelId="{EA86B34D-141A-4DC0-BB74-F693762B9F16}">
      <dgm:prSet/>
      <dgm:spPr/>
      <dgm:t>
        <a:bodyPr/>
        <a:lstStyle/>
        <a:p>
          <a:pPr algn="just" rtl="0">
            <a:lnSpc>
              <a:spcPct val="150000"/>
            </a:lnSpc>
          </a:pPr>
          <a:r>
            <a:rPr lang="it-IT" b="0" dirty="0" smtClean="0"/>
            <a:t>Nel timesheet dovranno essere indicate, oltre alle ore lavorate per il Progetto nei relativi Work Packages, anche le ore per le attività istituzionali riconducibili al salario ordinario (voce Internal and National Projects)</a:t>
          </a:r>
          <a:endParaRPr lang="it-IT" b="0" dirty="0"/>
        </a:p>
      </dgm:t>
    </dgm:pt>
    <dgm:pt modelId="{BB1969EB-D425-49B9-BF92-139CE0FE157E}" type="parTrans" cxnId="{51EBACCB-F95D-4A89-8C3D-8C86AA2F6BEC}">
      <dgm:prSet/>
      <dgm:spPr/>
      <dgm:t>
        <a:bodyPr/>
        <a:lstStyle/>
        <a:p>
          <a:endParaRPr lang="it-IT"/>
        </a:p>
      </dgm:t>
    </dgm:pt>
    <dgm:pt modelId="{3CC848A2-5BA0-48F1-BB9C-7AEA4C514E20}" type="sibTrans" cxnId="{51EBACCB-F95D-4A89-8C3D-8C86AA2F6BEC}">
      <dgm:prSet/>
      <dgm:spPr/>
      <dgm:t>
        <a:bodyPr/>
        <a:lstStyle/>
        <a:p>
          <a:endParaRPr lang="it-IT"/>
        </a:p>
      </dgm:t>
    </dgm:pt>
    <dgm:pt modelId="{D791A377-17B0-406E-9455-407621F1E3EF}">
      <dgm:prSet/>
      <dgm:spPr/>
      <dgm:t>
        <a:bodyPr/>
        <a:lstStyle/>
        <a:p>
          <a:pPr algn="just" rtl="0">
            <a:lnSpc>
              <a:spcPct val="150000"/>
            </a:lnSpc>
          </a:pPr>
          <a:r>
            <a:rPr lang="it-IT" b="0" dirty="0" smtClean="0"/>
            <a:t>Coloro che registrano le ore lavorate con badge hanno l'onere di accertare che le ore lavorate e registrate corrispondano alle ore indicate nel timesheet tranne nel caso di opportune eccezioni (es. missioni – in cui si inserirà il monte ore giornaliero standard)</a:t>
          </a:r>
          <a:endParaRPr lang="it-IT" b="0" dirty="0"/>
        </a:p>
      </dgm:t>
    </dgm:pt>
    <dgm:pt modelId="{09E2F4AB-7C83-4EEC-B441-24E68DC0A748}" type="parTrans" cxnId="{DAE5EDB3-3C85-40CF-AB1A-9B889723DC2B}">
      <dgm:prSet/>
      <dgm:spPr/>
      <dgm:t>
        <a:bodyPr/>
        <a:lstStyle/>
        <a:p>
          <a:endParaRPr lang="it-IT"/>
        </a:p>
      </dgm:t>
    </dgm:pt>
    <dgm:pt modelId="{9E523A7C-AD98-4E8B-89FC-382B516DBDF7}" type="sibTrans" cxnId="{DAE5EDB3-3C85-40CF-AB1A-9B889723DC2B}">
      <dgm:prSet/>
      <dgm:spPr/>
      <dgm:t>
        <a:bodyPr/>
        <a:lstStyle/>
        <a:p>
          <a:endParaRPr lang="it-IT"/>
        </a:p>
      </dgm:t>
    </dgm:pt>
    <dgm:pt modelId="{E2E4B7E3-8CE2-4D53-94F7-867A34C2639A}">
      <dgm:prSet/>
      <dgm:spPr/>
      <dgm:t>
        <a:bodyPr/>
        <a:lstStyle/>
        <a:p>
          <a:pPr algn="just" rtl="0">
            <a:lnSpc>
              <a:spcPct val="150000"/>
            </a:lnSpc>
          </a:pPr>
          <a:r>
            <a:rPr lang="it-IT" b="0" dirty="0" smtClean="0"/>
            <a:t>Sono stati predisposti dei campi per inserire ferie, malattie e altri congedi speciali</a:t>
          </a:r>
          <a:endParaRPr lang="it-IT" b="0" dirty="0"/>
        </a:p>
      </dgm:t>
    </dgm:pt>
    <dgm:pt modelId="{664418E0-85A8-4B90-A6BC-E451B55E3516}" type="parTrans" cxnId="{B281E1ED-7DE5-4E1C-8869-4C0149AFAB45}">
      <dgm:prSet/>
      <dgm:spPr/>
      <dgm:t>
        <a:bodyPr/>
        <a:lstStyle/>
        <a:p>
          <a:endParaRPr lang="it-IT"/>
        </a:p>
      </dgm:t>
    </dgm:pt>
    <dgm:pt modelId="{7D0A2A5C-9708-4FAB-9EA1-D5D90AE3AF64}" type="sibTrans" cxnId="{B281E1ED-7DE5-4E1C-8869-4C0149AFAB45}">
      <dgm:prSet/>
      <dgm:spPr/>
      <dgm:t>
        <a:bodyPr/>
        <a:lstStyle/>
        <a:p>
          <a:endParaRPr lang="it-IT"/>
        </a:p>
      </dgm:t>
    </dgm:pt>
    <dgm:pt modelId="{92208796-CE5C-4F50-BD31-E3A3048441C6}">
      <dgm:prSet/>
      <dgm:spPr/>
      <dgm:t>
        <a:bodyPr/>
        <a:lstStyle/>
        <a:p>
          <a:pPr rtl="0"/>
          <a:r>
            <a:rPr lang="it-IT" b="1" dirty="0" smtClean="0"/>
            <a:t>Firma del timesheet integrato</a:t>
          </a:r>
          <a:endParaRPr lang="it-IT" dirty="0"/>
        </a:p>
      </dgm:t>
    </dgm:pt>
    <dgm:pt modelId="{E186B08D-87DD-400C-8E4A-82C1109DDD42}" type="parTrans" cxnId="{1E605162-2EBF-4B83-A192-8528E63C4259}">
      <dgm:prSet/>
      <dgm:spPr/>
      <dgm:t>
        <a:bodyPr/>
        <a:lstStyle/>
        <a:p>
          <a:endParaRPr lang="it-IT"/>
        </a:p>
      </dgm:t>
    </dgm:pt>
    <dgm:pt modelId="{605A4663-BEB7-4D84-BB9E-1C5F528D715D}" type="sibTrans" cxnId="{1E605162-2EBF-4B83-A192-8528E63C4259}">
      <dgm:prSet/>
      <dgm:spPr/>
      <dgm:t>
        <a:bodyPr/>
        <a:lstStyle/>
        <a:p>
          <a:endParaRPr lang="it-IT"/>
        </a:p>
      </dgm:t>
    </dgm:pt>
    <dgm:pt modelId="{9E476C32-5C88-4DF3-9537-53EDA4C87C29}">
      <dgm:prSet/>
      <dgm:spPr/>
      <dgm:t>
        <a:bodyPr/>
        <a:lstStyle/>
        <a:p>
          <a:pPr algn="just" rtl="0">
            <a:lnSpc>
              <a:spcPct val="150000"/>
            </a:lnSpc>
          </a:pPr>
          <a:r>
            <a:rPr lang="it-IT" b="0" dirty="0" smtClean="0"/>
            <a:t>Una volta compilato e validato online il timesheet integrato dovrà essere stampato e firmato in originale dal partecipante al Progetto e controfirmato dal Responsabile Scientifico del Progetto (previa firma del responsabile scientifico locale, o del Direttore della Struttura se il responsabile locale non è definito) e consegnato al Financial Officer del Progetto che provvederà all'archiviazione, dopo averlo siglato</a:t>
          </a:r>
          <a:endParaRPr lang="it-IT" b="0" dirty="0"/>
        </a:p>
      </dgm:t>
    </dgm:pt>
    <dgm:pt modelId="{68ECBDB8-49C6-41D1-AE01-6C732ED25D21}" type="parTrans" cxnId="{68D513B5-752A-4EE1-A33D-BF2333F5BDD2}">
      <dgm:prSet/>
      <dgm:spPr/>
      <dgm:t>
        <a:bodyPr/>
        <a:lstStyle/>
        <a:p>
          <a:endParaRPr lang="it-IT"/>
        </a:p>
      </dgm:t>
    </dgm:pt>
    <dgm:pt modelId="{EBC156F0-4A87-465C-9A05-3ED06CB5642A}" type="sibTrans" cxnId="{68D513B5-752A-4EE1-A33D-BF2333F5BDD2}">
      <dgm:prSet/>
      <dgm:spPr/>
      <dgm:t>
        <a:bodyPr/>
        <a:lstStyle/>
        <a:p>
          <a:endParaRPr lang="it-IT"/>
        </a:p>
      </dgm:t>
    </dgm:pt>
    <dgm:pt modelId="{61F6F58A-A2F4-436A-AF06-3C4C8A8AEE0B}">
      <dgm:prSet/>
      <dgm:spPr/>
      <dgm:t>
        <a:bodyPr/>
        <a:lstStyle/>
        <a:p>
          <a:pPr algn="just" rtl="0">
            <a:lnSpc>
              <a:spcPct val="150000"/>
            </a:lnSpc>
          </a:pPr>
          <a:r>
            <a:rPr lang="it-IT" b="0" dirty="0" smtClean="0"/>
            <a:t>Per i dipendenti che utilizzano il badge è richiesto di allegare anche l'estratto mensile delle timbrature</a:t>
          </a:r>
          <a:endParaRPr lang="it-IT" b="0" dirty="0"/>
        </a:p>
      </dgm:t>
    </dgm:pt>
    <dgm:pt modelId="{C03C2E44-C146-4CB2-B865-F13A92637766}" type="parTrans" cxnId="{A76E223A-C2B5-4CFD-99A6-7460888A0B40}">
      <dgm:prSet/>
      <dgm:spPr/>
      <dgm:t>
        <a:bodyPr/>
        <a:lstStyle/>
        <a:p>
          <a:endParaRPr lang="it-IT"/>
        </a:p>
      </dgm:t>
    </dgm:pt>
    <dgm:pt modelId="{A963453E-523C-41B4-8905-3B488A889A3D}" type="sibTrans" cxnId="{A76E223A-C2B5-4CFD-99A6-7460888A0B40}">
      <dgm:prSet/>
      <dgm:spPr/>
      <dgm:t>
        <a:bodyPr/>
        <a:lstStyle/>
        <a:p>
          <a:endParaRPr lang="it-IT"/>
        </a:p>
      </dgm:t>
    </dgm:pt>
    <dgm:pt modelId="{6F57DAC7-BC35-47DF-A5C0-17D59387117E}">
      <dgm:prSet/>
      <dgm:spPr/>
      <dgm:t>
        <a:bodyPr/>
        <a:lstStyle/>
        <a:p>
          <a:pPr algn="just" rtl="0">
            <a:lnSpc>
              <a:spcPct val="150000"/>
            </a:lnSpc>
          </a:pPr>
          <a:r>
            <a:rPr lang="it-IT" dirty="0" smtClean="0"/>
            <a:t>Coordinatori scientifici</a:t>
          </a:r>
          <a:endParaRPr lang="it-IT" dirty="0"/>
        </a:p>
      </dgm:t>
    </dgm:pt>
    <dgm:pt modelId="{6BF9F3DF-D58F-49FE-B31A-184EB205C82A}" type="parTrans" cxnId="{09E3D454-2917-4BFE-81BF-6B38BDA3BCA2}">
      <dgm:prSet/>
      <dgm:spPr/>
      <dgm:t>
        <a:bodyPr/>
        <a:lstStyle/>
        <a:p>
          <a:endParaRPr lang="it-IT"/>
        </a:p>
      </dgm:t>
    </dgm:pt>
    <dgm:pt modelId="{91DCB101-3D47-4EEA-8F3C-736EBE53DC87}" type="sibTrans" cxnId="{09E3D454-2917-4BFE-81BF-6B38BDA3BCA2}">
      <dgm:prSet/>
      <dgm:spPr/>
      <dgm:t>
        <a:bodyPr/>
        <a:lstStyle/>
        <a:p>
          <a:endParaRPr lang="it-IT"/>
        </a:p>
      </dgm:t>
    </dgm:pt>
    <dgm:pt modelId="{54E68F37-4EFF-4F84-BFD6-281996633324}">
      <dgm:prSet/>
      <dgm:spPr/>
      <dgm:t>
        <a:bodyPr/>
        <a:lstStyle/>
        <a:p>
          <a:pPr algn="just" rtl="0">
            <a:lnSpc>
              <a:spcPct val="150000"/>
            </a:lnSpc>
          </a:pPr>
          <a:r>
            <a:rPr lang="it-IT" dirty="0" smtClean="0"/>
            <a:t>Personale assunto sul Progetto</a:t>
          </a:r>
          <a:endParaRPr lang="it-IT" dirty="0"/>
        </a:p>
      </dgm:t>
    </dgm:pt>
    <dgm:pt modelId="{57635CA5-DF15-4A6B-A671-124583AAAF4B}" type="parTrans" cxnId="{7A50EA52-A51E-40C4-AAAF-EBC663517ACC}">
      <dgm:prSet/>
      <dgm:spPr/>
      <dgm:t>
        <a:bodyPr/>
        <a:lstStyle/>
        <a:p>
          <a:endParaRPr lang="it-IT"/>
        </a:p>
      </dgm:t>
    </dgm:pt>
    <dgm:pt modelId="{EEA164DF-3215-4A0A-9473-7A16C103C860}" type="sibTrans" cxnId="{7A50EA52-A51E-40C4-AAAF-EBC663517ACC}">
      <dgm:prSet/>
      <dgm:spPr/>
      <dgm:t>
        <a:bodyPr/>
        <a:lstStyle/>
        <a:p>
          <a:endParaRPr lang="it-IT"/>
        </a:p>
      </dgm:t>
    </dgm:pt>
    <dgm:pt modelId="{E67803A1-0F54-47C9-8F79-37C1C24FAC6B}">
      <dgm:prSet/>
      <dgm:spPr/>
      <dgm:t>
        <a:bodyPr/>
        <a:lstStyle/>
        <a:p>
          <a:pPr algn="just" rtl="0">
            <a:lnSpc>
              <a:spcPct val="150000"/>
            </a:lnSpc>
          </a:pPr>
          <a:r>
            <a:rPr lang="it-IT" dirty="0" smtClean="0"/>
            <a:t>Personale staff INFN del quale si espongono i costi del tempo dedicato al Progetto</a:t>
          </a:r>
          <a:endParaRPr lang="it-IT" dirty="0"/>
        </a:p>
      </dgm:t>
    </dgm:pt>
    <dgm:pt modelId="{EB9377E2-E404-4445-B9F1-93CBDE5CE95E}" type="parTrans" cxnId="{2844577A-A03F-406E-B0D0-95520EE7DFA4}">
      <dgm:prSet/>
      <dgm:spPr/>
      <dgm:t>
        <a:bodyPr/>
        <a:lstStyle/>
        <a:p>
          <a:endParaRPr lang="it-IT"/>
        </a:p>
      </dgm:t>
    </dgm:pt>
    <dgm:pt modelId="{BBF6E5AC-9A77-469C-8169-D08CD0108523}" type="sibTrans" cxnId="{2844577A-A03F-406E-B0D0-95520EE7DFA4}">
      <dgm:prSet/>
      <dgm:spPr/>
      <dgm:t>
        <a:bodyPr/>
        <a:lstStyle/>
        <a:p>
          <a:endParaRPr lang="it-IT"/>
        </a:p>
      </dgm:t>
    </dgm:pt>
    <dgm:pt modelId="{5DE15AF0-3BBD-4B66-BB0A-44B750155CD9}">
      <dgm:prSet/>
      <dgm:spPr/>
      <dgm:t>
        <a:bodyPr/>
        <a:lstStyle/>
        <a:p>
          <a:pPr algn="just" rtl="0">
            <a:lnSpc>
              <a:spcPct val="150000"/>
            </a:lnSpc>
          </a:pPr>
          <a:r>
            <a:rPr lang="it-IT" b="0" dirty="0" smtClean="0"/>
            <a:t>Personale staff INFN o </a:t>
          </a:r>
          <a:r>
            <a:rPr lang="it-IT" b="1" u="none" dirty="0" smtClean="0"/>
            <a:t>associato</a:t>
          </a:r>
          <a:r>
            <a:rPr lang="it-IT" b="0" dirty="0" smtClean="0"/>
            <a:t> di cui non si espongono i costi del tempo dedicato al Progetto ma che hanno partecipazioni rilevanti nell’ attività di ricerca</a:t>
          </a:r>
          <a:endParaRPr lang="it-IT" b="0" dirty="0"/>
        </a:p>
      </dgm:t>
    </dgm:pt>
    <dgm:pt modelId="{F4BDF251-2B45-4B99-82D0-09F4B9896AA2}" type="parTrans" cxnId="{864D10AC-BC57-45DE-92B3-D3328F057031}">
      <dgm:prSet/>
      <dgm:spPr/>
      <dgm:t>
        <a:bodyPr/>
        <a:lstStyle/>
        <a:p>
          <a:endParaRPr lang="it-IT"/>
        </a:p>
      </dgm:t>
    </dgm:pt>
    <dgm:pt modelId="{DE73843B-5068-43D3-97D6-E74DFD958A6A}" type="sibTrans" cxnId="{864D10AC-BC57-45DE-92B3-D3328F057031}">
      <dgm:prSet/>
      <dgm:spPr/>
      <dgm:t>
        <a:bodyPr/>
        <a:lstStyle/>
        <a:p>
          <a:endParaRPr lang="it-IT"/>
        </a:p>
      </dgm:t>
    </dgm:pt>
    <dgm:pt modelId="{B7390920-A7B6-4EC9-8C6F-3EE6CDEEEEB1}" type="pres">
      <dgm:prSet presAssocID="{6398A001-C28D-4322-BD10-6B890E6C0E7F}" presName="Name0" presStyleCnt="0">
        <dgm:presLayoutVars>
          <dgm:dir/>
          <dgm:animLvl val="lvl"/>
          <dgm:resizeHandles val="exact"/>
        </dgm:presLayoutVars>
      </dgm:prSet>
      <dgm:spPr/>
      <dgm:t>
        <a:bodyPr/>
        <a:lstStyle/>
        <a:p>
          <a:endParaRPr lang="it-IT"/>
        </a:p>
      </dgm:t>
    </dgm:pt>
    <dgm:pt modelId="{A77BCFF5-FD82-43DF-9CF4-15845C701FED}" type="pres">
      <dgm:prSet presAssocID="{6AACC7B1-C962-4AC1-99CE-8E287D4147EE}" presName="composite" presStyleCnt="0"/>
      <dgm:spPr/>
    </dgm:pt>
    <dgm:pt modelId="{D952216E-7036-4DB1-99E6-5572DF0CE930}" type="pres">
      <dgm:prSet presAssocID="{6AACC7B1-C962-4AC1-99CE-8E287D4147EE}" presName="parTx" presStyleLbl="alignNode1" presStyleIdx="0" presStyleCnt="3">
        <dgm:presLayoutVars>
          <dgm:chMax val="0"/>
          <dgm:chPref val="0"/>
          <dgm:bulletEnabled val="1"/>
        </dgm:presLayoutVars>
      </dgm:prSet>
      <dgm:spPr/>
      <dgm:t>
        <a:bodyPr/>
        <a:lstStyle/>
        <a:p>
          <a:endParaRPr lang="it-IT"/>
        </a:p>
      </dgm:t>
    </dgm:pt>
    <dgm:pt modelId="{D2651154-0227-49A0-AE1E-FD9324A44C56}" type="pres">
      <dgm:prSet presAssocID="{6AACC7B1-C962-4AC1-99CE-8E287D4147EE}" presName="desTx" presStyleLbl="alignAccFollowNode1" presStyleIdx="0" presStyleCnt="3">
        <dgm:presLayoutVars>
          <dgm:bulletEnabled val="1"/>
        </dgm:presLayoutVars>
      </dgm:prSet>
      <dgm:spPr/>
      <dgm:t>
        <a:bodyPr/>
        <a:lstStyle/>
        <a:p>
          <a:endParaRPr lang="it-IT"/>
        </a:p>
      </dgm:t>
    </dgm:pt>
    <dgm:pt modelId="{4F988B5C-8BE1-40BB-8020-8F487764572E}" type="pres">
      <dgm:prSet presAssocID="{211D6E84-1C4A-49FC-A6FA-9B129F05FC44}" presName="space" presStyleCnt="0"/>
      <dgm:spPr/>
    </dgm:pt>
    <dgm:pt modelId="{BB244503-77FF-48C5-A030-2CFB5CB70A8C}" type="pres">
      <dgm:prSet presAssocID="{905EEB1A-42C5-474E-9D5B-60DB606FD187}" presName="composite" presStyleCnt="0"/>
      <dgm:spPr/>
    </dgm:pt>
    <dgm:pt modelId="{58BAEC59-5343-4030-936A-64F8BCAD6C26}" type="pres">
      <dgm:prSet presAssocID="{905EEB1A-42C5-474E-9D5B-60DB606FD187}" presName="parTx" presStyleLbl="alignNode1" presStyleIdx="1" presStyleCnt="3">
        <dgm:presLayoutVars>
          <dgm:chMax val="0"/>
          <dgm:chPref val="0"/>
          <dgm:bulletEnabled val="1"/>
        </dgm:presLayoutVars>
      </dgm:prSet>
      <dgm:spPr/>
      <dgm:t>
        <a:bodyPr/>
        <a:lstStyle/>
        <a:p>
          <a:endParaRPr lang="it-IT"/>
        </a:p>
      </dgm:t>
    </dgm:pt>
    <dgm:pt modelId="{BD43A417-1E7F-4937-B004-C1FF29986B88}" type="pres">
      <dgm:prSet presAssocID="{905EEB1A-42C5-474E-9D5B-60DB606FD187}" presName="desTx" presStyleLbl="alignAccFollowNode1" presStyleIdx="1" presStyleCnt="3">
        <dgm:presLayoutVars>
          <dgm:bulletEnabled val="1"/>
        </dgm:presLayoutVars>
      </dgm:prSet>
      <dgm:spPr/>
      <dgm:t>
        <a:bodyPr/>
        <a:lstStyle/>
        <a:p>
          <a:endParaRPr lang="it-IT"/>
        </a:p>
      </dgm:t>
    </dgm:pt>
    <dgm:pt modelId="{AA9B6E8B-9CE9-4650-9C92-C14BFA6ACF7C}" type="pres">
      <dgm:prSet presAssocID="{00502DA8-92FC-4192-BFAD-9A8FFFFF5331}" presName="space" presStyleCnt="0"/>
      <dgm:spPr/>
    </dgm:pt>
    <dgm:pt modelId="{E3888B7C-5C28-413A-90FB-A8CD8159E148}" type="pres">
      <dgm:prSet presAssocID="{92208796-CE5C-4F50-BD31-E3A3048441C6}" presName="composite" presStyleCnt="0"/>
      <dgm:spPr/>
    </dgm:pt>
    <dgm:pt modelId="{0D140885-3060-4D6C-8ECE-B70191D71767}" type="pres">
      <dgm:prSet presAssocID="{92208796-CE5C-4F50-BD31-E3A3048441C6}" presName="parTx" presStyleLbl="alignNode1" presStyleIdx="2" presStyleCnt="3">
        <dgm:presLayoutVars>
          <dgm:chMax val="0"/>
          <dgm:chPref val="0"/>
          <dgm:bulletEnabled val="1"/>
        </dgm:presLayoutVars>
      </dgm:prSet>
      <dgm:spPr/>
      <dgm:t>
        <a:bodyPr/>
        <a:lstStyle/>
        <a:p>
          <a:endParaRPr lang="it-IT"/>
        </a:p>
      </dgm:t>
    </dgm:pt>
    <dgm:pt modelId="{4A53A8B9-CAAC-45BE-892C-B9E098B144AC}" type="pres">
      <dgm:prSet presAssocID="{92208796-CE5C-4F50-BD31-E3A3048441C6}" presName="desTx" presStyleLbl="alignAccFollowNode1" presStyleIdx="2" presStyleCnt="3">
        <dgm:presLayoutVars>
          <dgm:bulletEnabled val="1"/>
        </dgm:presLayoutVars>
      </dgm:prSet>
      <dgm:spPr/>
      <dgm:t>
        <a:bodyPr/>
        <a:lstStyle/>
        <a:p>
          <a:endParaRPr lang="it-IT"/>
        </a:p>
      </dgm:t>
    </dgm:pt>
  </dgm:ptLst>
  <dgm:cxnLst>
    <dgm:cxn modelId="{B3456621-9BEF-42C8-AB14-3C0E2869DE58}" type="presOf" srcId="{6F57DAC7-BC35-47DF-A5C0-17D59387117E}" destId="{D2651154-0227-49A0-AE1E-FD9324A44C56}" srcOrd="0" destOrd="1" presId="urn:microsoft.com/office/officeart/2005/8/layout/hList1"/>
    <dgm:cxn modelId="{4905AD0E-9557-42E3-A148-B4ED38F6A65F}" type="presOf" srcId="{54E68F37-4EFF-4F84-BFD6-281996633324}" destId="{D2651154-0227-49A0-AE1E-FD9324A44C56}" srcOrd="0" destOrd="2" presId="urn:microsoft.com/office/officeart/2005/8/layout/hList1"/>
    <dgm:cxn modelId="{8236F54B-2E6F-402B-A5DA-96D01D6843AC}" type="presOf" srcId="{E67803A1-0F54-47C9-8F79-37C1C24FAC6B}" destId="{D2651154-0227-49A0-AE1E-FD9324A44C56}" srcOrd="0" destOrd="3" presId="urn:microsoft.com/office/officeart/2005/8/layout/hList1"/>
    <dgm:cxn modelId="{61E5BECD-F2B8-41E7-851C-FD6B43D01D8D}" type="presOf" srcId="{6398A001-C28D-4322-BD10-6B890E6C0E7F}" destId="{B7390920-A7B6-4EC9-8C6F-3EE6CDEEEEB1}" srcOrd="0" destOrd="0" presId="urn:microsoft.com/office/officeart/2005/8/layout/hList1"/>
    <dgm:cxn modelId="{AB0BA3C5-8C2F-4760-A1D9-E2232B0DB8AE}" type="presOf" srcId="{E2E4B7E3-8CE2-4D53-94F7-867A34C2639A}" destId="{BD43A417-1E7F-4937-B004-C1FF29986B88}" srcOrd="0" destOrd="2" presId="urn:microsoft.com/office/officeart/2005/8/layout/hList1"/>
    <dgm:cxn modelId="{E334B7DF-B846-483F-99C2-2361017C3CB2}" type="presOf" srcId="{9E476C32-5C88-4DF3-9537-53EDA4C87C29}" destId="{4A53A8B9-CAAC-45BE-892C-B9E098B144AC}" srcOrd="0" destOrd="0" presId="urn:microsoft.com/office/officeart/2005/8/layout/hList1"/>
    <dgm:cxn modelId="{88000881-59E6-40FA-AC69-DD79957F2959}" type="presOf" srcId="{5DE15AF0-3BBD-4B66-BB0A-44B750155CD9}" destId="{D2651154-0227-49A0-AE1E-FD9324A44C56}" srcOrd="0" destOrd="4" presId="urn:microsoft.com/office/officeart/2005/8/layout/hList1"/>
    <dgm:cxn modelId="{054B24AD-EBE5-4CD6-87C7-DF0C8CB5DDD8}" srcId="{6398A001-C28D-4322-BD10-6B890E6C0E7F}" destId="{6AACC7B1-C962-4AC1-99CE-8E287D4147EE}" srcOrd="0" destOrd="0" parTransId="{3A1D93DD-4071-47E6-943D-5EFEE0B6B44F}" sibTransId="{211D6E84-1C4A-49FC-A6FA-9B129F05FC44}"/>
    <dgm:cxn modelId="{8E16004D-A077-413B-95EC-7B85FBA9BFCB}" type="presOf" srcId="{6AACC7B1-C962-4AC1-99CE-8E287D4147EE}" destId="{D952216E-7036-4DB1-99E6-5572DF0CE930}" srcOrd="0" destOrd="0" presId="urn:microsoft.com/office/officeart/2005/8/layout/hList1"/>
    <dgm:cxn modelId="{864D10AC-BC57-45DE-92B3-D3328F057031}" srcId="{6AACC7B1-C962-4AC1-99CE-8E287D4147EE}" destId="{5DE15AF0-3BBD-4B66-BB0A-44B750155CD9}" srcOrd="4" destOrd="0" parTransId="{F4BDF251-2B45-4B99-82D0-09F4B9896AA2}" sibTransId="{DE73843B-5068-43D3-97D6-E74DFD958A6A}"/>
    <dgm:cxn modelId="{51EBACCB-F95D-4A89-8C3D-8C86AA2F6BEC}" srcId="{905EEB1A-42C5-474E-9D5B-60DB606FD187}" destId="{EA86B34D-141A-4DC0-BB74-F693762B9F16}" srcOrd="0" destOrd="0" parTransId="{BB1969EB-D425-49B9-BF92-139CE0FE157E}" sibTransId="{3CC848A2-5BA0-48F1-BB9C-7AEA4C514E20}"/>
    <dgm:cxn modelId="{09E3D454-2917-4BFE-81BF-6B38BDA3BCA2}" srcId="{6AACC7B1-C962-4AC1-99CE-8E287D4147EE}" destId="{6F57DAC7-BC35-47DF-A5C0-17D59387117E}" srcOrd="1" destOrd="0" parTransId="{6BF9F3DF-D58F-49FE-B31A-184EB205C82A}" sibTransId="{91DCB101-3D47-4EEA-8F3C-736EBE53DC87}"/>
    <dgm:cxn modelId="{B61AF96E-2A15-4213-A043-F7DCF807CA4A}" type="presOf" srcId="{61F6F58A-A2F4-436A-AF06-3C4C8A8AEE0B}" destId="{4A53A8B9-CAAC-45BE-892C-B9E098B144AC}" srcOrd="0" destOrd="1" presId="urn:microsoft.com/office/officeart/2005/8/layout/hList1"/>
    <dgm:cxn modelId="{0A7FBF6B-0DE9-453D-A5BE-A69D48205C34}" srcId="{6AACC7B1-C962-4AC1-99CE-8E287D4147EE}" destId="{368CC2E9-78DA-481B-AAF5-FE510F38D7E2}" srcOrd="0" destOrd="0" parTransId="{BC0CE0FD-93F5-44A1-9097-FE85187ACA6B}" sibTransId="{E22C0BF8-9187-41F8-A99A-1CBEC9BFBE6C}"/>
    <dgm:cxn modelId="{BDF57D21-524E-46B5-A0D7-F0A0EEA42076}" type="presOf" srcId="{905EEB1A-42C5-474E-9D5B-60DB606FD187}" destId="{58BAEC59-5343-4030-936A-64F8BCAD6C26}" srcOrd="0" destOrd="0" presId="urn:microsoft.com/office/officeart/2005/8/layout/hList1"/>
    <dgm:cxn modelId="{11B434EA-E787-4080-B1DB-A896E7F67638}" type="presOf" srcId="{D791A377-17B0-406E-9455-407621F1E3EF}" destId="{BD43A417-1E7F-4937-B004-C1FF29986B88}" srcOrd="0" destOrd="1" presId="urn:microsoft.com/office/officeart/2005/8/layout/hList1"/>
    <dgm:cxn modelId="{7BC0CBB1-6441-46A7-9CF7-FE52D2383BE1}" type="presOf" srcId="{92208796-CE5C-4F50-BD31-E3A3048441C6}" destId="{0D140885-3060-4D6C-8ECE-B70191D71767}" srcOrd="0" destOrd="0" presId="urn:microsoft.com/office/officeart/2005/8/layout/hList1"/>
    <dgm:cxn modelId="{17409757-F006-4521-961B-4C2CD2E2C5BA}" srcId="{6398A001-C28D-4322-BD10-6B890E6C0E7F}" destId="{905EEB1A-42C5-474E-9D5B-60DB606FD187}" srcOrd="1" destOrd="0" parTransId="{46BAF2FF-C5B9-456C-8F36-0857D962BF25}" sibTransId="{00502DA8-92FC-4192-BFAD-9A8FFFFF5331}"/>
    <dgm:cxn modelId="{2844577A-A03F-406E-B0D0-95520EE7DFA4}" srcId="{6AACC7B1-C962-4AC1-99CE-8E287D4147EE}" destId="{E67803A1-0F54-47C9-8F79-37C1C24FAC6B}" srcOrd="3" destOrd="0" parTransId="{EB9377E2-E404-4445-B9F1-93CBDE5CE95E}" sibTransId="{BBF6E5AC-9A77-469C-8169-D08CD0108523}"/>
    <dgm:cxn modelId="{6C555DE0-E2FE-4677-9116-973CE9674EE2}" type="presOf" srcId="{368CC2E9-78DA-481B-AAF5-FE510F38D7E2}" destId="{D2651154-0227-49A0-AE1E-FD9324A44C56}" srcOrd="0" destOrd="0" presId="urn:microsoft.com/office/officeart/2005/8/layout/hList1"/>
    <dgm:cxn modelId="{E49E069F-6EB8-4A32-98A6-DAD8932D1971}" type="presOf" srcId="{EA86B34D-141A-4DC0-BB74-F693762B9F16}" destId="{BD43A417-1E7F-4937-B004-C1FF29986B88}" srcOrd="0" destOrd="0" presId="urn:microsoft.com/office/officeart/2005/8/layout/hList1"/>
    <dgm:cxn modelId="{7A50EA52-A51E-40C4-AAAF-EBC663517ACC}" srcId="{6AACC7B1-C962-4AC1-99CE-8E287D4147EE}" destId="{54E68F37-4EFF-4F84-BFD6-281996633324}" srcOrd="2" destOrd="0" parTransId="{57635CA5-DF15-4A6B-A671-124583AAAF4B}" sibTransId="{EEA164DF-3215-4A0A-9473-7A16C103C860}"/>
    <dgm:cxn modelId="{68D513B5-752A-4EE1-A33D-BF2333F5BDD2}" srcId="{92208796-CE5C-4F50-BD31-E3A3048441C6}" destId="{9E476C32-5C88-4DF3-9537-53EDA4C87C29}" srcOrd="0" destOrd="0" parTransId="{68ECBDB8-49C6-41D1-AE01-6C732ED25D21}" sibTransId="{EBC156F0-4A87-465C-9A05-3ED06CB5642A}"/>
    <dgm:cxn modelId="{1E605162-2EBF-4B83-A192-8528E63C4259}" srcId="{6398A001-C28D-4322-BD10-6B890E6C0E7F}" destId="{92208796-CE5C-4F50-BD31-E3A3048441C6}" srcOrd="2" destOrd="0" parTransId="{E186B08D-87DD-400C-8E4A-82C1109DDD42}" sibTransId="{605A4663-BEB7-4D84-BB9E-1C5F528D715D}"/>
    <dgm:cxn modelId="{DAE5EDB3-3C85-40CF-AB1A-9B889723DC2B}" srcId="{905EEB1A-42C5-474E-9D5B-60DB606FD187}" destId="{D791A377-17B0-406E-9455-407621F1E3EF}" srcOrd="1" destOrd="0" parTransId="{09E2F4AB-7C83-4EEC-B441-24E68DC0A748}" sibTransId="{9E523A7C-AD98-4E8B-89FC-382B516DBDF7}"/>
    <dgm:cxn modelId="{A76E223A-C2B5-4CFD-99A6-7460888A0B40}" srcId="{92208796-CE5C-4F50-BD31-E3A3048441C6}" destId="{61F6F58A-A2F4-436A-AF06-3C4C8A8AEE0B}" srcOrd="1" destOrd="0" parTransId="{C03C2E44-C146-4CB2-B865-F13A92637766}" sibTransId="{A963453E-523C-41B4-8905-3B488A889A3D}"/>
    <dgm:cxn modelId="{B281E1ED-7DE5-4E1C-8869-4C0149AFAB45}" srcId="{905EEB1A-42C5-474E-9D5B-60DB606FD187}" destId="{E2E4B7E3-8CE2-4D53-94F7-867A34C2639A}" srcOrd="2" destOrd="0" parTransId="{664418E0-85A8-4B90-A6BC-E451B55E3516}" sibTransId="{7D0A2A5C-9708-4FAB-9EA1-D5D90AE3AF64}"/>
    <dgm:cxn modelId="{0D165787-9053-4820-9F65-6B6643B3E3E3}" type="presParOf" srcId="{B7390920-A7B6-4EC9-8C6F-3EE6CDEEEEB1}" destId="{A77BCFF5-FD82-43DF-9CF4-15845C701FED}" srcOrd="0" destOrd="0" presId="urn:microsoft.com/office/officeart/2005/8/layout/hList1"/>
    <dgm:cxn modelId="{3D2934FB-646D-430A-A69F-B66239197BE2}" type="presParOf" srcId="{A77BCFF5-FD82-43DF-9CF4-15845C701FED}" destId="{D952216E-7036-4DB1-99E6-5572DF0CE930}" srcOrd="0" destOrd="0" presId="urn:microsoft.com/office/officeart/2005/8/layout/hList1"/>
    <dgm:cxn modelId="{428C0F7A-5A4E-4430-A7F4-44A486566686}" type="presParOf" srcId="{A77BCFF5-FD82-43DF-9CF4-15845C701FED}" destId="{D2651154-0227-49A0-AE1E-FD9324A44C56}" srcOrd="1" destOrd="0" presId="urn:microsoft.com/office/officeart/2005/8/layout/hList1"/>
    <dgm:cxn modelId="{5F0C737B-7C89-44DE-BEA8-78CF54701A90}" type="presParOf" srcId="{B7390920-A7B6-4EC9-8C6F-3EE6CDEEEEB1}" destId="{4F988B5C-8BE1-40BB-8020-8F487764572E}" srcOrd="1" destOrd="0" presId="urn:microsoft.com/office/officeart/2005/8/layout/hList1"/>
    <dgm:cxn modelId="{3807FAAD-91E4-4EF8-ACF2-D1F250F834D5}" type="presParOf" srcId="{B7390920-A7B6-4EC9-8C6F-3EE6CDEEEEB1}" destId="{BB244503-77FF-48C5-A030-2CFB5CB70A8C}" srcOrd="2" destOrd="0" presId="urn:microsoft.com/office/officeart/2005/8/layout/hList1"/>
    <dgm:cxn modelId="{D020C8C9-6B17-4EF4-A047-3B7676F3638D}" type="presParOf" srcId="{BB244503-77FF-48C5-A030-2CFB5CB70A8C}" destId="{58BAEC59-5343-4030-936A-64F8BCAD6C26}" srcOrd="0" destOrd="0" presId="urn:microsoft.com/office/officeart/2005/8/layout/hList1"/>
    <dgm:cxn modelId="{F18A5D56-50F0-44B2-B1B8-C65AC8874FFA}" type="presParOf" srcId="{BB244503-77FF-48C5-A030-2CFB5CB70A8C}" destId="{BD43A417-1E7F-4937-B004-C1FF29986B88}" srcOrd="1" destOrd="0" presId="urn:microsoft.com/office/officeart/2005/8/layout/hList1"/>
    <dgm:cxn modelId="{2E9F3C2F-70DB-465F-9341-61431C8359F6}" type="presParOf" srcId="{B7390920-A7B6-4EC9-8C6F-3EE6CDEEEEB1}" destId="{AA9B6E8B-9CE9-4650-9C92-C14BFA6ACF7C}" srcOrd="3" destOrd="0" presId="urn:microsoft.com/office/officeart/2005/8/layout/hList1"/>
    <dgm:cxn modelId="{22A29FC7-5C76-40EB-8C7A-5F1499D46647}" type="presParOf" srcId="{B7390920-A7B6-4EC9-8C6F-3EE6CDEEEEB1}" destId="{E3888B7C-5C28-413A-90FB-A8CD8159E148}" srcOrd="4" destOrd="0" presId="urn:microsoft.com/office/officeart/2005/8/layout/hList1"/>
    <dgm:cxn modelId="{D7032387-90F3-4B75-8597-4EE07C04CA3A}" type="presParOf" srcId="{E3888B7C-5C28-413A-90FB-A8CD8159E148}" destId="{0D140885-3060-4D6C-8ECE-B70191D71767}" srcOrd="0" destOrd="0" presId="urn:microsoft.com/office/officeart/2005/8/layout/hList1"/>
    <dgm:cxn modelId="{F9756F98-B140-4F1A-901A-32F21F096E9C}" type="presParOf" srcId="{E3888B7C-5C28-413A-90FB-A8CD8159E148}" destId="{4A53A8B9-CAAC-45BE-892C-B9E098B144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1E523-6EE0-4E49-B513-94E4E34F302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BDBFD921-AB1C-4EDB-BAE3-2E0F1C29F387}">
      <dgm:prSet/>
      <dgm:spPr/>
      <dgm:t>
        <a:bodyPr/>
        <a:lstStyle/>
        <a:p>
          <a:pPr rtl="0"/>
          <a:r>
            <a:rPr lang="it-IT" dirty="0" smtClean="0"/>
            <a:t>Il timesheet  dovrà essere compilato entro 7 giorni dalla chiusura del mese precedente e validato on-line</a:t>
          </a:r>
          <a:endParaRPr lang="it-IT" dirty="0"/>
        </a:p>
      </dgm:t>
    </dgm:pt>
    <dgm:pt modelId="{84039F70-1092-4B3A-90FF-5F48C669FA71}" type="parTrans" cxnId="{BCE6585D-34F0-44E5-A966-5147E69ECCB3}">
      <dgm:prSet/>
      <dgm:spPr/>
      <dgm:t>
        <a:bodyPr/>
        <a:lstStyle/>
        <a:p>
          <a:endParaRPr lang="it-IT"/>
        </a:p>
      </dgm:t>
    </dgm:pt>
    <dgm:pt modelId="{0B8E53B7-DD3E-4567-A0C7-C0EFB555DCEF}" type="sibTrans" cxnId="{BCE6585D-34F0-44E5-A966-5147E69ECCB3}">
      <dgm:prSet/>
      <dgm:spPr/>
      <dgm:t>
        <a:bodyPr/>
        <a:lstStyle/>
        <a:p>
          <a:endParaRPr lang="it-IT" dirty="0"/>
        </a:p>
      </dgm:t>
    </dgm:pt>
    <dgm:pt modelId="{C4F407FE-47B8-4AF6-A436-218939FEC1BA}">
      <dgm:prSet/>
      <dgm:spPr/>
      <dgm:t>
        <a:bodyPr/>
        <a:lstStyle/>
        <a:p>
          <a:pPr rtl="0"/>
          <a:r>
            <a:rPr lang="it-IT" dirty="0" smtClean="0"/>
            <a:t>Il responsabile scientifico locale provvederà a verificarlo e validarlo non oltre il 10° giorno del mese seguente</a:t>
          </a:r>
          <a:endParaRPr lang="it-IT" dirty="0"/>
        </a:p>
      </dgm:t>
    </dgm:pt>
    <dgm:pt modelId="{4C4F92BE-4B8F-46FA-8CAE-1A76050570B3}" type="parTrans" cxnId="{1F3369BD-B100-4E27-8090-ACB1A7426506}">
      <dgm:prSet/>
      <dgm:spPr/>
      <dgm:t>
        <a:bodyPr/>
        <a:lstStyle/>
        <a:p>
          <a:endParaRPr lang="it-IT"/>
        </a:p>
      </dgm:t>
    </dgm:pt>
    <dgm:pt modelId="{956A9D52-714B-42C3-8D35-42E3114DBCB2}" type="sibTrans" cxnId="{1F3369BD-B100-4E27-8090-ACB1A7426506}">
      <dgm:prSet/>
      <dgm:spPr/>
      <dgm:t>
        <a:bodyPr/>
        <a:lstStyle/>
        <a:p>
          <a:endParaRPr lang="it-IT" dirty="0"/>
        </a:p>
      </dgm:t>
    </dgm:pt>
    <dgm:pt modelId="{2DA8F2A9-48DA-41BD-9974-41EED6657870}">
      <dgm:prSet/>
      <dgm:spPr/>
      <dgm:t>
        <a:bodyPr/>
        <a:lstStyle/>
        <a:p>
          <a:pPr rtl="0"/>
          <a:r>
            <a:rPr lang="it-IT" dirty="0" smtClean="0"/>
            <a:t>Il responsabile nazionale del progetto dovrà validarlo non oltre il 15° giorno</a:t>
          </a:r>
          <a:endParaRPr lang="it-IT" dirty="0"/>
        </a:p>
      </dgm:t>
    </dgm:pt>
    <dgm:pt modelId="{4D997207-F8E3-4F0D-B2A6-DFBA2298D053}" type="parTrans" cxnId="{69DD7135-010C-4F6F-986C-BD1FE4411581}">
      <dgm:prSet/>
      <dgm:spPr/>
      <dgm:t>
        <a:bodyPr/>
        <a:lstStyle/>
        <a:p>
          <a:endParaRPr lang="it-IT"/>
        </a:p>
      </dgm:t>
    </dgm:pt>
    <dgm:pt modelId="{4005E425-3D10-4730-A880-69752B59B482}" type="sibTrans" cxnId="{69DD7135-010C-4F6F-986C-BD1FE4411581}">
      <dgm:prSet/>
      <dgm:spPr/>
      <dgm:t>
        <a:bodyPr/>
        <a:lstStyle/>
        <a:p>
          <a:endParaRPr lang="it-IT" dirty="0"/>
        </a:p>
      </dgm:t>
    </dgm:pt>
    <dgm:pt modelId="{F429219D-8D30-4F8C-8B16-69ED87269504}">
      <dgm:prSet/>
      <dgm:spPr/>
      <dgm:t>
        <a:bodyPr/>
        <a:lstStyle/>
        <a:p>
          <a:pPr rtl="0"/>
          <a:r>
            <a:rPr lang="it-IT" dirty="0" smtClean="0"/>
            <a:t>Validato dal responsabile nazionale il timesheet sarà consolidato e immodificabile</a:t>
          </a:r>
          <a:endParaRPr lang="it-IT" dirty="0"/>
        </a:p>
      </dgm:t>
    </dgm:pt>
    <dgm:pt modelId="{938B0991-29F5-4F5C-BABC-914884100554}" type="parTrans" cxnId="{BD006D79-419C-4E8F-83A2-92C41F82534D}">
      <dgm:prSet/>
      <dgm:spPr/>
      <dgm:t>
        <a:bodyPr/>
        <a:lstStyle/>
        <a:p>
          <a:endParaRPr lang="it-IT"/>
        </a:p>
      </dgm:t>
    </dgm:pt>
    <dgm:pt modelId="{966EFC96-3C2B-4AE1-9940-DD53A5A8BB32}" type="sibTrans" cxnId="{BD006D79-419C-4E8F-83A2-92C41F82534D}">
      <dgm:prSet/>
      <dgm:spPr/>
      <dgm:t>
        <a:bodyPr/>
        <a:lstStyle/>
        <a:p>
          <a:endParaRPr lang="it-IT"/>
        </a:p>
      </dgm:t>
    </dgm:pt>
    <dgm:pt modelId="{CDC882C1-085D-4776-89DF-196AEE6AD5B7}" type="pres">
      <dgm:prSet presAssocID="{ABA1E523-6EE0-4E49-B513-94E4E34F3021}" presName="outerComposite" presStyleCnt="0">
        <dgm:presLayoutVars>
          <dgm:chMax val="5"/>
          <dgm:dir/>
          <dgm:resizeHandles val="exact"/>
        </dgm:presLayoutVars>
      </dgm:prSet>
      <dgm:spPr/>
      <dgm:t>
        <a:bodyPr/>
        <a:lstStyle/>
        <a:p>
          <a:endParaRPr lang="it-IT"/>
        </a:p>
      </dgm:t>
    </dgm:pt>
    <dgm:pt modelId="{34418F6F-7CE1-4ADD-9160-BBAE7671613B}" type="pres">
      <dgm:prSet presAssocID="{ABA1E523-6EE0-4E49-B513-94E4E34F3021}" presName="dummyMaxCanvas" presStyleCnt="0">
        <dgm:presLayoutVars/>
      </dgm:prSet>
      <dgm:spPr/>
    </dgm:pt>
    <dgm:pt modelId="{E895E97B-7DA0-4018-A70F-F9E1B7E5A930}" type="pres">
      <dgm:prSet presAssocID="{ABA1E523-6EE0-4E49-B513-94E4E34F3021}" presName="FourNodes_1" presStyleLbl="node1" presStyleIdx="0" presStyleCnt="4">
        <dgm:presLayoutVars>
          <dgm:bulletEnabled val="1"/>
        </dgm:presLayoutVars>
      </dgm:prSet>
      <dgm:spPr/>
      <dgm:t>
        <a:bodyPr/>
        <a:lstStyle/>
        <a:p>
          <a:endParaRPr lang="it-IT"/>
        </a:p>
      </dgm:t>
    </dgm:pt>
    <dgm:pt modelId="{A19D769E-D0CC-4C49-80C8-2A41C14DBFFC}" type="pres">
      <dgm:prSet presAssocID="{ABA1E523-6EE0-4E49-B513-94E4E34F3021}" presName="FourNodes_2" presStyleLbl="node1" presStyleIdx="1" presStyleCnt="4">
        <dgm:presLayoutVars>
          <dgm:bulletEnabled val="1"/>
        </dgm:presLayoutVars>
      </dgm:prSet>
      <dgm:spPr/>
      <dgm:t>
        <a:bodyPr/>
        <a:lstStyle/>
        <a:p>
          <a:endParaRPr lang="it-IT"/>
        </a:p>
      </dgm:t>
    </dgm:pt>
    <dgm:pt modelId="{A8D01E04-5437-4A17-BB6C-47D970183AD4}" type="pres">
      <dgm:prSet presAssocID="{ABA1E523-6EE0-4E49-B513-94E4E34F3021}" presName="FourNodes_3" presStyleLbl="node1" presStyleIdx="2" presStyleCnt="4">
        <dgm:presLayoutVars>
          <dgm:bulletEnabled val="1"/>
        </dgm:presLayoutVars>
      </dgm:prSet>
      <dgm:spPr/>
      <dgm:t>
        <a:bodyPr/>
        <a:lstStyle/>
        <a:p>
          <a:endParaRPr lang="it-IT"/>
        </a:p>
      </dgm:t>
    </dgm:pt>
    <dgm:pt modelId="{ADB249B8-52B5-4950-840B-95F8EF4783F6}" type="pres">
      <dgm:prSet presAssocID="{ABA1E523-6EE0-4E49-B513-94E4E34F3021}" presName="FourNodes_4" presStyleLbl="node1" presStyleIdx="3" presStyleCnt="4">
        <dgm:presLayoutVars>
          <dgm:bulletEnabled val="1"/>
        </dgm:presLayoutVars>
      </dgm:prSet>
      <dgm:spPr/>
      <dgm:t>
        <a:bodyPr/>
        <a:lstStyle/>
        <a:p>
          <a:endParaRPr lang="it-IT"/>
        </a:p>
      </dgm:t>
    </dgm:pt>
    <dgm:pt modelId="{851401F1-6B93-4C9A-A5D8-F11A07292DFD}" type="pres">
      <dgm:prSet presAssocID="{ABA1E523-6EE0-4E49-B513-94E4E34F3021}" presName="FourConn_1-2" presStyleLbl="fgAccFollowNode1" presStyleIdx="0" presStyleCnt="3">
        <dgm:presLayoutVars>
          <dgm:bulletEnabled val="1"/>
        </dgm:presLayoutVars>
      </dgm:prSet>
      <dgm:spPr/>
      <dgm:t>
        <a:bodyPr/>
        <a:lstStyle/>
        <a:p>
          <a:endParaRPr lang="it-IT"/>
        </a:p>
      </dgm:t>
    </dgm:pt>
    <dgm:pt modelId="{5C5F2BA9-D88D-4B46-B000-002AE55FC876}" type="pres">
      <dgm:prSet presAssocID="{ABA1E523-6EE0-4E49-B513-94E4E34F3021}" presName="FourConn_2-3" presStyleLbl="fgAccFollowNode1" presStyleIdx="1" presStyleCnt="3">
        <dgm:presLayoutVars>
          <dgm:bulletEnabled val="1"/>
        </dgm:presLayoutVars>
      </dgm:prSet>
      <dgm:spPr/>
      <dgm:t>
        <a:bodyPr/>
        <a:lstStyle/>
        <a:p>
          <a:endParaRPr lang="it-IT"/>
        </a:p>
      </dgm:t>
    </dgm:pt>
    <dgm:pt modelId="{8F975EFC-BE09-4B88-BC79-902D1EF43482}" type="pres">
      <dgm:prSet presAssocID="{ABA1E523-6EE0-4E49-B513-94E4E34F3021}" presName="FourConn_3-4" presStyleLbl="fgAccFollowNode1" presStyleIdx="2" presStyleCnt="3">
        <dgm:presLayoutVars>
          <dgm:bulletEnabled val="1"/>
        </dgm:presLayoutVars>
      </dgm:prSet>
      <dgm:spPr/>
      <dgm:t>
        <a:bodyPr/>
        <a:lstStyle/>
        <a:p>
          <a:endParaRPr lang="it-IT"/>
        </a:p>
      </dgm:t>
    </dgm:pt>
    <dgm:pt modelId="{F7C44D19-7EB0-4544-9D17-6922D7B4B2BD}" type="pres">
      <dgm:prSet presAssocID="{ABA1E523-6EE0-4E49-B513-94E4E34F3021}" presName="FourNodes_1_text" presStyleLbl="node1" presStyleIdx="3" presStyleCnt="4">
        <dgm:presLayoutVars>
          <dgm:bulletEnabled val="1"/>
        </dgm:presLayoutVars>
      </dgm:prSet>
      <dgm:spPr/>
      <dgm:t>
        <a:bodyPr/>
        <a:lstStyle/>
        <a:p>
          <a:endParaRPr lang="it-IT"/>
        </a:p>
      </dgm:t>
    </dgm:pt>
    <dgm:pt modelId="{DBAA9963-336F-4200-9162-C8A7F059706A}" type="pres">
      <dgm:prSet presAssocID="{ABA1E523-6EE0-4E49-B513-94E4E34F3021}" presName="FourNodes_2_text" presStyleLbl="node1" presStyleIdx="3" presStyleCnt="4">
        <dgm:presLayoutVars>
          <dgm:bulletEnabled val="1"/>
        </dgm:presLayoutVars>
      </dgm:prSet>
      <dgm:spPr/>
      <dgm:t>
        <a:bodyPr/>
        <a:lstStyle/>
        <a:p>
          <a:endParaRPr lang="it-IT"/>
        </a:p>
      </dgm:t>
    </dgm:pt>
    <dgm:pt modelId="{05E6D219-FD0D-4907-B351-C927ACE8F27D}" type="pres">
      <dgm:prSet presAssocID="{ABA1E523-6EE0-4E49-B513-94E4E34F3021}" presName="FourNodes_3_text" presStyleLbl="node1" presStyleIdx="3" presStyleCnt="4">
        <dgm:presLayoutVars>
          <dgm:bulletEnabled val="1"/>
        </dgm:presLayoutVars>
      </dgm:prSet>
      <dgm:spPr/>
      <dgm:t>
        <a:bodyPr/>
        <a:lstStyle/>
        <a:p>
          <a:endParaRPr lang="it-IT"/>
        </a:p>
      </dgm:t>
    </dgm:pt>
    <dgm:pt modelId="{263230FE-37EC-466B-98FB-1161DAFF77F6}" type="pres">
      <dgm:prSet presAssocID="{ABA1E523-6EE0-4E49-B513-94E4E34F3021}" presName="FourNodes_4_text" presStyleLbl="node1" presStyleIdx="3" presStyleCnt="4">
        <dgm:presLayoutVars>
          <dgm:bulletEnabled val="1"/>
        </dgm:presLayoutVars>
      </dgm:prSet>
      <dgm:spPr/>
      <dgm:t>
        <a:bodyPr/>
        <a:lstStyle/>
        <a:p>
          <a:endParaRPr lang="it-IT"/>
        </a:p>
      </dgm:t>
    </dgm:pt>
  </dgm:ptLst>
  <dgm:cxnLst>
    <dgm:cxn modelId="{69DD7135-010C-4F6F-986C-BD1FE4411581}" srcId="{ABA1E523-6EE0-4E49-B513-94E4E34F3021}" destId="{2DA8F2A9-48DA-41BD-9974-41EED6657870}" srcOrd="2" destOrd="0" parTransId="{4D997207-F8E3-4F0D-B2A6-DFBA2298D053}" sibTransId="{4005E425-3D10-4730-A880-69752B59B482}"/>
    <dgm:cxn modelId="{B8391051-CBBE-434E-A54F-054D5987F150}" type="presOf" srcId="{BDBFD921-AB1C-4EDB-BAE3-2E0F1C29F387}" destId="{F7C44D19-7EB0-4544-9D17-6922D7B4B2BD}" srcOrd="1" destOrd="0" presId="urn:microsoft.com/office/officeart/2005/8/layout/vProcess5"/>
    <dgm:cxn modelId="{ED262848-1796-4D98-BCB7-C51D7B45660A}" type="presOf" srcId="{F429219D-8D30-4F8C-8B16-69ED87269504}" destId="{ADB249B8-52B5-4950-840B-95F8EF4783F6}" srcOrd="0" destOrd="0" presId="urn:microsoft.com/office/officeart/2005/8/layout/vProcess5"/>
    <dgm:cxn modelId="{FD01E805-422A-41B9-B4AD-659BEEE2D685}" type="presOf" srcId="{956A9D52-714B-42C3-8D35-42E3114DBCB2}" destId="{5C5F2BA9-D88D-4B46-B000-002AE55FC876}" srcOrd="0" destOrd="0" presId="urn:microsoft.com/office/officeart/2005/8/layout/vProcess5"/>
    <dgm:cxn modelId="{802A3C2D-EA13-4E57-82BD-77E560670CA0}" type="presOf" srcId="{0B8E53B7-DD3E-4567-A0C7-C0EFB555DCEF}" destId="{851401F1-6B93-4C9A-A5D8-F11A07292DFD}" srcOrd="0" destOrd="0" presId="urn:microsoft.com/office/officeart/2005/8/layout/vProcess5"/>
    <dgm:cxn modelId="{DADD8114-9B62-4732-8E9F-E3C5BE8E2F9A}" type="presOf" srcId="{ABA1E523-6EE0-4E49-B513-94E4E34F3021}" destId="{CDC882C1-085D-4776-89DF-196AEE6AD5B7}" srcOrd="0" destOrd="0" presId="urn:microsoft.com/office/officeart/2005/8/layout/vProcess5"/>
    <dgm:cxn modelId="{1F3369BD-B100-4E27-8090-ACB1A7426506}" srcId="{ABA1E523-6EE0-4E49-B513-94E4E34F3021}" destId="{C4F407FE-47B8-4AF6-A436-218939FEC1BA}" srcOrd="1" destOrd="0" parTransId="{4C4F92BE-4B8F-46FA-8CAE-1A76050570B3}" sibTransId="{956A9D52-714B-42C3-8D35-42E3114DBCB2}"/>
    <dgm:cxn modelId="{BCE6585D-34F0-44E5-A966-5147E69ECCB3}" srcId="{ABA1E523-6EE0-4E49-B513-94E4E34F3021}" destId="{BDBFD921-AB1C-4EDB-BAE3-2E0F1C29F387}" srcOrd="0" destOrd="0" parTransId="{84039F70-1092-4B3A-90FF-5F48C669FA71}" sibTransId="{0B8E53B7-DD3E-4567-A0C7-C0EFB555DCEF}"/>
    <dgm:cxn modelId="{7AC19F73-7A70-4FA3-AF32-F8D9EFB8E757}" type="presOf" srcId="{F429219D-8D30-4F8C-8B16-69ED87269504}" destId="{263230FE-37EC-466B-98FB-1161DAFF77F6}" srcOrd="1" destOrd="0" presId="urn:microsoft.com/office/officeart/2005/8/layout/vProcess5"/>
    <dgm:cxn modelId="{D0610BCC-19B8-48D7-A672-050B0FF95BB3}" type="presOf" srcId="{2DA8F2A9-48DA-41BD-9974-41EED6657870}" destId="{05E6D219-FD0D-4907-B351-C927ACE8F27D}" srcOrd="1" destOrd="0" presId="urn:microsoft.com/office/officeart/2005/8/layout/vProcess5"/>
    <dgm:cxn modelId="{BD006D79-419C-4E8F-83A2-92C41F82534D}" srcId="{ABA1E523-6EE0-4E49-B513-94E4E34F3021}" destId="{F429219D-8D30-4F8C-8B16-69ED87269504}" srcOrd="3" destOrd="0" parTransId="{938B0991-29F5-4F5C-BABC-914884100554}" sibTransId="{966EFC96-3C2B-4AE1-9940-DD53A5A8BB32}"/>
    <dgm:cxn modelId="{7D17AB48-25BE-47EE-9DEC-AE6402061016}" type="presOf" srcId="{C4F407FE-47B8-4AF6-A436-218939FEC1BA}" destId="{DBAA9963-336F-4200-9162-C8A7F059706A}" srcOrd="1" destOrd="0" presId="urn:microsoft.com/office/officeart/2005/8/layout/vProcess5"/>
    <dgm:cxn modelId="{2577CA50-38E1-4E60-85F9-39C69414D68B}" type="presOf" srcId="{2DA8F2A9-48DA-41BD-9974-41EED6657870}" destId="{A8D01E04-5437-4A17-BB6C-47D970183AD4}" srcOrd="0" destOrd="0" presId="urn:microsoft.com/office/officeart/2005/8/layout/vProcess5"/>
    <dgm:cxn modelId="{1524FF0C-E69A-4743-B8C2-48C91B20C303}" type="presOf" srcId="{BDBFD921-AB1C-4EDB-BAE3-2E0F1C29F387}" destId="{E895E97B-7DA0-4018-A70F-F9E1B7E5A930}" srcOrd="0" destOrd="0" presId="urn:microsoft.com/office/officeart/2005/8/layout/vProcess5"/>
    <dgm:cxn modelId="{E8AC6199-A1E8-4A00-9CF3-AF91892B336A}" type="presOf" srcId="{4005E425-3D10-4730-A880-69752B59B482}" destId="{8F975EFC-BE09-4B88-BC79-902D1EF43482}" srcOrd="0" destOrd="0" presId="urn:microsoft.com/office/officeart/2005/8/layout/vProcess5"/>
    <dgm:cxn modelId="{CC66DD1D-72A3-4ACA-8676-DD073A604749}" type="presOf" srcId="{C4F407FE-47B8-4AF6-A436-218939FEC1BA}" destId="{A19D769E-D0CC-4C49-80C8-2A41C14DBFFC}" srcOrd="0" destOrd="0" presId="urn:microsoft.com/office/officeart/2005/8/layout/vProcess5"/>
    <dgm:cxn modelId="{33C2DA47-2323-4051-B791-B5096C1A6C78}" type="presParOf" srcId="{CDC882C1-085D-4776-89DF-196AEE6AD5B7}" destId="{34418F6F-7CE1-4ADD-9160-BBAE7671613B}" srcOrd="0" destOrd="0" presId="urn:microsoft.com/office/officeart/2005/8/layout/vProcess5"/>
    <dgm:cxn modelId="{1C315F5F-8F65-40B1-9FE6-A15EF57DB4EC}" type="presParOf" srcId="{CDC882C1-085D-4776-89DF-196AEE6AD5B7}" destId="{E895E97B-7DA0-4018-A70F-F9E1B7E5A930}" srcOrd="1" destOrd="0" presId="urn:microsoft.com/office/officeart/2005/8/layout/vProcess5"/>
    <dgm:cxn modelId="{427EF07C-1DB0-49DF-A425-6D1B9B08D089}" type="presParOf" srcId="{CDC882C1-085D-4776-89DF-196AEE6AD5B7}" destId="{A19D769E-D0CC-4C49-80C8-2A41C14DBFFC}" srcOrd="2" destOrd="0" presId="urn:microsoft.com/office/officeart/2005/8/layout/vProcess5"/>
    <dgm:cxn modelId="{BCD5F1AB-B0A9-4F31-9CFC-B44871796E44}" type="presParOf" srcId="{CDC882C1-085D-4776-89DF-196AEE6AD5B7}" destId="{A8D01E04-5437-4A17-BB6C-47D970183AD4}" srcOrd="3" destOrd="0" presId="urn:microsoft.com/office/officeart/2005/8/layout/vProcess5"/>
    <dgm:cxn modelId="{AAACBC40-5160-4F4C-AF2B-8B07B751E722}" type="presParOf" srcId="{CDC882C1-085D-4776-89DF-196AEE6AD5B7}" destId="{ADB249B8-52B5-4950-840B-95F8EF4783F6}" srcOrd="4" destOrd="0" presId="urn:microsoft.com/office/officeart/2005/8/layout/vProcess5"/>
    <dgm:cxn modelId="{07BF15CD-756C-4525-A287-77741B2EF6C5}" type="presParOf" srcId="{CDC882C1-085D-4776-89DF-196AEE6AD5B7}" destId="{851401F1-6B93-4C9A-A5D8-F11A07292DFD}" srcOrd="5" destOrd="0" presId="urn:microsoft.com/office/officeart/2005/8/layout/vProcess5"/>
    <dgm:cxn modelId="{5A5EFD30-59C2-4B7E-B91A-8164CA1AA8C8}" type="presParOf" srcId="{CDC882C1-085D-4776-89DF-196AEE6AD5B7}" destId="{5C5F2BA9-D88D-4B46-B000-002AE55FC876}" srcOrd="6" destOrd="0" presId="urn:microsoft.com/office/officeart/2005/8/layout/vProcess5"/>
    <dgm:cxn modelId="{9E6EF18A-1393-433C-BF55-9B6A2FA88AF4}" type="presParOf" srcId="{CDC882C1-085D-4776-89DF-196AEE6AD5B7}" destId="{8F975EFC-BE09-4B88-BC79-902D1EF43482}" srcOrd="7" destOrd="0" presId="urn:microsoft.com/office/officeart/2005/8/layout/vProcess5"/>
    <dgm:cxn modelId="{046EA7A9-11C6-4EC0-8EDF-77E26CDAD52A}" type="presParOf" srcId="{CDC882C1-085D-4776-89DF-196AEE6AD5B7}" destId="{F7C44D19-7EB0-4544-9D17-6922D7B4B2BD}" srcOrd="8" destOrd="0" presId="urn:microsoft.com/office/officeart/2005/8/layout/vProcess5"/>
    <dgm:cxn modelId="{EFBEE251-8C91-4C31-90FD-F6E26C20692A}" type="presParOf" srcId="{CDC882C1-085D-4776-89DF-196AEE6AD5B7}" destId="{DBAA9963-336F-4200-9162-C8A7F059706A}" srcOrd="9" destOrd="0" presId="urn:microsoft.com/office/officeart/2005/8/layout/vProcess5"/>
    <dgm:cxn modelId="{32339F28-A2ED-4B2B-9522-4766A91E8385}" type="presParOf" srcId="{CDC882C1-085D-4776-89DF-196AEE6AD5B7}" destId="{05E6D219-FD0D-4907-B351-C927ACE8F27D}" srcOrd="10" destOrd="0" presId="urn:microsoft.com/office/officeart/2005/8/layout/vProcess5"/>
    <dgm:cxn modelId="{8746766B-98B6-45C6-9C9D-CA938DAED351}" type="presParOf" srcId="{CDC882C1-085D-4776-89DF-196AEE6AD5B7}" destId="{263230FE-37EC-466B-98FB-1161DAFF77F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2216E-7036-4DB1-99E6-5572DF0CE930}">
      <dsp:nvSpPr>
        <dsp:cNvPr id="0" name=""/>
        <dsp:cNvSpPr/>
      </dsp:nvSpPr>
      <dsp:spPr>
        <a:xfrm>
          <a:off x="3293" y="203915"/>
          <a:ext cx="3210699" cy="374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it-IT" sz="1300" b="1" kern="1200" dirty="0" smtClean="0"/>
            <a:t>Personale tenuto alla compilazione</a:t>
          </a:r>
          <a:endParaRPr lang="it-IT" sz="1300" kern="1200" dirty="0"/>
        </a:p>
      </dsp:txBody>
      <dsp:txXfrm>
        <a:off x="3293" y="203915"/>
        <a:ext cx="3210699" cy="374400"/>
      </dsp:txXfrm>
    </dsp:sp>
    <dsp:sp modelId="{D2651154-0227-49A0-AE1E-FD9324A44C56}">
      <dsp:nvSpPr>
        <dsp:cNvPr id="0" name=""/>
        <dsp:cNvSpPr/>
      </dsp:nvSpPr>
      <dsp:spPr>
        <a:xfrm>
          <a:off x="3293" y="578315"/>
          <a:ext cx="3210699" cy="392534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rtl="0">
            <a:lnSpc>
              <a:spcPct val="150000"/>
            </a:lnSpc>
            <a:spcBef>
              <a:spcPct val="0"/>
            </a:spcBef>
            <a:spcAft>
              <a:spcPct val="15000"/>
            </a:spcAft>
            <a:buChar char="••"/>
          </a:pPr>
          <a:r>
            <a:rPr lang="it-IT" sz="1300" kern="1200" dirty="0" smtClean="0"/>
            <a:t>Principal Investigators</a:t>
          </a:r>
          <a:endParaRPr lang="it-IT" sz="1300" kern="1200" dirty="0"/>
        </a:p>
        <a:p>
          <a:pPr marL="114300" lvl="1" indent="-114300" algn="just" defTabSz="577850" rtl="0">
            <a:lnSpc>
              <a:spcPct val="150000"/>
            </a:lnSpc>
            <a:spcBef>
              <a:spcPct val="0"/>
            </a:spcBef>
            <a:spcAft>
              <a:spcPct val="15000"/>
            </a:spcAft>
            <a:buChar char="••"/>
          </a:pPr>
          <a:r>
            <a:rPr lang="it-IT" sz="1300" kern="1200" dirty="0" smtClean="0"/>
            <a:t>Coordinatori scientifici</a:t>
          </a:r>
          <a:endParaRPr lang="it-IT" sz="1300" kern="1200" dirty="0"/>
        </a:p>
        <a:p>
          <a:pPr marL="114300" lvl="1" indent="-114300" algn="just" defTabSz="577850" rtl="0">
            <a:lnSpc>
              <a:spcPct val="150000"/>
            </a:lnSpc>
            <a:spcBef>
              <a:spcPct val="0"/>
            </a:spcBef>
            <a:spcAft>
              <a:spcPct val="15000"/>
            </a:spcAft>
            <a:buChar char="••"/>
          </a:pPr>
          <a:r>
            <a:rPr lang="it-IT" sz="1300" kern="1200" dirty="0" smtClean="0"/>
            <a:t>Personale assunto sul Progetto</a:t>
          </a:r>
          <a:endParaRPr lang="it-IT" sz="1300" kern="1200" dirty="0"/>
        </a:p>
        <a:p>
          <a:pPr marL="114300" lvl="1" indent="-114300" algn="just" defTabSz="577850" rtl="0">
            <a:lnSpc>
              <a:spcPct val="150000"/>
            </a:lnSpc>
            <a:spcBef>
              <a:spcPct val="0"/>
            </a:spcBef>
            <a:spcAft>
              <a:spcPct val="15000"/>
            </a:spcAft>
            <a:buChar char="••"/>
          </a:pPr>
          <a:r>
            <a:rPr lang="it-IT" sz="1300" kern="1200" dirty="0" smtClean="0"/>
            <a:t>Personale staff INFN del quale si espongono i costi del tempo dedicato al Progetto</a:t>
          </a:r>
          <a:endParaRPr lang="it-IT" sz="1300" kern="1200" dirty="0"/>
        </a:p>
        <a:p>
          <a:pPr marL="114300" lvl="1" indent="-114300" algn="just" defTabSz="577850" rtl="0">
            <a:lnSpc>
              <a:spcPct val="150000"/>
            </a:lnSpc>
            <a:spcBef>
              <a:spcPct val="0"/>
            </a:spcBef>
            <a:spcAft>
              <a:spcPct val="15000"/>
            </a:spcAft>
            <a:buChar char="••"/>
          </a:pPr>
          <a:r>
            <a:rPr lang="it-IT" sz="1300" b="0" kern="1200" dirty="0" smtClean="0"/>
            <a:t>Personale staff INFN o </a:t>
          </a:r>
          <a:r>
            <a:rPr lang="it-IT" sz="1300" b="1" u="none" kern="1200" dirty="0" smtClean="0"/>
            <a:t>associato</a:t>
          </a:r>
          <a:r>
            <a:rPr lang="it-IT" sz="1300" b="0" kern="1200" dirty="0" smtClean="0"/>
            <a:t> di cui non si espongono i costi del tempo dedicato al Progetto ma che hanno partecipazioni rilevanti nell’ attività di ricerca</a:t>
          </a:r>
          <a:endParaRPr lang="it-IT" sz="1300" b="0" kern="1200" dirty="0"/>
        </a:p>
      </dsp:txBody>
      <dsp:txXfrm>
        <a:off x="3293" y="578315"/>
        <a:ext cx="3210699" cy="3925349"/>
      </dsp:txXfrm>
    </dsp:sp>
    <dsp:sp modelId="{58BAEC59-5343-4030-936A-64F8BCAD6C26}">
      <dsp:nvSpPr>
        <dsp:cNvPr id="0" name=""/>
        <dsp:cNvSpPr/>
      </dsp:nvSpPr>
      <dsp:spPr>
        <a:xfrm>
          <a:off x="3663490" y="203915"/>
          <a:ext cx="3210699" cy="374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it-IT" sz="1300" b="1" kern="1200" dirty="0" smtClean="0"/>
            <a:t>Metodo di compilazione</a:t>
          </a:r>
          <a:endParaRPr lang="it-IT" sz="1300" kern="1200" dirty="0"/>
        </a:p>
      </dsp:txBody>
      <dsp:txXfrm>
        <a:off x="3663490" y="203915"/>
        <a:ext cx="3210699" cy="374400"/>
      </dsp:txXfrm>
    </dsp:sp>
    <dsp:sp modelId="{BD43A417-1E7F-4937-B004-C1FF29986B88}">
      <dsp:nvSpPr>
        <dsp:cNvPr id="0" name=""/>
        <dsp:cNvSpPr/>
      </dsp:nvSpPr>
      <dsp:spPr>
        <a:xfrm>
          <a:off x="3663490" y="578315"/>
          <a:ext cx="3210699" cy="392534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rtl="0">
            <a:lnSpc>
              <a:spcPct val="150000"/>
            </a:lnSpc>
            <a:spcBef>
              <a:spcPct val="0"/>
            </a:spcBef>
            <a:spcAft>
              <a:spcPct val="15000"/>
            </a:spcAft>
            <a:buChar char="••"/>
          </a:pPr>
          <a:r>
            <a:rPr lang="it-IT" sz="1300" b="0" kern="1200" dirty="0" smtClean="0"/>
            <a:t>Nel timesheet dovranno essere indicate, oltre alle ore lavorate per il Progetto nei relativi Work Packages, anche le ore per le attività istituzionali riconducibili al salario ordinario (voce Internal and National Projects)</a:t>
          </a:r>
          <a:endParaRPr lang="it-IT" sz="1300" b="0" kern="1200" dirty="0"/>
        </a:p>
        <a:p>
          <a:pPr marL="114300" lvl="1" indent="-114300" algn="just" defTabSz="577850" rtl="0">
            <a:lnSpc>
              <a:spcPct val="150000"/>
            </a:lnSpc>
            <a:spcBef>
              <a:spcPct val="0"/>
            </a:spcBef>
            <a:spcAft>
              <a:spcPct val="15000"/>
            </a:spcAft>
            <a:buChar char="••"/>
          </a:pPr>
          <a:r>
            <a:rPr lang="it-IT" sz="1300" b="0" kern="1200" dirty="0" smtClean="0"/>
            <a:t>Coloro che registrano le ore lavorate con badge hanno l'onere di accertare che le ore lavorate e registrate corrispondano alle ore indicate nel timesheet tranne nel caso di opportune eccezioni (es. missioni – in cui si inserirà il monte ore giornaliero standard)</a:t>
          </a:r>
          <a:endParaRPr lang="it-IT" sz="1300" b="0" kern="1200" dirty="0"/>
        </a:p>
        <a:p>
          <a:pPr marL="114300" lvl="1" indent="-114300" algn="just" defTabSz="577850" rtl="0">
            <a:lnSpc>
              <a:spcPct val="150000"/>
            </a:lnSpc>
            <a:spcBef>
              <a:spcPct val="0"/>
            </a:spcBef>
            <a:spcAft>
              <a:spcPct val="15000"/>
            </a:spcAft>
            <a:buChar char="••"/>
          </a:pPr>
          <a:r>
            <a:rPr lang="it-IT" sz="1300" b="0" kern="1200" dirty="0" smtClean="0"/>
            <a:t>Sono stati predisposti dei campi per inserire ferie, malattie e altri congedi speciali</a:t>
          </a:r>
          <a:endParaRPr lang="it-IT" sz="1300" b="0" kern="1200" dirty="0"/>
        </a:p>
      </dsp:txBody>
      <dsp:txXfrm>
        <a:off x="3663490" y="578315"/>
        <a:ext cx="3210699" cy="3925349"/>
      </dsp:txXfrm>
    </dsp:sp>
    <dsp:sp modelId="{0D140885-3060-4D6C-8ECE-B70191D71767}">
      <dsp:nvSpPr>
        <dsp:cNvPr id="0" name=""/>
        <dsp:cNvSpPr/>
      </dsp:nvSpPr>
      <dsp:spPr>
        <a:xfrm>
          <a:off x="7323687" y="203915"/>
          <a:ext cx="3210699" cy="374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it-IT" sz="1300" b="1" kern="1200" dirty="0" smtClean="0"/>
            <a:t>Firma del timesheet integrato</a:t>
          </a:r>
          <a:endParaRPr lang="it-IT" sz="1300" kern="1200" dirty="0"/>
        </a:p>
      </dsp:txBody>
      <dsp:txXfrm>
        <a:off x="7323687" y="203915"/>
        <a:ext cx="3210699" cy="374400"/>
      </dsp:txXfrm>
    </dsp:sp>
    <dsp:sp modelId="{4A53A8B9-CAAC-45BE-892C-B9E098B144AC}">
      <dsp:nvSpPr>
        <dsp:cNvPr id="0" name=""/>
        <dsp:cNvSpPr/>
      </dsp:nvSpPr>
      <dsp:spPr>
        <a:xfrm>
          <a:off x="7323687" y="578315"/>
          <a:ext cx="3210699" cy="392534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rtl="0">
            <a:lnSpc>
              <a:spcPct val="150000"/>
            </a:lnSpc>
            <a:spcBef>
              <a:spcPct val="0"/>
            </a:spcBef>
            <a:spcAft>
              <a:spcPct val="15000"/>
            </a:spcAft>
            <a:buChar char="••"/>
          </a:pPr>
          <a:r>
            <a:rPr lang="it-IT" sz="1300" b="0" kern="1200" dirty="0" smtClean="0"/>
            <a:t>Una volta compilato e validato online il timesheet integrato dovrà essere stampato e firmato in originale dal partecipante al Progetto e controfirmato dal Responsabile Scientifico del Progetto (previa firma del responsabile scientifico locale, o del Direttore della Struttura se il responsabile locale non è definito) e consegnato al Financial Officer del Progetto che provvederà all'archiviazione, dopo averlo siglato</a:t>
          </a:r>
          <a:endParaRPr lang="it-IT" sz="1300" b="0" kern="1200" dirty="0"/>
        </a:p>
        <a:p>
          <a:pPr marL="114300" lvl="1" indent="-114300" algn="just" defTabSz="577850" rtl="0">
            <a:lnSpc>
              <a:spcPct val="150000"/>
            </a:lnSpc>
            <a:spcBef>
              <a:spcPct val="0"/>
            </a:spcBef>
            <a:spcAft>
              <a:spcPct val="15000"/>
            </a:spcAft>
            <a:buChar char="••"/>
          </a:pPr>
          <a:r>
            <a:rPr lang="it-IT" sz="1300" b="0" kern="1200" dirty="0" smtClean="0"/>
            <a:t>Per i dipendenti che utilizzano il badge è richiesto di allegare anche l'estratto mensile delle timbrature</a:t>
          </a:r>
          <a:endParaRPr lang="it-IT" sz="1300" b="0" kern="1200" dirty="0"/>
        </a:p>
      </dsp:txBody>
      <dsp:txXfrm>
        <a:off x="7323687" y="578315"/>
        <a:ext cx="3210699" cy="3925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5E97B-7DA0-4018-A70F-F9E1B7E5A930}">
      <dsp:nvSpPr>
        <dsp:cNvPr id="0" name=""/>
        <dsp:cNvSpPr/>
      </dsp:nvSpPr>
      <dsp:spPr>
        <a:xfrm>
          <a:off x="0" y="0"/>
          <a:ext cx="8448727" cy="9905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dirty="0" smtClean="0"/>
            <a:t>Il timesheet  dovrà essere compilato entro 7 giorni dalla chiusura del mese precedente e validato on-line</a:t>
          </a:r>
          <a:endParaRPr lang="it-IT" sz="2400" kern="1200" dirty="0"/>
        </a:p>
      </dsp:txBody>
      <dsp:txXfrm>
        <a:off x="29011" y="29011"/>
        <a:ext cx="7296180" cy="932498"/>
      </dsp:txXfrm>
    </dsp:sp>
    <dsp:sp modelId="{A19D769E-D0CC-4C49-80C8-2A41C14DBFFC}">
      <dsp:nvSpPr>
        <dsp:cNvPr id="0" name=""/>
        <dsp:cNvSpPr/>
      </dsp:nvSpPr>
      <dsp:spPr>
        <a:xfrm>
          <a:off x="707580" y="1170614"/>
          <a:ext cx="8448727" cy="9905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dirty="0" smtClean="0"/>
            <a:t>Il responsabile scientifico locale provvederà a verificarlo e validarlo non oltre il 10° giorno del mese seguente</a:t>
          </a:r>
          <a:endParaRPr lang="it-IT" sz="2400" kern="1200" dirty="0"/>
        </a:p>
      </dsp:txBody>
      <dsp:txXfrm>
        <a:off x="736591" y="1199625"/>
        <a:ext cx="7039286" cy="932498"/>
      </dsp:txXfrm>
    </dsp:sp>
    <dsp:sp modelId="{A8D01E04-5437-4A17-BB6C-47D970183AD4}">
      <dsp:nvSpPr>
        <dsp:cNvPr id="0" name=""/>
        <dsp:cNvSpPr/>
      </dsp:nvSpPr>
      <dsp:spPr>
        <a:xfrm>
          <a:off x="1404600" y="2341229"/>
          <a:ext cx="8448727" cy="9905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dirty="0" smtClean="0"/>
            <a:t>Il responsabile nazionale del progetto dovrà validarlo non oltre il 15° giorno</a:t>
          </a:r>
          <a:endParaRPr lang="it-IT" sz="2400" kern="1200" dirty="0"/>
        </a:p>
      </dsp:txBody>
      <dsp:txXfrm>
        <a:off x="1433611" y="2370240"/>
        <a:ext cx="7049847" cy="932498"/>
      </dsp:txXfrm>
    </dsp:sp>
    <dsp:sp modelId="{ADB249B8-52B5-4950-840B-95F8EF4783F6}">
      <dsp:nvSpPr>
        <dsp:cNvPr id="0" name=""/>
        <dsp:cNvSpPr/>
      </dsp:nvSpPr>
      <dsp:spPr>
        <a:xfrm>
          <a:off x="2112181" y="3511843"/>
          <a:ext cx="8448727" cy="9905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kern="1200" dirty="0" smtClean="0"/>
            <a:t>Validato dal responsabile nazionale il timesheet sarà consolidato e immodificabile</a:t>
          </a:r>
          <a:endParaRPr lang="it-IT" sz="2400" kern="1200" dirty="0"/>
        </a:p>
      </dsp:txBody>
      <dsp:txXfrm>
        <a:off x="2141192" y="3540854"/>
        <a:ext cx="7039286" cy="932498"/>
      </dsp:txXfrm>
    </dsp:sp>
    <dsp:sp modelId="{851401F1-6B93-4C9A-A5D8-F11A07292DFD}">
      <dsp:nvSpPr>
        <dsp:cNvPr id="0" name=""/>
        <dsp:cNvSpPr/>
      </dsp:nvSpPr>
      <dsp:spPr>
        <a:xfrm>
          <a:off x="7804889" y="758648"/>
          <a:ext cx="643838" cy="64383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it-IT" sz="3100" kern="1200" dirty="0"/>
        </a:p>
      </dsp:txBody>
      <dsp:txXfrm>
        <a:off x="7949753" y="758648"/>
        <a:ext cx="354110" cy="484488"/>
      </dsp:txXfrm>
    </dsp:sp>
    <dsp:sp modelId="{5C5F2BA9-D88D-4B46-B000-002AE55FC876}">
      <dsp:nvSpPr>
        <dsp:cNvPr id="0" name=""/>
        <dsp:cNvSpPr/>
      </dsp:nvSpPr>
      <dsp:spPr>
        <a:xfrm>
          <a:off x="8512470" y="1929262"/>
          <a:ext cx="643838" cy="64383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it-IT" sz="3100" kern="1200" dirty="0"/>
        </a:p>
      </dsp:txBody>
      <dsp:txXfrm>
        <a:off x="8657334" y="1929262"/>
        <a:ext cx="354110" cy="484488"/>
      </dsp:txXfrm>
    </dsp:sp>
    <dsp:sp modelId="{8F975EFC-BE09-4B88-BC79-902D1EF43482}">
      <dsp:nvSpPr>
        <dsp:cNvPr id="0" name=""/>
        <dsp:cNvSpPr/>
      </dsp:nvSpPr>
      <dsp:spPr>
        <a:xfrm>
          <a:off x="9209490" y="3099877"/>
          <a:ext cx="643838" cy="64383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it-IT" sz="3100" kern="1200" dirty="0"/>
        </a:p>
      </dsp:txBody>
      <dsp:txXfrm>
        <a:off x="9354354" y="3099877"/>
        <a:ext cx="354110" cy="48448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896360" cy="647560"/>
          </a:xfrm>
          <a:prstGeom prst="rect">
            <a:avLst/>
          </a:prstGeom>
        </p:spPr>
        <p:txBody>
          <a:bodyPr vert="horz" lIns="125126" tIns="62563" rIns="125126" bIns="62563" rtlCol="0"/>
          <a:lstStyle>
            <a:lvl1pPr algn="l">
              <a:defRPr sz="1600"/>
            </a:lvl1pPr>
          </a:lstStyle>
          <a:p>
            <a:endParaRPr lang="it-IT" dirty="0"/>
          </a:p>
        </p:txBody>
      </p:sp>
      <p:sp>
        <p:nvSpPr>
          <p:cNvPr id="3" name="Segnaposto data 2"/>
          <p:cNvSpPr>
            <a:spLocks noGrp="1"/>
          </p:cNvSpPr>
          <p:nvPr>
            <p:ph type="dt" idx="1"/>
          </p:nvPr>
        </p:nvSpPr>
        <p:spPr>
          <a:xfrm>
            <a:off x="5093159" y="0"/>
            <a:ext cx="3896360" cy="647560"/>
          </a:xfrm>
          <a:prstGeom prst="rect">
            <a:avLst/>
          </a:prstGeom>
        </p:spPr>
        <p:txBody>
          <a:bodyPr vert="horz" lIns="125126" tIns="62563" rIns="125126" bIns="62563" rtlCol="0"/>
          <a:lstStyle>
            <a:lvl1pPr algn="r">
              <a:defRPr sz="1600"/>
            </a:lvl1pPr>
          </a:lstStyle>
          <a:p>
            <a:fld id="{B0DEBEC2-5125-4AC4-837A-19AE17FA1849}" type="datetimeFigureOut">
              <a:rPr lang="it-IT" smtClean="0"/>
              <a:t>09/02/2015</a:t>
            </a:fld>
            <a:endParaRPr lang="it-IT" dirty="0"/>
          </a:p>
        </p:txBody>
      </p:sp>
      <p:sp>
        <p:nvSpPr>
          <p:cNvPr id="4" name="Segnaposto immagine diapositiva 3"/>
          <p:cNvSpPr>
            <a:spLocks noGrp="1" noRot="1" noChangeAspect="1"/>
          </p:cNvSpPr>
          <p:nvPr>
            <p:ph type="sldImg" idx="2"/>
          </p:nvPr>
        </p:nvSpPr>
        <p:spPr>
          <a:xfrm>
            <a:off x="623888" y="1612900"/>
            <a:ext cx="7743825" cy="4356100"/>
          </a:xfrm>
          <a:prstGeom prst="rect">
            <a:avLst/>
          </a:prstGeom>
          <a:noFill/>
          <a:ln w="12700">
            <a:solidFill>
              <a:prstClr val="black"/>
            </a:solidFill>
          </a:ln>
        </p:spPr>
        <p:txBody>
          <a:bodyPr vert="horz" lIns="125126" tIns="62563" rIns="125126" bIns="62563" rtlCol="0" anchor="ctr"/>
          <a:lstStyle/>
          <a:p>
            <a:endParaRPr lang="it-IT" dirty="0"/>
          </a:p>
        </p:txBody>
      </p:sp>
      <p:sp>
        <p:nvSpPr>
          <p:cNvPr id="5" name="Segnaposto note 4"/>
          <p:cNvSpPr>
            <a:spLocks noGrp="1"/>
          </p:cNvSpPr>
          <p:nvPr>
            <p:ph type="body" sz="quarter" idx="3"/>
          </p:nvPr>
        </p:nvSpPr>
        <p:spPr>
          <a:xfrm>
            <a:off x="899160" y="6211193"/>
            <a:ext cx="7193280" cy="5081885"/>
          </a:xfrm>
          <a:prstGeom prst="rect">
            <a:avLst/>
          </a:prstGeom>
        </p:spPr>
        <p:txBody>
          <a:bodyPr vert="horz" lIns="125126" tIns="62563" rIns="125126" bIns="62563"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12258817"/>
            <a:ext cx="3896360" cy="647559"/>
          </a:xfrm>
          <a:prstGeom prst="rect">
            <a:avLst/>
          </a:prstGeom>
        </p:spPr>
        <p:txBody>
          <a:bodyPr vert="horz" lIns="125126" tIns="62563" rIns="125126" bIns="62563" rtlCol="0" anchor="b"/>
          <a:lstStyle>
            <a:lvl1pPr algn="l">
              <a:defRPr sz="1600"/>
            </a:lvl1pPr>
          </a:lstStyle>
          <a:p>
            <a:endParaRPr lang="it-IT" dirty="0"/>
          </a:p>
        </p:txBody>
      </p:sp>
      <p:sp>
        <p:nvSpPr>
          <p:cNvPr id="7" name="Segnaposto numero diapositiva 6"/>
          <p:cNvSpPr>
            <a:spLocks noGrp="1"/>
          </p:cNvSpPr>
          <p:nvPr>
            <p:ph type="sldNum" sz="quarter" idx="5"/>
          </p:nvPr>
        </p:nvSpPr>
        <p:spPr>
          <a:xfrm>
            <a:off x="5093159" y="12258817"/>
            <a:ext cx="3896360" cy="647559"/>
          </a:xfrm>
          <a:prstGeom prst="rect">
            <a:avLst/>
          </a:prstGeom>
        </p:spPr>
        <p:txBody>
          <a:bodyPr vert="horz" lIns="125126" tIns="62563" rIns="125126" bIns="62563" rtlCol="0" anchor="b"/>
          <a:lstStyle>
            <a:lvl1pPr algn="r">
              <a:defRPr sz="1600"/>
            </a:lvl1pPr>
          </a:lstStyle>
          <a:p>
            <a:fld id="{0C0E32DE-B7A1-4720-8515-2B7EC0920714}" type="slidenum">
              <a:rPr lang="it-IT" smtClean="0"/>
              <a:t>‹N›</a:t>
            </a:fld>
            <a:endParaRPr lang="it-IT" dirty="0"/>
          </a:p>
        </p:txBody>
      </p:sp>
    </p:spTree>
    <p:extLst>
      <p:ext uri="{BB962C8B-B14F-4D97-AF65-F5344CB8AC3E}">
        <p14:creationId xmlns:p14="http://schemas.microsoft.com/office/powerpoint/2010/main" val="415760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1600">
                <a:solidFill>
                  <a:srgbClr val="0F5494"/>
                </a:solidFill>
                <a:latin typeface="Verdana" pitchFamily="34" charset="0"/>
              </a:defRPr>
            </a:lvl1pPr>
            <a:lvl2pPr marL="1018080" indent="-391569" eaLnBrk="0" hangingPunct="0">
              <a:defRPr sz="1600">
                <a:solidFill>
                  <a:srgbClr val="0F5494"/>
                </a:solidFill>
                <a:latin typeface="Verdana" pitchFamily="34" charset="0"/>
              </a:defRPr>
            </a:lvl2pPr>
            <a:lvl3pPr marL="1566277" indent="-313255" eaLnBrk="0" hangingPunct="0">
              <a:defRPr sz="1600">
                <a:solidFill>
                  <a:srgbClr val="0F5494"/>
                </a:solidFill>
                <a:latin typeface="Verdana" pitchFamily="34" charset="0"/>
              </a:defRPr>
            </a:lvl3pPr>
            <a:lvl4pPr marL="2192787" indent="-313255" eaLnBrk="0" hangingPunct="0">
              <a:defRPr sz="1600">
                <a:solidFill>
                  <a:srgbClr val="0F5494"/>
                </a:solidFill>
                <a:latin typeface="Verdana" pitchFamily="34" charset="0"/>
              </a:defRPr>
            </a:lvl4pPr>
            <a:lvl5pPr marL="2819298" indent="-313255" eaLnBrk="0" hangingPunct="0">
              <a:defRPr sz="1600">
                <a:solidFill>
                  <a:srgbClr val="0F5494"/>
                </a:solidFill>
                <a:latin typeface="Verdana" pitchFamily="34" charset="0"/>
              </a:defRPr>
            </a:lvl5pPr>
            <a:lvl6pPr marL="3445808" indent="-313255" eaLnBrk="0" fontAlgn="base" hangingPunct="0">
              <a:spcBef>
                <a:spcPct val="0"/>
              </a:spcBef>
              <a:spcAft>
                <a:spcPct val="0"/>
              </a:spcAft>
              <a:defRPr sz="1600">
                <a:solidFill>
                  <a:srgbClr val="0F5494"/>
                </a:solidFill>
                <a:latin typeface="Verdana" pitchFamily="34" charset="0"/>
              </a:defRPr>
            </a:lvl6pPr>
            <a:lvl7pPr marL="4072319" indent="-313255" eaLnBrk="0" fontAlgn="base" hangingPunct="0">
              <a:spcBef>
                <a:spcPct val="0"/>
              </a:spcBef>
              <a:spcAft>
                <a:spcPct val="0"/>
              </a:spcAft>
              <a:defRPr sz="1600">
                <a:solidFill>
                  <a:srgbClr val="0F5494"/>
                </a:solidFill>
                <a:latin typeface="Verdana" pitchFamily="34" charset="0"/>
              </a:defRPr>
            </a:lvl7pPr>
            <a:lvl8pPr marL="4698830" indent="-313255" eaLnBrk="0" fontAlgn="base" hangingPunct="0">
              <a:spcBef>
                <a:spcPct val="0"/>
              </a:spcBef>
              <a:spcAft>
                <a:spcPct val="0"/>
              </a:spcAft>
              <a:defRPr sz="1600">
                <a:solidFill>
                  <a:srgbClr val="0F5494"/>
                </a:solidFill>
                <a:latin typeface="Verdana" pitchFamily="34" charset="0"/>
              </a:defRPr>
            </a:lvl8pPr>
            <a:lvl9pPr marL="5325341" indent="-313255" eaLnBrk="0" fontAlgn="base" hangingPunct="0">
              <a:spcBef>
                <a:spcPct val="0"/>
              </a:spcBef>
              <a:spcAft>
                <a:spcPct val="0"/>
              </a:spcAft>
              <a:defRPr sz="1600">
                <a:solidFill>
                  <a:srgbClr val="0F5494"/>
                </a:solidFill>
                <a:latin typeface="Verdana" pitchFamily="34" charset="0"/>
              </a:defRPr>
            </a:lvl9pPr>
          </a:lstStyle>
          <a:p>
            <a:pPr eaLnBrk="1" hangingPunct="1"/>
            <a:fld id="{DD06ABE1-F0AD-4E2A-BFA5-CDA48956B21F}" type="slidenum">
              <a:rPr lang="en-GB">
                <a:solidFill>
                  <a:prstClr val="black"/>
                </a:solidFill>
                <a:latin typeface="Arial" pitchFamily="34" charset="0"/>
              </a:rPr>
              <a:pPr eaLnBrk="1" hangingPunct="1"/>
              <a:t>32</a:t>
            </a:fld>
            <a:endParaRPr lang="en-GB">
              <a:solidFill>
                <a:prstClr val="black"/>
              </a:solidFill>
              <a:latin typeface="Arial" pitchFamily="34" charset="0"/>
            </a:endParaRPr>
          </a:p>
        </p:txBody>
      </p:sp>
      <p:sp>
        <p:nvSpPr>
          <p:cNvPr id="103427" name="Rectangle 7"/>
          <p:cNvSpPr txBox="1">
            <a:spLocks noGrp="1" noChangeArrowheads="1"/>
          </p:cNvSpPr>
          <p:nvPr/>
        </p:nvSpPr>
        <p:spPr bwMode="auto">
          <a:xfrm>
            <a:off x="5094259" y="12278911"/>
            <a:ext cx="3872141" cy="60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800" tIns="63401" rIns="126800" bIns="63401" anchor="b"/>
          <a:lstStyle>
            <a:lvl1pPr defTabSz="925513" eaLnBrk="0" hangingPunct="0">
              <a:defRPr sz="1200">
                <a:solidFill>
                  <a:srgbClr val="0F5494"/>
                </a:solidFill>
                <a:latin typeface="Verdana" pitchFamily="34" charset="0"/>
              </a:defRPr>
            </a:lvl1pPr>
            <a:lvl2pPr marL="742950" indent="-285750" defTabSz="925513" eaLnBrk="0" hangingPunct="0">
              <a:defRPr sz="1200">
                <a:solidFill>
                  <a:srgbClr val="0F5494"/>
                </a:solidFill>
                <a:latin typeface="Verdana" pitchFamily="34" charset="0"/>
              </a:defRPr>
            </a:lvl2pPr>
            <a:lvl3pPr marL="1143000" indent="-228600" defTabSz="925513" eaLnBrk="0" hangingPunct="0">
              <a:defRPr sz="1200">
                <a:solidFill>
                  <a:srgbClr val="0F5494"/>
                </a:solidFill>
                <a:latin typeface="Verdana" pitchFamily="34" charset="0"/>
              </a:defRPr>
            </a:lvl3pPr>
            <a:lvl4pPr marL="1600200" indent="-228600" defTabSz="925513" eaLnBrk="0" hangingPunct="0">
              <a:defRPr sz="1200">
                <a:solidFill>
                  <a:srgbClr val="0F5494"/>
                </a:solidFill>
                <a:latin typeface="Verdana" pitchFamily="34" charset="0"/>
              </a:defRPr>
            </a:lvl4pPr>
            <a:lvl5pPr marL="2057400" indent="-228600" defTabSz="925513" eaLnBrk="0" hangingPunct="0">
              <a:defRPr sz="1200">
                <a:solidFill>
                  <a:srgbClr val="0F5494"/>
                </a:solidFill>
                <a:latin typeface="Verdana" pitchFamily="34" charset="0"/>
              </a:defRPr>
            </a:lvl5pPr>
            <a:lvl6pPr marL="2514600" indent="-228600" defTabSz="925513" eaLnBrk="0" fontAlgn="base" hangingPunct="0">
              <a:spcBef>
                <a:spcPct val="0"/>
              </a:spcBef>
              <a:spcAft>
                <a:spcPct val="0"/>
              </a:spcAft>
              <a:defRPr sz="1200">
                <a:solidFill>
                  <a:srgbClr val="0F5494"/>
                </a:solidFill>
                <a:latin typeface="Verdana" pitchFamily="34" charset="0"/>
              </a:defRPr>
            </a:lvl6pPr>
            <a:lvl7pPr marL="2971800" indent="-228600" defTabSz="925513" eaLnBrk="0" fontAlgn="base" hangingPunct="0">
              <a:spcBef>
                <a:spcPct val="0"/>
              </a:spcBef>
              <a:spcAft>
                <a:spcPct val="0"/>
              </a:spcAft>
              <a:defRPr sz="1200">
                <a:solidFill>
                  <a:srgbClr val="0F5494"/>
                </a:solidFill>
                <a:latin typeface="Verdana" pitchFamily="34" charset="0"/>
              </a:defRPr>
            </a:lvl7pPr>
            <a:lvl8pPr marL="3429000" indent="-228600" defTabSz="925513" eaLnBrk="0" fontAlgn="base" hangingPunct="0">
              <a:spcBef>
                <a:spcPct val="0"/>
              </a:spcBef>
              <a:spcAft>
                <a:spcPct val="0"/>
              </a:spcAft>
              <a:defRPr sz="1200">
                <a:solidFill>
                  <a:srgbClr val="0F5494"/>
                </a:solidFill>
                <a:latin typeface="Verdana" pitchFamily="34" charset="0"/>
              </a:defRPr>
            </a:lvl8pPr>
            <a:lvl9pPr marL="3886200" indent="-228600" defTabSz="925513" eaLnBrk="0" fontAlgn="base" hangingPunct="0">
              <a:spcBef>
                <a:spcPct val="0"/>
              </a:spcBef>
              <a:spcAft>
                <a:spcPct val="0"/>
              </a:spcAft>
              <a:defRPr sz="1200">
                <a:solidFill>
                  <a:srgbClr val="0F5494"/>
                </a:solidFill>
                <a:latin typeface="Verdana" pitchFamily="34" charset="0"/>
              </a:defRPr>
            </a:lvl9pPr>
          </a:lstStyle>
          <a:p>
            <a:pPr algn="r" fontAlgn="base">
              <a:spcBef>
                <a:spcPct val="0"/>
              </a:spcBef>
              <a:spcAft>
                <a:spcPct val="0"/>
              </a:spcAft>
            </a:pPr>
            <a:fld id="{69FE58E6-2414-4018-B411-3AA803ADB816}" type="slidenum">
              <a:rPr lang="en-US">
                <a:solidFill>
                  <a:prstClr val="black"/>
                </a:solidFill>
                <a:latin typeface="Times New Roman" pitchFamily="18" charset="0"/>
              </a:rPr>
              <a:pPr algn="r" fontAlgn="base">
                <a:spcBef>
                  <a:spcPct val="0"/>
                </a:spcBef>
                <a:spcAft>
                  <a:spcPct val="0"/>
                </a:spcAft>
              </a:pPr>
              <a:t>32</a:t>
            </a:fld>
            <a:endParaRPr lang="en-US">
              <a:solidFill>
                <a:prstClr val="black"/>
              </a:solidFill>
              <a:latin typeface="Times New Roman" pitchFamily="18" charset="0"/>
            </a:endParaRPr>
          </a:p>
        </p:txBody>
      </p:sp>
      <p:sp>
        <p:nvSpPr>
          <p:cNvPr id="103428" name="Rectangle 2"/>
          <p:cNvSpPr>
            <a:spLocks noGrp="1" noRot="1" noChangeAspect="1" noChangeArrowheads="1" noTextEdit="1"/>
          </p:cNvSpPr>
          <p:nvPr>
            <p:ph type="sldImg"/>
          </p:nvPr>
        </p:nvSpPr>
        <p:spPr>
          <a:xfrm>
            <a:off x="244475" y="1006475"/>
            <a:ext cx="8585200" cy="4830763"/>
          </a:xfrm>
          <a:ln/>
        </p:spPr>
      </p:sp>
      <p:sp>
        <p:nvSpPr>
          <p:cNvPr id="103429" name="Rectangle 3"/>
          <p:cNvSpPr>
            <a:spLocks noGrp="1" noChangeArrowheads="1"/>
          </p:cNvSpPr>
          <p:nvPr>
            <p:ph type="body" idx="1"/>
          </p:nvPr>
        </p:nvSpPr>
        <p:spPr>
          <a:xfrm>
            <a:off x="1222122" y="6142553"/>
            <a:ext cx="6522165" cy="2745158"/>
          </a:xfrm>
          <a:noFill/>
        </p:spPr>
        <p:txBody>
          <a:bodyPr lIns="126800" tIns="63401" rIns="126800" bIns="63401"/>
          <a:lstStyle/>
          <a:p>
            <a:pPr marL="313255" indent="-313255"/>
            <a:r>
              <a:rPr lang="en-GB" u="sng" smtClean="0"/>
              <a:t>FRAUD RISK Does Exist in this house -+ SMES the most vulnerable from our experience who are more prone to fraud risk than larger organisations such as universities or industrial companies.</a:t>
            </a:r>
            <a:r>
              <a:rPr lang="en-GB" smtClean="0"/>
              <a:t> </a:t>
            </a:r>
            <a:endParaRPr lang="en-GB" u="sng" smtClean="0"/>
          </a:p>
          <a:p>
            <a:pPr marL="313255" indent="-313255"/>
            <a:endParaRPr lang="en-GB" u="sng" smtClean="0"/>
          </a:p>
          <a:p>
            <a:pPr marL="313255" indent="-313255"/>
            <a:r>
              <a:rPr lang="en-GB" u="sng" smtClean="0"/>
              <a:t>Indicators (red flags)</a:t>
            </a:r>
            <a:r>
              <a:rPr lang="en-GB" smtClean="0"/>
              <a:t> of potential fraud and information sources – might not be the same for eveybody</a:t>
            </a:r>
          </a:p>
          <a:p>
            <a:pPr marL="313255" indent="-313255"/>
            <a:endParaRPr lang="en-GB" smtClean="0"/>
          </a:p>
          <a:p>
            <a:pPr marL="313255" indent="-313255"/>
            <a:endParaRPr lang="en-GB" smtClean="0"/>
          </a:p>
          <a:p>
            <a:pPr marL="313255" indent="-313255"/>
            <a:endParaRPr lang="en-GB" smtClean="0">
              <a:latin typeface="Tahoma" pitchFamily="34" charset="0"/>
            </a:endParaRPr>
          </a:p>
        </p:txBody>
      </p:sp>
    </p:spTree>
    <p:extLst>
      <p:ext uri="{BB962C8B-B14F-4D97-AF65-F5344CB8AC3E}">
        <p14:creationId xmlns:p14="http://schemas.microsoft.com/office/powerpoint/2010/main" val="36218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1600">
                <a:solidFill>
                  <a:srgbClr val="0F5494"/>
                </a:solidFill>
                <a:latin typeface="Verdana" pitchFamily="34" charset="0"/>
              </a:defRPr>
            </a:lvl1pPr>
            <a:lvl2pPr marL="1018080" indent="-391569" eaLnBrk="0" hangingPunct="0">
              <a:defRPr sz="1600">
                <a:solidFill>
                  <a:srgbClr val="0F5494"/>
                </a:solidFill>
                <a:latin typeface="Verdana" pitchFamily="34" charset="0"/>
              </a:defRPr>
            </a:lvl2pPr>
            <a:lvl3pPr marL="1566277" indent="-313255" eaLnBrk="0" hangingPunct="0">
              <a:defRPr sz="1600">
                <a:solidFill>
                  <a:srgbClr val="0F5494"/>
                </a:solidFill>
                <a:latin typeface="Verdana" pitchFamily="34" charset="0"/>
              </a:defRPr>
            </a:lvl3pPr>
            <a:lvl4pPr marL="2192787" indent="-313255" eaLnBrk="0" hangingPunct="0">
              <a:defRPr sz="1600">
                <a:solidFill>
                  <a:srgbClr val="0F5494"/>
                </a:solidFill>
                <a:latin typeface="Verdana" pitchFamily="34" charset="0"/>
              </a:defRPr>
            </a:lvl4pPr>
            <a:lvl5pPr marL="2819298" indent="-313255" eaLnBrk="0" hangingPunct="0">
              <a:defRPr sz="1600">
                <a:solidFill>
                  <a:srgbClr val="0F5494"/>
                </a:solidFill>
                <a:latin typeface="Verdana" pitchFamily="34" charset="0"/>
              </a:defRPr>
            </a:lvl5pPr>
            <a:lvl6pPr marL="3445808" indent="-313255" eaLnBrk="0" fontAlgn="base" hangingPunct="0">
              <a:spcBef>
                <a:spcPct val="0"/>
              </a:spcBef>
              <a:spcAft>
                <a:spcPct val="0"/>
              </a:spcAft>
              <a:defRPr sz="1600">
                <a:solidFill>
                  <a:srgbClr val="0F5494"/>
                </a:solidFill>
                <a:latin typeface="Verdana" pitchFamily="34" charset="0"/>
              </a:defRPr>
            </a:lvl6pPr>
            <a:lvl7pPr marL="4072319" indent="-313255" eaLnBrk="0" fontAlgn="base" hangingPunct="0">
              <a:spcBef>
                <a:spcPct val="0"/>
              </a:spcBef>
              <a:spcAft>
                <a:spcPct val="0"/>
              </a:spcAft>
              <a:defRPr sz="1600">
                <a:solidFill>
                  <a:srgbClr val="0F5494"/>
                </a:solidFill>
                <a:latin typeface="Verdana" pitchFamily="34" charset="0"/>
              </a:defRPr>
            </a:lvl7pPr>
            <a:lvl8pPr marL="4698830" indent="-313255" eaLnBrk="0" fontAlgn="base" hangingPunct="0">
              <a:spcBef>
                <a:spcPct val="0"/>
              </a:spcBef>
              <a:spcAft>
                <a:spcPct val="0"/>
              </a:spcAft>
              <a:defRPr sz="1600">
                <a:solidFill>
                  <a:srgbClr val="0F5494"/>
                </a:solidFill>
                <a:latin typeface="Verdana" pitchFamily="34" charset="0"/>
              </a:defRPr>
            </a:lvl8pPr>
            <a:lvl9pPr marL="5325341" indent="-313255" eaLnBrk="0" fontAlgn="base" hangingPunct="0">
              <a:spcBef>
                <a:spcPct val="0"/>
              </a:spcBef>
              <a:spcAft>
                <a:spcPct val="0"/>
              </a:spcAft>
              <a:defRPr sz="1600">
                <a:solidFill>
                  <a:srgbClr val="0F5494"/>
                </a:solidFill>
                <a:latin typeface="Verdana" pitchFamily="34" charset="0"/>
              </a:defRPr>
            </a:lvl9pPr>
          </a:lstStyle>
          <a:p>
            <a:pPr eaLnBrk="1" hangingPunct="1"/>
            <a:fld id="{DD06ABE1-F0AD-4E2A-BFA5-CDA48956B21F}" type="slidenum">
              <a:rPr lang="en-GB">
                <a:solidFill>
                  <a:prstClr val="black"/>
                </a:solidFill>
                <a:latin typeface="Arial" pitchFamily="34" charset="0"/>
              </a:rPr>
              <a:pPr eaLnBrk="1" hangingPunct="1"/>
              <a:t>33</a:t>
            </a:fld>
            <a:endParaRPr lang="en-GB">
              <a:solidFill>
                <a:prstClr val="black"/>
              </a:solidFill>
              <a:latin typeface="Arial" pitchFamily="34" charset="0"/>
            </a:endParaRPr>
          </a:p>
        </p:txBody>
      </p:sp>
      <p:sp>
        <p:nvSpPr>
          <p:cNvPr id="103427" name="Rectangle 7"/>
          <p:cNvSpPr txBox="1">
            <a:spLocks noGrp="1" noChangeArrowheads="1"/>
          </p:cNvSpPr>
          <p:nvPr/>
        </p:nvSpPr>
        <p:spPr bwMode="auto">
          <a:xfrm>
            <a:off x="5094259" y="12278911"/>
            <a:ext cx="3872141" cy="60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800" tIns="63401" rIns="126800" bIns="63401" anchor="b"/>
          <a:lstStyle>
            <a:lvl1pPr defTabSz="925513" eaLnBrk="0" hangingPunct="0">
              <a:defRPr sz="1200">
                <a:solidFill>
                  <a:srgbClr val="0F5494"/>
                </a:solidFill>
                <a:latin typeface="Verdana" pitchFamily="34" charset="0"/>
              </a:defRPr>
            </a:lvl1pPr>
            <a:lvl2pPr marL="742950" indent="-285750" defTabSz="925513" eaLnBrk="0" hangingPunct="0">
              <a:defRPr sz="1200">
                <a:solidFill>
                  <a:srgbClr val="0F5494"/>
                </a:solidFill>
                <a:latin typeface="Verdana" pitchFamily="34" charset="0"/>
              </a:defRPr>
            </a:lvl2pPr>
            <a:lvl3pPr marL="1143000" indent="-228600" defTabSz="925513" eaLnBrk="0" hangingPunct="0">
              <a:defRPr sz="1200">
                <a:solidFill>
                  <a:srgbClr val="0F5494"/>
                </a:solidFill>
                <a:latin typeface="Verdana" pitchFamily="34" charset="0"/>
              </a:defRPr>
            </a:lvl3pPr>
            <a:lvl4pPr marL="1600200" indent="-228600" defTabSz="925513" eaLnBrk="0" hangingPunct="0">
              <a:defRPr sz="1200">
                <a:solidFill>
                  <a:srgbClr val="0F5494"/>
                </a:solidFill>
                <a:latin typeface="Verdana" pitchFamily="34" charset="0"/>
              </a:defRPr>
            </a:lvl4pPr>
            <a:lvl5pPr marL="2057400" indent="-228600" defTabSz="925513" eaLnBrk="0" hangingPunct="0">
              <a:defRPr sz="1200">
                <a:solidFill>
                  <a:srgbClr val="0F5494"/>
                </a:solidFill>
                <a:latin typeface="Verdana" pitchFamily="34" charset="0"/>
              </a:defRPr>
            </a:lvl5pPr>
            <a:lvl6pPr marL="2514600" indent="-228600" defTabSz="925513" eaLnBrk="0" fontAlgn="base" hangingPunct="0">
              <a:spcBef>
                <a:spcPct val="0"/>
              </a:spcBef>
              <a:spcAft>
                <a:spcPct val="0"/>
              </a:spcAft>
              <a:defRPr sz="1200">
                <a:solidFill>
                  <a:srgbClr val="0F5494"/>
                </a:solidFill>
                <a:latin typeface="Verdana" pitchFamily="34" charset="0"/>
              </a:defRPr>
            </a:lvl6pPr>
            <a:lvl7pPr marL="2971800" indent="-228600" defTabSz="925513" eaLnBrk="0" fontAlgn="base" hangingPunct="0">
              <a:spcBef>
                <a:spcPct val="0"/>
              </a:spcBef>
              <a:spcAft>
                <a:spcPct val="0"/>
              </a:spcAft>
              <a:defRPr sz="1200">
                <a:solidFill>
                  <a:srgbClr val="0F5494"/>
                </a:solidFill>
                <a:latin typeface="Verdana" pitchFamily="34" charset="0"/>
              </a:defRPr>
            </a:lvl7pPr>
            <a:lvl8pPr marL="3429000" indent="-228600" defTabSz="925513" eaLnBrk="0" fontAlgn="base" hangingPunct="0">
              <a:spcBef>
                <a:spcPct val="0"/>
              </a:spcBef>
              <a:spcAft>
                <a:spcPct val="0"/>
              </a:spcAft>
              <a:defRPr sz="1200">
                <a:solidFill>
                  <a:srgbClr val="0F5494"/>
                </a:solidFill>
                <a:latin typeface="Verdana" pitchFamily="34" charset="0"/>
              </a:defRPr>
            </a:lvl8pPr>
            <a:lvl9pPr marL="3886200" indent="-228600" defTabSz="925513" eaLnBrk="0" fontAlgn="base" hangingPunct="0">
              <a:spcBef>
                <a:spcPct val="0"/>
              </a:spcBef>
              <a:spcAft>
                <a:spcPct val="0"/>
              </a:spcAft>
              <a:defRPr sz="1200">
                <a:solidFill>
                  <a:srgbClr val="0F5494"/>
                </a:solidFill>
                <a:latin typeface="Verdana" pitchFamily="34" charset="0"/>
              </a:defRPr>
            </a:lvl9pPr>
          </a:lstStyle>
          <a:p>
            <a:pPr algn="r" fontAlgn="base">
              <a:spcBef>
                <a:spcPct val="0"/>
              </a:spcBef>
              <a:spcAft>
                <a:spcPct val="0"/>
              </a:spcAft>
            </a:pPr>
            <a:fld id="{69FE58E6-2414-4018-B411-3AA803ADB816}" type="slidenum">
              <a:rPr lang="en-US">
                <a:solidFill>
                  <a:prstClr val="black"/>
                </a:solidFill>
                <a:latin typeface="Times New Roman" pitchFamily="18" charset="0"/>
              </a:rPr>
              <a:pPr algn="r" fontAlgn="base">
                <a:spcBef>
                  <a:spcPct val="0"/>
                </a:spcBef>
                <a:spcAft>
                  <a:spcPct val="0"/>
                </a:spcAft>
              </a:pPr>
              <a:t>33</a:t>
            </a:fld>
            <a:endParaRPr lang="en-US">
              <a:solidFill>
                <a:prstClr val="black"/>
              </a:solidFill>
              <a:latin typeface="Times New Roman" pitchFamily="18" charset="0"/>
            </a:endParaRPr>
          </a:p>
        </p:txBody>
      </p:sp>
      <p:sp>
        <p:nvSpPr>
          <p:cNvPr id="103428" name="Rectangle 2"/>
          <p:cNvSpPr>
            <a:spLocks noGrp="1" noRot="1" noChangeAspect="1" noChangeArrowheads="1" noTextEdit="1"/>
          </p:cNvSpPr>
          <p:nvPr>
            <p:ph type="sldImg"/>
          </p:nvPr>
        </p:nvSpPr>
        <p:spPr>
          <a:xfrm>
            <a:off x="244475" y="1006475"/>
            <a:ext cx="8585200" cy="4830763"/>
          </a:xfrm>
          <a:ln/>
        </p:spPr>
      </p:sp>
      <p:sp>
        <p:nvSpPr>
          <p:cNvPr id="103429" name="Rectangle 3"/>
          <p:cNvSpPr>
            <a:spLocks noGrp="1" noChangeArrowheads="1"/>
          </p:cNvSpPr>
          <p:nvPr>
            <p:ph type="body" idx="1"/>
          </p:nvPr>
        </p:nvSpPr>
        <p:spPr>
          <a:xfrm>
            <a:off x="1222122" y="6142553"/>
            <a:ext cx="6522165" cy="2745158"/>
          </a:xfrm>
          <a:noFill/>
        </p:spPr>
        <p:txBody>
          <a:bodyPr lIns="126800" tIns="63401" rIns="126800" bIns="63401"/>
          <a:lstStyle/>
          <a:p>
            <a:pPr marL="313255" indent="-313255"/>
            <a:r>
              <a:rPr lang="en-GB" u="sng" smtClean="0"/>
              <a:t>FRAUD RISK Does Exist in this house -+ SMES the most vulnerable from our experience who are more prone to fraud risk than larger organisations such as universities or industrial companies.</a:t>
            </a:r>
            <a:r>
              <a:rPr lang="en-GB" smtClean="0"/>
              <a:t> </a:t>
            </a:r>
            <a:endParaRPr lang="en-GB" u="sng" smtClean="0"/>
          </a:p>
          <a:p>
            <a:pPr marL="313255" indent="-313255"/>
            <a:endParaRPr lang="en-GB" u="sng" smtClean="0"/>
          </a:p>
          <a:p>
            <a:pPr marL="313255" indent="-313255"/>
            <a:r>
              <a:rPr lang="en-GB" u="sng" smtClean="0"/>
              <a:t>Indicators (red flags)</a:t>
            </a:r>
            <a:r>
              <a:rPr lang="en-GB" smtClean="0"/>
              <a:t> of potential fraud and information sources – might not be the same for eveybody</a:t>
            </a:r>
          </a:p>
          <a:p>
            <a:pPr marL="313255" indent="-313255"/>
            <a:endParaRPr lang="en-GB" smtClean="0"/>
          </a:p>
          <a:p>
            <a:pPr marL="313255" indent="-313255"/>
            <a:endParaRPr lang="en-GB" smtClean="0"/>
          </a:p>
          <a:p>
            <a:pPr marL="313255" indent="-313255"/>
            <a:endParaRPr lang="en-GB" smtClean="0">
              <a:latin typeface="Tahoma" pitchFamily="34" charset="0"/>
            </a:endParaRPr>
          </a:p>
        </p:txBody>
      </p:sp>
    </p:spTree>
    <p:extLst>
      <p:ext uri="{BB962C8B-B14F-4D97-AF65-F5344CB8AC3E}">
        <p14:creationId xmlns:p14="http://schemas.microsoft.com/office/powerpoint/2010/main" val="2909756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3"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9" y="1871133"/>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smtClean="0"/>
              <a:pPr/>
              <a:t>2/9/2015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2" y="5037663"/>
            <a:ext cx="551167" cy="279400"/>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73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6500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769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59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8275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86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74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38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69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2"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fontAlgn="base">
              <a:spcBef>
                <a:spcPct val="0"/>
              </a:spcBef>
              <a:spcAft>
                <a:spcPct val="0"/>
              </a:spcAft>
            </a:pPr>
            <a:endParaRPr lang="en-US">
              <a:solidFill>
                <a:srgbClr val="FFFFFF"/>
              </a:solidFill>
              <a:latin typeface="Calibri" pitchFamily="34"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2" y="258766"/>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712886" y="6642100"/>
            <a:ext cx="814916"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sp>
        <p:nvSpPr>
          <p:cNvPr id="3076" name="Rectangle 4"/>
          <p:cNvSpPr>
            <a:spLocks noGrp="1" noChangeArrowheads="1"/>
          </p:cNvSpPr>
          <p:nvPr>
            <p:ph type="ctrTitle"/>
          </p:nvPr>
        </p:nvSpPr>
        <p:spPr>
          <a:xfrm>
            <a:off x="5327651" y="2565403"/>
            <a:ext cx="6720416"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814917" y="3716341"/>
            <a:ext cx="11377083"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smtClean="0">
                <a:solidFill>
                  <a:schemeClr val="bg1"/>
                </a:solidFill>
                <a:latin typeface="Verdana" pitchFamily="34" charset="0"/>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smtClean="0">
                <a:solidFill>
                  <a:schemeClr val="bg1"/>
                </a:solidFill>
                <a:latin typeface="Verdana" pitchFamily="34" charset="0"/>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smtClean="0">
                <a:solidFill>
                  <a:schemeClr val="bg1"/>
                </a:solidFill>
                <a:latin typeface="Verdana" pitchFamily="34" charset="0"/>
              </a:defRPr>
            </a:lvl1pPr>
          </a:lstStyle>
          <a:p>
            <a:pPr>
              <a:defRPr/>
            </a:pPr>
            <a:fld id="{9632E553-9207-423C-A8AD-D91E8D746F32}" type="slidenum">
              <a:rPr lang="en-GB">
                <a:solidFill>
                  <a:srgbClr val="FFFFFF"/>
                </a:solidFill>
              </a:rPr>
              <a:pPr>
                <a:defRPr/>
              </a:pPr>
              <a:t>‹N›</a:t>
            </a:fld>
            <a:endParaRPr lang="en-GB">
              <a:solidFill>
                <a:srgbClr val="FFFFFF"/>
              </a:solidFill>
            </a:endParaRPr>
          </a:p>
        </p:txBody>
      </p:sp>
    </p:spTree>
    <p:extLst>
      <p:ext uri="{BB962C8B-B14F-4D97-AF65-F5344CB8AC3E}">
        <p14:creationId xmlns:p14="http://schemas.microsoft.com/office/powerpoint/2010/main" val="113287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FBB654-61E1-4203-B46B-D772F93BCE2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4248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1639918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7B9C6B-187E-4A5E-A3F7-5C918CEFC8E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60752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492378"/>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2492378"/>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F87E8B-C997-4D57-96BD-1DF9060F39C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277434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47FBF9-9C16-4071-9295-5AC1E80932E6}"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922236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B26393-31D2-47E3-B04F-3EAAAE40429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334927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4B1150-EB3B-40DA-BFCC-2E906BD534C9}"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110369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FB5948-7EC9-479E-8CD0-78FD0738FDD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772345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E2BEEA-36D7-4241-80FD-BC7BFF5FD0A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915642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F04380-CA51-4E35-876F-9024EEB195B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700483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3" y="1339850"/>
            <a:ext cx="2762249"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7E244E-C9A5-482A-8B74-813B918025E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720857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fontAlgn="base">
              <a:spcBef>
                <a:spcPct val="0"/>
              </a:spcBef>
              <a:spcAft>
                <a:spcPct val="0"/>
              </a:spcAft>
            </a:pPr>
            <a:endParaRPr lang="en-US">
              <a:solidFill>
                <a:srgbClr val="FFFFFF"/>
              </a:solidFill>
              <a:latin typeface="Calibri" pitchFamily="34"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712885" y="6642100"/>
            <a:ext cx="814916"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smtClean="0">
                <a:solidFill>
                  <a:schemeClr val="bg1"/>
                </a:solidFill>
                <a:latin typeface="Verdana" pitchFamily="34" charset="0"/>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smtClean="0">
                <a:solidFill>
                  <a:schemeClr val="bg1"/>
                </a:solidFill>
                <a:latin typeface="Verdana" pitchFamily="34" charset="0"/>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smtClean="0">
                <a:solidFill>
                  <a:schemeClr val="bg1"/>
                </a:solidFill>
                <a:latin typeface="Verdana" pitchFamily="34" charset="0"/>
              </a:defRPr>
            </a:lvl1pPr>
          </a:lstStyle>
          <a:p>
            <a:pPr>
              <a:defRPr/>
            </a:pPr>
            <a:fld id="{9632E553-9207-423C-A8AD-D91E8D746F32}" type="slidenum">
              <a:rPr lang="en-GB">
                <a:solidFill>
                  <a:srgbClr val="FFFFFF"/>
                </a:solidFill>
              </a:rPr>
              <a:pPr>
                <a:defRPr/>
              </a:pPr>
              <a:t>‹N›</a:t>
            </a:fld>
            <a:endParaRPr lang="en-GB">
              <a:solidFill>
                <a:srgbClr val="FFFFFF"/>
              </a:solidFill>
            </a:endParaRPr>
          </a:p>
        </p:txBody>
      </p:sp>
    </p:spTree>
    <p:extLst>
      <p:ext uri="{BB962C8B-B14F-4D97-AF65-F5344CB8AC3E}">
        <p14:creationId xmlns:p14="http://schemas.microsoft.com/office/powerpoint/2010/main" val="153676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672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FBB654-61E1-4203-B46B-D772F93BCE2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974243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7B9C6B-187E-4A5E-A3F7-5C918CEFC8E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72018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F87E8B-C997-4D57-96BD-1DF9060F39C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08913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47FBF9-9C16-4071-9295-5AC1E80932E6}"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752312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B26393-31D2-47E3-B04F-3EAAAE40429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974912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4B1150-EB3B-40DA-BFCC-2E906BD534C9}"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283152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FB5948-7EC9-479E-8CD0-78FD0738FDD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811536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E2BEEA-36D7-4241-80FD-BC7BFF5FD0A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239553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F04380-CA51-4E35-876F-9024EEB195B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755133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7E244E-C9A5-482A-8B74-813B918025E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25887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31947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12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09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2751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60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2424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3"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2/9/2015</a:t>
            </a:fld>
            <a:endParaRPr lang="en-US" dirty="0"/>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90828743"/>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609600" y="2492378"/>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pitchFamily="34"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pitchFamily="34"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pitchFamily="34" charset="0"/>
              </a:defRPr>
            </a:lvl1pPr>
          </a:lstStyle>
          <a:p>
            <a:pPr defTabSz="914400" fontAlgn="base">
              <a:spcBef>
                <a:spcPct val="0"/>
              </a:spcBef>
              <a:spcAft>
                <a:spcPct val="0"/>
              </a:spcAft>
              <a:defRPr/>
            </a:pPr>
            <a:fld id="{86AF17B2-7EDC-48DF-A3CD-9A5AE7D854B3}" type="slidenum">
              <a:rPr lang="en-GB">
                <a:solidFill>
                  <a:srgbClr val="000000"/>
                </a:solidFill>
              </a:rPr>
              <a:pPr defTabSz="914400" fontAlgn="base">
                <a:spcBef>
                  <a:spcPct val="0"/>
                </a:spcBef>
                <a:spcAft>
                  <a:spcPct val="0"/>
                </a:spcAft>
                <a:defRPr/>
              </a:pPr>
              <a:t>‹N›</a:t>
            </a:fld>
            <a:endParaRPr lang="en-GB">
              <a:solidFill>
                <a:srgbClr val="000000"/>
              </a:solidFill>
            </a:endParaRPr>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sp>
        <p:nvSpPr>
          <p:cNvPr id="7" name="Rectangle 6"/>
          <p:cNvSpPr/>
          <p:nvPr/>
        </p:nvSpPr>
        <p:spPr>
          <a:xfrm>
            <a:off x="10223500" y="6659566"/>
            <a:ext cx="81491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52519" y="260350"/>
            <a:ext cx="191558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830479"/>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pitchFamily="34"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pitchFamily="34"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pitchFamily="34" charset="0"/>
              </a:defRPr>
            </a:lvl1pPr>
          </a:lstStyle>
          <a:p>
            <a:pPr defTabSz="914400" fontAlgn="base">
              <a:spcBef>
                <a:spcPct val="0"/>
              </a:spcBef>
              <a:spcAft>
                <a:spcPct val="0"/>
              </a:spcAft>
              <a:defRPr/>
            </a:pPr>
            <a:fld id="{86AF17B2-7EDC-48DF-A3CD-9A5AE7D854B3}" type="slidenum">
              <a:rPr lang="en-GB">
                <a:solidFill>
                  <a:srgbClr val="000000"/>
                </a:solidFill>
              </a:rPr>
              <a:pPr defTabSz="914400" fontAlgn="base">
                <a:spcBef>
                  <a:spcPct val="0"/>
                </a:spcBef>
                <a:spcAft>
                  <a:spcPct val="0"/>
                </a:spcAft>
                <a:defRPr/>
              </a:pPr>
              <a:t>‹N›</a:t>
            </a:fld>
            <a:endParaRPr lang="en-GB">
              <a:solidFill>
                <a:srgbClr val="000000"/>
              </a:solidFill>
            </a:endParaRPr>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sp>
        <p:nvSpPr>
          <p:cNvPr id="7" name="Rectangle 6"/>
          <p:cNvSpPr/>
          <p:nvPr/>
        </p:nvSpPr>
        <p:spPr>
          <a:xfrm>
            <a:off x="10223500" y="6659564"/>
            <a:ext cx="81491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Calibri" pitchFamily="34" charset="0"/>
            </a:endParaRPr>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52518" y="260350"/>
            <a:ext cx="191558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002905"/>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nfn.it/gestioneTimeShe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73379" y="1693891"/>
            <a:ext cx="7285220" cy="1692775"/>
          </a:xfrm>
        </p:spPr>
        <p:txBody>
          <a:bodyPr/>
          <a:lstStyle/>
          <a:p>
            <a:r>
              <a:rPr lang="it-IT" dirty="0" smtClean="0"/>
              <a:t>Il database dei timesheets integrati</a:t>
            </a:r>
            <a:endParaRPr lang="it-IT" dirty="0"/>
          </a:p>
        </p:txBody>
      </p:sp>
      <p:sp>
        <p:nvSpPr>
          <p:cNvPr id="3" name="Sottotitolo 2"/>
          <p:cNvSpPr>
            <a:spLocks noGrp="1"/>
          </p:cNvSpPr>
          <p:nvPr>
            <p:ph type="subTitle" idx="1"/>
          </p:nvPr>
        </p:nvSpPr>
        <p:spPr/>
        <p:txBody>
          <a:bodyPr>
            <a:normAutofit lnSpcReduction="10000"/>
          </a:bodyPr>
          <a:lstStyle/>
          <a:p>
            <a:pPr algn="r"/>
            <a:endParaRPr lang="it-IT" dirty="0" smtClean="0"/>
          </a:p>
          <a:p>
            <a:pPr algn="r"/>
            <a:r>
              <a:rPr lang="it-IT" dirty="0" smtClean="0"/>
              <a:t>Sabina Pellizzoni</a:t>
            </a:r>
          </a:p>
          <a:p>
            <a:pPr algn="r"/>
            <a:r>
              <a:rPr lang="it-IT" dirty="0" smtClean="0"/>
              <a:t>INFN – Servizio Fondi Esterni</a:t>
            </a:r>
            <a:endParaRPr lang="it-IT" dirty="0"/>
          </a:p>
        </p:txBody>
      </p:sp>
    </p:spTree>
    <p:extLst>
      <p:ext uri="{BB962C8B-B14F-4D97-AF65-F5344CB8AC3E}">
        <p14:creationId xmlns:p14="http://schemas.microsoft.com/office/powerpoint/2010/main" val="2587348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96779" y="669627"/>
            <a:ext cx="9601200" cy="1303337"/>
          </a:xfrm>
        </p:spPr>
        <p:txBody>
          <a:bodyPr anchor="t">
            <a:normAutofit/>
          </a:bodyPr>
          <a:lstStyle/>
          <a:p>
            <a:r>
              <a:rPr lang="it-IT" sz="4000" dirty="0" smtClean="0"/>
              <a:t>Indicazioni operative 1/3</a:t>
            </a:r>
            <a:endParaRPr lang="it-IT" sz="4000" dirty="0"/>
          </a:p>
        </p:txBody>
      </p:sp>
      <p:graphicFrame>
        <p:nvGraphicFramePr>
          <p:cNvPr id="6" name="Segnaposto contenuto 5"/>
          <p:cNvGraphicFramePr>
            <a:graphicFrameLocks noGrp="1"/>
          </p:cNvGraphicFramePr>
          <p:nvPr>
            <p:ph idx="4294967295"/>
            <p:extLst>
              <p:ext uri="{D42A27DB-BD31-4B8C-83A1-F6EECF244321}">
                <p14:modId xmlns:p14="http://schemas.microsoft.com/office/powerpoint/2010/main" val="2762618763"/>
              </p:ext>
            </p:extLst>
          </p:nvPr>
        </p:nvGraphicFramePr>
        <p:xfrm>
          <a:off x="929391" y="1437630"/>
          <a:ext cx="10537680" cy="4707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ttps://encrypted-tbn0.gstatic.com/images?q=tbn:ANd9GcT9GOUl-KcGwfmprot4bJTMYt8iwhv168TlySryZGhZXooN-Wj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211" y="7152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D952216E-7036-4DB1-99E6-5572DF0CE930}"/>
                                            </p:graphicEl>
                                          </p:spTgt>
                                        </p:tgtEl>
                                        <p:attrNameLst>
                                          <p:attrName>style.visibility</p:attrName>
                                        </p:attrNameLst>
                                      </p:cBhvr>
                                      <p:to>
                                        <p:strVal val="visible"/>
                                      </p:to>
                                    </p:set>
                                    <p:anim calcmode="lin" valueType="num">
                                      <p:cBhvr>
                                        <p:cTn id="7" dur="500" fill="hold"/>
                                        <p:tgtEl>
                                          <p:spTgt spid="6">
                                            <p:graphicEl>
                                              <a:dgm id="{D952216E-7036-4DB1-99E6-5572DF0CE930}"/>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D952216E-7036-4DB1-99E6-5572DF0CE930}"/>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D952216E-7036-4DB1-99E6-5572DF0CE93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D2651154-0227-49A0-AE1E-FD9324A44C56}"/>
                                            </p:graphicEl>
                                          </p:spTgt>
                                        </p:tgtEl>
                                        <p:attrNameLst>
                                          <p:attrName>style.visibility</p:attrName>
                                        </p:attrNameLst>
                                      </p:cBhvr>
                                      <p:to>
                                        <p:strVal val="visible"/>
                                      </p:to>
                                    </p:set>
                                    <p:anim calcmode="lin" valueType="num">
                                      <p:cBhvr>
                                        <p:cTn id="14" dur="500" fill="hold"/>
                                        <p:tgtEl>
                                          <p:spTgt spid="6">
                                            <p:graphicEl>
                                              <a:dgm id="{D2651154-0227-49A0-AE1E-FD9324A44C56}"/>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D2651154-0227-49A0-AE1E-FD9324A44C56}"/>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D2651154-0227-49A0-AE1E-FD9324A44C5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58BAEC59-5343-4030-936A-64F8BCAD6C26}"/>
                                            </p:graphicEl>
                                          </p:spTgt>
                                        </p:tgtEl>
                                        <p:attrNameLst>
                                          <p:attrName>style.visibility</p:attrName>
                                        </p:attrNameLst>
                                      </p:cBhvr>
                                      <p:to>
                                        <p:strVal val="visible"/>
                                      </p:to>
                                    </p:set>
                                    <p:anim calcmode="lin" valueType="num">
                                      <p:cBhvr>
                                        <p:cTn id="21" dur="500" fill="hold"/>
                                        <p:tgtEl>
                                          <p:spTgt spid="6">
                                            <p:graphicEl>
                                              <a:dgm id="{58BAEC59-5343-4030-936A-64F8BCAD6C26}"/>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58BAEC59-5343-4030-936A-64F8BCAD6C26}"/>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58BAEC59-5343-4030-936A-64F8BCAD6C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BD43A417-1E7F-4937-B004-C1FF29986B88}"/>
                                            </p:graphicEl>
                                          </p:spTgt>
                                        </p:tgtEl>
                                        <p:attrNameLst>
                                          <p:attrName>style.visibility</p:attrName>
                                        </p:attrNameLst>
                                      </p:cBhvr>
                                      <p:to>
                                        <p:strVal val="visible"/>
                                      </p:to>
                                    </p:set>
                                    <p:anim calcmode="lin" valueType="num">
                                      <p:cBhvr>
                                        <p:cTn id="28" dur="500" fill="hold"/>
                                        <p:tgtEl>
                                          <p:spTgt spid="6">
                                            <p:graphicEl>
                                              <a:dgm id="{BD43A417-1E7F-4937-B004-C1FF29986B88}"/>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BD43A417-1E7F-4937-B004-C1FF29986B88}"/>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BD43A417-1E7F-4937-B004-C1FF29986B8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graphicEl>
                                              <a:dgm id="{0D140885-3060-4D6C-8ECE-B70191D71767}"/>
                                            </p:graphicEl>
                                          </p:spTgt>
                                        </p:tgtEl>
                                        <p:attrNameLst>
                                          <p:attrName>style.visibility</p:attrName>
                                        </p:attrNameLst>
                                      </p:cBhvr>
                                      <p:to>
                                        <p:strVal val="visible"/>
                                      </p:to>
                                    </p:set>
                                    <p:anim calcmode="lin" valueType="num">
                                      <p:cBhvr>
                                        <p:cTn id="35" dur="500" fill="hold"/>
                                        <p:tgtEl>
                                          <p:spTgt spid="6">
                                            <p:graphicEl>
                                              <a:dgm id="{0D140885-3060-4D6C-8ECE-B70191D71767}"/>
                                            </p:graphicEl>
                                          </p:spTgt>
                                        </p:tgtEl>
                                        <p:attrNameLst>
                                          <p:attrName>ppt_w</p:attrName>
                                        </p:attrNameLst>
                                      </p:cBhvr>
                                      <p:tavLst>
                                        <p:tav tm="0">
                                          <p:val>
                                            <p:fltVal val="0"/>
                                          </p:val>
                                        </p:tav>
                                        <p:tav tm="100000">
                                          <p:val>
                                            <p:strVal val="#ppt_w"/>
                                          </p:val>
                                        </p:tav>
                                      </p:tavLst>
                                    </p:anim>
                                    <p:anim calcmode="lin" valueType="num">
                                      <p:cBhvr>
                                        <p:cTn id="36" dur="500" fill="hold"/>
                                        <p:tgtEl>
                                          <p:spTgt spid="6">
                                            <p:graphicEl>
                                              <a:dgm id="{0D140885-3060-4D6C-8ECE-B70191D71767}"/>
                                            </p:graphicEl>
                                          </p:spTgt>
                                        </p:tgtEl>
                                        <p:attrNameLst>
                                          <p:attrName>ppt_h</p:attrName>
                                        </p:attrNameLst>
                                      </p:cBhvr>
                                      <p:tavLst>
                                        <p:tav tm="0">
                                          <p:val>
                                            <p:fltVal val="0"/>
                                          </p:val>
                                        </p:tav>
                                        <p:tav tm="100000">
                                          <p:val>
                                            <p:strVal val="#ppt_h"/>
                                          </p:val>
                                        </p:tav>
                                      </p:tavLst>
                                    </p:anim>
                                    <p:animEffect transition="in" filter="fade">
                                      <p:cBhvr>
                                        <p:cTn id="37" dur="500"/>
                                        <p:tgtEl>
                                          <p:spTgt spid="6">
                                            <p:graphicEl>
                                              <a:dgm id="{0D140885-3060-4D6C-8ECE-B70191D7176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graphicEl>
                                              <a:dgm id="{4A53A8B9-CAAC-45BE-892C-B9E098B144AC}"/>
                                            </p:graphicEl>
                                          </p:spTgt>
                                        </p:tgtEl>
                                        <p:attrNameLst>
                                          <p:attrName>style.visibility</p:attrName>
                                        </p:attrNameLst>
                                      </p:cBhvr>
                                      <p:to>
                                        <p:strVal val="visible"/>
                                      </p:to>
                                    </p:set>
                                    <p:anim calcmode="lin" valueType="num">
                                      <p:cBhvr>
                                        <p:cTn id="42" dur="500" fill="hold"/>
                                        <p:tgtEl>
                                          <p:spTgt spid="6">
                                            <p:graphicEl>
                                              <a:dgm id="{4A53A8B9-CAAC-45BE-892C-B9E098B144AC}"/>
                                            </p:graphicEl>
                                          </p:spTgt>
                                        </p:tgtEl>
                                        <p:attrNameLst>
                                          <p:attrName>ppt_w</p:attrName>
                                        </p:attrNameLst>
                                      </p:cBhvr>
                                      <p:tavLst>
                                        <p:tav tm="0">
                                          <p:val>
                                            <p:fltVal val="0"/>
                                          </p:val>
                                        </p:tav>
                                        <p:tav tm="100000">
                                          <p:val>
                                            <p:strVal val="#ppt_w"/>
                                          </p:val>
                                        </p:tav>
                                      </p:tavLst>
                                    </p:anim>
                                    <p:anim calcmode="lin" valueType="num">
                                      <p:cBhvr>
                                        <p:cTn id="43" dur="500" fill="hold"/>
                                        <p:tgtEl>
                                          <p:spTgt spid="6">
                                            <p:graphicEl>
                                              <a:dgm id="{4A53A8B9-CAAC-45BE-892C-B9E098B144AC}"/>
                                            </p:graphicEl>
                                          </p:spTgt>
                                        </p:tgtEl>
                                        <p:attrNameLst>
                                          <p:attrName>ppt_h</p:attrName>
                                        </p:attrNameLst>
                                      </p:cBhvr>
                                      <p:tavLst>
                                        <p:tav tm="0">
                                          <p:val>
                                            <p:fltVal val="0"/>
                                          </p:val>
                                        </p:tav>
                                        <p:tav tm="100000">
                                          <p:val>
                                            <p:strVal val="#ppt_h"/>
                                          </p:val>
                                        </p:tav>
                                      </p:tavLst>
                                    </p:anim>
                                    <p:animEffect transition="in" filter="fade">
                                      <p:cBhvr>
                                        <p:cTn id="44" dur="500"/>
                                        <p:tgtEl>
                                          <p:spTgt spid="6">
                                            <p:graphicEl>
                                              <a:dgm id="{4A53A8B9-CAAC-45BE-892C-B9E098B144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39113" y="661389"/>
            <a:ext cx="9601200" cy="1303337"/>
          </a:xfrm>
        </p:spPr>
        <p:txBody>
          <a:bodyPr anchor="t">
            <a:normAutofit/>
          </a:bodyPr>
          <a:lstStyle/>
          <a:p>
            <a:r>
              <a:rPr lang="it-IT" sz="4000" dirty="0" smtClean="0"/>
              <a:t>Indicazioni operative 2/3</a:t>
            </a:r>
            <a:endParaRPr lang="it-IT" sz="4000" dirty="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1" y="677133"/>
            <a:ext cx="762000" cy="7524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a 6"/>
          <p:cNvGraphicFramePr/>
          <p:nvPr>
            <p:extLst>
              <p:ext uri="{D42A27DB-BD31-4B8C-83A1-F6EECF244321}">
                <p14:modId xmlns:p14="http://schemas.microsoft.com/office/powerpoint/2010/main" val="2190324567"/>
              </p:ext>
            </p:extLst>
          </p:nvPr>
        </p:nvGraphicFramePr>
        <p:xfrm>
          <a:off x="939112" y="1676014"/>
          <a:ext cx="10560909" cy="4502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5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E895E97B-7DA0-4018-A70F-F9E1B7E5A930}"/>
                                            </p:graphicEl>
                                          </p:spTgt>
                                        </p:tgtEl>
                                        <p:attrNameLst>
                                          <p:attrName>style.visibility</p:attrName>
                                        </p:attrNameLst>
                                      </p:cBhvr>
                                      <p:to>
                                        <p:strVal val="visible"/>
                                      </p:to>
                                    </p:set>
                                    <p:animEffect transition="in" filter="fade">
                                      <p:cBhvr>
                                        <p:cTn id="7" dur="500"/>
                                        <p:tgtEl>
                                          <p:spTgt spid="7">
                                            <p:graphicEl>
                                              <a:dgm id="{E895E97B-7DA0-4018-A70F-F9E1B7E5A9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851401F1-6B93-4C9A-A5D8-F11A07292DFD}"/>
                                            </p:graphicEl>
                                          </p:spTgt>
                                        </p:tgtEl>
                                        <p:attrNameLst>
                                          <p:attrName>style.visibility</p:attrName>
                                        </p:attrNameLst>
                                      </p:cBhvr>
                                      <p:to>
                                        <p:strVal val="visible"/>
                                      </p:to>
                                    </p:set>
                                    <p:animEffect transition="in" filter="fade">
                                      <p:cBhvr>
                                        <p:cTn id="12" dur="500"/>
                                        <p:tgtEl>
                                          <p:spTgt spid="7">
                                            <p:graphicEl>
                                              <a:dgm id="{851401F1-6B93-4C9A-A5D8-F11A07292DF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A19D769E-D0CC-4C49-80C8-2A41C14DBFFC}"/>
                                            </p:graphicEl>
                                          </p:spTgt>
                                        </p:tgtEl>
                                        <p:attrNameLst>
                                          <p:attrName>style.visibility</p:attrName>
                                        </p:attrNameLst>
                                      </p:cBhvr>
                                      <p:to>
                                        <p:strVal val="visible"/>
                                      </p:to>
                                    </p:set>
                                    <p:animEffect transition="in" filter="fade">
                                      <p:cBhvr>
                                        <p:cTn id="15" dur="500"/>
                                        <p:tgtEl>
                                          <p:spTgt spid="7">
                                            <p:graphicEl>
                                              <a:dgm id="{A19D769E-D0CC-4C49-80C8-2A41C14DBFF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5C5F2BA9-D88D-4B46-B000-002AE55FC876}"/>
                                            </p:graphicEl>
                                          </p:spTgt>
                                        </p:tgtEl>
                                        <p:attrNameLst>
                                          <p:attrName>style.visibility</p:attrName>
                                        </p:attrNameLst>
                                      </p:cBhvr>
                                      <p:to>
                                        <p:strVal val="visible"/>
                                      </p:to>
                                    </p:set>
                                    <p:animEffect transition="in" filter="fade">
                                      <p:cBhvr>
                                        <p:cTn id="20" dur="500"/>
                                        <p:tgtEl>
                                          <p:spTgt spid="7">
                                            <p:graphicEl>
                                              <a:dgm id="{5C5F2BA9-D88D-4B46-B000-002AE55FC87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A8D01E04-5437-4A17-BB6C-47D970183AD4}"/>
                                            </p:graphicEl>
                                          </p:spTgt>
                                        </p:tgtEl>
                                        <p:attrNameLst>
                                          <p:attrName>style.visibility</p:attrName>
                                        </p:attrNameLst>
                                      </p:cBhvr>
                                      <p:to>
                                        <p:strVal val="visible"/>
                                      </p:to>
                                    </p:set>
                                    <p:animEffect transition="in" filter="fade">
                                      <p:cBhvr>
                                        <p:cTn id="23" dur="500"/>
                                        <p:tgtEl>
                                          <p:spTgt spid="7">
                                            <p:graphicEl>
                                              <a:dgm id="{A8D01E04-5437-4A17-BB6C-47D970183AD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8F975EFC-BE09-4B88-BC79-902D1EF43482}"/>
                                            </p:graphicEl>
                                          </p:spTgt>
                                        </p:tgtEl>
                                        <p:attrNameLst>
                                          <p:attrName>style.visibility</p:attrName>
                                        </p:attrNameLst>
                                      </p:cBhvr>
                                      <p:to>
                                        <p:strVal val="visible"/>
                                      </p:to>
                                    </p:set>
                                    <p:animEffect transition="in" filter="fade">
                                      <p:cBhvr>
                                        <p:cTn id="28" dur="500"/>
                                        <p:tgtEl>
                                          <p:spTgt spid="7">
                                            <p:graphicEl>
                                              <a:dgm id="{8F975EFC-BE09-4B88-BC79-902D1EF4348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ADB249B8-52B5-4950-840B-95F8EF4783F6}"/>
                                            </p:graphicEl>
                                          </p:spTgt>
                                        </p:tgtEl>
                                        <p:attrNameLst>
                                          <p:attrName>style.visibility</p:attrName>
                                        </p:attrNameLst>
                                      </p:cBhvr>
                                      <p:to>
                                        <p:strVal val="visible"/>
                                      </p:to>
                                    </p:set>
                                    <p:animEffect transition="in" filter="fade">
                                      <p:cBhvr>
                                        <p:cTn id="31" dur="500"/>
                                        <p:tgtEl>
                                          <p:spTgt spid="7">
                                            <p:graphicEl>
                                              <a:dgm id="{ADB249B8-52B5-4950-840B-95F8EF4783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062680" y="537821"/>
            <a:ext cx="9601200" cy="1303337"/>
          </a:xfrm>
        </p:spPr>
        <p:txBody>
          <a:bodyPr anchor="t">
            <a:normAutofit/>
          </a:bodyPr>
          <a:lstStyle/>
          <a:p>
            <a:r>
              <a:rPr lang="it-IT" sz="4000" dirty="0" smtClean="0"/>
              <a:t>Indicazioni operative 3/3</a:t>
            </a:r>
            <a:endParaRPr lang="it-IT" sz="4000" dirty="0"/>
          </a:p>
        </p:txBody>
      </p:sp>
      <p:sp>
        <p:nvSpPr>
          <p:cNvPr id="3" name="Segnaposto contenuto 2"/>
          <p:cNvSpPr>
            <a:spLocks noGrp="1"/>
          </p:cNvSpPr>
          <p:nvPr>
            <p:ph idx="4294967295"/>
          </p:nvPr>
        </p:nvSpPr>
        <p:spPr>
          <a:xfrm>
            <a:off x="728500" y="1453672"/>
            <a:ext cx="10744840" cy="4709716"/>
          </a:xfrm>
        </p:spPr>
        <p:txBody>
          <a:bodyPr>
            <a:normAutofit fontScale="55000" lnSpcReduction="20000"/>
          </a:bodyPr>
          <a:lstStyle/>
          <a:p>
            <a:pPr lvl="0" algn="just">
              <a:lnSpc>
                <a:spcPct val="170000"/>
              </a:lnSpc>
            </a:pPr>
            <a:r>
              <a:rPr lang="it-IT" sz="3400" dirty="0"/>
              <a:t>Il Financial Officer e il Responsabile Scientifico dell’esperimento avranno accesso alla visualizzazione completa dei timesheets del progetto per il relativo monitoraggio*</a:t>
            </a:r>
          </a:p>
          <a:p>
            <a:pPr lvl="0" algn="just">
              <a:lnSpc>
                <a:spcPct val="170000"/>
              </a:lnSpc>
            </a:pPr>
            <a:r>
              <a:rPr lang="it-IT" sz="3400" dirty="0"/>
              <a:t>Potranno usufruire dei privilegi di inserimento e modifica dei workpackages e </a:t>
            </a:r>
            <a:r>
              <a:rPr lang="it-IT" sz="3400" dirty="0" smtClean="0"/>
              <a:t>delle categorie </a:t>
            </a:r>
          </a:p>
          <a:p>
            <a:pPr lvl="0" algn="just">
              <a:lnSpc>
                <a:spcPct val="170000"/>
              </a:lnSpc>
            </a:pPr>
            <a:r>
              <a:rPr lang="it-IT" sz="3400" dirty="0" smtClean="0"/>
              <a:t>L’inserimento o la modifica delle afferenze e delle responsabilità del personale sul progetto sono gestite tramite Godiva (dagli incaricati nelle Sezioni a gestire le associazioni)</a:t>
            </a:r>
          </a:p>
          <a:p>
            <a:pPr lvl="0" algn="just">
              <a:lnSpc>
                <a:spcPct val="170000"/>
              </a:lnSpc>
            </a:pPr>
            <a:r>
              <a:rPr lang="it-IT" sz="3400" dirty="0" smtClean="0"/>
              <a:t>Ogni richiesta gestionale o segnalazione di  problemi tecnici riguardante il database dei timesheets deve essere sottoposta attraverso il sistema di ticketing Jira raggiungibile dall’area Supporto del Portale del  Servizio Coordinamento Fondi Esterni</a:t>
            </a:r>
            <a:endParaRPr lang="it-IT" sz="3400" dirty="0"/>
          </a:p>
          <a:p>
            <a:pPr marL="0" lvl="0" indent="0">
              <a:buNone/>
            </a:pPr>
            <a:endParaRPr lang="it-IT" sz="3400" b="1" dirty="0"/>
          </a:p>
          <a:p>
            <a:pPr marL="0" lvl="0" indent="0">
              <a:buNone/>
            </a:pPr>
            <a:r>
              <a:rPr lang="it-IT" sz="2500" b="1" dirty="0" smtClean="0"/>
              <a:t>*</a:t>
            </a:r>
            <a:r>
              <a:rPr lang="it-IT" sz="2500" b="1" dirty="0"/>
              <a:t>L’inserimento delle ore resta in carico a ciascun team member</a:t>
            </a:r>
          </a:p>
          <a:p>
            <a:pPr marL="0" lvl="0" indent="0">
              <a:buNone/>
            </a:pPr>
            <a:endParaRPr lang="it-IT" dirty="0"/>
          </a:p>
          <a:p>
            <a:endParaRPr lang="it-IT" dirty="0"/>
          </a:p>
          <a:p>
            <a:endParaRPr lang="it-IT" dirty="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1" y="701196"/>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64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129311" y="2698"/>
            <a:ext cx="9601196" cy="1303867"/>
          </a:xfrm>
        </p:spPr>
        <p:txBody>
          <a:bodyPr anchor="t">
            <a:normAutofit/>
          </a:bodyPr>
          <a:lstStyle/>
          <a:p>
            <a:r>
              <a:rPr lang="it-IT" sz="4000" dirty="0" smtClean="0"/>
              <a:t>Il template UE</a:t>
            </a:r>
            <a:endParaRPr lang="it-IT" sz="4000" dirty="0"/>
          </a:p>
        </p:txBody>
      </p:sp>
      <p:pic>
        <p:nvPicPr>
          <p:cNvPr id="4" name="Segnaposto contenuto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661" t="9252" r="6621" b="25273"/>
          <a:stretch/>
        </p:blipFill>
        <p:spPr>
          <a:xfrm>
            <a:off x="1435100" y="671918"/>
            <a:ext cx="9537701" cy="5968118"/>
          </a:xfrm>
        </p:spPr>
      </p:pic>
      <p:pic>
        <p:nvPicPr>
          <p:cNvPr id="5" name="Picture 4" descr="https://encrypted-tbn0.gstatic.com/images?q=tbn:ANd9GcT9GOUl-KcGwfmprot4bJTMYt8iwhv168TlySryZGhZXooN-W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11" y="91596"/>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98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091211" y="-15295"/>
            <a:ext cx="9601196" cy="1303867"/>
          </a:xfrm>
        </p:spPr>
        <p:txBody>
          <a:bodyPr anchor="t">
            <a:normAutofit/>
          </a:bodyPr>
          <a:lstStyle/>
          <a:p>
            <a:r>
              <a:rPr lang="it-IT" sz="4000" dirty="0" smtClean="0"/>
              <a:t>Il template INFN</a:t>
            </a:r>
            <a:endParaRPr lang="it-IT" sz="4000" dirty="0"/>
          </a:p>
        </p:txBody>
      </p:sp>
      <p:pic>
        <p:nvPicPr>
          <p:cNvPr id="6" name="Segnaposto contenuto 5"/>
          <p:cNvPicPr>
            <a:picLocks noGrp="1" noChangeAspect="1"/>
          </p:cNvPicPr>
          <p:nvPr>
            <p:ph idx="1"/>
          </p:nvPr>
        </p:nvPicPr>
        <p:blipFill rotWithShape="1">
          <a:blip r:embed="rId2">
            <a:extLst>
              <a:ext uri="{28A0092B-C50C-407E-A947-70E740481C1C}">
                <a14:useLocalDpi xmlns:a14="http://schemas.microsoft.com/office/drawing/2010/main" val="0"/>
              </a:ext>
            </a:extLst>
          </a:blip>
          <a:srcRect l="4862" t="10924" r="6537" b="10394"/>
          <a:stretch/>
        </p:blipFill>
        <p:spPr>
          <a:xfrm>
            <a:off x="876301" y="680985"/>
            <a:ext cx="9842500" cy="6177017"/>
          </a:xfrm>
        </p:spPr>
      </p:pic>
    </p:spTree>
    <p:extLst>
      <p:ext uri="{BB962C8B-B14F-4D97-AF65-F5344CB8AC3E}">
        <p14:creationId xmlns:p14="http://schemas.microsoft.com/office/powerpoint/2010/main" val="886437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compilazione</a:t>
            </a:r>
            <a:endParaRPr lang="it-IT" dirty="0"/>
          </a:p>
        </p:txBody>
      </p:sp>
      <p:sp>
        <p:nvSpPr>
          <p:cNvPr id="3" name="Sottotitolo 2"/>
          <p:cNvSpPr>
            <a:spLocks noGrp="1"/>
          </p:cNvSpPr>
          <p:nvPr>
            <p:ph type="subTitle" idx="1"/>
          </p:nvPr>
        </p:nvSpPr>
        <p:spPr/>
        <p:txBody>
          <a:bodyPr/>
          <a:lstStyle/>
          <a:p>
            <a:r>
              <a:rPr lang="it-IT" dirty="0" smtClean="0"/>
              <a:t>Lato Utente</a:t>
            </a:r>
            <a:endParaRPr lang="it-IT" dirty="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11" y="2453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54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e 3"/>
          <p:cNvSpPr/>
          <p:nvPr/>
        </p:nvSpPr>
        <p:spPr>
          <a:xfrm>
            <a:off x="3233057" y="1469570"/>
            <a:ext cx="892629" cy="326571"/>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889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289842" y="29635"/>
            <a:ext cx="9601196" cy="1303867"/>
          </a:xfrm>
        </p:spPr>
        <p:txBody>
          <a:bodyPr anchor="t">
            <a:normAutofit/>
          </a:bodyPr>
          <a:lstStyle/>
          <a:p>
            <a:r>
              <a:rPr lang="it-IT" sz="4000" dirty="0" smtClean="0"/>
              <a:t>La compilazione </a:t>
            </a:r>
            <a:endParaRPr lang="it-IT" sz="4000" dirty="0"/>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183"/>
          <a:stretch/>
        </p:blipFill>
        <p:spPr bwMode="auto">
          <a:xfrm>
            <a:off x="1569" y="850900"/>
            <a:ext cx="12203131" cy="561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3365500" y="1714500"/>
            <a:ext cx="660400" cy="6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225031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 y="237745"/>
            <a:ext cx="12176784" cy="684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2395728" y="2249424"/>
            <a:ext cx="120700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it-IT" dirty="0"/>
          </a:p>
        </p:txBody>
      </p:sp>
      <p:sp>
        <p:nvSpPr>
          <p:cNvPr id="5" name="Freccia a sinistra 4"/>
          <p:cNvSpPr/>
          <p:nvPr/>
        </p:nvSpPr>
        <p:spPr>
          <a:xfrm>
            <a:off x="4242816" y="841248"/>
            <a:ext cx="640080"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868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74512"/>
            <a:ext cx="10422128" cy="6658089"/>
          </a:xfrm>
          <a:prstGeom prst="rect">
            <a:avLst/>
          </a:prstGeom>
        </p:spPr>
      </p:pic>
    </p:spTree>
    <p:extLst>
      <p:ext uri="{BB962C8B-B14F-4D97-AF65-F5344CB8AC3E}">
        <p14:creationId xmlns:p14="http://schemas.microsoft.com/office/powerpoint/2010/main" val="2456095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Sommario</a:t>
            </a:r>
            <a:endParaRPr lang="it-IT" dirty="0"/>
          </a:p>
        </p:txBody>
      </p:sp>
      <p:sp>
        <p:nvSpPr>
          <p:cNvPr id="3" name="Segnaposto contenuto 2"/>
          <p:cNvSpPr>
            <a:spLocks noGrp="1"/>
          </p:cNvSpPr>
          <p:nvPr>
            <p:ph idx="1"/>
          </p:nvPr>
        </p:nvSpPr>
        <p:spPr/>
        <p:txBody>
          <a:bodyPr/>
          <a:lstStyle/>
          <a:p>
            <a:r>
              <a:rPr lang="it-IT" dirty="0" smtClean="0"/>
              <a:t>Il </a:t>
            </a:r>
            <a:r>
              <a:rPr lang="it-IT" dirty="0"/>
              <a:t>c</a:t>
            </a:r>
            <a:r>
              <a:rPr lang="it-IT" dirty="0" smtClean="0"/>
              <a:t>ontesto</a:t>
            </a:r>
          </a:p>
          <a:p>
            <a:r>
              <a:rPr lang="it-IT" dirty="0" smtClean="0"/>
              <a:t>Il database dei timesheets integrato</a:t>
            </a:r>
          </a:p>
          <a:p>
            <a:r>
              <a:rPr lang="it-IT" dirty="0" smtClean="0"/>
              <a:t>Indicazioni operative </a:t>
            </a:r>
          </a:p>
          <a:p>
            <a:r>
              <a:rPr lang="it-IT" dirty="0" smtClean="0"/>
              <a:t>Le novità introdotte con Horizon 2020</a:t>
            </a:r>
            <a:endParaRPr lang="it-IT" dirty="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1" y="6771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457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5580" t="5278" r="33097" b="64444"/>
          <a:stretch/>
        </p:blipFill>
        <p:spPr>
          <a:xfrm>
            <a:off x="895351" y="0"/>
            <a:ext cx="9829800" cy="6868258"/>
          </a:xfrm>
          <a:prstGeom prst="rect">
            <a:avLst/>
          </a:prstGeom>
        </p:spPr>
      </p:pic>
    </p:spTree>
    <p:extLst>
      <p:ext uri="{BB962C8B-B14F-4D97-AF65-F5344CB8AC3E}">
        <p14:creationId xmlns:p14="http://schemas.microsoft.com/office/powerpoint/2010/main" val="1308713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gestione e il monitoraggio</a:t>
            </a:r>
            <a:endParaRPr lang="it-IT" dirty="0"/>
          </a:p>
        </p:txBody>
      </p:sp>
      <p:sp>
        <p:nvSpPr>
          <p:cNvPr id="3" name="Sottotitolo 2"/>
          <p:cNvSpPr>
            <a:spLocks noGrp="1"/>
          </p:cNvSpPr>
          <p:nvPr>
            <p:ph type="subTitle" idx="1"/>
          </p:nvPr>
        </p:nvSpPr>
        <p:spPr/>
        <p:txBody>
          <a:bodyPr/>
          <a:lstStyle/>
          <a:p>
            <a:r>
              <a:rPr lang="it-IT" dirty="0" smtClean="0"/>
              <a:t>Responsabile Scientifico e Financial  Officer</a:t>
            </a:r>
            <a:endParaRPr lang="it-IT" dirty="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11" y="274766"/>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78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Ruoli operativi</a:t>
            </a:r>
            <a:endParaRPr lang="it-IT" dirty="0"/>
          </a:p>
        </p:txBody>
      </p:sp>
      <p:sp>
        <p:nvSpPr>
          <p:cNvPr id="4" name="Segnaposto contenuto 3"/>
          <p:cNvSpPr>
            <a:spLocks noGrp="1"/>
          </p:cNvSpPr>
          <p:nvPr>
            <p:ph idx="1"/>
          </p:nvPr>
        </p:nvSpPr>
        <p:spPr/>
        <p:txBody>
          <a:bodyPr/>
          <a:lstStyle/>
          <a:p>
            <a:r>
              <a:rPr lang="it-IT" dirty="0" smtClean="0"/>
              <a:t>Responsabile Scientifico (Responsabile Nazionale)</a:t>
            </a:r>
          </a:p>
          <a:p>
            <a:r>
              <a:rPr lang="it-IT" dirty="0" smtClean="0"/>
              <a:t>Responsabile Locale (Locale)</a:t>
            </a:r>
          </a:p>
          <a:p>
            <a:r>
              <a:rPr lang="it-IT" dirty="0" smtClean="0"/>
              <a:t>Financial Officer (Finaoff)</a:t>
            </a:r>
          </a:p>
          <a:p>
            <a:r>
              <a:rPr lang="it-IT" dirty="0" smtClean="0"/>
              <a:t>Supporto al Fo National  (National Financial </a:t>
            </a:r>
            <a:r>
              <a:rPr lang="it-IT" dirty="0"/>
              <a:t>R</a:t>
            </a:r>
            <a:r>
              <a:rPr lang="it-IT" dirty="0" smtClean="0"/>
              <a:t>esponsible)</a:t>
            </a:r>
            <a:endParaRPr lang="it-IT" dirty="0"/>
          </a:p>
        </p:txBody>
      </p:sp>
      <p:pic>
        <p:nvPicPr>
          <p:cNvPr id="5"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1" y="6771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41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8" y="2"/>
            <a:ext cx="12051792" cy="677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498601" y="3886200"/>
            <a:ext cx="10426700" cy="273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61038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 y="94213"/>
            <a:ext cx="11795760" cy="6631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aborazione 1"/>
          <p:cNvSpPr/>
          <p:nvPr/>
        </p:nvSpPr>
        <p:spPr>
          <a:xfrm>
            <a:off x="164593" y="1447800"/>
            <a:ext cx="1143508" cy="527828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88158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8" y="2"/>
            <a:ext cx="12051792" cy="6775825"/>
          </a:xfrm>
          <a:prstGeom prst="rect">
            <a:avLst/>
          </a:prstGeom>
          <a:ln/>
        </p:spPr>
        <p:style>
          <a:lnRef idx="1">
            <a:schemeClr val="accent1"/>
          </a:lnRef>
          <a:fillRef idx="3">
            <a:schemeClr val="accent1"/>
          </a:fillRef>
          <a:effectRef idx="2">
            <a:schemeClr val="accent1"/>
          </a:effectRef>
          <a:fontRef idx="minor">
            <a:schemeClr val="lt1"/>
          </a:fontRef>
        </p:style>
      </p:pic>
      <p:sp>
        <p:nvSpPr>
          <p:cNvPr id="5" name="Ovale 4"/>
          <p:cNvSpPr/>
          <p:nvPr/>
        </p:nvSpPr>
        <p:spPr>
          <a:xfrm>
            <a:off x="9015984" y="475488"/>
            <a:ext cx="2816352" cy="18288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Inserimento / modifica </a:t>
            </a:r>
          </a:p>
          <a:p>
            <a:pPr algn="ctr"/>
            <a:r>
              <a:rPr lang="it-IT" dirty="0" smtClean="0"/>
              <a:t>Work packages</a:t>
            </a:r>
          </a:p>
          <a:p>
            <a:pPr algn="ctr"/>
            <a:r>
              <a:rPr lang="it-IT" dirty="0" smtClean="0"/>
              <a:t> e categorie</a:t>
            </a:r>
          </a:p>
          <a:p>
            <a:pPr algn="ctr"/>
            <a:endParaRPr lang="it-IT" dirty="0"/>
          </a:p>
        </p:txBody>
      </p:sp>
      <p:sp>
        <p:nvSpPr>
          <p:cNvPr id="7" name="Freccia a sinistra 6"/>
          <p:cNvSpPr/>
          <p:nvPr/>
        </p:nvSpPr>
        <p:spPr>
          <a:xfrm rot="19799272">
            <a:off x="8211312" y="694944"/>
            <a:ext cx="731520" cy="3474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Rettangolo 8"/>
          <p:cNvSpPr/>
          <p:nvPr/>
        </p:nvSpPr>
        <p:spPr>
          <a:xfrm>
            <a:off x="1498601" y="3886200"/>
            <a:ext cx="10426700" cy="273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476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3703" b="54212"/>
          <a:stretch/>
        </p:blipFill>
        <p:spPr bwMode="auto">
          <a:xfrm>
            <a:off x="54863" y="420624"/>
            <a:ext cx="11918227" cy="568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laborazione 10"/>
          <p:cNvSpPr/>
          <p:nvPr/>
        </p:nvSpPr>
        <p:spPr>
          <a:xfrm>
            <a:off x="8174737" y="3264408"/>
            <a:ext cx="3798353" cy="167335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Le categorie di default</a:t>
            </a:r>
            <a:r>
              <a:rPr lang="it-IT" dirty="0"/>
              <a:t>: possono essere nascoste solo se </a:t>
            </a:r>
            <a:r>
              <a:rPr lang="it-IT" dirty="0" smtClean="0"/>
              <a:t> non </a:t>
            </a:r>
            <a:r>
              <a:rPr lang="it-IT" dirty="0"/>
              <a:t>sono presenti ore caricate </a:t>
            </a:r>
            <a:r>
              <a:rPr lang="it-IT" dirty="0" smtClean="0"/>
              <a:t>da nessun team member </a:t>
            </a:r>
            <a:endParaRPr lang="it-IT" dirty="0"/>
          </a:p>
        </p:txBody>
      </p:sp>
      <p:sp>
        <p:nvSpPr>
          <p:cNvPr id="12" name="Rettangolo arrotondato 11"/>
          <p:cNvSpPr/>
          <p:nvPr/>
        </p:nvSpPr>
        <p:spPr>
          <a:xfrm>
            <a:off x="3328416" y="5797296"/>
            <a:ext cx="4443984"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nuove</a:t>
            </a:r>
            <a:r>
              <a:rPr lang="it-IT" dirty="0" smtClean="0"/>
              <a:t>: categorie  </a:t>
            </a:r>
            <a:r>
              <a:rPr lang="it-IT" dirty="0"/>
              <a:t>possono essere aggiunte, rinominate e rimosse </a:t>
            </a:r>
          </a:p>
        </p:txBody>
      </p:sp>
      <p:sp>
        <p:nvSpPr>
          <p:cNvPr id="13" name="Freccia a destra 12"/>
          <p:cNvSpPr/>
          <p:nvPr/>
        </p:nvSpPr>
        <p:spPr>
          <a:xfrm>
            <a:off x="7333488" y="2258568"/>
            <a:ext cx="2139696" cy="4937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Gestisci i WP</a:t>
            </a:r>
            <a:endParaRPr lang="it-IT" dirty="0"/>
          </a:p>
        </p:txBody>
      </p:sp>
    </p:spTree>
    <p:extLst>
      <p:ext uri="{BB962C8B-B14F-4D97-AF65-F5344CB8AC3E}">
        <p14:creationId xmlns:p14="http://schemas.microsoft.com/office/powerpoint/2010/main" val="42476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9842" b="64813"/>
          <a:stretch/>
        </p:blipFill>
        <p:spPr bwMode="auto">
          <a:xfrm>
            <a:off x="219456" y="87885"/>
            <a:ext cx="11518139" cy="378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9900" b="64187"/>
          <a:stretch/>
        </p:blipFill>
        <p:spPr bwMode="auto">
          <a:xfrm>
            <a:off x="219456" y="87885"/>
            <a:ext cx="11777880" cy="338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36615" b="55687"/>
          <a:stretch/>
        </p:blipFill>
        <p:spPr bwMode="auto">
          <a:xfrm>
            <a:off x="55273" y="87884"/>
            <a:ext cx="12013943" cy="6386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ccia a sinistra 1"/>
          <p:cNvSpPr/>
          <p:nvPr/>
        </p:nvSpPr>
        <p:spPr>
          <a:xfrm>
            <a:off x="3822192" y="2871216"/>
            <a:ext cx="1188720" cy="3474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07773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wheel(1)">
                                      <p:cBhvr>
                                        <p:cTn id="20"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manca?</a:t>
            </a:r>
            <a:endParaRPr lang="it-IT" dirty="0"/>
          </a:p>
        </p:txBody>
      </p:sp>
      <p:sp>
        <p:nvSpPr>
          <p:cNvPr id="3" name="Segnaposto contenuto 2"/>
          <p:cNvSpPr>
            <a:spLocks noGrp="1"/>
          </p:cNvSpPr>
          <p:nvPr>
            <p:ph idx="1"/>
          </p:nvPr>
        </p:nvSpPr>
        <p:spPr>
          <a:xfrm>
            <a:off x="1295402" y="2556932"/>
            <a:ext cx="9601199" cy="3401908"/>
          </a:xfrm>
        </p:spPr>
        <p:txBody>
          <a:bodyPr/>
          <a:lstStyle/>
          <a:p>
            <a:r>
              <a:rPr lang="it-IT" dirty="0" smtClean="0"/>
              <a:t>Integrazione col sistema rilevazione presenze</a:t>
            </a:r>
          </a:p>
          <a:p>
            <a:r>
              <a:rPr lang="it-IT" dirty="0" smtClean="0"/>
              <a:t>Personalizzazione delle anagrafiche sui singoli workpackages</a:t>
            </a:r>
          </a:p>
          <a:p>
            <a:r>
              <a:rPr lang="it-IT" dirty="0" smtClean="0"/>
              <a:t>Introduzione anagrafica responsabili workpackages</a:t>
            </a:r>
          </a:p>
          <a:p>
            <a:endParaRPr lang="it-IT" dirty="0" smtClean="0"/>
          </a:p>
          <a:p>
            <a:endParaRPr lang="it-IT" dirty="0"/>
          </a:p>
        </p:txBody>
      </p:sp>
    </p:spTree>
    <p:extLst>
      <p:ext uri="{BB962C8B-B14F-4D97-AF65-F5344CB8AC3E}">
        <p14:creationId xmlns:p14="http://schemas.microsoft.com/office/powerpoint/2010/main" val="3701668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295400" y="271465"/>
            <a:ext cx="9601200" cy="1303337"/>
          </a:xfrm>
        </p:spPr>
        <p:txBody>
          <a:bodyPr>
            <a:normAutofit/>
          </a:bodyPr>
          <a:lstStyle/>
          <a:p>
            <a:r>
              <a:rPr lang="it-IT" sz="4000" dirty="0" smtClean="0"/>
              <a:t>Le novità in H2020</a:t>
            </a:r>
            <a:endParaRPr lang="it-IT" sz="4000" dirty="0"/>
          </a:p>
        </p:txBody>
      </p:sp>
      <p:sp>
        <p:nvSpPr>
          <p:cNvPr id="3" name="Segnaposto contenuto 2"/>
          <p:cNvSpPr>
            <a:spLocks noGrp="1"/>
          </p:cNvSpPr>
          <p:nvPr>
            <p:ph idx="4294967295"/>
          </p:nvPr>
        </p:nvSpPr>
        <p:spPr>
          <a:xfrm>
            <a:off x="762000" y="1295400"/>
            <a:ext cx="10617200" cy="4889500"/>
          </a:xfrm>
        </p:spPr>
        <p:txBody>
          <a:bodyPr>
            <a:normAutofit fontScale="77500" lnSpcReduction="20000"/>
          </a:bodyPr>
          <a:lstStyle/>
          <a:p>
            <a:pPr marL="0" indent="0" algn="just">
              <a:buNone/>
            </a:pPr>
            <a:r>
              <a:rPr lang="en-US" sz="3800" b="1" dirty="0" smtClean="0"/>
              <a:t>Il personale al 100% sui progetti non dovrà fare i timesheets ma compilare una dichiarazione di commitment congiunta con l’Host Institution per ciascun reporting period del progetto</a:t>
            </a:r>
          </a:p>
          <a:p>
            <a:pPr marL="0" indent="0" algn="just">
              <a:buNone/>
            </a:pPr>
            <a:endParaRPr lang="en-US" sz="1700" dirty="0" smtClean="0"/>
          </a:p>
          <a:p>
            <a:pPr marL="0" indent="0" algn="just">
              <a:buNone/>
            </a:pPr>
            <a:r>
              <a:rPr lang="en-US" sz="3100" dirty="0" smtClean="0"/>
              <a:t>“As </a:t>
            </a:r>
            <a:r>
              <a:rPr lang="en-US" sz="3100" dirty="0"/>
              <a:t>an exception, for persons working exclusively on the action, there is no need to keep time records, if the beneficiary signs </a:t>
            </a:r>
            <a:r>
              <a:rPr lang="en-US" sz="3100" b="1" dirty="0"/>
              <a:t>a declaration </a:t>
            </a:r>
            <a:r>
              <a:rPr lang="en-US" sz="3100" dirty="0"/>
              <a:t>confirming </a:t>
            </a:r>
            <a:r>
              <a:rPr lang="en-US" sz="3100" dirty="0" smtClean="0"/>
              <a:t>that </a:t>
            </a:r>
            <a:r>
              <a:rPr lang="en-US" sz="3100" dirty="0"/>
              <a:t>the persons concerned have worked exclusively on the </a:t>
            </a:r>
            <a:r>
              <a:rPr lang="en-US" sz="3100" dirty="0" smtClean="0"/>
              <a:t>action”</a:t>
            </a:r>
          </a:p>
          <a:p>
            <a:pPr marL="0" indent="0" algn="just">
              <a:buNone/>
            </a:pPr>
            <a:r>
              <a:rPr lang="en-US" sz="3100" b="1" dirty="0" smtClean="0"/>
              <a:t>Attenzione!</a:t>
            </a:r>
            <a:endParaRPr lang="en-US" sz="3100" b="1" dirty="0"/>
          </a:p>
          <a:p>
            <a:pPr marL="0" indent="0" algn="just">
              <a:buNone/>
            </a:pPr>
            <a:r>
              <a:rPr lang="en-US" sz="3100" dirty="0"/>
              <a:t>Only one declaration per reporting period. </a:t>
            </a:r>
            <a:r>
              <a:rPr lang="en-US" sz="3100" b="1" dirty="0"/>
              <a:t>Intermittent</a:t>
            </a:r>
            <a:r>
              <a:rPr lang="en-US" sz="3100" dirty="0"/>
              <a:t> (i.e. sporadic or </a:t>
            </a:r>
            <a:r>
              <a:rPr lang="en-US" sz="3100" dirty="0" smtClean="0"/>
              <a:t>random) periods </a:t>
            </a:r>
            <a:r>
              <a:rPr lang="en-US" sz="3100" dirty="0"/>
              <a:t>of ‘exclusive’ dedication can NOT be covered by a declaration. If </a:t>
            </a:r>
            <a:r>
              <a:rPr lang="en-US" sz="3100" dirty="0" smtClean="0"/>
              <a:t>the person </a:t>
            </a:r>
            <a:r>
              <a:rPr lang="en-US" sz="3100" dirty="0"/>
              <a:t>worked for the action also after the uninterrupted time-period covered </a:t>
            </a:r>
            <a:r>
              <a:rPr lang="en-US" sz="3100" dirty="0" smtClean="0"/>
              <a:t>by the </a:t>
            </a:r>
            <a:r>
              <a:rPr lang="en-US" sz="3100" dirty="0"/>
              <a:t>declaration, then it </a:t>
            </a:r>
            <a:r>
              <a:rPr lang="en-US" sz="3100" b="1" dirty="0"/>
              <a:t>must keep time records for that period</a:t>
            </a:r>
          </a:p>
          <a:p>
            <a:pPr marL="0" indent="0" algn="just">
              <a:buNone/>
            </a:pPr>
            <a:endParaRPr lang="en-US" sz="2000" dirty="0" smtClean="0"/>
          </a:p>
          <a:p>
            <a:pPr marL="0" indent="0" algn="just">
              <a:buNone/>
            </a:pPr>
            <a:r>
              <a:rPr lang="en-US" sz="2000" dirty="0" smtClean="0"/>
              <a:t>AGA </a:t>
            </a:r>
            <a:r>
              <a:rPr lang="en-US" sz="2000" dirty="0"/>
              <a:t>— Annotated Model Grant Agreement: H2020 General MGA: V1.7 – December </a:t>
            </a:r>
            <a:r>
              <a:rPr lang="en-US" sz="2000" dirty="0" smtClean="0"/>
              <a:t>2014 – p.160</a:t>
            </a:r>
            <a:endParaRPr lang="it-IT" sz="2000" dirty="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39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idx="4294967295"/>
          </p:nvPr>
        </p:nvSpPr>
        <p:spPr>
          <a:xfrm>
            <a:off x="889687" y="743768"/>
            <a:ext cx="9601200" cy="1266825"/>
          </a:xfrm>
        </p:spPr>
        <p:txBody>
          <a:bodyPr>
            <a:normAutofit fontScale="90000"/>
          </a:bodyPr>
          <a:lstStyle/>
          <a:p>
            <a:pPr algn="just"/>
            <a:r>
              <a:rPr lang="it-IT" dirty="0" smtClean="0"/>
              <a:t>Contesto</a:t>
            </a:r>
            <a:br>
              <a:rPr lang="it-IT" dirty="0" smtClean="0"/>
            </a:br>
            <a:endParaRPr lang="it-IT" dirty="0"/>
          </a:p>
        </p:txBody>
      </p:sp>
      <p:sp>
        <p:nvSpPr>
          <p:cNvPr id="7" name="Segnaposto contenuto 6"/>
          <p:cNvSpPr>
            <a:spLocks noGrp="1"/>
          </p:cNvSpPr>
          <p:nvPr>
            <p:ph idx="4294967295"/>
          </p:nvPr>
        </p:nvSpPr>
        <p:spPr>
          <a:xfrm>
            <a:off x="947351" y="1445355"/>
            <a:ext cx="10297299" cy="4642408"/>
          </a:xfrm>
        </p:spPr>
        <p:txBody>
          <a:bodyPr>
            <a:normAutofit/>
          </a:bodyPr>
          <a:lstStyle/>
          <a:p>
            <a:pPr marL="0" indent="0" algn="just">
              <a:lnSpc>
                <a:spcPct val="200000"/>
              </a:lnSpc>
              <a:buNone/>
            </a:pPr>
            <a:r>
              <a:rPr lang="it-IT" dirty="0" smtClean="0"/>
              <a:t>Gli enti finanziatori, e in particolar modo la Commissione Europea, richiedono che l’ente beneficiario </a:t>
            </a:r>
            <a:r>
              <a:rPr lang="it-IT" dirty="0"/>
              <a:t>si doti di un </a:t>
            </a:r>
            <a:r>
              <a:rPr lang="it-IT" dirty="0" smtClean="0"/>
              <a:t>sistema che permetta, nel caso di </a:t>
            </a:r>
            <a:r>
              <a:rPr lang="it-IT" dirty="0"/>
              <a:t>personale che lavora su più attività e </a:t>
            </a:r>
            <a:r>
              <a:rPr lang="it-IT" dirty="0" smtClean="0"/>
              <a:t>progetti, di rilevare non solo il tempo dedicato al progetto finanziato ma anche alle </a:t>
            </a:r>
            <a:r>
              <a:rPr lang="it-IT" dirty="0"/>
              <a:t>altre attività che </a:t>
            </a:r>
            <a:r>
              <a:rPr lang="it-IT" dirty="0" smtClean="0"/>
              <a:t>concorrono al monte ore annuo, al fine di evitare sovraesposizione delle ore ed eventuale rischio di </a:t>
            </a:r>
            <a:r>
              <a:rPr lang="it-IT" i="1" dirty="0" smtClean="0"/>
              <a:t>double funding</a:t>
            </a:r>
            <a:r>
              <a:rPr lang="it-IT" dirty="0" smtClean="0"/>
              <a:t>, cioè il rischio di finanziare costi per una </a:t>
            </a:r>
            <a:r>
              <a:rPr lang="it-IT" dirty="0"/>
              <a:t>stessa </a:t>
            </a:r>
            <a:r>
              <a:rPr lang="it-IT" dirty="0" smtClean="0"/>
              <a:t>attività.</a:t>
            </a:r>
            <a:endParaRPr lang="it-IT" dirty="0"/>
          </a:p>
          <a:p>
            <a:pPr algn="just">
              <a:lnSpc>
                <a:spcPct val="150000"/>
              </a:lnSpc>
            </a:pPr>
            <a:endParaRPr lang="it-IT" dirty="0"/>
          </a:p>
        </p:txBody>
      </p:sp>
      <p:pic>
        <p:nvPicPr>
          <p:cNvPr id="5"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1" y="6771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55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Segnaposto contenuto 3"/>
          <p:cNvPicPr>
            <a:picLocks noChangeAspect="1"/>
          </p:cNvPicPr>
          <p:nvPr/>
        </p:nvPicPr>
        <p:blipFill rotWithShape="1">
          <a:blip r:embed="rId2">
            <a:extLst>
              <a:ext uri="{28A0092B-C50C-407E-A947-70E740481C1C}">
                <a14:useLocalDpi xmlns:a14="http://schemas.microsoft.com/office/drawing/2010/main" val="0"/>
              </a:ext>
            </a:extLst>
          </a:blip>
          <a:srcRect l="9333" t="3925" r="8684" b="4919"/>
          <a:stretch/>
        </p:blipFill>
        <p:spPr>
          <a:xfrm>
            <a:off x="3530601" y="101600"/>
            <a:ext cx="4361743" cy="6756400"/>
          </a:xfrm>
          <a:prstGeom prst="rect">
            <a:avLst/>
          </a:prstGeom>
        </p:spPr>
      </p:pic>
      <p:pic>
        <p:nvPicPr>
          <p:cNvPr id="3" name="Picture 4" descr="https://encrypted-tbn0.gstatic.com/images?q=tbn:ANd9GcT9GOUl-KcGwfmprot4bJTMYt8iwhv168TlySryZGhZXooN-W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11" y="101600"/>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72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295400" y="271465"/>
            <a:ext cx="9601200" cy="1303337"/>
          </a:xfrm>
        </p:spPr>
        <p:txBody>
          <a:bodyPr>
            <a:normAutofit/>
          </a:bodyPr>
          <a:lstStyle/>
          <a:p>
            <a:r>
              <a:rPr lang="it-IT" sz="4000" dirty="0" smtClean="0"/>
              <a:t>Le novità in H2020</a:t>
            </a:r>
            <a:endParaRPr lang="it-IT" sz="4000" dirty="0"/>
          </a:p>
        </p:txBody>
      </p:sp>
      <p:sp>
        <p:nvSpPr>
          <p:cNvPr id="3" name="Segnaposto contenuto 2"/>
          <p:cNvSpPr>
            <a:spLocks noGrp="1"/>
          </p:cNvSpPr>
          <p:nvPr>
            <p:ph idx="4294967295"/>
          </p:nvPr>
        </p:nvSpPr>
        <p:spPr>
          <a:xfrm>
            <a:off x="710211" y="1429609"/>
            <a:ext cx="10617200" cy="4889500"/>
          </a:xfrm>
        </p:spPr>
        <p:txBody>
          <a:bodyPr>
            <a:normAutofit/>
          </a:bodyPr>
          <a:lstStyle/>
          <a:p>
            <a:pPr marL="0" indent="0" algn="just">
              <a:lnSpc>
                <a:spcPct val="80000"/>
              </a:lnSpc>
              <a:buNone/>
            </a:pPr>
            <a:endParaRPr lang="en-US" b="1" dirty="0" smtClean="0"/>
          </a:p>
          <a:p>
            <a:pPr marL="0" indent="0" algn="just">
              <a:lnSpc>
                <a:spcPct val="80000"/>
              </a:lnSpc>
              <a:buNone/>
            </a:pPr>
            <a:r>
              <a:rPr lang="en-US" b="1" dirty="0" smtClean="0"/>
              <a:t>Il </a:t>
            </a:r>
            <a:r>
              <a:rPr lang="en-US" b="1" dirty="0"/>
              <a:t>personale non al 100% dovrà utilizzare il database dei timesheets con le stesse modalità presentate per le azioni del </a:t>
            </a:r>
            <a:r>
              <a:rPr lang="en-US" b="1" dirty="0" smtClean="0"/>
              <a:t>7PQ</a:t>
            </a:r>
          </a:p>
          <a:p>
            <a:pPr marL="0" indent="0" algn="just">
              <a:lnSpc>
                <a:spcPct val="80000"/>
              </a:lnSpc>
              <a:buNone/>
            </a:pPr>
            <a:endParaRPr lang="en-US" b="1" dirty="0" smtClean="0"/>
          </a:p>
          <a:p>
            <a:pPr marL="0" indent="0" algn="just">
              <a:lnSpc>
                <a:spcPct val="80000"/>
              </a:lnSpc>
              <a:buNone/>
            </a:pPr>
            <a:r>
              <a:rPr lang="en-US" dirty="0" smtClean="0"/>
              <a:t>“For </a:t>
            </a:r>
            <a:r>
              <a:rPr lang="en-US" dirty="0"/>
              <a:t>persons who do NOT work exclusively for the action, the beneficiaries must: − show the actual hours worked, with reliable time records (i.e. timesheets) either on paper or in a computer-based time recording system. Time records must be dated and signed at least monthly by the person working for the action and his/her supervisor</a:t>
            </a:r>
            <a:r>
              <a:rPr lang="en-US" dirty="0" smtClean="0"/>
              <a:t>.”</a:t>
            </a:r>
            <a:endParaRPr lang="it-IT" dirty="0"/>
          </a:p>
          <a:p>
            <a:pPr marL="0" indent="0" algn="just">
              <a:lnSpc>
                <a:spcPct val="80000"/>
              </a:lnSpc>
              <a:buNone/>
            </a:pPr>
            <a:endParaRPr lang="en-US" b="1" dirty="0"/>
          </a:p>
          <a:p>
            <a:pPr marL="0" indent="0" algn="just">
              <a:lnSpc>
                <a:spcPct val="80000"/>
              </a:lnSpc>
              <a:buNone/>
            </a:pPr>
            <a:endParaRPr lang="en-US" dirty="0" smtClean="0"/>
          </a:p>
          <a:p>
            <a:pPr marL="0" indent="0" algn="just">
              <a:lnSpc>
                <a:spcPct val="80000"/>
              </a:lnSpc>
              <a:buNone/>
            </a:pPr>
            <a:endParaRPr lang="en-US" sz="2000" dirty="0" smtClean="0"/>
          </a:p>
          <a:p>
            <a:pPr marL="0" indent="0" algn="just">
              <a:lnSpc>
                <a:spcPct val="80000"/>
              </a:lnSpc>
              <a:buNone/>
            </a:pPr>
            <a:r>
              <a:rPr lang="en-US" sz="2000" dirty="0" smtClean="0"/>
              <a:t>AGA </a:t>
            </a:r>
            <a:r>
              <a:rPr lang="en-US" sz="2000" dirty="0"/>
              <a:t>— Annotated Model Grant Agreement: H2020 General MGA: V1.7 – December 2014 – </a:t>
            </a:r>
            <a:r>
              <a:rPr lang="en-US" sz="2000" dirty="0" smtClean="0"/>
              <a:t>p.160</a:t>
            </a:r>
            <a:endParaRPr lang="it-IT" sz="2000" dirty="0"/>
          </a:p>
        </p:txBody>
      </p:sp>
      <p:pic>
        <p:nvPicPr>
          <p:cNvPr id="5"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1" y="6771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851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0" y="3"/>
            <a:ext cx="8432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p>
            <a:pPr algn="ctr" defTabSz="914400" eaLnBrk="0" fontAlgn="base" hangingPunct="0">
              <a:spcBef>
                <a:spcPct val="0"/>
              </a:spcBef>
              <a:spcAft>
                <a:spcPct val="0"/>
              </a:spcAft>
            </a:pPr>
            <a:endParaRPr lang="en-GB" sz="3200" b="1" dirty="0">
              <a:solidFill>
                <a:srgbClr val="ECFC20"/>
              </a:solidFill>
              <a:latin typeface="Tahoma" pitchFamily="34" charset="0"/>
            </a:endParaRPr>
          </a:p>
        </p:txBody>
      </p:sp>
      <p:sp>
        <p:nvSpPr>
          <p:cNvPr id="5124" name="Rectangle 6"/>
          <p:cNvSpPr>
            <a:spLocks noChangeArrowheads="1"/>
          </p:cNvSpPr>
          <p:nvPr/>
        </p:nvSpPr>
        <p:spPr bwMode="auto">
          <a:xfrm>
            <a:off x="912284" y="1412875"/>
            <a:ext cx="10327216"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eaLnBrk="0" fontAlgn="base" hangingPunct="0">
              <a:spcBef>
                <a:spcPct val="20000"/>
              </a:spcBef>
              <a:spcAft>
                <a:spcPct val="0"/>
              </a:spcAft>
              <a:buClr>
                <a:srgbClr val="000000"/>
              </a:buClr>
            </a:pPr>
            <a:r>
              <a:rPr lang="en-US" sz="3600" dirty="0" smtClean="0">
                <a:solidFill>
                  <a:srgbClr val="000000"/>
                </a:solidFill>
                <a:latin typeface="Tahoma" pitchFamily="34" charset="0"/>
              </a:rPr>
              <a:t>Establishing systems from the start:</a:t>
            </a:r>
          </a:p>
          <a:p>
            <a:pPr marL="342900" indent="-342900" defTabSz="914400" eaLnBrk="0" fontAlgn="base" hangingPunct="0">
              <a:spcBef>
                <a:spcPct val="20000"/>
              </a:spcBef>
              <a:spcAft>
                <a:spcPct val="0"/>
              </a:spcAft>
              <a:buClr>
                <a:srgbClr val="000000"/>
              </a:buClr>
            </a:pPr>
            <a:r>
              <a:rPr lang="en-US" sz="2400" dirty="0" smtClean="0">
                <a:solidFill>
                  <a:srgbClr val="000000"/>
                </a:solidFill>
                <a:latin typeface="Tahoma" pitchFamily="34" charset="0"/>
              </a:rPr>
              <a:t>You must keep time records!</a:t>
            </a:r>
          </a:p>
          <a:p>
            <a:pPr marL="342900" indent="-342900" defTabSz="914400" eaLnBrk="0" fontAlgn="base" hangingPunct="0">
              <a:spcBef>
                <a:spcPct val="20000"/>
              </a:spcBef>
              <a:spcAft>
                <a:spcPct val="0"/>
              </a:spcAft>
              <a:buClr>
                <a:srgbClr val="000000"/>
              </a:buClr>
            </a:pPr>
            <a:r>
              <a:rPr lang="en-US" sz="2400" dirty="0">
                <a:solidFill>
                  <a:srgbClr val="000000"/>
                </a:solidFill>
                <a:latin typeface="Tahoma" pitchFamily="34" charset="0"/>
              </a:rPr>
              <a:t>	</a:t>
            </a:r>
            <a:endParaRPr lang="en-US" sz="2400" dirty="0" smtClean="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r>
              <a:rPr lang="en-US" sz="2400" dirty="0">
                <a:solidFill>
                  <a:srgbClr val="000000"/>
                </a:solidFill>
                <a:latin typeface="Tahoma" pitchFamily="34" charset="0"/>
              </a:rPr>
              <a:t>Regular errors:</a:t>
            </a:r>
          </a:p>
          <a:p>
            <a:pPr marL="342900" indent="-342900" defTabSz="914400" eaLnBrk="0" fontAlgn="base" hangingPunct="0">
              <a:spcBef>
                <a:spcPct val="20000"/>
              </a:spcBef>
              <a:spcAft>
                <a:spcPct val="0"/>
              </a:spcAft>
              <a:buClr>
                <a:srgbClr val="000000"/>
              </a:buClr>
            </a:pPr>
            <a:endParaRPr lang="en-US" sz="2400" dirty="0" smtClean="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r>
              <a:rPr lang="en-US" sz="2400" dirty="0" smtClean="0">
                <a:solidFill>
                  <a:srgbClr val="000000"/>
                </a:solidFill>
                <a:latin typeface="Tahoma" pitchFamily="34" charset="0"/>
              </a:rPr>
              <a:t>- 	Staff </a:t>
            </a:r>
            <a:r>
              <a:rPr lang="en-US" sz="2400" dirty="0">
                <a:solidFill>
                  <a:srgbClr val="000000"/>
                </a:solidFill>
                <a:latin typeface="Tahoma" pitchFamily="34" charset="0"/>
              </a:rPr>
              <a:t>working on the project and sick or on holiday at the same time!!</a:t>
            </a:r>
          </a:p>
          <a:p>
            <a:pPr marL="342900" indent="-342900" defTabSz="914400" eaLnBrk="0" fontAlgn="base" hangingPunct="0">
              <a:spcBef>
                <a:spcPct val="20000"/>
              </a:spcBef>
              <a:spcAft>
                <a:spcPct val="0"/>
              </a:spcAft>
              <a:buClr>
                <a:srgbClr val="000000"/>
              </a:buClr>
              <a:buFontTx/>
              <a:buChar char="-"/>
            </a:pPr>
            <a:r>
              <a:rPr lang="en-US" sz="2400" dirty="0" smtClean="0">
                <a:solidFill>
                  <a:srgbClr val="000000"/>
                </a:solidFill>
                <a:latin typeface="Tahoma" pitchFamily="34" charset="0"/>
              </a:rPr>
              <a:t>Hours claimed cannot be supported</a:t>
            </a:r>
          </a:p>
          <a:p>
            <a:pPr marL="342900" indent="-342900" defTabSz="914400" eaLnBrk="0" fontAlgn="base" hangingPunct="0">
              <a:spcBef>
                <a:spcPct val="20000"/>
              </a:spcBef>
              <a:spcAft>
                <a:spcPct val="0"/>
              </a:spcAft>
              <a:buClr>
                <a:srgbClr val="000000"/>
              </a:buClr>
              <a:buFontTx/>
              <a:buChar char="-"/>
            </a:pPr>
            <a:r>
              <a:rPr lang="en-US" sz="2400" dirty="0" smtClean="0">
                <a:solidFill>
                  <a:srgbClr val="000000"/>
                </a:solidFill>
                <a:latin typeface="Tahoma" pitchFamily="34" charset="0"/>
              </a:rPr>
              <a:t>Impossible number of hours claimed</a:t>
            </a:r>
            <a:endParaRPr lang="en-US" sz="2400" dirty="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endParaRPr lang="en-US" sz="2400" dirty="0" smtClean="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endParaRPr lang="en-US" sz="2400" dirty="0" smtClean="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endParaRPr lang="en-GB" sz="2000" dirty="0" smtClean="0">
              <a:solidFill>
                <a:srgbClr val="000000"/>
              </a:solidFill>
              <a:latin typeface="Tahoma" pitchFamily="34" charset="0"/>
            </a:endParaRPr>
          </a:p>
          <a:p>
            <a:pPr defTabSz="914400" eaLnBrk="0" fontAlgn="base" hangingPunct="0">
              <a:spcBef>
                <a:spcPct val="20000"/>
              </a:spcBef>
              <a:spcAft>
                <a:spcPct val="0"/>
              </a:spcAft>
              <a:buClr>
                <a:srgbClr val="000000"/>
              </a:buClr>
            </a:pPr>
            <a:endParaRPr lang="en-US" sz="2000" dirty="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endParaRPr lang="en-US" sz="2000" dirty="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buFontTx/>
              <a:buChar char="•"/>
            </a:pPr>
            <a:endParaRPr lang="en-US" sz="2000" dirty="0">
              <a:solidFill>
                <a:srgbClr val="000000"/>
              </a:solidFill>
              <a:latin typeface="Tahoma" pitchFamily="34" charset="0"/>
            </a:endParaRPr>
          </a:p>
        </p:txBody>
      </p:sp>
    </p:spTree>
    <p:extLst>
      <p:ext uri="{BB962C8B-B14F-4D97-AF65-F5344CB8AC3E}">
        <p14:creationId xmlns:p14="http://schemas.microsoft.com/office/powerpoint/2010/main" val="3107124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0" y="5"/>
            <a:ext cx="8432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p>
            <a:pPr algn="ctr" defTabSz="914400" eaLnBrk="0" fontAlgn="base" hangingPunct="0">
              <a:spcBef>
                <a:spcPct val="0"/>
              </a:spcBef>
              <a:spcAft>
                <a:spcPct val="0"/>
              </a:spcAft>
            </a:pPr>
            <a:endParaRPr lang="en-GB" sz="3200" b="1" dirty="0">
              <a:solidFill>
                <a:srgbClr val="ECFC20"/>
              </a:solidFill>
              <a:latin typeface="Tahoma" pitchFamily="34" charset="0"/>
            </a:endParaRPr>
          </a:p>
        </p:txBody>
      </p:sp>
      <p:sp>
        <p:nvSpPr>
          <p:cNvPr id="5124" name="Rectangle 6"/>
          <p:cNvSpPr>
            <a:spLocks noChangeArrowheads="1"/>
          </p:cNvSpPr>
          <p:nvPr/>
        </p:nvSpPr>
        <p:spPr bwMode="auto">
          <a:xfrm>
            <a:off x="912284" y="1412875"/>
            <a:ext cx="10327216"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eaLnBrk="0" fontAlgn="base" hangingPunct="0">
              <a:spcBef>
                <a:spcPct val="20000"/>
              </a:spcBef>
              <a:spcAft>
                <a:spcPct val="0"/>
              </a:spcAft>
              <a:buClr>
                <a:srgbClr val="000000"/>
              </a:buClr>
            </a:pPr>
            <a:r>
              <a:rPr lang="en-US" sz="3600" dirty="0" smtClean="0">
                <a:solidFill>
                  <a:srgbClr val="000000"/>
                </a:solidFill>
                <a:latin typeface="Tahoma" pitchFamily="34" charset="0"/>
              </a:rPr>
              <a:t>Establishing systems from the start:</a:t>
            </a:r>
          </a:p>
          <a:p>
            <a:pPr marL="342900" indent="-342900" defTabSz="914400" eaLnBrk="0" fontAlgn="base" hangingPunct="0">
              <a:spcBef>
                <a:spcPct val="20000"/>
              </a:spcBef>
              <a:spcAft>
                <a:spcPct val="0"/>
              </a:spcAft>
              <a:buClr>
                <a:srgbClr val="000000"/>
              </a:buClr>
            </a:pPr>
            <a:endParaRPr lang="en-US" sz="2400" dirty="0" smtClean="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r>
              <a:rPr lang="en-US" sz="2400" dirty="0" smtClean="0">
                <a:solidFill>
                  <a:srgbClr val="000000"/>
                </a:solidFill>
                <a:latin typeface="Tahoma" pitchFamily="34" charset="0"/>
              </a:rPr>
              <a:t>Staff working on the project must keep time records (MGA Article 18)!</a:t>
            </a:r>
          </a:p>
          <a:p>
            <a:pPr marL="342900" indent="-342900" defTabSz="914400" eaLnBrk="0" fontAlgn="base" hangingPunct="0">
              <a:spcBef>
                <a:spcPct val="20000"/>
              </a:spcBef>
              <a:spcAft>
                <a:spcPct val="0"/>
              </a:spcAft>
              <a:buClr>
                <a:srgbClr val="000000"/>
              </a:buClr>
            </a:pPr>
            <a:r>
              <a:rPr lang="en-US" sz="2400" dirty="0">
                <a:solidFill>
                  <a:srgbClr val="000000"/>
                </a:solidFill>
                <a:latin typeface="Tahoma" pitchFamily="34" charset="0"/>
              </a:rPr>
              <a:t>	</a:t>
            </a:r>
            <a:endParaRPr lang="en-US" sz="2400" dirty="0" smtClean="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r>
              <a:rPr lang="en-US" sz="2400" dirty="0">
                <a:solidFill>
                  <a:srgbClr val="000000"/>
                </a:solidFill>
                <a:latin typeface="Tahoma" pitchFamily="34" charset="0"/>
              </a:rPr>
              <a:t>	</a:t>
            </a:r>
            <a:r>
              <a:rPr lang="en-US" sz="2400" dirty="0" smtClean="0">
                <a:solidFill>
                  <a:srgbClr val="000000"/>
                </a:solidFill>
                <a:latin typeface="Tahoma" pitchFamily="34" charset="0"/>
              </a:rPr>
              <a:t>- staff must record the hours they spend on the</a:t>
            </a:r>
          </a:p>
          <a:p>
            <a:pPr marL="342900" indent="-342900" defTabSz="914400" eaLnBrk="0" fontAlgn="base" hangingPunct="0">
              <a:spcBef>
                <a:spcPct val="20000"/>
              </a:spcBef>
              <a:spcAft>
                <a:spcPct val="0"/>
              </a:spcAft>
              <a:buClr>
                <a:srgbClr val="000000"/>
              </a:buClr>
            </a:pPr>
            <a:r>
              <a:rPr lang="en-US" sz="2400" dirty="0">
                <a:solidFill>
                  <a:srgbClr val="000000"/>
                </a:solidFill>
                <a:latin typeface="Tahoma" pitchFamily="34" charset="0"/>
              </a:rPr>
              <a:t>	</a:t>
            </a:r>
            <a:r>
              <a:rPr lang="en-US" sz="2400" dirty="0" smtClean="0">
                <a:solidFill>
                  <a:srgbClr val="000000"/>
                </a:solidFill>
                <a:latin typeface="Tahoma" pitchFamily="34" charset="0"/>
              </a:rPr>
              <a:t>	project </a:t>
            </a:r>
          </a:p>
          <a:p>
            <a:pPr marL="342900" indent="-342900" defTabSz="914400" eaLnBrk="0" fontAlgn="base" hangingPunct="0">
              <a:spcBef>
                <a:spcPct val="20000"/>
              </a:spcBef>
              <a:spcAft>
                <a:spcPct val="0"/>
              </a:spcAft>
              <a:buClr>
                <a:srgbClr val="000000"/>
              </a:buClr>
            </a:pPr>
            <a:r>
              <a:rPr lang="en-US" sz="2400" dirty="0">
                <a:solidFill>
                  <a:srgbClr val="000000"/>
                </a:solidFill>
                <a:latin typeface="Tahoma" pitchFamily="34" charset="0"/>
              </a:rPr>
              <a:t>	</a:t>
            </a:r>
            <a:r>
              <a:rPr lang="en-US" sz="2400" dirty="0" smtClean="0">
                <a:solidFill>
                  <a:srgbClr val="000000"/>
                </a:solidFill>
                <a:latin typeface="Tahoma" pitchFamily="34" charset="0"/>
              </a:rPr>
              <a:t>- regularly (daily, weekly)</a:t>
            </a:r>
          </a:p>
          <a:p>
            <a:pPr marL="342900" indent="-342900" defTabSz="914400" eaLnBrk="0" fontAlgn="base" hangingPunct="0">
              <a:spcBef>
                <a:spcPct val="20000"/>
              </a:spcBef>
              <a:spcAft>
                <a:spcPct val="0"/>
              </a:spcAft>
              <a:buClr>
                <a:srgbClr val="000000"/>
              </a:buClr>
            </a:pPr>
            <a:r>
              <a:rPr lang="en-US" sz="2400" dirty="0">
                <a:solidFill>
                  <a:srgbClr val="000000"/>
                </a:solidFill>
                <a:latin typeface="Tahoma" pitchFamily="34" charset="0"/>
              </a:rPr>
              <a:t>	</a:t>
            </a:r>
            <a:r>
              <a:rPr lang="en-US" sz="2400" dirty="0" smtClean="0">
                <a:solidFill>
                  <a:srgbClr val="000000"/>
                </a:solidFill>
                <a:latin typeface="Tahoma" pitchFamily="34" charset="0"/>
              </a:rPr>
              <a:t>- countersigned by a supervisor </a:t>
            </a:r>
          </a:p>
          <a:p>
            <a:pPr marL="342900" indent="-342900" defTabSz="914400" eaLnBrk="0" fontAlgn="base" hangingPunct="0">
              <a:spcBef>
                <a:spcPct val="20000"/>
              </a:spcBef>
              <a:spcAft>
                <a:spcPct val="0"/>
              </a:spcAft>
              <a:buClr>
                <a:srgbClr val="000000"/>
              </a:buClr>
            </a:pPr>
            <a:endParaRPr lang="en-US" sz="2400" dirty="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endParaRPr lang="en-US" sz="2400" dirty="0" smtClean="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endParaRPr lang="en-US" sz="2400" dirty="0" smtClean="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endParaRPr lang="en-GB" sz="2000" dirty="0" smtClean="0">
              <a:solidFill>
                <a:srgbClr val="000000"/>
              </a:solidFill>
              <a:latin typeface="Tahoma" pitchFamily="34" charset="0"/>
            </a:endParaRPr>
          </a:p>
          <a:p>
            <a:pPr defTabSz="914400" eaLnBrk="0" fontAlgn="base" hangingPunct="0">
              <a:spcBef>
                <a:spcPct val="20000"/>
              </a:spcBef>
              <a:spcAft>
                <a:spcPct val="0"/>
              </a:spcAft>
              <a:buClr>
                <a:srgbClr val="000000"/>
              </a:buClr>
            </a:pPr>
            <a:endParaRPr lang="en-US" sz="2000" dirty="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pPr>
            <a:endParaRPr lang="en-US" sz="2000" dirty="0">
              <a:solidFill>
                <a:srgbClr val="000000"/>
              </a:solidFill>
              <a:latin typeface="Tahoma" pitchFamily="34" charset="0"/>
            </a:endParaRPr>
          </a:p>
          <a:p>
            <a:pPr marL="342900" indent="-342900" defTabSz="914400" eaLnBrk="0" fontAlgn="base" hangingPunct="0">
              <a:spcBef>
                <a:spcPct val="20000"/>
              </a:spcBef>
              <a:spcAft>
                <a:spcPct val="0"/>
              </a:spcAft>
              <a:buClr>
                <a:srgbClr val="000000"/>
              </a:buClr>
              <a:buFontTx/>
              <a:buChar char="•"/>
            </a:pPr>
            <a:endParaRPr lang="en-US" sz="2000" dirty="0">
              <a:solidFill>
                <a:srgbClr val="000000"/>
              </a:solidFill>
              <a:latin typeface="Tahoma" pitchFamily="34" charset="0"/>
            </a:endParaRPr>
          </a:p>
        </p:txBody>
      </p:sp>
    </p:spTree>
    <p:extLst>
      <p:ext uri="{BB962C8B-B14F-4D97-AF65-F5344CB8AC3E}">
        <p14:creationId xmlns:p14="http://schemas.microsoft.com/office/powerpoint/2010/main" val="3914176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Tempo produttivo in H2020</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en-US" dirty="0" smtClean="0"/>
              <a:t>Three options:</a:t>
            </a:r>
          </a:p>
          <a:p>
            <a:pPr algn="just"/>
            <a:r>
              <a:rPr lang="en-US" dirty="0" smtClean="0"/>
              <a:t>1720 hours for persons working full time (or corresponding pro-rata for persons not working full time) </a:t>
            </a:r>
            <a:r>
              <a:rPr lang="en-US" b="1" dirty="0" smtClean="0"/>
              <a:t>(‘1720 fixed hours’)</a:t>
            </a:r>
          </a:p>
          <a:p>
            <a:pPr algn="just"/>
            <a:r>
              <a:rPr lang="en-US" dirty="0" smtClean="0"/>
              <a:t>the total number of hours worked by the person in the year for the beneficiary </a:t>
            </a:r>
            <a:r>
              <a:rPr lang="en-US" b="1" dirty="0" smtClean="0"/>
              <a:t>(‘individual annual productive hours’)</a:t>
            </a:r>
          </a:p>
          <a:p>
            <a:pPr algn="just"/>
            <a:r>
              <a:rPr lang="en-US" dirty="0" smtClean="0"/>
              <a:t>the ‘standard number of annual hours’ generally applied by the beneficiary for its personnel in accordance with its usual cost accounting practices </a:t>
            </a:r>
            <a:r>
              <a:rPr lang="en-US" b="1" dirty="0" smtClean="0"/>
              <a:t>(‘standard annual productive hours’)</a:t>
            </a:r>
            <a:r>
              <a:rPr lang="en-US" dirty="0" smtClean="0"/>
              <a:t> </a:t>
            </a:r>
            <a:endParaRPr lang="it-IT" dirty="0"/>
          </a:p>
        </p:txBody>
      </p:sp>
    </p:spTree>
    <p:extLst>
      <p:ext uri="{BB962C8B-B14F-4D97-AF65-F5344CB8AC3E}">
        <p14:creationId xmlns:p14="http://schemas.microsoft.com/office/powerpoint/2010/main" val="2332823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01" t="5967" r="7053" b="24153"/>
          <a:stretch/>
        </p:blipFill>
        <p:spPr bwMode="auto">
          <a:xfrm>
            <a:off x="274321" y="701041"/>
            <a:ext cx="11769911" cy="600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146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Grazie dell’attenzione	</a:t>
            </a:r>
            <a:endParaRPr lang="it-IT" dirty="0"/>
          </a:p>
        </p:txBody>
      </p:sp>
      <p:sp>
        <p:nvSpPr>
          <p:cNvPr id="3" name="Sottotitolo 4"/>
          <p:cNvSpPr>
            <a:spLocks noGrp="1"/>
          </p:cNvSpPr>
          <p:nvPr/>
        </p:nvSpPr>
        <p:spPr bwMode="auto">
          <a:xfrm>
            <a:off x="3386919" y="4521958"/>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FontTx/>
              <a:buNone/>
              <a:defRPr sz="1600">
                <a:solidFill>
                  <a:srgbClr val="0509A3"/>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Char char="–"/>
              <a:defRPr sz="2000">
                <a:solidFill>
                  <a:srgbClr val="0509A3"/>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Char char="•"/>
              <a:defRPr>
                <a:solidFill>
                  <a:srgbClr val="0509A3"/>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Char char="–"/>
              <a:defRPr sz="1600">
                <a:solidFill>
                  <a:srgbClr val="0509A3"/>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Char char="»"/>
              <a:defRPr sz="1400">
                <a:solidFill>
                  <a:srgbClr val="0509A3"/>
                </a:solidFill>
                <a:latin typeface="+mn-lt"/>
                <a:ea typeface="MS PGothic" panose="020B0600070205080204" pitchFamily="34" charset="-128"/>
                <a:cs typeface="MS PGothic" charset="0"/>
              </a:defRPr>
            </a:lvl5pPr>
            <a:lvl6pPr marL="2514600" indent="-228600" algn="l" rtl="0" eaLnBrk="1" fontAlgn="base" hangingPunct="1">
              <a:spcBef>
                <a:spcPct val="20000"/>
              </a:spcBef>
              <a:spcAft>
                <a:spcPct val="0"/>
              </a:spcAft>
              <a:buChar char="»"/>
              <a:defRPr sz="1400">
                <a:solidFill>
                  <a:srgbClr val="0509A3"/>
                </a:solidFill>
                <a:latin typeface="+mn-lt"/>
                <a:ea typeface="+mn-ea"/>
              </a:defRPr>
            </a:lvl6pPr>
            <a:lvl7pPr marL="2971800" indent="-228600" algn="l" rtl="0" eaLnBrk="1" fontAlgn="base" hangingPunct="1">
              <a:spcBef>
                <a:spcPct val="20000"/>
              </a:spcBef>
              <a:spcAft>
                <a:spcPct val="0"/>
              </a:spcAft>
              <a:buChar char="»"/>
              <a:defRPr sz="1400">
                <a:solidFill>
                  <a:srgbClr val="0509A3"/>
                </a:solidFill>
                <a:latin typeface="+mn-lt"/>
                <a:ea typeface="+mn-ea"/>
              </a:defRPr>
            </a:lvl7pPr>
            <a:lvl8pPr marL="3429000" indent="-228600" algn="l" rtl="0" eaLnBrk="1" fontAlgn="base" hangingPunct="1">
              <a:spcBef>
                <a:spcPct val="20000"/>
              </a:spcBef>
              <a:spcAft>
                <a:spcPct val="0"/>
              </a:spcAft>
              <a:buChar char="»"/>
              <a:defRPr sz="1400">
                <a:solidFill>
                  <a:srgbClr val="0509A3"/>
                </a:solidFill>
                <a:latin typeface="+mn-lt"/>
                <a:ea typeface="+mn-ea"/>
              </a:defRPr>
            </a:lvl8pPr>
            <a:lvl9pPr marL="3886200" indent="-228600" algn="l" rtl="0" eaLnBrk="1" fontAlgn="base" hangingPunct="1">
              <a:spcBef>
                <a:spcPct val="20000"/>
              </a:spcBef>
              <a:spcAft>
                <a:spcPct val="0"/>
              </a:spcAft>
              <a:buChar char="»"/>
              <a:defRPr sz="1400">
                <a:solidFill>
                  <a:srgbClr val="0509A3"/>
                </a:solidFill>
                <a:latin typeface="+mn-lt"/>
                <a:ea typeface="+mn-ea"/>
              </a:defRPr>
            </a:lvl9pPr>
          </a:lstStyle>
          <a:p>
            <a:r>
              <a:rPr lang="it-IT" dirty="0" smtClean="0">
                <a:solidFill>
                  <a:schemeClr val="tx1"/>
                </a:solidFill>
              </a:rPr>
              <a:t>sabina.pellizzoni@roma1.infn.it</a:t>
            </a:r>
          </a:p>
          <a:p>
            <a:r>
              <a:rPr lang="it-IT" dirty="0" smtClean="0">
                <a:solidFill>
                  <a:schemeClr val="tx1"/>
                </a:solidFill>
              </a:rPr>
              <a:t>INFN – Servizio Coordinamento Fondi esterni</a:t>
            </a:r>
            <a:endParaRPr lang="it-IT" dirty="0">
              <a:solidFill>
                <a:schemeClr val="tx1"/>
              </a:solidFill>
            </a:endParaRPr>
          </a:p>
        </p:txBody>
      </p:sp>
    </p:spTree>
    <p:extLst>
      <p:ext uri="{BB962C8B-B14F-4D97-AF65-F5344CB8AC3E}">
        <p14:creationId xmlns:p14="http://schemas.microsoft.com/office/powerpoint/2010/main" val="2278739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112108" y="537822"/>
            <a:ext cx="9601200" cy="1303337"/>
          </a:xfrm>
        </p:spPr>
        <p:txBody>
          <a:bodyPr>
            <a:normAutofit fontScale="90000"/>
          </a:bodyPr>
          <a:lstStyle/>
          <a:p>
            <a:r>
              <a:rPr lang="it-IT" dirty="0"/>
              <a:t>Contesto – Indicazioni UE</a:t>
            </a:r>
            <a:br>
              <a:rPr lang="it-IT" dirty="0"/>
            </a:br>
            <a:endParaRPr lang="it-IT" dirty="0"/>
          </a:p>
        </p:txBody>
      </p:sp>
      <p:sp>
        <p:nvSpPr>
          <p:cNvPr id="3" name="Segnaposto contenuto 2"/>
          <p:cNvSpPr>
            <a:spLocks noGrp="1"/>
          </p:cNvSpPr>
          <p:nvPr>
            <p:ph idx="4294967295"/>
          </p:nvPr>
        </p:nvSpPr>
        <p:spPr>
          <a:xfrm>
            <a:off x="824460" y="1325447"/>
            <a:ext cx="10675563" cy="5376069"/>
          </a:xfrm>
        </p:spPr>
        <p:txBody>
          <a:bodyPr>
            <a:normAutofit/>
          </a:bodyPr>
          <a:lstStyle/>
          <a:p>
            <a:pPr marL="0" indent="0" algn="just">
              <a:lnSpc>
                <a:spcPct val="170000"/>
              </a:lnSpc>
              <a:buNone/>
            </a:pPr>
            <a:r>
              <a:rPr lang="en-US" dirty="0" smtClean="0"/>
              <a:t>“</a:t>
            </a:r>
            <a:r>
              <a:rPr lang="en-US" dirty="0"/>
              <a:t>Only the hours worked on the project can be </a:t>
            </a:r>
            <a:r>
              <a:rPr lang="en-US" dirty="0" smtClean="0"/>
              <a:t>charged. </a:t>
            </a:r>
            <a:r>
              <a:rPr lang="en-US" b="1" dirty="0" smtClean="0"/>
              <a:t>Working   </a:t>
            </a:r>
            <a:r>
              <a:rPr lang="en-US" b="1" dirty="0"/>
              <a:t>time   to   be   charged   must   be   </a:t>
            </a:r>
            <a:r>
              <a:rPr lang="en-US" b="1" dirty="0" smtClean="0"/>
              <a:t>recorded throughout </a:t>
            </a:r>
            <a:r>
              <a:rPr lang="en-US" b="1" dirty="0"/>
              <a:t>the duration of the project by </a:t>
            </a:r>
            <a:r>
              <a:rPr lang="en-US" b="1" dirty="0" smtClean="0"/>
              <a:t>timesheets</a:t>
            </a:r>
            <a:r>
              <a:rPr lang="en-US" dirty="0" smtClean="0"/>
              <a:t>, adequately </a:t>
            </a:r>
            <a:r>
              <a:rPr lang="en-US" dirty="0"/>
              <a:t>supported by evidence of their </a:t>
            </a:r>
            <a:r>
              <a:rPr lang="en-US" dirty="0" smtClean="0"/>
              <a:t>reality and  </a:t>
            </a:r>
            <a:r>
              <a:rPr lang="en-US" dirty="0"/>
              <a:t>reliability.  In  the  absence  of  timesheets,  </a:t>
            </a:r>
            <a:r>
              <a:rPr lang="en-US" dirty="0" smtClean="0"/>
              <a:t>the beneficiary  </a:t>
            </a:r>
            <a:r>
              <a:rPr lang="en-US" dirty="0"/>
              <a:t>must  substantiate  the  cost  claimed   </a:t>
            </a:r>
            <a:r>
              <a:rPr lang="en-US" dirty="0" smtClean="0"/>
              <a:t>by reasonable   </a:t>
            </a:r>
            <a:r>
              <a:rPr lang="en-US" dirty="0"/>
              <a:t>means   (alternative   evidence)   giving   </a:t>
            </a:r>
            <a:r>
              <a:rPr lang="en-US" dirty="0" smtClean="0"/>
              <a:t>an equivalent  </a:t>
            </a:r>
            <a:r>
              <a:rPr lang="en-US" dirty="0"/>
              <a:t>level  of  assurance,  to  be  assessed  by  </a:t>
            </a:r>
            <a:r>
              <a:rPr lang="en-US" dirty="0" smtClean="0"/>
              <a:t>the auditor”.</a:t>
            </a:r>
            <a:endParaRPr lang="en-US" dirty="0"/>
          </a:p>
          <a:p>
            <a:pPr marL="0" indent="0">
              <a:lnSpc>
                <a:spcPct val="110000"/>
              </a:lnSpc>
              <a:buNone/>
            </a:pPr>
            <a:endParaRPr lang="en-US" dirty="0" smtClean="0"/>
          </a:p>
          <a:p>
            <a:pPr marL="0" indent="0">
              <a:lnSpc>
                <a:spcPct val="110000"/>
              </a:lnSpc>
              <a:buNone/>
            </a:pPr>
            <a:r>
              <a:rPr lang="en-US" sz="1800" dirty="0" smtClean="0"/>
              <a:t>Fonte: Guide </a:t>
            </a:r>
            <a:r>
              <a:rPr lang="en-US" sz="1800" dirty="0"/>
              <a:t>to Financial Issues relating </a:t>
            </a:r>
            <a:r>
              <a:rPr lang="en-US" sz="1800" dirty="0" smtClean="0"/>
              <a:t>to FP7 </a:t>
            </a:r>
            <a:r>
              <a:rPr lang="en-US" sz="1800" dirty="0"/>
              <a:t>Indirect </a:t>
            </a:r>
            <a:r>
              <a:rPr lang="en-US" sz="1800" dirty="0" smtClean="0"/>
              <a:t>Actions – p.55</a:t>
            </a:r>
            <a:endParaRPr lang="it-IT" sz="1800" dirty="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85" y="653070"/>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94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30876" y="575879"/>
            <a:ext cx="10058400" cy="1450975"/>
          </a:xfrm>
        </p:spPr>
        <p:txBody>
          <a:bodyPr>
            <a:normAutofit/>
          </a:bodyPr>
          <a:lstStyle/>
          <a:p>
            <a:r>
              <a:rPr lang="it-IT" sz="4000" dirty="0" smtClean="0"/>
              <a:t>Requisiti timesheet – Indicazioni UE 1/4</a:t>
            </a:r>
            <a:r>
              <a:rPr lang="it-IT" sz="4000" dirty="0"/>
              <a:t/>
            </a:r>
            <a:br>
              <a:rPr lang="it-IT" sz="4000" dirty="0"/>
            </a:br>
            <a:endParaRPr lang="it-IT" sz="4000" dirty="0"/>
          </a:p>
        </p:txBody>
      </p:sp>
      <p:sp>
        <p:nvSpPr>
          <p:cNvPr id="3" name="Segnaposto contenuto 2"/>
          <p:cNvSpPr>
            <a:spLocks noGrp="1"/>
          </p:cNvSpPr>
          <p:nvPr>
            <p:ph idx="4294967295"/>
          </p:nvPr>
        </p:nvSpPr>
        <p:spPr>
          <a:xfrm>
            <a:off x="1037968" y="1493869"/>
            <a:ext cx="10322011" cy="4860538"/>
          </a:xfrm>
        </p:spPr>
        <p:txBody>
          <a:bodyPr>
            <a:noAutofit/>
          </a:bodyPr>
          <a:lstStyle/>
          <a:p>
            <a:pPr marL="0" indent="0" algn="just">
              <a:lnSpc>
                <a:spcPct val="110000"/>
              </a:lnSpc>
              <a:buNone/>
            </a:pPr>
            <a:r>
              <a:rPr lang="en-US" dirty="0"/>
              <a:t>Il </a:t>
            </a:r>
            <a:r>
              <a:rPr lang="en-US" dirty="0" smtClean="0"/>
              <a:t>timesheet per rispettare i </a:t>
            </a:r>
            <a:r>
              <a:rPr lang="it-IT" dirty="0" smtClean="0"/>
              <a:t>requisiti </a:t>
            </a:r>
            <a:r>
              <a:rPr lang="it-IT" dirty="0"/>
              <a:t>previsti dalla base giuridica </a:t>
            </a:r>
            <a:r>
              <a:rPr lang="it-IT" dirty="0" smtClean="0"/>
              <a:t>dell’FP7 deve</a:t>
            </a:r>
            <a:r>
              <a:rPr lang="en-US" dirty="0" smtClean="0"/>
              <a:t> esporre le seguenti informazioni:</a:t>
            </a:r>
          </a:p>
          <a:p>
            <a:pPr algn="just">
              <a:lnSpc>
                <a:spcPct val="110000"/>
              </a:lnSpc>
            </a:pPr>
            <a:r>
              <a:rPr lang="en-US" dirty="0" smtClean="0"/>
              <a:t>full </a:t>
            </a:r>
            <a:r>
              <a:rPr lang="en-US" dirty="0"/>
              <a:t>name of beneficiary as </a:t>
            </a:r>
            <a:r>
              <a:rPr lang="en-US" dirty="0" smtClean="0"/>
              <a:t>indicated in </a:t>
            </a:r>
            <a:r>
              <a:rPr lang="en-US" dirty="0"/>
              <a:t>the ECGA;</a:t>
            </a:r>
          </a:p>
          <a:p>
            <a:pPr algn="just">
              <a:lnSpc>
                <a:spcPct val="110000"/>
              </a:lnSpc>
            </a:pPr>
            <a:r>
              <a:rPr lang="en-US" dirty="0" smtClean="0"/>
              <a:t>full </a:t>
            </a:r>
            <a:r>
              <a:rPr lang="en-US" dirty="0"/>
              <a:t>name and signature of the employee directly contributing to RTD project;</a:t>
            </a:r>
          </a:p>
          <a:p>
            <a:pPr algn="just">
              <a:lnSpc>
                <a:spcPct val="110000"/>
              </a:lnSpc>
            </a:pPr>
            <a:r>
              <a:rPr lang="en-US" dirty="0" smtClean="0"/>
              <a:t>title of RTD project </a:t>
            </a:r>
            <a:r>
              <a:rPr lang="en-US" dirty="0"/>
              <a:t>as indicated in the ECGA;</a:t>
            </a:r>
          </a:p>
          <a:p>
            <a:pPr algn="just">
              <a:lnSpc>
                <a:spcPct val="110000"/>
              </a:lnSpc>
            </a:pPr>
            <a:r>
              <a:rPr lang="en-US" dirty="0" smtClean="0"/>
              <a:t>project </a:t>
            </a:r>
            <a:r>
              <a:rPr lang="en-US" dirty="0"/>
              <a:t>account </a:t>
            </a:r>
            <a:r>
              <a:rPr lang="en-US" dirty="0" smtClean="0"/>
              <a:t>number;</a:t>
            </a:r>
            <a:endParaRPr lang="en-US" dirty="0"/>
          </a:p>
          <a:p>
            <a:pPr algn="just">
              <a:lnSpc>
                <a:spcPct val="110000"/>
              </a:lnSpc>
            </a:pPr>
            <a:r>
              <a:rPr lang="en-US" dirty="0" smtClean="0"/>
              <a:t>periodicity of filling </a:t>
            </a:r>
            <a:r>
              <a:rPr lang="en-US" dirty="0"/>
              <a:t>in (for instance on daily, weekly, monthly basis) according to </a:t>
            </a:r>
            <a:r>
              <a:rPr lang="en-US" dirty="0" smtClean="0"/>
              <a:t>the beneficiary's normal practice;</a:t>
            </a:r>
          </a:p>
          <a:p>
            <a:pPr marL="0" indent="0" algn="r">
              <a:lnSpc>
                <a:spcPct val="110000"/>
              </a:lnSpc>
              <a:buNone/>
            </a:pPr>
            <a:r>
              <a:rPr lang="en-US" dirty="0"/>
              <a:t>	</a:t>
            </a:r>
            <a:r>
              <a:rPr lang="en-US" dirty="0" smtClean="0"/>
              <a:t>						</a:t>
            </a:r>
            <a:r>
              <a:rPr lang="en-US" sz="100" dirty="0" smtClean="0"/>
              <a:t>	</a:t>
            </a:r>
          </a:p>
          <a:p>
            <a:pPr marL="0" indent="0" algn="r">
              <a:lnSpc>
                <a:spcPct val="110000"/>
              </a:lnSpc>
              <a:buNone/>
            </a:pPr>
            <a:endParaRPr lang="en-US" sz="1600" dirty="0" smtClean="0"/>
          </a:p>
          <a:p>
            <a:pPr marL="0" indent="0">
              <a:lnSpc>
                <a:spcPct val="110000"/>
              </a:lnSpc>
              <a:buNone/>
            </a:pPr>
            <a:r>
              <a:rPr lang="en-US" sz="2000" dirty="0"/>
              <a:t>	</a:t>
            </a:r>
            <a:r>
              <a:rPr lang="en-US" sz="2000" dirty="0" smtClean="0"/>
              <a:t>															</a:t>
            </a:r>
          </a:p>
          <a:p>
            <a:pPr marL="0" indent="0">
              <a:lnSpc>
                <a:spcPct val="110000"/>
              </a:lnSpc>
              <a:buNone/>
            </a:pPr>
            <a:endParaRPr lang="en-US" dirty="0" smtClean="0"/>
          </a:p>
          <a:p>
            <a:pPr marL="0" indent="0">
              <a:lnSpc>
                <a:spcPct val="110000"/>
              </a:lnSpc>
              <a:buNone/>
            </a:pPr>
            <a:endParaRPr lang="en-US" dirty="0"/>
          </a:p>
          <a:p>
            <a:pPr marL="0" indent="0">
              <a:lnSpc>
                <a:spcPct val="110000"/>
              </a:lnSpc>
              <a:buNone/>
            </a:pPr>
            <a:endParaRPr lang="en-US" dirty="0" smtClean="0"/>
          </a:p>
          <a:p>
            <a:pPr marL="0" indent="0">
              <a:lnSpc>
                <a:spcPct val="110000"/>
              </a:lnSpc>
              <a:buNone/>
            </a:pPr>
            <a:endParaRPr lang="en-US" dirty="0"/>
          </a:p>
          <a:p>
            <a:pPr marL="0" indent="0">
              <a:lnSpc>
                <a:spcPct val="110000"/>
              </a:lnSpc>
              <a:buNone/>
            </a:pPr>
            <a:endParaRPr lang="en-US" dirty="0" smtClean="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85" y="677133"/>
            <a:ext cx="762000" cy="75247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043086" y="5845396"/>
            <a:ext cx="10290663" cy="397032"/>
          </a:xfrm>
          <a:prstGeom prst="rect">
            <a:avLst/>
          </a:prstGeom>
        </p:spPr>
        <p:txBody>
          <a:bodyPr wrap="square">
            <a:spAutoFit/>
          </a:bodyPr>
          <a:lstStyle/>
          <a:p>
            <a:pPr>
              <a:lnSpc>
                <a:spcPct val="110000"/>
              </a:lnSpc>
            </a:pPr>
            <a:r>
              <a:rPr lang="en-US" dirty="0"/>
              <a:t>Fonte: Guide to Financial Issues relating to FP7 Indirect Actions – p.56</a:t>
            </a:r>
            <a:endParaRPr lang="it-IT" dirty="0"/>
          </a:p>
        </p:txBody>
      </p:sp>
    </p:spTree>
    <p:extLst>
      <p:ext uri="{BB962C8B-B14F-4D97-AF65-F5344CB8AC3E}">
        <p14:creationId xmlns:p14="http://schemas.microsoft.com/office/powerpoint/2010/main" val="258522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30876" y="575879"/>
            <a:ext cx="10058400" cy="1450975"/>
          </a:xfrm>
        </p:spPr>
        <p:txBody>
          <a:bodyPr>
            <a:normAutofit/>
          </a:bodyPr>
          <a:lstStyle/>
          <a:p>
            <a:r>
              <a:rPr lang="it-IT" sz="4000" dirty="0" smtClean="0"/>
              <a:t>Requisiti timesheet – Indicazioni UE 2/4</a:t>
            </a:r>
            <a:r>
              <a:rPr lang="it-IT" dirty="0"/>
              <a:t/>
            </a:r>
            <a:br>
              <a:rPr lang="it-IT" dirty="0"/>
            </a:br>
            <a:endParaRPr lang="it-IT" dirty="0"/>
          </a:p>
        </p:txBody>
      </p:sp>
      <p:sp>
        <p:nvSpPr>
          <p:cNvPr id="3" name="Segnaposto contenuto 2"/>
          <p:cNvSpPr>
            <a:spLocks noGrp="1"/>
          </p:cNvSpPr>
          <p:nvPr>
            <p:ph idx="4294967295"/>
          </p:nvPr>
        </p:nvSpPr>
        <p:spPr>
          <a:xfrm>
            <a:off x="1260389" y="1301365"/>
            <a:ext cx="10099589" cy="4827586"/>
          </a:xfrm>
        </p:spPr>
        <p:txBody>
          <a:bodyPr>
            <a:noAutofit/>
          </a:bodyPr>
          <a:lstStyle/>
          <a:p>
            <a:pPr marL="0" indent="0" algn="just">
              <a:lnSpc>
                <a:spcPct val="110000"/>
              </a:lnSpc>
              <a:buNone/>
            </a:pPr>
            <a:endParaRPr lang="en-US" dirty="0" smtClean="0"/>
          </a:p>
          <a:p>
            <a:pPr algn="just">
              <a:lnSpc>
                <a:spcPct val="110000"/>
              </a:lnSpc>
            </a:pPr>
            <a:r>
              <a:rPr lang="en-US" dirty="0" smtClean="0"/>
              <a:t>amount of hours </a:t>
            </a:r>
            <a:r>
              <a:rPr lang="en-US" dirty="0"/>
              <a:t>claimed on the </a:t>
            </a:r>
            <a:r>
              <a:rPr lang="en-US" dirty="0" smtClean="0"/>
              <a:t>RTD project</a:t>
            </a:r>
            <a:r>
              <a:rPr lang="en-US" dirty="0"/>
              <a:t>. All hours claimed must be able to be verified in a reliable </a:t>
            </a:r>
            <a:r>
              <a:rPr lang="en-US" dirty="0" smtClean="0"/>
              <a:t>manner;</a:t>
            </a:r>
          </a:p>
          <a:p>
            <a:pPr algn="just">
              <a:lnSpc>
                <a:spcPct val="110000"/>
              </a:lnSpc>
            </a:pPr>
            <a:r>
              <a:rPr lang="en-US" dirty="0" smtClean="0"/>
              <a:t>full </a:t>
            </a:r>
            <a:r>
              <a:rPr lang="en-US" dirty="0"/>
              <a:t>name and a signature of a supervisor (person in charge </a:t>
            </a:r>
            <a:r>
              <a:rPr lang="en-US" dirty="0" smtClean="0"/>
              <a:t>of the project);</a:t>
            </a:r>
            <a:endParaRPr lang="en-US" dirty="0"/>
          </a:p>
          <a:p>
            <a:pPr algn="just">
              <a:lnSpc>
                <a:spcPct val="110000"/>
              </a:lnSpc>
            </a:pPr>
            <a:r>
              <a:rPr lang="en-US" dirty="0" smtClean="0"/>
              <a:t>the </a:t>
            </a:r>
            <a:r>
              <a:rPr lang="en-US" dirty="0"/>
              <a:t>timesheets </a:t>
            </a:r>
            <a:r>
              <a:rPr lang="en-US" b="1" dirty="0"/>
              <a:t>must be reconcilable </a:t>
            </a:r>
            <a:r>
              <a:rPr lang="en-US" dirty="0"/>
              <a:t>with the </a:t>
            </a:r>
            <a:r>
              <a:rPr lang="en-US" dirty="0" smtClean="0"/>
              <a:t>absences for </a:t>
            </a:r>
            <a:r>
              <a:rPr lang="en-US" dirty="0"/>
              <a:t>holidays, illness, travels or others</a:t>
            </a:r>
            <a:r>
              <a:rPr lang="en-US" dirty="0" smtClean="0"/>
              <a:t>.</a:t>
            </a:r>
          </a:p>
          <a:p>
            <a:pPr marL="0" indent="0">
              <a:lnSpc>
                <a:spcPct val="110000"/>
              </a:lnSpc>
              <a:buNone/>
            </a:pPr>
            <a:endParaRPr lang="en-US" dirty="0"/>
          </a:p>
          <a:p>
            <a:pPr marL="0" indent="0">
              <a:lnSpc>
                <a:spcPct val="110000"/>
              </a:lnSpc>
              <a:buNone/>
            </a:pPr>
            <a:endParaRPr lang="en-US" sz="2000" dirty="0" smtClean="0"/>
          </a:p>
          <a:p>
            <a:pPr marL="0" indent="0">
              <a:lnSpc>
                <a:spcPct val="110000"/>
              </a:lnSpc>
              <a:buNone/>
            </a:pPr>
            <a:endParaRPr lang="en-US" sz="2000" dirty="0"/>
          </a:p>
          <a:p>
            <a:pPr marL="0" indent="0">
              <a:lnSpc>
                <a:spcPct val="110000"/>
              </a:lnSpc>
              <a:buNone/>
            </a:pPr>
            <a:endParaRPr lang="en-US" dirty="0"/>
          </a:p>
          <a:p>
            <a:pPr marL="0" indent="0">
              <a:lnSpc>
                <a:spcPct val="110000"/>
              </a:lnSpc>
              <a:buNone/>
            </a:pPr>
            <a:endParaRPr lang="en-US" dirty="0" smtClean="0"/>
          </a:p>
          <a:p>
            <a:pPr marL="0" indent="0">
              <a:lnSpc>
                <a:spcPct val="110000"/>
              </a:lnSpc>
              <a:buNone/>
            </a:pPr>
            <a:endParaRPr lang="en-US" dirty="0"/>
          </a:p>
          <a:p>
            <a:pPr marL="0" indent="0">
              <a:lnSpc>
                <a:spcPct val="110000"/>
              </a:lnSpc>
              <a:buNone/>
            </a:pPr>
            <a:endParaRPr lang="en-US" dirty="0" smtClean="0"/>
          </a:p>
          <a:p>
            <a:pPr marL="0" indent="0">
              <a:lnSpc>
                <a:spcPct val="110000"/>
              </a:lnSpc>
              <a:buNone/>
            </a:pPr>
            <a:endParaRPr lang="en-US" dirty="0"/>
          </a:p>
          <a:p>
            <a:pPr marL="0" indent="0">
              <a:lnSpc>
                <a:spcPct val="110000"/>
              </a:lnSpc>
              <a:buNone/>
            </a:pPr>
            <a:endParaRPr lang="en-US" dirty="0" smtClean="0"/>
          </a:p>
          <a:p>
            <a:pPr marL="0" indent="0">
              <a:lnSpc>
                <a:spcPct val="110000"/>
              </a:lnSpc>
              <a:buNone/>
            </a:pPr>
            <a:endParaRPr lang="en-US" dirty="0"/>
          </a:p>
          <a:p>
            <a:pPr marL="0" indent="0">
              <a:lnSpc>
                <a:spcPct val="110000"/>
              </a:lnSpc>
              <a:buNone/>
            </a:pPr>
            <a:endParaRPr lang="en-US" dirty="0" smtClean="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1" y="6771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29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idx="4294967295"/>
          </p:nvPr>
        </p:nvSpPr>
        <p:spPr>
          <a:xfrm>
            <a:off x="1169773" y="427040"/>
            <a:ext cx="10058400" cy="1450975"/>
          </a:xfrm>
        </p:spPr>
        <p:txBody>
          <a:bodyPr>
            <a:normAutofit/>
          </a:bodyPr>
          <a:lstStyle/>
          <a:p>
            <a:r>
              <a:rPr lang="it-IT" sz="4000" dirty="0" smtClean="0"/>
              <a:t>Requisiti timesheet – Indicazioni UE 3/4</a:t>
            </a:r>
            <a:endParaRPr lang="it-IT" sz="4000" dirty="0"/>
          </a:p>
        </p:txBody>
      </p:sp>
      <p:sp>
        <p:nvSpPr>
          <p:cNvPr id="3" name="Segnaposto contenuto 2"/>
          <p:cNvSpPr>
            <a:spLocks noGrp="1"/>
          </p:cNvSpPr>
          <p:nvPr>
            <p:ph idx="4294967295"/>
          </p:nvPr>
        </p:nvSpPr>
        <p:spPr>
          <a:xfrm>
            <a:off x="1037968" y="1606164"/>
            <a:ext cx="10354963" cy="4605166"/>
          </a:xfrm>
        </p:spPr>
        <p:txBody>
          <a:bodyPr>
            <a:noAutofit/>
          </a:bodyPr>
          <a:lstStyle/>
          <a:p>
            <a:pPr marL="0" lvl="0" indent="0" algn="just">
              <a:buNone/>
            </a:pPr>
            <a:r>
              <a:rPr lang="it-IT" b="1" dirty="0" smtClean="0"/>
              <a:t>Ulteriori requisiti:</a:t>
            </a:r>
          </a:p>
          <a:p>
            <a:pPr lvl="0" algn="just"/>
            <a:r>
              <a:rPr lang="it-IT" dirty="0" smtClean="0"/>
              <a:t>the </a:t>
            </a:r>
            <a:r>
              <a:rPr lang="it-IT" dirty="0"/>
              <a:t>time records disclose the hours worked on a daily basis;</a:t>
            </a:r>
          </a:p>
          <a:p>
            <a:pPr lvl="0" algn="just"/>
            <a:r>
              <a:rPr lang="it-IT" dirty="0"/>
              <a:t>a reference to the tasks or WP included in the Description of Work, allowing an easy reconciliation of the work done with the work assigned;</a:t>
            </a:r>
          </a:p>
          <a:p>
            <a:pPr lvl="0" algn="just"/>
            <a:r>
              <a:rPr lang="it-IT" dirty="0"/>
              <a:t>a reference to the type </a:t>
            </a:r>
            <a:r>
              <a:rPr lang="it-IT" dirty="0" smtClean="0"/>
              <a:t>of activity </a:t>
            </a:r>
            <a:r>
              <a:rPr lang="it-IT" dirty="0"/>
              <a:t>(RTD, management, </a:t>
            </a:r>
            <a:r>
              <a:rPr lang="it-IT" dirty="0" smtClean="0"/>
              <a:t>other) </a:t>
            </a:r>
            <a:r>
              <a:rPr lang="it-IT" dirty="0"/>
              <a:t>to which the work has been </a:t>
            </a:r>
            <a:r>
              <a:rPr lang="it-IT" dirty="0" smtClean="0"/>
              <a:t>attributed;</a:t>
            </a:r>
          </a:p>
          <a:p>
            <a:pPr lvl="0" algn="just"/>
            <a:r>
              <a:rPr lang="it-IT" dirty="0" smtClean="0"/>
              <a:t>a </a:t>
            </a:r>
            <a:r>
              <a:rPr lang="it-IT" dirty="0"/>
              <a:t>description of the actions carried out by the staff, allowing to understand the work done and substantiate </a:t>
            </a:r>
            <a:r>
              <a:rPr lang="it-IT" dirty="0" smtClean="0"/>
              <a:t>it.</a:t>
            </a:r>
          </a:p>
          <a:p>
            <a:pPr marL="0" indent="0">
              <a:lnSpc>
                <a:spcPct val="110000"/>
              </a:lnSpc>
              <a:buNone/>
            </a:pPr>
            <a:endParaRPr lang="en-US" sz="2000" dirty="0" smtClean="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1" y="6771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7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734519" y="1482598"/>
            <a:ext cx="10717967" cy="4723331"/>
          </a:xfrm>
        </p:spPr>
        <p:txBody>
          <a:bodyPr>
            <a:noAutofit/>
          </a:bodyPr>
          <a:lstStyle/>
          <a:p>
            <a:pPr marL="0" lvl="0" indent="0" algn="just">
              <a:buNone/>
            </a:pPr>
            <a:endParaRPr lang="it-IT" b="1" dirty="0" smtClean="0"/>
          </a:p>
          <a:p>
            <a:pPr marL="0" lvl="0" indent="0" algn="just">
              <a:buNone/>
            </a:pPr>
            <a:r>
              <a:rPr lang="it-IT" b="1" dirty="0" smtClean="0"/>
              <a:t>Il timesheet deve rappresentare </a:t>
            </a:r>
            <a:r>
              <a:rPr lang="it-IT" b="1" dirty="0"/>
              <a:t>tutto il tempo dedicato all’attività </a:t>
            </a:r>
            <a:r>
              <a:rPr lang="it-IT" b="1" dirty="0" smtClean="0"/>
              <a:t>lavorativa</a:t>
            </a:r>
          </a:p>
          <a:p>
            <a:pPr marL="0" lvl="0" indent="0" algn="just">
              <a:lnSpc>
                <a:spcPct val="200000"/>
              </a:lnSpc>
              <a:buNone/>
            </a:pPr>
            <a:r>
              <a:rPr lang="it-IT" dirty="0" smtClean="0"/>
              <a:t>«</a:t>
            </a:r>
            <a:r>
              <a:rPr lang="it-IT" dirty="0"/>
              <a:t>In cases where personnel work on </a:t>
            </a:r>
            <a:r>
              <a:rPr lang="it-IT" dirty="0" smtClean="0"/>
              <a:t>several projects </a:t>
            </a:r>
            <a:r>
              <a:rPr lang="it-IT" dirty="0"/>
              <a:t>during the same period the time recording system must enable complete reconciliation of total hours per person, listing all </a:t>
            </a:r>
            <a:r>
              <a:rPr lang="it-IT" dirty="0" smtClean="0"/>
              <a:t>activities (EU projects</a:t>
            </a:r>
            <a:r>
              <a:rPr lang="it-IT" dirty="0"/>
              <a:t>, internally funded research, administration, absences etc.)»</a:t>
            </a:r>
          </a:p>
          <a:p>
            <a:pPr marL="0" indent="0">
              <a:lnSpc>
                <a:spcPct val="110000"/>
              </a:lnSpc>
              <a:buNone/>
            </a:pPr>
            <a:endParaRPr lang="en-US" dirty="0" smtClean="0"/>
          </a:p>
          <a:p>
            <a:pPr marL="0" indent="0">
              <a:lnSpc>
                <a:spcPct val="110000"/>
              </a:lnSpc>
              <a:buNone/>
            </a:pPr>
            <a:endParaRPr lang="en-US" sz="1800" dirty="0" smtClean="0"/>
          </a:p>
          <a:p>
            <a:pPr marL="0" indent="0">
              <a:lnSpc>
                <a:spcPct val="110000"/>
              </a:lnSpc>
              <a:buNone/>
            </a:pPr>
            <a:endParaRPr lang="en-US" dirty="0" smtClean="0"/>
          </a:p>
          <a:p>
            <a:pPr marL="0" indent="0">
              <a:lnSpc>
                <a:spcPct val="110000"/>
              </a:lnSpc>
              <a:buNone/>
            </a:pPr>
            <a:endParaRPr lang="en-US" dirty="0"/>
          </a:p>
        </p:txBody>
      </p:sp>
      <p:sp>
        <p:nvSpPr>
          <p:cNvPr id="5" name="Titolo 1"/>
          <p:cNvSpPr txBox="1">
            <a:spLocks/>
          </p:cNvSpPr>
          <p:nvPr/>
        </p:nvSpPr>
        <p:spPr>
          <a:xfrm>
            <a:off x="1136823" y="685024"/>
            <a:ext cx="10117712" cy="119366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it-IT" sz="4000" dirty="0" smtClean="0"/>
              <a:t>Requisiti timesheet – Indicazioni UE 4/4</a:t>
            </a:r>
            <a:r>
              <a:rPr lang="it-IT" dirty="0" smtClean="0"/>
              <a:t/>
            </a:r>
            <a:br>
              <a:rPr lang="it-IT" dirty="0" smtClean="0"/>
            </a:br>
            <a:endParaRPr lang="it-IT" dirty="0"/>
          </a:p>
        </p:txBody>
      </p:sp>
      <p:pic>
        <p:nvPicPr>
          <p:cNvPr id="4" name="Picture 4" descr="https://encrypted-tbn0.gstatic.com/images?q=tbn:ANd9GcT9GOUl-KcGwfmprot4bJTMYt8iwhv168TlySryZGhZXooN-W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1" y="6771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49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Il database dei timesheets integrato INFN</a:t>
            </a:r>
            <a:endParaRPr lang="it-IT" sz="4000" dirty="0"/>
          </a:p>
        </p:txBody>
      </p:sp>
      <p:sp>
        <p:nvSpPr>
          <p:cNvPr id="3" name="Segnaposto contenuto 2"/>
          <p:cNvSpPr>
            <a:spLocks noGrp="1"/>
          </p:cNvSpPr>
          <p:nvPr>
            <p:ph idx="1"/>
          </p:nvPr>
        </p:nvSpPr>
        <p:spPr/>
        <p:txBody>
          <a:bodyPr>
            <a:normAutofit/>
          </a:bodyPr>
          <a:lstStyle/>
          <a:p>
            <a:pPr marL="0" indent="0">
              <a:buNone/>
            </a:pPr>
            <a:r>
              <a:rPr lang="it-IT" dirty="0" smtClean="0"/>
              <a:t>Il 30 luglio 2014 con la</a:t>
            </a:r>
            <a:r>
              <a:rPr lang="it-IT" b="1" dirty="0" smtClean="0"/>
              <a:t> Disposizione n.16642 </a:t>
            </a:r>
            <a:r>
              <a:rPr lang="it-IT" b="1" dirty="0"/>
              <a:t>del Presidente </a:t>
            </a:r>
            <a:r>
              <a:rPr lang="it-IT" b="1" dirty="0" smtClean="0"/>
              <a:t>dell’INFN </a:t>
            </a:r>
            <a:r>
              <a:rPr lang="it-IT" dirty="0" smtClean="0"/>
              <a:t>si </a:t>
            </a:r>
            <a:r>
              <a:rPr lang="it-IT" dirty="0"/>
              <a:t>introduce l’utilizzo del database dei </a:t>
            </a:r>
            <a:r>
              <a:rPr lang="it-IT" dirty="0" smtClean="0"/>
              <a:t>timesheets </a:t>
            </a:r>
            <a:r>
              <a:rPr lang="it-IT" dirty="0"/>
              <a:t>integrato per il calcolo del tempo produttivo del personale afferente a progetti derivanti da bandi competitivi nazionali ed internazionali, in ottemperanza a quanto richiesto dai regolamenti degli enti finanziatori</a:t>
            </a:r>
            <a:r>
              <a:rPr lang="it-IT" dirty="0" smtClean="0"/>
              <a:t>.</a:t>
            </a:r>
          </a:p>
          <a:p>
            <a:pPr marL="0" indent="0">
              <a:buNone/>
            </a:pPr>
            <a:r>
              <a:rPr lang="it-IT" dirty="0"/>
              <a:t>Il database dei timesheets è disponibile al seguente </a:t>
            </a:r>
            <a:r>
              <a:rPr lang="it-IT" dirty="0" smtClean="0"/>
              <a:t>link:</a:t>
            </a:r>
          </a:p>
          <a:p>
            <a:pPr marL="0" indent="0">
              <a:buNone/>
            </a:pPr>
            <a:r>
              <a:rPr lang="it-IT" dirty="0">
                <a:solidFill>
                  <a:schemeClr val="tx1"/>
                </a:solidFill>
                <a:hlinkClick r:id="rId2"/>
              </a:rPr>
              <a:t>http://</a:t>
            </a:r>
            <a:r>
              <a:rPr lang="it-IT" dirty="0" smtClean="0">
                <a:solidFill>
                  <a:schemeClr val="tx1"/>
                </a:solidFill>
                <a:hlinkClick r:id="rId2"/>
              </a:rPr>
              <a:t>www.infn.it/gestioneTimeSheet</a:t>
            </a:r>
            <a:r>
              <a:rPr lang="it-IT" dirty="0" smtClean="0">
                <a:solidFill>
                  <a:schemeClr val="tx1"/>
                </a:solidFill>
              </a:rPr>
              <a:t> </a:t>
            </a:r>
            <a:endParaRPr lang="it-IT" dirty="0" smtClean="0"/>
          </a:p>
        </p:txBody>
      </p:sp>
      <p:pic>
        <p:nvPicPr>
          <p:cNvPr id="1028" name="Picture 4" descr="https://encrypted-tbn0.gstatic.com/images?q=tbn:ANd9GcT9GOUl-KcGwfmprot4bJTMYt8iwhv168TlySryZGhZXooN-W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11" y="677133"/>
            <a:ext cx="762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06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1013</TotalTime>
  <Words>1569</Words>
  <Application>Microsoft Office PowerPoint</Application>
  <PresentationFormat>Personalizzato</PresentationFormat>
  <Paragraphs>170</Paragraphs>
  <Slides>36</Slides>
  <Notes>2</Notes>
  <HiddenSlides>0</HiddenSlides>
  <MMClips>0</MMClips>
  <ScaleCrop>false</ScaleCrop>
  <HeadingPairs>
    <vt:vector size="4" baseType="variant">
      <vt:variant>
        <vt:lpstr>Tema</vt:lpstr>
      </vt:variant>
      <vt:variant>
        <vt:i4>3</vt:i4>
      </vt:variant>
      <vt:variant>
        <vt:lpstr>Titoli diapositive</vt:lpstr>
      </vt:variant>
      <vt:variant>
        <vt:i4>36</vt:i4>
      </vt:variant>
    </vt:vector>
  </HeadingPairs>
  <TitlesOfParts>
    <vt:vector size="39" baseType="lpstr">
      <vt:lpstr>Organico</vt:lpstr>
      <vt:lpstr>Slide_Master</vt:lpstr>
      <vt:lpstr>1_Slide_Master</vt:lpstr>
      <vt:lpstr>Il database dei timesheets integrati</vt:lpstr>
      <vt:lpstr>Sommario</vt:lpstr>
      <vt:lpstr>Contesto </vt:lpstr>
      <vt:lpstr>Contesto – Indicazioni UE </vt:lpstr>
      <vt:lpstr>Requisiti timesheet – Indicazioni UE 1/4 </vt:lpstr>
      <vt:lpstr>Requisiti timesheet – Indicazioni UE 2/4 </vt:lpstr>
      <vt:lpstr>Requisiti timesheet – Indicazioni UE 3/4</vt:lpstr>
      <vt:lpstr>Presentazione standard di PowerPoint</vt:lpstr>
      <vt:lpstr>Il database dei timesheets integrato INFN</vt:lpstr>
      <vt:lpstr>Indicazioni operative 1/3</vt:lpstr>
      <vt:lpstr>Indicazioni operative 2/3</vt:lpstr>
      <vt:lpstr>Indicazioni operative 3/3</vt:lpstr>
      <vt:lpstr>Il template UE</vt:lpstr>
      <vt:lpstr>Il template INFN</vt:lpstr>
      <vt:lpstr>La compilazione</vt:lpstr>
      <vt:lpstr>Presentazione standard di PowerPoint</vt:lpstr>
      <vt:lpstr>La compilazione </vt:lpstr>
      <vt:lpstr>Presentazione standard di PowerPoint</vt:lpstr>
      <vt:lpstr>Presentazione standard di PowerPoint</vt:lpstr>
      <vt:lpstr>Presentazione standard di PowerPoint</vt:lpstr>
      <vt:lpstr>La gestione e il monitoraggio</vt:lpstr>
      <vt:lpstr>Ruoli operativi</vt:lpstr>
      <vt:lpstr>Presentazione standard di PowerPoint</vt:lpstr>
      <vt:lpstr>Presentazione standard di PowerPoint</vt:lpstr>
      <vt:lpstr>Presentazione standard di PowerPoint</vt:lpstr>
      <vt:lpstr>Presentazione standard di PowerPoint</vt:lpstr>
      <vt:lpstr>Presentazione standard di PowerPoint</vt:lpstr>
      <vt:lpstr>Cosa manca?</vt:lpstr>
      <vt:lpstr>Le novità in H2020</vt:lpstr>
      <vt:lpstr>Presentazione standard di PowerPoint</vt:lpstr>
      <vt:lpstr>Le novità in H2020</vt:lpstr>
      <vt:lpstr>Presentazione standard di PowerPoint</vt:lpstr>
      <vt:lpstr>Presentazione standard di PowerPoint</vt:lpstr>
      <vt:lpstr>Tempo produttivo in H2020</vt:lpstr>
      <vt:lpstr>Presentazione standard di PowerPoint</vt:lpstr>
      <vt:lpstr>Grazie dell’attenzione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nuovo database dei timesheet integrati</dc:title>
  <dc:creator>Sabina</dc:creator>
  <cp:lastModifiedBy>sabina</cp:lastModifiedBy>
  <cp:revision>81</cp:revision>
  <cp:lastPrinted>2015-02-03T18:06:08Z</cp:lastPrinted>
  <dcterms:created xsi:type="dcterms:W3CDTF">2014-10-09T13:49:34Z</dcterms:created>
  <dcterms:modified xsi:type="dcterms:W3CDTF">2015-02-09T12:28:15Z</dcterms:modified>
</cp:coreProperties>
</file>