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256" r:id="rId3"/>
    <p:sldId id="259" r:id="rId4"/>
    <p:sldId id="257" r:id="rId5"/>
    <p:sldId id="258" r:id="rId6"/>
    <p:sldId id="260" r:id="rId7"/>
    <p:sldId id="262" r:id="rId8"/>
    <p:sldId id="261" r:id="rId9"/>
    <p:sldId id="263" r:id="rId10"/>
    <p:sldId id="267" r:id="rId11"/>
    <p:sldId id="269" r:id="rId12"/>
    <p:sldId id="270" r:id="rId13"/>
    <p:sldId id="272" r:id="rId14"/>
    <p:sldId id="273" r:id="rId15"/>
    <p:sldId id="274" r:id="rId16"/>
    <p:sldId id="275" r:id="rId17"/>
  </p:sldIdLst>
  <p:sldSz cx="9144000" cy="6858000" type="screen4x3"/>
  <p:notesSz cx="8991600" cy="129063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12" autoAdjust="0"/>
    <p:restoredTop sz="94660"/>
  </p:normalViewPr>
  <p:slideViewPr>
    <p:cSldViewPr>
      <p:cViewPr varScale="1">
        <p:scale>
          <a:sx n="70" d="100"/>
          <a:sy n="70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896360" cy="645319"/>
          </a:xfrm>
          <a:prstGeom prst="rect">
            <a:avLst/>
          </a:prstGeom>
        </p:spPr>
        <p:txBody>
          <a:bodyPr vert="horz" lIns="125126" tIns="62563" rIns="125126" bIns="62563" rtlCol="0"/>
          <a:lstStyle>
            <a:lvl1pPr algn="l">
              <a:defRPr sz="16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093159" y="0"/>
            <a:ext cx="3896360" cy="645319"/>
          </a:xfrm>
          <a:prstGeom prst="rect">
            <a:avLst/>
          </a:prstGeom>
        </p:spPr>
        <p:txBody>
          <a:bodyPr vert="horz" lIns="125126" tIns="62563" rIns="125126" bIns="62563" rtlCol="0"/>
          <a:lstStyle>
            <a:lvl1pPr algn="r">
              <a:defRPr sz="1600"/>
            </a:lvl1pPr>
          </a:lstStyle>
          <a:p>
            <a:fld id="{A04F1A82-D653-410F-80CC-3BF32F683DCF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968375"/>
            <a:ext cx="6451600" cy="4840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25126" tIns="62563" rIns="125126" bIns="6256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899160" y="6130528"/>
            <a:ext cx="7193280" cy="5807869"/>
          </a:xfrm>
          <a:prstGeom prst="rect">
            <a:avLst/>
          </a:prstGeom>
        </p:spPr>
        <p:txBody>
          <a:bodyPr vert="horz" lIns="125126" tIns="62563" rIns="125126" bIns="62563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12258816"/>
            <a:ext cx="3896360" cy="645319"/>
          </a:xfrm>
          <a:prstGeom prst="rect">
            <a:avLst/>
          </a:prstGeom>
        </p:spPr>
        <p:txBody>
          <a:bodyPr vert="horz" lIns="125126" tIns="62563" rIns="125126" bIns="62563" rtlCol="0" anchor="b"/>
          <a:lstStyle>
            <a:lvl1pPr algn="l">
              <a:defRPr sz="16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093159" y="12258816"/>
            <a:ext cx="3896360" cy="645319"/>
          </a:xfrm>
          <a:prstGeom prst="rect">
            <a:avLst/>
          </a:prstGeom>
        </p:spPr>
        <p:txBody>
          <a:bodyPr vert="horz" lIns="125126" tIns="62563" rIns="125126" bIns="62563" rtlCol="0" anchor="b"/>
          <a:lstStyle>
            <a:lvl1pPr algn="r">
              <a:defRPr sz="1600"/>
            </a:lvl1pPr>
          </a:lstStyle>
          <a:p>
            <a:fld id="{E2E18FD3-74EF-4856-80F2-6D5E1D143C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2798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18FD3-74EF-4856-80F2-6D5E1D143CD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44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18FD3-74EF-4856-80F2-6D5E1D143CDD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44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 smtClean="0">
                <a:latin typeface="Arial" pitchFamily="34" charset="0"/>
              </a:defRPr>
            </a:lvl1pPr>
          </a:lstStyle>
          <a:p>
            <a:fld id="{56FE46D2-0401-4E04-8273-5A35E205E5AD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 smtClean="0">
                <a:latin typeface="Arial" pitchFamily="34" charset="0"/>
              </a:defRPr>
            </a:lvl1pPr>
          </a:lstStyle>
          <a:p>
            <a:fld id="{716DCD63-FB4D-4B28-A083-1F0437625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7211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 smtClean="0">
                <a:latin typeface="Arial" pitchFamily="34" charset="0"/>
              </a:defRPr>
            </a:lvl1pPr>
          </a:lstStyle>
          <a:p>
            <a:fld id="{56FE46D2-0401-4E04-8273-5A35E205E5AD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 smtClean="0">
                <a:latin typeface="Arial" pitchFamily="34" charset="0"/>
              </a:defRPr>
            </a:lvl1pPr>
          </a:lstStyle>
          <a:p>
            <a:fld id="{716DCD63-FB4D-4B28-A083-1F0437625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63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 smtClean="0">
                <a:latin typeface="Arial" pitchFamily="34" charset="0"/>
              </a:defRPr>
            </a:lvl1pPr>
          </a:lstStyle>
          <a:p>
            <a:fld id="{56FE46D2-0401-4E04-8273-5A35E205E5AD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 smtClean="0">
                <a:latin typeface="Arial" pitchFamily="34" charset="0"/>
              </a:defRPr>
            </a:lvl1pPr>
          </a:lstStyle>
          <a:p>
            <a:fld id="{716DCD63-FB4D-4B28-A083-1F0437625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3291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1"/>
          <p:cNvSpPr>
            <a:spLocks noChangeShapeType="1"/>
          </p:cNvSpPr>
          <p:nvPr/>
        </p:nvSpPr>
        <p:spPr bwMode="auto">
          <a:xfrm>
            <a:off x="0" y="990600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pic>
        <p:nvPicPr>
          <p:cNvPr id="5" name="Picture 12" descr="MIP nuovo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52400"/>
            <a:ext cx="1362075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8" descr="logo_sum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7112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9"/>
          <p:cNvSpPr txBox="1">
            <a:spLocks noChangeArrowheads="1"/>
          </p:cNvSpPr>
          <p:nvPr userDrawn="1"/>
        </p:nvSpPr>
        <p:spPr bwMode="auto">
          <a:xfrm>
            <a:off x="684213" y="592138"/>
            <a:ext cx="7200900" cy="244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3200" b="1">
                <a:solidFill>
                  <a:srgbClr val="0509A3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3200" b="1">
                <a:solidFill>
                  <a:srgbClr val="0509A3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3200" b="1">
                <a:solidFill>
                  <a:srgbClr val="0509A3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3200" b="1">
                <a:solidFill>
                  <a:srgbClr val="0509A3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3200" b="1">
                <a:solidFill>
                  <a:srgbClr val="0509A3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509A3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509A3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509A3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509A3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it-IT" altLang="it-IT" sz="1000" smtClean="0"/>
              <a:t>SCUOLA DI MANAGEMENT PER LE UNIVERSITA’, GLI ENTI DI RICERCA E LE ISTITUZIONI SCOLASTICHE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4038600"/>
            <a:ext cx="7772400" cy="121920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it-IT" noProof="0" smtClean="0"/>
              <a:t>Fare clic per modificare lo stile del titolo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5334000"/>
            <a:ext cx="6400800" cy="762000"/>
          </a:xfrm>
        </p:spPr>
        <p:txBody>
          <a:bodyPr/>
          <a:lstStyle>
            <a:lvl1pPr marL="0" indent="0" algn="r">
              <a:buFontTx/>
              <a:buNone/>
              <a:defRPr sz="1600"/>
            </a:lvl1pPr>
          </a:lstStyle>
          <a:p>
            <a:pPr lvl="0"/>
            <a:r>
              <a:rPr lang="it-IT" noProof="0" smtClean="0"/>
              <a:t>Fare clic per modificare lo stile del sottotitolo dello schema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172200"/>
            <a:ext cx="1905000" cy="533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72200"/>
            <a:ext cx="2895600" cy="533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nome docente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72200"/>
            <a:ext cx="2286000" cy="533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6EDEFE-AB44-4DEB-9B20-EAD1417C152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74258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nome docente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A9709-1776-4579-95A7-9ECE0E94C97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28688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nome docente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8AB02-226F-4BFB-BA56-CACFAE9CA37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996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04800" y="2133600"/>
            <a:ext cx="41529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10100" y="2133600"/>
            <a:ext cx="41529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nome docente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DE4CB-7A32-4F32-87B5-ED948375254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89076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nome docente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E051C-B940-4834-9281-EEED33D176F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887418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nome docente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C2442-2EAF-4A02-9752-B98F550B396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84715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nome docente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838CF-4DB8-42DE-BA25-F402FC29D3F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003807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nome docente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0CB03-E4DF-482E-963E-C284A1C7DC2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23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 smtClean="0">
                <a:latin typeface="Arial" pitchFamily="34" charset="0"/>
              </a:defRPr>
            </a:lvl1pPr>
          </a:lstStyle>
          <a:p>
            <a:fld id="{56FE46D2-0401-4E04-8273-5A35E205E5AD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 smtClean="0">
                <a:latin typeface="Arial" pitchFamily="34" charset="0"/>
              </a:defRPr>
            </a:lvl1pPr>
          </a:lstStyle>
          <a:p>
            <a:fld id="{716DCD63-FB4D-4B28-A083-1F0437625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306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nome docente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FE528-7FAF-47BD-BF46-2E60F0A0182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51078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nome docente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D6875-F1C2-45CE-B966-7B5963383B1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589039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48450" y="1143000"/>
            <a:ext cx="2114550" cy="51816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1143000"/>
            <a:ext cx="6191250" cy="51816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nome docente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8A4B3-3F1B-4D9F-9DAD-329BD68FBE4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01970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 smtClean="0">
                <a:latin typeface="Arial" pitchFamily="34" charset="0"/>
              </a:defRPr>
            </a:lvl1pPr>
          </a:lstStyle>
          <a:p>
            <a:fld id="{56FE46D2-0401-4E04-8273-5A35E205E5AD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 smtClean="0">
                <a:latin typeface="Arial" pitchFamily="34" charset="0"/>
              </a:defRPr>
            </a:lvl1pPr>
          </a:lstStyle>
          <a:p>
            <a:fld id="{716DCD63-FB4D-4B28-A083-1F0437625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4217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 smtClean="0">
                <a:latin typeface="Arial" pitchFamily="34" charset="0"/>
              </a:defRPr>
            </a:lvl1pPr>
          </a:lstStyle>
          <a:p>
            <a:fld id="{56FE46D2-0401-4E04-8273-5A35E205E5AD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 smtClean="0">
                <a:latin typeface="Arial" pitchFamily="34" charset="0"/>
              </a:defRPr>
            </a:lvl1pPr>
          </a:lstStyle>
          <a:p>
            <a:fld id="{716DCD63-FB4D-4B28-A083-1F0437625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43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 smtClean="0">
                <a:latin typeface="Arial" pitchFamily="34" charset="0"/>
              </a:defRPr>
            </a:lvl1pPr>
          </a:lstStyle>
          <a:p>
            <a:fld id="{56FE46D2-0401-4E04-8273-5A35E205E5AD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 smtClean="0">
                <a:latin typeface="Arial" pitchFamily="34" charset="0"/>
              </a:defRPr>
            </a:lvl1pPr>
          </a:lstStyle>
          <a:p>
            <a:fld id="{716DCD63-FB4D-4B28-A083-1F0437625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69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 smtClean="0">
                <a:latin typeface="Arial" pitchFamily="34" charset="0"/>
              </a:defRPr>
            </a:lvl1pPr>
          </a:lstStyle>
          <a:p>
            <a:fld id="{56FE46D2-0401-4E04-8273-5A35E205E5AD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 smtClean="0">
                <a:latin typeface="Arial" pitchFamily="34" charset="0"/>
              </a:defRPr>
            </a:lvl1pPr>
          </a:lstStyle>
          <a:p>
            <a:fld id="{716DCD63-FB4D-4B28-A083-1F0437625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5151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 smtClean="0">
                <a:latin typeface="Arial" pitchFamily="34" charset="0"/>
              </a:defRPr>
            </a:lvl1pPr>
          </a:lstStyle>
          <a:p>
            <a:fld id="{56FE46D2-0401-4E04-8273-5A35E205E5AD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 smtClean="0">
                <a:latin typeface="Arial" pitchFamily="34" charset="0"/>
              </a:defRPr>
            </a:lvl1pPr>
          </a:lstStyle>
          <a:p>
            <a:fld id="{716DCD63-FB4D-4B28-A083-1F0437625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4713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 smtClean="0">
                <a:latin typeface="Arial" pitchFamily="34" charset="0"/>
              </a:defRPr>
            </a:lvl1pPr>
          </a:lstStyle>
          <a:p>
            <a:fld id="{56FE46D2-0401-4E04-8273-5A35E205E5AD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 smtClean="0">
                <a:latin typeface="Arial" pitchFamily="34" charset="0"/>
              </a:defRPr>
            </a:lvl1pPr>
          </a:lstStyle>
          <a:p>
            <a:fld id="{716DCD63-FB4D-4B28-A083-1F0437625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761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 smtClean="0">
                <a:latin typeface="Arial" pitchFamily="34" charset="0"/>
              </a:defRPr>
            </a:lvl1pPr>
          </a:lstStyle>
          <a:p>
            <a:fld id="{56FE46D2-0401-4E04-8273-5A35E205E5AD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</a:defRPr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 smtClean="0">
                <a:latin typeface="Arial" pitchFamily="34" charset="0"/>
              </a:defRPr>
            </a:lvl1pPr>
          </a:lstStyle>
          <a:p>
            <a:fld id="{716DCD63-FB4D-4B28-A083-1F0437625B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1911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2051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56FE46D2-0401-4E04-8273-5A35E205E5AD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itchFamily="34" charset="-128"/>
                <a:cs typeface="+mn-cs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16DCD63-FB4D-4B28-A083-1F0437625BD6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143000"/>
            <a:ext cx="845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133600"/>
            <a:ext cx="8458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rgbClr val="000000"/>
                </a:solidFill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nome docente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6400800"/>
            <a:ext cx="22860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solidFill>
                  <a:srgbClr val="000000"/>
                </a:solidFill>
                <a:latin typeface="Times" charset="0"/>
              </a:defRPr>
            </a:lvl1pPr>
          </a:lstStyle>
          <a:p>
            <a:pPr>
              <a:defRPr/>
            </a:pPr>
            <a:fld id="{99FC620F-7963-4873-B7DC-5D5E116FFA7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0" y="990600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pic>
        <p:nvPicPr>
          <p:cNvPr id="3080" name="Picture 8" descr="MIP nuovo 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52400"/>
            <a:ext cx="1362075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315913" y="6400800"/>
            <a:ext cx="18176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>
                <a:solidFill>
                  <a:srgbClr val="0509A3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3200" b="1">
                <a:solidFill>
                  <a:srgbClr val="0509A3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3200" b="1">
                <a:solidFill>
                  <a:srgbClr val="0509A3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3200" b="1">
                <a:solidFill>
                  <a:srgbClr val="0509A3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3200" b="1">
                <a:solidFill>
                  <a:srgbClr val="0509A3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509A3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509A3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509A3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509A3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it-IT" altLang="it-IT" sz="1400" smtClean="0">
                <a:solidFill>
                  <a:srgbClr val="000000"/>
                </a:solidFill>
              </a:rPr>
              <a:t>Logo e nome corso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509A3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509A3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509A3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509A3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509A3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509A3"/>
          </a:solidFill>
          <a:latin typeface="Arial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509A3"/>
          </a:solidFill>
          <a:latin typeface="Arial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509A3"/>
          </a:solidFill>
          <a:latin typeface="Arial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509A3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509A3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509A3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509A3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rgbClr val="0509A3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509A3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509A3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509A3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509A3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509A3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sottomissione di una proposta di ricerca in  ambito INFN 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Sabina Pellizzoni</a:t>
            </a:r>
          </a:p>
          <a:p>
            <a:r>
              <a:rPr lang="it-IT" dirty="0" smtClean="0"/>
              <a:t>INFN – Servizio Coordinamento Fondi esterni</a:t>
            </a:r>
            <a:endParaRPr lang="it-IT" dirty="0"/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179512" y="1013124"/>
            <a:ext cx="1728192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" name="Gruppo 11"/>
          <p:cNvGrpSpPr/>
          <p:nvPr/>
        </p:nvGrpSpPr>
        <p:grpSpPr>
          <a:xfrm>
            <a:off x="144016" y="116632"/>
            <a:ext cx="8964488" cy="864096"/>
            <a:chOff x="144016" y="116632"/>
            <a:chExt cx="8964488" cy="864096"/>
          </a:xfrm>
        </p:grpSpPr>
        <p:pic>
          <p:nvPicPr>
            <p:cNvPr id="6" name="Picture 4" descr="https://encrypted-tbn0.gstatic.com/images?q=tbn:ANd9GcT9GOUl-KcGwfmprot4bJTMYt8iwhv168TlySryZGhZXooN-Wj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4496" y="116632"/>
              <a:ext cx="762000" cy="7524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CasellaDiTesto 10"/>
            <p:cNvSpPr txBox="1"/>
            <p:nvPr/>
          </p:nvSpPr>
          <p:spPr>
            <a:xfrm>
              <a:off x="144016" y="611396"/>
              <a:ext cx="89644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_________________________________________________________________</a:t>
              </a:r>
              <a:endParaRPr lang="it-IT" dirty="0"/>
            </a:p>
          </p:txBody>
        </p:sp>
      </p:grpSp>
    </p:spTree>
    <p:extLst>
      <p:ext uri="{BB962C8B-B14F-4D97-AF65-F5344CB8AC3E}">
        <p14:creationId xmlns:p14="http://schemas.microsoft.com/office/powerpoint/2010/main" val="118601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contenuto 11"/>
          <p:cNvSpPr>
            <a:spLocks noGrp="1"/>
          </p:cNvSpPr>
          <p:nvPr>
            <p:ph idx="1"/>
          </p:nvPr>
        </p:nvSpPr>
        <p:spPr>
          <a:xfrm>
            <a:off x="87906" y="1802160"/>
            <a:ext cx="8837837" cy="4795192"/>
          </a:xfrm>
        </p:spPr>
        <p:txBody>
          <a:bodyPr/>
          <a:lstStyle/>
          <a:p>
            <a:pPr marL="914400" lvl="2" indent="0">
              <a:buNone/>
            </a:pPr>
            <a:endParaRPr lang="en-GB" dirty="0" smtClean="0"/>
          </a:p>
          <a:p>
            <a:pPr lvl="2">
              <a:lnSpc>
                <a:spcPct val="250000"/>
              </a:lnSpc>
              <a:buFont typeface="Wingdings" panose="05000000000000000000" pitchFamily="2" charset="2"/>
              <a:buChar char="ü"/>
            </a:pPr>
            <a:r>
              <a:rPr lang="en-GB" dirty="0" smtClean="0"/>
              <a:t>1 </a:t>
            </a:r>
            <a:r>
              <a:rPr lang="en-GB" dirty="0"/>
              <a:t>Primary Coordinator Contact (</a:t>
            </a:r>
            <a:r>
              <a:rPr lang="en-GB" dirty="0" err="1"/>
              <a:t>CoCo</a:t>
            </a:r>
            <a:r>
              <a:rPr lang="en-GB" dirty="0"/>
              <a:t>) </a:t>
            </a:r>
            <a:endParaRPr lang="en-GB" dirty="0" smtClean="0"/>
          </a:p>
          <a:p>
            <a:pPr marL="914400" lvl="2" indent="0">
              <a:lnSpc>
                <a:spcPct val="250000"/>
              </a:lnSpc>
              <a:buNone/>
            </a:pPr>
            <a:r>
              <a:rPr lang="en-GB" dirty="0" smtClean="0"/>
              <a:t>✓ 1 </a:t>
            </a:r>
            <a:r>
              <a:rPr lang="en-GB" dirty="0"/>
              <a:t>Participant Contact (</a:t>
            </a:r>
            <a:r>
              <a:rPr lang="en-GB" dirty="0" err="1"/>
              <a:t>PaCo</a:t>
            </a:r>
            <a:r>
              <a:rPr lang="en-GB" dirty="0"/>
              <a:t>) per beneficiary </a:t>
            </a:r>
            <a:br>
              <a:rPr lang="en-GB" dirty="0"/>
            </a:br>
            <a:r>
              <a:rPr lang="en-GB" dirty="0"/>
              <a:t>✓ 1 LEAR per organisation </a:t>
            </a:r>
            <a:br>
              <a:rPr lang="en-GB" dirty="0"/>
            </a:br>
            <a:r>
              <a:rPr lang="en-GB" dirty="0"/>
              <a:t>✓ 1 Legal Signatory (LSIGN) per organisation </a:t>
            </a:r>
            <a:br>
              <a:rPr lang="en-GB" dirty="0"/>
            </a:br>
            <a:r>
              <a:rPr lang="en-GB" dirty="0"/>
              <a:t>✓ 1 Financial Signatory (FSIGN) per organisation</a:t>
            </a:r>
          </a:p>
          <a:p>
            <a:pPr>
              <a:lnSpc>
                <a:spcPct val="250000"/>
              </a:lnSpc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4A9709-1776-4579-95A7-9ECE0E94C97B}" type="slidenum">
              <a:rPr lang="it-IT" altLang="it-IT" smtClean="0"/>
              <a:pPr>
                <a:defRPr/>
              </a:pPr>
              <a:t>10</a:t>
            </a:fld>
            <a:endParaRPr lang="it-IT" altLang="it-IT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240183" y="188913"/>
            <a:ext cx="8443913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fr-BE" sz="2800" dirty="0" err="1" smtClean="0"/>
              <a:t>Attori</a:t>
            </a:r>
            <a:r>
              <a:rPr lang="fr-BE" sz="2800" dirty="0" smtClean="0"/>
              <a:t> </a:t>
            </a:r>
            <a:r>
              <a:rPr lang="fr-BE" sz="2800" dirty="0" err="1" smtClean="0"/>
              <a:t>essenziali</a:t>
            </a:r>
            <a:r>
              <a:rPr lang="fr-BE" sz="2800" dirty="0" smtClean="0"/>
              <a:t> </a:t>
            </a:r>
            <a:endParaRPr lang="it-IT" sz="2800" kern="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grpSp>
        <p:nvGrpSpPr>
          <p:cNvPr id="14" name="Gruppo 13"/>
          <p:cNvGrpSpPr/>
          <p:nvPr/>
        </p:nvGrpSpPr>
        <p:grpSpPr>
          <a:xfrm>
            <a:off x="144016" y="116632"/>
            <a:ext cx="8964488" cy="864096"/>
            <a:chOff x="144016" y="116632"/>
            <a:chExt cx="8964488" cy="864096"/>
          </a:xfrm>
        </p:grpSpPr>
        <p:pic>
          <p:nvPicPr>
            <p:cNvPr id="15" name="Picture 4" descr="https://encrypted-tbn0.gstatic.com/images?q=tbn:ANd9GcT9GOUl-KcGwfmprot4bJTMYt8iwhv168TlySryZGhZXooN-Wj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4496" y="116632"/>
              <a:ext cx="762000" cy="7524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CasellaDiTesto 15"/>
            <p:cNvSpPr txBox="1"/>
            <p:nvPr/>
          </p:nvSpPr>
          <p:spPr>
            <a:xfrm>
              <a:off x="144016" y="611396"/>
              <a:ext cx="89644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_________________________________________________________________</a:t>
              </a:r>
              <a:endParaRPr lang="it-IT" dirty="0"/>
            </a:p>
          </p:txBody>
        </p:sp>
      </p:grpSp>
      <p:sp>
        <p:nvSpPr>
          <p:cNvPr id="20" name="Titolo 10"/>
          <p:cNvSpPr txBox="1">
            <a:spLocks/>
          </p:cNvSpPr>
          <p:nvPr/>
        </p:nvSpPr>
        <p:spPr bwMode="auto">
          <a:xfrm>
            <a:off x="251520" y="1045844"/>
            <a:ext cx="8674224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it-IT" sz="2400" kern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Per ciascun progetto deve essere garantita l’individuazione delle seguenti figure:</a:t>
            </a:r>
            <a:endParaRPr lang="it-IT" sz="2400" kern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64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368660"/>
            <a:ext cx="8676455" cy="492443"/>
          </a:xfrm>
        </p:spPr>
        <p:txBody>
          <a:bodyPr wrap="square">
            <a:spAutoFit/>
          </a:bodyPr>
          <a:lstStyle/>
          <a:p>
            <a:pPr marL="0" indent="0"/>
            <a:r>
              <a:rPr lang="en-GB" sz="2600" dirty="0" smtClean="0"/>
              <a:t>Firma </a:t>
            </a:r>
            <a:r>
              <a:rPr lang="en-GB" sz="2600" dirty="0" err="1" smtClean="0"/>
              <a:t>elettronica</a:t>
            </a:r>
            <a:r>
              <a:rPr lang="en-GB" sz="2600" dirty="0" smtClean="0"/>
              <a:t> del grant agreements (1/2)</a:t>
            </a:r>
            <a:endParaRPr lang="en-GB" sz="2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06516" y="2438890"/>
            <a:ext cx="8937484" cy="2765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buChar char="•"/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>
              <a:buNone/>
            </a:pPr>
            <a:r>
              <a:rPr lang="fr-BE" sz="1800" dirty="0" smtClean="0"/>
              <a:t>(</a:t>
            </a:r>
            <a:r>
              <a:rPr lang="fr-BE" sz="1800" dirty="0" err="1" smtClean="0"/>
              <a:t>Before</a:t>
            </a:r>
            <a:r>
              <a:rPr lang="fr-BE" sz="1800" dirty="0" smtClean="0"/>
              <a:t> GA signature, </a:t>
            </a:r>
            <a:r>
              <a:rPr lang="fr-BE" sz="1800" dirty="0" err="1" smtClean="0"/>
              <a:t>each</a:t>
            </a:r>
            <a:r>
              <a:rPr lang="fr-BE" sz="1800" dirty="0" smtClean="0"/>
              <a:t> </a:t>
            </a:r>
            <a:r>
              <a:rPr lang="fr-BE" sz="1800" dirty="0" err="1" smtClean="0"/>
              <a:t>beneficiary</a:t>
            </a:r>
            <a:r>
              <a:rPr lang="fr-BE" sz="1800" dirty="0" smtClean="0"/>
              <a:t> must </a:t>
            </a:r>
            <a:r>
              <a:rPr lang="fr-BE" sz="1800" dirty="0" err="1" smtClean="0"/>
              <a:t>sign</a:t>
            </a:r>
            <a:r>
              <a:rPr lang="fr-BE" sz="1800" dirty="0" smtClean="0"/>
              <a:t> </a:t>
            </a:r>
            <a:r>
              <a:rPr lang="fr-BE" sz="1800" dirty="0" err="1" smtClean="0"/>
              <a:t>declaration</a:t>
            </a:r>
            <a:r>
              <a:rPr lang="fr-BE" sz="1800" dirty="0" smtClean="0"/>
              <a:t> on non-exclusion – </a:t>
            </a:r>
            <a:r>
              <a:rPr lang="fr-BE" sz="1800" dirty="0" err="1" smtClean="0"/>
              <a:t>same</a:t>
            </a:r>
            <a:r>
              <a:rPr lang="fr-BE" sz="1800" dirty="0" smtClean="0"/>
              <a:t> signature </a:t>
            </a:r>
            <a:r>
              <a:rPr lang="fr-BE" sz="1800" dirty="0" err="1" smtClean="0"/>
              <a:t>process</a:t>
            </a:r>
            <a:r>
              <a:rPr lang="fr-BE" sz="1800" dirty="0" smtClean="0"/>
              <a:t> as </a:t>
            </a:r>
            <a:r>
              <a:rPr lang="fr-BE" sz="1800" dirty="0" err="1" smtClean="0"/>
              <a:t>described</a:t>
            </a:r>
            <a:r>
              <a:rPr lang="fr-BE" sz="1800" dirty="0" smtClean="0"/>
              <a:t> </a:t>
            </a:r>
            <a:r>
              <a:rPr lang="fr-BE" sz="1800" dirty="0" err="1" smtClean="0"/>
              <a:t>below</a:t>
            </a:r>
            <a:r>
              <a:rPr lang="fr-BE" sz="1800" dirty="0" smtClean="0"/>
              <a:t>)</a:t>
            </a:r>
            <a:endParaRPr lang="en-GB" sz="1800" dirty="0" smtClean="0"/>
          </a:p>
          <a:p>
            <a:pPr lvl="0">
              <a:buFont typeface="+mj-lt"/>
              <a:buAutoNum type="arabicParenR"/>
            </a:pPr>
            <a:r>
              <a:rPr lang="en-GB" sz="1800" b="1" dirty="0" smtClean="0"/>
              <a:t>COM</a:t>
            </a:r>
            <a:r>
              <a:rPr lang="en-GB" sz="1800" dirty="0" smtClean="0"/>
              <a:t> </a:t>
            </a:r>
            <a:r>
              <a:rPr lang="en-GB" sz="1800" dirty="0"/>
              <a:t>prepares </a:t>
            </a:r>
            <a:r>
              <a:rPr lang="en-GB" sz="1800" dirty="0" smtClean="0"/>
              <a:t>GA: pdf </a:t>
            </a:r>
            <a:r>
              <a:rPr lang="en-GB" sz="1800" dirty="0"/>
              <a:t>document, digitally </a:t>
            </a:r>
            <a:r>
              <a:rPr lang="en-GB" sz="1800" dirty="0" smtClean="0"/>
              <a:t>sealed, made </a:t>
            </a:r>
            <a:r>
              <a:rPr lang="en-GB" sz="1800" dirty="0"/>
              <a:t>available in the </a:t>
            </a:r>
            <a:r>
              <a:rPr lang="en-GB" sz="1800" dirty="0" smtClean="0"/>
              <a:t>PP. </a:t>
            </a:r>
            <a:r>
              <a:rPr lang="en-GB" sz="1800" b="1" dirty="0" smtClean="0"/>
              <a:t>PLSIGN</a:t>
            </a:r>
            <a:r>
              <a:rPr lang="en-GB" sz="1800" dirty="0" smtClean="0"/>
              <a:t> </a:t>
            </a:r>
            <a:r>
              <a:rPr lang="en-GB" sz="1800" dirty="0"/>
              <a:t>of the coordinator is </a:t>
            </a:r>
            <a:r>
              <a:rPr lang="en-GB" sz="1800" b="1" dirty="0"/>
              <a:t>notified</a:t>
            </a:r>
            <a:r>
              <a:rPr lang="en-GB" sz="1800" dirty="0"/>
              <a:t>.</a:t>
            </a:r>
          </a:p>
          <a:p>
            <a:pPr lvl="0">
              <a:buFont typeface="+mj-lt"/>
              <a:buAutoNum type="arabicParenR"/>
            </a:pPr>
            <a:r>
              <a:rPr lang="en-GB" sz="1800" b="1" dirty="0" smtClean="0"/>
              <a:t>PLSIGN</a:t>
            </a:r>
            <a:r>
              <a:rPr lang="en-GB" sz="1800" dirty="0" smtClean="0"/>
              <a:t> </a:t>
            </a:r>
            <a:r>
              <a:rPr lang="en-GB" sz="1800" dirty="0"/>
              <a:t>of the coordinator logs </a:t>
            </a:r>
            <a:r>
              <a:rPr lang="en-GB" sz="1800" dirty="0" smtClean="0"/>
              <a:t>in, selects </a:t>
            </a:r>
            <a:r>
              <a:rPr lang="en-GB" sz="1800" dirty="0"/>
              <a:t>project with </a:t>
            </a:r>
            <a:r>
              <a:rPr lang="en-GB" sz="1800" dirty="0" smtClean="0"/>
              <a:t>"MP-Manage Project" </a:t>
            </a:r>
            <a:r>
              <a:rPr lang="en-GB" sz="1800" dirty="0"/>
              <a:t>action button, </a:t>
            </a:r>
            <a:r>
              <a:rPr lang="en-GB" sz="1800" dirty="0" smtClean="0"/>
              <a:t>finds GA </a:t>
            </a:r>
            <a:r>
              <a:rPr lang="en-GB" sz="1800" dirty="0"/>
              <a:t>for signature (with possibility to download and print).</a:t>
            </a:r>
          </a:p>
          <a:p>
            <a:pPr lvl="0">
              <a:buFont typeface="+mj-lt"/>
              <a:buAutoNum type="arabicParenR"/>
            </a:pPr>
            <a:r>
              <a:rPr lang="en-GB" sz="1800" b="1" dirty="0" smtClean="0"/>
              <a:t>PLSIGN</a:t>
            </a:r>
            <a:r>
              <a:rPr lang="en-GB" sz="1800" dirty="0" smtClean="0"/>
              <a:t> </a:t>
            </a:r>
            <a:r>
              <a:rPr lang="en-GB" sz="1800" dirty="0"/>
              <a:t>clicks for </a:t>
            </a:r>
            <a:r>
              <a:rPr lang="en-GB" sz="1800" b="1" dirty="0"/>
              <a:t>initiating</a:t>
            </a:r>
            <a:r>
              <a:rPr lang="en-GB" sz="1800" dirty="0"/>
              <a:t> </a:t>
            </a:r>
            <a:r>
              <a:rPr lang="en-GB" sz="1800" dirty="0" smtClean="0"/>
              <a:t>electronic </a:t>
            </a:r>
            <a:r>
              <a:rPr lang="en-GB" sz="1800" dirty="0"/>
              <a:t>signature. </a:t>
            </a:r>
            <a:r>
              <a:rPr lang="en-GB" sz="1800" dirty="0" smtClean="0"/>
              <a:t> Pop-up </a:t>
            </a:r>
            <a:r>
              <a:rPr lang="en-GB" sz="1800" dirty="0"/>
              <a:t>alerts </a:t>
            </a:r>
            <a:r>
              <a:rPr lang="en-GB" sz="1800" dirty="0" smtClean="0"/>
              <a:t>on </a:t>
            </a:r>
            <a:r>
              <a:rPr lang="en-GB" sz="1800" dirty="0"/>
              <a:t>the signification of this action and asks for confirmation, prompting again for the ECAS password. </a:t>
            </a:r>
          </a:p>
          <a:p>
            <a:pPr lvl="0">
              <a:buFont typeface="+mj-lt"/>
              <a:buAutoNum type="arabicParenR"/>
            </a:pPr>
            <a:r>
              <a:rPr lang="en-GB" sz="1800" b="1" dirty="0" smtClean="0"/>
              <a:t>PLSIGN</a:t>
            </a:r>
            <a:r>
              <a:rPr lang="en-GB" sz="1800" dirty="0" smtClean="0"/>
              <a:t> </a:t>
            </a:r>
            <a:r>
              <a:rPr lang="en-GB" sz="1800" dirty="0"/>
              <a:t>reintroduces </a:t>
            </a:r>
            <a:r>
              <a:rPr lang="en-GB" sz="1800" dirty="0" smtClean="0"/>
              <a:t>ECAS </a:t>
            </a:r>
            <a:r>
              <a:rPr lang="en-GB" sz="1800" dirty="0"/>
              <a:t>password and </a:t>
            </a:r>
            <a:r>
              <a:rPr lang="en-GB" sz="1800" b="1" dirty="0"/>
              <a:t>clicks ‘Sign</a:t>
            </a:r>
            <a:r>
              <a:rPr lang="en-GB" sz="1800" dirty="0"/>
              <a:t>”. 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533502"/>
            <a:ext cx="539552" cy="324498"/>
          </a:xfrm>
        </p:spPr>
        <p:txBody>
          <a:bodyPr wrap="square" lIns="0" tIns="0" rIns="144000" bIns="108000" anchor="b" anchorCtr="0">
            <a:spAutoFit/>
          </a:bodyPr>
          <a:lstStyle/>
          <a:p>
            <a:pPr>
              <a:defRPr/>
            </a:pPr>
            <a:fld id="{E7CB5CEF-620E-4A30-8DA9-6203034110C7}" type="slidenum">
              <a:rPr lang="en-GB" smtClean="0">
                <a:latin typeface="+mn-lt"/>
              </a:rPr>
              <a:pPr>
                <a:defRPr/>
              </a:pPr>
              <a:t>11</a:t>
            </a:fld>
            <a:endParaRPr lang="en-GB" dirty="0"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78750"/>
            <a:ext cx="9144000" cy="1062543"/>
          </a:xfrm>
          <a:prstGeom prst="rect">
            <a:avLst/>
          </a:prstGeom>
        </p:spPr>
      </p:pic>
      <p:grpSp>
        <p:nvGrpSpPr>
          <p:cNvPr id="6" name="Gruppo 5"/>
          <p:cNvGrpSpPr/>
          <p:nvPr/>
        </p:nvGrpSpPr>
        <p:grpSpPr>
          <a:xfrm>
            <a:off x="144016" y="116632"/>
            <a:ext cx="8964488" cy="864096"/>
            <a:chOff x="144016" y="116632"/>
            <a:chExt cx="8964488" cy="864096"/>
          </a:xfrm>
        </p:grpSpPr>
        <p:pic>
          <p:nvPicPr>
            <p:cNvPr id="7" name="Picture 4" descr="https://encrypted-tbn0.gstatic.com/images?q=tbn:ANd9GcT9GOUl-KcGwfmprot4bJTMYt8iwhv168TlySryZGhZXooN-Wja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4496" y="116632"/>
              <a:ext cx="762000" cy="7524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asellaDiTesto 7"/>
            <p:cNvSpPr txBox="1"/>
            <p:nvPr/>
          </p:nvSpPr>
          <p:spPr>
            <a:xfrm>
              <a:off x="144016" y="611396"/>
              <a:ext cx="89644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_________________________________________________________________</a:t>
              </a:r>
              <a:endParaRPr lang="it-IT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693067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368660"/>
            <a:ext cx="8676455" cy="492443"/>
          </a:xfrm>
        </p:spPr>
        <p:txBody>
          <a:bodyPr wrap="square">
            <a:spAutoFit/>
          </a:bodyPr>
          <a:lstStyle/>
          <a:p>
            <a:pPr marL="0" indent="0"/>
            <a:r>
              <a:rPr lang="en-GB" sz="2600" dirty="0" smtClean="0"/>
              <a:t>Firma </a:t>
            </a:r>
            <a:r>
              <a:rPr lang="en-GB" sz="2600" dirty="0" err="1" smtClean="0"/>
              <a:t>elettronica</a:t>
            </a:r>
            <a:r>
              <a:rPr lang="en-GB" sz="2600" dirty="0" smtClean="0"/>
              <a:t> del grant agreements (2/2)</a:t>
            </a:r>
            <a:endParaRPr lang="en-GB" sz="26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533502"/>
            <a:ext cx="539552" cy="324498"/>
          </a:xfrm>
        </p:spPr>
        <p:txBody>
          <a:bodyPr wrap="square" lIns="0" tIns="0" rIns="144000" bIns="108000" anchor="b" anchorCtr="0">
            <a:spAutoFit/>
          </a:bodyPr>
          <a:lstStyle/>
          <a:p>
            <a:pPr>
              <a:defRPr/>
            </a:pPr>
            <a:fld id="{E7CB5CEF-620E-4A30-8DA9-6203034110C7}" type="slidenum">
              <a:rPr lang="en-GB" smtClean="0">
                <a:latin typeface="+mn-lt"/>
              </a:rPr>
              <a:pPr>
                <a:defRPr/>
              </a:pPr>
              <a:t>12</a:t>
            </a:fld>
            <a:endParaRPr lang="en-GB" dirty="0">
              <a:latin typeface="+mn-lt"/>
            </a:endParaRPr>
          </a:p>
        </p:txBody>
      </p:sp>
      <p:grpSp>
        <p:nvGrpSpPr>
          <p:cNvPr id="6" name="Gruppo 5"/>
          <p:cNvGrpSpPr/>
          <p:nvPr/>
        </p:nvGrpSpPr>
        <p:grpSpPr>
          <a:xfrm>
            <a:off x="144016" y="116632"/>
            <a:ext cx="8964488" cy="864096"/>
            <a:chOff x="144016" y="116632"/>
            <a:chExt cx="8964488" cy="864096"/>
          </a:xfrm>
        </p:grpSpPr>
        <p:pic>
          <p:nvPicPr>
            <p:cNvPr id="7" name="Picture 4" descr="https://encrypted-tbn0.gstatic.com/images?q=tbn:ANd9GcT9GOUl-KcGwfmprot4bJTMYt8iwhv168TlySryZGhZXooN-Wj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4496" y="116632"/>
              <a:ext cx="762000" cy="7524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asellaDiTesto 7"/>
            <p:cNvSpPr txBox="1"/>
            <p:nvPr/>
          </p:nvSpPr>
          <p:spPr>
            <a:xfrm>
              <a:off x="144016" y="611396"/>
              <a:ext cx="89644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_________________________________________________________________</a:t>
              </a:r>
              <a:endParaRPr lang="it-IT" dirty="0"/>
            </a:p>
          </p:txBody>
        </p:sp>
      </p:grp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" y="1268760"/>
            <a:ext cx="9144000" cy="3513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buChar char="•"/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>
              <a:buFont typeface="+mj-lt"/>
              <a:buAutoNum type="arabicParenR" startAt="5"/>
            </a:pPr>
            <a:r>
              <a:rPr lang="en-GB" sz="1800" dirty="0" smtClean="0"/>
              <a:t>System </a:t>
            </a:r>
            <a:r>
              <a:rPr lang="en-GB" sz="1800" dirty="0"/>
              <a:t>creates </a:t>
            </a:r>
            <a:r>
              <a:rPr lang="en-GB" sz="1800" dirty="0" smtClean="0"/>
              <a:t>new </a:t>
            </a:r>
            <a:r>
              <a:rPr lang="en-GB" sz="1800" dirty="0"/>
              <a:t>version of the </a:t>
            </a:r>
            <a:r>
              <a:rPr lang="en-GB" sz="1800" dirty="0" smtClean="0"/>
              <a:t>pdf, adding third </a:t>
            </a:r>
            <a:r>
              <a:rPr lang="en-GB" sz="1800" dirty="0"/>
              <a:t>party digital </a:t>
            </a:r>
            <a:r>
              <a:rPr lang="en-GB" sz="1800" dirty="0" smtClean="0"/>
              <a:t>seal, ECAS </a:t>
            </a:r>
            <a:r>
              <a:rPr lang="en-GB" sz="1800" dirty="0"/>
              <a:t>credentials of the </a:t>
            </a:r>
            <a:r>
              <a:rPr lang="en-GB" sz="1800" dirty="0" smtClean="0"/>
              <a:t>signatory, timestamp</a:t>
            </a:r>
            <a:r>
              <a:rPr lang="en-GB" sz="1800" dirty="0"/>
              <a:t>; visually replacing the placeholder for the signature by the coordinator. </a:t>
            </a:r>
            <a:endParaRPr lang="en-GB" sz="1800" dirty="0" smtClean="0"/>
          </a:p>
          <a:p>
            <a:pPr lvl="0">
              <a:buFont typeface="+mj-lt"/>
              <a:buAutoNum type="arabicParenR" startAt="5"/>
            </a:pPr>
            <a:r>
              <a:rPr lang="en-GB" sz="1800" b="1" dirty="0" smtClean="0"/>
              <a:t>LEAR</a:t>
            </a:r>
            <a:r>
              <a:rPr lang="en-GB" sz="1800" dirty="0" smtClean="0"/>
              <a:t> </a:t>
            </a:r>
            <a:r>
              <a:rPr lang="en-GB" sz="1800" dirty="0"/>
              <a:t>of the coordinator and </a:t>
            </a:r>
            <a:r>
              <a:rPr lang="en-GB" sz="1800" b="1" dirty="0"/>
              <a:t>other relevant </a:t>
            </a:r>
            <a:r>
              <a:rPr lang="en-GB" sz="1800" b="1" dirty="0" smtClean="0"/>
              <a:t>actors</a:t>
            </a:r>
            <a:r>
              <a:rPr lang="en-GB" sz="1800" dirty="0" smtClean="0"/>
              <a:t> </a:t>
            </a:r>
            <a:r>
              <a:rPr lang="en-GB" sz="1800" dirty="0"/>
              <a:t>are </a:t>
            </a:r>
            <a:r>
              <a:rPr lang="en-GB" sz="1800" b="1" dirty="0"/>
              <a:t>notified</a:t>
            </a:r>
            <a:r>
              <a:rPr lang="en-GB" sz="1800" dirty="0"/>
              <a:t> </a:t>
            </a:r>
          </a:p>
          <a:p>
            <a:pPr lvl="0">
              <a:buFont typeface="+mj-lt"/>
              <a:buAutoNum type="arabicParenR" startAt="5"/>
            </a:pPr>
            <a:r>
              <a:rPr lang="en-GB" sz="1800" b="1" dirty="0" smtClean="0"/>
              <a:t>COM </a:t>
            </a:r>
            <a:r>
              <a:rPr lang="en-GB" sz="1800" b="1" dirty="0"/>
              <a:t>authorising officer </a:t>
            </a:r>
            <a:r>
              <a:rPr lang="en-GB" sz="1800" dirty="0"/>
              <a:t>is </a:t>
            </a:r>
            <a:r>
              <a:rPr lang="en-GB" sz="1800" b="1" dirty="0"/>
              <a:t>notified</a:t>
            </a:r>
            <a:r>
              <a:rPr lang="en-GB" sz="1800" dirty="0"/>
              <a:t> that </a:t>
            </a:r>
            <a:r>
              <a:rPr lang="en-GB" sz="1800" dirty="0" smtClean="0"/>
              <a:t>GA </a:t>
            </a:r>
            <a:r>
              <a:rPr lang="en-GB" sz="1800" dirty="0"/>
              <a:t>was signed by the coordinator.</a:t>
            </a:r>
          </a:p>
          <a:p>
            <a:pPr lvl="0">
              <a:buFont typeface="+mj-lt"/>
              <a:buAutoNum type="arabicParenR" startAt="5"/>
            </a:pPr>
            <a:r>
              <a:rPr lang="en-GB" sz="1800" dirty="0"/>
              <a:t>Following a similar procedure as under 2) to 6), </a:t>
            </a:r>
            <a:r>
              <a:rPr lang="en-GB" sz="1800" b="1" dirty="0" smtClean="0"/>
              <a:t>COM </a:t>
            </a:r>
            <a:r>
              <a:rPr lang="en-GB" sz="1800" b="1" dirty="0"/>
              <a:t>authorising officer signs</a:t>
            </a:r>
            <a:r>
              <a:rPr lang="en-GB" sz="1800" dirty="0"/>
              <a:t> the </a:t>
            </a:r>
            <a:r>
              <a:rPr lang="en-GB" sz="1800" dirty="0" smtClean="0"/>
              <a:t>GA.</a:t>
            </a:r>
            <a:endParaRPr lang="en-GB" sz="1800" dirty="0"/>
          </a:p>
          <a:p>
            <a:pPr lvl="0">
              <a:buFont typeface="+mj-lt"/>
              <a:buAutoNum type="arabicParenR" startAt="5"/>
            </a:pPr>
            <a:r>
              <a:rPr lang="en-GB" sz="1800" b="1" dirty="0" smtClean="0"/>
              <a:t>PLSIGNs</a:t>
            </a:r>
            <a:r>
              <a:rPr lang="en-GB" sz="1800" dirty="0" smtClean="0"/>
              <a:t> </a:t>
            </a:r>
            <a:r>
              <a:rPr lang="en-GB" sz="1800" dirty="0"/>
              <a:t>of all </a:t>
            </a:r>
            <a:r>
              <a:rPr lang="en-GB" sz="1800" b="1" dirty="0"/>
              <a:t>other beneficiaries </a:t>
            </a:r>
            <a:r>
              <a:rPr lang="en-GB" sz="1800" dirty="0"/>
              <a:t>are </a:t>
            </a:r>
            <a:r>
              <a:rPr lang="en-GB" sz="1800" dirty="0" smtClean="0"/>
              <a:t>notified that </a:t>
            </a:r>
            <a:r>
              <a:rPr lang="en-GB" sz="1800" dirty="0" err="1" smtClean="0"/>
              <a:t>GAis</a:t>
            </a:r>
            <a:r>
              <a:rPr lang="en-GB" sz="1800" dirty="0" smtClean="0"/>
              <a:t> </a:t>
            </a:r>
            <a:r>
              <a:rPr lang="en-GB" sz="1800" dirty="0"/>
              <a:t>ready for their accession.</a:t>
            </a:r>
          </a:p>
          <a:p>
            <a:pPr lvl="0">
              <a:buFont typeface="+mj-lt"/>
              <a:buAutoNum type="arabicParenR" startAt="5"/>
            </a:pPr>
            <a:r>
              <a:rPr lang="en-GB" sz="1800" b="1" dirty="0" smtClean="0"/>
              <a:t> PLSIGN </a:t>
            </a:r>
            <a:r>
              <a:rPr lang="en-GB" sz="1800" dirty="0"/>
              <a:t>of each beneficiary </a:t>
            </a:r>
            <a:r>
              <a:rPr lang="en-GB" sz="1800" dirty="0" smtClean="0"/>
              <a:t>signs (see 2) to 5)) accession </a:t>
            </a:r>
            <a:r>
              <a:rPr lang="en-GB" sz="1800" dirty="0"/>
              <a:t>form </a:t>
            </a:r>
            <a:endParaRPr lang="en-GB" sz="1800" dirty="0" smtClean="0"/>
          </a:p>
          <a:p>
            <a:pPr lvl="0">
              <a:buFont typeface="+mj-lt"/>
              <a:buAutoNum type="arabicParenR" startAt="5"/>
            </a:pPr>
            <a:r>
              <a:rPr lang="en-GB" sz="1800" dirty="0" smtClean="0"/>
              <a:t> </a:t>
            </a:r>
            <a:r>
              <a:rPr lang="en-GB" sz="1800" b="1" dirty="0" smtClean="0"/>
              <a:t>LEARs</a:t>
            </a:r>
            <a:r>
              <a:rPr lang="en-GB" sz="1800" dirty="0" smtClean="0"/>
              <a:t> of the beneficiaries having signed the accession form and other relevant actors are </a:t>
            </a:r>
            <a:r>
              <a:rPr lang="en-GB" sz="1800" b="1" dirty="0" smtClean="0"/>
              <a:t>notified</a:t>
            </a:r>
            <a:r>
              <a:rPr lang="en-GB" sz="1800" dirty="0" smtClean="0"/>
              <a:t>. </a:t>
            </a:r>
            <a:endParaRPr lang="en-GB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677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287802" y="1840814"/>
            <a:ext cx="8458200" cy="462577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2300" dirty="0" smtClean="0"/>
              <a:t>Template disponibili </a:t>
            </a:r>
            <a:r>
              <a:rPr lang="en-US" sz="2300" dirty="0" smtClean="0"/>
              <a:t>DESCA </a:t>
            </a:r>
            <a:r>
              <a:rPr lang="en-US" sz="2300" dirty="0"/>
              <a:t>(Development of a Simplified Consortium Agreement</a:t>
            </a:r>
            <a:r>
              <a:rPr lang="en-US" sz="2300" dirty="0" smtClean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300" dirty="0" smtClean="0"/>
              <a:t>Il CA </a:t>
            </a:r>
            <a:r>
              <a:rPr lang="en-US" sz="2300" dirty="0" err="1" smtClean="0"/>
              <a:t>deve</a:t>
            </a:r>
            <a:r>
              <a:rPr lang="en-US" sz="2300" dirty="0" smtClean="0"/>
              <a:t> </a:t>
            </a:r>
            <a:r>
              <a:rPr lang="en-US" sz="2300" dirty="0" err="1" smtClean="0"/>
              <a:t>essere</a:t>
            </a:r>
            <a:r>
              <a:rPr lang="en-US" sz="2300" dirty="0" smtClean="0"/>
              <a:t> </a:t>
            </a:r>
            <a:r>
              <a:rPr lang="en-US" sz="2300" dirty="0" err="1" smtClean="0"/>
              <a:t>firmato</a:t>
            </a:r>
            <a:r>
              <a:rPr lang="en-US" sz="2300" dirty="0" smtClean="0"/>
              <a:t> </a:t>
            </a:r>
            <a:r>
              <a:rPr lang="en-US" sz="2300" u="sng" dirty="0" err="1" smtClean="0"/>
              <a:t>olograficamente</a:t>
            </a:r>
            <a:r>
              <a:rPr lang="en-US" sz="2300" dirty="0" smtClean="0"/>
              <a:t> dal PLSIGN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300" dirty="0"/>
              <a:t>Deve </a:t>
            </a:r>
            <a:r>
              <a:rPr lang="en-US" sz="2300" dirty="0" err="1"/>
              <a:t>essere</a:t>
            </a:r>
            <a:r>
              <a:rPr lang="en-US" sz="2300" dirty="0"/>
              <a:t> </a:t>
            </a:r>
            <a:r>
              <a:rPr lang="en-US" sz="2300" dirty="0" err="1"/>
              <a:t>inviato</a:t>
            </a:r>
            <a:r>
              <a:rPr lang="en-US" sz="2300" dirty="0"/>
              <a:t> </a:t>
            </a:r>
            <a:r>
              <a:rPr lang="en-US" sz="2300" dirty="0" smtClean="0"/>
              <a:t>alla Direzione </a:t>
            </a:r>
            <a:r>
              <a:rPr lang="en-US" sz="2300" dirty="0" err="1" smtClean="0"/>
              <a:t>Affari</a:t>
            </a:r>
            <a:r>
              <a:rPr lang="en-US" sz="2300" dirty="0" smtClean="0"/>
              <a:t> </a:t>
            </a:r>
            <a:r>
              <a:rPr lang="en-US" sz="2300" dirty="0" err="1" smtClean="0"/>
              <a:t>Generali</a:t>
            </a:r>
            <a:r>
              <a:rPr lang="en-US" sz="2300" dirty="0" smtClean="0"/>
              <a:t> e se </a:t>
            </a:r>
            <a:r>
              <a:rPr lang="en-US" sz="2300" dirty="0" err="1" smtClean="0"/>
              <a:t>necessario</a:t>
            </a:r>
            <a:r>
              <a:rPr lang="en-US" sz="2300" dirty="0" smtClean="0"/>
              <a:t> al </a:t>
            </a:r>
            <a:r>
              <a:rPr lang="it-IT" sz="2300" dirty="0" smtClean="0"/>
              <a:t>Servizio </a:t>
            </a:r>
            <a:r>
              <a:rPr lang="it-IT" sz="2300" dirty="0"/>
              <a:t>Professionale Legale e </a:t>
            </a:r>
            <a:r>
              <a:rPr lang="it-IT" sz="2300" dirty="0" smtClean="0"/>
              <a:t>Contenzioso </a:t>
            </a:r>
            <a:r>
              <a:rPr lang="en-US" sz="2300" dirty="0" smtClean="0"/>
              <a:t>e </a:t>
            </a:r>
            <a:r>
              <a:rPr lang="en-US" sz="2300" dirty="0"/>
              <a:t>per </a:t>
            </a:r>
            <a:r>
              <a:rPr lang="en-US" sz="2300" dirty="0" err="1"/>
              <a:t>conoscenza</a:t>
            </a:r>
            <a:r>
              <a:rPr lang="en-US" sz="2300" dirty="0"/>
              <a:t> al SFE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300" dirty="0" smtClean="0"/>
              <a:t>Anche il CA </a:t>
            </a:r>
            <a:r>
              <a:rPr lang="en-US" sz="2300" dirty="0" err="1" smtClean="0"/>
              <a:t>firmato</a:t>
            </a:r>
            <a:r>
              <a:rPr lang="en-US" sz="2300" dirty="0" smtClean="0"/>
              <a:t> </a:t>
            </a:r>
            <a:r>
              <a:rPr lang="en-US" sz="2300" dirty="0" err="1" smtClean="0"/>
              <a:t>deve</a:t>
            </a:r>
            <a:r>
              <a:rPr lang="en-US" sz="2300" dirty="0" smtClean="0"/>
              <a:t> </a:t>
            </a:r>
            <a:r>
              <a:rPr lang="en-US" sz="2300" dirty="0" err="1" smtClean="0"/>
              <a:t>essere</a:t>
            </a:r>
            <a:r>
              <a:rPr lang="en-US" sz="2300" dirty="0" smtClean="0"/>
              <a:t> </a:t>
            </a:r>
            <a:r>
              <a:rPr lang="en-US" sz="2300" dirty="0" err="1" smtClean="0"/>
              <a:t>caricato</a:t>
            </a:r>
            <a:r>
              <a:rPr lang="en-US" sz="2300" dirty="0" smtClean="0"/>
              <a:t> </a:t>
            </a:r>
            <a:r>
              <a:rPr lang="en-US" sz="2300" dirty="0" err="1" smtClean="0"/>
              <a:t>nella</a:t>
            </a:r>
            <a:r>
              <a:rPr lang="en-US" sz="2300" dirty="0" smtClean="0"/>
              <a:t> </a:t>
            </a:r>
            <a:r>
              <a:rPr lang="en-US" sz="2300" dirty="0" err="1" smtClean="0"/>
              <a:t>cartella</a:t>
            </a:r>
            <a:r>
              <a:rPr lang="en-US" sz="2300" dirty="0" smtClean="0"/>
              <a:t> </a:t>
            </a:r>
            <a:r>
              <a:rPr lang="en-US" sz="2300" dirty="0" err="1" smtClean="0"/>
              <a:t>Miei</a:t>
            </a:r>
            <a:r>
              <a:rPr lang="en-US" sz="2300" dirty="0" smtClean="0"/>
              <a:t> Progetti </a:t>
            </a:r>
            <a:endParaRPr lang="it-IT" sz="23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4DE4CB-7A32-4F32-87B5-ED948375254F}" type="slidenum">
              <a:rPr lang="it-IT" altLang="it-IT" smtClean="0"/>
              <a:pPr>
                <a:defRPr/>
              </a:pPr>
              <a:t>13</a:t>
            </a:fld>
            <a:endParaRPr lang="it-IT" altLang="it-IT" dirty="0"/>
          </a:p>
        </p:txBody>
      </p:sp>
      <p:grpSp>
        <p:nvGrpSpPr>
          <p:cNvPr id="9" name="Gruppo 8"/>
          <p:cNvGrpSpPr/>
          <p:nvPr/>
        </p:nvGrpSpPr>
        <p:grpSpPr>
          <a:xfrm>
            <a:off x="144016" y="116632"/>
            <a:ext cx="8964488" cy="864096"/>
            <a:chOff x="144016" y="116632"/>
            <a:chExt cx="8964488" cy="864096"/>
          </a:xfrm>
        </p:grpSpPr>
        <p:pic>
          <p:nvPicPr>
            <p:cNvPr id="10" name="Picture 4" descr="https://encrypted-tbn0.gstatic.com/images?q=tbn:ANd9GcT9GOUl-KcGwfmprot4bJTMYt8iwhv168TlySryZGhZXooN-Wj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4496" y="116632"/>
              <a:ext cx="762000" cy="7524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CasellaDiTesto 10"/>
            <p:cNvSpPr txBox="1"/>
            <p:nvPr/>
          </p:nvSpPr>
          <p:spPr>
            <a:xfrm>
              <a:off x="144016" y="611396"/>
              <a:ext cx="89644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_________________________________________________________________</a:t>
              </a:r>
              <a:endParaRPr lang="it-IT" dirty="0"/>
            </a:p>
          </p:txBody>
        </p:sp>
      </p:grp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04800" y="188913"/>
            <a:ext cx="8443913" cy="863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Il consortium agreement</a:t>
            </a:r>
            <a:endParaRPr lang="en-GB" sz="280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+mj-cs"/>
            </a:endParaRPr>
          </a:p>
        </p:txBody>
      </p:sp>
      <p:sp>
        <p:nvSpPr>
          <p:cNvPr id="2048" name="Croce 2047"/>
          <p:cNvSpPr/>
          <p:nvPr/>
        </p:nvSpPr>
        <p:spPr bwMode="auto">
          <a:xfrm>
            <a:off x="6461262" y="5890099"/>
            <a:ext cx="305660" cy="45719"/>
          </a:xfrm>
          <a:prstGeom prst="mathPlu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1" i="0" u="none" strike="noStrike" cap="none" normalizeH="0" baseline="0">
              <a:ln>
                <a:noFill/>
              </a:ln>
              <a:solidFill>
                <a:srgbClr val="0509A3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3" name="Titolo 10"/>
          <p:cNvSpPr txBox="1">
            <a:spLocks/>
          </p:cNvSpPr>
          <p:nvPr/>
        </p:nvSpPr>
        <p:spPr bwMode="auto">
          <a:xfrm>
            <a:off x="251520" y="953726"/>
            <a:ext cx="8685965" cy="99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>
              <a:defRPr/>
            </a:pPr>
            <a:r>
              <a:rPr lang="it-IT" sz="2300" kern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Sempre durante la fase del time to Grant in presenza di Partenariato vi è l’obbligo di stipulare un </a:t>
            </a:r>
            <a:r>
              <a:rPr lang="it-IT" sz="2300" kern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</a:t>
            </a:r>
            <a:r>
              <a:rPr lang="it-IT" sz="2300" kern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onsortium Agreement (CA)</a:t>
            </a:r>
            <a:endParaRPr lang="it-IT" sz="2300" kern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30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304800" y="1673805"/>
            <a:ext cx="8452665" cy="4650795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err="1" smtClean="0"/>
              <a:t>Informare</a:t>
            </a:r>
            <a:r>
              <a:rPr lang="en-US" dirty="0" smtClean="0"/>
              <a:t> la Direzione </a:t>
            </a:r>
            <a:r>
              <a:rPr lang="en-US" dirty="0" err="1" smtClean="0"/>
              <a:t>Affari</a:t>
            </a:r>
            <a:r>
              <a:rPr lang="en-US" dirty="0" smtClean="0"/>
              <a:t> Amm.vi </a:t>
            </a:r>
            <a:r>
              <a:rPr lang="en-US" dirty="0" smtClean="0"/>
              <a:t>(</a:t>
            </a:r>
            <a:r>
              <a:rPr lang="en-US" dirty="0" err="1" smtClean="0"/>
              <a:t>attraverso</a:t>
            </a:r>
            <a:r>
              <a:rPr lang="en-US" dirty="0" smtClean="0"/>
              <a:t> </a:t>
            </a:r>
            <a:r>
              <a:rPr lang="en-US" dirty="0" smtClean="0"/>
              <a:t>comunicazione da parte del </a:t>
            </a:r>
            <a:r>
              <a:rPr lang="en-US" dirty="0" err="1" smtClean="0"/>
              <a:t>Direttore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Struttura</a:t>
            </a:r>
            <a:r>
              <a:rPr lang="en-US" dirty="0" smtClean="0"/>
              <a:t>) </a:t>
            </a:r>
            <a:r>
              <a:rPr lang="en-US" dirty="0" smtClean="0"/>
              <a:t>del </a:t>
            </a:r>
            <a:r>
              <a:rPr lang="en-US" dirty="0" err="1" smtClean="0"/>
              <a:t>finanziamento</a:t>
            </a:r>
            <a:r>
              <a:rPr lang="en-US" dirty="0" smtClean="0"/>
              <a:t> </a:t>
            </a:r>
            <a:r>
              <a:rPr lang="en-US" dirty="0" err="1" smtClean="0"/>
              <a:t>atteso</a:t>
            </a:r>
            <a:r>
              <a:rPr lang="en-US" dirty="0" smtClean="0"/>
              <a:t> </a:t>
            </a:r>
            <a:r>
              <a:rPr lang="en-US" dirty="0" err="1" smtClean="0"/>
              <a:t>indicando</a:t>
            </a:r>
            <a:r>
              <a:rPr lang="en-US" dirty="0" smtClean="0"/>
              <a:t> la </a:t>
            </a:r>
            <a:r>
              <a:rPr lang="en-US" dirty="0" err="1" smtClean="0"/>
              <a:t>ripartizione</a:t>
            </a:r>
            <a:r>
              <a:rPr lang="en-US" dirty="0" smtClean="0"/>
              <a:t> del budget: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nei</a:t>
            </a:r>
            <a:r>
              <a:rPr lang="en-US" dirty="0" smtClean="0"/>
              <a:t> </a:t>
            </a:r>
            <a:r>
              <a:rPr lang="en-US" dirty="0" err="1" smtClean="0"/>
              <a:t>rispettivi</a:t>
            </a:r>
            <a:r>
              <a:rPr lang="en-US" dirty="0" smtClean="0"/>
              <a:t> </a:t>
            </a:r>
            <a:r>
              <a:rPr lang="en-US" dirty="0" err="1" smtClean="0"/>
              <a:t>capitoli</a:t>
            </a:r>
            <a:r>
              <a:rPr lang="en-US" dirty="0"/>
              <a:t> </a:t>
            </a:r>
            <a:r>
              <a:rPr lang="en-US" dirty="0" smtClean="0"/>
              <a:t>di </a:t>
            </a:r>
            <a:r>
              <a:rPr lang="en-US" dirty="0" err="1" smtClean="0"/>
              <a:t>spesa</a:t>
            </a:r>
            <a:endParaRPr lang="en-US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err="1" smtClean="0"/>
              <a:t>tra</a:t>
            </a:r>
            <a:r>
              <a:rPr lang="en-US" dirty="0" smtClean="0"/>
              <a:t> le varie </a:t>
            </a:r>
            <a:r>
              <a:rPr lang="en-US" dirty="0" err="1" smtClean="0"/>
              <a:t>Strutture</a:t>
            </a:r>
            <a:r>
              <a:rPr lang="en-US" dirty="0" smtClean="0"/>
              <a:t> INFN </a:t>
            </a:r>
            <a:r>
              <a:rPr lang="en-US" dirty="0" err="1" smtClean="0"/>
              <a:t>coinvolte</a:t>
            </a:r>
            <a:r>
              <a:rPr lang="en-US" dirty="0" smtClean="0"/>
              <a:t> (se </a:t>
            </a:r>
            <a:r>
              <a:rPr lang="en-US" dirty="0" err="1" smtClean="0"/>
              <a:t>presenti</a:t>
            </a:r>
            <a:r>
              <a:rPr lang="en-US" dirty="0" smtClean="0"/>
              <a:t>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err="1"/>
              <a:t>t</a:t>
            </a:r>
            <a:r>
              <a:rPr lang="en-US" dirty="0" err="1" smtClean="0"/>
              <a:t>ra</a:t>
            </a:r>
            <a:r>
              <a:rPr lang="en-US" dirty="0" smtClean="0"/>
              <a:t> i </a:t>
            </a:r>
            <a:r>
              <a:rPr lang="en-US" dirty="0" err="1" smtClean="0"/>
              <a:t>vari</a:t>
            </a:r>
            <a:r>
              <a:rPr lang="en-US" dirty="0" smtClean="0"/>
              <a:t> partners (se </a:t>
            </a:r>
            <a:r>
              <a:rPr lang="en-US" dirty="0" err="1" smtClean="0"/>
              <a:t>Coordinatori</a:t>
            </a:r>
            <a:r>
              <a:rPr lang="en-US" dirty="0" smtClean="0"/>
              <a:t>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err="1" smtClean="0"/>
              <a:t>Comunicazione</a:t>
            </a:r>
            <a:r>
              <a:rPr lang="en-US" dirty="0" smtClean="0"/>
              <a:t>  Cup (</a:t>
            </a:r>
            <a:r>
              <a:rPr lang="it-IT" dirty="0"/>
              <a:t>Codice Unico di </a:t>
            </a:r>
            <a:r>
              <a:rPr lang="it-IT" dirty="0" smtClean="0"/>
              <a:t>Progetto) </a:t>
            </a:r>
            <a:r>
              <a:rPr lang="en-US" dirty="0" err="1" smtClean="0"/>
              <a:t>precedentemente</a:t>
            </a:r>
            <a:r>
              <a:rPr lang="en-US" dirty="0" smtClean="0"/>
              <a:t> </a:t>
            </a:r>
            <a:r>
              <a:rPr lang="en-US" dirty="0" err="1" smtClean="0"/>
              <a:t>richiesto</a:t>
            </a:r>
            <a:r>
              <a:rPr lang="en-US" dirty="0"/>
              <a:t> on line </a:t>
            </a:r>
            <a:r>
              <a:rPr lang="en-US" dirty="0" smtClean="0"/>
              <a:t>(http</a:t>
            </a:r>
            <a:r>
              <a:rPr lang="en-US" dirty="0"/>
              <a:t>://</a:t>
            </a:r>
            <a:r>
              <a:rPr lang="en-US" dirty="0" smtClean="0"/>
              <a:t>cupweb.tesoro.it/CUPWeb</a:t>
            </a:r>
            <a:r>
              <a:rPr lang="en-US" dirty="0"/>
              <a:t>)</a:t>
            </a:r>
            <a:endParaRPr lang="en-US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dirty="0"/>
              <a:t>Caricare tutta la documentazione ufficiale nel Portale SFE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457200" lvl="1" indent="0"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4DE4CB-7A32-4F32-87B5-ED948375254F}" type="slidenum">
              <a:rPr lang="it-IT" altLang="it-IT" smtClean="0"/>
              <a:pPr>
                <a:defRPr/>
              </a:pPr>
              <a:t>14</a:t>
            </a:fld>
            <a:endParaRPr lang="it-IT" altLang="it-IT" dirty="0"/>
          </a:p>
        </p:txBody>
      </p:sp>
      <p:grpSp>
        <p:nvGrpSpPr>
          <p:cNvPr id="9" name="Gruppo 8"/>
          <p:cNvGrpSpPr/>
          <p:nvPr/>
        </p:nvGrpSpPr>
        <p:grpSpPr>
          <a:xfrm>
            <a:off x="144016" y="116632"/>
            <a:ext cx="8964488" cy="864096"/>
            <a:chOff x="144016" y="116632"/>
            <a:chExt cx="8964488" cy="864096"/>
          </a:xfrm>
        </p:grpSpPr>
        <p:pic>
          <p:nvPicPr>
            <p:cNvPr id="10" name="Picture 4" descr="https://encrypted-tbn0.gstatic.com/images?q=tbn:ANd9GcT9GOUl-KcGwfmprot4bJTMYt8iwhv168TlySryZGhZXooN-Wj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4496" y="116632"/>
              <a:ext cx="762000" cy="7524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CasellaDiTesto 10"/>
            <p:cNvSpPr txBox="1"/>
            <p:nvPr/>
          </p:nvSpPr>
          <p:spPr>
            <a:xfrm>
              <a:off x="144016" y="611396"/>
              <a:ext cx="89644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_________________________________________________________________</a:t>
              </a:r>
              <a:endParaRPr lang="it-IT" dirty="0"/>
            </a:p>
          </p:txBody>
        </p:sp>
      </p:grp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04800" y="188913"/>
            <a:ext cx="8443913" cy="863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28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Ulteriori</a:t>
            </a: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procedure</a:t>
            </a:r>
            <a:endParaRPr lang="en-GB" sz="280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+mj-cs"/>
            </a:endParaRPr>
          </a:p>
        </p:txBody>
      </p:sp>
      <p:sp>
        <p:nvSpPr>
          <p:cNvPr id="2048" name="Croce 2047"/>
          <p:cNvSpPr/>
          <p:nvPr/>
        </p:nvSpPr>
        <p:spPr bwMode="auto">
          <a:xfrm>
            <a:off x="6461262" y="5890099"/>
            <a:ext cx="305660" cy="45719"/>
          </a:xfrm>
          <a:prstGeom prst="mathPlu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1" i="0" u="none" strike="noStrike" cap="none" normalizeH="0" baseline="0">
              <a:ln>
                <a:noFill/>
              </a:ln>
              <a:solidFill>
                <a:srgbClr val="0509A3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3" name="Titolo 10"/>
          <p:cNvSpPr txBox="1">
            <a:spLocks/>
          </p:cNvSpPr>
          <p:nvPr/>
        </p:nvSpPr>
        <p:spPr bwMode="auto">
          <a:xfrm>
            <a:off x="341530" y="953726"/>
            <a:ext cx="8595955" cy="99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>
              <a:defRPr/>
            </a:pPr>
            <a:r>
              <a:rPr lang="it-IT" sz="2400" kern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Firmato il Grant Agreement  il Financial Officer dovrà:</a:t>
            </a:r>
            <a:endParaRPr lang="it-IT" sz="2400" kern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45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791580" y="2483895"/>
            <a:ext cx="7772400" cy="1219200"/>
          </a:xfrm>
        </p:spPr>
        <p:txBody>
          <a:bodyPr/>
          <a:lstStyle/>
          <a:p>
            <a:pPr algn="ctr"/>
            <a:r>
              <a:rPr lang="it-IT" dirty="0" smtClean="0"/>
              <a:t>Grazie dell’attenzione!</a:t>
            </a:r>
            <a:endParaRPr lang="it-IT" dirty="0"/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179512" y="1013124"/>
            <a:ext cx="1728192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" name="Gruppo 11"/>
          <p:cNvGrpSpPr/>
          <p:nvPr/>
        </p:nvGrpSpPr>
        <p:grpSpPr>
          <a:xfrm>
            <a:off x="144016" y="116632"/>
            <a:ext cx="8964488" cy="864096"/>
            <a:chOff x="144016" y="116632"/>
            <a:chExt cx="8964488" cy="864096"/>
          </a:xfrm>
        </p:grpSpPr>
        <p:pic>
          <p:nvPicPr>
            <p:cNvPr id="6" name="Picture 4" descr="https://encrypted-tbn0.gstatic.com/images?q=tbn:ANd9GcT9GOUl-KcGwfmprot4bJTMYt8iwhv168TlySryZGhZXooN-Wj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4496" y="116632"/>
              <a:ext cx="762000" cy="7524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CasellaDiTesto 10"/>
            <p:cNvSpPr txBox="1"/>
            <p:nvPr/>
          </p:nvSpPr>
          <p:spPr>
            <a:xfrm>
              <a:off x="144016" y="611396"/>
              <a:ext cx="89644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_________________________________________________________________</a:t>
              </a:r>
              <a:endParaRPr lang="it-IT" dirty="0"/>
            </a:p>
          </p:txBody>
        </p:sp>
      </p:grpSp>
      <p:sp>
        <p:nvSpPr>
          <p:cNvPr id="7" name="Sottotitolo 4"/>
          <p:cNvSpPr>
            <a:spLocks noGrp="1"/>
          </p:cNvSpPr>
          <p:nvPr>
            <p:ph type="subTitle" idx="1"/>
          </p:nvPr>
        </p:nvSpPr>
        <p:spPr>
          <a:xfrm>
            <a:off x="2438400" y="5334000"/>
            <a:ext cx="6400800" cy="762000"/>
          </a:xfrm>
        </p:spPr>
        <p:txBody>
          <a:bodyPr/>
          <a:lstStyle/>
          <a:p>
            <a:r>
              <a:rPr lang="it-IT" dirty="0" smtClean="0"/>
              <a:t>sabina.pellizzoni@roma1.infn.it</a:t>
            </a:r>
          </a:p>
          <a:p>
            <a:r>
              <a:rPr lang="it-IT" dirty="0" smtClean="0"/>
              <a:t>INFN – Servizio Coordinamento Fondi esterni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165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contenuto 11"/>
          <p:cNvSpPr>
            <a:spLocks noGrp="1"/>
          </p:cNvSpPr>
          <p:nvPr>
            <p:ph idx="1"/>
          </p:nvPr>
        </p:nvSpPr>
        <p:spPr>
          <a:xfrm>
            <a:off x="304800" y="1268760"/>
            <a:ext cx="8458200" cy="5055840"/>
          </a:xfrm>
        </p:spPr>
        <p:txBody>
          <a:bodyPr anchor="t"/>
          <a:lstStyle/>
          <a:p>
            <a:pPr algn="just">
              <a:buFont typeface="Wingdings" panose="05000000000000000000" pitchFamily="2" charset="2"/>
              <a:buChar char="§"/>
            </a:pPr>
            <a:endParaRPr lang="it-IT" sz="26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600" dirty="0" smtClean="0"/>
              <a:t> La sottomissione di un proposal:</a:t>
            </a:r>
          </a:p>
          <a:p>
            <a:pPr marL="914400" lvl="2" indent="0" algn="just">
              <a:buNone/>
            </a:pPr>
            <a:r>
              <a:rPr lang="it-IT" sz="2400" dirty="0" smtClean="0"/>
              <a:t>- </a:t>
            </a:r>
            <a:r>
              <a:rPr lang="it-IT" sz="2600" dirty="0"/>
              <a:t>Processi INFN</a:t>
            </a:r>
          </a:p>
          <a:p>
            <a:pPr marL="914400" lvl="2" indent="0" algn="just">
              <a:buNone/>
            </a:pPr>
            <a:r>
              <a:rPr lang="it-IT" sz="2600" dirty="0" smtClean="0"/>
              <a:t>- Processi UE</a:t>
            </a:r>
          </a:p>
          <a:p>
            <a:pPr marL="914400" lvl="2" indent="0" algn="just">
              <a:buNone/>
            </a:pPr>
            <a:endParaRPr lang="it-IT" sz="26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600" dirty="0" smtClean="0"/>
              <a:t>Le comunicazioni ufficiali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it-IT" sz="26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600" dirty="0" smtClean="0"/>
              <a:t>Fasi e attori del processo di sottomissione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4A9709-1776-4579-95A7-9ECE0E94C97B}" type="slidenum">
              <a:rPr lang="it-IT" altLang="it-IT" smtClean="0"/>
              <a:pPr>
                <a:defRPr/>
              </a:pPr>
              <a:t>2</a:t>
            </a:fld>
            <a:endParaRPr lang="it-IT" altLang="it-IT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283951" y="188913"/>
            <a:ext cx="8443913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2800" kern="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+mj-ea"/>
                <a:cs typeface="ＭＳ Ｐゴシック" charset="0"/>
              </a:rPr>
              <a:t>Sommario</a:t>
            </a:r>
            <a:endParaRPr lang="en-GB" sz="2800" kern="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grpSp>
        <p:nvGrpSpPr>
          <p:cNvPr id="14" name="Gruppo 13"/>
          <p:cNvGrpSpPr/>
          <p:nvPr/>
        </p:nvGrpSpPr>
        <p:grpSpPr>
          <a:xfrm>
            <a:off x="144016" y="116632"/>
            <a:ext cx="8964488" cy="864096"/>
            <a:chOff x="144016" y="116632"/>
            <a:chExt cx="8964488" cy="864096"/>
          </a:xfrm>
        </p:grpSpPr>
        <p:pic>
          <p:nvPicPr>
            <p:cNvPr id="15" name="Picture 4" descr="https://encrypted-tbn0.gstatic.com/images?q=tbn:ANd9GcT9GOUl-KcGwfmprot4bJTMYt8iwhv168TlySryZGhZXooN-Wj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4496" y="116632"/>
              <a:ext cx="762000" cy="7524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CasellaDiTesto 15"/>
            <p:cNvSpPr txBox="1"/>
            <p:nvPr/>
          </p:nvSpPr>
          <p:spPr>
            <a:xfrm>
              <a:off x="144016" y="611396"/>
              <a:ext cx="89644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_________________________________________________________________</a:t>
              </a:r>
              <a:endParaRPr lang="it-IT" dirty="0"/>
            </a:p>
          </p:txBody>
        </p:sp>
      </p:grpSp>
    </p:spTree>
    <p:extLst>
      <p:ext uri="{BB962C8B-B14F-4D97-AF65-F5344CB8AC3E}">
        <p14:creationId xmlns:p14="http://schemas.microsoft.com/office/powerpoint/2010/main" val="282058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contenuto 11"/>
          <p:cNvSpPr>
            <a:spLocks noGrp="1"/>
          </p:cNvSpPr>
          <p:nvPr>
            <p:ph idx="1"/>
          </p:nvPr>
        </p:nvSpPr>
        <p:spPr>
          <a:xfrm>
            <a:off x="87906" y="1802160"/>
            <a:ext cx="8837837" cy="4795192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dirty="0" smtClean="0"/>
              <a:t>Uniformare i  processi di sottomissione delle richieste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dirty="0" smtClean="0"/>
              <a:t>Ridurre la ridondanza di inserimenti delle stesse informazioni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dirty="0" smtClean="0"/>
              <a:t>Garantire il rispetto </a:t>
            </a:r>
            <a:r>
              <a:rPr lang="it-IT" dirty="0"/>
              <a:t>delle procedure </a:t>
            </a:r>
            <a:r>
              <a:rPr lang="it-IT" dirty="0" smtClean="0"/>
              <a:t>e la </a:t>
            </a:r>
            <a:r>
              <a:rPr lang="it-IT" dirty="0"/>
              <a:t>riduzione degli errori procedurali ed operativi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dirty="0" smtClean="0"/>
              <a:t>Monitorare  e controllare gli stati </a:t>
            </a:r>
            <a:r>
              <a:rPr lang="it-IT" dirty="0"/>
              <a:t>di </a:t>
            </a:r>
            <a:r>
              <a:rPr lang="it-IT" dirty="0" smtClean="0"/>
              <a:t>avanzamento dei progetti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dirty="0"/>
              <a:t>Abbattere i tempi di supporto del SFE</a:t>
            </a: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4A9709-1776-4579-95A7-9ECE0E94C97B}" type="slidenum">
              <a:rPr lang="it-IT" altLang="it-IT" smtClean="0"/>
              <a:pPr>
                <a:defRPr/>
              </a:pPr>
              <a:t>3</a:t>
            </a:fld>
            <a:endParaRPr lang="it-IT" altLang="it-IT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240183" y="188913"/>
            <a:ext cx="8443913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it-IT" sz="2800" kern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Obiettivi</a:t>
            </a:r>
          </a:p>
        </p:txBody>
      </p:sp>
      <p:grpSp>
        <p:nvGrpSpPr>
          <p:cNvPr id="14" name="Gruppo 13"/>
          <p:cNvGrpSpPr/>
          <p:nvPr/>
        </p:nvGrpSpPr>
        <p:grpSpPr>
          <a:xfrm>
            <a:off x="144016" y="116632"/>
            <a:ext cx="8964488" cy="864096"/>
            <a:chOff x="144016" y="116632"/>
            <a:chExt cx="8964488" cy="864096"/>
          </a:xfrm>
        </p:grpSpPr>
        <p:pic>
          <p:nvPicPr>
            <p:cNvPr id="15" name="Picture 4" descr="https://encrypted-tbn0.gstatic.com/images?q=tbn:ANd9GcT9GOUl-KcGwfmprot4bJTMYt8iwhv168TlySryZGhZXooN-Wj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4496" y="116632"/>
              <a:ext cx="762000" cy="7524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CasellaDiTesto 15"/>
            <p:cNvSpPr txBox="1"/>
            <p:nvPr/>
          </p:nvSpPr>
          <p:spPr>
            <a:xfrm>
              <a:off x="144016" y="611396"/>
              <a:ext cx="89644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_________________________________________________________________</a:t>
              </a:r>
              <a:endParaRPr lang="it-IT" dirty="0"/>
            </a:p>
          </p:txBody>
        </p:sp>
      </p:grpSp>
      <p:sp>
        <p:nvSpPr>
          <p:cNvPr id="20" name="Titolo 10"/>
          <p:cNvSpPr txBox="1">
            <a:spLocks/>
          </p:cNvSpPr>
          <p:nvPr/>
        </p:nvSpPr>
        <p:spPr bwMode="auto">
          <a:xfrm>
            <a:off x="251520" y="1045844"/>
            <a:ext cx="8674224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it-IT" sz="3000" kern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Introduzione di </a:t>
            </a:r>
            <a:r>
              <a:rPr lang="it-IT" sz="3000" kern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nuovi tools applicativi nel Portale </a:t>
            </a:r>
            <a:r>
              <a:rPr lang="it-IT" sz="3000" kern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SFE</a:t>
            </a:r>
            <a:endParaRPr lang="it-IT" sz="3000" kern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31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4DE4CB-7A32-4F32-87B5-ED948375254F}" type="slidenum">
              <a:rPr lang="it-IT" altLang="it-IT" smtClean="0"/>
              <a:pPr>
                <a:defRPr/>
              </a:pPr>
              <a:t>4</a:t>
            </a:fld>
            <a:endParaRPr lang="it-IT" altLang="it-IT"/>
          </a:p>
        </p:txBody>
      </p:sp>
      <p:grpSp>
        <p:nvGrpSpPr>
          <p:cNvPr id="9" name="Gruppo 8"/>
          <p:cNvGrpSpPr/>
          <p:nvPr/>
        </p:nvGrpSpPr>
        <p:grpSpPr>
          <a:xfrm>
            <a:off x="144016" y="116632"/>
            <a:ext cx="8964488" cy="864096"/>
            <a:chOff x="144016" y="116632"/>
            <a:chExt cx="8964488" cy="864096"/>
          </a:xfrm>
        </p:grpSpPr>
        <p:pic>
          <p:nvPicPr>
            <p:cNvPr id="10" name="Picture 4" descr="https://encrypted-tbn0.gstatic.com/images?q=tbn:ANd9GcT9GOUl-KcGwfmprot4bJTMYt8iwhv168TlySryZGhZXooN-Wj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4496" y="116632"/>
              <a:ext cx="762000" cy="7524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CasellaDiTesto 10"/>
            <p:cNvSpPr txBox="1"/>
            <p:nvPr/>
          </p:nvSpPr>
          <p:spPr>
            <a:xfrm>
              <a:off x="144016" y="611396"/>
              <a:ext cx="89644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_________________________________________________________________</a:t>
              </a:r>
              <a:endParaRPr lang="it-IT" dirty="0"/>
            </a:p>
          </p:txBody>
        </p:sp>
      </p:grp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04800" y="188913"/>
            <a:ext cx="8443913" cy="863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Workflow – Tool “</a:t>
            </a:r>
            <a:r>
              <a:rPr lang="en-GB" sz="28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Applica”</a:t>
            </a: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 </a:t>
            </a:r>
            <a:endParaRPr lang="en-GB" sz="280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+mj-cs"/>
            </a:endParaRPr>
          </a:p>
        </p:txBody>
      </p:sp>
      <p:grpSp>
        <p:nvGrpSpPr>
          <p:cNvPr id="29" name="Gruppo 1"/>
          <p:cNvGrpSpPr>
            <a:grpSpLocks/>
          </p:cNvGrpSpPr>
          <p:nvPr/>
        </p:nvGrpSpPr>
        <p:grpSpPr bwMode="auto">
          <a:xfrm>
            <a:off x="538097" y="5291190"/>
            <a:ext cx="3312366" cy="1009425"/>
            <a:chOff x="3272242" y="-115192"/>
            <a:chExt cx="3244093" cy="1814931"/>
          </a:xfrm>
        </p:grpSpPr>
        <p:sp>
          <p:nvSpPr>
            <p:cNvPr id="30" name="Rettangolo 3"/>
            <p:cNvSpPr>
              <a:spLocks noChangeArrowheads="1"/>
            </p:cNvSpPr>
            <p:nvPr/>
          </p:nvSpPr>
          <p:spPr bwMode="auto">
            <a:xfrm>
              <a:off x="3272242" y="-115192"/>
              <a:ext cx="3244093" cy="1814931"/>
            </a:xfrm>
            <a:prstGeom prst="rect">
              <a:avLst/>
            </a:prstGeom>
            <a:noFill/>
            <a:ln w="9525">
              <a:solidFill>
                <a:srgbClr val="2626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>
                <a:defRPr/>
              </a:pPr>
              <a:endParaRPr lang="it-IT" sz="1400">
                <a:latin typeface="Calibri" charset="0"/>
                <a:ea typeface="MS PGothic" charset="0"/>
                <a:cs typeface="Calibri" charset="0"/>
              </a:endParaRPr>
            </a:p>
          </p:txBody>
        </p:sp>
        <p:sp>
          <p:nvSpPr>
            <p:cNvPr id="31" name="CasellaDiTesto 10"/>
            <p:cNvSpPr txBox="1">
              <a:spLocks noChangeArrowheads="1"/>
            </p:cNvSpPr>
            <p:nvPr/>
          </p:nvSpPr>
          <p:spPr bwMode="auto">
            <a:xfrm>
              <a:off x="3336059" y="291228"/>
              <a:ext cx="3121388" cy="940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/>
              <a:r>
                <a:rPr lang="it-IT" altLang="it-IT" sz="1400" dirty="0" err="1">
                  <a:latin typeface="Calibri" pitchFamily="34" charset="0"/>
                </a:rPr>
                <a:t>Submission</a:t>
              </a:r>
              <a:r>
                <a:rPr lang="it-IT" altLang="it-IT" sz="1400" dirty="0">
                  <a:latin typeface="Calibri" pitchFamily="34" charset="0"/>
                </a:rPr>
                <a:t> </a:t>
              </a:r>
              <a:r>
                <a:rPr lang="it-IT" altLang="it-IT" sz="1400" dirty="0" err="1">
                  <a:latin typeface="Calibri" pitchFamily="34" charset="0"/>
                </a:rPr>
                <a:t>Participant</a:t>
              </a:r>
              <a:r>
                <a:rPr lang="it-IT" altLang="it-IT" sz="1400" dirty="0">
                  <a:latin typeface="Calibri" pitchFamily="34" charset="0"/>
                </a:rPr>
                <a:t> </a:t>
              </a:r>
              <a:r>
                <a:rPr lang="it-IT" altLang="it-IT" sz="1400" dirty="0" smtClean="0">
                  <a:latin typeface="Calibri" pitchFamily="34" charset="0"/>
                </a:rPr>
                <a:t>Portal </a:t>
              </a:r>
              <a:r>
                <a:rPr lang="it-IT" altLang="it-IT" sz="1400" dirty="0">
                  <a:latin typeface="Calibri" pitchFamily="34" charset="0"/>
                </a:rPr>
                <a:t>UE</a:t>
              </a:r>
            </a:p>
            <a:p>
              <a:pPr algn="ctr"/>
              <a:r>
                <a:rPr lang="it-IT" altLang="it-IT" sz="1400" dirty="0">
                  <a:latin typeface="Calibri" pitchFamily="34" charset="0"/>
                </a:rPr>
                <a:t>Proposal </a:t>
              </a:r>
            </a:p>
          </p:txBody>
        </p:sp>
      </p:grpSp>
      <p:sp>
        <p:nvSpPr>
          <p:cNvPr id="32" name="Freccia giù 33"/>
          <p:cNvSpPr/>
          <p:nvPr/>
        </p:nvSpPr>
        <p:spPr bwMode="auto">
          <a:xfrm rot="5400000">
            <a:off x="4460300" y="2964510"/>
            <a:ext cx="223399" cy="1335649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anchor="ctr"/>
          <a:lstStyle/>
          <a:p>
            <a:pPr algn="r">
              <a:defRPr/>
            </a:pPr>
            <a:endParaRPr lang="it-IT" sz="140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51" name="Freccia giù 25"/>
          <p:cNvSpPr/>
          <p:nvPr/>
        </p:nvSpPr>
        <p:spPr bwMode="auto">
          <a:xfrm>
            <a:off x="6912260" y="2348880"/>
            <a:ext cx="225025" cy="765085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anchor="ctr"/>
          <a:lstStyle/>
          <a:p>
            <a:pPr algn="r">
              <a:defRPr/>
            </a:pPr>
            <a:endParaRPr lang="it-IT" sz="1400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64" name="Freccia giù 33"/>
          <p:cNvSpPr/>
          <p:nvPr/>
        </p:nvSpPr>
        <p:spPr bwMode="auto">
          <a:xfrm rot="16200000">
            <a:off x="4463523" y="5185413"/>
            <a:ext cx="218454" cy="1261639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anchor="ctr"/>
          <a:lstStyle/>
          <a:p>
            <a:pPr algn="r">
              <a:defRPr/>
            </a:pPr>
            <a:endParaRPr lang="it-IT" sz="140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65" name="Freccia giù 33"/>
          <p:cNvSpPr/>
          <p:nvPr/>
        </p:nvSpPr>
        <p:spPr bwMode="auto">
          <a:xfrm rot="7877296" flipH="1">
            <a:off x="4350060" y="3920596"/>
            <a:ext cx="227014" cy="1907827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anchor="ctr"/>
          <a:lstStyle/>
          <a:p>
            <a:pPr algn="r">
              <a:defRPr/>
            </a:pPr>
            <a:endParaRPr lang="it-IT" sz="140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2048" name="Croce 2047"/>
          <p:cNvSpPr/>
          <p:nvPr/>
        </p:nvSpPr>
        <p:spPr bwMode="auto">
          <a:xfrm>
            <a:off x="6461262" y="5890099"/>
            <a:ext cx="305660" cy="45719"/>
          </a:xfrm>
          <a:prstGeom prst="mathPlu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1" i="0" u="none" strike="noStrike" cap="none" normalizeH="0" baseline="0">
              <a:ln>
                <a:noFill/>
              </a:ln>
              <a:solidFill>
                <a:srgbClr val="0509A3"/>
              </a:solidFill>
              <a:effectLst/>
              <a:latin typeface="Arial" charset="0"/>
              <a:ea typeface="ＭＳ Ｐゴシック" charset="0"/>
            </a:endParaRPr>
          </a:p>
        </p:txBody>
      </p:sp>
      <p:grpSp>
        <p:nvGrpSpPr>
          <p:cNvPr id="4" name="Gruppo 3"/>
          <p:cNvGrpSpPr/>
          <p:nvPr/>
        </p:nvGrpSpPr>
        <p:grpSpPr>
          <a:xfrm>
            <a:off x="5292080" y="3139655"/>
            <a:ext cx="3312367" cy="1009425"/>
            <a:chOff x="5292080" y="3139655"/>
            <a:chExt cx="3312367" cy="1009425"/>
          </a:xfrm>
        </p:grpSpPr>
        <p:sp>
          <p:nvSpPr>
            <p:cNvPr id="59" name="CasellaDiTesto 10"/>
            <p:cNvSpPr txBox="1">
              <a:spLocks noChangeArrowheads="1"/>
            </p:cNvSpPr>
            <p:nvPr/>
          </p:nvSpPr>
          <p:spPr bwMode="auto">
            <a:xfrm>
              <a:off x="5515162" y="3439480"/>
              <a:ext cx="288226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t">
              <a:spAutoFit/>
            </a:bodyPr>
            <a:lstStyle>
              <a:lvl1pPr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/>
              <a:r>
                <a:rPr lang="it-IT" altLang="it-IT" sz="1400" dirty="0" smtClean="0">
                  <a:latin typeface="Calibri" pitchFamily="34" charset="0"/>
                </a:rPr>
                <a:t>Supporto SFE preparazione proposal</a:t>
              </a:r>
            </a:p>
          </p:txBody>
        </p:sp>
        <p:sp>
          <p:nvSpPr>
            <p:cNvPr id="34" name="Rettangolo 3"/>
            <p:cNvSpPr>
              <a:spLocks noChangeArrowheads="1"/>
            </p:cNvSpPr>
            <p:nvPr/>
          </p:nvSpPr>
          <p:spPr bwMode="auto">
            <a:xfrm>
              <a:off x="5292080" y="3139655"/>
              <a:ext cx="3312367" cy="1009425"/>
            </a:xfrm>
            <a:prstGeom prst="rect">
              <a:avLst/>
            </a:prstGeom>
            <a:noFill/>
            <a:ln w="9525">
              <a:solidFill>
                <a:srgbClr val="2626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>
                <a:defRPr/>
              </a:pPr>
              <a:endParaRPr lang="it-IT" sz="1400">
                <a:latin typeface="Calibri" charset="0"/>
                <a:ea typeface="MS PGothic" charset="0"/>
                <a:cs typeface="Calibri" charset="0"/>
              </a:endParaRPr>
            </a:p>
          </p:txBody>
        </p:sp>
      </p:grpSp>
      <p:grpSp>
        <p:nvGrpSpPr>
          <p:cNvPr id="5" name="Gruppo 4"/>
          <p:cNvGrpSpPr/>
          <p:nvPr/>
        </p:nvGrpSpPr>
        <p:grpSpPr>
          <a:xfrm>
            <a:off x="5292080" y="5274205"/>
            <a:ext cx="3312367" cy="1013512"/>
            <a:chOff x="5292080" y="5274205"/>
            <a:chExt cx="3312367" cy="1013512"/>
          </a:xfrm>
        </p:grpSpPr>
        <p:sp>
          <p:nvSpPr>
            <p:cNvPr id="68" name="CasellaDiTesto 10"/>
            <p:cNvSpPr txBox="1">
              <a:spLocks noChangeArrowheads="1"/>
            </p:cNvSpPr>
            <p:nvPr/>
          </p:nvSpPr>
          <p:spPr bwMode="auto">
            <a:xfrm>
              <a:off x="5413792" y="5516352"/>
              <a:ext cx="2881826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/>
              <a:r>
                <a:rPr lang="it-IT" altLang="it-IT" sz="1400" dirty="0">
                  <a:latin typeface="Calibri" pitchFamily="34" charset="0"/>
                </a:rPr>
                <a:t>+</a:t>
              </a:r>
              <a:endParaRPr lang="it-IT" altLang="it-IT" sz="1400" dirty="0" smtClean="0">
                <a:latin typeface="Calibri" pitchFamily="34" charset="0"/>
              </a:endParaRPr>
            </a:p>
            <a:p>
              <a:pPr algn="ctr"/>
              <a:r>
                <a:rPr lang="it-IT" altLang="it-IT" sz="1400" dirty="0" smtClean="0">
                  <a:latin typeface="Calibri" pitchFamily="34" charset="0"/>
                </a:rPr>
                <a:t>Successivo Evaluation Report</a:t>
              </a:r>
            </a:p>
            <a:p>
              <a:pPr algn="ctr"/>
              <a:r>
                <a:rPr lang="it-IT" altLang="it-IT" sz="1400" dirty="0" smtClean="0">
                  <a:latin typeface="Calibri" pitchFamily="34" charset="0"/>
                </a:rPr>
                <a:t>(positivo o negativo)</a:t>
              </a:r>
              <a:endParaRPr lang="it-IT" altLang="it-IT" sz="1400" dirty="0">
                <a:latin typeface="Calibri" pitchFamily="34" charset="0"/>
              </a:endParaRPr>
            </a:p>
          </p:txBody>
        </p:sp>
        <p:grpSp>
          <p:nvGrpSpPr>
            <p:cNvPr id="37" name="Gruppo 1"/>
            <p:cNvGrpSpPr>
              <a:grpSpLocks/>
            </p:cNvGrpSpPr>
            <p:nvPr/>
          </p:nvGrpSpPr>
          <p:grpSpPr bwMode="auto">
            <a:xfrm>
              <a:off x="5292080" y="5274205"/>
              <a:ext cx="3312367" cy="1013512"/>
              <a:chOff x="2878748" y="1823"/>
              <a:chExt cx="3244093" cy="1822279"/>
            </a:xfrm>
          </p:grpSpPr>
          <p:sp>
            <p:nvSpPr>
              <p:cNvPr id="38" name="Rettangolo 3"/>
              <p:cNvSpPr>
                <a:spLocks noChangeArrowheads="1"/>
              </p:cNvSpPr>
              <p:nvPr/>
            </p:nvSpPr>
            <p:spPr bwMode="auto">
              <a:xfrm>
                <a:off x="2878748" y="9171"/>
                <a:ext cx="3244093" cy="1814931"/>
              </a:xfrm>
              <a:prstGeom prst="rect">
                <a:avLst/>
              </a:prstGeom>
              <a:noFill/>
              <a:ln w="9525">
                <a:solidFill>
                  <a:srgbClr val="2626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r">
                  <a:defRPr/>
                </a:pPr>
                <a:endParaRPr lang="it-IT" sz="1400">
                  <a:latin typeface="Calibri" charset="0"/>
                  <a:ea typeface="MS PGothic" charset="0"/>
                  <a:cs typeface="Calibri" charset="0"/>
                </a:endParaRPr>
              </a:p>
            </p:txBody>
          </p:sp>
          <p:sp>
            <p:nvSpPr>
              <p:cNvPr id="39" name="CasellaDiTesto 10"/>
              <p:cNvSpPr txBox="1">
                <a:spLocks noChangeArrowheads="1"/>
              </p:cNvSpPr>
              <p:nvPr/>
            </p:nvSpPr>
            <p:spPr bwMode="auto">
              <a:xfrm>
                <a:off x="3282558" y="1823"/>
                <a:ext cx="2397018" cy="553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 b="1">
                    <a:solidFill>
                      <a:srgbClr val="0509A3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>
                  <a:defRPr sz="3200" b="1">
                    <a:solidFill>
                      <a:srgbClr val="0509A3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>
                  <a:defRPr sz="3200" b="1">
                    <a:solidFill>
                      <a:srgbClr val="0509A3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>
                  <a:defRPr sz="3200" b="1">
                    <a:solidFill>
                      <a:srgbClr val="0509A3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>
                  <a:defRPr sz="3200" b="1">
                    <a:solidFill>
                      <a:srgbClr val="0509A3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rgbClr val="0509A3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rgbClr val="0509A3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rgbClr val="0509A3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rgbClr val="0509A3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/>
                <a:r>
                  <a:rPr lang="it-IT" altLang="it-IT" sz="1400" dirty="0" smtClean="0">
                    <a:latin typeface="Calibri" pitchFamily="34" charset="0"/>
                  </a:rPr>
                  <a:t>PDF Ue sottomissione ufficiale</a:t>
                </a:r>
                <a:endParaRPr lang="it-IT" altLang="it-IT" sz="1400" dirty="0">
                  <a:latin typeface="Calibri" pitchFamily="34" charset="0"/>
                </a:endParaRPr>
              </a:p>
            </p:txBody>
          </p:sp>
        </p:grpSp>
      </p:grpSp>
      <p:grpSp>
        <p:nvGrpSpPr>
          <p:cNvPr id="40" name="Gruppo 1"/>
          <p:cNvGrpSpPr>
            <a:grpSpLocks/>
          </p:cNvGrpSpPr>
          <p:nvPr/>
        </p:nvGrpSpPr>
        <p:grpSpPr bwMode="auto">
          <a:xfrm>
            <a:off x="494549" y="3139655"/>
            <a:ext cx="3312366" cy="1009425"/>
            <a:chOff x="3272242" y="-115192"/>
            <a:chExt cx="3244093" cy="1814931"/>
          </a:xfrm>
        </p:grpSpPr>
        <p:sp>
          <p:nvSpPr>
            <p:cNvPr id="41" name="Rettangolo 3"/>
            <p:cNvSpPr>
              <a:spLocks noChangeArrowheads="1"/>
            </p:cNvSpPr>
            <p:nvPr/>
          </p:nvSpPr>
          <p:spPr bwMode="auto">
            <a:xfrm>
              <a:off x="3272242" y="-115192"/>
              <a:ext cx="3244093" cy="1814931"/>
            </a:xfrm>
            <a:prstGeom prst="rect">
              <a:avLst/>
            </a:prstGeom>
            <a:noFill/>
            <a:ln w="9525">
              <a:solidFill>
                <a:srgbClr val="2626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>
                <a:defRPr/>
              </a:pPr>
              <a:endParaRPr lang="it-IT" sz="1400">
                <a:latin typeface="Calibri" charset="0"/>
                <a:ea typeface="MS PGothic" charset="0"/>
                <a:cs typeface="Calibri" charset="0"/>
              </a:endParaRPr>
            </a:p>
          </p:txBody>
        </p:sp>
        <p:sp>
          <p:nvSpPr>
            <p:cNvPr id="43" name="CasellaDiTesto 10"/>
            <p:cNvSpPr txBox="1">
              <a:spLocks noChangeArrowheads="1"/>
            </p:cNvSpPr>
            <p:nvPr/>
          </p:nvSpPr>
          <p:spPr bwMode="auto">
            <a:xfrm>
              <a:off x="3272242" y="208481"/>
              <a:ext cx="3121388" cy="1328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/>
              <a:r>
                <a:rPr lang="it-IT" altLang="it-IT" sz="1400" dirty="0">
                  <a:latin typeface="Calibri" pitchFamily="34" charset="0"/>
                </a:rPr>
                <a:t>Upload documentazione</a:t>
              </a:r>
            </a:p>
            <a:p>
              <a:pPr algn="ctr"/>
              <a:r>
                <a:rPr lang="it-IT" altLang="it-IT" sz="1400" dirty="0">
                  <a:latin typeface="Calibri" pitchFamily="34" charset="0"/>
                </a:rPr>
                <a:t>Preparazione proposal in cartella </a:t>
              </a:r>
              <a:endParaRPr lang="it-IT" altLang="it-IT" sz="1400" dirty="0" smtClean="0">
                <a:latin typeface="Calibri" pitchFamily="34" charset="0"/>
              </a:endParaRPr>
            </a:p>
            <a:p>
              <a:pPr algn="ctr"/>
              <a:r>
                <a:rPr lang="it-IT" altLang="it-IT" sz="1400" dirty="0" smtClean="0">
                  <a:latin typeface="Calibri" pitchFamily="34" charset="0"/>
                </a:rPr>
                <a:t>Le Mie Proposte</a:t>
              </a:r>
              <a:endParaRPr lang="it-IT" altLang="it-IT" sz="1400" dirty="0">
                <a:latin typeface="Calibri" pitchFamily="34" charset="0"/>
              </a:endParaRPr>
            </a:p>
          </p:txBody>
        </p:sp>
      </p:grpSp>
      <p:grpSp>
        <p:nvGrpSpPr>
          <p:cNvPr id="44" name="Gruppo 1"/>
          <p:cNvGrpSpPr>
            <a:grpSpLocks/>
          </p:cNvGrpSpPr>
          <p:nvPr/>
        </p:nvGrpSpPr>
        <p:grpSpPr bwMode="auto">
          <a:xfrm>
            <a:off x="521550" y="1268760"/>
            <a:ext cx="3312366" cy="1009425"/>
            <a:chOff x="3272242" y="-115192"/>
            <a:chExt cx="3244093" cy="1814931"/>
          </a:xfrm>
        </p:grpSpPr>
        <p:sp>
          <p:nvSpPr>
            <p:cNvPr id="48" name="Rettangolo 3"/>
            <p:cNvSpPr>
              <a:spLocks noChangeArrowheads="1"/>
            </p:cNvSpPr>
            <p:nvPr/>
          </p:nvSpPr>
          <p:spPr bwMode="auto">
            <a:xfrm>
              <a:off x="3272242" y="-115192"/>
              <a:ext cx="3244093" cy="1814931"/>
            </a:xfrm>
            <a:prstGeom prst="rect">
              <a:avLst/>
            </a:prstGeom>
            <a:noFill/>
            <a:ln w="9525">
              <a:solidFill>
                <a:srgbClr val="2626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>
                <a:defRPr/>
              </a:pPr>
              <a:endParaRPr lang="it-IT" sz="1400">
                <a:latin typeface="Calibri" charset="0"/>
                <a:ea typeface="MS PGothic" charset="0"/>
                <a:cs typeface="Calibri" charset="0"/>
              </a:endParaRPr>
            </a:p>
          </p:txBody>
        </p:sp>
        <p:sp>
          <p:nvSpPr>
            <p:cNvPr id="49" name="CasellaDiTesto 10"/>
            <p:cNvSpPr txBox="1">
              <a:spLocks noChangeArrowheads="1"/>
            </p:cNvSpPr>
            <p:nvPr/>
          </p:nvSpPr>
          <p:spPr bwMode="auto">
            <a:xfrm>
              <a:off x="3272242" y="464286"/>
              <a:ext cx="3121388" cy="553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/>
              <a:r>
                <a:rPr lang="it-IT" altLang="it-IT" sz="1400" dirty="0" smtClean="0">
                  <a:latin typeface="Calibri" pitchFamily="34" charset="0"/>
                </a:rPr>
                <a:t>Applica con SFE</a:t>
              </a:r>
              <a:endParaRPr lang="it-IT" altLang="it-IT" sz="1400" dirty="0">
                <a:latin typeface="Calibri" pitchFamily="34" charset="0"/>
              </a:endParaRPr>
            </a:p>
          </p:txBody>
        </p:sp>
      </p:grpSp>
      <p:grpSp>
        <p:nvGrpSpPr>
          <p:cNvPr id="3" name="Gruppo 2"/>
          <p:cNvGrpSpPr/>
          <p:nvPr/>
        </p:nvGrpSpPr>
        <p:grpSpPr>
          <a:xfrm>
            <a:off x="5292080" y="1268760"/>
            <a:ext cx="3312367" cy="1009425"/>
            <a:chOff x="5292080" y="1268760"/>
            <a:chExt cx="3312367" cy="1009425"/>
          </a:xfrm>
        </p:grpSpPr>
        <p:sp>
          <p:nvSpPr>
            <p:cNvPr id="26" name="CasellaDiTesto 10"/>
            <p:cNvSpPr txBox="1">
              <a:spLocks noChangeArrowheads="1"/>
            </p:cNvSpPr>
            <p:nvPr/>
          </p:nvSpPr>
          <p:spPr bwMode="auto">
            <a:xfrm>
              <a:off x="5562110" y="1583795"/>
              <a:ext cx="268598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/>
              <a:r>
                <a:rPr lang="it-IT" altLang="it-IT" sz="1400" dirty="0" smtClean="0">
                  <a:latin typeface="Calibri" pitchFamily="34" charset="0"/>
                </a:rPr>
                <a:t>Creazione  automatica  cartella Mie Proposte</a:t>
              </a:r>
            </a:p>
          </p:txBody>
        </p:sp>
        <p:sp>
          <p:nvSpPr>
            <p:cNvPr id="50" name="Rettangolo 3"/>
            <p:cNvSpPr>
              <a:spLocks noChangeArrowheads="1"/>
            </p:cNvSpPr>
            <p:nvPr/>
          </p:nvSpPr>
          <p:spPr bwMode="auto">
            <a:xfrm>
              <a:off x="5292080" y="1268760"/>
              <a:ext cx="3312367" cy="1009425"/>
            </a:xfrm>
            <a:prstGeom prst="rect">
              <a:avLst/>
            </a:prstGeom>
            <a:noFill/>
            <a:ln w="9525">
              <a:solidFill>
                <a:srgbClr val="2626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>
                <a:defRPr/>
              </a:pPr>
              <a:endParaRPr lang="it-IT" sz="1400">
                <a:latin typeface="Calibri" charset="0"/>
                <a:ea typeface="MS PGothic" charset="0"/>
                <a:cs typeface="Calibri" charset="0"/>
              </a:endParaRPr>
            </a:p>
          </p:txBody>
        </p:sp>
      </p:grpSp>
      <p:sp>
        <p:nvSpPr>
          <p:cNvPr id="52" name="Freccia giù 33"/>
          <p:cNvSpPr/>
          <p:nvPr/>
        </p:nvSpPr>
        <p:spPr bwMode="auto">
          <a:xfrm rot="16200000">
            <a:off x="4462773" y="1152213"/>
            <a:ext cx="218454" cy="1261639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anchor="ctr"/>
          <a:lstStyle/>
          <a:p>
            <a:pPr algn="r">
              <a:defRPr/>
            </a:pPr>
            <a:endParaRPr lang="it-IT" sz="140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53" name="Freccia giù 25"/>
          <p:cNvSpPr/>
          <p:nvPr/>
        </p:nvSpPr>
        <p:spPr bwMode="auto">
          <a:xfrm>
            <a:off x="1916705" y="4329101"/>
            <a:ext cx="225025" cy="810090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anchor="ctr"/>
          <a:lstStyle/>
          <a:p>
            <a:pPr algn="r">
              <a:defRPr/>
            </a:pPr>
            <a:endParaRPr lang="it-IT" sz="1400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35" name="Freccia giù 33"/>
          <p:cNvSpPr/>
          <p:nvPr/>
        </p:nvSpPr>
        <p:spPr bwMode="auto">
          <a:xfrm rot="16200000">
            <a:off x="4462023" y="3272262"/>
            <a:ext cx="218454" cy="1261639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anchor="ctr"/>
          <a:lstStyle/>
          <a:p>
            <a:pPr algn="r">
              <a:defRPr/>
            </a:pPr>
            <a:endParaRPr lang="it-IT" sz="1400">
              <a:latin typeface="Calibri"/>
              <a:ea typeface="ＭＳ Ｐゴシック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607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51" grpId="0" animBg="1"/>
      <p:bldP spid="64" grpId="0" animBg="1"/>
      <p:bldP spid="65" grpId="0" animBg="1"/>
      <p:bldP spid="52" grpId="0" animBg="1"/>
      <p:bldP spid="53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4DE4CB-7A32-4F32-87B5-ED948375254F}" type="slidenum">
              <a:rPr lang="it-IT" altLang="it-IT" smtClean="0"/>
              <a:pPr>
                <a:defRPr/>
              </a:pPr>
              <a:t>5</a:t>
            </a:fld>
            <a:endParaRPr lang="it-IT" altLang="it-IT" dirty="0"/>
          </a:p>
        </p:txBody>
      </p:sp>
      <p:grpSp>
        <p:nvGrpSpPr>
          <p:cNvPr id="9" name="Gruppo 8"/>
          <p:cNvGrpSpPr/>
          <p:nvPr/>
        </p:nvGrpSpPr>
        <p:grpSpPr>
          <a:xfrm>
            <a:off x="144016" y="116632"/>
            <a:ext cx="8964488" cy="864096"/>
            <a:chOff x="144016" y="116632"/>
            <a:chExt cx="8964488" cy="864096"/>
          </a:xfrm>
        </p:grpSpPr>
        <p:pic>
          <p:nvPicPr>
            <p:cNvPr id="10" name="Picture 4" descr="https://encrypted-tbn0.gstatic.com/images?q=tbn:ANd9GcT9GOUl-KcGwfmprot4bJTMYt8iwhv168TlySryZGhZXooN-Wj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4496" y="116632"/>
              <a:ext cx="762000" cy="7524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CasellaDiTesto 10"/>
            <p:cNvSpPr txBox="1"/>
            <p:nvPr/>
          </p:nvSpPr>
          <p:spPr>
            <a:xfrm>
              <a:off x="144016" y="611396"/>
              <a:ext cx="89644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_________________________________________________________________</a:t>
              </a:r>
              <a:endParaRPr lang="it-IT" dirty="0"/>
            </a:p>
          </p:txBody>
        </p:sp>
      </p:grp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04800" y="188913"/>
            <a:ext cx="8443913" cy="863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Workflow – </a:t>
            </a:r>
            <a:r>
              <a:rPr lang="en-GB" sz="28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Proposta</a:t>
            </a: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GB" sz="28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Finanziata</a:t>
            </a: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– Time to Grant</a:t>
            </a:r>
            <a:endParaRPr lang="en-GB" sz="280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+mj-cs"/>
            </a:endParaRPr>
          </a:p>
        </p:txBody>
      </p:sp>
      <p:grpSp>
        <p:nvGrpSpPr>
          <p:cNvPr id="29" name="Gruppo 1"/>
          <p:cNvGrpSpPr>
            <a:grpSpLocks/>
          </p:cNvGrpSpPr>
          <p:nvPr/>
        </p:nvGrpSpPr>
        <p:grpSpPr bwMode="auto">
          <a:xfrm>
            <a:off x="5292080" y="5299895"/>
            <a:ext cx="3312366" cy="1253305"/>
            <a:chOff x="3272242" y="-115192"/>
            <a:chExt cx="3244093" cy="2253423"/>
          </a:xfrm>
        </p:grpSpPr>
        <p:sp>
          <p:nvSpPr>
            <p:cNvPr id="30" name="Rettangolo 3"/>
            <p:cNvSpPr>
              <a:spLocks noChangeArrowheads="1"/>
            </p:cNvSpPr>
            <p:nvPr/>
          </p:nvSpPr>
          <p:spPr bwMode="auto">
            <a:xfrm>
              <a:off x="3272242" y="-115192"/>
              <a:ext cx="3244093" cy="1814931"/>
            </a:xfrm>
            <a:prstGeom prst="rect">
              <a:avLst/>
            </a:prstGeom>
            <a:noFill/>
            <a:ln w="9525">
              <a:solidFill>
                <a:srgbClr val="2626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>
                <a:defRPr/>
              </a:pPr>
              <a:endParaRPr lang="it-IT" sz="1400">
                <a:latin typeface="Calibri" charset="0"/>
                <a:ea typeface="MS PGothic" charset="0"/>
                <a:cs typeface="Calibri" charset="0"/>
              </a:endParaRPr>
            </a:p>
          </p:txBody>
        </p:sp>
        <p:sp>
          <p:nvSpPr>
            <p:cNvPr id="31" name="CasellaDiTesto 10"/>
            <p:cNvSpPr txBox="1">
              <a:spLocks noChangeArrowheads="1"/>
            </p:cNvSpPr>
            <p:nvPr/>
          </p:nvSpPr>
          <p:spPr bwMode="auto">
            <a:xfrm>
              <a:off x="3333594" y="35396"/>
              <a:ext cx="3121388" cy="2102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/>
              <a:r>
                <a:rPr lang="it-IT" altLang="it-IT" sz="1400" dirty="0" err="1" smtClean="0">
                  <a:latin typeface="Calibri" pitchFamily="34" charset="0"/>
                </a:rPr>
                <a:t>CoCo</a:t>
              </a:r>
              <a:r>
                <a:rPr lang="it-IT" altLang="it-IT" sz="1400" dirty="0" smtClean="0">
                  <a:latin typeface="Calibri" pitchFamily="34" charset="0"/>
                </a:rPr>
                <a:t>/Paco (</a:t>
              </a:r>
              <a:r>
                <a:rPr lang="it-IT" altLang="it-IT" sz="1400" dirty="0" err="1" smtClean="0">
                  <a:latin typeface="Calibri" pitchFamily="34" charset="0"/>
                </a:rPr>
                <a:t>Resp</a:t>
              </a:r>
              <a:r>
                <a:rPr lang="it-IT" altLang="it-IT" sz="1400" dirty="0" smtClean="0">
                  <a:latin typeface="Calibri" pitchFamily="34" charset="0"/>
                </a:rPr>
                <a:t>. Scientifico) abbina nel Participant Portal LSIGN e FLSIGN</a:t>
              </a:r>
            </a:p>
            <a:p>
              <a:pPr algn="ctr"/>
              <a:r>
                <a:rPr lang="it-IT" altLang="it-IT" sz="1400" dirty="0">
                  <a:latin typeface="Calibri" pitchFamily="34" charset="0"/>
                </a:rPr>
                <a:t>(già inseriti nel PP dal LEAR) al progetto, </a:t>
              </a:r>
              <a:r>
                <a:rPr lang="it-IT" altLang="it-IT" sz="1400" dirty="0" smtClean="0">
                  <a:latin typeface="Calibri" pitchFamily="34" charset="0"/>
                </a:rPr>
                <a:t> diventando </a:t>
              </a:r>
              <a:r>
                <a:rPr lang="it-IT" altLang="it-IT" sz="1400" dirty="0">
                  <a:latin typeface="Calibri" pitchFamily="34" charset="0"/>
                </a:rPr>
                <a:t>PLSIGN e </a:t>
              </a:r>
              <a:r>
                <a:rPr lang="it-IT" altLang="it-IT" sz="1400" dirty="0" smtClean="0">
                  <a:latin typeface="Calibri" pitchFamily="34" charset="0"/>
                </a:rPr>
                <a:t>PFSIGN</a:t>
              </a:r>
            </a:p>
            <a:p>
              <a:pPr algn="ctr"/>
              <a:endParaRPr lang="it-IT" altLang="it-IT" sz="1400" dirty="0">
                <a:latin typeface="Calibri" pitchFamily="34" charset="0"/>
              </a:endParaRPr>
            </a:p>
          </p:txBody>
        </p:sp>
      </p:grpSp>
      <p:sp>
        <p:nvSpPr>
          <p:cNvPr id="32" name="Freccia giù 33"/>
          <p:cNvSpPr/>
          <p:nvPr/>
        </p:nvSpPr>
        <p:spPr bwMode="auto">
          <a:xfrm rot="5400000">
            <a:off x="4408045" y="2964510"/>
            <a:ext cx="223399" cy="1335649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anchor="ctr"/>
          <a:lstStyle/>
          <a:p>
            <a:pPr algn="r">
              <a:defRPr/>
            </a:pPr>
            <a:endParaRPr lang="it-IT" sz="140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51" name="Freccia giù 25"/>
          <p:cNvSpPr/>
          <p:nvPr/>
        </p:nvSpPr>
        <p:spPr bwMode="auto">
          <a:xfrm>
            <a:off x="6867255" y="2348880"/>
            <a:ext cx="225025" cy="765085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anchor="ctr"/>
          <a:lstStyle/>
          <a:p>
            <a:pPr algn="r">
              <a:defRPr/>
            </a:pPr>
            <a:endParaRPr lang="it-IT" sz="1400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2048" name="Croce 2047"/>
          <p:cNvSpPr/>
          <p:nvPr/>
        </p:nvSpPr>
        <p:spPr bwMode="auto">
          <a:xfrm>
            <a:off x="6461262" y="5890099"/>
            <a:ext cx="305660" cy="45719"/>
          </a:xfrm>
          <a:prstGeom prst="mathPlu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1" i="0" u="none" strike="noStrike" cap="none" normalizeH="0" baseline="0">
              <a:ln>
                <a:noFill/>
              </a:ln>
              <a:solidFill>
                <a:srgbClr val="0509A3"/>
              </a:solidFill>
              <a:effectLst/>
              <a:latin typeface="Arial" charset="0"/>
              <a:ea typeface="ＭＳ Ｐゴシック" charset="0"/>
            </a:endParaRPr>
          </a:p>
        </p:txBody>
      </p:sp>
      <p:grpSp>
        <p:nvGrpSpPr>
          <p:cNvPr id="4" name="Gruppo 3"/>
          <p:cNvGrpSpPr/>
          <p:nvPr/>
        </p:nvGrpSpPr>
        <p:grpSpPr>
          <a:xfrm>
            <a:off x="5292080" y="3203975"/>
            <a:ext cx="3312367" cy="1009425"/>
            <a:chOff x="5292080" y="3139655"/>
            <a:chExt cx="3312367" cy="1009425"/>
          </a:xfrm>
        </p:grpSpPr>
        <p:sp>
          <p:nvSpPr>
            <p:cNvPr id="59" name="CasellaDiTesto 10"/>
            <p:cNvSpPr txBox="1">
              <a:spLocks noChangeArrowheads="1"/>
            </p:cNvSpPr>
            <p:nvPr/>
          </p:nvSpPr>
          <p:spPr bwMode="auto">
            <a:xfrm>
              <a:off x="5475109" y="3293985"/>
              <a:ext cx="3007041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t">
              <a:spAutoFit/>
            </a:bodyPr>
            <a:lstStyle>
              <a:lvl1pPr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/>
              <a:r>
                <a:rPr lang="it-IT" altLang="it-IT" sz="1400" dirty="0" smtClean="0">
                  <a:latin typeface="Calibri" pitchFamily="34" charset="0"/>
                </a:rPr>
                <a:t>Upload</a:t>
              </a:r>
              <a:r>
                <a:rPr lang="it-IT" altLang="it-IT" sz="1400" dirty="0">
                  <a:latin typeface="Calibri" pitchFamily="34" charset="0"/>
                </a:rPr>
                <a:t> </a:t>
              </a:r>
              <a:r>
                <a:rPr lang="it-IT" altLang="it-IT" sz="1400" dirty="0" smtClean="0">
                  <a:latin typeface="Calibri" pitchFamily="34" charset="0"/>
                </a:rPr>
                <a:t> in cartella </a:t>
              </a:r>
              <a:r>
                <a:rPr lang="it-IT" altLang="it-IT" sz="1400" dirty="0">
                  <a:latin typeface="Calibri" pitchFamily="34" charset="0"/>
                </a:rPr>
                <a:t>Miei </a:t>
              </a:r>
              <a:r>
                <a:rPr lang="it-IT" altLang="it-IT" sz="1400" dirty="0" smtClean="0">
                  <a:latin typeface="Calibri" pitchFamily="34" charset="0"/>
                </a:rPr>
                <a:t>progetti</a:t>
              </a:r>
            </a:p>
            <a:p>
              <a:pPr algn="ctr"/>
              <a:r>
                <a:rPr lang="it-IT" altLang="it-IT" sz="1400" dirty="0" smtClean="0">
                  <a:latin typeface="Calibri" pitchFamily="34" charset="0"/>
                </a:rPr>
                <a:t>da parte del FO della documentazione</a:t>
              </a:r>
              <a:endParaRPr lang="it-IT" altLang="it-IT" sz="1400" dirty="0">
                <a:latin typeface="Calibri" pitchFamily="34" charset="0"/>
              </a:endParaRPr>
            </a:p>
            <a:p>
              <a:pPr algn="ctr"/>
              <a:r>
                <a:rPr lang="it-IT" altLang="it-IT" sz="1400" dirty="0">
                  <a:latin typeface="Calibri" pitchFamily="34" charset="0"/>
                </a:rPr>
                <a:t>e</a:t>
              </a:r>
              <a:r>
                <a:rPr lang="it-IT" altLang="it-IT" sz="1400" dirty="0" smtClean="0">
                  <a:latin typeface="Calibri" pitchFamily="34" charset="0"/>
                </a:rPr>
                <a:t> delle comunicazioni UE </a:t>
              </a:r>
            </a:p>
          </p:txBody>
        </p:sp>
        <p:sp>
          <p:nvSpPr>
            <p:cNvPr id="34" name="Rettangolo 3"/>
            <p:cNvSpPr>
              <a:spLocks noChangeArrowheads="1"/>
            </p:cNvSpPr>
            <p:nvPr/>
          </p:nvSpPr>
          <p:spPr bwMode="auto">
            <a:xfrm>
              <a:off x="5292080" y="3139655"/>
              <a:ext cx="3312367" cy="1009425"/>
            </a:xfrm>
            <a:prstGeom prst="rect">
              <a:avLst/>
            </a:prstGeom>
            <a:noFill/>
            <a:ln w="9525">
              <a:solidFill>
                <a:srgbClr val="2626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>
                <a:defRPr/>
              </a:pPr>
              <a:endParaRPr lang="it-IT" sz="1400">
                <a:latin typeface="Calibri" charset="0"/>
                <a:ea typeface="MS PGothic" charset="0"/>
                <a:cs typeface="Calibri" charset="0"/>
              </a:endParaRPr>
            </a:p>
          </p:txBody>
        </p:sp>
      </p:grpSp>
      <p:grpSp>
        <p:nvGrpSpPr>
          <p:cNvPr id="40" name="Gruppo 1"/>
          <p:cNvGrpSpPr>
            <a:grpSpLocks/>
          </p:cNvGrpSpPr>
          <p:nvPr/>
        </p:nvGrpSpPr>
        <p:grpSpPr bwMode="auto">
          <a:xfrm>
            <a:off x="494549" y="3139655"/>
            <a:ext cx="3312366" cy="1018427"/>
            <a:chOff x="3272242" y="-115192"/>
            <a:chExt cx="3244093" cy="1831116"/>
          </a:xfrm>
        </p:grpSpPr>
        <p:sp>
          <p:nvSpPr>
            <p:cNvPr id="41" name="Rettangolo 3"/>
            <p:cNvSpPr>
              <a:spLocks noChangeArrowheads="1"/>
            </p:cNvSpPr>
            <p:nvPr/>
          </p:nvSpPr>
          <p:spPr bwMode="auto">
            <a:xfrm>
              <a:off x="3272242" y="-115192"/>
              <a:ext cx="3244093" cy="1814931"/>
            </a:xfrm>
            <a:prstGeom prst="rect">
              <a:avLst/>
            </a:prstGeom>
            <a:noFill/>
            <a:ln w="9525">
              <a:solidFill>
                <a:srgbClr val="2626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>
                <a:defRPr/>
              </a:pPr>
              <a:endParaRPr lang="it-IT" sz="1400">
                <a:latin typeface="Calibri" charset="0"/>
                <a:ea typeface="MS PGothic" charset="0"/>
                <a:cs typeface="Calibri" charset="0"/>
              </a:endParaRPr>
            </a:p>
          </p:txBody>
        </p:sp>
        <p:sp>
          <p:nvSpPr>
            <p:cNvPr id="43" name="CasellaDiTesto 10"/>
            <p:cNvSpPr txBox="1">
              <a:spLocks noChangeArrowheads="1"/>
            </p:cNvSpPr>
            <p:nvPr/>
          </p:nvSpPr>
          <p:spPr bwMode="auto">
            <a:xfrm>
              <a:off x="3342764" y="454"/>
              <a:ext cx="3121388" cy="1715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/>
              <a:r>
                <a:rPr lang="it-IT" altLang="it-IT" sz="1400" dirty="0" smtClean="0">
                  <a:latin typeface="Calibri" pitchFamily="34" charset="0"/>
                </a:rPr>
                <a:t>SFE predispone la delibera con cui</a:t>
              </a:r>
            </a:p>
            <a:p>
              <a:pPr algn="ctr"/>
              <a:r>
                <a:rPr lang="it-IT" altLang="it-IT" sz="1400" dirty="0" smtClean="0">
                  <a:latin typeface="Calibri" pitchFamily="34" charset="0"/>
                </a:rPr>
                <a:t> si approva la </a:t>
              </a:r>
              <a:r>
                <a:rPr lang="it-IT" altLang="it-IT" sz="1400" dirty="0">
                  <a:latin typeface="Calibri" pitchFamily="34" charset="0"/>
                </a:rPr>
                <a:t>partecipazione </a:t>
              </a:r>
              <a:r>
                <a:rPr lang="it-IT" altLang="it-IT" sz="1400" dirty="0" smtClean="0">
                  <a:latin typeface="Calibri" pitchFamily="34" charset="0"/>
                </a:rPr>
                <a:t>dell’INFN </a:t>
              </a:r>
              <a:r>
                <a:rPr lang="it-IT" altLang="it-IT" sz="1400" dirty="0">
                  <a:latin typeface="Calibri" pitchFamily="34" charset="0"/>
                </a:rPr>
                <a:t>al </a:t>
              </a:r>
              <a:r>
                <a:rPr lang="it-IT" altLang="it-IT" sz="1400" dirty="0" smtClean="0">
                  <a:latin typeface="Calibri" pitchFamily="34" charset="0"/>
                </a:rPr>
                <a:t>progetto e si autorizza il PLSIGN </a:t>
              </a:r>
              <a:r>
                <a:rPr lang="it-IT" altLang="it-IT" sz="1400" dirty="0">
                  <a:latin typeface="Calibri" pitchFamily="34" charset="0"/>
                </a:rPr>
                <a:t>alla firma dei </a:t>
              </a:r>
              <a:r>
                <a:rPr lang="it-IT" altLang="it-IT" sz="1400" dirty="0" smtClean="0">
                  <a:latin typeface="Calibri" pitchFamily="34" charset="0"/>
                </a:rPr>
                <a:t>documenti inerenti il Grant</a:t>
              </a:r>
              <a:endParaRPr lang="it-IT" altLang="it-IT" sz="1400" dirty="0">
                <a:latin typeface="Calibri" pitchFamily="34" charset="0"/>
              </a:endParaRPr>
            </a:p>
          </p:txBody>
        </p:sp>
      </p:grpSp>
      <p:grpSp>
        <p:nvGrpSpPr>
          <p:cNvPr id="44" name="Gruppo 1"/>
          <p:cNvGrpSpPr>
            <a:grpSpLocks/>
          </p:cNvGrpSpPr>
          <p:nvPr/>
        </p:nvGrpSpPr>
        <p:grpSpPr bwMode="auto">
          <a:xfrm>
            <a:off x="521550" y="1268760"/>
            <a:ext cx="3312366" cy="1009425"/>
            <a:chOff x="3272242" y="-115192"/>
            <a:chExt cx="3244093" cy="1814931"/>
          </a:xfrm>
        </p:grpSpPr>
        <p:sp>
          <p:nvSpPr>
            <p:cNvPr id="48" name="Rettangolo 3"/>
            <p:cNvSpPr>
              <a:spLocks noChangeArrowheads="1"/>
            </p:cNvSpPr>
            <p:nvPr/>
          </p:nvSpPr>
          <p:spPr bwMode="auto">
            <a:xfrm>
              <a:off x="3272242" y="-115192"/>
              <a:ext cx="3244093" cy="1814931"/>
            </a:xfrm>
            <a:prstGeom prst="rect">
              <a:avLst/>
            </a:prstGeom>
            <a:noFill/>
            <a:ln w="9525">
              <a:solidFill>
                <a:srgbClr val="2626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>
                <a:defRPr/>
              </a:pPr>
              <a:endParaRPr lang="it-IT" sz="1400">
                <a:latin typeface="Calibri" charset="0"/>
                <a:ea typeface="MS PGothic" charset="0"/>
                <a:cs typeface="Calibri" charset="0"/>
              </a:endParaRPr>
            </a:p>
          </p:txBody>
        </p:sp>
        <p:sp>
          <p:nvSpPr>
            <p:cNvPr id="49" name="CasellaDiTesto 10"/>
            <p:cNvSpPr txBox="1">
              <a:spLocks noChangeArrowheads="1"/>
            </p:cNvSpPr>
            <p:nvPr/>
          </p:nvSpPr>
          <p:spPr bwMode="auto">
            <a:xfrm>
              <a:off x="3316319" y="451236"/>
              <a:ext cx="3121389" cy="940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/>
              <a:r>
                <a:rPr lang="it-IT" altLang="it-IT" sz="1400" dirty="0" smtClean="0">
                  <a:latin typeface="Calibri" pitchFamily="34" charset="0"/>
                </a:rPr>
                <a:t>Financial Officer/ Resp .Scientifico informa SFE</a:t>
              </a:r>
              <a:endParaRPr lang="it-IT" altLang="it-IT" sz="1400" dirty="0">
                <a:latin typeface="Calibri" pitchFamily="34" charset="0"/>
              </a:endParaRPr>
            </a:p>
          </p:txBody>
        </p:sp>
      </p:grpSp>
      <p:grpSp>
        <p:nvGrpSpPr>
          <p:cNvPr id="3" name="Gruppo 2"/>
          <p:cNvGrpSpPr/>
          <p:nvPr/>
        </p:nvGrpSpPr>
        <p:grpSpPr>
          <a:xfrm>
            <a:off x="5292080" y="1268760"/>
            <a:ext cx="3312367" cy="1009425"/>
            <a:chOff x="5292080" y="1268760"/>
            <a:chExt cx="3312367" cy="1009425"/>
          </a:xfrm>
        </p:grpSpPr>
        <p:sp>
          <p:nvSpPr>
            <p:cNvPr id="26" name="CasellaDiTesto 10"/>
            <p:cNvSpPr txBox="1">
              <a:spLocks noChangeArrowheads="1"/>
            </p:cNvSpPr>
            <p:nvPr/>
          </p:nvSpPr>
          <p:spPr bwMode="auto">
            <a:xfrm>
              <a:off x="5562110" y="1448780"/>
              <a:ext cx="279031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/>
              <a:r>
                <a:rPr lang="it-IT" altLang="it-IT" sz="1400" dirty="0" smtClean="0">
                  <a:latin typeface="Calibri" pitchFamily="34" charset="0"/>
                </a:rPr>
                <a:t>Creazione automatica Portale cartella Miei progetti </a:t>
              </a:r>
              <a:endParaRPr lang="it-IT" altLang="it-IT" sz="1400" dirty="0">
                <a:latin typeface="Calibri" pitchFamily="34" charset="0"/>
              </a:endParaRPr>
            </a:p>
          </p:txBody>
        </p:sp>
        <p:sp>
          <p:nvSpPr>
            <p:cNvPr id="50" name="Rettangolo 3"/>
            <p:cNvSpPr>
              <a:spLocks noChangeArrowheads="1"/>
            </p:cNvSpPr>
            <p:nvPr/>
          </p:nvSpPr>
          <p:spPr bwMode="auto">
            <a:xfrm>
              <a:off x="5292080" y="1268760"/>
              <a:ext cx="3312367" cy="1009425"/>
            </a:xfrm>
            <a:prstGeom prst="rect">
              <a:avLst/>
            </a:prstGeom>
            <a:noFill/>
            <a:ln w="9525">
              <a:solidFill>
                <a:srgbClr val="2626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>
                <a:defRPr/>
              </a:pPr>
              <a:endParaRPr lang="it-IT" sz="1400">
                <a:latin typeface="Calibri" charset="0"/>
                <a:ea typeface="MS PGothic" charset="0"/>
                <a:cs typeface="Calibri" charset="0"/>
              </a:endParaRPr>
            </a:p>
          </p:txBody>
        </p:sp>
      </p:grpSp>
      <p:sp>
        <p:nvSpPr>
          <p:cNvPr id="52" name="Freccia giù 33"/>
          <p:cNvSpPr/>
          <p:nvPr/>
        </p:nvSpPr>
        <p:spPr bwMode="auto">
          <a:xfrm rot="16200000">
            <a:off x="4462773" y="1152213"/>
            <a:ext cx="218454" cy="1261639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anchor="ctr"/>
          <a:lstStyle/>
          <a:p>
            <a:pPr algn="r">
              <a:defRPr/>
            </a:pPr>
            <a:endParaRPr lang="it-IT" sz="140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53" name="Freccia giù 25"/>
          <p:cNvSpPr/>
          <p:nvPr/>
        </p:nvSpPr>
        <p:spPr bwMode="auto">
          <a:xfrm>
            <a:off x="1916705" y="4329101"/>
            <a:ext cx="225025" cy="810090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anchor="ctr"/>
          <a:lstStyle/>
          <a:p>
            <a:pPr algn="r">
              <a:defRPr/>
            </a:pPr>
            <a:endParaRPr lang="it-IT" sz="1400" dirty="0">
              <a:latin typeface="Calibri"/>
              <a:ea typeface="ＭＳ Ｐゴシック" charset="0"/>
              <a:cs typeface="Calibri"/>
            </a:endParaRPr>
          </a:p>
        </p:txBody>
      </p:sp>
      <p:grpSp>
        <p:nvGrpSpPr>
          <p:cNvPr id="46" name="Gruppo 1"/>
          <p:cNvGrpSpPr>
            <a:grpSpLocks/>
          </p:cNvGrpSpPr>
          <p:nvPr/>
        </p:nvGrpSpPr>
        <p:grpSpPr bwMode="auto">
          <a:xfrm>
            <a:off x="521550" y="5299895"/>
            <a:ext cx="3312366" cy="1009425"/>
            <a:chOff x="3272242" y="-115192"/>
            <a:chExt cx="3244093" cy="1814931"/>
          </a:xfrm>
        </p:grpSpPr>
        <p:sp>
          <p:nvSpPr>
            <p:cNvPr id="47" name="Rettangolo 3"/>
            <p:cNvSpPr>
              <a:spLocks noChangeArrowheads="1"/>
            </p:cNvSpPr>
            <p:nvPr/>
          </p:nvSpPr>
          <p:spPr bwMode="auto">
            <a:xfrm>
              <a:off x="3272242" y="-115192"/>
              <a:ext cx="3244093" cy="1814931"/>
            </a:xfrm>
            <a:prstGeom prst="rect">
              <a:avLst/>
            </a:prstGeom>
            <a:noFill/>
            <a:ln w="9525">
              <a:solidFill>
                <a:srgbClr val="2626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>
                <a:defRPr/>
              </a:pPr>
              <a:endParaRPr lang="it-IT" sz="1400">
                <a:latin typeface="Calibri" charset="0"/>
                <a:ea typeface="MS PGothic" charset="0"/>
                <a:cs typeface="Calibri" charset="0"/>
              </a:endParaRPr>
            </a:p>
          </p:txBody>
        </p:sp>
        <p:sp>
          <p:nvSpPr>
            <p:cNvPr id="54" name="CasellaDiTesto 10"/>
            <p:cNvSpPr txBox="1">
              <a:spLocks noChangeArrowheads="1"/>
            </p:cNvSpPr>
            <p:nvPr/>
          </p:nvSpPr>
          <p:spPr bwMode="auto">
            <a:xfrm>
              <a:off x="3336059" y="291228"/>
              <a:ext cx="3121388" cy="1328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rgbClr val="0509A3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/>
              <a:r>
                <a:rPr lang="it-IT" altLang="it-IT" sz="1400" dirty="0" smtClean="0">
                  <a:latin typeface="Calibri" pitchFamily="34" charset="0"/>
                </a:rPr>
                <a:t>SFE carica la delibera in</a:t>
              </a:r>
              <a:endParaRPr lang="it-IT" altLang="it-IT" sz="1400" dirty="0">
                <a:latin typeface="Calibri" pitchFamily="34" charset="0"/>
              </a:endParaRPr>
            </a:p>
            <a:p>
              <a:pPr algn="ctr"/>
              <a:r>
                <a:rPr lang="it-IT" altLang="it-IT" sz="1400" dirty="0">
                  <a:latin typeface="Calibri" pitchFamily="34" charset="0"/>
                </a:rPr>
                <a:t>cartella Miei </a:t>
              </a:r>
              <a:r>
                <a:rPr lang="it-IT" altLang="it-IT" sz="1400" dirty="0" smtClean="0">
                  <a:latin typeface="Calibri" pitchFamily="34" charset="0"/>
                </a:rPr>
                <a:t>progetti/ informa Direzione Affari Amm.vi</a:t>
              </a:r>
              <a:endParaRPr lang="it-IT" altLang="it-IT" sz="1400" dirty="0">
                <a:latin typeface="Calibri" pitchFamily="34" charset="0"/>
              </a:endParaRPr>
            </a:p>
          </p:txBody>
        </p:sp>
      </p:grpSp>
      <p:sp>
        <p:nvSpPr>
          <p:cNvPr id="33" name="Freccia giù 25"/>
          <p:cNvSpPr/>
          <p:nvPr/>
        </p:nvSpPr>
        <p:spPr bwMode="auto">
          <a:xfrm>
            <a:off x="6753604" y="4337405"/>
            <a:ext cx="225025" cy="810090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anchor="ctr"/>
          <a:lstStyle/>
          <a:p>
            <a:pPr algn="r">
              <a:defRPr/>
            </a:pPr>
            <a:endParaRPr lang="it-IT" sz="1400" dirty="0">
              <a:latin typeface="Calibri"/>
              <a:ea typeface="ＭＳ Ｐゴシック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306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51" grpId="0" animBg="1"/>
      <p:bldP spid="52" grpId="0" animBg="1"/>
      <p:bldP spid="53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50"/>
            <a:ext cx="9144000" cy="6845300"/>
          </a:xfrm>
          <a:prstGeom prst="rect">
            <a:avLst/>
          </a:prstGeom>
        </p:spPr>
      </p:pic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04800" y="188913"/>
            <a:ext cx="8443913" cy="863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Time to Grant UE</a:t>
            </a:r>
          </a:p>
          <a:p>
            <a:pPr>
              <a:defRPr/>
            </a:pPr>
            <a:endParaRPr lang="en-GB" sz="280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5104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4DE4CB-7A32-4F32-87B5-ED948375254F}" type="slidenum">
              <a:rPr lang="it-IT" altLang="it-IT" smtClean="0"/>
              <a:pPr>
                <a:defRPr/>
              </a:pPr>
              <a:t>7</a:t>
            </a:fld>
            <a:endParaRPr lang="it-IT" altLang="it-IT"/>
          </a:p>
        </p:txBody>
      </p:sp>
      <p:grpSp>
        <p:nvGrpSpPr>
          <p:cNvPr id="9" name="Gruppo 8"/>
          <p:cNvGrpSpPr/>
          <p:nvPr/>
        </p:nvGrpSpPr>
        <p:grpSpPr>
          <a:xfrm>
            <a:off x="144016" y="116632"/>
            <a:ext cx="8964488" cy="864096"/>
            <a:chOff x="144016" y="116632"/>
            <a:chExt cx="8964488" cy="864096"/>
          </a:xfrm>
        </p:grpSpPr>
        <p:pic>
          <p:nvPicPr>
            <p:cNvPr id="10" name="Picture 4" descr="https://encrypted-tbn0.gstatic.com/images?q=tbn:ANd9GcT9GOUl-KcGwfmprot4bJTMYt8iwhv168TlySryZGhZXooN-Wj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4496" y="116632"/>
              <a:ext cx="762000" cy="7524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CasellaDiTesto 10"/>
            <p:cNvSpPr txBox="1"/>
            <p:nvPr/>
          </p:nvSpPr>
          <p:spPr>
            <a:xfrm>
              <a:off x="144016" y="611396"/>
              <a:ext cx="89644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_________________________________________________________________</a:t>
              </a:r>
              <a:endParaRPr lang="it-IT" dirty="0"/>
            </a:p>
          </p:txBody>
        </p:sp>
      </p:grp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04800" y="188913"/>
            <a:ext cx="8443913" cy="863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28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Gli</a:t>
            </a: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GB" sz="28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attori</a:t>
            </a: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del </a:t>
            </a:r>
            <a:r>
              <a:rPr lang="en-GB" sz="28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processo</a:t>
            </a: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: 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r</a:t>
            </a:r>
            <a:r>
              <a:rPr lang="en-GB" sz="28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uoli</a:t>
            </a: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e </a:t>
            </a:r>
            <a:r>
              <a:rPr lang="en-GB" sz="28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responsabilità</a:t>
            </a:r>
            <a:endParaRPr lang="en-GB" sz="280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+mj-cs"/>
            </a:endParaRPr>
          </a:p>
        </p:txBody>
      </p:sp>
      <p:sp>
        <p:nvSpPr>
          <p:cNvPr id="2048" name="Croce 2047"/>
          <p:cNvSpPr/>
          <p:nvPr/>
        </p:nvSpPr>
        <p:spPr bwMode="auto">
          <a:xfrm>
            <a:off x="6461262" y="5890099"/>
            <a:ext cx="305660" cy="45719"/>
          </a:xfrm>
          <a:prstGeom prst="mathPlu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1" i="0" u="none" strike="noStrike" cap="none" normalizeH="0" baseline="0">
              <a:ln>
                <a:noFill/>
              </a:ln>
              <a:solidFill>
                <a:srgbClr val="0509A3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06515" y="1133745"/>
            <a:ext cx="8865985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it-IT" sz="2400" b="1" u="sng" kern="0" dirty="0">
                <a:solidFill>
                  <a:srgbClr val="0509A3"/>
                </a:solidFill>
                <a:ea typeface="MS PGothic" panose="020B0600070205080204" pitchFamily="34" charset="-128"/>
              </a:rPr>
              <a:t>Assegnati all’Host Institution:</a:t>
            </a:r>
          </a:p>
          <a:p>
            <a:pPr algn="just" fontAlgn="base">
              <a:lnSpc>
                <a:spcPct val="300000"/>
              </a:lnSpc>
              <a:spcBef>
                <a:spcPct val="20000"/>
              </a:spcBef>
              <a:spcAft>
                <a:spcPct val="0"/>
              </a:spcAft>
            </a:pPr>
            <a:r>
              <a:rPr lang="fr-BE" sz="2000" kern="0" dirty="0" err="1">
                <a:solidFill>
                  <a:srgbClr val="0509A3"/>
                </a:solidFill>
                <a:ea typeface="MS PGothic" panose="020B0600070205080204" pitchFamily="34" charset="-128"/>
              </a:rPr>
              <a:t>Legal</a:t>
            </a:r>
            <a:r>
              <a:rPr lang="fr-BE" sz="2000" kern="0" dirty="0">
                <a:solidFill>
                  <a:srgbClr val="0509A3"/>
                </a:solidFill>
                <a:ea typeface="MS PGothic" panose="020B0600070205080204" pitchFamily="34" charset="-128"/>
              </a:rPr>
              <a:t> </a:t>
            </a:r>
            <a:r>
              <a:rPr lang="fr-BE" sz="2000" kern="0" dirty="0" err="1">
                <a:solidFill>
                  <a:srgbClr val="0509A3"/>
                </a:solidFill>
                <a:ea typeface="MS PGothic" panose="020B0600070205080204" pitchFamily="34" charset="-128"/>
              </a:rPr>
              <a:t>Entity</a:t>
            </a:r>
            <a:r>
              <a:rPr lang="fr-BE" sz="2000" kern="0" dirty="0">
                <a:solidFill>
                  <a:srgbClr val="0509A3"/>
                </a:solidFill>
                <a:ea typeface="MS PGothic" panose="020B0600070205080204" pitchFamily="34" charset="-128"/>
              </a:rPr>
              <a:t> </a:t>
            </a:r>
            <a:r>
              <a:rPr lang="fr-BE" sz="2000" kern="0" dirty="0" err="1">
                <a:solidFill>
                  <a:srgbClr val="0509A3"/>
                </a:solidFill>
                <a:ea typeface="MS PGothic" panose="020B0600070205080204" pitchFamily="34" charset="-128"/>
              </a:rPr>
              <a:t>Appointed</a:t>
            </a:r>
            <a:r>
              <a:rPr lang="fr-BE" sz="2000" kern="0" dirty="0">
                <a:solidFill>
                  <a:srgbClr val="0509A3"/>
                </a:solidFill>
                <a:ea typeface="MS PGothic" panose="020B0600070205080204" pitchFamily="34" charset="-128"/>
              </a:rPr>
              <a:t> </a:t>
            </a:r>
            <a:r>
              <a:rPr lang="fr-BE" sz="2000" kern="0" dirty="0" err="1" smtClean="0">
                <a:solidFill>
                  <a:srgbClr val="0509A3"/>
                </a:solidFill>
                <a:ea typeface="MS PGothic" panose="020B0600070205080204" pitchFamily="34" charset="-128"/>
              </a:rPr>
              <a:t>Representative</a:t>
            </a:r>
            <a:r>
              <a:rPr lang="fr-BE" sz="2000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 (LEAR</a:t>
            </a:r>
            <a:r>
              <a:rPr lang="fr-BE" sz="2000" kern="0" dirty="0">
                <a:solidFill>
                  <a:srgbClr val="0509A3"/>
                </a:solidFill>
                <a:ea typeface="MS PGothic" panose="020B0600070205080204" pitchFamily="34" charset="-128"/>
              </a:rPr>
              <a:t>) </a:t>
            </a:r>
            <a:r>
              <a:rPr lang="fr-BE" sz="2000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    	</a:t>
            </a:r>
          </a:p>
          <a:p>
            <a:pPr algn="just" fontAlgn="base">
              <a:lnSpc>
                <a:spcPct val="300000"/>
              </a:lnSpc>
              <a:spcBef>
                <a:spcPct val="20000"/>
              </a:spcBef>
              <a:spcAft>
                <a:spcPct val="0"/>
              </a:spcAft>
            </a:pPr>
            <a:r>
              <a:rPr lang="fr-BE" sz="2000" kern="0" dirty="0" err="1" smtClean="0">
                <a:solidFill>
                  <a:srgbClr val="0509A3"/>
                </a:solidFill>
                <a:ea typeface="MS PGothic" panose="020B0600070205080204" pitchFamily="34" charset="-128"/>
              </a:rPr>
              <a:t>Legal</a:t>
            </a:r>
            <a:r>
              <a:rPr lang="fr-BE" sz="2000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 </a:t>
            </a:r>
            <a:r>
              <a:rPr lang="fr-BE" sz="2000" kern="0" dirty="0" err="1">
                <a:solidFill>
                  <a:srgbClr val="0509A3"/>
                </a:solidFill>
                <a:ea typeface="MS PGothic" panose="020B0600070205080204" pitchFamily="34" charset="-128"/>
              </a:rPr>
              <a:t>Signatory</a:t>
            </a:r>
            <a:r>
              <a:rPr lang="fr-BE" sz="2000" kern="0" dirty="0">
                <a:solidFill>
                  <a:srgbClr val="0509A3"/>
                </a:solidFill>
                <a:ea typeface="MS PGothic" panose="020B0600070205080204" pitchFamily="34" charset="-128"/>
              </a:rPr>
              <a:t> (LSIGN) </a:t>
            </a:r>
            <a:r>
              <a:rPr lang="fr-BE" sz="2000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				</a:t>
            </a:r>
          </a:p>
          <a:p>
            <a:pPr algn="just" fontAlgn="base">
              <a:lnSpc>
                <a:spcPct val="300000"/>
              </a:lnSpc>
              <a:spcBef>
                <a:spcPct val="20000"/>
              </a:spcBef>
              <a:spcAft>
                <a:spcPct val="0"/>
              </a:spcAft>
            </a:pPr>
            <a:r>
              <a:rPr lang="fr-BE" sz="2000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Financial </a:t>
            </a:r>
            <a:r>
              <a:rPr lang="fr-BE" sz="2000" kern="0" dirty="0" err="1" smtClean="0">
                <a:solidFill>
                  <a:srgbClr val="0509A3"/>
                </a:solidFill>
                <a:ea typeface="MS PGothic" panose="020B0600070205080204" pitchFamily="34" charset="-128"/>
              </a:rPr>
              <a:t>Signatory</a:t>
            </a:r>
            <a:r>
              <a:rPr lang="fr-BE" sz="2000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 (FSIGN)				</a:t>
            </a:r>
          </a:p>
          <a:p>
            <a:pPr algn="just" fontAlgn="base">
              <a:lnSpc>
                <a:spcPct val="300000"/>
              </a:lnSpc>
              <a:spcBef>
                <a:spcPct val="20000"/>
              </a:spcBef>
              <a:spcAft>
                <a:spcPct val="0"/>
              </a:spcAft>
            </a:pPr>
            <a:r>
              <a:rPr lang="fr-BE" sz="2000" kern="0" dirty="0" err="1" smtClean="0">
                <a:solidFill>
                  <a:srgbClr val="0509A3"/>
                </a:solidFill>
                <a:ea typeface="MS PGothic" panose="020B0600070205080204" pitchFamily="34" charset="-128"/>
              </a:rPr>
              <a:t>Account</a:t>
            </a:r>
            <a:r>
              <a:rPr lang="fr-BE" sz="2000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 </a:t>
            </a:r>
            <a:r>
              <a:rPr lang="fr-BE" sz="2000" kern="0" dirty="0" err="1">
                <a:solidFill>
                  <a:srgbClr val="0509A3"/>
                </a:solidFill>
                <a:ea typeface="MS PGothic" panose="020B0600070205080204" pitchFamily="34" charset="-128"/>
              </a:rPr>
              <a:t>Administrator</a:t>
            </a:r>
            <a:r>
              <a:rPr lang="fr-BE" sz="2000" kern="0" dirty="0">
                <a:solidFill>
                  <a:srgbClr val="0509A3"/>
                </a:solidFill>
                <a:ea typeface="MS PGothic" panose="020B0600070205080204" pitchFamily="34" charset="-128"/>
              </a:rPr>
              <a:t> (</a:t>
            </a:r>
            <a:r>
              <a:rPr lang="fr-BE" sz="2000" kern="0" dirty="0" err="1">
                <a:solidFill>
                  <a:srgbClr val="0509A3"/>
                </a:solidFill>
                <a:ea typeface="MS PGothic" panose="020B0600070205080204" pitchFamily="34" charset="-128"/>
              </a:rPr>
              <a:t>AcAd</a:t>
            </a:r>
            <a:r>
              <a:rPr lang="fr-BE" sz="2000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)				</a:t>
            </a:r>
            <a:endParaRPr lang="fr-BE" sz="2000" kern="0" dirty="0">
              <a:solidFill>
                <a:srgbClr val="0509A3"/>
              </a:solidFill>
              <a:ea typeface="MS PGothic" panose="020B0600070205080204" pitchFamily="34" charset="-128"/>
            </a:endParaRPr>
          </a:p>
          <a:p>
            <a:pPr lvl="0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it-IT" sz="2000" kern="0" dirty="0">
                <a:solidFill>
                  <a:srgbClr val="0509A3"/>
                </a:solidFill>
                <a:ea typeface="MS PGothic" panose="020B0600070205080204" pitchFamily="34" charset="-128"/>
              </a:rPr>
              <a:t> </a:t>
            </a:r>
            <a:endParaRPr lang="it-IT" sz="2400" kern="0" dirty="0">
              <a:solidFill>
                <a:srgbClr val="0509A3"/>
              </a:solidFill>
              <a:ea typeface="MS PGothic" panose="020B0600070205080204" pitchFamily="34" charset="-128"/>
            </a:endParaRPr>
          </a:p>
        </p:txBody>
      </p:sp>
      <p:sp>
        <p:nvSpPr>
          <p:cNvPr id="12" name="Freccia a destra 11"/>
          <p:cNvSpPr/>
          <p:nvPr/>
        </p:nvSpPr>
        <p:spPr bwMode="auto">
          <a:xfrm>
            <a:off x="5607115" y="2303875"/>
            <a:ext cx="810090" cy="270030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1" i="0" u="none" strike="noStrike" cap="none" normalizeH="0" baseline="0">
              <a:ln>
                <a:noFill/>
              </a:ln>
              <a:solidFill>
                <a:srgbClr val="0509A3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9" name="Freccia a destra 38"/>
          <p:cNvSpPr/>
          <p:nvPr/>
        </p:nvSpPr>
        <p:spPr bwMode="auto">
          <a:xfrm>
            <a:off x="5607115" y="5184195"/>
            <a:ext cx="810090" cy="270030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1" i="0" u="none" strike="noStrike" cap="none" normalizeH="0" baseline="0">
              <a:ln>
                <a:noFill/>
              </a:ln>
              <a:solidFill>
                <a:srgbClr val="0509A3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42" name="Freccia a destra 41"/>
          <p:cNvSpPr/>
          <p:nvPr/>
        </p:nvSpPr>
        <p:spPr bwMode="auto">
          <a:xfrm>
            <a:off x="5607115" y="4239090"/>
            <a:ext cx="810090" cy="270030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1" i="0" u="none" strike="noStrike" cap="none" normalizeH="0" baseline="0">
              <a:ln>
                <a:noFill/>
              </a:ln>
              <a:solidFill>
                <a:srgbClr val="0509A3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45" name="Freccia a destra 44"/>
          <p:cNvSpPr/>
          <p:nvPr/>
        </p:nvSpPr>
        <p:spPr bwMode="auto">
          <a:xfrm>
            <a:off x="5607115" y="3248980"/>
            <a:ext cx="810090" cy="270030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1" i="0" u="none" strike="noStrike" cap="none" normalizeH="0" baseline="0">
              <a:ln>
                <a:noFill/>
              </a:ln>
              <a:solidFill>
                <a:srgbClr val="0509A3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47" name="CasellaDiTesto 46"/>
          <p:cNvSpPr txBox="1"/>
          <p:nvPr/>
        </p:nvSpPr>
        <p:spPr>
          <a:xfrm>
            <a:off x="6597225" y="2218800"/>
            <a:ext cx="39154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2000" kern="0">
                <a:solidFill>
                  <a:srgbClr val="0509A3"/>
                </a:solidFill>
                <a:ea typeface="MS PGothic" panose="020B0600070205080204" pitchFamily="34" charset="-128"/>
              </a:defRPr>
            </a:lvl1pPr>
          </a:lstStyle>
          <a:p>
            <a:r>
              <a:rPr lang="it-IT" dirty="0" smtClean="0"/>
              <a:t>Direttore del SFE</a:t>
            </a:r>
            <a:endParaRPr lang="it-IT" dirty="0"/>
          </a:p>
        </p:txBody>
      </p:sp>
      <p:sp>
        <p:nvSpPr>
          <p:cNvPr id="54" name="CasellaDiTesto 53"/>
          <p:cNvSpPr txBox="1"/>
          <p:nvPr/>
        </p:nvSpPr>
        <p:spPr>
          <a:xfrm>
            <a:off x="6597225" y="3203975"/>
            <a:ext cx="39154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2000" kern="0">
                <a:solidFill>
                  <a:srgbClr val="0509A3"/>
                </a:solidFill>
                <a:ea typeface="MS PGothic" panose="020B0600070205080204" pitchFamily="34" charset="-128"/>
              </a:defRPr>
            </a:lvl1pPr>
          </a:lstStyle>
          <a:p>
            <a:r>
              <a:rPr lang="it-IT" dirty="0" smtClean="0"/>
              <a:t>Direttori Strutture</a:t>
            </a:r>
            <a:endParaRPr lang="it-IT" dirty="0"/>
          </a:p>
        </p:txBody>
      </p:sp>
      <p:sp>
        <p:nvSpPr>
          <p:cNvPr id="55" name="CasellaDiTesto 54"/>
          <p:cNvSpPr txBox="1"/>
          <p:nvPr/>
        </p:nvSpPr>
        <p:spPr>
          <a:xfrm>
            <a:off x="6642230" y="4149080"/>
            <a:ext cx="39154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2000" kern="0">
                <a:solidFill>
                  <a:srgbClr val="0509A3"/>
                </a:solidFill>
                <a:ea typeface="MS PGothic" panose="020B0600070205080204" pitchFamily="34" charset="-128"/>
              </a:defRPr>
            </a:lvl1pPr>
          </a:lstStyle>
          <a:p>
            <a:r>
              <a:rPr lang="it-IT" dirty="0" smtClean="0"/>
              <a:t>Amministrativi</a:t>
            </a:r>
            <a:endParaRPr lang="it-IT" dirty="0"/>
          </a:p>
        </p:txBody>
      </p:sp>
      <p:sp>
        <p:nvSpPr>
          <p:cNvPr id="56" name="CasellaDiTesto 55"/>
          <p:cNvSpPr txBox="1"/>
          <p:nvPr/>
        </p:nvSpPr>
        <p:spPr>
          <a:xfrm>
            <a:off x="6552220" y="5099120"/>
            <a:ext cx="39154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2000" kern="0">
                <a:solidFill>
                  <a:srgbClr val="0509A3"/>
                </a:solidFill>
                <a:ea typeface="MS PGothic" panose="020B0600070205080204" pitchFamily="34" charset="-128"/>
              </a:defRPr>
            </a:lvl1pPr>
          </a:lstStyle>
          <a:p>
            <a:r>
              <a:rPr lang="it-IT" dirty="0" err="1" smtClean="0"/>
              <a:t>Ref</a:t>
            </a:r>
            <a:r>
              <a:rPr lang="it-IT" dirty="0" smtClean="0"/>
              <a:t>. INFN c/o 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332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9" grpId="0" animBg="1"/>
      <p:bldP spid="42" grpId="0" animBg="1"/>
      <p:bldP spid="45" grpId="0" animBg="1"/>
      <p:bldP spid="47" grpId="0"/>
      <p:bldP spid="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4DE4CB-7A32-4F32-87B5-ED948375254F}" type="slidenum">
              <a:rPr lang="it-IT" altLang="it-IT" smtClean="0"/>
              <a:pPr>
                <a:defRPr/>
              </a:pPr>
              <a:t>8</a:t>
            </a:fld>
            <a:endParaRPr lang="it-IT" altLang="it-IT"/>
          </a:p>
        </p:txBody>
      </p:sp>
      <p:grpSp>
        <p:nvGrpSpPr>
          <p:cNvPr id="9" name="Gruppo 8"/>
          <p:cNvGrpSpPr/>
          <p:nvPr/>
        </p:nvGrpSpPr>
        <p:grpSpPr>
          <a:xfrm>
            <a:off x="144016" y="116632"/>
            <a:ext cx="8964488" cy="864096"/>
            <a:chOff x="144016" y="116632"/>
            <a:chExt cx="8964488" cy="864096"/>
          </a:xfrm>
        </p:grpSpPr>
        <p:pic>
          <p:nvPicPr>
            <p:cNvPr id="10" name="Picture 4" descr="https://encrypted-tbn0.gstatic.com/images?q=tbn:ANd9GcT9GOUl-KcGwfmprot4bJTMYt8iwhv168TlySryZGhZXooN-Wj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4496" y="116632"/>
              <a:ext cx="762000" cy="7524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CasellaDiTesto 10"/>
            <p:cNvSpPr txBox="1"/>
            <p:nvPr/>
          </p:nvSpPr>
          <p:spPr>
            <a:xfrm>
              <a:off x="144016" y="611396"/>
              <a:ext cx="89644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_________________________________________________________________</a:t>
              </a:r>
              <a:endParaRPr lang="it-IT" dirty="0"/>
            </a:p>
          </p:txBody>
        </p:sp>
      </p:grp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04800" y="188913"/>
            <a:ext cx="8443913" cy="863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Gli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attori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del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processo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: 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ruoli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e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responsabilità</a:t>
            </a:r>
            <a:endParaRPr lang="en-GB" sz="28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48" name="Croce 2047"/>
          <p:cNvSpPr/>
          <p:nvPr/>
        </p:nvSpPr>
        <p:spPr bwMode="auto">
          <a:xfrm>
            <a:off x="6461262" y="5890099"/>
            <a:ext cx="305660" cy="45719"/>
          </a:xfrm>
          <a:prstGeom prst="mathPlu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1" i="0" u="none" strike="noStrike" cap="none" normalizeH="0" baseline="0">
              <a:ln>
                <a:noFill/>
              </a:ln>
              <a:solidFill>
                <a:srgbClr val="0509A3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06515" y="1133745"/>
            <a:ext cx="8550949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it-IT" sz="2400" b="1" u="sng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Assegnati </a:t>
            </a:r>
            <a:r>
              <a:rPr lang="it-IT" sz="2400" b="1" u="sng" kern="0" dirty="0">
                <a:solidFill>
                  <a:srgbClr val="0509A3"/>
                </a:solidFill>
                <a:ea typeface="MS PGothic" panose="020B0600070205080204" pitchFamily="34" charset="-128"/>
              </a:rPr>
              <a:t>a ciascun progetto</a:t>
            </a:r>
            <a:r>
              <a:rPr lang="it-IT" sz="2400" b="1" u="sng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:</a:t>
            </a:r>
            <a:endParaRPr lang="it-IT" sz="2400" b="1" u="sng" kern="0" dirty="0">
              <a:solidFill>
                <a:srgbClr val="0509A3"/>
              </a:solidFill>
              <a:ea typeface="MS PGothic" panose="020B0600070205080204" pitchFamily="34" charset="-128"/>
            </a:endParaRPr>
          </a:p>
          <a:p>
            <a:pPr marL="0" lvl="1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fr-BE" sz="2000" kern="0" dirty="0" err="1">
                <a:solidFill>
                  <a:srgbClr val="0509A3"/>
                </a:solidFill>
                <a:ea typeface="MS PGothic" panose="020B0600070205080204" pitchFamily="34" charset="-128"/>
              </a:rPr>
              <a:t>Coordinator</a:t>
            </a:r>
            <a:r>
              <a:rPr lang="fr-BE" sz="2000" kern="0" dirty="0">
                <a:solidFill>
                  <a:srgbClr val="0509A3"/>
                </a:solidFill>
                <a:ea typeface="MS PGothic" panose="020B0600070205080204" pitchFamily="34" charset="-128"/>
              </a:rPr>
              <a:t> Contact (</a:t>
            </a:r>
            <a:r>
              <a:rPr lang="fr-BE" sz="2000" kern="0" dirty="0" err="1">
                <a:solidFill>
                  <a:srgbClr val="0509A3"/>
                </a:solidFill>
                <a:ea typeface="MS PGothic" panose="020B0600070205080204" pitchFamily="34" charset="-128"/>
              </a:rPr>
              <a:t>CoCo</a:t>
            </a:r>
            <a:r>
              <a:rPr lang="fr-BE" sz="2000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)	</a:t>
            </a:r>
          </a:p>
          <a:p>
            <a:pPr marL="0" lvl="1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fr-BE" sz="2000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Participant </a:t>
            </a:r>
            <a:r>
              <a:rPr lang="fr-BE" sz="2000" kern="0" dirty="0">
                <a:solidFill>
                  <a:srgbClr val="0509A3"/>
                </a:solidFill>
                <a:ea typeface="MS PGothic" panose="020B0600070205080204" pitchFamily="34" charset="-128"/>
              </a:rPr>
              <a:t>Contact (</a:t>
            </a:r>
            <a:r>
              <a:rPr lang="fr-BE" sz="2000" kern="0" dirty="0" err="1">
                <a:solidFill>
                  <a:srgbClr val="0509A3"/>
                </a:solidFill>
                <a:ea typeface="MS PGothic" panose="020B0600070205080204" pitchFamily="34" charset="-128"/>
              </a:rPr>
              <a:t>PaCo</a:t>
            </a:r>
            <a:r>
              <a:rPr lang="fr-BE" sz="2000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)	</a:t>
            </a:r>
          </a:p>
          <a:p>
            <a:pPr marL="0" lvl="1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fr-BE" sz="2000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 </a:t>
            </a:r>
          </a:p>
          <a:p>
            <a:pPr marL="0" lvl="1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fr-BE" sz="2000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Project </a:t>
            </a:r>
            <a:r>
              <a:rPr lang="fr-BE" sz="2000" kern="0" dirty="0" err="1">
                <a:solidFill>
                  <a:srgbClr val="0509A3"/>
                </a:solidFill>
                <a:ea typeface="MS PGothic" panose="020B0600070205080204" pitchFamily="34" charset="-128"/>
              </a:rPr>
              <a:t>Legal</a:t>
            </a:r>
            <a:r>
              <a:rPr lang="fr-BE" sz="2000" kern="0" dirty="0">
                <a:solidFill>
                  <a:srgbClr val="0509A3"/>
                </a:solidFill>
                <a:ea typeface="MS PGothic" panose="020B0600070205080204" pitchFamily="34" charset="-128"/>
              </a:rPr>
              <a:t> </a:t>
            </a:r>
            <a:r>
              <a:rPr lang="fr-BE" sz="2000" kern="0" dirty="0" err="1">
                <a:solidFill>
                  <a:srgbClr val="0509A3"/>
                </a:solidFill>
                <a:ea typeface="MS PGothic" panose="020B0600070205080204" pitchFamily="34" charset="-128"/>
              </a:rPr>
              <a:t>Signatory</a:t>
            </a:r>
            <a:r>
              <a:rPr lang="fr-BE" sz="2000" kern="0" dirty="0">
                <a:solidFill>
                  <a:srgbClr val="0509A3"/>
                </a:solidFill>
                <a:ea typeface="MS PGothic" panose="020B0600070205080204" pitchFamily="34" charset="-128"/>
              </a:rPr>
              <a:t> (PLSIGN) </a:t>
            </a:r>
            <a:r>
              <a:rPr lang="fr-BE" sz="2000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 </a:t>
            </a:r>
            <a:endParaRPr lang="fr-BE" sz="2000" kern="0" dirty="0">
              <a:solidFill>
                <a:srgbClr val="0509A3"/>
              </a:solidFill>
              <a:ea typeface="MS PGothic" panose="020B0600070205080204" pitchFamily="34" charset="-128"/>
            </a:endParaRPr>
          </a:p>
          <a:p>
            <a:pPr marL="0" lvl="1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endParaRPr lang="fr-BE" sz="2000" kern="0" dirty="0" smtClean="0">
              <a:solidFill>
                <a:srgbClr val="0509A3"/>
              </a:solidFill>
              <a:ea typeface="MS PGothic" panose="020B0600070205080204" pitchFamily="34" charset="-128"/>
            </a:endParaRPr>
          </a:p>
          <a:p>
            <a:pPr marL="0" lvl="1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fr-BE" sz="2000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Project </a:t>
            </a:r>
            <a:r>
              <a:rPr lang="fr-BE" sz="2000" kern="0" dirty="0">
                <a:solidFill>
                  <a:srgbClr val="0509A3"/>
                </a:solidFill>
                <a:ea typeface="MS PGothic" panose="020B0600070205080204" pitchFamily="34" charset="-128"/>
              </a:rPr>
              <a:t>Financial </a:t>
            </a:r>
            <a:r>
              <a:rPr lang="fr-BE" sz="2000" kern="0" dirty="0" err="1">
                <a:solidFill>
                  <a:srgbClr val="0509A3"/>
                </a:solidFill>
                <a:ea typeface="MS PGothic" panose="020B0600070205080204" pitchFamily="34" charset="-128"/>
              </a:rPr>
              <a:t>Signatory</a:t>
            </a:r>
            <a:r>
              <a:rPr lang="fr-BE" sz="2000" kern="0" dirty="0">
                <a:solidFill>
                  <a:srgbClr val="0509A3"/>
                </a:solidFill>
                <a:ea typeface="MS PGothic" panose="020B0600070205080204" pitchFamily="34" charset="-128"/>
              </a:rPr>
              <a:t> (PFSIGN)</a:t>
            </a:r>
          </a:p>
          <a:p>
            <a:pPr marL="0" lvl="1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endParaRPr lang="fr-BE" sz="1200" kern="0" dirty="0" smtClean="0">
              <a:solidFill>
                <a:srgbClr val="0509A3"/>
              </a:solidFill>
              <a:ea typeface="MS PGothic" panose="020B0600070205080204" pitchFamily="34" charset="-128"/>
            </a:endParaRPr>
          </a:p>
          <a:p>
            <a:pPr marL="0" lvl="1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fr-BE" sz="2000" kern="0" dirty="0" err="1" smtClean="0">
                <a:solidFill>
                  <a:srgbClr val="0509A3"/>
                </a:solidFill>
                <a:ea typeface="MS PGothic" panose="020B0600070205080204" pitchFamily="34" charset="-128"/>
              </a:rPr>
              <a:t>Task</a:t>
            </a:r>
            <a:r>
              <a:rPr lang="fr-BE" sz="2000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 manager (</a:t>
            </a:r>
            <a:r>
              <a:rPr lang="fr-BE" sz="2000" kern="0" dirty="0" err="1" smtClean="0">
                <a:solidFill>
                  <a:srgbClr val="0509A3"/>
                </a:solidFill>
                <a:ea typeface="MS PGothic" panose="020B0600070205080204" pitchFamily="34" charset="-128"/>
              </a:rPr>
              <a:t>TaMa</a:t>
            </a:r>
            <a:r>
              <a:rPr lang="fr-BE" sz="2000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)	</a:t>
            </a:r>
          </a:p>
          <a:p>
            <a:pPr marL="0" lvl="1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fr-BE" sz="2000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Team </a:t>
            </a:r>
            <a:r>
              <a:rPr lang="fr-BE" sz="2000" kern="0" dirty="0">
                <a:solidFill>
                  <a:srgbClr val="0509A3"/>
                </a:solidFill>
                <a:ea typeface="MS PGothic" panose="020B0600070205080204" pitchFamily="34" charset="-128"/>
              </a:rPr>
              <a:t>Member (</a:t>
            </a:r>
            <a:r>
              <a:rPr lang="fr-BE" sz="2000" kern="0" dirty="0" err="1">
                <a:solidFill>
                  <a:srgbClr val="0509A3"/>
                </a:solidFill>
                <a:ea typeface="MS PGothic" panose="020B0600070205080204" pitchFamily="34" charset="-128"/>
              </a:rPr>
              <a:t>TeMe</a:t>
            </a:r>
            <a:r>
              <a:rPr lang="fr-BE" sz="2000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)		</a:t>
            </a:r>
            <a:r>
              <a:rPr lang="fr-BE" sz="2400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	</a:t>
            </a:r>
            <a:endParaRPr lang="fr-BE" sz="2400" kern="0" dirty="0">
              <a:solidFill>
                <a:srgbClr val="0509A3"/>
              </a:solidFill>
              <a:ea typeface="MS PGothic" panose="020B0600070205080204" pitchFamily="34" charset="-128"/>
            </a:endParaRPr>
          </a:p>
          <a:p>
            <a:pPr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endParaRPr lang="fr-BE" sz="2000" kern="0" dirty="0">
              <a:solidFill>
                <a:srgbClr val="0509A3"/>
              </a:solidFill>
              <a:ea typeface="MS PGothic" panose="020B0600070205080204" pitchFamily="34" charset="-128"/>
            </a:endParaRPr>
          </a:p>
          <a:p>
            <a:pPr lvl="0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it-IT" sz="2000" kern="0" dirty="0">
                <a:solidFill>
                  <a:srgbClr val="0509A3"/>
                </a:solidFill>
                <a:ea typeface="MS PGothic" panose="020B0600070205080204" pitchFamily="34" charset="-128"/>
              </a:rPr>
              <a:t> </a:t>
            </a:r>
            <a:endParaRPr lang="it-IT" sz="2400" kern="0" dirty="0">
              <a:solidFill>
                <a:srgbClr val="0509A3"/>
              </a:solidFill>
              <a:ea typeface="MS PGothic" panose="020B0600070205080204" pitchFamily="34" charset="-128"/>
            </a:endParaRPr>
          </a:p>
        </p:txBody>
      </p:sp>
      <p:sp>
        <p:nvSpPr>
          <p:cNvPr id="7" name="Parentesi graffa chiusa 6"/>
          <p:cNvSpPr/>
          <p:nvPr/>
        </p:nvSpPr>
        <p:spPr bwMode="auto">
          <a:xfrm>
            <a:off x="7767355" y="1133745"/>
            <a:ext cx="540060" cy="2205245"/>
          </a:xfrm>
          <a:prstGeom prst="rightBrac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1" i="0" u="none" strike="noStrike" cap="none" normalizeH="0" baseline="0">
              <a:ln>
                <a:noFill/>
              </a:ln>
              <a:solidFill>
                <a:srgbClr val="0509A3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4" name="Parentesi graffa chiusa 13"/>
          <p:cNvSpPr/>
          <p:nvPr/>
        </p:nvSpPr>
        <p:spPr bwMode="auto">
          <a:xfrm>
            <a:off x="6912260" y="1313765"/>
            <a:ext cx="495055" cy="2115235"/>
          </a:xfrm>
          <a:prstGeom prst="rightBrac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1" i="0" u="none" strike="noStrike" cap="none" normalizeH="0" baseline="0">
              <a:ln>
                <a:noFill/>
              </a:ln>
              <a:solidFill>
                <a:srgbClr val="0509A3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9" name="Rettangolo 18"/>
          <p:cNvSpPr/>
          <p:nvPr/>
        </p:nvSpPr>
        <p:spPr bwMode="auto">
          <a:xfrm>
            <a:off x="5112060" y="1853825"/>
            <a:ext cx="3375375" cy="99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1" i="0" u="none" strike="noStrike" cap="none" normalizeH="0" baseline="0">
              <a:ln>
                <a:noFill/>
              </a:ln>
              <a:solidFill>
                <a:srgbClr val="0509A3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5877145" y="2173795"/>
            <a:ext cx="39154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2000" kern="0">
                <a:solidFill>
                  <a:srgbClr val="0509A3"/>
                </a:solidFill>
                <a:ea typeface="MS PGothic" panose="020B0600070205080204" pitchFamily="34" charset="-128"/>
              </a:defRPr>
            </a:lvl1pPr>
          </a:lstStyle>
          <a:p>
            <a:r>
              <a:rPr lang="it-IT" dirty="0"/>
              <a:t>Responsabile Scientifico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5922150" y="3403447"/>
            <a:ext cx="41854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2000" kern="0">
                <a:solidFill>
                  <a:srgbClr val="0509A3"/>
                </a:solidFill>
                <a:ea typeface="MS PGothic" panose="020B0600070205080204" pitchFamily="34" charset="-128"/>
              </a:defRPr>
            </a:lvl1pPr>
          </a:lstStyle>
          <a:p>
            <a:r>
              <a:rPr lang="it-IT" dirty="0"/>
              <a:t>Direttore </a:t>
            </a:r>
            <a:r>
              <a:rPr lang="it-IT" dirty="0" smtClean="0"/>
              <a:t>Struttura abbinato</a:t>
            </a:r>
            <a:endParaRPr lang="it-IT" dirty="0"/>
          </a:p>
          <a:p>
            <a:r>
              <a:rPr lang="it-IT" dirty="0" smtClean="0"/>
              <a:t>al </a:t>
            </a:r>
            <a:r>
              <a:rPr lang="it-IT" dirty="0"/>
              <a:t>progetto</a:t>
            </a:r>
          </a:p>
          <a:p>
            <a:endParaRPr lang="it-IT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5903640" y="4374105"/>
            <a:ext cx="3204864" cy="1036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kern="0" dirty="0" smtClean="0">
                <a:solidFill>
                  <a:srgbClr val="0509A3"/>
                </a:solidFill>
                <a:ea typeface="MS PGothic" panose="020B0600070205080204" pitchFamily="34" charset="-128"/>
              </a:rPr>
              <a:t>F.O. Amm.vo Struttura abbinato al progetto</a:t>
            </a:r>
          </a:p>
          <a:p>
            <a:endParaRPr lang="it-IT" sz="2000" dirty="0"/>
          </a:p>
        </p:txBody>
      </p:sp>
      <p:sp>
        <p:nvSpPr>
          <p:cNvPr id="31" name="Freccia a destra 30"/>
          <p:cNvSpPr/>
          <p:nvPr/>
        </p:nvSpPr>
        <p:spPr bwMode="auto">
          <a:xfrm>
            <a:off x="4887035" y="2213865"/>
            <a:ext cx="810090" cy="270030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1" i="0" u="none" strike="noStrike" cap="none" normalizeH="0" baseline="0">
              <a:ln>
                <a:noFill/>
              </a:ln>
              <a:solidFill>
                <a:srgbClr val="0509A3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2" name="Freccia a destra 31"/>
          <p:cNvSpPr/>
          <p:nvPr/>
        </p:nvSpPr>
        <p:spPr bwMode="auto">
          <a:xfrm>
            <a:off x="4887035" y="3564015"/>
            <a:ext cx="810090" cy="270030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1" i="0" u="none" strike="noStrike" cap="none" normalizeH="0" baseline="0">
              <a:ln>
                <a:noFill/>
              </a:ln>
              <a:solidFill>
                <a:srgbClr val="0509A3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3" name="Freccia a destra 32"/>
          <p:cNvSpPr/>
          <p:nvPr/>
        </p:nvSpPr>
        <p:spPr bwMode="auto">
          <a:xfrm>
            <a:off x="4887035" y="4554125"/>
            <a:ext cx="810090" cy="270030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1" i="0" u="none" strike="noStrike" cap="none" normalizeH="0" baseline="0">
              <a:ln>
                <a:noFill/>
              </a:ln>
              <a:solidFill>
                <a:srgbClr val="0509A3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25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7" grpId="0"/>
      <p:bldP spid="29" grpId="0"/>
      <p:bldP spid="31" grpId="0" animBg="1"/>
      <p:bldP spid="32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4DE4CB-7A32-4F32-87B5-ED948375254F}" type="slidenum">
              <a:rPr lang="it-IT" altLang="it-IT" smtClean="0"/>
              <a:pPr>
                <a:defRPr/>
              </a:pPr>
              <a:t>9</a:t>
            </a:fld>
            <a:endParaRPr lang="it-IT" altLang="it-IT"/>
          </a:p>
        </p:txBody>
      </p:sp>
      <p:grpSp>
        <p:nvGrpSpPr>
          <p:cNvPr id="9" name="Gruppo 8"/>
          <p:cNvGrpSpPr/>
          <p:nvPr/>
        </p:nvGrpSpPr>
        <p:grpSpPr>
          <a:xfrm>
            <a:off x="144016" y="116632"/>
            <a:ext cx="8964488" cy="864096"/>
            <a:chOff x="144016" y="116632"/>
            <a:chExt cx="8964488" cy="864096"/>
          </a:xfrm>
        </p:grpSpPr>
        <p:pic>
          <p:nvPicPr>
            <p:cNvPr id="10" name="Picture 4" descr="https://encrypted-tbn0.gstatic.com/images?q=tbn:ANd9GcT9GOUl-KcGwfmprot4bJTMYt8iwhv168TlySryZGhZXooN-Wj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4496" y="116632"/>
              <a:ext cx="762000" cy="7524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CasellaDiTesto 10"/>
            <p:cNvSpPr txBox="1"/>
            <p:nvPr/>
          </p:nvSpPr>
          <p:spPr>
            <a:xfrm>
              <a:off x="144016" y="611396"/>
              <a:ext cx="89644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_________________________________________________________________</a:t>
              </a:r>
              <a:endParaRPr lang="it-IT" dirty="0"/>
            </a:p>
          </p:txBody>
        </p:sp>
      </p:grp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04800" y="188913"/>
            <a:ext cx="8443913" cy="863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509A3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Gli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attori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del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processo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: 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ruoli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e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responsabilità</a:t>
            </a:r>
            <a:endParaRPr lang="en-GB" sz="28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48" name="Croce 2047"/>
          <p:cNvSpPr/>
          <p:nvPr/>
        </p:nvSpPr>
        <p:spPr bwMode="auto">
          <a:xfrm>
            <a:off x="6461262" y="5890099"/>
            <a:ext cx="305660" cy="45719"/>
          </a:xfrm>
          <a:prstGeom prst="mathPlu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1" i="0" u="none" strike="noStrike" cap="none" normalizeH="0" baseline="0">
              <a:ln>
                <a:noFill/>
              </a:ln>
              <a:solidFill>
                <a:srgbClr val="0509A3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7" name="Parentesi graffa chiusa 6"/>
          <p:cNvSpPr/>
          <p:nvPr/>
        </p:nvSpPr>
        <p:spPr bwMode="auto">
          <a:xfrm>
            <a:off x="7767355" y="1133745"/>
            <a:ext cx="540060" cy="2205245"/>
          </a:xfrm>
          <a:prstGeom prst="rightBrac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1" i="0" u="none" strike="noStrike" cap="none" normalizeH="0" baseline="0">
              <a:ln>
                <a:noFill/>
              </a:ln>
              <a:solidFill>
                <a:srgbClr val="0509A3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4" name="Parentesi graffa chiusa 13"/>
          <p:cNvSpPr/>
          <p:nvPr/>
        </p:nvSpPr>
        <p:spPr bwMode="auto">
          <a:xfrm>
            <a:off x="6912260" y="1313765"/>
            <a:ext cx="495055" cy="2115235"/>
          </a:xfrm>
          <a:prstGeom prst="rightBrac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1" i="0" u="none" strike="noStrike" cap="none" normalizeH="0" baseline="0">
              <a:ln>
                <a:noFill/>
              </a:ln>
              <a:solidFill>
                <a:srgbClr val="0509A3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9" name="Rettangolo 18"/>
          <p:cNvSpPr/>
          <p:nvPr/>
        </p:nvSpPr>
        <p:spPr bwMode="auto">
          <a:xfrm>
            <a:off x="5112060" y="1853825"/>
            <a:ext cx="3375375" cy="99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1" i="0" u="none" strike="noStrike" cap="none" normalizeH="0" baseline="0">
              <a:ln>
                <a:noFill/>
              </a:ln>
              <a:solidFill>
                <a:srgbClr val="0509A3"/>
              </a:solidFill>
              <a:effectLst/>
              <a:latin typeface="Arial" charset="0"/>
              <a:ea typeface="ＭＳ Ｐゴシック" charset="0"/>
            </a:endParaRPr>
          </a:p>
        </p:txBody>
      </p:sp>
      <p:graphicFrame>
        <p:nvGraphicFramePr>
          <p:cNvPr id="2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184380"/>
              </p:ext>
            </p:extLst>
          </p:nvPr>
        </p:nvGraphicFramePr>
        <p:xfrm>
          <a:off x="206514" y="1133744"/>
          <a:ext cx="8766160" cy="5352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770"/>
                <a:gridCol w="1095770"/>
                <a:gridCol w="1095770"/>
                <a:gridCol w="1095770"/>
                <a:gridCol w="1095770"/>
                <a:gridCol w="1095770"/>
                <a:gridCol w="1095770"/>
                <a:gridCol w="1095770"/>
              </a:tblGrid>
              <a:tr h="981710">
                <a:tc>
                  <a:txBody>
                    <a:bodyPr/>
                    <a:lstStyle/>
                    <a:p>
                      <a:r>
                        <a:rPr lang="fr-BE" sz="1600" dirty="0" err="1" smtClean="0"/>
                        <a:t>Role</a:t>
                      </a:r>
                      <a:endParaRPr lang="en-GB" sz="16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smtClean="0"/>
                        <a:t>Read</a:t>
                      </a:r>
                      <a:endParaRPr lang="en-GB" sz="16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err="1" smtClean="0"/>
                        <a:t>Write</a:t>
                      </a:r>
                      <a:r>
                        <a:rPr lang="fr-BE" sz="1600" dirty="0" smtClean="0"/>
                        <a:t>/Save</a:t>
                      </a:r>
                      <a:endParaRPr lang="en-GB" sz="16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err="1" smtClean="0"/>
                        <a:t>Submit</a:t>
                      </a:r>
                      <a:r>
                        <a:rPr lang="fr-BE" sz="1600" dirty="0" smtClean="0"/>
                        <a:t> to </a:t>
                      </a:r>
                      <a:r>
                        <a:rPr lang="fr-BE" sz="1600" dirty="0" err="1" smtClean="0"/>
                        <a:t>Coord</a:t>
                      </a:r>
                      <a:r>
                        <a:rPr lang="fr-BE" sz="1600" dirty="0" smtClean="0"/>
                        <a:t>.</a:t>
                      </a:r>
                      <a:endParaRPr lang="en-GB" sz="16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err="1" smtClean="0"/>
                        <a:t>Submit</a:t>
                      </a:r>
                      <a:r>
                        <a:rPr lang="fr-BE" sz="1600" dirty="0" smtClean="0"/>
                        <a:t> to COM</a:t>
                      </a:r>
                      <a:endParaRPr lang="en-GB" sz="16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smtClean="0"/>
                        <a:t>SIGN GA</a:t>
                      </a:r>
                      <a:endParaRPr lang="en-GB" sz="16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smtClean="0"/>
                        <a:t>SIGN Fin Stat.</a:t>
                      </a:r>
                      <a:endParaRPr lang="en-GB" sz="16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err="1" smtClean="0"/>
                        <a:t>Assign</a:t>
                      </a:r>
                      <a:r>
                        <a:rPr lang="fr-BE" sz="1600" dirty="0" smtClean="0"/>
                        <a:t>/</a:t>
                      </a:r>
                      <a:r>
                        <a:rPr lang="fr-BE" sz="1600" dirty="0" err="1" smtClean="0"/>
                        <a:t>revoke</a:t>
                      </a:r>
                      <a:r>
                        <a:rPr lang="fr-BE" sz="1600" dirty="0" smtClean="0"/>
                        <a:t> </a:t>
                      </a:r>
                      <a:r>
                        <a:rPr lang="fr-BE" sz="1600" dirty="0" err="1" smtClean="0"/>
                        <a:t>access</a:t>
                      </a:r>
                      <a:endParaRPr lang="en-GB" sz="1600" dirty="0"/>
                    </a:p>
                  </a:txBody>
                  <a:tcPr marL="119771" marR="119771" marT="59885" marB="59885"/>
                </a:tc>
              </a:tr>
              <a:tr h="647009">
                <a:tc>
                  <a:txBody>
                    <a:bodyPr/>
                    <a:lstStyle/>
                    <a:p>
                      <a:r>
                        <a:rPr lang="fr-BE" sz="1600" dirty="0" err="1" smtClean="0"/>
                        <a:t>CoCo</a:t>
                      </a:r>
                      <a:endParaRPr lang="en-GB" sz="16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fr-BE" sz="200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GB" sz="2000" dirty="0">
                        <a:solidFill>
                          <a:srgbClr val="00B050"/>
                        </a:solidFill>
                      </a:endParaRPr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fr-BE" sz="200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GB" sz="2000" dirty="0">
                        <a:solidFill>
                          <a:srgbClr val="00B050"/>
                        </a:solidFill>
                      </a:endParaRPr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fr-BE" sz="200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GB" sz="2000" dirty="0">
                        <a:solidFill>
                          <a:srgbClr val="00B050"/>
                        </a:solidFill>
                      </a:endParaRPr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fr-BE" sz="200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GB" sz="2000" dirty="0">
                        <a:solidFill>
                          <a:srgbClr val="00B050"/>
                        </a:solidFill>
                      </a:endParaRPr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fr-BE" sz="200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GB" sz="2000" dirty="0">
                        <a:solidFill>
                          <a:srgbClr val="00B050"/>
                        </a:solidFill>
                      </a:endParaRPr>
                    </a:p>
                  </a:txBody>
                  <a:tcPr marL="119771" marR="119771" marT="59885" marB="59885"/>
                </a:tc>
              </a:tr>
              <a:tr h="744759">
                <a:tc>
                  <a:txBody>
                    <a:bodyPr/>
                    <a:lstStyle/>
                    <a:p>
                      <a:r>
                        <a:rPr lang="fr-BE" sz="1600" dirty="0" err="1" smtClean="0"/>
                        <a:t>PaCo</a:t>
                      </a:r>
                      <a:endParaRPr lang="en-GB" sz="16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285750" indent="-285750" algn="ctr">
                        <a:buClr>
                          <a:srgbClr val="00B05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fr-BE" sz="2000" dirty="0" smtClean="0"/>
                        <a:t> </a:t>
                      </a:r>
                      <a:endParaRPr lang="en-GB" sz="20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285750" indent="-285750" algn="ctr">
                        <a:buClr>
                          <a:srgbClr val="00B05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fr-BE" sz="2000" dirty="0" smtClean="0"/>
                        <a:t> </a:t>
                      </a:r>
                      <a:endParaRPr lang="en-GB" sz="20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285750" indent="-285750" algn="ctr">
                        <a:buClr>
                          <a:srgbClr val="00B05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fr-BE" sz="2000" dirty="0" smtClean="0"/>
                        <a:t> </a:t>
                      </a:r>
                      <a:endParaRPr lang="en-GB" sz="20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indent="0" algn="ctr">
                        <a:buClr>
                          <a:srgbClr val="00B05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>
                        <a:solidFill>
                          <a:srgbClr val="FF0000"/>
                        </a:solidFill>
                      </a:endParaRPr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285750" indent="-285750" algn="ctr">
                        <a:buClr>
                          <a:srgbClr val="00B05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fr-BE" sz="2000" dirty="0" smtClean="0"/>
                        <a:t> </a:t>
                      </a:r>
                      <a:endParaRPr lang="en-GB" sz="2000" dirty="0"/>
                    </a:p>
                  </a:txBody>
                  <a:tcPr marL="119771" marR="119771" marT="59885" marB="59885"/>
                </a:tc>
              </a:tr>
              <a:tr h="744759">
                <a:tc>
                  <a:txBody>
                    <a:bodyPr/>
                    <a:lstStyle/>
                    <a:p>
                      <a:r>
                        <a:rPr lang="fr-BE" sz="1600" dirty="0" err="1" smtClean="0"/>
                        <a:t>TaMa</a:t>
                      </a:r>
                      <a:endParaRPr lang="en-GB" sz="16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fr-BE" sz="200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GB" sz="2000" dirty="0">
                        <a:solidFill>
                          <a:srgbClr val="00B050"/>
                        </a:solidFill>
                      </a:endParaRPr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fr-BE" sz="200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GB" sz="2000" dirty="0">
                        <a:solidFill>
                          <a:srgbClr val="00B050"/>
                        </a:solidFill>
                      </a:endParaRPr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indent="0" algn="ctr">
                        <a:buClr>
                          <a:srgbClr val="00B05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>
                        <a:solidFill>
                          <a:srgbClr val="FF0000"/>
                        </a:solidFill>
                      </a:endParaRPr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indent="0" algn="ctr">
                        <a:buClr>
                          <a:srgbClr val="00B05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>
                        <a:solidFill>
                          <a:srgbClr val="FF0000"/>
                        </a:solidFill>
                      </a:endParaRPr>
                    </a:p>
                  </a:txBody>
                  <a:tcPr marL="119771" marR="119771" marT="59885" marB="59885"/>
                </a:tc>
              </a:tr>
              <a:tr h="744759">
                <a:tc>
                  <a:txBody>
                    <a:bodyPr/>
                    <a:lstStyle/>
                    <a:p>
                      <a:r>
                        <a:rPr lang="fr-BE" sz="1600" dirty="0" err="1" smtClean="0"/>
                        <a:t>TeMe</a:t>
                      </a:r>
                      <a:endParaRPr lang="en-GB" sz="16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285750" indent="-285750" algn="ctr">
                        <a:buClr>
                          <a:srgbClr val="00B05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fr-BE" sz="2000" dirty="0" smtClean="0"/>
                        <a:t> </a:t>
                      </a:r>
                      <a:endParaRPr lang="en-GB" sz="20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 smtClean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/>
                    </a:p>
                  </a:txBody>
                  <a:tcPr marL="119771" marR="119771" marT="59885" marB="59885"/>
                </a:tc>
              </a:tr>
              <a:tr h="744759">
                <a:tc>
                  <a:txBody>
                    <a:bodyPr/>
                    <a:lstStyle/>
                    <a:p>
                      <a:r>
                        <a:rPr lang="fr-BE" sz="1600" dirty="0" smtClean="0"/>
                        <a:t>PLSIGN</a:t>
                      </a:r>
                      <a:endParaRPr lang="en-GB" sz="16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fr-BE" sz="200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GB" sz="2000" dirty="0">
                        <a:solidFill>
                          <a:srgbClr val="00B050"/>
                        </a:solidFill>
                      </a:endParaRPr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285750" indent="-285750" algn="ctr">
                        <a:buClr>
                          <a:srgbClr val="00B05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fr-BE" sz="2000" dirty="0" smtClean="0"/>
                        <a:t> </a:t>
                      </a:r>
                      <a:endParaRPr lang="en-GB" sz="20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fr-BE" sz="200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GB" sz="2000" dirty="0">
                        <a:solidFill>
                          <a:srgbClr val="00B050"/>
                        </a:solidFill>
                      </a:endParaRPr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indent="0" algn="ctr">
                        <a:buClr>
                          <a:srgbClr val="00B05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fr-BE" sz="2000" dirty="0" smtClean="0"/>
                        <a:t> </a:t>
                      </a: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/>
                    </a:p>
                  </a:txBody>
                  <a:tcPr marL="119771" marR="119771" marT="59885" marB="59885"/>
                </a:tc>
              </a:tr>
              <a:tr h="744759">
                <a:tc>
                  <a:txBody>
                    <a:bodyPr/>
                    <a:lstStyle/>
                    <a:p>
                      <a:r>
                        <a:rPr lang="fr-BE" sz="1600" dirty="0" smtClean="0"/>
                        <a:t>PFSIGN</a:t>
                      </a:r>
                      <a:endParaRPr lang="en-GB" sz="16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285750" indent="-285750" algn="ctr">
                        <a:buClr>
                          <a:srgbClr val="00B05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fr-BE" sz="2000" dirty="0" smtClean="0"/>
                        <a:t> </a:t>
                      </a:r>
                      <a:endParaRPr lang="en-GB" sz="20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fr-BE" sz="200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GB" sz="2000" dirty="0">
                        <a:solidFill>
                          <a:srgbClr val="00B050"/>
                        </a:solidFill>
                      </a:endParaRPr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fr-BE" sz="2000" dirty="0" smtClean="0"/>
                        <a:t> </a:t>
                      </a:r>
                      <a:endParaRPr lang="en-GB" sz="2000" dirty="0"/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fr-BE" sz="200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GB" sz="2000" dirty="0">
                        <a:solidFill>
                          <a:srgbClr val="00B050"/>
                        </a:solidFill>
                      </a:endParaRPr>
                    </a:p>
                  </a:txBody>
                  <a:tcPr marL="119771" marR="119771" marT="59885" marB="5988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GB" sz="20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19771" marR="119771" marT="59885" marB="5988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5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XID" val="1"/>
  <p:tag name="SID" val="497"/>
  <p:tag name="NAME" val="Value of the eReceip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XID" val="1"/>
  <p:tag name="SID" val="497"/>
  <p:tag name="NAME" val="Value of the eReceipt"/>
</p:tagLst>
</file>

<file path=ppt/theme/theme1.xml><?xml version="1.0" encoding="utf-8"?>
<a:theme xmlns:a="http://schemas.openxmlformats.org/drawingml/2006/main" name="Temam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plate slide MIP 03-04">
  <a:themeElements>
    <a:clrScheme name="Template slide MIP 03-0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plate slide MIP 03-04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>
            <a:ln>
              <a:noFill/>
            </a:ln>
            <a:solidFill>
              <a:srgbClr val="0509A3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>
            <a:ln>
              <a:noFill/>
            </a:ln>
            <a:solidFill>
              <a:srgbClr val="0509A3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Template slide MIP 03-0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slide MIP 03-0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slide MIP 03-04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slide MIP 03-0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slide MIP 03-0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slide MIP 03-0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slide MIP 03-0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Temamip</Template>
  <TotalTime>562</TotalTime>
  <Words>858</Words>
  <Application>Microsoft Office PowerPoint</Application>
  <PresentationFormat>Presentazione su schermo (4:3)</PresentationFormat>
  <Paragraphs>194</Paragraphs>
  <Slides>15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15</vt:i4>
      </vt:variant>
    </vt:vector>
  </HeadingPairs>
  <TitlesOfParts>
    <vt:vector size="17" baseType="lpstr">
      <vt:lpstr>Temamip</vt:lpstr>
      <vt:lpstr>1_Template slide MIP 03-04</vt:lpstr>
      <vt:lpstr>La sottomissione di una proposta di ricerca in  ambito INFN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Firma elettronica del grant agreements (1/2)</vt:lpstr>
      <vt:lpstr>Firma elettronica del grant agreements (2/2)</vt:lpstr>
      <vt:lpstr>Presentazione standard di PowerPoint</vt:lpstr>
      <vt:lpstr>Presentazione standard di PowerPoint</vt:lpstr>
      <vt:lpstr>Grazie dell’attenzione!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sottomissione di una proposta di ricerca</dc:title>
  <dc:creator>sabina</dc:creator>
  <cp:lastModifiedBy>sabina</cp:lastModifiedBy>
  <cp:revision>62</cp:revision>
  <cp:lastPrinted>2015-02-03T13:07:49Z</cp:lastPrinted>
  <dcterms:created xsi:type="dcterms:W3CDTF">2015-02-03T11:06:11Z</dcterms:created>
  <dcterms:modified xsi:type="dcterms:W3CDTF">2015-02-10T09:52:19Z</dcterms:modified>
</cp:coreProperties>
</file>