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lvl1pPr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1pPr>
    <a:lvl2pPr indent="4572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2pPr>
    <a:lvl3pPr indent="9144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3pPr>
    <a:lvl4pPr indent="13716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4pPr>
    <a:lvl5pPr indent="18288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5pPr>
    <a:lvl6pPr indent="22860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6pPr>
    <a:lvl7pPr indent="27432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7pPr>
    <a:lvl8pPr indent="32004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8pPr>
    <a:lvl9pPr indent="3657600" defTabSz="457200">
      <a:defRPr>
        <a:solidFill>
          <a:srgbClr val="546056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D2DBEB"/>
          </a:solidFill>
        </a:fill>
      </a:tcStyle>
    </a:wholeTbl>
    <a:band2H>
      <a:tcTxStyle/>
      <a:tcStyle>
        <a:tcBdr/>
        <a:fill>
          <a:solidFill>
            <a:srgbClr val="EAEEF5"/>
          </a:solidFill>
        </a:fill>
      </a:tcStyle>
    </a:band2H>
    <a:firstCol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648FC7"/>
          </a:solidFill>
        </a:fill>
      </a:tcStyle>
    </a:firstCol>
    <a:la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381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648FC7"/>
          </a:solidFill>
        </a:fill>
      </a:tcStyle>
    </a:lastRow>
    <a:fir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381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648FC7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F3E7D0"/>
          </a:solidFill>
        </a:fill>
      </a:tcStyle>
    </a:wholeTbl>
    <a:band2H>
      <a:tcTxStyle/>
      <a:tcStyle>
        <a:tcBdr/>
        <a:fill>
          <a:solidFill>
            <a:srgbClr val="F9F3E9"/>
          </a:solidFill>
        </a:fill>
      </a:tcStyle>
    </a:band2H>
    <a:firstCol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E0BC59"/>
          </a:solidFill>
        </a:fill>
      </a:tcStyle>
    </a:firstCol>
    <a:la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381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E0BC59"/>
          </a:solidFill>
        </a:fill>
      </a:tcStyle>
    </a:lastRow>
    <a:fir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381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E0BC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DBD6E3"/>
          </a:solidFill>
        </a:fill>
      </a:tcStyle>
    </a:wholeTbl>
    <a:band2H>
      <a:tcTxStyle/>
      <a:tcStyle>
        <a:tcBdr/>
        <a:fill>
          <a:solidFill>
            <a:srgbClr val="EEECF2"/>
          </a:solidFill>
        </a:fill>
      </a:tcStyle>
    </a:band2H>
    <a:firstCol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927AB0"/>
          </a:solidFill>
        </a:fill>
      </a:tcStyle>
    </a:firstCol>
    <a:la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381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927AB0"/>
          </a:solidFill>
        </a:fill>
      </a:tcStyle>
    </a:lastRow>
    <a:fir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381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927AB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600C52"/>
          </a:solidFill>
        </a:fill>
      </a:tcStyle>
    </a:band2H>
    <a:firstCol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48FC7"/>
          </a:solidFill>
        </a:fill>
      </a:tcStyle>
    </a:firstCol>
    <a:lastRow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46056"/>
              </a:solidFill>
              <a:prstDash val="solid"/>
              <a:bevel/>
            </a:ln>
          </a:top>
          <a:bottom>
            <a:ln w="25400" cap="flat">
              <a:solidFill>
                <a:srgbClr val="54605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0C52"/>
          </a:solidFill>
        </a:fill>
      </a:tcStyle>
    </a:lastRow>
    <a:fir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46056"/>
              </a:solidFill>
              <a:prstDash val="solid"/>
              <a:bevel/>
            </a:ln>
          </a:top>
          <a:bottom>
            <a:ln w="25400" cap="flat">
              <a:solidFill>
                <a:srgbClr val="546056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48FC7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CFD1D0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546056"/>
          </a:solidFill>
        </a:fill>
      </a:tcStyle>
    </a:firstCol>
    <a:la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38100" cap="flat">
              <a:solidFill>
                <a:srgbClr val="600C52"/>
              </a:solidFill>
              <a:prstDash val="solid"/>
              <a:bevel/>
            </a:ln>
          </a:top>
          <a:bottom>
            <a:ln w="127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546056"/>
          </a:solidFill>
        </a:fill>
      </a:tcStyle>
    </a:lastRow>
    <a:firstRow>
      <a:tcTxStyle b="on" i="on">
        <a:font>
          <a:latin typeface="Palatino"/>
          <a:ea typeface="Palatino"/>
          <a:cs typeface="Palatino"/>
        </a:font>
        <a:srgbClr val="600C52"/>
      </a:tcTxStyle>
      <a:tcStyle>
        <a:tcBdr>
          <a:left>
            <a:ln w="12700" cap="flat">
              <a:solidFill>
                <a:srgbClr val="600C52"/>
              </a:solidFill>
              <a:prstDash val="solid"/>
              <a:bevel/>
            </a:ln>
          </a:left>
          <a:right>
            <a:ln w="12700" cap="flat">
              <a:solidFill>
                <a:srgbClr val="600C52"/>
              </a:solidFill>
              <a:prstDash val="solid"/>
              <a:bevel/>
            </a:ln>
          </a:right>
          <a:top>
            <a:ln w="12700" cap="flat">
              <a:solidFill>
                <a:srgbClr val="600C52"/>
              </a:solidFill>
              <a:prstDash val="solid"/>
              <a:bevel/>
            </a:ln>
          </a:top>
          <a:bottom>
            <a:ln w="38100" cap="flat">
              <a:solidFill>
                <a:srgbClr val="600C52"/>
              </a:solidFill>
              <a:prstDash val="solid"/>
              <a:bevel/>
            </a:ln>
          </a:bottom>
          <a:insideH>
            <a:ln w="12700" cap="flat">
              <a:solidFill>
                <a:srgbClr val="600C52"/>
              </a:solidFill>
              <a:prstDash val="solid"/>
              <a:bevel/>
            </a:ln>
          </a:insideH>
          <a:insideV>
            <a:ln w="12700" cap="flat">
              <a:solidFill>
                <a:srgbClr val="600C52"/>
              </a:solidFill>
              <a:prstDash val="solid"/>
              <a:bevel/>
            </a:ln>
          </a:insideV>
        </a:tcBdr>
        <a:fill>
          <a:solidFill>
            <a:srgbClr val="546056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bevel/>
            </a:ln>
          </a:left>
          <a:right>
            <a:ln w="12700" cap="flat">
              <a:solidFill>
                <a:srgbClr val="546056"/>
              </a:solidFill>
              <a:prstDash val="solid"/>
              <a:bevel/>
            </a:ln>
          </a:right>
          <a:top>
            <a:ln w="12700" cap="flat">
              <a:solidFill>
                <a:srgbClr val="546056"/>
              </a:solidFill>
              <a:prstDash val="solid"/>
              <a:bevel/>
            </a:ln>
          </a:top>
          <a:bottom>
            <a:ln w="12700" cap="flat">
              <a:solidFill>
                <a:srgbClr val="546056"/>
              </a:solidFill>
              <a:prstDash val="solid"/>
              <a:bevel/>
            </a:ln>
          </a:bottom>
          <a:insideH>
            <a:ln w="12700" cap="flat">
              <a:solidFill>
                <a:srgbClr val="546056"/>
              </a:solidFill>
              <a:prstDash val="solid"/>
              <a:bevel/>
            </a:ln>
          </a:insideH>
          <a:insideV>
            <a:ln w="12700" cap="flat">
              <a:solidFill>
                <a:srgbClr val="546056"/>
              </a:solidFill>
              <a:prstDash val="solid"/>
              <a:bevel/>
            </a:ln>
          </a:insideV>
        </a:tcBdr>
        <a:fill>
          <a:solidFill>
            <a:srgbClr val="546056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bevel/>
            </a:ln>
          </a:left>
          <a:right>
            <a:ln w="12700" cap="flat">
              <a:solidFill>
                <a:srgbClr val="546056"/>
              </a:solidFill>
              <a:prstDash val="solid"/>
              <a:bevel/>
            </a:ln>
          </a:right>
          <a:top>
            <a:ln w="12700" cap="flat">
              <a:solidFill>
                <a:srgbClr val="546056"/>
              </a:solidFill>
              <a:prstDash val="solid"/>
              <a:bevel/>
            </a:ln>
          </a:top>
          <a:bottom>
            <a:ln w="12700" cap="flat">
              <a:solidFill>
                <a:srgbClr val="546056"/>
              </a:solidFill>
              <a:prstDash val="solid"/>
              <a:bevel/>
            </a:ln>
          </a:bottom>
          <a:insideH>
            <a:ln w="12700" cap="flat">
              <a:solidFill>
                <a:srgbClr val="546056"/>
              </a:solidFill>
              <a:prstDash val="solid"/>
              <a:bevel/>
            </a:ln>
          </a:insideH>
          <a:insideV>
            <a:ln w="12700" cap="flat">
              <a:solidFill>
                <a:srgbClr val="546056"/>
              </a:solidFill>
              <a:prstDash val="solid"/>
              <a:bevel/>
            </a:ln>
          </a:insideV>
        </a:tcBdr>
        <a:fill>
          <a:solidFill>
            <a:srgbClr val="546056">
              <a:alpha val="20000"/>
            </a:srgbClr>
          </a:solidFill>
        </a:fill>
      </a:tcStyle>
    </a:firstCol>
    <a:lastRow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bevel/>
            </a:ln>
          </a:left>
          <a:right>
            <a:ln w="12700" cap="flat">
              <a:solidFill>
                <a:srgbClr val="546056"/>
              </a:solidFill>
              <a:prstDash val="solid"/>
              <a:bevel/>
            </a:ln>
          </a:right>
          <a:top>
            <a:ln w="50800" cap="flat">
              <a:solidFill>
                <a:srgbClr val="546056"/>
              </a:solidFill>
              <a:prstDash val="solid"/>
              <a:bevel/>
            </a:ln>
          </a:top>
          <a:bottom>
            <a:ln w="12700" cap="flat">
              <a:solidFill>
                <a:srgbClr val="546056"/>
              </a:solidFill>
              <a:prstDash val="solid"/>
              <a:bevel/>
            </a:ln>
          </a:bottom>
          <a:insideH>
            <a:ln w="12700" cap="flat">
              <a:solidFill>
                <a:srgbClr val="546056"/>
              </a:solidFill>
              <a:prstDash val="solid"/>
              <a:bevel/>
            </a:ln>
          </a:insideH>
          <a:insideV>
            <a:ln w="12700" cap="flat">
              <a:solidFill>
                <a:srgbClr val="546056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Palatino"/>
          <a:ea typeface="Palatino"/>
          <a:cs typeface="Palatino"/>
        </a:font>
        <a:srgbClr val="546056"/>
      </a:tcTxStyle>
      <a:tcStyle>
        <a:tcBdr>
          <a:left>
            <a:ln w="12700" cap="flat">
              <a:solidFill>
                <a:srgbClr val="546056"/>
              </a:solidFill>
              <a:prstDash val="solid"/>
              <a:bevel/>
            </a:ln>
          </a:left>
          <a:right>
            <a:ln w="12700" cap="flat">
              <a:solidFill>
                <a:srgbClr val="546056"/>
              </a:solidFill>
              <a:prstDash val="solid"/>
              <a:bevel/>
            </a:ln>
          </a:right>
          <a:top>
            <a:ln w="12700" cap="flat">
              <a:solidFill>
                <a:srgbClr val="546056"/>
              </a:solidFill>
              <a:prstDash val="solid"/>
              <a:bevel/>
            </a:ln>
          </a:top>
          <a:bottom>
            <a:ln w="25400" cap="flat">
              <a:solidFill>
                <a:srgbClr val="546056"/>
              </a:solidFill>
              <a:prstDash val="solid"/>
              <a:bevel/>
            </a:ln>
          </a:bottom>
          <a:insideH>
            <a:ln w="12700" cap="flat">
              <a:solidFill>
                <a:srgbClr val="546056"/>
              </a:solidFill>
              <a:prstDash val="solid"/>
              <a:bevel/>
            </a:ln>
          </a:insideH>
          <a:insideV>
            <a:ln w="12700" cap="flat">
              <a:solidFill>
                <a:srgbClr val="546056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816" y="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949038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5414" y="0"/>
            <a:ext cx="8233172" cy="3518297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5414" y="3661171"/>
            <a:ext cx="8233172" cy="269676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uno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due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tre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quattro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685800" y="1987550"/>
            <a:ext cx="7772400" cy="175577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371600" y="3743325"/>
            <a:ext cx="6400800" cy="20383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979C98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979C98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979C98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979C98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979C9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79C98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79C98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79C98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79C98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79C98"/>
                </a:solidFill>
              </a:rPr>
              <a:t>Livello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Livello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455414" y="98944"/>
            <a:ext cx="8233172" cy="14451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5414" y="4777382"/>
            <a:ext cx="8233172" cy="1000126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Titolo Testo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55414" y="5768578"/>
            <a:ext cx="8233172" cy="9018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uno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due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tre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quattro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455414" y="4777382"/>
            <a:ext cx="8233172" cy="1000126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Titolo Testo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455414" y="5768578"/>
            <a:ext cx="8233172" cy="9018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uno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due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tre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quattro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5414" y="2384226"/>
            <a:ext cx="8233172" cy="208061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Titolo Testo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5414" y="0"/>
            <a:ext cx="3937993" cy="364331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Titolo Testo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455414" y="3821905"/>
            <a:ext cx="3937993" cy="303609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uno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due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tre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Corpo livello quattro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455414" y="0"/>
            <a:ext cx="8233172" cy="164306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455414" y="1595437"/>
            <a:ext cx="3937993" cy="5060157"/>
          </a:xfrm>
          <a:prstGeom prst="rect">
            <a:avLst/>
          </a:prstGeom>
        </p:spPr>
        <p:txBody>
          <a:bodyPr/>
          <a:lstStyle>
            <a:lvl1pPr marL="276809" indent="-276809">
              <a:lnSpc>
                <a:spcPct val="120000"/>
              </a:lnSpc>
              <a:spcBef>
                <a:spcPts val="1600"/>
              </a:spcBef>
              <a:buBlip>
                <a:blip r:embed="rId2"/>
              </a:buBlip>
              <a:defRPr sz="2200"/>
            </a:lvl1pPr>
            <a:lvl2pPr marL="553621" indent="-276809">
              <a:lnSpc>
                <a:spcPct val="120000"/>
              </a:lnSpc>
              <a:spcBef>
                <a:spcPts val="1600"/>
              </a:spcBef>
              <a:buBlip>
                <a:blip r:embed="rId2"/>
              </a:buBlip>
              <a:defRPr sz="2200"/>
            </a:lvl2pPr>
            <a:lvl3pPr marL="830430" indent="-276809">
              <a:lnSpc>
                <a:spcPct val="120000"/>
              </a:lnSpc>
              <a:spcBef>
                <a:spcPts val="1600"/>
              </a:spcBef>
              <a:buBlip>
                <a:blip r:embed="rId2"/>
              </a:buBlip>
              <a:defRPr sz="2200"/>
            </a:lvl3pPr>
            <a:lvl4pPr marL="1107242" indent="-276809">
              <a:lnSpc>
                <a:spcPct val="120000"/>
              </a:lnSpc>
              <a:spcBef>
                <a:spcPts val="1600"/>
              </a:spcBef>
              <a:buBlip>
                <a:blip r:embed="rId2"/>
              </a:buBlip>
              <a:defRPr sz="2200"/>
            </a:lvl4pPr>
            <a:lvl5pPr marL="1384051" indent="-276810">
              <a:lnSpc>
                <a:spcPct val="120000"/>
              </a:lnSpc>
              <a:spcBef>
                <a:spcPts val="1600"/>
              </a:spcBef>
              <a:buBlip>
                <a:blip r:embed="rId2"/>
              </a:buBlip>
              <a:defRPr sz="2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46056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46056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46056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46056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46056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455414" y="455414"/>
            <a:ext cx="8233172" cy="5947172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Livello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5414" y="47624"/>
            <a:ext cx="8233172" cy="1547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5414" y="1595437"/>
            <a:ext cx="8233172" cy="5060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9"/>
              </a:buBlip>
            </a:lvl1pPr>
            <a:lvl2pPr>
              <a:buBlip>
                <a:blip r:embed="rId19"/>
              </a:buBlip>
            </a:lvl2pPr>
            <a:lvl3pPr>
              <a:buBlip>
                <a:blip r:embed="rId19"/>
              </a:buBlip>
            </a:lvl3pPr>
            <a:lvl4pPr>
              <a:buBlip>
                <a:blip r:embed="rId19"/>
              </a:buBlip>
            </a:lvl4pPr>
            <a:lvl5pPr>
              <a:buBlip>
                <a:blip r:embed="rId19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962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xmlns:p14="http://schemas.microsoft.com/office/powerpoint/2010/main" spd="med"/>
  <p:txStyles>
    <p:titleStyle>
      <a:lvl1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1pPr>
      <a:lvl2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2pPr>
      <a:lvl3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3pPr>
      <a:lvl4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4pPr>
      <a:lvl5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5pPr>
      <a:lvl6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6pPr>
      <a:lvl7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7pPr>
      <a:lvl8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8pPr>
      <a:lvl9pPr defTabSz="410750">
        <a:defRPr sz="49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9pPr>
    </p:titleStyle>
    <p:bodyStyle>
      <a:lvl1pPr marL="375033" indent="-375033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1pPr>
      <a:lvl2pPr marL="750067" indent="-375033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2pPr>
      <a:lvl3pPr marL="1125100" indent="-375033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3pPr>
      <a:lvl4pPr marL="1500134" indent="-375033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4pPr>
      <a:lvl5pPr marL="1875167" indent="-375033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5pPr>
      <a:lvl6pPr marL="2250201" indent="-375034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6pPr>
      <a:lvl7pPr marL="2625234" indent="-375033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7pPr>
      <a:lvl8pPr marL="3000268" indent="-375034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8pPr>
      <a:lvl9pPr marL="3375302" indent="-375034" defTabSz="410750">
        <a:spcBef>
          <a:spcPts val="2900"/>
        </a:spcBef>
        <a:buSzPct val="40000"/>
        <a:buBlip>
          <a:blip r:embed="rId19"/>
        </a:buBlip>
        <a:defRPr sz="30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9pPr>
    </p:bodyStyle>
    <p:otherStyle>
      <a:lvl1pPr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4572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9144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13716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18288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22860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27432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32004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3657600" defTabSz="457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4" Type="http://schemas.openxmlformats.org/officeDocument/2006/relationships/slide" Target="slide19.xml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546056"/>
                </a:solidFill>
              </a:rPr>
              <a:t>SPARC_Lab Test Facility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Beam characterization</a:t>
            </a:r>
          </a:p>
          <a:p>
            <a:pPr lvl="0">
              <a:defRPr sz="1800" i="0">
                <a:solidFill>
                  <a:srgbClr val="000000"/>
                </a:solidFill>
              </a:defRPr>
            </a:pPr>
            <a:endParaRPr sz="2200" i="1">
              <a:solidFill>
                <a:srgbClr val="717D75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endParaRPr sz="2200" i="1">
              <a:solidFill>
                <a:srgbClr val="717D75"/>
              </a:solidFill>
            </a:endParaRPr>
          </a:p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200" i="1">
                <a:solidFill>
                  <a:srgbClr val="717D75"/>
                </a:solidFill>
              </a:rPr>
              <a:t>C. Vaccarezza, E. Chiadroni, M. Bellaveglia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5414" y="107155"/>
            <a:ext cx="8688586" cy="142875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energia in fondo al Linac (2/4)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455414" y="1848444"/>
            <a:ext cx="8233172" cy="4554142"/>
          </a:xfrm>
          <a:prstGeom prst="rect">
            <a:avLst/>
          </a:prstGeom>
        </p:spPr>
        <p:txBody>
          <a:bodyPr/>
          <a:lstStyle/>
          <a:p>
            <a:pPr marL="371283" lvl="0" indent="-371283" defTabSz="406643">
              <a:lnSpc>
                <a:spcPct val="90000"/>
              </a:lnSpc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546056"/>
                </a:solidFill>
              </a:rPr>
              <a:t>Spegnere bobina di correzione</a:t>
            </a:r>
          </a:p>
          <a:p>
            <a:pPr marL="371283" lvl="0" indent="-371283" defTabSz="406643">
              <a:lnSpc>
                <a:spcPct val="90000"/>
              </a:lnSpc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546056"/>
                </a:solidFill>
              </a:rPr>
              <a:t>Chiudere lo shutter del laser</a:t>
            </a:r>
          </a:p>
          <a:p>
            <a:pPr marL="371283" lvl="0" indent="-371283" defTabSz="406643">
              <a:lnSpc>
                <a:spcPct val="90000"/>
              </a:lnSpc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546056"/>
                </a:solidFill>
              </a:rPr>
              <a:t>Accendere il dipolo</a:t>
            </a:r>
          </a:p>
          <a:p>
            <a:pPr marL="371283" lvl="0" indent="-371283" defTabSz="406643">
              <a:lnSpc>
                <a:spcPct val="90000"/>
              </a:lnSpc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546056"/>
                </a:solidFill>
              </a:rPr>
              <a:t>Riaprire lo shutter del laser</a:t>
            </a:r>
          </a:p>
          <a:p>
            <a:pPr marL="371283" lvl="0" indent="-371283" defTabSz="406643">
              <a:lnSpc>
                <a:spcPct val="90000"/>
              </a:lnSpc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546056"/>
                </a:solidFill>
              </a:rPr>
              <a:t>Centrare il fascio su DGLFLG01</a:t>
            </a:r>
          </a:p>
          <a:p>
            <a:pPr marL="371283" lvl="0" indent="-371283" defTabSz="406643">
              <a:lnSpc>
                <a:spcPct val="90000"/>
              </a:lnSpc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70">
                <a:solidFill>
                  <a:srgbClr val="546056"/>
                </a:solidFill>
              </a:rPr>
              <a:t>Aprire il Measurement panel</a:t>
            </a:r>
          </a:p>
        </p:txBody>
      </p:sp>
      <p:pic>
        <p:nvPicPr>
          <p:cNvPr id="13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6337" y="2476161"/>
            <a:ext cx="2440355" cy="212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47349" y="2476161"/>
            <a:ext cx="2539452" cy="2159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  <p:bldP spid="136" grpId="2" animBg="1" advAuto="0"/>
      <p:bldP spid="137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455414" y="-264075"/>
            <a:ext cx="8688586" cy="142875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energia in fondo al Linac (3/4)</a:t>
            </a:r>
          </a:p>
        </p:txBody>
      </p:sp>
      <p:pic>
        <p:nvPicPr>
          <p:cNvPr id="140" name="image6.jpg" descr="BarraSPAR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7637"/>
            <a:ext cx="9144000" cy="30948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Group 143"/>
          <p:cNvGrpSpPr/>
          <p:nvPr/>
        </p:nvGrpSpPr>
        <p:grpSpPr>
          <a:xfrm>
            <a:off x="1323173" y="1427970"/>
            <a:ext cx="1583999" cy="5934405"/>
            <a:chOff x="0" y="0"/>
            <a:chExt cx="1583997" cy="5934403"/>
          </a:xfrm>
        </p:grpSpPr>
        <p:pic>
          <p:nvPicPr>
            <p:cNvPr id="141" name="image7.jpg" descr="Elements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583998" cy="5934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Shape 142"/>
            <p:cNvSpPr/>
            <p:nvPr/>
          </p:nvSpPr>
          <p:spPr>
            <a:xfrm>
              <a:off x="107640" y="3337042"/>
              <a:ext cx="948407" cy="24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  <p:pic>
        <p:nvPicPr>
          <p:cNvPr id="144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7145" y="840152"/>
            <a:ext cx="3793193" cy="601784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4865077" y="5461000"/>
            <a:ext cx="2491155" cy="693615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2" animBg="1" advAuto="0"/>
      <p:bldP spid="145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22.png"/>
          <p:cNvPicPr/>
          <p:nvPr/>
        </p:nvPicPr>
        <p:blipFill>
          <a:blip r:embed="rId2">
            <a:extLst/>
          </a:blip>
          <a:srcRect b="6691"/>
          <a:stretch>
            <a:fillRect/>
          </a:stretch>
        </p:blipFill>
        <p:spPr>
          <a:xfrm>
            <a:off x="0" y="650618"/>
            <a:ext cx="9144000" cy="610969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244231" y="-204054"/>
            <a:ext cx="8831383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energia in fondo al Linac (4/4)</a:t>
            </a:r>
          </a:p>
        </p:txBody>
      </p:sp>
      <p:sp>
        <p:nvSpPr>
          <p:cNvPr id="149" name="Shape 149"/>
          <p:cNvSpPr/>
          <p:nvPr/>
        </p:nvSpPr>
        <p:spPr>
          <a:xfrm>
            <a:off x="377092" y="1997806"/>
            <a:ext cx="1270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5F8BC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2177115" y="3311769"/>
            <a:ext cx="468923" cy="1953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2138040" y="3269231"/>
            <a:ext cx="33274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 b="1">
                <a:solidFill>
                  <a:srgbClr val="FF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0000"/>
                </a:solidFill>
              </a:rPr>
              <a:t>250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1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di emittanza trasversa (1/3)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455414" y="1240692"/>
            <a:ext cx="8233172" cy="4145894"/>
          </a:xfrm>
          <a:prstGeom prst="rect">
            <a:avLst/>
          </a:prstGeom>
        </p:spPr>
        <p:txBody>
          <a:bodyPr/>
          <a:lstStyle/>
          <a:p>
            <a:pPr marL="200018" lvl="0" indent="-200018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La regione dello spazio delle fasi occupata dalle particelle del fascio  si chiama emittanza</a:t>
            </a:r>
          </a:p>
          <a:p>
            <a:pPr marL="200018" lvl="0" indent="-200018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Sono definite 3 indipendenti emittanze a due dimensioni e i loro valori moltiplicati per π  corrispondono all’area occupata dal fascio nei rispettivi piani delle fasi. </a:t>
            </a:r>
            <a:endParaRPr sz="3000">
              <a:solidFill>
                <a:srgbClr val="546056"/>
              </a:solidFill>
            </a:endParaRPr>
          </a:p>
          <a:p>
            <a:pPr marL="200018" lvl="0" indent="-200018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Lo spazio delle fasi preso in considerazione per lo studio della dinamica delle particelle è l’inviluppo quadratico medio </a:t>
            </a:r>
            <a:r>
              <a:rPr sz="1600" b="1">
                <a:solidFill>
                  <a:srgbClr val="546056"/>
                </a:solidFill>
              </a:rPr>
              <a:t>rms</a:t>
            </a:r>
            <a:r>
              <a:rPr sz="1600">
                <a:solidFill>
                  <a:srgbClr val="546056"/>
                </a:solidFill>
              </a:rPr>
              <a:t> della funzione di distribuzione</a:t>
            </a:r>
          </a:p>
          <a:p>
            <a:pPr marL="200018" lvl="0" indent="-200018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Questo formalismo permette di decrivere la dinamica del fascio in presenza di effetti come la carica spaziale , è connesso alla dinamica di particella singola mediante l’uso  delle matrici di trasporto, e permette una definizione sintetica dell’emittanza:</a:t>
            </a:r>
          </a:p>
          <a:p>
            <a:pPr marL="0" lvl="1" indent="457200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546056"/>
              </a:solidFill>
            </a:endParaRPr>
          </a:p>
        </p:txBody>
      </p:sp>
      <p:pic>
        <p:nvPicPr>
          <p:cNvPr id="155" name="image2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461" y="5072664"/>
            <a:ext cx="2900853" cy="1720693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156" name="image2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9012" y="5294922"/>
            <a:ext cx="4694348" cy="14653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7" name="Shape 157"/>
          <p:cNvSpPr/>
          <p:nvPr/>
        </p:nvSpPr>
        <p:spPr>
          <a:xfrm>
            <a:off x="4493845" y="4925590"/>
            <a:ext cx="35651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P1</a:t>
            </a:r>
          </a:p>
        </p:txBody>
      </p:sp>
      <p:sp>
        <p:nvSpPr>
          <p:cNvPr id="158" name="Shape 158"/>
          <p:cNvSpPr/>
          <p:nvPr/>
        </p:nvSpPr>
        <p:spPr>
          <a:xfrm>
            <a:off x="7049476" y="4926538"/>
            <a:ext cx="35651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P0</a:t>
            </a:r>
          </a:p>
        </p:txBody>
      </p:sp>
      <p:pic>
        <p:nvPicPr>
          <p:cNvPr id="159" name="image23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8286" y="4418079"/>
            <a:ext cx="5097177" cy="507512"/>
          </a:xfrm>
          <a:prstGeom prst="rect">
            <a:avLst/>
          </a:prstGeom>
          <a:ln>
            <a:solidFill>
              <a:srgbClr val="FF0000"/>
            </a:solidFill>
            <a:round/>
          </a:ln>
        </p:spPr>
      </p:pic>
      <p:pic>
        <p:nvPicPr>
          <p:cNvPr id="160" name="image26.png"/>
          <p:cNvPicPr/>
          <p:nvPr/>
        </p:nvPicPr>
        <p:blipFill>
          <a:blip r:embed="rId6">
            <a:extLst/>
          </a:blip>
          <a:srcRect r="993"/>
          <a:stretch>
            <a:fillRect/>
          </a:stretch>
        </p:blipFill>
        <p:spPr>
          <a:xfrm>
            <a:off x="1961285" y="3507623"/>
            <a:ext cx="6924274" cy="1799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xit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2" animBg="1" advAuto="0"/>
      <p:bldP spid="160" grpId="1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457200" y="49946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di emittanza trasversa (2/3)</a:t>
            </a:r>
          </a:p>
        </p:txBody>
      </p:sp>
      <p:pic>
        <p:nvPicPr>
          <p:cNvPr id="163" name="image6.jpg" descr="BarraSPAR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7637"/>
            <a:ext cx="9144000" cy="30948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oup 166"/>
          <p:cNvGrpSpPr/>
          <p:nvPr/>
        </p:nvGrpSpPr>
        <p:grpSpPr>
          <a:xfrm>
            <a:off x="1323173" y="1427970"/>
            <a:ext cx="1583999" cy="5934405"/>
            <a:chOff x="0" y="0"/>
            <a:chExt cx="1583997" cy="5934403"/>
          </a:xfrm>
        </p:grpSpPr>
        <p:pic>
          <p:nvPicPr>
            <p:cNvPr id="164" name="image7.jpg" descr="Elements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583998" cy="5934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Shape 165"/>
            <p:cNvSpPr/>
            <p:nvPr/>
          </p:nvSpPr>
          <p:spPr>
            <a:xfrm>
              <a:off x="107640" y="3337042"/>
              <a:ext cx="948407" cy="24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  <p:pic>
        <p:nvPicPr>
          <p:cNvPr id="167" name="image2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7145" y="908536"/>
            <a:ext cx="3793193" cy="601785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4865077" y="3302000"/>
            <a:ext cx="2491155" cy="693615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7" grpId="2" animBg="1" advAuto="0"/>
      <p:bldP spid="168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517615" y="0"/>
            <a:ext cx="8233172" cy="142875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di emittanza trasversa (3/3)</a:t>
            </a:r>
          </a:p>
        </p:txBody>
      </p:sp>
      <p:sp>
        <p:nvSpPr>
          <p:cNvPr id="171" name="Shape 171"/>
          <p:cNvSpPr/>
          <p:nvPr/>
        </p:nvSpPr>
        <p:spPr>
          <a:xfrm>
            <a:off x="332152" y="1631799"/>
            <a:ext cx="3233617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Selezionare la Flag di misura (es.UTLFLG03)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Controllare le correnti per il focheggiamento del fascio</a:t>
            </a:r>
          </a:p>
          <a:p>
            <a:pPr marL="285750" lvl="0" indent="-285750">
              <a:buSzPct val="100000"/>
              <a:buFont typeface="Arial"/>
              <a:buChar char="•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Inserire i valori nel pannello</a:t>
            </a:r>
          </a:p>
        </p:txBody>
      </p:sp>
      <p:pic>
        <p:nvPicPr>
          <p:cNvPr id="172" name="image2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8571" y="1232972"/>
            <a:ext cx="4308229" cy="5542853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4523154" y="2754922"/>
            <a:ext cx="722924" cy="26377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363307" y="2754922"/>
            <a:ext cx="722924" cy="26377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961554" y="5164016"/>
            <a:ext cx="1332524" cy="26377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7192108" y="5773615"/>
            <a:ext cx="1101970" cy="439616"/>
          </a:xfrm>
          <a:prstGeom prst="roundRect">
            <a:avLst>
              <a:gd name="adj" fmla="val 16667"/>
            </a:avLst>
          </a:prstGeom>
          <a:ln w="28575">
            <a:solidFill>
              <a:srgbClr val="FF66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pic>
        <p:nvPicPr>
          <p:cNvPr id="177" name="media1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99917" y="4032736"/>
            <a:ext cx="3199106" cy="2399329"/>
          </a:xfrm>
          <a:prstGeom prst="rect">
            <a:avLst/>
          </a:prstGeom>
        </p:spPr>
      </p:pic>
      <p:sp>
        <p:nvSpPr>
          <p:cNvPr id="10" name="Shape 174"/>
          <p:cNvSpPr/>
          <p:nvPr/>
        </p:nvSpPr>
        <p:spPr>
          <a:xfrm>
            <a:off x="5330018" y="5231761"/>
            <a:ext cx="722924" cy="263770"/>
          </a:xfrm>
          <a:prstGeom prst="roundRect">
            <a:avLst>
              <a:gd name="adj" fmla="val 16667"/>
            </a:avLst>
          </a:prstGeom>
          <a:ln w="28575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0" fill="hold"/>
                                        <p:tgtEl>
                                          <p:spTgt spid="1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1" fill="hold" display="0">
                  <p:stCondLst>
                    <p:cond delay="indefinite"/>
                  </p:stCondLst>
                </p:cTn>
                <p:tgtEl>
                  <p:spTgt spid="177"/>
                </p:tgtEl>
              </p:cMediaNode>
            </p:video>
          </p:childTnLst>
        </p:cTn>
      </p:par>
    </p:tnLst>
    <p:bldLst>
      <p:bldP spid="171" grpId="1" build="p" bldLvl="5" animBg="1" advAuto="0"/>
      <p:bldP spid="173" grpId="3" animBg="1" advAuto="0"/>
      <p:bldP spid="174" grpId="4" animBg="1" advAuto="0"/>
      <p:bldP spid="175" grpId="5" animBg="1" advAuto="0"/>
      <p:bldP spid="176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455414" y="1848444"/>
            <a:ext cx="8233172" cy="4554142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  <p:pic>
        <p:nvPicPr>
          <p:cNvPr id="181" name="image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9208" y="537307"/>
            <a:ext cx="7719378" cy="6080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xfrm>
            <a:off x="455414" y="1848444"/>
            <a:ext cx="8233172" cy="4554142"/>
          </a:xfrm>
          <a:prstGeom prst="rect">
            <a:avLst/>
          </a:prstGeom>
        </p:spPr>
        <p:txBody>
          <a:bodyPr/>
          <a:lstStyle>
            <a:lvl1pPr marL="487544" indent="-487544" algn="ctr">
              <a:buBlip>
                <a:blip r:embed="rId2"/>
              </a:buBlip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546056"/>
                </a:solidFill>
              </a:rPr>
              <a:t>Grazie per l’attenzione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Pagina web Bobina</a:t>
            </a:r>
          </a:p>
        </p:txBody>
      </p:sp>
      <p:pic>
        <p:nvPicPr>
          <p:cNvPr id="187" name="image30.png"/>
          <p:cNvPicPr/>
          <p:nvPr/>
        </p:nvPicPr>
        <p:blipFill>
          <a:blip r:embed="rId2">
            <a:extLst/>
          </a:blip>
          <a:srcRect t="6680"/>
          <a:stretch>
            <a:fillRect/>
          </a:stretch>
        </p:blipFill>
        <p:spPr>
          <a:xfrm>
            <a:off x="0" y="644768"/>
            <a:ext cx="9144000" cy="54805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" name="Group 191">
            <a:hlinkClick r:id="" action="ppaction://hlinkshowjump?jump=lastslideviewed"/>
          </p:cNvPr>
          <p:cNvGrpSpPr/>
          <p:nvPr/>
        </p:nvGrpSpPr>
        <p:grpSpPr>
          <a:xfrm>
            <a:off x="8577384" y="6408615"/>
            <a:ext cx="420077" cy="312617"/>
            <a:chOff x="0" y="0"/>
            <a:chExt cx="420076" cy="312615"/>
          </a:xfrm>
        </p:grpSpPr>
        <p:sp>
          <p:nvSpPr>
            <p:cNvPr id="188" name="Shape 188"/>
            <p:cNvSpPr/>
            <p:nvPr/>
          </p:nvSpPr>
          <p:spPr>
            <a:xfrm>
              <a:off x="-1" y="0"/>
              <a:ext cx="420078" cy="312616"/>
            </a:xfrm>
            <a:prstGeom prst="rect">
              <a:avLst/>
            </a:prstGeom>
            <a:gradFill flip="none" rotWithShape="1">
              <a:gsLst>
                <a:gs pos="0">
                  <a:srgbClr val="558DD6"/>
                </a:gs>
                <a:gs pos="100000">
                  <a:srgbClr val="ABC9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92806" y="39077"/>
              <a:ext cx="234463" cy="23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00"/>
                  </a:moveTo>
                  <a:lnTo>
                    <a:pt x="16200" y="0"/>
                  </a:lnTo>
                  <a:lnTo>
                    <a:pt x="10800" y="5400"/>
                  </a:lnTo>
                  <a:lnTo>
                    <a:pt x="13500" y="5400"/>
                  </a:lnTo>
                  <a:lnTo>
                    <a:pt x="13500" y="13500"/>
                  </a:lnTo>
                  <a:cubicBezTo>
                    <a:pt x="13500" y="14991"/>
                    <a:pt x="12291" y="16200"/>
                    <a:pt x="10800" y="16200"/>
                  </a:cubicBezTo>
                  <a:lnTo>
                    <a:pt x="8100" y="16200"/>
                  </a:lnTo>
                  <a:cubicBezTo>
                    <a:pt x="6609" y="16200"/>
                    <a:pt x="5400" y="14991"/>
                    <a:pt x="5400" y="13500"/>
                  </a:cubicBezTo>
                  <a:lnTo>
                    <a:pt x="5400" y="5400"/>
                  </a:lnTo>
                  <a:lnTo>
                    <a:pt x="0" y="5400"/>
                  </a:lnTo>
                  <a:lnTo>
                    <a:pt x="0" y="13500"/>
                  </a:lnTo>
                  <a:cubicBezTo>
                    <a:pt x="0" y="17974"/>
                    <a:pt x="3626" y="21600"/>
                    <a:pt x="8100" y="21600"/>
                  </a:cubicBezTo>
                  <a:lnTo>
                    <a:pt x="10800" y="21600"/>
                  </a:lnTo>
                  <a:cubicBezTo>
                    <a:pt x="15273" y="21600"/>
                    <a:pt x="18900" y="17974"/>
                    <a:pt x="18900" y="13500"/>
                  </a:cubicBezTo>
                  <a:lnTo>
                    <a:pt x="18900" y="54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-1" y="0"/>
              <a:ext cx="420078" cy="31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28" y="6750"/>
                  </a:moveTo>
                  <a:lnTo>
                    <a:pt x="15321" y="6750"/>
                  </a:lnTo>
                  <a:lnTo>
                    <a:pt x="15321" y="12825"/>
                  </a:lnTo>
                  <a:cubicBezTo>
                    <a:pt x="15321" y="16180"/>
                    <a:pt x="13297" y="18900"/>
                    <a:pt x="10800" y="18900"/>
                  </a:cubicBezTo>
                  <a:lnTo>
                    <a:pt x="9293" y="18900"/>
                  </a:lnTo>
                  <a:cubicBezTo>
                    <a:pt x="6796" y="18900"/>
                    <a:pt x="4772" y="16180"/>
                    <a:pt x="4772" y="12825"/>
                  </a:cubicBezTo>
                  <a:lnTo>
                    <a:pt x="4772" y="6750"/>
                  </a:lnTo>
                  <a:lnTo>
                    <a:pt x="7786" y="6750"/>
                  </a:lnTo>
                  <a:lnTo>
                    <a:pt x="7786" y="12825"/>
                  </a:lnTo>
                  <a:cubicBezTo>
                    <a:pt x="7786" y="13943"/>
                    <a:pt x="8461" y="14850"/>
                    <a:pt x="9293" y="14850"/>
                  </a:cubicBezTo>
                  <a:lnTo>
                    <a:pt x="10800" y="14850"/>
                  </a:lnTo>
                  <a:cubicBezTo>
                    <a:pt x="11632" y="14850"/>
                    <a:pt x="12307" y="13943"/>
                    <a:pt x="12307" y="12825"/>
                  </a:cubicBezTo>
                  <a:lnTo>
                    <a:pt x="12307" y="6750"/>
                  </a:lnTo>
                  <a:lnTo>
                    <a:pt x="10800" y="6750"/>
                  </a:lnTo>
                  <a:lnTo>
                    <a:pt x="13814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5F8BC5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Bobina setup</a:t>
            </a:r>
          </a:p>
        </p:txBody>
      </p:sp>
      <p:pic>
        <p:nvPicPr>
          <p:cNvPr id="194" name="image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2422"/>
            <a:ext cx="9144000" cy="54404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Group 198">
            <a:hlinkClick r:id="" action="ppaction://hlinkshowjump?jump=lastslideviewed"/>
          </p:cNvPr>
          <p:cNvGrpSpPr/>
          <p:nvPr/>
        </p:nvGrpSpPr>
        <p:grpSpPr>
          <a:xfrm>
            <a:off x="8577384" y="6408615"/>
            <a:ext cx="420077" cy="312617"/>
            <a:chOff x="0" y="0"/>
            <a:chExt cx="420076" cy="312615"/>
          </a:xfrm>
        </p:grpSpPr>
        <p:sp>
          <p:nvSpPr>
            <p:cNvPr id="195" name="Shape 195"/>
            <p:cNvSpPr/>
            <p:nvPr/>
          </p:nvSpPr>
          <p:spPr>
            <a:xfrm>
              <a:off x="-1" y="0"/>
              <a:ext cx="420078" cy="312616"/>
            </a:xfrm>
            <a:prstGeom prst="rect">
              <a:avLst/>
            </a:prstGeom>
            <a:gradFill flip="none" rotWithShape="1">
              <a:gsLst>
                <a:gs pos="0">
                  <a:srgbClr val="558DD6"/>
                </a:gs>
                <a:gs pos="100000">
                  <a:srgbClr val="ABC9F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92806" y="39077"/>
              <a:ext cx="234463" cy="23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00"/>
                  </a:moveTo>
                  <a:lnTo>
                    <a:pt x="16200" y="0"/>
                  </a:lnTo>
                  <a:lnTo>
                    <a:pt x="10800" y="5400"/>
                  </a:lnTo>
                  <a:lnTo>
                    <a:pt x="13500" y="5400"/>
                  </a:lnTo>
                  <a:lnTo>
                    <a:pt x="13500" y="13500"/>
                  </a:lnTo>
                  <a:cubicBezTo>
                    <a:pt x="13500" y="14991"/>
                    <a:pt x="12291" y="16200"/>
                    <a:pt x="10800" y="16200"/>
                  </a:cubicBezTo>
                  <a:lnTo>
                    <a:pt x="8100" y="16200"/>
                  </a:lnTo>
                  <a:cubicBezTo>
                    <a:pt x="6609" y="16200"/>
                    <a:pt x="5400" y="14991"/>
                    <a:pt x="5400" y="13500"/>
                  </a:cubicBezTo>
                  <a:lnTo>
                    <a:pt x="5400" y="5400"/>
                  </a:lnTo>
                  <a:lnTo>
                    <a:pt x="0" y="5400"/>
                  </a:lnTo>
                  <a:lnTo>
                    <a:pt x="0" y="13500"/>
                  </a:lnTo>
                  <a:cubicBezTo>
                    <a:pt x="0" y="17974"/>
                    <a:pt x="3626" y="21600"/>
                    <a:pt x="8100" y="21600"/>
                  </a:cubicBezTo>
                  <a:lnTo>
                    <a:pt x="10800" y="21600"/>
                  </a:lnTo>
                  <a:cubicBezTo>
                    <a:pt x="15273" y="21600"/>
                    <a:pt x="18900" y="17974"/>
                    <a:pt x="18900" y="13500"/>
                  </a:cubicBezTo>
                  <a:lnTo>
                    <a:pt x="18900" y="54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-1" y="0"/>
              <a:ext cx="420078" cy="31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28" y="6750"/>
                  </a:moveTo>
                  <a:lnTo>
                    <a:pt x="15321" y="6750"/>
                  </a:lnTo>
                  <a:lnTo>
                    <a:pt x="15321" y="12825"/>
                  </a:lnTo>
                  <a:cubicBezTo>
                    <a:pt x="15321" y="16180"/>
                    <a:pt x="13297" y="18900"/>
                    <a:pt x="10800" y="18900"/>
                  </a:cubicBezTo>
                  <a:lnTo>
                    <a:pt x="9293" y="18900"/>
                  </a:lnTo>
                  <a:cubicBezTo>
                    <a:pt x="6796" y="18900"/>
                    <a:pt x="4772" y="16180"/>
                    <a:pt x="4772" y="12825"/>
                  </a:cubicBezTo>
                  <a:lnTo>
                    <a:pt x="4772" y="6750"/>
                  </a:lnTo>
                  <a:lnTo>
                    <a:pt x="7786" y="6750"/>
                  </a:lnTo>
                  <a:lnTo>
                    <a:pt x="7786" y="12825"/>
                  </a:lnTo>
                  <a:cubicBezTo>
                    <a:pt x="7786" y="13943"/>
                    <a:pt x="8461" y="14850"/>
                    <a:pt x="9293" y="14850"/>
                  </a:cubicBezTo>
                  <a:lnTo>
                    <a:pt x="10800" y="14850"/>
                  </a:lnTo>
                  <a:cubicBezTo>
                    <a:pt x="11632" y="14850"/>
                    <a:pt x="12307" y="13943"/>
                    <a:pt x="12307" y="12825"/>
                  </a:cubicBezTo>
                  <a:lnTo>
                    <a:pt x="12307" y="6750"/>
                  </a:lnTo>
                  <a:lnTo>
                    <a:pt x="10800" y="6750"/>
                  </a:lnTo>
                  <a:lnTo>
                    <a:pt x="13814" y="2700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9525" cap="flat">
              <a:solidFill>
                <a:srgbClr val="5F8BC5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>
            <a:lvl1pPr defTabSz="361460">
              <a:defRPr sz="43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12">
                <a:solidFill>
                  <a:srgbClr val="FFFFFF">
                    <a:alpha val="95000"/>
                  </a:srgbClr>
                </a:solidFill>
              </a:rPr>
              <a:t>Dopo il “reload” del punto di lavoro e il “Phase scan"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5414" y="1848444"/>
            <a:ext cx="8233172" cy="455414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Misura della carica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Misura energia dal gun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Correzione traiettoria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Misura energia in fondo al Linac</a:t>
            </a:r>
          </a:p>
          <a:p>
            <a:pPr lvl="0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Misura emittanza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Misura della carica 1/2</a:t>
            </a:r>
          </a:p>
        </p:txBody>
      </p:sp>
      <p:pic>
        <p:nvPicPr>
          <p:cNvPr id="54" name="image6.jpg" descr="BarraSPAR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7637"/>
            <a:ext cx="9144000" cy="30948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" name="Group 57"/>
          <p:cNvGrpSpPr/>
          <p:nvPr/>
        </p:nvGrpSpPr>
        <p:grpSpPr>
          <a:xfrm>
            <a:off x="1323173" y="1427970"/>
            <a:ext cx="1583999" cy="5934405"/>
            <a:chOff x="0" y="0"/>
            <a:chExt cx="1583997" cy="5934403"/>
          </a:xfrm>
        </p:grpSpPr>
        <p:pic>
          <p:nvPicPr>
            <p:cNvPr id="55" name="image7.jpg" descr="Elements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583998" cy="5934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" name="Shape 56"/>
            <p:cNvSpPr/>
            <p:nvPr/>
          </p:nvSpPr>
          <p:spPr>
            <a:xfrm>
              <a:off x="107640" y="797042"/>
              <a:ext cx="948407" cy="24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3810267" y="3198146"/>
            <a:ext cx="5221480" cy="3659855"/>
            <a:chOff x="0" y="0"/>
            <a:chExt cx="5221478" cy="3659854"/>
          </a:xfrm>
        </p:grpSpPr>
        <p:pic>
          <p:nvPicPr>
            <p:cNvPr id="58" name="image8.jpg" descr="BCM_shutter_ON.JPG"/>
            <p:cNvPicPr/>
            <p:nvPr/>
          </p:nvPicPr>
          <p:blipFill>
            <a:blip r:embed="rId4">
              <a:extLst/>
            </a:blip>
            <a:srcRect r="26761"/>
            <a:stretch>
              <a:fillRect/>
            </a:stretch>
          </p:blipFill>
          <p:spPr>
            <a:xfrm>
              <a:off x="0" y="0"/>
              <a:ext cx="5221479" cy="36598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" name="Shape 59"/>
            <p:cNvSpPr/>
            <p:nvPr/>
          </p:nvSpPr>
          <p:spPr>
            <a:xfrm>
              <a:off x="3189972" y="327374"/>
              <a:ext cx="1320801" cy="152401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F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  <p:bldP spid="6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>
                <a:solidFill>
                  <a:srgbClr val="FFFFFF">
                    <a:alpha val="95000"/>
                  </a:srgbClr>
                </a:solidFill>
              </a:rPr>
              <a:t>Misura della carica 2/2</a:t>
            </a:r>
          </a:p>
        </p:txBody>
      </p:sp>
      <p:pic>
        <p:nvPicPr>
          <p:cNvPr id="63" name="image8.jpg" descr="BCM_shutter_ON.JPG"/>
          <p:cNvPicPr/>
          <p:nvPr/>
        </p:nvPicPr>
        <p:blipFill>
          <a:blip r:embed="rId2">
            <a:extLst/>
          </a:blip>
          <a:srcRect r="1619"/>
          <a:stretch>
            <a:fillRect/>
          </a:stretch>
        </p:blipFill>
        <p:spPr>
          <a:xfrm>
            <a:off x="76974" y="1324155"/>
            <a:ext cx="8995907" cy="469396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6907054" y="5008853"/>
            <a:ext cx="1068547" cy="406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>
              <a:alpha val="17000"/>
            </a:srgbClr>
          </a:solidFill>
          <a:ln w="1905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  <p:pic>
        <p:nvPicPr>
          <p:cNvPr id="65" name="image9.jpg" descr="BCM_shutter_off.JPG"/>
          <p:cNvPicPr/>
          <p:nvPr/>
        </p:nvPicPr>
        <p:blipFill>
          <a:blip r:embed="rId3">
            <a:extLst/>
          </a:blip>
          <a:srcRect r="841"/>
          <a:stretch>
            <a:fillRect/>
          </a:stretch>
        </p:blipFill>
        <p:spPr>
          <a:xfrm>
            <a:off x="97296" y="1324155"/>
            <a:ext cx="9067025" cy="4634272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7589521" y="1198880"/>
            <a:ext cx="1554481" cy="2428241"/>
          </a:xfrm>
          <a:prstGeom prst="rect">
            <a:avLst/>
          </a:prstGeom>
          <a:solidFill>
            <a:srgbClr val="600C5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70262" y="5764851"/>
            <a:ext cx="7973093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rgbClr val="FF0000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400" b="1">
                <a:solidFill>
                  <a:srgbClr val="FF0000"/>
                </a:solidFill>
                <a:effectLst>
                  <a:outerShdw blurRad="50800" dist="39000" dir="5460000" rotWithShape="0">
                    <a:srgbClr val="000000">
                      <a:alpha val="38000"/>
                    </a:srgbClr>
                  </a:outerShdw>
                </a:effectLst>
              </a:rPr>
              <a:t>Fare l’entry nel logbook!!</a:t>
            </a:r>
          </a:p>
        </p:txBody>
      </p:sp>
      <p:sp>
        <p:nvSpPr>
          <p:cNvPr id="68" name="Shape 68"/>
          <p:cNvSpPr/>
          <p:nvPr/>
        </p:nvSpPr>
        <p:spPr>
          <a:xfrm>
            <a:off x="4206240" y="1737360"/>
            <a:ext cx="1686561" cy="152401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600C52"/>
                </a:solidFill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  <p:bldP spid="67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>
                    <a:alpha val="95000"/>
                  </a:srgbClr>
                </a:solidFill>
              </a:rPr>
              <a:t>Misura di energia dal gun (1/2)</a:t>
            </a:r>
          </a:p>
        </p:txBody>
      </p:sp>
      <p:pic>
        <p:nvPicPr>
          <p:cNvPr id="71" name="image10.jpg" descr="Main.JPG"/>
          <p:cNvPicPr/>
          <p:nvPr/>
        </p:nvPicPr>
        <p:blipFill>
          <a:blip r:embed="rId2">
            <a:extLst/>
          </a:blip>
          <a:srcRect r="46466"/>
          <a:stretch>
            <a:fillRect/>
          </a:stretch>
        </p:blipFill>
        <p:spPr>
          <a:xfrm>
            <a:off x="170" y="3135868"/>
            <a:ext cx="9143831" cy="36832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Group 74"/>
          <p:cNvGrpSpPr/>
          <p:nvPr/>
        </p:nvGrpSpPr>
        <p:grpSpPr>
          <a:xfrm>
            <a:off x="1127137" y="3370950"/>
            <a:ext cx="1364380" cy="1733577"/>
            <a:chOff x="0" y="0"/>
            <a:chExt cx="1364379" cy="1733575"/>
          </a:xfrm>
        </p:grpSpPr>
        <p:sp>
          <p:nvSpPr>
            <p:cNvPr id="72" name="Shape 72"/>
            <p:cNvSpPr/>
            <p:nvPr/>
          </p:nvSpPr>
          <p:spPr>
            <a:xfrm flipH="1">
              <a:off x="620385" y="369331"/>
              <a:ext cx="1" cy="1364245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1364380" cy="405765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546056"/>
                  </a:solidFill>
                </a:rPr>
                <a:t>GUNVCR01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2194562" y="3186283"/>
            <a:ext cx="2077551" cy="1825402"/>
            <a:chOff x="0" y="0"/>
            <a:chExt cx="2077550" cy="1825400"/>
          </a:xfrm>
        </p:grpSpPr>
        <p:sp>
          <p:nvSpPr>
            <p:cNvPr id="75" name="Shape 75"/>
            <p:cNvSpPr/>
            <p:nvPr/>
          </p:nvSpPr>
          <p:spPr>
            <a:xfrm flipH="1">
              <a:off x="0" y="339235"/>
              <a:ext cx="1219198" cy="1486166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839860" y="0"/>
              <a:ext cx="1237691" cy="405765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546056"/>
                  </a:solidFill>
                </a:rPr>
                <a:t>AC1FLG01</a:t>
              </a:r>
            </a:p>
          </p:txBody>
        </p:sp>
      </p:grpSp>
      <p:sp>
        <p:nvSpPr>
          <p:cNvPr id="78" name="Shape 78"/>
          <p:cNvSpPr/>
          <p:nvPr/>
        </p:nvSpPr>
        <p:spPr>
          <a:xfrm>
            <a:off x="4630558" y="1566314"/>
            <a:ext cx="4337596" cy="132016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lvl="0" indent="-342900">
              <a:buSzPct val="100000"/>
              <a:buAutoNum type="arabicPeriod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Inserire AC1FLG01</a:t>
            </a:r>
          </a:p>
          <a:p>
            <a:pPr marL="342900" lvl="0" indent="-342900">
              <a:buSzPct val="100000"/>
              <a:buAutoNum type="arabicPeriod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Ottimizzare le dimensioni dello spot del fascio su AC1FLG01 agendo sulla corrente del solenoide (+ 5, 10 A)</a:t>
            </a:r>
          </a:p>
        </p:txBody>
      </p:sp>
      <p:pic>
        <p:nvPicPr>
          <p:cNvPr id="79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0558" y="2916887"/>
            <a:ext cx="4337596" cy="2677722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99136" y="1615160"/>
            <a:ext cx="4744096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α(mrad) = 10.1*10</a:t>
            </a:r>
            <a:r>
              <a:rPr sz="1600" baseline="30000">
                <a:solidFill>
                  <a:srgbClr val="546056"/>
                </a:solidFill>
              </a:rPr>
              <a:t>-3</a:t>
            </a:r>
            <a:r>
              <a:rPr sz="1600">
                <a:solidFill>
                  <a:srgbClr val="546056"/>
                </a:solidFill>
              </a:rPr>
              <a:t>* I (A) / E (GeV) (internal magnet)</a:t>
            </a: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600">
                <a:solidFill>
                  <a:srgbClr val="546056"/>
                </a:solidFill>
              </a:rPr>
              <a:t>α(mrad) = 4.38*10</a:t>
            </a:r>
            <a:r>
              <a:rPr sz="1600" baseline="30000">
                <a:solidFill>
                  <a:srgbClr val="546056"/>
                </a:solidFill>
              </a:rPr>
              <a:t>-3</a:t>
            </a:r>
            <a:r>
              <a:rPr sz="1600">
                <a:solidFill>
                  <a:srgbClr val="546056"/>
                </a:solidFill>
              </a:rPr>
              <a:t>* I (A) / E (GeV) (external magnet)*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546056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*SPARC-MM-06/001, 10 May 2006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animBg="1" advAuto="0"/>
      <p:bldP spid="77" grpId="2" animBg="1" advAuto="0"/>
      <p:bldP spid="78" grpId="3" build="p" bldLvl="5" animBg="1" advAuto="0"/>
      <p:bldP spid="79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-360432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>
                    <a:alpha val="95000"/>
                  </a:srgbClr>
                </a:solidFill>
              </a:rPr>
              <a:t>Misura di energia dal gun (2/2)</a:t>
            </a:r>
          </a:p>
        </p:txBody>
      </p:sp>
      <p:pic>
        <p:nvPicPr>
          <p:cNvPr id="83" name="image10.jpg" descr="Main.JPG"/>
          <p:cNvPicPr/>
          <p:nvPr/>
        </p:nvPicPr>
        <p:blipFill>
          <a:blip r:embed="rId2">
            <a:extLst/>
          </a:blip>
          <a:srcRect r="68058"/>
          <a:stretch>
            <a:fillRect/>
          </a:stretch>
        </p:blipFill>
        <p:spPr>
          <a:xfrm>
            <a:off x="172720" y="1961598"/>
            <a:ext cx="7071360" cy="47737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6" name="Group 86"/>
          <p:cNvGrpSpPr/>
          <p:nvPr/>
        </p:nvGrpSpPr>
        <p:grpSpPr>
          <a:xfrm>
            <a:off x="1432559" y="3094121"/>
            <a:ext cx="2489202" cy="2265680"/>
            <a:chOff x="0" y="0"/>
            <a:chExt cx="2489200" cy="2265679"/>
          </a:xfrm>
        </p:grpSpPr>
        <p:sp>
          <p:nvSpPr>
            <p:cNvPr id="84" name="Shape 84"/>
            <p:cNvSpPr/>
            <p:nvPr/>
          </p:nvSpPr>
          <p:spPr>
            <a:xfrm>
              <a:off x="-1" y="1798319"/>
              <a:ext cx="1097281" cy="46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936586" y="0"/>
              <a:ext cx="1552615" cy="1866763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213359" y="1075174"/>
            <a:ext cx="381141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Dal main avviare il VI “Gun energy”</a:t>
            </a:r>
          </a:p>
        </p:txBody>
      </p:sp>
      <p:pic>
        <p:nvPicPr>
          <p:cNvPr id="88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0940" y="1645920"/>
            <a:ext cx="3183060" cy="2778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1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81589"/>
            <a:ext cx="9144000" cy="62608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2" name="Group 92"/>
          <p:cNvGrpSpPr/>
          <p:nvPr/>
        </p:nvGrpSpPr>
        <p:grpSpPr>
          <a:xfrm>
            <a:off x="5960939" y="2413401"/>
            <a:ext cx="2644582" cy="2392280"/>
            <a:chOff x="0" y="0"/>
            <a:chExt cx="2644580" cy="2392278"/>
          </a:xfrm>
        </p:grpSpPr>
        <p:sp>
          <p:nvSpPr>
            <p:cNvPr id="90" name="Shape 90"/>
            <p:cNvSpPr/>
            <p:nvPr/>
          </p:nvSpPr>
          <p:spPr>
            <a:xfrm>
              <a:off x="1244366" y="1798319"/>
              <a:ext cx="1400215" cy="59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1" y="0"/>
              <a:ext cx="1283142" cy="1885302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bevel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pic>
        <p:nvPicPr>
          <p:cNvPr id="93" name="image1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5280" y="1645920"/>
            <a:ext cx="6485448" cy="4978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1" animBg="1" advAuto="0"/>
      <p:bldP spid="89" grpId="2" animBg="1" advAuto="0"/>
      <p:bldP spid="92" grpId="3" animBg="1" advAuto="0"/>
      <p:bldP spid="93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5414" y="107155"/>
            <a:ext cx="8233172" cy="142875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>
                    <a:alpha val="95000"/>
                  </a:srgbClr>
                </a:solidFill>
              </a:rPr>
              <a:t>Correzione della traiettoria (1/2)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455414" y="1848444"/>
            <a:ext cx="8233172" cy="4554142"/>
          </a:xfrm>
          <a:prstGeom prst="rect">
            <a:avLst/>
          </a:prstGeom>
        </p:spPr>
        <p:txBody>
          <a:bodyPr/>
          <a:lstStyle/>
          <a:p>
            <a:pPr lvl="0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Per annullare il campo residuo del dipolo PTLDPL01 (≈ 40 Gauss) viene alimentata un bobina di correzione pilotando l’alimentatore da </a:t>
            </a:r>
            <a:r>
              <a:rPr sz="3000">
                <a:solidFill>
                  <a:srgbClr val="546056"/>
                </a:solidFill>
                <a:hlinkClick r:id="rId3" action="ppaction://hlinksldjump"/>
              </a:rPr>
              <a:t>192.168.197.174</a:t>
            </a:r>
            <a:endParaRPr sz="3000">
              <a:solidFill>
                <a:srgbClr val="546056"/>
              </a:solidFill>
            </a:endParaRPr>
          </a:p>
          <a:p>
            <a:pPr lvl="0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46056"/>
                </a:solidFill>
              </a:rPr>
              <a:t>Per la caratterizzazione del fascio e la normale operazione nel FEL e della sorgente THz la bobina deve essere </a:t>
            </a:r>
            <a:r>
              <a:rPr sz="3000">
                <a:solidFill>
                  <a:srgbClr val="546056"/>
                </a:solidFill>
                <a:hlinkClick r:id="rId4" action="ppaction://hlinksldjump"/>
              </a:rPr>
              <a:t>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8153" y="72781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>
                    <a:alpha val="95000"/>
                  </a:srgbClr>
                </a:solidFill>
              </a:rPr>
              <a:t>Correzione della traiettoria (2/2)</a:t>
            </a:r>
          </a:p>
        </p:txBody>
      </p:sp>
      <p:pic>
        <p:nvPicPr>
          <p:cNvPr id="99" name="image6.jpg" descr="BarraSPAR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7637"/>
            <a:ext cx="9144000" cy="30948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" name="Group 102"/>
          <p:cNvGrpSpPr/>
          <p:nvPr/>
        </p:nvGrpSpPr>
        <p:grpSpPr>
          <a:xfrm>
            <a:off x="1323173" y="1427970"/>
            <a:ext cx="1583999" cy="5934405"/>
            <a:chOff x="0" y="0"/>
            <a:chExt cx="1583997" cy="5934403"/>
          </a:xfrm>
        </p:grpSpPr>
        <p:pic>
          <p:nvPicPr>
            <p:cNvPr id="100" name="image7.jpg" descr="Elements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583998" cy="5934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" name="Shape 101"/>
            <p:cNvSpPr/>
            <p:nvPr/>
          </p:nvSpPr>
          <p:spPr>
            <a:xfrm>
              <a:off x="0" y="482082"/>
              <a:ext cx="948407" cy="24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  <p:pic>
        <p:nvPicPr>
          <p:cNvPr id="103" name="image1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72781"/>
            <a:ext cx="8120492" cy="65156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6" name="Group 106"/>
          <p:cNvGrpSpPr/>
          <p:nvPr/>
        </p:nvGrpSpPr>
        <p:grpSpPr>
          <a:xfrm>
            <a:off x="323377" y="3312200"/>
            <a:ext cx="7509982" cy="1920241"/>
            <a:chOff x="0" y="0"/>
            <a:chExt cx="7509981" cy="1920239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7509982" cy="1920240"/>
            </a:xfrm>
            <a:prstGeom prst="rect">
              <a:avLst/>
            </a:prstGeom>
            <a:solidFill>
              <a:srgbClr val="600C52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6DC35F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rPr>
                <a:t>L’orbita di riferimento è l’orbita centrata sugli assi hor e ver</a:t>
              </a:r>
            </a:p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3600" b="1">
                  <a:solidFill>
                    <a:srgbClr val="6DC35F"/>
                  </a:solidFill>
                  <a:effectLst>
                    <a:outerShdw blurRad="50800" dist="39000" dir="5460000" rotWithShape="0">
                      <a:srgbClr val="000000">
                        <a:alpha val="38000"/>
                      </a:srgbClr>
                    </a:outerShdw>
                  </a:effectLst>
                </a:rPr>
                <a:t>           correttori da  Mag Terminal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157" y="1402039"/>
              <a:ext cx="802641" cy="223521"/>
            </a:xfrm>
            <a:prstGeom prst="rightArrow">
              <a:avLst>
                <a:gd name="adj1" fmla="val 50000"/>
                <a:gd name="adj2" fmla="val 50000"/>
              </a:avLst>
            </a:prstGeom>
            <a:gradFill flip="none" rotWithShape="1">
              <a:gsLst>
                <a:gs pos="0">
                  <a:srgbClr val="558DD6"/>
                </a:gs>
                <a:gs pos="100000">
                  <a:srgbClr val="ABC9FF"/>
                </a:gs>
              </a:gsLst>
              <a:lin ang="16200000" scaled="0"/>
            </a:gradFill>
            <a:ln w="9525" cap="flat">
              <a:solidFill>
                <a:srgbClr val="5F8BC5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</p:grpSp>
      <p:pic>
        <p:nvPicPr>
          <p:cNvPr id="107" name="image1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97251" y="317500"/>
            <a:ext cx="4702629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animBg="1" advAuto="0"/>
      <p:bldP spid="103" grpId="2" animBg="1" advAuto="0"/>
      <p:bldP spid="106" grpId="3" animBg="1" advAuto="0"/>
      <p:bldP spid="107" grpId="4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5414" y="107155"/>
            <a:ext cx="8610432" cy="142875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>
                    <a:alpha val="95000"/>
                  </a:srgbClr>
                </a:solidFill>
              </a:rPr>
              <a:t>Misura energia in fondo al Linac (1/4)</a:t>
            </a:r>
          </a:p>
        </p:txBody>
      </p:sp>
      <p:pic>
        <p:nvPicPr>
          <p:cNvPr id="110" name="image10.jpg" descr="Ma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34851"/>
            <a:ext cx="9144000" cy="1971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18.jpg" descr="main_5.1_right.JPG"/>
          <p:cNvPicPr/>
          <p:nvPr/>
        </p:nvPicPr>
        <p:blipFill>
          <a:blip r:embed="rId3">
            <a:extLst/>
          </a:blip>
          <a:srcRect l="16245" r="5000"/>
          <a:stretch>
            <a:fillRect/>
          </a:stretch>
        </p:blipFill>
        <p:spPr>
          <a:xfrm>
            <a:off x="969818" y="1518205"/>
            <a:ext cx="7437006" cy="28735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" name="Group 114"/>
          <p:cNvGrpSpPr/>
          <p:nvPr/>
        </p:nvGrpSpPr>
        <p:grpSpPr>
          <a:xfrm>
            <a:off x="6951288" y="1417637"/>
            <a:ext cx="1691053" cy="1329914"/>
            <a:chOff x="0" y="0"/>
            <a:chExt cx="1691051" cy="1329913"/>
          </a:xfrm>
        </p:grpSpPr>
        <p:sp>
          <p:nvSpPr>
            <p:cNvPr id="112" name="Shape 112"/>
            <p:cNvSpPr/>
            <p:nvPr/>
          </p:nvSpPr>
          <p:spPr>
            <a:xfrm flipH="1">
              <a:off x="-1" y="369332"/>
              <a:ext cx="784168" cy="960582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416526" y="0"/>
              <a:ext cx="1274526" cy="405765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546056"/>
                  </a:solidFill>
                </a:rPr>
                <a:t>DGLFLG01</a:t>
              </a:r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5618789" y="3409760"/>
            <a:ext cx="1593665" cy="628976"/>
            <a:chOff x="0" y="0"/>
            <a:chExt cx="1593663" cy="628974"/>
          </a:xfrm>
        </p:grpSpPr>
        <p:sp>
          <p:nvSpPr>
            <p:cNvPr id="115" name="Shape 115"/>
            <p:cNvSpPr/>
            <p:nvPr/>
          </p:nvSpPr>
          <p:spPr>
            <a:xfrm flipH="1" flipV="1">
              <a:off x="-1" y="0"/>
              <a:ext cx="746606" cy="22321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bevel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78968" y="223209"/>
              <a:ext cx="1214696" cy="405766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546056"/>
                  </a:solidFill>
                </a:rPr>
                <a:t>PTLDPL01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1306233" y="3729938"/>
            <a:ext cx="1030567" cy="2932669"/>
            <a:chOff x="0" y="0"/>
            <a:chExt cx="1030566" cy="2932667"/>
          </a:xfrm>
        </p:grpSpPr>
        <p:sp>
          <p:nvSpPr>
            <p:cNvPr id="118" name="Shape 118"/>
            <p:cNvSpPr/>
            <p:nvPr/>
          </p:nvSpPr>
          <p:spPr>
            <a:xfrm>
              <a:off x="6869" y="2032121"/>
              <a:ext cx="1020619" cy="615759"/>
            </a:xfrm>
            <a:prstGeom prst="rect">
              <a:avLst/>
            </a:prstGeom>
            <a:noFill/>
            <a:ln w="9525" cap="flat">
              <a:solidFill>
                <a:srgbClr val="5F8BC5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600C52"/>
                  </a:solidFill>
                </a:defRPr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rot="10800000" flipH="1">
              <a:off x="9948" y="2238673"/>
              <a:ext cx="1019757" cy="31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048" y="0"/>
                    <a:pt x="17357" y="8309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648FC7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flipV="1">
              <a:off x="6869" y="61697"/>
              <a:ext cx="1" cy="2794001"/>
            </a:xfrm>
            <a:prstGeom prst="line">
              <a:avLst/>
            </a:prstGeom>
            <a:noFill/>
            <a:ln w="9525" cap="flat">
              <a:solidFill>
                <a:srgbClr val="648FC7"/>
              </a:solidFill>
              <a:prstDash val="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 flipV="1">
              <a:off x="6869" y="0"/>
              <a:ext cx="1005224" cy="2187604"/>
            </a:xfrm>
            <a:prstGeom prst="line">
              <a:avLst/>
            </a:prstGeom>
            <a:noFill/>
            <a:ln w="9525" cap="flat">
              <a:solidFill>
                <a:srgbClr val="648FC7"/>
              </a:solidFill>
              <a:prstDash val="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9876786" flipH="1">
              <a:off x="-2613" y="783356"/>
              <a:ext cx="330043" cy="2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315" y="0"/>
                    <a:pt x="14591" y="7276"/>
                    <a:pt x="21600" y="21600"/>
                  </a:cubicBezTo>
                </a:path>
              </a:pathLst>
            </a:custGeom>
            <a:noFill/>
            <a:ln w="9525" cap="flat">
              <a:solidFill>
                <a:srgbClr val="648FC7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 flipV="1">
              <a:off x="1027488" y="2032123"/>
              <a:ext cx="3079" cy="823576"/>
            </a:xfrm>
            <a:prstGeom prst="line">
              <a:avLst/>
            </a:prstGeom>
            <a:noFill/>
            <a:ln w="9525" cap="flat">
              <a:solidFill>
                <a:srgbClr val="648FC7"/>
              </a:solidFill>
              <a:prstDash val="dash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3825" y="2932667"/>
              <a:ext cx="948268" cy="1"/>
            </a:xfrm>
            <a:prstGeom prst="line">
              <a:avLst/>
            </a:prstGeom>
            <a:noFill/>
            <a:ln w="9525" cap="flat">
              <a:solidFill>
                <a:srgbClr val="648FC7"/>
              </a:solidFill>
              <a:prstDash val="solid"/>
              <a:bevel/>
              <a:headEnd type="triangl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26" name="Shape 126"/>
          <p:cNvSpPr/>
          <p:nvPr/>
        </p:nvSpPr>
        <p:spPr>
          <a:xfrm>
            <a:off x="1370059" y="4518540"/>
            <a:ext cx="25036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α</a:t>
            </a:r>
          </a:p>
        </p:txBody>
      </p:sp>
      <p:sp>
        <p:nvSpPr>
          <p:cNvPr id="127" name="Shape 127"/>
          <p:cNvSpPr/>
          <p:nvPr/>
        </p:nvSpPr>
        <p:spPr>
          <a:xfrm>
            <a:off x="1843513" y="4722969"/>
            <a:ext cx="194442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r</a:t>
            </a:r>
          </a:p>
        </p:txBody>
      </p:sp>
      <p:sp>
        <p:nvSpPr>
          <p:cNvPr id="128" name="Shape 128"/>
          <p:cNvSpPr/>
          <p:nvPr/>
        </p:nvSpPr>
        <p:spPr>
          <a:xfrm>
            <a:off x="700424" y="6285455"/>
            <a:ext cx="531091" cy="1"/>
          </a:xfrm>
          <a:prstGeom prst="line">
            <a:avLst/>
          </a:prstGeom>
          <a:ln w="25400">
            <a:solidFill>
              <a:srgbClr val="648FC7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511078" y="6013294"/>
            <a:ext cx="53353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46056"/>
                </a:solidFill>
              </a:rPr>
              <a:t>beam</a:t>
            </a:r>
          </a:p>
        </p:txBody>
      </p:sp>
      <p:sp>
        <p:nvSpPr>
          <p:cNvPr id="130" name="Shape 130"/>
          <p:cNvSpPr/>
          <p:nvPr/>
        </p:nvSpPr>
        <p:spPr>
          <a:xfrm>
            <a:off x="1591732" y="5828629"/>
            <a:ext cx="445144" cy="43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L</a:t>
            </a:r>
            <a:r>
              <a:rPr baseline="-25000">
                <a:solidFill>
                  <a:srgbClr val="546056"/>
                </a:solidFill>
              </a:rPr>
              <a:t>arc</a:t>
            </a:r>
          </a:p>
        </p:txBody>
      </p:sp>
      <p:sp>
        <p:nvSpPr>
          <p:cNvPr id="131" name="Shape 131"/>
          <p:cNvSpPr/>
          <p:nvPr/>
        </p:nvSpPr>
        <p:spPr>
          <a:xfrm>
            <a:off x="1634508" y="6321071"/>
            <a:ext cx="415602" cy="439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46056"/>
                </a:solidFill>
              </a:rPr>
              <a:t>L</a:t>
            </a:r>
            <a:r>
              <a:rPr baseline="-25000">
                <a:solidFill>
                  <a:srgbClr val="546056"/>
                </a:solidFill>
              </a:rPr>
              <a:t>eff</a:t>
            </a:r>
          </a:p>
        </p:txBody>
      </p:sp>
      <p:pic>
        <p:nvPicPr>
          <p:cNvPr id="132" name="image17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6000" y="4887872"/>
            <a:ext cx="2723117" cy="720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2" animBg="1" advAuto="0"/>
      <p:bldP spid="111" grpId="1" animBg="1" advAuto="0"/>
      <p:bldP spid="114" grpId="4" animBg="1" advAuto="0"/>
      <p:bldP spid="117" grpId="3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546056"/>
      </a:dk1>
      <a:lt1>
        <a:srgbClr val="600C52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rgbClr val="648FC7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48FC7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0C52"/>
        </a:solidFill>
        <a:ln w="25400" cap="flat">
          <a:solidFill>
            <a:srgbClr val="648FC7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48FC7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Macintosh PowerPoint</Application>
  <PresentationFormat>On-screen Show (4:3)</PresentationFormat>
  <Paragraphs>64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</vt:lpstr>
      <vt:lpstr>SPARC_Lab Test Facility</vt:lpstr>
      <vt:lpstr>Dopo il “reload” del punto di lavoro e il “Phase scan"</vt:lpstr>
      <vt:lpstr>Misura della carica 1/2</vt:lpstr>
      <vt:lpstr>Misura della carica 2/2</vt:lpstr>
      <vt:lpstr>Misura di energia dal gun (1/2)</vt:lpstr>
      <vt:lpstr>Misura di energia dal gun (2/2)</vt:lpstr>
      <vt:lpstr>Correzione della traiettoria (1/2)</vt:lpstr>
      <vt:lpstr>Correzione della traiettoria (2/2)</vt:lpstr>
      <vt:lpstr>Misura energia in fondo al Linac (1/4)</vt:lpstr>
      <vt:lpstr>Misura energia in fondo al Linac (2/4)</vt:lpstr>
      <vt:lpstr>Misura energia in fondo al Linac (3/4)</vt:lpstr>
      <vt:lpstr>Misura energia in fondo al Linac (4/4)</vt:lpstr>
      <vt:lpstr>Misura di emittanza trasversa (1/3)</vt:lpstr>
      <vt:lpstr>Misura di emittanza trasversa (2/3)</vt:lpstr>
      <vt:lpstr>Misura di emittanza trasversa (3/3)</vt:lpstr>
      <vt:lpstr>PowerPoint Presentation</vt:lpstr>
      <vt:lpstr>PowerPoint Presentation</vt:lpstr>
      <vt:lpstr>Pagina web Bobina</vt:lpstr>
      <vt:lpstr>Bobina setup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SPARC_Lab Test Facility</dc:title>
  <cp:lastModifiedBy>Cristina Vaccarezza</cp:lastModifiedBy>
  <cp:revision>1</cp:revision>
  <dcterms:modified xsi:type="dcterms:W3CDTF">2015-01-13T13:59:49Z</dcterms:modified>
</cp:coreProperties>
</file>