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4" r:id="rId17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560" y="-10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246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"/>
          <p:cNvSpPr txBox="1"/>
          <p:nvPr userDrawn="1"/>
        </p:nvSpPr>
        <p:spPr>
          <a:xfrm>
            <a:off x="218282" y="7233047"/>
            <a:ext cx="9812734" cy="377031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G. Mazzitelli, </a:t>
            </a:r>
            <a:r>
              <a:rPr lang="it-IT" sz="1555" dirty="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Corso</a:t>
            </a:r>
            <a:r>
              <a:rPr lang="en-US" sz="1555" dirty="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55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per </a:t>
            </a:r>
            <a:r>
              <a:rPr lang="en-US" sz="1555" dirty="0" err="1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conduttori</a:t>
            </a:r>
            <a:r>
              <a:rPr lang="en-US" sz="1555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555" dirty="0" err="1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macchine</a:t>
            </a:r>
            <a:r>
              <a:rPr lang="en-US" sz="1555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55" dirty="0" err="1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acceleratrici</a:t>
            </a:r>
            <a:r>
              <a:rPr lang="en-US" sz="1555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55" dirty="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1555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Il Trouble </a:t>
            </a:r>
            <a:r>
              <a:rPr lang="en-US" sz="1555" dirty="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Ticket” </a:t>
            </a:r>
            <a:r>
              <a:rPr lang="en-US" sz="1555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555" dirty="0" err="1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Frascati</a:t>
            </a:r>
            <a:r>
              <a:rPr lang="en-US" sz="1555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 4/5 </a:t>
            </a:r>
            <a:r>
              <a:rPr lang="en-US" sz="1555" dirty="0" err="1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Settembre</a:t>
            </a:r>
            <a:r>
              <a:rPr lang="en-US" sz="1555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 2008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hyperlink" Target="http://www.lnf.infn.it/acceleratori/public/trouble/" TargetMode="External"/><Relationship Id="rId6" Type="http://schemas.openxmlformats.org/officeDocument/2006/relationships/hyperlink" Target="http://www.lnf.infn.it/acceleratori/public/trouble/24hour.php?ddate=20080406&amp;STATUS=SUBMIT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271625" y="1998475"/>
            <a:ext cx="9692899" cy="1751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44" b="1" dirty="0" smtClean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Introduzione al </a:t>
            </a:r>
            <a:r>
              <a:rPr lang="it-IT" sz="4444" b="1" dirty="0" err="1" smtClean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Trouble</a:t>
            </a:r>
            <a:r>
              <a:rPr lang="it-IT" sz="4444" b="1" dirty="0" smtClean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 Ticket (TT) per gli Acceleratori di Particelle dell’INFN</a:t>
            </a:r>
            <a:endParaRPr lang="it-IT" sz="4444" b="1" dirty="0">
              <a:solidFill>
                <a:srgbClr val="5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694950" y="4538475"/>
            <a:ext cx="9015574" cy="20905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Cose</a:t>
            </a:r>
            <a:r>
              <a:rPr lang="en-US" sz="311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’?</a:t>
            </a:r>
          </a:p>
          <a:p>
            <a:pPr marL="0" marR="0" indent="0" algn="ctr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111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cosa</a:t>
            </a:r>
            <a:r>
              <a:rPr lang="en-US" sz="311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serve?</a:t>
            </a:r>
          </a:p>
          <a:p>
            <a:pPr marL="0" marR="0" indent="0" algn="ctr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Come </a:t>
            </a:r>
            <a:r>
              <a:rPr lang="en-US" sz="3111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viene</a:t>
            </a:r>
            <a:r>
              <a:rPr lang="en-US" sz="311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usato</a:t>
            </a:r>
            <a:r>
              <a:rPr lang="en-US" sz="311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a DAFNE?</a:t>
            </a:r>
          </a:p>
          <a:p>
            <a:pPr marL="0" marR="0" indent="0" algn="ctr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Strumento</a:t>
            </a:r>
            <a:r>
              <a:rPr lang="en-US" sz="311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nazionale</a:t>
            </a:r>
            <a:r>
              <a:rPr lang="en-US" sz="311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964950" y="135800"/>
            <a:ext cx="6814249" cy="5330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Classificazione (servizi)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86950" y="3353142"/>
            <a:ext cx="7914899" cy="3021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8765"/>
              <a:buFont typeface="Arial"/>
              <a:buChar char="●"/>
            </a:pP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Aree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funzionali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servizi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di base):</a:t>
            </a:r>
          </a:p>
          <a:p>
            <a:pPr marL="762000" marR="0" lvl="1" indent="-191911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000099"/>
              </a:buClr>
              <a:buSzPct val="101010"/>
              <a:buFont typeface="Courier New"/>
              <a:buChar char="o"/>
            </a:pP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eg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acqua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luce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elettronica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controlli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vuoto,RF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etc</a:t>
            </a:r>
            <a:endParaRPr lang="en-US" sz="20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0000"/>
              </a:buClr>
              <a:buSzPct val="98765"/>
              <a:buFont typeface="Arial"/>
              <a:buChar char="●"/>
            </a:pP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Aree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gestionali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b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servizi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gestionali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direzionali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amministrativi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</a:p>
          <a:p>
            <a:pPr marL="762000" marR="0" lvl="1" indent="-191911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000099"/>
              </a:buClr>
              <a:buSzPct val="101010"/>
              <a:buFont typeface="Courier New"/>
              <a:buChar char="o"/>
            </a:pP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eg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operatori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sicurezze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fisica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sanitaria,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direzione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amministrazione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segreteria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macro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servizi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(LINAC), test area,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contatti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sperimentali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etc</a:t>
            </a:r>
            <a:endParaRPr lang="en-US" sz="20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356300" y="6097742"/>
            <a:ext cx="9523575" cy="9016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E’ di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fondamentale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importanza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corretta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classificazione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dell’area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funzionale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gestionale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poiché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definisce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generalmente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primo </a:t>
            </a:r>
            <a:r>
              <a:rPr lang="en-US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destinatario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richiesta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intervento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trasmissione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dell’informazione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dell’evento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occorso</a:t>
            </a:r>
            <a:endParaRPr lang="en-US" sz="20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2000" y="1046327"/>
            <a:ext cx="1841500" cy="273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440950" y="1659800"/>
            <a:ext cx="1190975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EVENTO!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7806950" y="1913800"/>
            <a:ext cx="1713075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INTERVENTO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0750" y="1322900"/>
            <a:ext cx="3481899" cy="8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964950" y="305150"/>
            <a:ext cx="6814249" cy="735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Classificazione del problema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5000" y="3778234"/>
            <a:ext cx="1460500" cy="21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6300" y="2009058"/>
            <a:ext cx="9523575" cy="5341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358"/>
              <a:buFont typeface="Arial"/>
              <a:buChar char="●"/>
            </a:pP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Classificazione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quanto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attendibile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possibile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casistica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eventi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62000" marR="0" lvl="1" indent="-220133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Courier New"/>
              <a:buChar char="o"/>
            </a:pP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FAQ,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ricerca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storico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(*)</a:t>
            </a:r>
          </a:p>
          <a:p>
            <a:pPr marL="381000" marR="0" lvl="0" indent="-248355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99"/>
              </a:buClr>
              <a:buSzPct val="100358"/>
              <a:buFont typeface="Arial"/>
              <a:buChar char="●"/>
            </a:pP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Invio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dell’informazione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a chi di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competenza</a:t>
            </a:r>
            <a:endParaRPr lang="en-US" sz="24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220133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Courier New"/>
              <a:buChar char="o"/>
            </a:pP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Aggiornamento, e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correttezza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dell’informazione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archiviata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responsabilizzazione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81000" marR="0" lvl="0" indent="-248355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99"/>
              </a:buClr>
              <a:buSzPct val="100358"/>
              <a:buFont typeface="Arial"/>
              <a:buChar char="●"/>
            </a:pP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Completezza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dati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62000" marR="0" lvl="1" indent="-220133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Courier New"/>
              <a:buChar char="o"/>
            </a:pP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corretta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valutazione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rapidità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intervento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storico</a:t>
            </a:r>
            <a:endParaRPr lang="en-US" sz="20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48355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99"/>
              </a:buClr>
              <a:buSzPct val="100358"/>
              <a:buFont typeface="Arial"/>
              <a:buChar char="●"/>
            </a:pP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Inserimento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corretto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soluzione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eventuale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intervento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sostenuto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62000" marR="0" lvl="1" indent="-220133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Courier New"/>
              <a:buChar char="o"/>
            </a:pP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feedback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positivo</a:t>
            </a:r>
            <a:endParaRPr lang="en-US" sz="20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964950" y="305150"/>
            <a:ext cx="6814249" cy="735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(*)</a:t>
            </a:r>
            <a:r>
              <a:rPr lang="en-US" sz="4444" b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 Correttezza della procedura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335125" y="1850309"/>
            <a:ext cx="9565908" cy="34840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DAFNE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spesso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procedura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non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viene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seguita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correttamente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attende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 aver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capito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quale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sia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fault per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aprire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ticket e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procedere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all’intervento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TT solo come log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fault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Questa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procedura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e’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sbagliata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Ticket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aperto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quello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presume </a:t>
            </a:r>
            <a:r>
              <a:rPr lang="en-US" sz="2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2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fault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 </a:t>
            </a:r>
            <a:r>
              <a:rPr lang="en-US" sz="2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chiuso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e/o </a:t>
            </a:r>
            <a:r>
              <a:rPr lang="en-US" sz="2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aggiornato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dall’operatore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dal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risposabile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 la </a:t>
            </a:r>
            <a:r>
              <a:rPr lang="en-US" sz="2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vera</a:t>
            </a:r>
            <a:r>
              <a:rPr lang="en-US" sz="2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risposta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</a:t>
            </a:r>
            <a:r>
              <a:rPr lang="en-US" sz="26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problema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indent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questo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modo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archivio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sia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reali</a:t>
            </a:r>
            <a:r>
              <a:rPr lang="en-US" sz="2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problemi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 come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presentano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vengono</a:t>
            </a:r>
            <a:r>
              <a:rPr lang="en-US" sz="2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interpretati</a:t>
            </a:r>
            <a:r>
              <a:rPr lang="en-US" sz="26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4533" y="5587983"/>
            <a:ext cx="2476500" cy="156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964950" y="135800"/>
            <a:ext cx="6814249" cy="735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L’interefaccia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0750" y="1259400"/>
            <a:ext cx="7895149" cy="57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617350" y="3014475"/>
            <a:ext cx="711200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menu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779625" y="5147025"/>
            <a:ext cx="2206975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Programma attività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271625" y="5893150"/>
            <a:ext cx="1713075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autenticazione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6075" y="6170075"/>
            <a:ext cx="687900" cy="27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2750" y="5408075"/>
            <a:ext cx="1873250" cy="62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3400" y="2846900"/>
            <a:ext cx="1534574" cy="29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creen Shot 2015-01-08 at 15.00.1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18" y="2846900"/>
            <a:ext cx="3817541" cy="2868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964950" y="135800"/>
            <a:ext cx="6814249" cy="735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Scelta Guidata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186950" y="1575150"/>
            <a:ext cx="9777575" cy="17571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Per poter garantire la classificazione iniziale dell’evento e’ necessario imporre la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scelta guidata</a:t>
            </a: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. Ovvero definire la classificazione iniziale dell’evento all’interno del probabile servizio funzionale o </a:t>
            </a:r>
            <a:b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gestionale di competenza</a:t>
            </a:r>
          </a:p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750" y="2444750"/>
            <a:ext cx="5969000" cy="48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271625" y="2929800"/>
            <a:ext cx="3596899" cy="12967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Questa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procedura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osservata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piu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possibile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tutti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livelli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modo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garantire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classificazione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185325" y="5425700"/>
            <a:ext cx="753524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online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1202950" y="5933700"/>
            <a:ext cx="753524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status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964950" y="135800"/>
            <a:ext cx="6814249" cy="735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Pregi e difetti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6739" y="4106325"/>
            <a:ext cx="1598074" cy="182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56300" y="1575150"/>
            <a:ext cx="9523575" cy="5341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Facile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utilizzo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utile per la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statistica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pratico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l’archiviazione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fault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Non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viene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usato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tutti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modo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continuo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non ha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raggiunto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lo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scopo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quale e’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stato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realizzato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viene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usato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principalmente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come logbook: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99"/>
              </a:buClr>
              <a:buSzPct val="100358"/>
              <a:buFont typeface="Courier New"/>
              <a:buChar char="o"/>
            </a:pP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Uso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non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corretto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incompleto</a:t>
            </a:r>
            <a:endParaRPr lang="en-US" sz="24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99"/>
              </a:buClr>
              <a:buSzPct val="100358"/>
              <a:buFont typeface="Courier New"/>
              <a:buChar char="o"/>
            </a:pP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Pregiudizi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pigrizia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(in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particolare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responsabili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99"/>
              </a:buClr>
              <a:buSzPct val="100358"/>
              <a:buFont typeface="Courier New"/>
              <a:buChar char="o"/>
            </a:pP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Scarsa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informazione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sull’utilizzo</a:t>
            </a:r>
            <a:endParaRPr lang="en-US" sz="24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28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964950" y="305150"/>
            <a:ext cx="6814249" cy="735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Vantaggi di uno strumento comune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56300" y="1934975"/>
            <a:ext cx="9523575" cy="3953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Produrre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un know-how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comune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laboratori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INFN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Open discussion sui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problemi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comuni</a:t>
            </a:r>
            <a:endParaRPr lang="en-US" sz="28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Condivisione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soluzioni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ottimizzazione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risorse</a:t>
            </a:r>
            <a:endParaRPr lang="en-US" sz="28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FAQ sui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sottosistemi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comuni</a:t>
            </a:r>
            <a:endParaRPr lang="en-US" sz="28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28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28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1583" y="4667250"/>
            <a:ext cx="6614567" cy="22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964950" y="135800"/>
            <a:ext cx="6814249" cy="735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Idea…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56300" y="1744475"/>
            <a:ext cx="9523575" cy="44150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2005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stato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incaricato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dal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direttore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di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coordinare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sperimentali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DAFNE, un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complesso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normalmente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prevede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l’utilizzo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simultaneo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di circa 3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utenti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contemporanei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62000" marR="0" lvl="1" indent="-191911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000099"/>
              </a:buClr>
              <a:buSzPct val="101010"/>
              <a:buFont typeface="Courier New"/>
              <a:buChar char="o"/>
            </a:pP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Main Experiment: KLOE, FINUDA, SIDDHARTA</a:t>
            </a:r>
          </a:p>
          <a:p>
            <a:pPr marL="762000" marR="0" lvl="1" indent="-191911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000099"/>
              </a:buClr>
              <a:buSzPct val="101010"/>
              <a:buFont typeface="Courier New"/>
              <a:buChar char="o"/>
            </a:pP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Luce di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Sincrotrone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utenti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interni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esterni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europei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(TARI)</a:t>
            </a:r>
          </a:p>
          <a:p>
            <a:pPr marL="762000" marR="0" lvl="1" indent="-191911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000099"/>
              </a:buClr>
              <a:buSzPct val="101010"/>
              <a:buFont typeface="Courier New"/>
              <a:buChar char="o"/>
            </a:pP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Beam Test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Facilty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prevalentemente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utenti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esterni</a:t>
            </a:r>
            <a:endParaRPr lang="en-US" sz="18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50800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000099"/>
              </a:buClr>
              <a:buFont typeface="Arial"/>
              <a:buNone/>
            </a:pPr>
            <a:endParaRPr sz="18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Bisognava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quindi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mettere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disposizione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tutti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utenti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qualcosa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potesse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consentire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 </a:t>
            </a:r>
            <a:r>
              <a:rPr lang="en-US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scambio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informazione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modo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chiaro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impersonale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sistematico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organico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sia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verso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utenti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verso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mondo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intero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(WWW)</a:t>
            </a:r>
          </a:p>
        </p:txBody>
      </p:sp>
      <p:pic>
        <p:nvPicPr>
          <p:cNvPr id="29" name="Shape 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8000" y="1862650"/>
            <a:ext cx="1629825" cy="27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964950" y="135800"/>
            <a:ext cx="6814249" cy="735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Tool Informatici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56300" y="1490475"/>
            <a:ext cx="9523575" cy="5341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32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Nascono</a:t>
            </a:r>
            <a:r>
              <a:rPr lang="en-US" sz="32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quindi</a:t>
            </a:r>
            <a:r>
              <a:rPr lang="en-US" sz="32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due tool </a:t>
            </a:r>
            <a:r>
              <a:rPr lang="en-US" sz="32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informatici</a:t>
            </a:r>
            <a:r>
              <a:rPr lang="en-US" sz="32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99"/>
              </a:buClr>
              <a:buSzPct val="100358"/>
              <a:buFont typeface="Courier New"/>
              <a:buChar char="o"/>
            </a:pP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Calendario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tutti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eventi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varie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facility di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dafne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vengono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inseriti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presentati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archiviati</a:t>
            </a:r>
            <a:endParaRPr lang="en-US" sz="28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Wingdings"/>
              <a:buChar char="§"/>
            </a:pP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DAFNE</a:t>
            </a:r>
          </a:p>
          <a:p>
            <a:pPr marL="1143000" marR="0" lvl="2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Wingdings"/>
              <a:buChar char="§"/>
            </a:pP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Esperimenti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(KLOE, FINUDA, SIDDHARTA)</a:t>
            </a:r>
          </a:p>
          <a:p>
            <a:pPr marL="1143000" marR="0" lvl="2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Wingdings"/>
              <a:buChar char="§"/>
            </a:pP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DAFNE-L</a:t>
            </a:r>
          </a:p>
          <a:p>
            <a:pPr marL="1143000" marR="0" lvl="2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Wingdings"/>
              <a:buChar char="§"/>
            </a:pP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BTF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99"/>
              </a:buClr>
              <a:buSzPct val="100358"/>
              <a:buFont typeface="Courier New"/>
              <a:buChar char="o"/>
            </a:pP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truoble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ticket: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strumento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2800" dirty="0" err="1" smtClean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gestione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dell’impianto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6226" y="3518977"/>
            <a:ext cx="2116649" cy="173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471575" cy="56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9400" y="846650"/>
            <a:ext cx="4931824" cy="423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8075" y="2709325"/>
            <a:ext cx="4751899" cy="423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3400" y="4053400"/>
            <a:ext cx="4762500" cy="273047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113625" y="135800"/>
            <a:ext cx="3342900" cy="9387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TT &amp; Calendar…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964950" y="135800"/>
            <a:ext cx="6729575" cy="735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Perché lo chiamiamo TT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10300" y="1575150"/>
            <a:ext cx="9100250" cy="48066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parola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Trouble Ticket (TT)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viene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usata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dalle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aziende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in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particolare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informatica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per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indicare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sistema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attraverso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quale e’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possibile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richiedere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supporto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soluzione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problemi</a:t>
            </a:r>
            <a:r>
              <a:rPr lang="en-US" sz="2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99"/>
              </a:buClr>
              <a:buSzPct val="100358"/>
              <a:buFont typeface="Courier New"/>
              <a:buChar char="o"/>
            </a:pP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Instradare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correttamente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problema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personale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competenza</a:t>
            </a:r>
            <a:endParaRPr lang="en-US" sz="24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99"/>
              </a:buClr>
              <a:buSzPct val="100358"/>
              <a:buFont typeface="Courier New"/>
              <a:buChar char="o"/>
            </a:pP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Permettere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archiviazione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storia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problemi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comunemente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ricontratti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99"/>
              </a:buClr>
              <a:buSzPct val="100358"/>
              <a:buFont typeface="Courier New"/>
              <a:buChar char="o"/>
            </a:pP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Mette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automaticamente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disposizione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sistema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di Frequently asked question (FAQ)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964950" y="135800"/>
            <a:ext cx="6814249" cy="735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Cos’e’ e perché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6300" y="1575150"/>
            <a:ext cx="9523575" cy="53925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Informazione</a:t>
            </a:r>
            <a:endParaRPr lang="en-US" sz="24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77800" algn="l">
              <a:lnSpc>
                <a:spcPct val="108333"/>
              </a:lnSpc>
              <a:spcBef>
                <a:spcPts val="365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/>
              <a:buChar char="§"/>
            </a:pP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Distribuzione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diretta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capillare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dell’informazione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eventi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/fault</a:t>
            </a:r>
          </a:p>
          <a:p>
            <a:pPr marL="1143000" marR="0" lvl="2" indent="-177800" algn="l">
              <a:lnSpc>
                <a:spcPct val="108333"/>
              </a:lnSpc>
              <a:spcBef>
                <a:spcPts val="365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/>
              <a:buChar char="§"/>
            </a:pP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Richiesta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diretta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rapida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dell’intervento</a:t>
            </a:r>
            <a:endParaRPr lang="en-US" sz="18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77800" algn="l">
              <a:lnSpc>
                <a:spcPct val="108333"/>
              </a:lnSpc>
              <a:spcBef>
                <a:spcPts val="365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/>
              <a:buChar char="§"/>
            </a:pP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Possibilità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utilizzo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tutti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mezzi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informatici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allert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(mail,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sms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, web,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Archiviazione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Classificazione</a:t>
            </a:r>
            <a:endParaRPr lang="en-US" sz="24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77800" algn="l">
              <a:lnSpc>
                <a:spcPct val="108333"/>
              </a:lnSpc>
              <a:spcBef>
                <a:spcPts val="365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/>
              <a:buChar char="§"/>
            </a:pP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Archiviazione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automatica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classificazione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eventi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(FAQ)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Storico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LogBook</a:t>
            </a:r>
            <a:endParaRPr lang="en-US" sz="24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77800" algn="l">
              <a:lnSpc>
                <a:spcPct val="108333"/>
              </a:lnSpc>
              <a:spcBef>
                <a:spcPts val="365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/>
              <a:buChar char="§"/>
            </a:pP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Realizzazione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on-line di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uno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storico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eventi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secondo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rigida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classificazione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tenga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traccia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dell’informazione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modo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corretto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e “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impersonale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” (FAQ)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Statistica</a:t>
            </a:r>
            <a:endParaRPr lang="en-US" sz="24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77800" algn="l">
              <a:lnSpc>
                <a:spcPct val="108333"/>
              </a:lnSpc>
              <a:spcBef>
                <a:spcPts val="365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/>
              <a:buChar char="§"/>
            </a:pP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Realizzazione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online di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statistiche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e per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riscontro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fault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ricorrenti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• “feedback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nascosto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” –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generare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attenzione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problemi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ricorrenti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generalmente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trascurati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8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semplicità</a:t>
            </a:r>
            <a:endParaRPr lang="en-US" sz="18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150" y="3640650"/>
            <a:ext cx="2275399" cy="16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964950" y="135800"/>
            <a:ext cx="6814249" cy="735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Struttura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524000"/>
            <a:ext cx="1534574" cy="12699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4250950" y="1067150"/>
            <a:ext cx="2221075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Web, MySql server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589625" y="3014475"/>
            <a:ext cx="1642525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php, JPGraph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325" y="3344325"/>
            <a:ext cx="1989649" cy="128057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754925" y="2931575"/>
            <a:ext cx="1219199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Operatore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6650" y="4572000"/>
            <a:ext cx="1333500" cy="197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37500" y="2878650"/>
            <a:ext cx="1714500" cy="220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48000" y="2360075"/>
            <a:ext cx="1270000" cy="61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13500" y="4741325"/>
            <a:ext cx="952500" cy="7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28825" y="2434150"/>
            <a:ext cx="103715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4850675" y="6501675"/>
            <a:ext cx="979299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Servizio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70500" y="3471325"/>
            <a:ext cx="127000" cy="8466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3757075" y="3492492"/>
            <a:ext cx="1466125" cy="7852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Aggiornamento,</a:t>
            </a:r>
          </a:p>
          <a:p>
            <a:pPr marL="0" marR="0" indent="0" algn="l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Classificazione</a:t>
            </a:r>
            <a:endParaRPr lang="en-US" sz="155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acknoledge</a:t>
            </a:r>
            <a:endParaRPr lang="en-US" sz="155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1016000" y="5425700"/>
            <a:ext cx="838199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6706300" y="5228875"/>
            <a:ext cx="940499" cy="3125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intervento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6706300" y="2252475"/>
            <a:ext cx="3062117" cy="3125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Intervento</a:t>
            </a:r>
            <a:r>
              <a:rPr lang="en-US" sz="1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5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soluzione</a:t>
            </a:r>
            <a:r>
              <a:rPr lang="en-US" sz="1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5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chiusura</a:t>
            </a:r>
            <a:endParaRPr lang="en-US" sz="155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645650" y="2347716"/>
            <a:ext cx="2656947" cy="3125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apertura</a:t>
            </a:r>
            <a:r>
              <a:rPr lang="en-US" sz="1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 </a:t>
            </a:r>
            <a:r>
              <a:rPr lang="en-US" sz="155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accesso</a:t>
            </a:r>
            <a:r>
              <a:rPr lang="en-US" sz="1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5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-US" sz="1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info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964950" y="135800"/>
            <a:ext cx="6814249" cy="735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Struttura (precorso)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374542" y="2384762"/>
            <a:ext cx="4154300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apertura evento (fault , warning, etc)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434767" y="4078087"/>
            <a:ext cx="1967075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intervento diretto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4328917" y="5109962"/>
            <a:ext cx="1868300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chiusura evento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2042917" y="3231437"/>
            <a:ext cx="1825974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allert al servizio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873592" y="4078087"/>
            <a:ext cx="2122300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intrevento servizio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993542" y="5109962"/>
            <a:ext cx="1868300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chiusura evento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2974267" y="6295312"/>
            <a:ext cx="2390400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acknowledge evento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7792" y="1571612"/>
            <a:ext cx="1989649" cy="128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467" y="3434287"/>
            <a:ext cx="1333500" cy="197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4217" y="3847012"/>
            <a:ext cx="1693324" cy="154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964950" y="135800"/>
            <a:ext cx="6814249" cy="735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Classificazione (start)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56300" y="1795625"/>
            <a:ext cx="9523575" cy="5341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400" b="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Fault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eventi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relativi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servizi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fermano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normale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funzionamento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dell’impianto</a:t>
            </a:r>
            <a:endParaRPr lang="en-US" sz="24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400" b="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Warning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eventi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vanno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riportati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servizi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ma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non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interrompono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operazioni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400" b="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News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informazioni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devono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trasmesse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all’insieme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persone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servizi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coinvolti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funzionamento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dell’impianto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3333FF"/>
              </a:buClr>
              <a:buSzPct val="98765"/>
              <a:buFont typeface="Arial"/>
              <a:buChar char="●"/>
            </a:pPr>
            <a:r>
              <a:rPr lang="en-US" sz="2400" b="1" dirty="0" err="1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LogBook</a:t>
            </a:r>
            <a:r>
              <a:rPr lang="en-US" sz="2400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archiviazione</a:t>
            </a:r>
            <a:r>
              <a:rPr lang="en-US" sz="2400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2400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informazioni</a:t>
            </a:r>
            <a:r>
              <a:rPr lang="en-US" sz="2400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relative </a:t>
            </a:r>
            <a:r>
              <a:rPr lang="en-US" sz="2400" dirty="0" err="1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-US" sz="2400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misure</a:t>
            </a:r>
            <a:r>
              <a:rPr lang="en-US" sz="2400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e dataset e </a:t>
            </a:r>
            <a:r>
              <a:rPr lang="en-US" sz="2400" dirty="0" err="1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grandezze</a:t>
            </a:r>
            <a:r>
              <a:rPr lang="en-US" sz="2400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fondamentali</a:t>
            </a:r>
            <a:r>
              <a:rPr lang="en-US" sz="2400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400" dirty="0" err="1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macchina</a:t>
            </a:r>
            <a:endParaRPr lang="en-US" sz="2400" dirty="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000099"/>
              </a:buClr>
              <a:buSzPct val="98765"/>
              <a:buFont typeface="Arial"/>
              <a:buChar char="●"/>
            </a:pPr>
            <a:r>
              <a:rPr lang="en-US" sz="2400" b="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DB bug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: feedback per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ottimizzare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struttura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del database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contente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informazioni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l’apertura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l’archiviazione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dell’evento</a:t>
            </a:r>
            <a:r>
              <a:rPr lang="en-US" sz="2400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672</Words>
  <Application>Microsoft Macintosh PowerPoint</Application>
  <PresentationFormat>Custom</PresentationFormat>
  <Paragraphs>107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Custom Theme</vt:lpstr>
      <vt:lpstr>Introduzione al Trouble Ticket (TT) per gli Acceleratori di Particelle dell’INFN</vt:lpstr>
      <vt:lpstr>Idea…</vt:lpstr>
      <vt:lpstr>Tool Informatici</vt:lpstr>
      <vt:lpstr>TT &amp; Calendar…</vt:lpstr>
      <vt:lpstr>Perché lo chiamiamo TT</vt:lpstr>
      <vt:lpstr>Cos’e’ e perché</vt:lpstr>
      <vt:lpstr>Struttura</vt:lpstr>
      <vt:lpstr>Struttura (precorso)</vt:lpstr>
      <vt:lpstr>Classificazione (start)</vt:lpstr>
      <vt:lpstr>Classificazione (servizi)</vt:lpstr>
      <vt:lpstr>Classificazione del problema</vt:lpstr>
      <vt:lpstr>(*) Correttezza della procedura</vt:lpstr>
      <vt:lpstr>L’interefaccia</vt:lpstr>
      <vt:lpstr>Scelta Guidata</vt:lpstr>
      <vt:lpstr>Pregi e difetti</vt:lpstr>
      <vt:lpstr>Vantaggi di uno strumento comune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 Trouble Ticket (TT) per gli Acceleratori di Particelle dell’INFN</dc:title>
  <cp:lastModifiedBy>Giovanni Mazzitelli</cp:lastModifiedBy>
  <cp:revision>14</cp:revision>
  <dcterms:modified xsi:type="dcterms:W3CDTF">2015-01-08T14:01:48Z</dcterms:modified>
</cp:coreProperties>
</file>