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6" r:id="rId3"/>
    <p:sldId id="258" r:id="rId4"/>
    <p:sldId id="282" r:id="rId5"/>
    <p:sldId id="275" r:id="rId6"/>
    <p:sldId id="281" r:id="rId7"/>
    <p:sldId id="299" r:id="rId8"/>
    <p:sldId id="300" r:id="rId9"/>
    <p:sldId id="301" r:id="rId10"/>
    <p:sldId id="302" r:id="rId11"/>
    <p:sldId id="264" r:id="rId12"/>
    <p:sldId id="316" r:id="rId13"/>
    <p:sldId id="317" r:id="rId14"/>
    <p:sldId id="267" r:id="rId15"/>
    <p:sldId id="303" r:id="rId16"/>
    <p:sldId id="319" r:id="rId17"/>
    <p:sldId id="304" r:id="rId18"/>
    <p:sldId id="305" r:id="rId19"/>
    <p:sldId id="306" r:id="rId20"/>
    <p:sldId id="307" r:id="rId21"/>
    <p:sldId id="308" r:id="rId22"/>
    <p:sldId id="320" r:id="rId23"/>
    <p:sldId id="309" r:id="rId24"/>
    <p:sldId id="310" r:id="rId25"/>
    <p:sldId id="311" r:id="rId26"/>
    <p:sldId id="312" r:id="rId27"/>
    <p:sldId id="313" r:id="rId28"/>
    <p:sldId id="315" r:id="rId29"/>
    <p:sldId id="314" r:id="rId30"/>
    <p:sldId id="260" r:id="rId31"/>
    <p:sldId id="259" r:id="rId32"/>
    <p:sldId id="257" r:id="rId33"/>
    <p:sldId id="284" r:id="rId34"/>
    <p:sldId id="268" r:id="rId35"/>
    <p:sldId id="298" r:id="rId36"/>
    <p:sldId id="295" r:id="rId37"/>
    <p:sldId id="318" r:id="rId38"/>
    <p:sldId id="266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0821" autoAdjust="0"/>
    <p:restoredTop sz="94660"/>
  </p:normalViewPr>
  <p:slideViewPr>
    <p:cSldViewPr>
      <p:cViewPr varScale="1">
        <p:scale>
          <a:sx n="96" d="100"/>
          <a:sy n="96" d="100"/>
        </p:scale>
        <p:origin x="-114" y="-3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04C1EF-472B-448B-A740-F25F3A5DACE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06B82C9-3444-4096-A9DB-6ED1F94E9FFA}">
      <dgm:prSet phldrT="[Text]"/>
      <dgm:spPr/>
      <dgm:t>
        <a:bodyPr/>
        <a:lstStyle/>
        <a:p>
          <a:r>
            <a:rPr lang="it-IT" dirty="0" smtClean="0"/>
            <a:t>Struttura Generale del sistema</a:t>
          </a:r>
          <a:endParaRPr lang="it-IT" dirty="0"/>
        </a:p>
      </dgm:t>
    </dgm:pt>
    <dgm:pt modelId="{53D46D7F-A31F-4CA9-BD2F-CF21CCB9E1F1}" type="parTrans" cxnId="{ADCE8108-EC4F-4F03-9101-B9AFAC74949C}">
      <dgm:prSet/>
      <dgm:spPr/>
      <dgm:t>
        <a:bodyPr/>
        <a:lstStyle/>
        <a:p>
          <a:endParaRPr lang="it-IT"/>
        </a:p>
      </dgm:t>
    </dgm:pt>
    <dgm:pt modelId="{A319A398-5655-4D0A-8ECA-4ECF80EE1FB2}" type="sibTrans" cxnId="{ADCE8108-EC4F-4F03-9101-B9AFAC74949C}">
      <dgm:prSet/>
      <dgm:spPr/>
      <dgm:t>
        <a:bodyPr/>
        <a:lstStyle/>
        <a:p>
          <a:endParaRPr lang="it-IT"/>
        </a:p>
      </dgm:t>
    </dgm:pt>
    <dgm:pt modelId="{0C7505CE-BEE8-44E4-B95E-312F6C2F156B}">
      <dgm:prSet phldrT="[Text]"/>
      <dgm:spPr/>
      <dgm:t>
        <a:bodyPr/>
        <a:lstStyle/>
        <a:p>
          <a:r>
            <a:rPr lang="it-IT" dirty="0" smtClean="0"/>
            <a:t>Installazione HW</a:t>
          </a:r>
          <a:endParaRPr lang="it-IT" dirty="0"/>
        </a:p>
      </dgm:t>
    </dgm:pt>
    <dgm:pt modelId="{3040F2F5-63E8-4803-AFC4-8A96EA36103A}" type="parTrans" cxnId="{788971B8-101C-4A1F-8B38-EBF4E213B4A3}">
      <dgm:prSet/>
      <dgm:spPr/>
      <dgm:t>
        <a:bodyPr/>
        <a:lstStyle/>
        <a:p>
          <a:endParaRPr lang="it-IT"/>
        </a:p>
      </dgm:t>
    </dgm:pt>
    <dgm:pt modelId="{570EA1CC-D737-4DA2-838C-D8C327463C4E}" type="sibTrans" cxnId="{788971B8-101C-4A1F-8B38-EBF4E213B4A3}">
      <dgm:prSet/>
      <dgm:spPr/>
      <dgm:t>
        <a:bodyPr/>
        <a:lstStyle/>
        <a:p>
          <a:endParaRPr lang="it-IT"/>
        </a:p>
      </dgm:t>
    </dgm:pt>
    <dgm:pt modelId="{F57EA9D7-12B4-4565-9EDD-9B004FC29E9F}">
      <dgm:prSet phldrT="[Text]"/>
      <dgm:spPr/>
      <dgm:t>
        <a:bodyPr/>
        <a:lstStyle/>
        <a:p>
          <a:r>
            <a:rPr lang="it-IT" dirty="0" smtClean="0"/>
            <a:t>Tipo di misura limitazioni caratteristiche</a:t>
          </a:r>
          <a:endParaRPr lang="it-IT" dirty="0"/>
        </a:p>
      </dgm:t>
    </dgm:pt>
    <dgm:pt modelId="{F2EC9C05-BF44-4AAC-BAF1-3B4AEF473A9C}" type="parTrans" cxnId="{45C23C2B-71B8-400F-978C-7233FDC24F4A}">
      <dgm:prSet/>
      <dgm:spPr/>
      <dgm:t>
        <a:bodyPr/>
        <a:lstStyle/>
        <a:p>
          <a:endParaRPr lang="it-IT"/>
        </a:p>
      </dgm:t>
    </dgm:pt>
    <dgm:pt modelId="{10380548-169E-4618-8FE5-31B34557D8CB}" type="sibTrans" cxnId="{45C23C2B-71B8-400F-978C-7233FDC24F4A}">
      <dgm:prSet/>
      <dgm:spPr/>
      <dgm:t>
        <a:bodyPr/>
        <a:lstStyle/>
        <a:p>
          <a:endParaRPr lang="it-IT"/>
        </a:p>
      </dgm:t>
    </dgm:pt>
    <dgm:pt modelId="{A69325E8-2360-40AC-856E-FB46B5F3E0D8}">
      <dgm:prSet phldrT="[Text]"/>
      <dgm:spPr/>
      <dgm:t>
        <a:bodyPr/>
        <a:lstStyle/>
        <a:p>
          <a:r>
            <a:rPr lang="it-IT" dirty="0" smtClean="0"/>
            <a:t>Accesso ai dati / utilizzo</a:t>
          </a:r>
          <a:endParaRPr lang="it-IT" dirty="0"/>
        </a:p>
      </dgm:t>
    </dgm:pt>
    <dgm:pt modelId="{9435E461-CE47-4923-AD72-AC3990E69D5D}" type="parTrans" cxnId="{BFB104DD-E6C8-48F1-B235-4969FFE216E6}">
      <dgm:prSet/>
      <dgm:spPr/>
      <dgm:t>
        <a:bodyPr/>
        <a:lstStyle/>
        <a:p>
          <a:endParaRPr lang="it-IT"/>
        </a:p>
      </dgm:t>
    </dgm:pt>
    <dgm:pt modelId="{5A258EC4-71C8-4535-B94F-86FCA6FC1367}" type="sibTrans" cxnId="{BFB104DD-E6C8-48F1-B235-4969FFE216E6}">
      <dgm:prSet/>
      <dgm:spPr/>
      <dgm:t>
        <a:bodyPr/>
        <a:lstStyle/>
        <a:p>
          <a:endParaRPr lang="it-IT"/>
        </a:p>
      </dgm:t>
    </dgm:pt>
    <dgm:pt modelId="{78DB263D-1B60-4528-B711-6FD6BACDCEAE}">
      <dgm:prSet phldrT="[Text]"/>
      <dgm:spPr/>
      <dgm:t>
        <a:bodyPr/>
        <a:lstStyle/>
        <a:p>
          <a:r>
            <a:rPr lang="it-IT" dirty="0" smtClean="0"/>
            <a:t>Risoluzione problemi  comuni</a:t>
          </a:r>
          <a:endParaRPr lang="it-IT" dirty="0"/>
        </a:p>
      </dgm:t>
    </dgm:pt>
    <dgm:pt modelId="{B5FB733F-1581-4A55-8694-472891ED0FF1}" type="parTrans" cxnId="{55BFEE69-25BE-4D1B-850F-AD7BF0BE7EBD}">
      <dgm:prSet/>
      <dgm:spPr/>
      <dgm:t>
        <a:bodyPr/>
        <a:lstStyle/>
        <a:p>
          <a:endParaRPr lang="it-IT"/>
        </a:p>
      </dgm:t>
    </dgm:pt>
    <dgm:pt modelId="{15F494E2-8F08-444C-A45B-6B31714FEC0C}" type="sibTrans" cxnId="{55BFEE69-25BE-4D1B-850F-AD7BF0BE7EBD}">
      <dgm:prSet/>
      <dgm:spPr/>
      <dgm:t>
        <a:bodyPr/>
        <a:lstStyle/>
        <a:p>
          <a:endParaRPr lang="it-IT"/>
        </a:p>
      </dgm:t>
    </dgm:pt>
    <dgm:pt modelId="{A6FF4662-10CC-4545-8884-1DAA3C2E80CC}" type="pres">
      <dgm:prSet presAssocID="{FE04C1EF-472B-448B-A740-F25F3A5DACE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FCA44A56-A762-4B4D-8A83-D3BBD8839C41}" type="pres">
      <dgm:prSet presAssocID="{206B82C9-3444-4096-A9DB-6ED1F94E9FFA}" presName="node" presStyleLbl="node1" presStyleIdx="0" presStyleCnt="5" custLinFactNeighborX="4541" custLinFactNeighborY="-4642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7100BED-836A-4F03-901E-9DC372F1A5E0}" type="pres">
      <dgm:prSet presAssocID="{A319A398-5655-4D0A-8ECA-4ECF80EE1FB2}" presName="sibTrans" presStyleCnt="0"/>
      <dgm:spPr/>
    </dgm:pt>
    <dgm:pt modelId="{A5EE7EAE-4DEE-4388-B10D-721D1416A631}" type="pres">
      <dgm:prSet presAssocID="{0C7505CE-BEE8-44E4-B95E-312F6C2F156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ECC8B5C-791A-4F9E-BA26-E5440DEE17F1}" type="pres">
      <dgm:prSet presAssocID="{570EA1CC-D737-4DA2-838C-D8C327463C4E}" presName="sibTrans" presStyleCnt="0"/>
      <dgm:spPr/>
    </dgm:pt>
    <dgm:pt modelId="{0549C901-8868-4E12-9CDE-9A0F57DB75FD}" type="pres">
      <dgm:prSet presAssocID="{F57EA9D7-12B4-4565-9EDD-9B004FC29E9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A03E901-F745-4448-B4BF-A8AC80C87936}" type="pres">
      <dgm:prSet presAssocID="{10380548-169E-4618-8FE5-31B34557D8CB}" presName="sibTrans" presStyleCnt="0"/>
      <dgm:spPr/>
    </dgm:pt>
    <dgm:pt modelId="{6CCA04A8-0C22-4E4F-A76D-4AF8FB7EE925}" type="pres">
      <dgm:prSet presAssocID="{A69325E8-2360-40AC-856E-FB46B5F3E0D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FA08023-A36F-4D50-8B09-CC179E767BBB}" type="pres">
      <dgm:prSet presAssocID="{5A258EC4-71C8-4535-B94F-86FCA6FC1367}" presName="sibTrans" presStyleCnt="0"/>
      <dgm:spPr/>
    </dgm:pt>
    <dgm:pt modelId="{31F3BCD1-2BD0-4714-82F6-BA9CF77CC277}" type="pres">
      <dgm:prSet presAssocID="{78DB263D-1B60-4528-B711-6FD6BACDCEAE}" presName="node" presStyleLbl="node1" presStyleIdx="4" presStyleCnt="5" custScaleX="109592" custScaleY="7108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E374E5D6-925A-4B26-B6BB-DD1E0B09E720}" type="presOf" srcId="{0C7505CE-BEE8-44E4-B95E-312F6C2F156B}" destId="{A5EE7EAE-4DEE-4388-B10D-721D1416A631}" srcOrd="0" destOrd="0" presId="urn:microsoft.com/office/officeart/2005/8/layout/default"/>
    <dgm:cxn modelId="{34AA1E24-9E09-447F-ACC5-0E175580D510}" type="presOf" srcId="{78DB263D-1B60-4528-B711-6FD6BACDCEAE}" destId="{31F3BCD1-2BD0-4714-82F6-BA9CF77CC277}" srcOrd="0" destOrd="0" presId="urn:microsoft.com/office/officeart/2005/8/layout/default"/>
    <dgm:cxn modelId="{55BFEE69-25BE-4D1B-850F-AD7BF0BE7EBD}" srcId="{FE04C1EF-472B-448B-A740-F25F3A5DACEA}" destId="{78DB263D-1B60-4528-B711-6FD6BACDCEAE}" srcOrd="4" destOrd="0" parTransId="{B5FB733F-1581-4A55-8694-472891ED0FF1}" sibTransId="{15F494E2-8F08-444C-A45B-6B31714FEC0C}"/>
    <dgm:cxn modelId="{788971B8-101C-4A1F-8B38-EBF4E213B4A3}" srcId="{FE04C1EF-472B-448B-A740-F25F3A5DACEA}" destId="{0C7505CE-BEE8-44E4-B95E-312F6C2F156B}" srcOrd="1" destOrd="0" parTransId="{3040F2F5-63E8-4803-AFC4-8A96EA36103A}" sibTransId="{570EA1CC-D737-4DA2-838C-D8C327463C4E}"/>
    <dgm:cxn modelId="{F7E74DBB-A941-4939-B4B5-80F1F3E7D6BC}" type="presOf" srcId="{A69325E8-2360-40AC-856E-FB46B5F3E0D8}" destId="{6CCA04A8-0C22-4E4F-A76D-4AF8FB7EE925}" srcOrd="0" destOrd="0" presId="urn:microsoft.com/office/officeart/2005/8/layout/default"/>
    <dgm:cxn modelId="{7D55702D-9AB8-454B-8616-BAB218AD58B8}" type="presOf" srcId="{206B82C9-3444-4096-A9DB-6ED1F94E9FFA}" destId="{FCA44A56-A762-4B4D-8A83-D3BBD8839C41}" srcOrd="0" destOrd="0" presId="urn:microsoft.com/office/officeart/2005/8/layout/default"/>
    <dgm:cxn modelId="{EE50CE18-B770-475B-85CD-DF27101C1B71}" type="presOf" srcId="{F57EA9D7-12B4-4565-9EDD-9B004FC29E9F}" destId="{0549C901-8868-4E12-9CDE-9A0F57DB75FD}" srcOrd="0" destOrd="0" presId="urn:microsoft.com/office/officeart/2005/8/layout/default"/>
    <dgm:cxn modelId="{BFB104DD-E6C8-48F1-B235-4969FFE216E6}" srcId="{FE04C1EF-472B-448B-A740-F25F3A5DACEA}" destId="{A69325E8-2360-40AC-856E-FB46B5F3E0D8}" srcOrd="3" destOrd="0" parTransId="{9435E461-CE47-4923-AD72-AC3990E69D5D}" sibTransId="{5A258EC4-71C8-4535-B94F-86FCA6FC1367}"/>
    <dgm:cxn modelId="{45C23C2B-71B8-400F-978C-7233FDC24F4A}" srcId="{FE04C1EF-472B-448B-A740-F25F3A5DACEA}" destId="{F57EA9D7-12B4-4565-9EDD-9B004FC29E9F}" srcOrd="2" destOrd="0" parTransId="{F2EC9C05-BF44-4AAC-BAF1-3B4AEF473A9C}" sibTransId="{10380548-169E-4618-8FE5-31B34557D8CB}"/>
    <dgm:cxn modelId="{EA1C5198-C840-4F39-ADCA-0586D043DE9B}" type="presOf" srcId="{FE04C1EF-472B-448B-A740-F25F3A5DACEA}" destId="{A6FF4662-10CC-4545-8884-1DAA3C2E80CC}" srcOrd="0" destOrd="0" presId="urn:microsoft.com/office/officeart/2005/8/layout/default"/>
    <dgm:cxn modelId="{ADCE8108-EC4F-4F03-9101-B9AFAC74949C}" srcId="{FE04C1EF-472B-448B-A740-F25F3A5DACEA}" destId="{206B82C9-3444-4096-A9DB-6ED1F94E9FFA}" srcOrd="0" destOrd="0" parTransId="{53D46D7F-A31F-4CA9-BD2F-CF21CCB9E1F1}" sibTransId="{A319A398-5655-4D0A-8ECA-4ECF80EE1FB2}"/>
    <dgm:cxn modelId="{4E1F5081-FE36-420D-8B61-86D4F61C621D}" type="presParOf" srcId="{A6FF4662-10CC-4545-8884-1DAA3C2E80CC}" destId="{FCA44A56-A762-4B4D-8A83-D3BBD8839C41}" srcOrd="0" destOrd="0" presId="urn:microsoft.com/office/officeart/2005/8/layout/default"/>
    <dgm:cxn modelId="{26612918-09A7-4A5B-9E57-65F2770C309C}" type="presParOf" srcId="{A6FF4662-10CC-4545-8884-1DAA3C2E80CC}" destId="{67100BED-836A-4F03-901E-9DC372F1A5E0}" srcOrd="1" destOrd="0" presId="urn:microsoft.com/office/officeart/2005/8/layout/default"/>
    <dgm:cxn modelId="{1DF94F4E-7DCB-4BDA-9B2B-F531A2E182BA}" type="presParOf" srcId="{A6FF4662-10CC-4545-8884-1DAA3C2E80CC}" destId="{A5EE7EAE-4DEE-4388-B10D-721D1416A631}" srcOrd="2" destOrd="0" presId="urn:microsoft.com/office/officeart/2005/8/layout/default"/>
    <dgm:cxn modelId="{A20C372C-CF96-4A82-B62C-417BF343E105}" type="presParOf" srcId="{A6FF4662-10CC-4545-8884-1DAA3C2E80CC}" destId="{7ECC8B5C-791A-4F9E-BA26-E5440DEE17F1}" srcOrd="3" destOrd="0" presId="urn:microsoft.com/office/officeart/2005/8/layout/default"/>
    <dgm:cxn modelId="{F1C800C8-F83F-4A36-83DB-EEFBA3918578}" type="presParOf" srcId="{A6FF4662-10CC-4545-8884-1DAA3C2E80CC}" destId="{0549C901-8868-4E12-9CDE-9A0F57DB75FD}" srcOrd="4" destOrd="0" presId="urn:microsoft.com/office/officeart/2005/8/layout/default"/>
    <dgm:cxn modelId="{52A99796-4ABF-45FA-93B1-5AF513DB8ED8}" type="presParOf" srcId="{A6FF4662-10CC-4545-8884-1DAA3C2E80CC}" destId="{CA03E901-F745-4448-B4BF-A8AC80C87936}" srcOrd="5" destOrd="0" presId="urn:microsoft.com/office/officeart/2005/8/layout/default"/>
    <dgm:cxn modelId="{9BE08F30-D603-4049-B298-78E550EC8475}" type="presParOf" srcId="{A6FF4662-10CC-4545-8884-1DAA3C2E80CC}" destId="{6CCA04A8-0C22-4E4F-A76D-4AF8FB7EE925}" srcOrd="6" destOrd="0" presId="urn:microsoft.com/office/officeart/2005/8/layout/default"/>
    <dgm:cxn modelId="{0D9966CE-8000-41D2-8E3C-44DE6FF16494}" type="presParOf" srcId="{A6FF4662-10CC-4545-8884-1DAA3C2E80CC}" destId="{DFA08023-A36F-4D50-8B09-CC179E767BBB}" srcOrd="7" destOrd="0" presId="urn:microsoft.com/office/officeart/2005/8/layout/default"/>
    <dgm:cxn modelId="{4F738C50-74B7-4BAA-9FE0-FCAB90EDF735}" type="presParOf" srcId="{A6FF4662-10CC-4545-8884-1DAA3C2E80CC}" destId="{31F3BCD1-2BD0-4714-82F6-BA9CF77CC277}" srcOrd="8" destOrd="0" presId="urn:microsoft.com/office/officeart/2005/8/layout/default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afs\lnf.infn.it\project\macchina\user\user1\stella\DATA\didattica\corsoOperazioneDAFNE_2015\TRJ\20141204_141728.mp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DOC-1.jpg"/>
          <p:cNvPicPr>
            <a:picLocks noChangeAspect="1"/>
          </p:cNvPicPr>
          <p:nvPr/>
        </p:nvPicPr>
        <p:blipFill>
          <a:blip r:embed="rId2"/>
          <a:srcRect t="6667" r="12272" b="16667"/>
          <a:stretch>
            <a:fillRect/>
          </a:stretch>
        </p:blipFill>
        <p:spPr>
          <a:xfrm>
            <a:off x="2438400" y="1371600"/>
            <a:ext cx="4252444" cy="52578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it-IT" dirty="0" smtClean="0"/>
              <a:t>Sistemi di Diagnostica di DAFNE</a:t>
            </a:r>
            <a:endParaRPr lang="it-IT" dirty="0"/>
          </a:p>
        </p:txBody>
      </p:sp>
      <p:sp>
        <p:nvSpPr>
          <p:cNvPr id="18" name="Rectangle 17"/>
          <p:cNvSpPr/>
          <p:nvPr/>
        </p:nvSpPr>
        <p:spPr>
          <a:xfrm>
            <a:off x="914400" y="3276600"/>
            <a:ext cx="7467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Corso</a:t>
            </a:r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operazione</a:t>
            </a:r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@ LNF</a:t>
            </a:r>
            <a:endParaRPr lang="en-US" sz="5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6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8Gennaio2015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6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4510" t="16340" r="11765"/>
          <a:stretch>
            <a:fillRect/>
          </a:stretch>
        </p:blipFill>
        <p:spPr bwMode="auto">
          <a:xfrm>
            <a:off x="152400" y="381000"/>
            <a:ext cx="3962400" cy="390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/>
          <p:nvPr/>
        </p:nvSpPr>
        <p:spPr>
          <a:xfrm>
            <a:off x="1524000" y="1219200"/>
            <a:ext cx="1676400" cy="1981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1202" name="Picture 2" descr="C:\Users\pcloop\Dropbox\20141205_154620.jpg"/>
          <p:cNvPicPr>
            <a:picLocks noChangeAspect="1" noChangeArrowheads="1"/>
          </p:cNvPicPr>
          <p:nvPr/>
        </p:nvPicPr>
        <p:blipFill>
          <a:blip r:embed="rId3" cstate="print"/>
          <a:srcRect l="4902" r="24020" b="6863"/>
          <a:stretch>
            <a:fillRect/>
          </a:stretch>
        </p:blipFill>
        <p:spPr bwMode="auto">
          <a:xfrm>
            <a:off x="4495800" y="1981200"/>
            <a:ext cx="4419600" cy="4343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3924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CORRENTE:  Accumulatore e Main Rings</a:t>
            </a:r>
            <a:endParaRPr lang="it-IT" dirty="0">
              <a:ln w="1841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27974" y="838200"/>
            <a:ext cx="4916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/>
              <a:t>Installazione Toroidi sul fascio  (zona inj EL2 / PL2)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HW DAQ (sala strumentazione e vetrina BTF)</a:t>
            </a:r>
            <a:endParaRPr lang="it-IT" dirty="0"/>
          </a:p>
        </p:txBody>
      </p:sp>
      <p:grpSp>
        <p:nvGrpSpPr>
          <p:cNvPr id="8" name="Group 7"/>
          <p:cNvGrpSpPr/>
          <p:nvPr/>
        </p:nvGrpSpPr>
        <p:grpSpPr>
          <a:xfrm>
            <a:off x="762000" y="1905000"/>
            <a:ext cx="7712909" cy="4538530"/>
            <a:chOff x="-1312109" y="1981200"/>
            <a:chExt cx="7712909" cy="453853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48486" t="52174"/>
            <a:stretch>
              <a:fillRect/>
            </a:stretch>
          </p:blipFill>
          <p:spPr bwMode="auto">
            <a:xfrm rot="16739882">
              <a:off x="-1074009" y="4317140"/>
              <a:ext cx="1964490" cy="2440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Rounded Rectangle 9"/>
            <p:cNvSpPr/>
            <p:nvPr/>
          </p:nvSpPr>
          <p:spPr>
            <a:xfrm>
              <a:off x="5257800" y="2667000"/>
              <a:ext cx="685800" cy="152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4572000" y="3547216"/>
              <a:ext cx="685800" cy="152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082184" y="2616438"/>
              <a:ext cx="685800" cy="152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284292" y="2658454"/>
              <a:ext cx="685800" cy="152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4953000" y="1981200"/>
              <a:ext cx="685800" cy="152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715000" y="2286000"/>
              <a:ext cx="685800" cy="152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257800" y="4191000"/>
              <a:ext cx="685800" cy="152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5105400" y="6172200"/>
              <a:ext cx="685800" cy="152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410200" y="6324600"/>
              <a:ext cx="685800" cy="152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9" name="Oval 18"/>
          <p:cNvSpPr/>
          <p:nvPr/>
        </p:nvSpPr>
        <p:spPr>
          <a:xfrm>
            <a:off x="762000" y="5334000"/>
            <a:ext cx="381000" cy="381000"/>
          </a:xfrm>
          <a:prstGeom prst="ellipse">
            <a:avLst/>
          </a:prstGeom>
          <a:noFill/>
          <a:ln w="38100">
            <a:solidFill>
              <a:srgbClr val="C00000">
                <a:alpha val="2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 19"/>
          <p:cNvSpPr/>
          <p:nvPr/>
        </p:nvSpPr>
        <p:spPr>
          <a:xfrm>
            <a:off x="2895600" y="5334000"/>
            <a:ext cx="381000" cy="381000"/>
          </a:xfrm>
          <a:prstGeom prst="ellipse">
            <a:avLst/>
          </a:prstGeom>
          <a:noFill/>
          <a:ln w="38100">
            <a:solidFill>
              <a:schemeClr val="tx2">
                <a:lumMod val="75000"/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dirty="0" smtClean="0"/>
              <a:t>I</a:t>
            </a:r>
            <a:r>
              <a:rPr lang="it-IT" sz="2000" dirty="0" smtClean="0"/>
              <a:t>acc</a:t>
            </a:r>
            <a:r>
              <a:rPr lang="it-IT" dirty="0" smtClean="0"/>
              <a:t> [mA] </a:t>
            </a:r>
            <a:r>
              <a:rPr lang="it-IT" dirty="0" smtClean="0">
                <a:sym typeface="Symbol"/>
              </a:rPr>
              <a:t>  -&gt; </a:t>
            </a:r>
            <a:r>
              <a:rPr lang="it-IT" dirty="0" smtClean="0"/>
              <a:t>  Q [nC] * 9.2</a:t>
            </a:r>
          </a:p>
          <a:p>
            <a:endParaRPr lang="it-IT" dirty="0" smtClean="0"/>
          </a:p>
          <a:p>
            <a:r>
              <a:rPr lang="it-IT" dirty="0" smtClean="0"/>
              <a:t>Q [nC]   </a:t>
            </a:r>
            <a:r>
              <a:rPr lang="it-IT" dirty="0" smtClean="0">
                <a:sym typeface="Symbol"/>
              </a:rPr>
              <a:t>-&gt;  </a:t>
            </a:r>
            <a:r>
              <a:rPr lang="it-IT" dirty="0" smtClean="0"/>
              <a:t> I</a:t>
            </a:r>
            <a:r>
              <a:rPr lang="it-IT" sz="1800" dirty="0" smtClean="0"/>
              <a:t>acc</a:t>
            </a:r>
            <a:r>
              <a:rPr lang="it-IT" dirty="0" smtClean="0"/>
              <a:t> [mA]  /  9.2</a:t>
            </a:r>
          </a:p>
          <a:p>
            <a:endParaRPr lang="it-IT" dirty="0" smtClean="0"/>
          </a:p>
          <a:p>
            <a:r>
              <a:rPr lang="it-IT" dirty="0" smtClean="0"/>
              <a:t>I</a:t>
            </a:r>
            <a:r>
              <a:rPr lang="it-IT" sz="2000" dirty="0" smtClean="0"/>
              <a:t>MR</a:t>
            </a:r>
            <a:r>
              <a:rPr lang="it-IT" dirty="0" smtClean="0"/>
              <a:t> [mA] </a:t>
            </a:r>
            <a:r>
              <a:rPr lang="it-IT" dirty="0" smtClean="0">
                <a:sym typeface="Symbol"/>
              </a:rPr>
              <a:t>  -&gt; </a:t>
            </a:r>
            <a:r>
              <a:rPr lang="it-IT" dirty="0" smtClean="0"/>
              <a:t>  Q [nC] * 3.07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1nC  -&gt; 9.2mA  DR -&gt;  3.07mA  MR</a:t>
            </a:r>
          </a:p>
          <a:p>
            <a:endParaRPr lang="it-IT" dirty="0" smtClean="0"/>
          </a:p>
          <a:p>
            <a:r>
              <a:rPr lang="it-IT" dirty="0" smtClean="0"/>
              <a:t>f0 Acc=40*f0 MR </a:t>
            </a:r>
          </a:p>
          <a:p>
            <a:r>
              <a:rPr lang="it-IT" dirty="0" smtClean="0"/>
              <a:t>fRF Acc=fMR/5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23729" t="13223" r="8475" b="14050"/>
          <a:stretch>
            <a:fillRect/>
          </a:stretch>
        </p:blipFill>
        <p:spPr bwMode="auto">
          <a:xfrm>
            <a:off x="8153400" y="0"/>
            <a:ext cx="990600" cy="108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Y:\DATA\didattica\corsoOperazioneDAFNE_2014\MCM\Noname.jpg"/>
          <p:cNvPicPr>
            <a:picLocks noChangeAspect="1" noChangeArrowheads="1"/>
          </p:cNvPicPr>
          <p:nvPr/>
        </p:nvPicPr>
        <p:blipFill>
          <a:blip r:embed="rId2"/>
          <a:srcRect l="16461" t="17647"/>
          <a:stretch>
            <a:fillRect/>
          </a:stretch>
        </p:blipFill>
        <p:spPr bwMode="auto">
          <a:xfrm>
            <a:off x="0" y="0"/>
            <a:ext cx="3867150" cy="3200400"/>
          </a:xfrm>
          <a:prstGeom prst="rect">
            <a:avLst/>
          </a:prstGeom>
          <a:noFill/>
        </p:spPr>
      </p:pic>
      <p:pic>
        <p:nvPicPr>
          <p:cNvPr id="7171" name="Picture 3" descr="Y:\DATA\didattica\corsoOperazioneDAFNE_2014\MCM\20141203_145643.jpg"/>
          <p:cNvPicPr>
            <a:picLocks noChangeAspect="1" noChangeArrowheads="1"/>
          </p:cNvPicPr>
          <p:nvPr/>
        </p:nvPicPr>
        <p:blipFill>
          <a:blip r:embed="rId3" cstate="print"/>
          <a:srcRect l="8636" t="7273" r="13636" b="12727"/>
          <a:stretch>
            <a:fillRect/>
          </a:stretch>
        </p:blipFill>
        <p:spPr bwMode="auto">
          <a:xfrm>
            <a:off x="3813464" y="2590800"/>
            <a:ext cx="5330536" cy="4114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495800" y="1524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Misura di corrente bunch cy bunch</a:t>
            </a:r>
            <a:endParaRPr lang="it-IT" dirty="0">
              <a:ln w="1841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0" y="1371600"/>
            <a:ext cx="37657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bg2">
                    <a:lumMod val="25000"/>
                  </a:schemeClr>
                </a:solidFill>
              </a:rPr>
              <a:t>Acqusizione segnale da BPMs somma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bg2">
                    <a:lumMod val="25000"/>
                  </a:schemeClr>
                </a:solidFill>
              </a:rPr>
              <a:t>Software Labview 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bg2">
                    <a:lumMod val="25000"/>
                  </a:schemeClr>
                </a:solidFill>
              </a:rPr>
              <a:t>digital scope &amp; SO Windows </a:t>
            </a:r>
            <a:endParaRPr lang="it-IT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76200"/>
            <a:ext cx="5638800" cy="5394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951144"/>
            <a:ext cx="3428999" cy="480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562600" y="533400"/>
            <a:ext cx="34354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bg2">
                    <a:lumMod val="25000"/>
                  </a:schemeClr>
                </a:solidFill>
              </a:rPr>
              <a:t>Data acquisition sistema controllo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bg2">
                    <a:lumMod val="25000"/>
                  </a:schemeClr>
                </a:solidFill>
              </a:rPr>
              <a:t>Impostazione parametri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bg2">
                    <a:lumMod val="25000"/>
                  </a:schemeClr>
                </a:solidFill>
              </a:rPr>
              <a:t>Timing window</a:t>
            </a:r>
          </a:p>
          <a:p>
            <a:endParaRPr lang="it-IT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0" y="6019800"/>
            <a:ext cx="2286000" cy="762000"/>
          </a:xfrm>
          <a:prstGeom prst="wedgeEllipseCallout">
            <a:avLst>
              <a:gd name="adj1" fmla="val 45997"/>
              <a:gd name="adj2" fmla="val -12522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Controllare parametri di acquisizione!!</a:t>
            </a:r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4495800" y="1524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Misura di corrente bunch cy bunch</a:t>
            </a:r>
            <a:endParaRPr lang="it-IT" dirty="0">
              <a:ln w="1841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5715000" y="6400800"/>
            <a:ext cx="609600" cy="457200"/>
          </a:xfrm>
          <a:prstGeom prst="ellipse">
            <a:avLst/>
          </a:prstGeom>
          <a:solidFill>
            <a:srgbClr val="FF0000">
              <a:alpha val="1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r="3279"/>
          <a:stretch>
            <a:fillRect/>
          </a:stretch>
        </p:blipFill>
        <p:spPr bwMode="auto">
          <a:xfrm>
            <a:off x="838200" y="152400"/>
            <a:ext cx="4495800" cy="6338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304800"/>
            <a:ext cx="3124200" cy="5606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>
            <a:off x="5791200" y="5436078"/>
            <a:ext cx="914400" cy="1588"/>
          </a:xfrm>
          <a:prstGeom prst="line">
            <a:avLst/>
          </a:prstGeom>
          <a:ln w="158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791200" y="5334000"/>
            <a:ext cx="914400" cy="1588"/>
          </a:xfrm>
          <a:prstGeom prst="line">
            <a:avLst/>
          </a:prstGeom>
          <a:ln w="158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0"/>
            <a:ext cx="5818471" cy="665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3729" t="13223" r="8475" b="14050"/>
          <a:stretch>
            <a:fillRect/>
          </a:stretch>
        </p:blipFill>
        <p:spPr bwMode="auto">
          <a:xfrm>
            <a:off x="8153400" y="0"/>
            <a:ext cx="990600" cy="108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0"/>
            <a:ext cx="3131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TRAIETTORIA  TRANSFER LINES</a:t>
            </a:r>
            <a:endParaRPr lang="it-IT" dirty="0">
              <a:ln w="1841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1143000"/>
            <a:ext cx="27124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bg2">
                    <a:lumMod val="25000"/>
                  </a:schemeClr>
                </a:solidFill>
              </a:rPr>
              <a:t>Solo fascio estratto da Acc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bg2">
                    <a:lumMod val="25000"/>
                  </a:schemeClr>
                </a:solidFill>
              </a:rPr>
              <a:t>20 BPM ‘striplines’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bg2">
                    <a:lumMod val="25000"/>
                  </a:schemeClr>
                </a:solidFill>
              </a:rPr>
              <a:t>Auto Switch  e+/e-</a:t>
            </a:r>
          </a:p>
          <a:p>
            <a:endParaRPr lang="it-IT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4" cstate="print"/>
          <a:srcRect l="11280" t="7895" r="9763"/>
          <a:stretch>
            <a:fillRect/>
          </a:stretch>
        </p:blipFill>
        <p:spPr bwMode="auto">
          <a:xfrm>
            <a:off x="152400" y="3581400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 t="23077" r="22115" b="11538"/>
          <a:stretch>
            <a:fillRect/>
          </a:stretch>
        </p:blipFill>
        <p:spPr bwMode="auto">
          <a:xfrm>
            <a:off x="4876800" y="2133600"/>
            <a:ext cx="4114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57200"/>
            <a:ext cx="859578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0"/>
            <a:ext cx="3131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TRAIETTORIA  TRANSFER LINES</a:t>
            </a:r>
            <a:endParaRPr lang="it-IT" dirty="0">
              <a:ln w="1841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 r="63217" b="30132"/>
          <a:stretch>
            <a:fillRect/>
          </a:stretch>
        </p:blipFill>
        <p:spPr bwMode="auto">
          <a:xfrm>
            <a:off x="6858000" y="4343400"/>
            <a:ext cx="2133600" cy="2378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3131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TRAIETTORIA  TRANSFER LINES</a:t>
            </a:r>
            <a:endParaRPr lang="it-IT" dirty="0">
              <a:ln w="1841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20141204_141728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" y="457200"/>
            <a:ext cx="8305800" cy="6229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533400"/>
            <a:ext cx="8991600" cy="3518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324600" y="3962400"/>
            <a:ext cx="25423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bg2">
                    <a:lumMod val="50000"/>
                  </a:schemeClr>
                </a:solidFill>
              </a:rPr>
              <a:t>HW in sala controllo BTF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bg2">
                    <a:lumMod val="50000"/>
                  </a:schemeClr>
                </a:solidFill>
              </a:rPr>
              <a:t>NO misura carica</a:t>
            </a:r>
          </a:p>
          <a:p>
            <a:endParaRPr lang="it-IT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3131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TRAIETTORIA  TRANSFER LINES</a:t>
            </a:r>
            <a:endParaRPr lang="it-IT" dirty="0">
              <a:ln w="1841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7250" y="4876292"/>
            <a:ext cx="4476750" cy="1981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ntitled"/>
          <p:cNvPicPr>
            <a:picLocks noChangeAspect="1" noChangeArrowheads="1"/>
          </p:cNvPicPr>
          <p:nvPr/>
        </p:nvPicPr>
        <p:blipFill>
          <a:blip r:embed="rId2"/>
          <a:srcRect l="9589" t="13699" r="6849" b="2740"/>
          <a:stretch>
            <a:fillRect/>
          </a:stretch>
        </p:blipFill>
        <p:spPr bwMode="auto">
          <a:xfrm>
            <a:off x="152400" y="609600"/>
            <a:ext cx="5715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304800"/>
            <a:ext cx="32385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0" y="1295400"/>
            <a:ext cx="11906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1981200"/>
            <a:ext cx="305752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28600" y="5105400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~1mm</a:t>
            </a:r>
            <a:endParaRPr lang="it-IT" dirty="0"/>
          </a:p>
        </p:txBody>
      </p:sp>
      <p:sp>
        <p:nvSpPr>
          <p:cNvPr id="10" name="Up-Down Arrow 9"/>
          <p:cNvSpPr/>
          <p:nvPr/>
        </p:nvSpPr>
        <p:spPr>
          <a:xfrm>
            <a:off x="5638800" y="4953000"/>
            <a:ext cx="76200" cy="6096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4900002" y="5105400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~.4mm</a:t>
            </a:r>
            <a:endParaRPr lang="it-IT" dirty="0"/>
          </a:p>
        </p:txBody>
      </p:sp>
      <p:sp>
        <p:nvSpPr>
          <p:cNvPr id="12" name="Up-Down Arrow 11"/>
          <p:cNvSpPr/>
          <p:nvPr/>
        </p:nvSpPr>
        <p:spPr>
          <a:xfrm>
            <a:off x="228600" y="4983480"/>
            <a:ext cx="76200" cy="6096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3131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TRAIETTORIA  TRANSFER LINES</a:t>
            </a:r>
            <a:endParaRPr lang="it-IT" dirty="0">
              <a:ln w="1841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3600" y="2667000"/>
            <a:ext cx="2857500" cy="526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0" y="6273225"/>
            <a:ext cx="4516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DAFNE  TL  :  1nC  -&gt;  Vpicco &gt; 10Volt (al connettore)</a:t>
            </a:r>
          </a:p>
          <a:p>
            <a:r>
              <a:rPr lang="it-IT" sz="1600" dirty="0" smtClean="0"/>
              <a:t>att@500MHz =  .15dB/m</a:t>
            </a:r>
            <a:endParaRPr lang="it-IT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43600" y="3505200"/>
            <a:ext cx="3005137" cy="1359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6553200" y="5042118"/>
            <a:ext cx="2590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full scale output (±2Volt) for a beam offset of 20 mm</a:t>
            </a:r>
          </a:p>
          <a:p>
            <a:endParaRPr lang="en-US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sz="1600" dirty="0" err="1" smtClean="0">
                <a:solidFill>
                  <a:schemeClr val="accent1">
                    <a:lumMod val="75000"/>
                  </a:schemeClr>
                </a:solidFill>
              </a:rPr>
              <a:t>Rext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  BPM   37mm   </a:t>
            </a:r>
            <a:r>
              <a:rPr lang="en-US" sz="1600" dirty="0" err="1" smtClean="0">
                <a:solidFill>
                  <a:schemeClr val="accent1">
                    <a:lumMod val="75000"/>
                  </a:schemeClr>
                </a:solidFill>
              </a:rPr>
              <a:t>Rint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 BPM 32mm)</a:t>
            </a:r>
          </a:p>
          <a:p>
            <a:endParaRPr lang="en-US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Technical Note CD-14 (2004)</a:t>
            </a:r>
            <a:endParaRPr lang="it-IT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733800" cy="526297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b="1" dirty="0" smtClean="0"/>
              <a:t>DIAGNOSTICA di fascio</a:t>
            </a:r>
          </a:p>
          <a:p>
            <a:endParaRPr lang="it-IT" sz="1600" dirty="0" smtClean="0"/>
          </a:p>
          <a:p>
            <a:pPr>
              <a:buFont typeface="Arial" pitchFamily="34" charset="0"/>
              <a:buChar char="•"/>
            </a:pPr>
            <a:r>
              <a:rPr lang="it-IT" sz="1600" b="1" dirty="0" smtClean="0">
                <a:latin typeface="Arial Black" pitchFamily="34" charset="0"/>
              </a:rPr>
              <a:t>Transfer Lines</a:t>
            </a:r>
          </a:p>
          <a:p>
            <a:pPr lvl="1">
              <a:buFont typeface="Arial" pitchFamily="34" charset="0"/>
              <a:buChar char="•"/>
            </a:pPr>
            <a:r>
              <a:rPr lang="it-IT" sz="1600" dirty="0" smtClean="0"/>
              <a:t>Traiettoria</a:t>
            </a:r>
          </a:p>
          <a:p>
            <a:pPr lvl="1">
              <a:buFont typeface="Arial" pitchFamily="34" charset="0"/>
              <a:buChar char="•"/>
            </a:pPr>
            <a:r>
              <a:rPr lang="it-IT" sz="1600" dirty="0" smtClean="0"/>
              <a:t>Misure di carica</a:t>
            </a:r>
          </a:p>
          <a:p>
            <a:pPr lvl="1">
              <a:buFont typeface="Arial" pitchFamily="34" charset="0"/>
              <a:buChar char="•"/>
            </a:pPr>
            <a:r>
              <a:rPr lang="it-IT" sz="1600" dirty="0" smtClean="0"/>
              <a:t>Flags / screens</a:t>
            </a:r>
          </a:p>
          <a:p>
            <a:pPr lvl="1">
              <a:buFont typeface="Arial" pitchFamily="34" charset="0"/>
              <a:buChar char="•"/>
            </a:pPr>
            <a:endParaRPr lang="it-IT" sz="1600" dirty="0" smtClean="0"/>
          </a:p>
          <a:p>
            <a:pPr lvl="1">
              <a:buFont typeface="Arial" pitchFamily="34" charset="0"/>
              <a:buChar char="•"/>
            </a:pPr>
            <a:endParaRPr lang="it-IT" sz="1600" dirty="0" smtClean="0"/>
          </a:p>
          <a:p>
            <a:pPr>
              <a:buFont typeface="Arial" pitchFamily="34" charset="0"/>
              <a:buChar char="•"/>
            </a:pPr>
            <a:r>
              <a:rPr lang="it-IT" sz="1600" dirty="0" smtClean="0">
                <a:latin typeface="Arial Black" pitchFamily="34" charset="0"/>
              </a:rPr>
              <a:t>Damping Ring</a:t>
            </a:r>
          </a:p>
          <a:p>
            <a:pPr lvl="1">
              <a:buFont typeface="Arial" pitchFamily="34" charset="0"/>
              <a:buChar char="•"/>
            </a:pPr>
            <a:r>
              <a:rPr lang="it-IT" sz="1600" dirty="0" smtClean="0"/>
              <a:t>Orbita</a:t>
            </a:r>
          </a:p>
          <a:p>
            <a:pPr lvl="1">
              <a:buFont typeface="Arial" pitchFamily="34" charset="0"/>
              <a:buChar char="•"/>
            </a:pPr>
            <a:r>
              <a:rPr lang="it-IT" sz="1600" dirty="0" smtClean="0"/>
              <a:t>Misure di corrente</a:t>
            </a:r>
          </a:p>
          <a:p>
            <a:pPr>
              <a:buFont typeface="Arial" pitchFamily="34" charset="0"/>
              <a:buChar char="•"/>
            </a:pPr>
            <a:endParaRPr lang="it-IT" sz="1600" dirty="0" smtClean="0"/>
          </a:p>
          <a:p>
            <a:pPr>
              <a:buFont typeface="Arial" pitchFamily="34" charset="0"/>
              <a:buChar char="•"/>
            </a:pPr>
            <a:r>
              <a:rPr lang="it-IT" sz="1600" dirty="0" smtClean="0">
                <a:latin typeface="Arial Black" pitchFamily="34" charset="0"/>
              </a:rPr>
              <a:t>Main Rings</a:t>
            </a:r>
          </a:p>
          <a:p>
            <a:pPr lvl="1">
              <a:buFont typeface="Arial" pitchFamily="34" charset="0"/>
              <a:buChar char="•"/>
            </a:pPr>
            <a:r>
              <a:rPr lang="it-IT" sz="1600" dirty="0" smtClean="0"/>
              <a:t>Orbite</a:t>
            </a:r>
          </a:p>
          <a:p>
            <a:pPr lvl="1">
              <a:buFont typeface="Arial" pitchFamily="34" charset="0"/>
              <a:buChar char="•"/>
            </a:pPr>
            <a:r>
              <a:rPr lang="it-IT" sz="1600" dirty="0" smtClean="0"/>
              <a:t>Misure Corrente</a:t>
            </a:r>
          </a:p>
          <a:p>
            <a:pPr lvl="1">
              <a:buFont typeface="Arial" pitchFamily="34" charset="0"/>
              <a:buChar char="•"/>
            </a:pPr>
            <a:r>
              <a:rPr lang="it-IT" sz="1600" dirty="0" smtClean="0"/>
              <a:t>Bunch by bunch currents</a:t>
            </a:r>
          </a:p>
          <a:p>
            <a:pPr lvl="1">
              <a:buFont typeface="Arial" pitchFamily="34" charset="0"/>
              <a:buChar char="•"/>
            </a:pPr>
            <a:r>
              <a:rPr lang="it-IT" sz="1600" dirty="0" smtClean="0"/>
              <a:t>Synchrotron radiation</a:t>
            </a:r>
          </a:p>
          <a:p>
            <a:pPr lvl="2">
              <a:buFont typeface="Arial" pitchFamily="34" charset="0"/>
              <a:buChar char="•"/>
            </a:pPr>
            <a:r>
              <a:rPr lang="it-IT" sz="1600" dirty="0" smtClean="0"/>
              <a:t>Beam size</a:t>
            </a:r>
          </a:p>
          <a:p>
            <a:pPr lvl="2">
              <a:buFont typeface="Arial" pitchFamily="34" charset="0"/>
              <a:buChar char="•"/>
            </a:pPr>
            <a:r>
              <a:rPr lang="it-IT" sz="1600" dirty="0" smtClean="0"/>
              <a:t>Bunch length</a:t>
            </a:r>
          </a:p>
          <a:p>
            <a:pPr lvl="1">
              <a:buFont typeface="Arial" pitchFamily="34" charset="0"/>
              <a:buChar char="•"/>
            </a:pPr>
            <a:r>
              <a:rPr lang="it-IT" sz="1600" dirty="0" smtClean="0"/>
              <a:t>Turn by turn diagnostics</a:t>
            </a:r>
          </a:p>
          <a:p>
            <a:pPr>
              <a:buFont typeface="Arial" pitchFamily="34" charset="0"/>
              <a:buChar char="•"/>
            </a:pPr>
            <a:endParaRPr lang="it-IT" sz="1600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4800600" y="762000"/>
          <a:ext cx="3352800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29200" y="381000"/>
            <a:ext cx="3248262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Informazioni utili per operazione</a:t>
            </a:r>
            <a:endParaRPr lang="it-IT" dirty="0"/>
          </a:p>
        </p:txBody>
      </p:sp>
      <p:sp>
        <p:nvSpPr>
          <p:cNvPr id="7" name="Oval 6"/>
          <p:cNvSpPr/>
          <p:nvPr/>
        </p:nvSpPr>
        <p:spPr>
          <a:xfrm>
            <a:off x="838200" y="5257800"/>
            <a:ext cx="2743200" cy="762000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Carica</a:t>
            </a:r>
            <a:endParaRPr lang="it-IT" dirty="0"/>
          </a:p>
        </p:txBody>
      </p:sp>
      <p:sp>
        <p:nvSpPr>
          <p:cNvPr id="8" name="Oval 7"/>
          <p:cNvSpPr/>
          <p:nvPr/>
        </p:nvSpPr>
        <p:spPr>
          <a:xfrm>
            <a:off x="6248400" y="6019800"/>
            <a:ext cx="27432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Dimensioni</a:t>
            </a:r>
            <a:endParaRPr lang="it-IT" dirty="0"/>
          </a:p>
        </p:txBody>
      </p:sp>
      <p:sp>
        <p:nvSpPr>
          <p:cNvPr id="9" name="Oval 8"/>
          <p:cNvSpPr/>
          <p:nvPr/>
        </p:nvSpPr>
        <p:spPr>
          <a:xfrm>
            <a:off x="3276600" y="5791200"/>
            <a:ext cx="27432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Posizione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703" y="609600"/>
            <a:ext cx="490445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0"/>
            <a:ext cx="3131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TRAIETTORIA  TRANSFER LINES</a:t>
            </a:r>
            <a:endParaRPr lang="it-IT" dirty="0">
              <a:ln w="1841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5791200"/>
            <a:ext cx="377190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66945" y="2667000"/>
            <a:ext cx="367705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228600" y="304799"/>
            <a:ext cx="8534400" cy="6246829"/>
            <a:chOff x="228600" y="304799"/>
            <a:chExt cx="8534400" cy="624682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/>
            <a:srcRect l="3719" t="2632" r="6101" b="3947"/>
            <a:stretch>
              <a:fillRect/>
            </a:stretch>
          </p:blipFill>
          <p:spPr bwMode="auto">
            <a:xfrm>
              <a:off x="228600" y="304799"/>
              <a:ext cx="8534400" cy="6246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Rectangle 4"/>
            <p:cNvSpPr/>
            <p:nvPr/>
          </p:nvSpPr>
          <p:spPr>
            <a:xfrm>
              <a:off x="2209800" y="2743200"/>
              <a:ext cx="4648200" cy="144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smtClean="0"/>
                <a:t>ra</a:t>
              </a:r>
              <a:endParaRPr lang="it-IT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048000" y="1905000"/>
              <a:ext cx="3352800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2514600" y="3200400"/>
            <a:ext cx="4267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6200000" flipH="1">
            <a:off x="3163094" y="3314700"/>
            <a:ext cx="2819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14600" y="2057400"/>
            <a:ext cx="1002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Devil367</a:t>
            </a:r>
            <a:endParaRPr lang="it-IT" dirty="0"/>
          </a:p>
        </p:txBody>
      </p:sp>
      <p:sp>
        <p:nvSpPr>
          <p:cNvPr id="13" name="TextBox 12"/>
          <p:cNvSpPr txBox="1"/>
          <p:nvPr/>
        </p:nvSpPr>
        <p:spPr>
          <a:xfrm>
            <a:off x="2438400" y="3810000"/>
            <a:ext cx="995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Devil364</a:t>
            </a:r>
            <a:endParaRPr lang="it-IT" dirty="0"/>
          </a:p>
        </p:txBody>
      </p:sp>
      <p:sp>
        <p:nvSpPr>
          <p:cNvPr id="14" name="TextBox 13"/>
          <p:cNvSpPr txBox="1"/>
          <p:nvPr/>
        </p:nvSpPr>
        <p:spPr>
          <a:xfrm>
            <a:off x="5638800" y="2209800"/>
            <a:ext cx="1002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Devil366</a:t>
            </a:r>
            <a:endParaRPr lang="it-IT" dirty="0"/>
          </a:p>
        </p:txBody>
      </p:sp>
      <p:sp>
        <p:nvSpPr>
          <p:cNvPr id="15" name="TextBox 14"/>
          <p:cNvSpPr txBox="1"/>
          <p:nvPr/>
        </p:nvSpPr>
        <p:spPr>
          <a:xfrm>
            <a:off x="5715000" y="3962400"/>
            <a:ext cx="1002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Devil365</a:t>
            </a:r>
            <a:endParaRPr lang="it-IT" dirty="0"/>
          </a:p>
        </p:txBody>
      </p:sp>
      <p:sp>
        <p:nvSpPr>
          <p:cNvPr id="16" name="TextBox 15"/>
          <p:cNvSpPr txBox="1"/>
          <p:nvPr/>
        </p:nvSpPr>
        <p:spPr>
          <a:xfrm>
            <a:off x="4267200" y="5867400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IR1</a:t>
            </a:r>
            <a:endParaRPr lang="it-IT" dirty="0"/>
          </a:p>
        </p:txBody>
      </p:sp>
      <p:sp>
        <p:nvSpPr>
          <p:cNvPr id="17" name="TextBox 16"/>
          <p:cNvSpPr txBox="1"/>
          <p:nvPr/>
        </p:nvSpPr>
        <p:spPr>
          <a:xfrm>
            <a:off x="4267200" y="381000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IR2</a:t>
            </a:r>
            <a:endParaRPr lang="it-IT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0"/>
            <a:ext cx="2087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MAIN RINGS: orbita</a:t>
            </a:r>
            <a:endParaRPr lang="it-IT" dirty="0">
              <a:ln w="1841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b="33589"/>
          <a:stretch>
            <a:fillRect/>
          </a:stretch>
        </p:blipFill>
        <p:spPr bwMode="auto">
          <a:xfrm>
            <a:off x="457200" y="381000"/>
            <a:ext cx="7772400" cy="542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cloop\Dropbox\20141223_123345.jpg"/>
          <p:cNvPicPr>
            <a:picLocks noChangeAspect="1" noChangeArrowheads="1"/>
          </p:cNvPicPr>
          <p:nvPr/>
        </p:nvPicPr>
        <p:blipFill>
          <a:blip r:embed="rId2" cstate="print"/>
          <a:srcRect t="16667" b="3268"/>
          <a:stretch>
            <a:fillRect/>
          </a:stretch>
        </p:blipFill>
        <p:spPr bwMode="auto">
          <a:xfrm rot="5400000">
            <a:off x="4015740" y="1546860"/>
            <a:ext cx="6217920" cy="373380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3594" r="6563"/>
          <a:stretch>
            <a:fillRect/>
          </a:stretch>
        </p:blipFill>
        <p:spPr bwMode="auto">
          <a:xfrm>
            <a:off x="76200" y="457200"/>
            <a:ext cx="5899356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ounded Rectangle 11"/>
          <p:cNvSpPr/>
          <p:nvPr/>
        </p:nvSpPr>
        <p:spPr>
          <a:xfrm>
            <a:off x="2438400" y="1371600"/>
            <a:ext cx="533400" cy="1752600"/>
          </a:xfrm>
          <a:prstGeom prst="roundRect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bg2">
                    <a:lumMod val="25000"/>
                  </a:schemeClr>
                </a:solidFill>
              </a:rPr>
              <a:t>LP</a:t>
            </a:r>
          </a:p>
          <a:p>
            <a:pPr algn="ctr"/>
            <a:r>
              <a:rPr lang="it-IT" sz="1100" b="1" dirty="0" smtClean="0">
                <a:solidFill>
                  <a:schemeClr val="bg2">
                    <a:lumMod val="25000"/>
                  </a:schemeClr>
                </a:solidFill>
              </a:rPr>
              <a:t>filter</a:t>
            </a:r>
          </a:p>
          <a:p>
            <a:pPr algn="ctr"/>
            <a:endParaRPr lang="it-IT" sz="11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14400" y="4267200"/>
            <a:ext cx="2286000" cy="838200"/>
          </a:xfrm>
          <a:prstGeom prst="roundRect">
            <a:avLst/>
          </a:prstGeom>
          <a:solidFill>
            <a:schemeClr val="accent1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it-IT" dirty="0" smtClean="0">
                <a:solidFill>
                  <a:schemeClr val="bg2">
                    <a:lumMod val="25000"/>
                  </a:schemeClr>
                </a:solidFill>
              </a:rPr>
              <a:t>DEVIL204</a:t>
            </a:r>
            <a:endParaRPr lang="it-IT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14400" y="1143000"/>
            <a:ext cx="838200" cy="2057400"/>
          </a:xfrm>
          <a:prstGeom prst="roundRect">
            <a:avLst/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2087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MAIN RINGS: orbita</a:t>
            </a:r>
            <a:endParaRPr lang="it-IT" dirty="0">
              <a:ln w="1841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5410200"/>
            <a:ext cx="31863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/>
              <a:t> ~ 25 BPMs / rack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 DVM scan time 2.5ms/channel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 2.5ms~ 8000turns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nap030_12-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48" y="685800"/>
            <a:ext cx="8985152" cy="4724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5629870"/>
            <a:ext cx="15840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BPMs in IRs</a:t>
            </a:r>
          </a:p>
          <a:p>
            <a:r>
              <a:rPr lang="it-IT" dirty="0" smtClean="0"/>
              <a:t>BPM halfmoon</a:t>
            </a:r>
          </a:p>
          <a:p>
            <a:r>
              <a:rPr lang="it-IT" dirty="0" smtClean="0"/>
              <a:t>OffsetFile</a:t>
            </a:r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2087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MAIN RINGS: orbita</a:t>
            </a:r>
            <a:endParaRPr lang="it-IT" dirty="0">
              <a:ln w="1841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381000"/>
            <a:ext cx="6781800" cy="6170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959124" y="1981200"/>
            <a:ext cx="22778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/>
              <a:t>Running on VMIC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1orbita / ~10sec 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Switch RF autostop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Misura in operazione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Risoluzione come MR</a:t>
            </a:r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2168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Accumulatore: orbita</a:t>
            </a:r>
            <a:endParaRPr lang="it-IT" dirty="0">
              <a:ln w="1841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:\DATA\didattica\corsoOperazioneDAFNE_2014\ORB\5_BeamTest_mar06.jpg"/>
          <p:cNvPicPr>
            <a:picLocks noChangeAspect="1" noChangeArrowheads="1"/>
          </p:cNvPicPr>
          <p:nvPr/>
        </p:nvPicPr>
        <p:blipFill>
          <a:blip r:embed="rId2"/>
          <a:srcRect r="16666"/>
          <a:stretch>
            <a:fillRect/>
          </a:stretch>
        </p:blipFill>
        <p:spPr bwMode="auto">
          <a:xfrm>
            <a:off x="0" y="304800"/>
            <a:ext cx="4876800" cy="4389120"/>
          </a:xfrm>
          <a:prstGeom prst="rect">
            <a:avLst/>
          </a:prstGeom>
          <a:noFill/>
        </p:spPr>
      </p:pic>
      <p:pic>
        <p:nvPicPr>
          <p:cNvPr id="1027" name="Picture 3" descr="Y:\DATA\didattica\corsoOperazioneDAFNE_2014\ORB\Snap032_12-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352800"/>
            <a:ext cx="4276725" cy="326231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0"/>
            <a:ext cx="20349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MAIN RINGS: orbita</a:t>
            </a:r>
          </a:p>
          <a:p>
            <a:endParaRPr lang="it-IT" dirty="0" smtClean="0">
              <a:ln w="1841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it-IT" dirty="0">
              <a:ln w="1841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457200"/>
            <a:ext cx="8747760" cy="458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7023" r="33285" b="49133"/>
          <a:stretch>
            <a:fillRect/>
          </a:stretch>
        </p:blipFill>
        <p:spPr bwMode="auto">
          <a:xfrm>
            <a:off x="228600" y="457200"/>
            <a:ext cx="635923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 l="65000" t="61069" r="6250" b="7524"/>
          <a:stretch>
            <a:fillRect/>
          </a:stretch>
        </p:blipFill>
        <p:spPr bwMode="auto">
          <a:xfrm>
            <a:off x="228600" y="3276600"/>
            <a:ext cx="2971800" cy="2325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0"/>
            <a:ext cx="4054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MAIN RINGS: posizione singolo passaggio</a:t>
            </a:r>
            <a:endParaRPr lang="it-IT" dirty="0">
              <a:ln w="1841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4114800"/>
            <a:ext cx="26497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RF off </a:t>
            </a:r>
          </a:p>
          <a:p>
            <a:r>
              <a:rPr lang="it-IT" dirty="0" smtClean="0"/>
              <a:t>Sum signal</a:t>
            </a:r>
          </a:p>
          <a:p>
            <a:r>
              <a:rPr lang="it-IT" dirty="0" smtClean="0"/>
              <a:t>Single turn measurements</a:t>
            </a:r>
          </a:p>
          <a:p>
            <a:endParaRPr lang="it-IT" dirty="0"/>
          </a:p>
        </p:txBody>
      </p:sp>
      <p:sp>
        <p:nvSpPr>
          <p:cNvPr id="7" name="TextBox 6"/>
          <p:cNvSpPr txBox="1"/>
          <p:nvPr/>
        </p:nvSpPr>
        <p:spPr>
          <a:xfrm>
            <a:off x="6172200" y="1676400"/>
            <a:ext cx="26497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Stored beam</a:t>
            </a:r>
          </a:p>
          <a:p>
            <a:r>
              <a:rPr lang="it-IT" dirty="0" smtClean="0"/>
              <a:t>Single turn measurements</a:t>
            </a:r>
          </a:p>
          <a:p>
            <a:endParaRPr lang="it-IT" dirty="0"/>
          </a:p>
        </p:txBody>
      </p:sp>
      <p:sp>
        <p:nvSpPr>
          <p:cNvPr id="8" name="TextBox 7"/>
          <p:cNvSpPr txBox="1"/>
          <p:nvPr/>
        </p:nvSpPr>
        <p:spPr>
          <a:xfrm>
            <a:off x="5867400" y="0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Misure singolo giro</a:t>
            </a:r>
          </a:p>
          <a:p>
            <a:r>
              <a:rPr lang="it-IT" dirty="0" smtClean="0"/>
              <a:t>‘Libera ‘ detection electronics</a:t>
            </a:r>
          </a:p>
          <a:p>
            <a:endParaRPr lang="it-IT" dirty="0"/>
          </a:p>
        </p:txBody>
      </p:sp>
      <p:pic>
        <p:nvPicPr>
          <p:cNvPr id="9" name="Picture 2" descr="C:\Users\pcloop\Dropbox\20141223_123345.jpg"/>
          <p:cNvPicPr>
            <a:picLocks noChangeAspect="1" noChangeArrowheads="1"/>
          </p:cNvPicPr>
          <p:nvPr/>
        </p:nvPicPr>
        <p:blipFill>
          <a:blip r:embed="rId4" cstate="print"/>
          <a:srcRect t="16667" r="16364" b="15389"/>
          <a:stretch>
            <a:fillRect/>
          </a:stretch>
        </p:blipFill>
        <p:spPr bwMode="auto">
          <a:xfrm rot="5400000">
            <a:off x="6097027" y="3808973"/>
            <a:ext cx="3505200" cy="21356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0"/>
            <a:ext cx="7248525" cy="64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crab1stTurnsDR8mAbis"/>
          <p:cNvPicPr>
            <a:picLocks noChangeAspect="1" noChangeArrowheads="1"/>
          </p:cNvPicPr>
          <p:nvPr/>
        </p:nvPicPr>
        <p:blipFill>
          <a:blip r:embed="rId3"/>
          <a:srcRect t="32627"/>
          <a:stretch>
            <a:fillRect/>
          </a:stretch>
        </p:blipFill>
        <p:spPr bwMode="auto">
          <a:xfrm>
            <a:off x="761999" y="2057400"/>
            <a:ext cx="7260935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62400" y="1905000"/>
            <a:ext cx="9906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9828" t="6652" r="25861" b="14855"/>
          <a:stretch>
            <a:fillRect/>
          </a:stretch>
        </p:blipFill>
        <p:spPr bwMode="auto">
          <a:xfrm>
            <a:off x="3122908" y="228600"/>
            <a:ext cx="6021092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b="9993"/>
          <a:stretch>
            <a:fillRect/>
          </a:stretch>
        </p:blipFill>
        <p:spPr bwMode="auto">
          <a:xfrm>
            <a:off x="9144" y="2993136"/>
            <a:ext cx="6858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0"/>
            <a:ext cx="3356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TRANSFER LINES: MISURA CARICA</a:t>
            </a:r>
            <a:endParaRPr lang="it-IT" dirty="0">
              <a:ln w="1841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914400"/>
            <a:ext cx="26738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/>
              <a:t>Zone  inj / ext 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passaggio e+ / e-  (auto)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Misura in </a:t>
            </a:r>
            <a:r>
              <a:rPr lang="it-IT" dirty="0" smtClean="0"/>
              <a:t>nC -Range </a:t>
            </a:r>
            <a:r>
              <a:rPr lang="it-IT" dirty="0" smtClean="0"/>
              <a:t>16nC</a:t>
            </a:r>
            <a:endParaRPr lang="it-IT" dirty="0" smtClean="0"/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Delay </a:t>
            </a:r>
            <a:r>
              <a:rPr lang="it-IT" dirty="0" smtClean="0"/>
              <a:t>acquisizione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Calibrazioni</a:t>
            </a:r>
            <a:endParaRPr lang="it-I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3950" y="342900"/>
            <a:ext cx="794385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0"/>
            <a:ext cx="3100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MAIN RINGS: dimensioni fascio</a:t>
            </a:r>
            <a:endParaRPr lang="it-IT" dirty="0">
              <a:ln w="1841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4" name="Group 6"/>
          <p:cNvGrpSpPr/>
          <p:nvPr/>
        </p:nvGrpSpPr>
        <p:grpSpPr>
          <a:xfrm>
            <a:off x="76200" y="3962400"/>
            <a:ext cx="4648200" cy="2819400"/>
            <a:chOff x="228600" y="304799"/>
            <a:chExt cx="8534400" cy="6246829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3719" t="2632" r="6101" b="3947"/>
            <a:stretch>
              <a:fillRect/>
            </a:stretch>
          </p:blipFill>
          <p:spPr bwMode="auto">
            <a:xfrm>
              <a:off x="228600" y="304799"/>
              <a:ext cx="8534400" cy="6246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Rectangle 5"/>
            <p:cNvSpPr/>
            <p:nvPr/>
          </p:nvSpPr>
          <p:spPr>
            <a:xfrm>
              <a:off x="2209800" y="2743200"/>
              <a:ext cx="4648200" cy="144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smtClean="0"/>
                <a:t>ra</a:t>
              </a:r>
              <a:endParaRPr lang="it-IT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048000" y="1905000"/>
              <a:ext cx="3352800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8" name="Oval 7"/>
          <p:cNvSpPr/>
          <p:nvPr/>
        </p:nvSpPr>
        <p:spPr>
          <a:xfrm>
            <a:off x="533400" y="4572000"/>
            <a:ext cx="381000" cy="304800"/>
          </a:xfrm>
          <a:prstGeom prst="ellipse">
            <a:avLst/>
          </a:prstGeom>
          <a:solidFill>
            <a:schemeClr val="accent2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 8"/>
          <p:cNvSpPr/>
          <p:nvPr/>
        </p:nvSpPr>
        <p:spPr>
          <a:xfrm>
            <a:off x="3810000" y="4572000"/>
            <a:ext cx="381000" cy="304800"/>
          </a:xfrm>
          <a:prstGeom prst="ellipse">
            <a:avLst/>
          </a:prstGeom>
          <a:solidFill>
            <a:schemeClr val="accent1">
              <a:lumMod val="5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488271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t="47054"/>
          <a:stretch>
            <a:fillRect/>
          </a:stretch>
        </p:blipFill>
        <p:spPr bwMode="auto">
          <a:xfrm>
            <a:off x="304800" y="4724400"/>
            <a:ext cx="799101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304800"/>
            <a:ext cx="31432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>
            <a:off x="6781800" y="1447800"/>
            <a:ext cx="685800" cy="457200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3100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MAIN RINGS: dimensioni fascio</a:t>
            </a:r>
            <a:endParaRPr lang="it-IT" dirty="0">
              <a:ln w="1841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799"/>
            <a:ext cx="8458200" cy="6349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0"/>
            <a:ext cx="3100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MAIN RINGS: dimensioni fascio</a:t>
            </a:r>
            <a:endParaRPr lang="it-IT" dirty="0">
              <a:ln w="1841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Y:\DATA\SRMonitor\CCD_BeamSizeMonitor\BaslerCamera\beamMeasurementsExamples\bassaCorrente_Page_1.jpg"/>
          <p:cNvPicPr>
            <a:picLocks noChangeAspect="1" noChangeArrowheads="1"/>
          </p:cNvPicPr>
          <p:nvPr/>
        </p:nvPicPr>
        <p:blipFill>
          <a:blip r:embed="rId2"/>
          <a:srcRect t="5704" r="15588" b="37968"/>
          <a:stretch>
            <a:fillRect/>
          </a:stretch>
        </p:blipFill>
        <p:spPr bwMode="auto">
          <a:xfrm>
            <a:off x="0" y="228600"/>
            <a:ext cx="5410200" cy="5103743"/>
          </a:xfrm>
          <a:prstGeom prst="rect">
            <a:avLst/>
          </a:prstGeom>
          <a:noFill/>
        </p:spPr>
      </p:pic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1974" y="3200400"/>
            <a:ext cx="4694864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Multiply 3"/>
          <p:cNvSpPr/>
          <p:nvPr/>
        </p:nvSpPr>
        <p:spPr>
          <a:xfrm>
            <a:off x="4724400" y="3962400"/>
            <a:ext cx="4191000" cy="2514600"/>
          </a:xfrm>
          <a:prstGeom prst="mathMultiply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33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100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MAIN RINGS: dimensioni fascio</a:t>
            </a:r>
            <a:endParaRPr lang="it-IT" dirty="0">
              <a:ln w="1841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04800"/>
            <a:ext cx="3962400" cy="611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0"/>
            <a:ext cx="3100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MAIN RINGS: dimensioni fascio</a:t>
            </a:r>
            <a:endParaRPr lang="it-IT" dirty="0">
              <a:ln w="1841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Picture 2" descr="C:\Users\pcloop\Dropbox\20150107_163039.jpg"/>
          <p:cNvPicPr>
            <a:picLocks noChangeAspect="1" noChangeArrowheads="1"/>
          </p:cNvPicPr>
          <p:nvPr/>
        </p:nvPicPr>
        <p:blipFill>
          <a:blip r:embed="rId3" cstate="print"/>
          <a:srcRect l="3789" t="6285" b="11202"/>
          <a:stretch>
            <a:fillRect/>
          </a:stretch>
        </p:blipFill>
        <p:spPr bwMode="auto">
          <a:xfrm rot="5400000">
            <a:off x="3574324" y="1378677"/>
            <a:ext cx="6019801" cy="3872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6874279" cy="4012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5" descr="c10910-04 product pho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2590800"/>
            <a:ext cx="3962398" cy="3962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3100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MAIN RINGS: dimensioni fascio</a:t>
            </a:r>
            <a:endParaRPr lang="it-IT" dirty="0">
              <a:ln w="1841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599"/>
            <a:ext cx="5867400" cy="33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609600"/>
            <a:ext cx="2917825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0" y="0"/>
            <a:ext cx="3100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MAIN RINGS: dimensioni fascio</a:t>
            </a:r>
            <a:endParaRPr lang="it-IT" dirty="0">
              <a:ln w="1841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581400"/>
            <a:ext cx="421936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84328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800"/>
            <a:ext cx="8732520" cy="600456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400800" y="6019800"/>
            <a:ext cx="2332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latin typeface="Courier" pitchFamily="49" charset="0"/>
                <a:cs typeface="Arial" pitchFamily="34" charset="0"/>
              </a:rPr>
              <a:t>dafne_serio_2000.pdf</a:t>
            </a:r>
            <a:endParaRPr lang="it-IT" sz="1400" dirty="0">
              <a:latin typeface="Courier" pitchFamily="49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Y:\DATA\WCM_transferLinesDafne\Bergoz\2014_01_jan_misureToroideLaboratorio\20140203_174819.jpg"/>
          <p:cNvPicPr>
            <a:picLocks noChangeAspect="1" noChangeArrowheads="1"/>
          </p:cNvPicPr>
          <p:nvPr/>
        </p:nvPicPr>
        <p:blipFill>
          <a:blip r:embed="rId2" cstate="print"/>
          <a:srcRect l="14062" t="35938" r="34961" b="18750"/>
          <a:stretch>
            <a:fillRect/>
          </a:stretch>
        </p:blipFill>
        <p:spPr bwMode="auto">
          <a:xfrm>
            <a:off x="380999" y="304800"/>
            <a:ext cx="4648201" cy="3098800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457200"/>
            <a:ext cx="387667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599" y="2133600"/>
            <a:ext cx="344370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0" y="0"/>
            <a:ext cx="3356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TRANSFER LINES: MISURA CARICA</a:t>
            </a:r>
            <a:endParaRPr lang="it-IT" dirty="0">
              <a:ln w="1841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t="14359" b="7692"/>
          <a:stretch>
            <a:fillRect/>
          </a:stretch>
        </p:blipFill>
        <p:spPr bwMode="auto">
          <a:xfrm>
            <a:off x="152400" y="3200400"/>
            <a:ext cx="5562600" cy="325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3429000"/>
            <a:ext cx="3048000" cy="2467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 l="19620" t="52930" r="45443" b="20696"/>
          <a:stretch>
            <a:fillRect/>
          </a:stretch>
        </p:blipFill>
        <p:spPr bwMode="auto">
          <a:xfrm>
            <a:off x="7391400" y="35814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95800" y="5943600"/>
            <a:ext cx="464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3356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TRANSFER LINES: MISURA CARICA</a:t>
            </a:r>
            <a:endParaRPr lang="it-IT" dirty="0">
              <a:ln w="1841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6488668"/>
            <a:ext cx="4710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/>
              <a:t>Installazione in zona sala controllo BTF (vetrina)</a:t>
            </a:r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6127" r="35049"/>
          <a:stretch>
            <a:fillRect/>
          </a:stretch>
        </p:blipFill>
        <p:spPr bwMode="auto">
          <a:xfrm>
            <a:off x="5486400" y="2194560"/>
            <a:ext cx="3657600" cy="466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4145" r="15953" b="29167"/>
          <a:stretch>
            <a:fillRect/>
          </a:stretch>
        </p:blipFill>
        <p:spPr bwMode="auto">
          <a:xfrm>
            <a:off x="152400" y="381000"/>
            <a:ext cx="5715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8" name="Picture 4" descr="Y:\DATA\didattica\corsoOperatori2014\TCM\Snap037_12-04.jpg"/>
          <p:cNvPicPr>
            <a:picLocks noChangeAspect="1" noChangeArrowheads="1"/>
          </p:cNvPicPr>
          <p:nvPr/>
        </p:nvPicPr>
        <p:blipFill>
          <a:blip r:embed="rId2"/>
          <a:srcRect b="31081"/>
          <a:stretch>
            <a:fillRect/>
          </a:stretch>
        </p:blipFill>
        <p:spPr bwMode="auto">
          <a:xfrm>
            <a:off x="0" y="0"/>
            <a:ext cx="8676947" cy="3886200"/>
          </a:xfrm>
          <a:prstGeom prst="rect">
            <a:avLst/>
          </a:prstGeom>
          <a:noFill/>
        </p:spPr>
      </p:pic>
      <p:pic>
        <p:nvPicPr>
          <p:cNvPr id="4" name="Picture 2" descr="C:\Users\pcloop\Dropbox\20141217_1643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4267200"/>
            <a:ext cx="3251200" cy="243840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5638800" y="4953000"/>
            <a:ext cx="9906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4572000"/>
            <a:ext cx="4267200" cy="1600200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effectLst>
            <a:outerShdw blurRad="50800" dist="50800" dir="5400000" algn="ctr" rotWithShape="0">
              <a:schemeClr val="accent3">
                <a:lumMod val="40000"/>
                <a:lumOff val="60000"/>
              </a:schemeClr>
            </a:outerShdw>
          </a:effectLst>
        </p:spPr>
        <p:txBody>
          <a:bodyPr>
            <a:normAutofit fontScale="85000" lnSpcReduction="20000"/>
          </a:bodyPr>
          <a:lstStyle/>
          <a:p>
            <a:r>
              <a:rPr lang="it-IT" sz="2400" dirty="0" smtClean="0"/>
              <a:t>I</a:t>
            </a:r>
            <a:r>
              <a:rPr lang="it-IT" sz="1600" dirty="0" smtClean="0"/>
              <a:t>acc</a:t>
            </a:r>
            <a:r>
              <a:rPr lang="it-IT" sz="2400" dirty="0" smtClean="0"/>
              <a:t> [mA] </a:t>
            </a:r>
            <a:r>
              <a:rPr lang="it-IT" sz="2400" dirty="0" smtClean="0">
                <a:sym typeface="Symbol"/>
              </a:rPr>
              <a:t>  -&gt; </a:t>
            </a:r>
            <a:r>
              <a:rPr lang="it-IT" sz="2400" dirty="0" smtClean="0"/>
              <a:t>  Q [nC] * 9.2</a:t>
            </a:r>
          </a:p>
          <a:p>
            <a:endParaRPr lang="it-IT" sz="2400" dirty="0" smtClean="0"/>
          </a:p>
          <a:p>
            <a:r>
              <a:rPr lang="it-IT" sz="2400" dirty="0" smtClean="0"/>
              <a:t>Q [nC]   </a:t>
            </a:r>
            <a:r>
              <a:rPr lang="it-IT" sz="2400" dirty="0" smtClean="0">
                <a:sym typeface="Symbol"/>
              </a:rPr>
              <a:t>-&gt;  </a:t>
            </a:r>
            <a:r>
              <a:rPr lang="it-IT" sz="2400" dirty="0" smtClean="0"/>
              <a:t> I</a:t>
            </a:r>
            <a:r>
              <a:rPr lang="it-IT" sz="1400" dirty="0" smtClean="0"/>
              <a:t>acc</a:t>
            </a:r>
            <a:r>
              <a:rPr lang="it-IT" sz="2400" dirty="0" smtClean="0"/>
              <a:t> [mA]  /  9.2</a:t>
            </a:r>
          </a:p>
          <a:p>
            <a:endParaRPr lang="it-IT" sz="2400" dirty="0" smtClean="0"/>
          </a:p>
          <a:p>
            <a:r>
              <a:rPr lang="it-IT" sz="2400" dirty="0" smtClean="0"/>
              <a:t>I</a:t>
            </a:r>
            <a:r>
              <a:rPr lang="it-IT" sz="1600" dirty="0" smtClean="0"/>
              <a:t>MR</a:t>
            </a:r>
            <a:r>
              <a:rPr lang="it-IT" sz="2400" dirty="0" smtClean="0"/>
              <a:t> [mA] </a:t>
            </a:r>
            <a:r>
              <a:rPr lang="it-IT" sz="2400" dirty="0" smtClean="0">
                <a:sym typeface="Symbol"/>
              </a:rPr>
              <a:t>  -&gt; </a:t>
            </a:r>
            <a:r>
              <a:rPr lang="it-IT" sz="2400" dirty="0" smtClean="0"/>
              <a:t>  Q [nC] * 3.07</a:t>
            </a:r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861304" y="5163312"/>
            <a:ext cx="457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" dirty="0" smtClean="0"/>
              <a:t>10</a:t>
            </a:r>
            <a:endParaRPr lang="it-IT" sz="700" dirty="0"/>
          </a:p>
        </p:txBody>
      </p:sp>
      <p:sp>
        <p:nvSpPr>
          <p:cNvPr id="8" name="TextBox 7"/>
          <p:cNvSpPr txBox="1"/>
          <p:nvPr/>
        </p:nvSpPr>
        <p:spPr>
          <a:xfrm>
            <a:off x="5562600" y="6488668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esempio</a:t>
            </a:r>
            <a:endParaRPr lang="it-IT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2743200" y="3962400"/>
            <a:ext cx="2590800" cy="381000"/>
          </a:xfrm>
          <a:prstGeom prst="wedgeRoundRectCallout">
            <a:avLst>
              <a:gd name="adj1" fmla="val -401"/>
              <a:gd name="adj2" fmla="val -31021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/>
              <a:t>Attenzione</a:t>
            </a:r>
            <a:endParaRPr lang="it-IT" sz="11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 l="32212" t="6652" r="25861" b="14855"/>
          <a:stretch>
            <a:fillRect/>
          </a:stretch>
        </p:blipFill>
        <p:spPr bwMode="auto">
          <a:xfrm>
            <a:off x="3352800" y="4495800"/>
            <a:ext cx="194721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nap0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87568"/>
            <a:ext cx="8841884" cy="42274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1143000"/>
            <a:ext cx="3696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http://danteweb.lnf.infn.it/wcmdata/</a:t>
            </a:r>
            <a:endParaRPr lang="it-IT" dirty="0"/>
          </a:p>
        </p:txBody>
      </p:sp>
      <p:sp>
        <p:nvSpPr>
          <p:cNvPr id="8" name="TextBox 7"/>
          <p:cNvSpPr txBox="1"/>
          <p:nvPr/>
        </p:nvSpPr>
        <p:spPr>
          <a:xfrm>
            <a:off x="6400800" y="5715000"/>
            <a:ext cx="2590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F. </a:t>
            </a:r>
            <a:r>
              <a:rPr lang="en-US" sz="1400" dirty="0" err="1" smtClean="0"/>
              <a:t>Agostini</a:t>
            </a:r>
            <a:r>
              <a:rPr lang="en-US" sz="1400" dirty="0" smtClean="0"/>
              <a:t>, P. </a:t>
            </a:r>
            <a:r>
              <a:rPr lang="en-US" sz="1400" dirty="0" err="1" smtClean="0"/>
              <a:t>Ciuffetti</a:t>
            </a:r>
            <a:r>
              <a:rPr lang="en-US" sz="1400" dirty="0" smtClean="0"/>
              <a:t>, A. </a:t>
            </a:r>
            <a:r>
              <a:rPr lang="en-US" sz="1400" dirty="0" err="1" smtClean="0"/>
              <a:t>Stecchi</a:t>
            </a:r>
            <a:r>
              <a:rPr lang="en-US" sz="1400" dirty="0" smtClean="0"/>
              <a:t>:</a:t>
            </a:r>
          </a:p>
          <a:p>
            <a:r>
              <a:rPr lang="en-US" sz="1400" dirty="0" smtClean="0"/>
              <a:t>Nota </a:t>
            </a:r>
            <a:r>
              <a:rPr lang="en-US" sz="1400" dirty="0" err="1" smtClean="0"/>
              <a:t>Tecnica</a:t>
            </a:r>
            <a:r>
              <a:rPr lang="en-US" sz="1400" dirty="0" smtClean="0"/>
              <a:t> C-21 (2014)</a:t>
            </a:r>
            <a:endParaRPr lang="it-IT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3356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TRANSFER LINES: MISURA CARICA</a:t>
            </a:r>
            <a:endParaRPr lang="it-IT" dirty="0">
              <a:ln w="1841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5743575" cy="3705225"/>
          </a:xfrm>
          <a:prstGeom prst="rect">
            <a:avLst/>
          </a:prstGeom>
        </p:spPr>
      </p:pic>
      <p:pic>
        <p:nvPicPr>
          <p:cNvPr id="5" name="Picture 4" descr="eee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2914650"/>
            <a:ext cx="5334000" cy="3943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3924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CORRENTE:  Accumulatore e Main Rings</a:t>
            </a:r>
            <a:endParaRPr lang="it-IT" dirty="0">
              <a:ln w="1841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 l="11364" t="3777" r="13636"/>
          <a:stretch>
            <a:fillRect/>
          </a:stretch>
        </p:blipFill>
        <p:spPr bwMode="auto">
          <a:xfrm>
            <a:off x="76200" y="3276600"/>
            <a:ext cx="4495800" cy="3471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/>
          <a:srcRect t="46604"/>
          <a:stretch>
            <a:fillRect/>
          </a:stretch>
        </p:blipFill>
        <p:spPr bwMode="auto">
          <a:xfrm>
            <a:off x="152400" y="381000"/>
            <a:ext cx="696751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0" y="0"/>
            <a:ext cx="3924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CORRENTE:  Accumulatore e Main Rings</a:t>
            </a:r>
            <a:endParaRPr lang="it-IT" dirty="0">
              <a:ln w="1841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8578" t="22876" r="3186" b="6863"/>
          <a:stretch>
            <a:fillRect/>
          </a:stretch>
        </p:blipFill>
        <p:spPr bwMode="auto">
          <a:xfrm>
            <a:off x="4038599" y="2362200"/>
            <a:ext cx="5105401" cy="3049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1873</TotalTime>
  <Words>518</Words>
  <Application>Microsoft Office PowerPoint</Application>
  <PresentationFormat>On-screen Show (4:3)</PresentationFormat>
  <Paragraphs>148</Paragraphs>
  <Slides>38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Sistemi di Diagnostica di DAFNE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Angelo</dc:creator>
  <cp:lastModifiedBy>Angelo</cp:lastModifiedBy>
  <cp:revision>280</cp:revision>
  <dcterms:created xsi:type="dcterms:W3CDTF">2006-08-16T00:00:00Z</dcterms:created>
  <dcterms:modified xsi:type="dcterms:W3CDTF">2015-01-08T12:31:37Z</dcterms:modified>
</cp:coreProperties>
</file>