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98" r:id="rId5"/>
    <p:sldId id="259" r:id="rId6"/>
    <p:sldId id="280" r:id="rId7"/>
    <p:sldId id="282" r:id="rId8"/>
    <p:sldId id="297" r:id="rId9"/>
    <p:sldId id="272" r:id="rId10"/>
    <p:sldId id="277" r:id="rId11"/>
    <p:sldId id="260" r:id="rId12"/>
    <p:sldId id="261" r:id="rId13"/>
    <p:sldId id="289" r:id="rId14"/>
    <p:sldId id="291" r:id="rId15"/>
    <p:sldId id="290" r:id="rId16"/>
    <p:sldId id="262" r:id="rId17"/>
    <p:sldId id="273" r:id="rId18"/>
    <p:sldId id="283" r:id="rId19"/>
    <p:sldId id="284" r:id="rId20"/>
    <p:sldId id="299" r:id="rId21"/>
    <p:sldId id="300" r:id="rId22"/>
    <p:sldId id="264" r:id="rId23"/>
    <p:sldId id="287" r:id="rId24"/>
    <p:sldId id="279" r:id="rId25"/>
    <p:sldId id="265" r:id="rId26"/>
    <p:sldId id="275" r:id="rId27"/>
    <p:sldId id="276" r:id="rId28"/>
    <p:sldId id="278" r:id="rId29"/>
    <p:sldId id="285" r:id="rId30"/>
    <p:sldId id="286" r:id="rId31"/>
    <p:sldId id="301" r:id="rId32"/>
    <p:sldId id="302" r:id="rId33"/>
    <p:sldId id="303" r:id="rId34"/>
    <p:sldId id="295" r:id="rId35"/>
    <p:sldId id="267" r:id="rId36"/>
    <p:sldId id="268" r:id="rId37"/>
    <p:sldId id="269" r:id="rId38"/>
    <p:sldId id="270" r:id="rId39"/>
    <p:sldId id="288" r:id="rId40"/>
    <p:sldId id="292" r:id="rId41"/>
  </p:sldIdLst>
  <p:sldSz cx="9144000" cy="6858000" type="screen4x3"/>
  <p:notesSz cx="6864350" cy="999648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763" y="4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4552" cy="499824"/>
          </a:xfrm>
          <a:prstGeom prst="rect">
            <a:avLst/>
          </a:prstGeom>
        </p:spPr>
        <p:txBody>
          <a:bodyPr vert="horz" lIns="96341" tIns="48171" rIns="96341" bIns="48171" rtlCol="0"/>
          <a:lstStyle>
            <a:lvl1pPr algn="l">
              <a:defRPr sz="1300"/>
            </a:lvl1pPr>
          </a:lstStyle>
          <a:p>
            <a:endParaRPr lang="it-IT"/>
          </a:p>
        </p:txBody>
      </p:sp>
      <p:sp>
        <p:nvSpPr>
          <p:cNvPr id="3" name="Segnaposto data 2"/>
          <p:cNvSpPr>
            <a:spLocks noGrp="1"/>
          </p:cNvSpPr>
          <p:nvPr>
            <p:ph type="dt" idx="1"/>
          </p:nvPr>
        </p:nvSpPr>
        <p:spPr>
          <a:xfrm>
            <a:off x="3888210" y="0"/>
            <a:ext cx="2974552" cy="499824"/>
          </a:xfrm>
          <a:prstGeom prst="rect">
            <a:avLst/>
          </a:prstGeom>
        </p:spPr>
        <p:txBody>
          <a:bodyPr vert="horz" lIns="96341" tIns="48171" rIns="96341" bIns="48171" rtlCol="0"/>
          <a:lstStyle>
            <a:lvl1pPr algn="r">
              <a:defRPr sz="1300"/>
            </a:lvl1pPr>
          </a:lstStyle>
          <a:p>
            <a:fld id="{3F0D63BE-2C7C-4488-BFCD-D9D640BC3488}" type="datetimeFigureOut">
              <a:rPr lang="it-IT" smtClean="0"/>
              <a:t>06/01/2015</a:t>
            </a:fld>
            <a:endParaRPr lang="it-IT"/>
          </a:p>
        </p:txBody>
      </p:sp>
      <p:sp>
        <p:nvSpPr>
          <p:cNvPr id="4" name="Segnaposto immagine diapositiva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41" tIns="48171" rIns="96341" bIns="48171" rtlCol="0" anchor="ctr"/>
          <a:lstStyle/>
          <a:p>
            <a:endParaRPr lang="it-IT"/>
          </a:p>
        </p:txBody>
      </p:sp>
      <p:sp>
        <p:nvSpPr>
          <p:cNvPr id="5" name="Segnaposto note 4"/>
          <p:cNvSpPr>
            <a:spLocks noGrp="1"/>
          </p:cNvSpPr>
          <p:nvPr>
            <p:ph type="body" sz="quarter" idx="3"/>
          </p:nvPr>
        </p:nvSpPr>
        <p:spPr>
          <a:xfrm>
            <a:off x="686435" y="4748332"/>
            <a:ext cx="5491480" cy="4498420"/>
          </a:xfrm>
          <a:prstGeom prst="rect">
            <a:avLst/>
          </a:prstGeom>
        </p:spPr>
        <p:txBody>
          <a:bodyPr vert="horz" lIns="96341" tIns="48171" rIns="96341" bIns="48171"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94929"/>
            <a:ext cx="2974552" cy="499824"/>
          </a:xfrm>
          <a:prstGeom prst="rect">
            <a:avLst/>
          </a:prstGeom>
        </p:spPr>
        <p:txBody>
          <a:bodyPr vert="horz" lIns="96341" tIns="48171" rIns="96341" bIns="48171" rtlCol="0" anchor="b"/>
          <a:lstStyle>
            <a:lvl1pPr algn="l">
              <a:defRPr sz="1300"/>
            </a:lvl1pPr>
          </a:lstStyle>
          <a:p>
            <a:endParaRPr lang="it-IT"/>
          </a:p>
        </p:txBody>
      </p:sp>
      <p:sp>
        <p:nvSpPr>
          <p:cNvPr id="7" name="Segnaposto numero diapositiva 6"/>
          <p:cNvSpPr>
            <a:spLocks noGrp="1"/>
          </p:cNvSpPr>
          <p:nvPr>
            <p:ph type="sldNum" sz="quarter" idx="5"/>
          </p:nvPr>
        </p:nvSpPr>
        <p:spPr>
          <a:xfrm>
            <a:off x="3888210" y="9494929"/>
            <a:ext cx="2974552" cy="499824"/>
          </a:xfrm>
          <a:prstGeom prst="rect">
            <a:avLst/>
          </a:prstGeom>
        </p:spPr>
        <p:txBody>
          <a:bodyPr vert="horz" lIns="96341" tIns="48171" rIns="96341" bIns="48171" rtlCol="0" anchor="b"/>
          <a:lstStyle>
            <a:lvl1pPr algn="r">
              <a:defRPr sz="1300"/>
            </a:lvl1pPr>
          </a:lstStyle>
          <a:p>
            <a:fld id="{4BCDC54F-8106-4A64-9015-A06A353C6708}" type="slidenum">
              <a:rPr lang="it-IT" smtClean="0"/>
              <a:t>‹N›</a:t>
            </a:fld>
            <a:endParaRPr lang="it-IT"/>
          </a:p>
        </p:txBody>
      </p:sp>
    </p:spTree>
    <p:extLst>
      <p:ext uri="{BB962C8B-B14F-4D97-AF65-F5344CB8AC3E}">
        <p14:creationId xmlns:p14="http://schemas.microsoft.com/office/powerpoint/2010/main" val="3651884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BCDC54F-8106-4A64-9015-A06A353C6708}" type="slidenum">
              <a:rPr lang="it-IT" smtClean="0"/>
              <a:t>1</a:t>
            </a:fld>
            <a:endParaRPr lang="it-IT"/>
          </a:p>
        </p:txBody>
      </p:sp>
    </p:spTree>
    <p:extLst>
      <p:ext uri="{BB962C8B-B14F-4D97-AF65-F5344CB8AC3E}">
        <p14:creationId xmlns:p14="http://schemas.microsoft.com/office/powerpoint/2010/main" val="1120355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4BCDC54F-8106-4A64-9015-A06A353C6708}" type="slidenum">
              <a:rPr lang="it-IT" smtClean="0"/>
              <a:t>16</a:t>
            </a:fld>
            <a:endParaRPr lang="it-IT"/>
          </a:p>
        </p:txBody>
      </p:sp>
    </p:spTree>
    <p:extLst>
      <p:ext uri="{BB962C8B-B14F-4D97-AF65-F5344CB8AC3E}">
        <p14:creationId xmlns:p14="http://schemas.microsoft.com/office/powerpoint/2010/main" val="3261261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3A43867-48DF-4945-B780-404C4CA2CD68}" type="datetimeFigureOut">
              <a:rPr lang="it-IT" smtClean="0"/>
              <a:t>06/01/2015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95C333-7D1A-4214-9F77-4D45F9C95F92}" type="slidenum">
              <a:rPr lang="it-IT" smtClean="0"/>
              <a:t>‹N›</a:t>
            </a:fld>
            <a:endParaRPr lang="it-IT"/>
          </a:p>
        </p:txBody>
      </p:sp>
    </p:spTree>
    <p:extLst>
      <p:ext uri="{BB962C8B-B14F-4D97-AF65-F5344CB8AC3E}">
        <p14:creationId xmlns:p14="http://schemas.microsoft.com/office/powerpoint/2010/main" val="517576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3A43867-48DF-4945-B780-404C4CA2CD68}" type="datetimeFigureOut">
              <a:rPr lang="it-IT" smtClean="0"/>
              <a:t>06/01/2015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95C333-7D1A-4214-9F77-4D45F9C95F92}" type="slidenum">
              <a:rPr lang="it-IT" smtClean="0"/>
              <a:t>‹N›</a:t>
            </a:fld>
            <a:endParaRPr lang="it-IT"/>
          </a:p>
        </p:txBody>
      </p:sp>
    </p:spTree>
    <p:extLst>
      <p:ext uri="{BB962C8B-B14F-4D97-AF65-F5344CB8AC3E}">
        <p14:creationId xmlns:p14="http://schemas.microsoft.com/office/powerpoint/2010/main" val="367369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3A43867-48DF-4945-B780-404C4CA2CD68}" type="datetimeFigureOut">
              <a:rPr lang="it-IT" smtClean="0"/>
              <a:t>06/01/2015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95C333-7D1A-4214-9F77-4D45F9C95F92}" type="slidenum">
              <a:rPr lang="it-IT" smtClean="0"/>
              <a:t>‹N›</a:t>
            </a:fld>
            <a:endParaRPr lang="it-IT"/>
          </a:p>
        </p:txBody>
      </p:sp>
    </p:spTree>
    <p:extLst>
      <p:ext uri="{BB962C8B-B14F-4D97-AF65-F5344CB8AC3E}">
        <p14:creationId xmlns:p14="http://schemas.microsoft.com/office/powerpoint/2010/main" val="4207407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3A43867-48DF-4945-B780-404C4CA2CD68}" type="datetimeFigureOut">
              <a:rPr lang="it-IT" smtClean="0"/>
              <a:t>06/01/2015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95C333-7D1A-4214-9F77-4D45F9C95F92}" type="slidenum">
              <a:rPr lang="it-IT" smtClean="0"/>
              <a:t>‹N›</a:t>
            </a:fld>
            <a:endParaRPr lang="it-IT"/>
          </a:p>
        </p:txBody>
      </p:sp>
    </p:spTree>
    <p:extLst>
      <p:ext uri="{BB962C8B-B14F-4D97-AF65-F5344CB8AC3E}">
        <p14:creationId xmlns:p14="http://schemas.microsoft.com/office/powerpoint/2010/main" val="222384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3A43867-48DF-4945-B780-404C4CA2CD68}" type="datetimeFigureOut">
              <a:rPr lang="it-IT" smtClean="0"/>
              <a:t>06/01/2015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E95C333-7D1A-4214-9F77-4D45F9C95F92}" type="slidenum">
              <a:rPr lang="it-IT" smtClean="0"/>
              <a:t>‹N›</a:t>
            </a:fld>
            <a:endParaRPr lang="it-IT"/>
          </a:p>
        </p:txBody>
      </p:sp>
    </p:spTree>
    <p:extLst>
      <p:ext uri="{BB962C8B-B14F-4D97-AF65-F5344CB8AC3E}">
        <p14:creationId xmlns:p14="http://schemas.microsoft.com/office/powerpoint/2010/main" val="1502243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3A43867-48DF-4945-B780-404C4CA2CD68}" type="datetimeFigureOut">
              <a:rPr lang="it-IT" smtClean="0"/>
              <a:t>06/01/2015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95C333-7D1A-4214-9F77-4D45F9C95F92}" type="slidenum">
              <a:rPr lang="it-IT" smtClean="0"/>
              <a:t>‹N›</a:t>
            </a:fld>
            <a:endParaRPr lang="it-IT"/>
          </a:p>
        </p:txBody>
      </p:sp>
    </p:spTree>
    <p:extLst>
      <p:ext uri="{BB962C8B-B14F-4D97-AF65-F5344CB8AC3E}">
        <p14:creationId xmlns:p14="http://schemas.microsoft.com/office/powerpoint/2010/main" val="1895025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3A43867-48DF-4945-B780-404C4CA2CD68}" type="datetimeFigureOut">
              <a:rPr lang="it-IT" smtClean="0"/>
              <a:t>06/01/2015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E95C333-7D1A-4214-9F77-4D45F9C95F92}" type="slidenum">
              <a:rPr lang="it-IT" smtClean="0"/>
              <a:t>‹N›</a:t>
            </a:fld>
            <a:endParaRPr lang="it-IT"/>
          </a:p>
        </p:txBody>
      </p:sp>
    </p:spTree>
    <p:extLst>
      <p:ext uri="{BB962C8B-B14F-4D97-AF65-F5344CB8AC3E}">
        <p14:creationId xmlns:p14="http://schemas.microsoft.com/office/powerpoint/2010/main" val="403827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3A43867-48DF-4945-B780-404C4CA2CD68}" type="datetimeFigureOut">
              <a:rPr lang="it-IT" smtClean="0"/>
              <a:t>06/01/2015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E95C333-7D1A-4214-9F77-4D45F9C95F92}" type="slidenum">
              <a:rPr lang="it-IT" smtClean="0"/>
              <a:t>‹N›</a:t>
            </a:fld>
            <a:endParaRPr lang="it-IT"/>
          </a:p>
        </p:txBody>
      </p:sp>
    </p:spTree>
    <p:extLst>
      <p:ext uri="{BB962C8B-B14F-4D97-AF65-F5344CB8AC3E}">
        <p14:creationId xmlns:p14="http://schemas.microsoft.com/office/powerpoint/2010/main" val="2834415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3A43867-48DF-4945-B780-404C4CA2CD68}" type="datetimeFigureOut">
              <a:rPr lang="it-IT" smtClean="0"/>
              <a:t>06/01/2015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E95C333-7D1A-4214-9F77-4D45F9C95F92}" type="slidenum">
              <a:rPr lang="it-IT" smtClean="0"/>
              <a:t>‹N›</a:t>
            </a:fld>
            <a:endParaRPr lang="it-IT"/>
          </a:p>
        </p:txBody>
      </p:sp>
    </p:spTree>
    <p:extLst>
      <p:ext uri="{BB962C8B-B14F-4D97-AF65-F5344CB8AC3E}">
        <p14:creationId xmlns:p14="http://schemas.microsoft.com/office/powerpoint/2010/main" val="3687697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3A43867-48DF-4945-B780-404C4CA2CD68}" type="datetimeFigureOut">
              <a:rPr lang="it-IT" smtClean="0"/>
              <a:t>06/01/2015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95C333-7D1A-4214-9F77-4D45F9C95F92}" type="slidenum">
              <a:rPr lang="it-IT" smtClean="0"/>
              <a:t>‹N›</a:t>
            </a:fld>
            <a:endParaRPr lang="it-IT"/>
          </a:p>
        </p:txBody>
      </p:sp>
    </p:spTree>
    <p:extLst>
      <p:ext uri="{BB962C8B-B14F-4D97-AF65-F5344CB8AC3E}">
        <p14:creationId xmlns:p14="http://schemas.microsoft.com/office/powerpoint/2010/main" val="179384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3A43867-48DF-4945-B780-404C4CA2CD68}" type="datetimeFigureOut">
              <a:rPr lang="it-IT" smtClean="0"/>
              <a:t>06/01/2015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E95C333-7D1A-4214-9F77-4D45F9C95F92}" type="slidenum">
              <a:rPr lang="it-IT" smtClean="0"/>
              <a:t>‹N›</a:t>
            </a:fld>
            <a:endParaRPr lang="it-IT"/>
          </a:p>
        </p:txBody>
      </p:sp>
    </p:spTree>
    <p:extLst>
      <p:ext uri="{BB962C8B-B14F-4D97-AF65-F5344CB8AC3E}">
        <p14:creationId xmlns:p14="http://schemas.microsoft.com/office/powerpoint/2010/main" val="66495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43867-48DF-4945-B780-404C4CA2CD68}" type="datetimeFigureOut">
              <a:rPr lang="it-IT" smtClean="0"/>
              <a:t>06/01/2015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5C333-7D1A-4214-9F77-4D45F9C95F92}" type="slidenum">
              <a:rPr lang="it-IT" smtClean="0"/>
              <a:t>‹N›</a:t>
            </a:fld>
            <a:endParaRPr lang="it-IT"/>
          </a:p>
        </p:txBody>
      </p:sp>
    </p:spTree>
    <p:extLst>
      <p:ext uri="{BB962C8B-B14F-4D97-AF65-F5344CB8AC3E}">
        <p14:creationId xmlns:p14="http://schemas.microsoft.com/office/powerpoint/2010/main" val="1843909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 </a:t>
            </a:r>
            <a:br>
              <a:rPr lang="it-IT" dirty="0" smtClean="0"/>
            </a:br>
            <a:r>
              <a:rPr lang="en-US" dirty="0" err="1"/>
              <a:t>Introduzione</a:t>
            </a:r>
            <a:r>
              <a:rPr lang="en-US" dirty="0"/>
              <a:t> </a:t>
            </a:r>
            <a:r>
              <a:rPr lang="en-US" dirty="0" err="1" smtClean="0"/>
              <a:t>all’Operazione</a:t>
            </a:r>
            <a:r>
              <a:rPr lang="en-US" dirty="0" smtClean="0"/>
              <a:t> </a:t>
            </a:r>
            <a:r>
              <a:rPr lang="en-US" dirty="0" err="1"/>
              <a:t>degli</a:t>
            </a:r>
            <a:r>
              <a:rPr lang="en-US" dirty="0"/>
              <a:t> </a:t>
            </a:r>
            <a:r>
              <a:rPr lang="en-US" dirty="0" err="1"/>
              <a:t>Acceleratori</a:t>
            </a:r>
            <a:r>
              <a:rPr lang="en-US" dirty="0"/>
              <a:t> </a:t>
            </a:r>
            <a:r>
              <a:rPr lang="en-US" dirty="0" err="1"/>
              <a:t>dei</a:t>
            </a:r>
            <a:r>
              <a:rPr lang="en-US"/>
              <a:t> </a:t>
            </a:r>
            <a:r>
              <a:rPr lang="en-US" smtClean="0"/>
              <a:t>LNF</a:t>
            </a:r>
            <a:r>
              <a:rPr lang="en-US" dirty="0" smtClean="0"/>
              <a:t/>
            </a:r>
            <a:br>
              <a:rPr lang="en-US" dirty="0" smtClean="0"/>
            </a:br>
            <a:r>
              <a:rPr lang="it-IT" dirty="0"/>
              <a:t>Magneti e Alimentatori DAFNE</a:t>
            </a:r>
            <a:br>
              <a:rPr lang="it-IT" dirty="0"/>
            </a:br>
            <a:endParaRPr lang="it-IT" dirty="0"/>
          </a:p>
        </p:txBody>
      </p:sp>
      <p:sp>
        <p:nvSpPr>
          <p:cNvPr id="3" name="Sottotitolo 2"/>
          <p:cNvSpPr>
            <a:spLocks noGrp="1"/>
          </p:cNvSpPr>
          <p:nvPr>
            <p:ph type="subTitle" idx="1"/>
          </p:nvPr>
        </p:nvSpPr>
        <p:spPr/>
        <p:txBody>
          <a:bodyPr/>
          <a:lstStyle/>
          <a:p>
            <a:r>
              <a:rPr lang="it-IT" dirty="0" smtClean="0"/>
              <a:t>Franco </a:t>
            </a:r>
            <a:r>
              <a:rPr lang="it-IT" dirty="0" err="1" smtClean="0"/>
              <a:t>Iungo</a:t>
            </a:r>
            <a:endParaRPr lang="it-IT" dirty="0" smtClean="0"/>
          </a:p>
          <a:p>
            <a:r>
              <a:rPr lang="it-IT" dirty="0" smtClean="0"/>
              <a:t>Gennaio 2015</a:t>
            </a:r>
            <a:endParaRPr lang="it-IT" dirty="0"/>
          </a:p>
        </p:txBody>
      </p:sp>
    </p:spTree>
    <p:extLst>
      <p:ext uri="{BB962C8B-B14F-4D97-AF65-F5344CB8AC3E}">
        <p14:creationId xmlns:p14="http://schemas.microsoft.com/office/powerpoint/2010/main" val="11589425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Comandi e stato dei </a:t>
            </a:r>
            <a:r>
              <a:rPr lang="it-IT" dirty="0" err="1"/>
              <a:t>P</a:t>
            </a:r>
            <a:r>
              <a:rPr lang="it-IT" dirty="0" err="1" smtClean="0"/>
              <a:t>ower</a:t>
            </a:r>
            <a:r>
              <a:rPr lang="it-IT" dirty="0" smtClean="0"/>
              <a:t> </a:t>
            </a:r>
            <a:r>
              <a:rPr lang="it-IT" dirty="0"/>
              <a:t>S</a:t>
            </a:r>
            <a:r>
              <a:rPr lang="it-IT" dirty="0" smtClean="0"/>
              <a:t>upply</a:t>
            </a:r>
            <a:endParaRPr lang="it-IT" dirty="0"/>
          </a:p>
        </p:txBody>
      </p:sp>
      <p:sp>
        <p:nvSpPr>
          <p:cNvPr id="3" name="Segnaposto contenuto 2"/>
          <p:cNvSpPr>
            <a:spLocks noGrp="1"/>
          </p:cNvSpPr>
          <p:nvPr>
            <p:ph idx="1"/>
          </p:nvPr>
        </p:nvSpPr>
        <p:spPr/>
        <p:txBody>
          <a:bodyPr>
            <a:normAutofit fontScale="92500"/>
          </a:bodyPr>
          <a:lstStyle/>
          <a:p>
            <a:r>
              <a:rPr lang="it-IT" sz="1800" b="1" dirty="0" err="1" smtClean="0"/>
              <a:t>Stand_by</a:t>
            </a:r>
            <a:r>
              <a:rPr lang="it-IT" sz="1800" b="1" dirty="0" smtClean="0"/>
              <a:t> </a:t>
            </a:r>
            <a:r>
              <a:rPr lang="it-IT" sz="1800" dirty="0"/>
              <a:t>= l’alimentatore  disalimenta la parte di potenza e torna in tensione ai </a:t>
            </a:r>
            <a:r>
              <a:rPr lang="it-IT" sz="1800" dirty="0" smtClean="0"/>
              <a:t>controlli (qualsiasi </a:t>
            </a:r>
            <a:r>
              <a:rPr lang="it-IT" sz="1800" dirty="0"/>
              <a:t>allarme porterà l’alimentatore in </a:t>
            </a:r>
            <a:r>
              <a:rPr lang="it-IT" sz="1800" dirty="0" err="1"/>
              <a:t>Stand_by</a:t>
            </a:r>
            <a:r>
              <a:rPr lang="it-IT" sz="1800" dirty="0"/>
              <a:t>  ad eccezione del </a:t>
            </a:r>
            <a:r>
              <a:rPr lang="it-IT" sz="1800" dirty="0" err="1"/>
              <a:t>warning</a:t>
            </a:r>
            <a:r>
              <a:rPr lang="it-IT" sz="1800" dirty="0"/>
              <a:t>  «</a:t>
            </a:r>
            <a:r>
              <a:rPr lang="it-IT" sz="1800" dirty="0" err="1"/>
              <a:t>Ripple</a:t>
            </a:r>
            <a:r>
              <a:rPr lang="it-IT" sz="1800" dirty="0"/>
              <a:t> </a:t>
            </a:r>
            <a:r>
              <a:rPr lang="it-IT" sz="1800" dirty="0" err="1"/>
              <a:t>too</a:t>
            </a:r>
            <a:r>
              <a:rPr lang="it-IT" sz="1800" dirty="0"/>
              <a:t> large</a:t>
            </a:r>
            <a:r>
              <a:rPr lang="it-IT" sz="1800" dirty="0" smtClean="0"/>
              <a:t>»).</a:t>
            </a:r>
            <a:endParaRPr lang="it-IT" sz="1800" dirty="0"/>
          </a:p>
          <a:p>
            <a:pPr marL="0" indent="0">
              <a:buNone/>
            </a:pPr>
            <a:endParaRPr lang="it-IT" sz="1800" dirty="0"/>
          </a:p>
          <a:p>
            <a:r>
              <a:rPr lang="it-IT" sz="1800" b="1" dirty="0" smtClean="0"/>
              <a:t>Reset</a:t>
            </a:r>
            <a:r>
              <a:rPr lang="it-IT" sz="1800" dirty="0" smtClean="0"/>
              <a:t> = resetta l’alimentatore nel caso di allarme memorizzato e non più presente, inefficace nel caso di presenza attiva di allarmi.</a:t>
            </a:r>
          </a:p>
          <a:p>
            <a:pPr marL="0" indent="0">
              <a:buNone/>
            </a:pPr>
            <a:endParaRPr lang="it-IT" sz="1800" dirty="0" smtClean="0"/>
          </a:p>
          <a:p>
            <a:r>
              <a:rPr lang="it-IT" sz="1800" b="1" dirty="0" smtClean="0"/>
              <a:t>Off</a:t>
            </a:r>
            <a:r>
              <a:rPr lang="it-IT" sz="1800" dirty="0" smtClean="0"/>
              <a:t> = questa istruzione invia all’alimentatore il comando di apertura dell’interruttore principale, se eseguita bisogna riarmare l’interruttore in locale</a:t>
            </a:r>
            <a:r>
              <a:rPr lang="it-IT" sz="1800" dirty="0"/>
              <a:t> </a:t>
            </a:r>
            <a:r>
              <a:rPr lang="it-IT" sz="1800" dirty="0" smtClean="0"/>
              <a:t>(solo addetti ai lavori).</a:t>
            </a:r>
          </a:p>
          <a:p>
            <a:pPr marL="0" indent="0">
              <a:buNone/>
            </a:pPr>
            <a:endParaRPr lang="it-IT" sz="1800" dirty="0" smtClean="0"/>
          </a:p>
          <a:p>
            <a:r>
              <a:rPr lang="it-IT" sz="1800" b="1" dirty="0" err="1" smtClean="0"/>
              <a:t>Init</a:t>
            </a:r>
            <a:r>
              <a:rPr lang="it-IT" sz="1800" dirty="0" smtClean="0"/>
              <a:t> = invia all’alimentatore le istruzioni presenti nei file di inizializzazione, da usare quando si notano </a:t>
            </a:r>
            <a:r>
              <a:rPr lang="it-IT" sz="1800" dirty="0" err="1" smtClean="0"/>
              <a:t>read</a:t>
            </a:r>
            <a:r>
              <a:rPr lang="it-IT" sz="1800" dirty="0" smtClean="0"/>
              <a:t>-out di corrente anomali e/o comportamenti strani.</a:t>
            </a:r>
          </a:p>
          <a:p>
            <a:pPr marL="0" indent="0">
              <a:buNone/>
            </a:pPr>
            <a:endParaRPr lang="it-IT" sz="1800" dirty="0" smtClean="0"/>
          </a:p>
          <a:p>
            <a:r>
              <a:rPr lang="it-IT" sz="1800" b="1" dirty="0" smtClean="0"/>
              <a:t>Comandi sulla polarità </a:t>
            </a:r>
            <a:r>
              <a:rPr lang="it-IT" sz="1800" dirty="0" smtClean="0"/>
              <a:t>= i comandi + e - servono a cambiare polarità sull’alimentatore; il comando  Open si seleziona per fare misure sul carico </a:t>
            </a:r>
            <a:r>
              <a:rPr lang="it-IT" sz="1800" dirty="0"/>
              <a:t>(solo addetti ai lavori</a:t>
            </a:r>
            <a:r>
              <a:rPr lang="it-IT" sz="1800" dirty="0" smtClean="0"/>
              <a:t>).</a:t>
            </a:r>
            <a:endParaRPr lang="it-IT" sz="1800" dirty="0"/>
          </a:p>
          <a:p>
            <a:endParaRPr lang="it-IT" dirty="0"/>
          </a:p>
        </p:txBody>
      </p:sp>
    </p:spTree>
    <p:extLst>
      <p:ext uri="{BB962C8B-B14F-4D97-AF65-F5344CB8AC3E}">
        <p14:creationId xmlns:p14="http://schemas.microsoft.com/office/powerpoint/2010/main" val="3116835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Mag_Terminal</a:t>
            </a:r>
            <a:endParaRPr lang="it-IT" dirty="0"/>
          </a:p>
        </p:txBody>
      </p:sp>
      <p:sp>
        <p:nvSpPr>
          <p:cNvPr id="3" name="Segnaposto contenuto 2"/>
          <p:cNvSpPr>
            <a:spLocks noGrp="1"/>
          </p:cNvSpPr>
          <p:nvPr>
            <p:ph idx="1"/>
          </p:nvPr>
        </p:nvSpPr>
        <p:spPr/>
        <p:txBody>
          <a:bodyPr>
            <a:normAutofit/>
          </a:bodyPr>
          <a:lstStyle/>
          <a:p>
            <a:pPr marL="0" indent="0">
              <a:buNone/>
            </a:pPr>
            <a:r>
              <a:rPr lang="it-IT" dirty="0" smtClean="0"/>
              <a:t>Sul </a:t>
            </a:r>
            <a:r>
              <a:rPr lang="it-IT" dirty="0" err="1" smtClean="0"/>
              <a:t>Mag_Terminal</a:t>
            </a:r>
            <a:r>
              <a:rPr lang="it-IT" dirty="0" smtClean="0"/>
              <a:t> vi sono molte informazioni che segnalano lo stato dei vari alimentatori. Nella figura possiamo notare la presenza di un allarme sui pulsati (cliccando sulla freccia arancione in basso a destra si apre il dettaglio); si tratta del </a:t>
            </a:r>
            <a:r>
              <a:rPr lang="it-IT" dirty="0" err="1" smtClean="0"/>
              <a:t>warning</a:t>
            </a:r>
            <a:r>
              <a:rPr lang="it-IT" dirty="0" smtClean="0"/>
              <a:t> «</a:t>
            </a:r>
            <a:r>
              <a:rPr lang="it-IT" dirty="0" err="1" smtClean="0"/>
              <a:t>ripple</a:t>
            </a:r>
            <a:r>
              <a:rPr lang="it-IT" dirty="0" smtClean="0"/>
              <a:t> </a:t>
            </a:r>
            <a:r>
              <a:rPr lang="it-IT" dirty="0" err="1" smtClean="0"/>
              <a:t>too</a:t>
            </a:r>
            <a:r>
              <a:rPr lang="it-IT" dirty="0" smtClean="0"/>
              <a:t> large», l’unico allarme che non porta in stand-by l’alimentatore ma avverte che è stata superata la soglia di oscillazione in corrente dell’alimentatore. </a:t>
            </a:r>
          </a:p>
          <a:p>
            <a:endParaRPr lang="it-IT" dirty="0"/>
          </a:p>
        </p:txBody>
      </p:sp>
    </p:spTree>
    <p:extLst>
      <p:ext uri="{BB962C8B-B14F-4D97-AF65-F5344CB8AC3E}">
        <p14:creationId xmlns:p14="http://schemas.microsoft.com/office/powerpoint/2010/main" val="437887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dirty="0"/>
          </a:p>
        </p:txBody>
      </p:sp>
      <p:pic>
        <p:nvPicPr>
          <p:cNvPr id="1026" name="Picture 2" descr="C:\Users\franco\Google Drive\cartella gmail\Corso\mag_termin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404664"/>
            <a:ext cx="6624735" cy="5952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906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Interpretazione degli allarmi  dei </a:t>
            </a:r>
            <a:r>
              <a:rPr lang="it-IT" dirty="0" err="1" smtClean="0"/>
              <a:t>Power</a:t>
            </a:r>
            <a:r>
              <a:rPr lang="it-IT" dirty="0" smtClean="0"/>
              <a:t> Supply</a:t>
            </a:r>
            <a:endParaRPr lang="it-IT" dirty="0"/>
          </a:p>
        </p:txBody>
      </p:sp>
      <p:sp>
        <p:nvSpPr>
          <p:cNvPr id="3" name="Segnaposto contenuto 2"/>
          <p:cNvSpPr>
            <a:spLocks noGrp="1"/>
          </p:cNvSpPr>
          <p:nvPr>
            <p:ph idx="1"/>
          </p:nvPr>
        </p:nvSpPr>
        <p:spPr/>
        <p:txBody>
          <a:bodyPr>
            <a:normAutofit fontScale="62500" lnSpcReduction="20000"/>
          </a:bodyPr>
          <a:lstStyle/>
          <a:p>
            <a:pPr marL="0" indent="0">
              <a:buNone/>
            </a:pPr>
            <a:r>
              <a:rPr lang="it-IT" dirty="0" smtClean="0"/>
              <a:t>Per la grande varietà di tipologie e di potenza degli  alimentatori istallati abbiamo una molteplicità di allarmi: ci sono allarmi sulla media tensione a 20 KV che riguardano i </a:t>
            </a:r>
            <a:r>
              <a:rPr lang="it-IT" dirty="0" err="1" smtClean="0"/>
              <a:t>Wiggler</a:t>
            </a:r>
            <a:r>
              <a:rPr lang="it-IT" dirty="0" smtClean="0"/>
              <a:t> e Dipoli e molti altri allarmi, meno gravi, che comunque porteranno l’alimentatore in Stand-By.</a:t>
            </a:r>
          </a:p>
          <a:p>
            <a:pPr marL="0" indent="0">
              <a:buNone/>
            </a:pPr>
            <a:r>
              <a:rPr lang="it-IT" dirty="0" smtClean="0"/>
              <a:t>In genere la maggior parte degli allarmi riguarda l’alimentatore, su questi deve intervenire personale del Servizio Elettrotecnica che conosce le macchine ed è addestrato per farlo.</a:t>
            </a:r>
          </a:p>
          <a:p>
            <a:pPr marL="0" indent="0">
              <a:buNone/>
            </a:pPr>
            <a:r>
              <a:rPr lang="it-IT" dirty="0" smtClean="0"/>
              <a:t>Per tutti gli alimentatori del sistema Acceleratori Dafne c’è un allarme che riguarda la protezione del carico alimentato. Questo allarme «</a:t>
            </a:r>
            <a:r>
              <a:rPr lang="it-IT" dirty="0" err="1" smtClean="0"/>
              <a:t>External</a:t>
            </a:r>
            <a:r>
              <a:rPr lang="it-IT" dirty="0" smtClean="0"/>
              <a:t> </a:t>
            </a:r>
            <a:r>
              <a:rPr lang="it-IT" dirty="0" err="1" smtClean="0"/>
              <a:t>Interlock</a:t>
            </a:r>
            <a:r>
              <a:rPr lang="it-IT" dirty="0" smtClean="0"/>
              <a:t>» protegge il magnete in caso di minore o totale mancanza di flusso dell’acqua di raffreddamento dello stesso e da sovratemperature registrate sui punti più caldi dei relativi magneti, in genere l’intervento è sui 60 °C.</a:t>
            </a:r>
          </a:p>
          <a:p>
            <a:pPr marL="0" indent="0">
              <a:buNone/>
            </a:pPr>
            <a:r>
              <a:rPr lang="it-IT" dirty="0" smtClean="0"/>
              <a:t>Quindi, per chiarire, l’</a:t>
            </a:r>
            <a:r>
              <a:rPr lang="it-IT" u="sng" dirty="0" err="1" smtClean="0"/>
              <a:t>External</a:t>
            </a:r>
            <a:r>
              <a:rPr lang="it-IT" u="sng" dirty="0" smtClean="0"/>
              <a:t> </a:t>
            </a:r>
            <a:r>
              <a:rPr lang="it-IT" u="sng" dirty="0" err="1" smtClean="0"/>
              <a:t>Interlock</a:t>
            </a:r>
            <a:r>
              <a:rPr lang="it-IT" dirty="0" smtClean="0"/>
              <a:t> ci dice che è intervenuto un </a:t>
            </a:r>
            <a:r>
              <a:rPr lang="it-IT" dirty="0" err="1" smtClean="0"/>
              <a:t>flussostato</a:t>
            </a:r>
            <a:r>
              <a:rPr lang="it-IT" dirty="0" smtClean="0"/>
              <a:t> relativo all’impianto di raffreddamento del magnete o un termostato </a:t>
            </a:r>
            <a:r>
              <a:rPr lang="it-IT" dirty="0"/>
              <a:t>bimetallo «</a:t>
            </a:r>
            <a:r>
              <a:rPr lang="it-IT" dirty="0" err="1"/>
              <a:t>thermoswitch</a:t>
            </a:r>
            <a:r>
              <a:rPr lang="it-IT" dirty="0"/>
              <a:t>» </a:t>
            </a:r>
            <a:r>
              <a:rPr lang="it-IT" dirty="0" smtClean="0"/>
              <a:t>istallato sulle uscite calde del magnete.</a:t>
            </a:r>
            <a:endParaRPr lang="it-IT" dirty="0"/>
          </a:p>
        </p:txBody>
      </p:sp>
    </p:spTree>
    <p:extLst>
      <p:ext uri="{BB962C8B-B14F-4D97-AF65-F5344CB8AC3E}">
        <p14:creationId xmlns:p14="http://schemas.microsoft.com/office/powerpoint/2010/main" val="1454825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Thermoswitches</a:t>
            </a:r>
            <a:r>
              <a:rPr lang="it-IT" dirty="0" smtClean="0"/>
              <a:t> istallati su un Quadrupolo Di Dafne</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844824"/>
            <a:ext cx="7546668" cy="4245001"/>
          </a:xfrm>
        </p:spPr>
      </p:pic>
    </p:spTree>
    <p:extLst>
      <p:ext uri="{BB962C8B-B14F-4D97-AF65-F5344CB8AC3E}">
        <p14:creationId xmlns:p14="http://schemas.microsoft.com/office/powerpoint/2010/main" val="21951788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Interpretazione degli allarmi  dei </a:t>
            </a:r>
            <a:r>
              <a:rPr lang="it-IT" dirty="0" err="1"/>
              <a:t>Power</a:t>
            </a:r>
            <a:r>
              <a:rPr lang="it-IT" dirty="0"/>
              <a:t> Supply</a:t>
            </a:r>
          </a:p>
        </p:txBody>
      </p:sp>
      <p:sp>
        <p:nvSpPr>
          <p:cNvPr id="3" name="Segnaposto contenuto 2"/>
          <p:cNvSpPr>
            <a:spLocks noGrp="1"/>
          </p:cNvSpPr>
          <p:nvPr>
            <p:ph idx="1"/>
          </p:nvPr>
        </p:nvSpPr>
        <p:spPr/>
        <p:txBody>
          <a:bodyPr>
            <a:normAutofit fontScale="92500" lnSpcReduction="20000"/>
          </a:bodyPr>
          <a:lstStyle/>
          <a:p>
            <a:pPr marL="0" indent="0">
              <a:buNone/>
            </a:pPr>
            <a:r>
              <a:rPr lang="it-IT" dirty="0" smtClean="0"/>
              <a:t>In genere </a:t>
            </a:r>
            <a:r>
              <a:rPr lang="it-IT" dirty="0"/>
              <a:t>quando interviene un </a:t>
            </a:r>
            <a:r>
              <a:rPr lang="it-IT" dirty="0" err="1" smtClean="0"/>
              <a:t>thermoswitch</a:t>
            </a:r>
            <a:r>
              <a:rPr lang="it-IT" dirty="0" smtClean="0"/>
              <a:t>, l’alimentatore poco dopo è resettabile, mentre se c’è una pompa di raffreddamento ferma, non potremo più accendere l’alimentatore prima della risoluzione del problema. In ogni caso, bisogna  consultare il </a:t>
            </a:r>
            <a:r>
              <a:rPr lang="it-IT" u="sng" dirty="0" smtClean="0"/>
              <a:t>Supervisore Impianti</a:t>
            </a:r>
            <a:r>
              <a:rPr lang="it-IT" dirty="0" smtClean="0"/>
              <a:t>  che ci dirà esattamente se è intervenuto un </a:t>
            </a:r>
            <a:r>
              <a:rPr lang="it-IT" dirty="0" err="1" smtClean="0"/>
              <a:t>flussostato</a:t>
            </a:r>
            <a:r>
              <a:rPr lang="it-IT" dirty="0"/>
              <a:t> o un </a:t>
            </a:r>
            <a:r>
              <a:rPr lang="it-IT" dirty="0" err="1" smtClean="0"/>
              <a:t>thermoswitch</a:t>
            </a:r>
            <a:r>
              <a:rPr lang="it-IT" dirty="0" smtClean="0"/>
              <a:t> del magnete (indicando anche quale), ricordo che alcuni magneti ne montano parecchie decine e </a:t>
            </a:r>
            <a:r>
              <a:rPr lang="it-IT" dirty="0"/>
              <a:t>q</a:t>
            </a:r>
            <a:r>
              <a:rPr lang="it-IT" dirty="0" smtClean="0"/>
              <a:t>ueste informazioni sono essenziali per trovare e risolvere il problema. </a:t>
            </a:r>
            <a:endParaRPr lang="it-IT" dirty="0"/>
          </a:p>
        </p:txBody>
      </p:sp>
    </p:spTree>
    <p:extLst>
      <p:ext uri="{BB962C8B-B14F-4D97-AF65-F5344CB8AC3E}">
        <p14:creationId xmlns:p14="http://schemas.microsoft.com/office/powerpoint/2010/main" val="325004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Correttori </a:t>
            </a:r>
            <a:r>
              <a:rPr lang="it-IT" dirty="0" err="1" smtClean="0"/>
              <a:t>Main</a:t>
            </a:r>
            <a:r>
              <a:rPr lang="it-IT" dirty="0" smtClean="0"/>
              <a:t> Rings, Transfer Lines e Accumulator.</a:t>
            </a:r>
            <a:endParaRPr lang="it-IT" dirty="0"/>
          </a:p>
        </p:txBody>
      </p:sp>
      <p:sp>
        <p:nvSpPr>
          <p:cNvPr id="3" name="Segnaposto contenuto 2"/>
          <p:cNvSpPr>
            <a:spLocks noGrp="1"/>
          </p:cNvSpPr>
          <p:nvPr>
            <p:ph idx="1"/>
          </p:nvPr>
        </p:nvSpPr>
        <p:spPr/>
        <p:txBody>
          <a:bodyPr/>
          <a:lstStyle/>
          <a:p>
            <a:pPr marL="0" indent="0">
              <a:buNone/>
            </a:pPr>
            <a:r>
              <a:rPr lang="it-IT" dirty="0" smtClean="0"/>
              <a:t>Alcune tipologie di alimentatori afferiscono a parti comuni da cui dipendono. Prima di accendere i singoli correttori è necessario accendere i </a:t>
            </a:r>
            <a:r>
              <a:rPr lang="it-IT" dirty="0" err="1" smtClean="0"/>
              <a:t>rack</a:t>
            </a:r>
            <a:r>
              <a:rPr lang="it-IT" dirty="0" smtClean="0"/>
              <a:t> comuni (</a:t>
            </a:r>
            <a:r>
              <a:rPr lang="it-IT" dirty="0" err="1"/>
              <a:t>M</a:t>
            </a:r>
            <a:r>
              <a:rPr lang="it-IT" dirty="0" err="1" smtClean="0"/>
              <a:t>ain</a:t>
            </a:r>
            <a:r>
              <a:rPr lang="it-IT" dirty="0" smtClean="0"/>
              <a:t> </a:t>
            </a:r>
            <a:r>
              <a:rPr lang="it-IT" dirty="0"/>
              <a:t>U</a:t>
            </a:r>
            <a:r>
              <a:rPr lang="it-IT" dirty="0" smtClean="0"/>
              <a:t>nit). Nel caso di un fault della </a:t>
            </a:r>
            <a:r>
              <a:rPr lang="it-IT" dirty="0" err="1"/>
              <a:t>M</a:t>
            </a:r>
            <a:r>
              <a:rPr lang="it-IT" dirty="0" err="1" smtClean="0"/>
              <a:t>ain</a:t>
            </a:r>
            <a:r>
              <a:rPr lang="it-IT" dirty="0" smtClean="0"/>
              <a:t> </a:t>
            </a:r>
            <a:r>
              <a:rPr lang="it-IT" dirty="0"/>
              <a:t>U</a:t>
            </a:r>
            <a:r>
              <a:rPr lang="it-IT" dirty="0" smtClean="0"/>
              <a:t>nit tutti i correttori </a:t>
            </a:r>
            <a:r>
              <a:rPr lang="it-IT" dirty="0"/>
              <a:t>a</a:t>
            </a:r>
            <a:r>
              <a:rPr lang="it-IT" dirty="0" smtClean="0"/>
              <a:t>fferenti andranno in allarme. Nella figura seguente, un esempio di </a:t>
            </a:r>
            <a:r>
              <a:rPr lang="it-IT" dirty="0" err="1" smtClean="0"/>
              <a:t>Main</a:t>
            </a:r>
            <a:r>
              <a:rPr lang="it-IT" dirty="0" smtClean="0"/>
              <a:t> Unit che riguarda i Correttori dell’Accumulatore.</a:t>
            </a:r>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spTree>
    <p:extLst>
      <p:ext uri="{BB962C8B-B14F-4D97-AF65-F5344CB8AC3E}">
        <p14:creationId xmlns:p14="http://schemas.microsoft.com/office/powerpoint/2010/main" val="6018122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404664"/>
            <a:ext cx="7470830" cy="5976665"/>
          </a:xfrm>
        </p:spPr>
      </p:pic>
    </p:spTree>
    <p:extLst>
      <p:ext uri="{BB962C8B-B14F-4D97-AF65-F5344CB8AC3E}">
        <p14:creationId xmlns:p14="http://schemas.microsoft.com/office/powerpoint/2010/main" val="4263950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Correttori </a:t>
            </a:r>
            <a:r>
              <a:rPr lang="it-IT" dirty="0" err="1"/>
              <a:t>Main</a:t>
            </a:r>
            <a:r>
              <a:rPr lang="it-IT" dirty="0"/>
              <a:t> Rings, Transfer Lines e Accumulator.</a:t>
            </a:r>
          </a:p>
        </p:txBody>
      </p:sp>
      <p:sp>
        <p:nvSpPr>
          <p:cNvPr id="3" name="Segnaposto contenuto 2"/>
          <p:cNvSpPr>
            <a:spLocks noGrp="1"/>
          </p:cNvSpPr>
          <p:nvPr>
            <p:ph idx="1"/>
          </p:nvPr>
        </p:nvSpPr>
        <p:spPr/>
        <p:txBody>
          <a:bodyPr>
            <a:normAutofit fontScale="77500" lnSpcReduction="20000"/>
          </a:bodyPr>
          <a:lstStyle/>
          <a:p>
            <a:pPr marL="0" indent="0">
              <a:buNone/>
            </a:pPr>
            <a:r>
              <a:rPr lang="it-IT" dirty="0" smtClean="0"/>
              <a:t>Possiamo trovare le </a:t>
            </a:r>
            <a:r>
              <a:rPr lang="it-IT" dirty="0" err="1" smtClean="0"/>
              <a:t>Main</a:t>
            </a:r>
            <a:r>
              <a:rPr lang="it-IT" dirty="0" smtClean="0"/>
              <a:t> Unit sotto </a:t>
            </a:r>
            <a:r>
              <a:rPr lang="it-IT" dirty="0" err="1"/>
              <a:t>M</a:t>
            </a:r>
            <a:r>
              <a:rPr lang="it-IT" dirty="0" err="1" smtClean="0"/>
              <a:t>ain</a:t>
            </a:r>
            <a:r>
              <a:rPr lang="it-IT" dirty="0" smtClean="0"/>
              <a:t> Ring elettroni/positroni, quelle riferite ai Correttori Short e Long della macchina, ai nuovi Correttori </a:t>
            </a:r>
            <a:r>
              <a:rPr lang="it-IT" dirty="0" err="1" smtClean="0"/>
              <a:t>Skew</a:t>
            </a:r>
            <a:r>
              <a:rPr lang="it-IT" dirty="0" smtClean="0"/>
              <a:t>*, e ai solenoidi avvolti sulla camera.**</a:t>
            </a:r>
          </a:p>
          <a:p>
            <a:pPr marL="0" indent="0">
              <a:buNone/>
            </a:pPr>
            <a:r>
              <a:rPr lang="it-IT" dirty="0" smtClean="0"/>
              <a:t>Sotto Accumulatore/Transfer </a:t>
            </a:r>
            <a:r>
              <a:rPr lang="it-IT" dirty="0"/>
              <a:t>L</a:t>
            </a:r>
            <a:r>
              <a:rPr lang="it-IT" dirty="0" smtClean="0"/>
              <a:t>ines quelle relative ai Correttori dell’Accumulatore e delle Linee di Trasferimento compresa la BTF.</a:t>
            </a:r>
          </a:p>
          <a:p>
            <a:pPr marL="0" indent="0">
              <a:buNone/>
            </a:pPr>
            <a:r>
              <a:rPr lang="it-IT" dirty="0" smtClean="0"/>
              <a:t>* Non abbiamo bisogno di accendere le </a:t>
            </a:r>
            <a:r>
              <a:rPr lang="it-IT" dirty="0" err="1"/>
              <a:t>M</a:t>
            </a:r>
            <a:r>
              <a:rPr lang="it-IT" dirty="0" err="1" smtClean="0"/>
              <a:t>ain</a:t>
            </a:r>
            <a:r>
              <a:rPr lang="it-IT" dirty="0" smtClean="0"/>
              <a:t> Unit dei nuovi </a:t>
            </a:r>
            <a:r>
              <a:rPr lang="it-IT" dirty="0" err="1" smtClean="0"/>
              <a:t>Corr</a:t>
            </a:r>
            <a:r>
              <a:rPr lang="it-IT" dirty="0" smtClean="0"/>
              <a:t>. </a:t>
            </a:r>
            <a:r>
              <a:rPr lang="it-IT" dirty="0" err="1" smtClean="0"/>
              <a:t>Skew</a:t>
            </a:r>
            <a:r>
              <a:rPr lang="it-IT" dirty="0" smtClean="0"/>
              <a:t> perché accendendo uno qualsiasi dei Correttori parte un comando nascosto che porta in On la </a:t>
            </a:r>
            <a:r>
              <a:rPr lang="it-IT" dirty="0" err="1" smtClean="0"/>
              <a:t>Main</a:t>
            </a:r>
            <a:r>
              <a:rPr lang="it-IT" dirty="0" smtClean="0"/>
              <a:t> Unit corrispondente.</a:t>
            </a:r>
          </a:p>
          <a:p>
            <a:pPr marL="0" indent="0">
              <a:buNone/>
            </a:pPr>
            <a:r>
              <a:rPr lang="it-IT" dirty="0" smtClean="0"/>
              <a:t>** Da tempo questi alimentatori sono in modalità controllo locale per problemi di interfaccia di comunicazione.</a:t>
            </a:r>
            <a:endParaRPr lang="it-IT" dirty="0"/>
          </a:p>
        </p:txBody>
      </p:sp>
    </p:spTree>
    <p:extLst>
      <p:ext uri="{BB962C8B-B14F-4D97-AF65-F5344CB8AC3E}">
        <p14:creationId xmlns:p14="http://schemas.microsoft.com/office/powerpoint/2010/main" val="14921278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t>Nell’immagine tutte le finestre relative alle </a:t>
            </a:r>
            <a:r>
              <a:rPr lang="it-IT" sz="2400" dirty="0" err="1" smtClean="0"/>
              <a:t>Main</a:t>
            </a:r>
            <a:r>
              <a:rPr lang="it-IT" sz="2400" dirty="0" smtClean="0"/>
              <a:t> Unit, nella finestra sotto possiamo vedere i magneti comandati dalla </a:t>
            </a:r>
            <a:r>
              <a:rPr lang="it-IT" sz="2400" dirty="0" err="1" smtClean="0"/>
              <a:t>Main</a:t>
            </a:r>
            <a:r>
              <a:rPr lang="it-IT" sz="2400" dirty="0" smtClean="0"/>
              <a:t> Unit selezionata. </a:t>
            </a:r>
            <a:endParaRPr lang="it-IT" sz="2400" dirty="0"/>
          </a:p>
        </p:txBody>
      </p:sp>
      <p:sp>
        <p:nvSpPr>
          <p:cNvPr id="3" name="Segnaposto contenuto 2"/>
          <p:cNvSpPr>
            <a:spLocks noGrp="1"/>
          </p:cNvSpPr>
          <p:nvPr>
            <p:ph idx="1"/>
          </p:nvPr>
        </p:nvSpPr>
        <p:spPr/>
        <p:txBody>
          <a:bodyPr/>
          <a:lstStyle/>
          <a:p>
            <a:endParaRPr lang="it-IT" dirty="0"/>
          </a:p>
        </p:txBody>
      </p:sp>
      <p:pic>
        <p:nvPicPr>
          <p:cNvPr id="6146" name="Picture 2" descr="C:\Users\franco\Desktop\Screenshot-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04914"/>
            <a:ext cx="8771307"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418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Distribuzione Geografica</a:t>
            </a:r>
            <a:endParaRPr lang="it-IT" dirty="0"/>
          </a:p>
        </p:txBody>
      </p:sp>
      <p:sp>
        <p:nvSpPr>
          <p:cNvPr id="3" name="Segnaposto contenuto 2"/>
          <p:cNvSpPr>
            <a:spLocks noGrp="1"/>
          </p:cNvSpPr>
          <p:nvPr>
            <p:ph idx="1"/>
          </p:nvPr>
        </p:nvSpPr>
        <p:spPr/>
        <p:txBody>
          <a:bodyPr>
            <a:normAutofit fontScale="92500" lnSpcReduction="10000"/>
          </a:bodyPr>
          <a:lstStyle/>
          <a:p>
            <a:pPr marL="0" indent="0">
              <a:buNone/>
            </a:pPr>
            <a:r>
              <a:rPr lang="it-IT" dirty="0" smtClean="0"/>
              <a:t>Nel sistema Acceleratori Dafne operano circa 460 alimentatori. Ad esclusione dei </a:t>
            </a:r>
            <a:r>
              <a:rPr lang="it-IT" dirty="0" err="1" smtClean="0"/>
              <a:t>Wiggler</a:t>
            </a:r>
            <a:r>
              <a:rPr lang="it-IT" dirty="0" smtClean="0"/>
              <a:t>, 8 Dipoli degli anelli e</a:t>
            </a:r>
            <a:r>
              <a:rPr lang="it-IT" baseline="30000" dirty="0" smtClean="0"/>
              <a:t>+</a:t>
            </a:r>
            <a:r>
              <a:rPr lang="it-IT" dirty="0" smtClean="0"/>
              <a:t> ed e</a:t>
            </a:r>
            <a:r>
              <a:rPr lang="it-IT" baseline="30000" dirty="0"/>
              <a:t>-</a:t>
            </a:r>
            <a:r>
              <a:rPr lang="it-IT" dirty="0" smtClean="0"/>
              <a:t>, i solenoidi avvolti sulla camera da vuoto (cosi detti «fili»)  e i magneti dell’Accumulatore, tutti i </a:t>
            </a:r>
            <a:r>
              <a:rPr lang="it-IT" dirty="0" err="1"/>
              <a:t>P</a:t>
            </a:r>
            <a:r>
              <a:rPr lang="it-IT" dirty="0" err="1" smtClean="0"/>
              <a:t>ower</a:t>
            </a:r>
            <a:r>
              <a:rPr lang="it-IT" dirty="0" smtClean="0"/>
              <a:t> </a:t>
            </a:r>
            <a:r>
              <a:rPr lang="it-IT" dirty="0"/>
              <a:t>S</a:t>
            </a:r>
            <a:r>
              <a:rPr lang="it-IT" dirty="0" smtClean="0"/>
              <a:t>upply alimentano singolarmente i magneti.</a:t>
            </a:r>
          </a:p>
          <a:p>
            <a:pPr marL="0" indent="0">
              <a:buNone/>
            </a:pPr>
            <a:endParaRPr lang="it-IT" dirty="0"/>
          </a:p>
          <a:p>
            <a:pPr marL="0" indent="0">
              <a:buNone/>
            </a:pPr>
            <a:r>
              <a:rPr lang="it-IT" dirty="0" smtClean="0"/>
              <a:t>Tutti gli alimentatori sono stati installati, per quanto possibile, vicino ai rispettivi magneti così da minimizzare le perdite sulle linee.</a:t>
            </a:r>
          </a:p>
          <a:p>
            <a:endParaRPr lang="it-IT" dirty="0" smtClean="0"/>
          </a:p>
        </p:txBody>
      </p:sp>
    </p:spTree>
    <p:extLst>
      <p:ext uri="{BB962C8B-B14F-4D97-AF65-F5344CB8AC3E}">
        <p14:creationId xmlns:p14="http://schemas.microsoft.com/office/powerpoint/2010/main" val="1083466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Collegamento solenoidi sulla camera da vuoto anello positroni «Fili»</a:t>
            </a:r>
            <a:endParaRPr lang="it-IT" dirty="0"/>
          </a:p>
        </p:txBody>
      </p:sp>
      <p:sp>
        <p:nvSpPr>
          <p:cNvPr id="3" name="Segnaposto contenuto 2"/>
          <p:cNvSpPr>
            <a:spLocks noGrp="1"/>
          </p:cNvSpPr>
          <p:nvPr>
            <p:ph idx="1"/>
          </p:nvPr>
        </p:nvSpPr>
        <p:spPr/>
        <p:txBody>
          <a:bodyPr/>
          <a:lstStyle/>
          <a:p>
            <a:endParaRPr lang="it-IT"/>
          </a:p>
        </p:txBody>
      </p:sp>
      <p:pic>
        <p:nvPicPr>
          <p:cNvPr id="3074" name="Picture 2" descr="C:\Users\franco\Desktop\piata fil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511729"/>
            <a:ext cx="7344816" cy="516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985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Rack</a:t>
            </a:r>
            <a:r>
              <a:rPr lang="it-IT" dirty="0" smtClean="0"/>
              <a:t> Alimentatori «Fili» in Sala Conteggio</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3253745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Alimentatori Impulsati</a:t>
            </a:r>
            <a:endParaRPr lang="it-IT" dirty="0"/>
          </a:p>
        </p:txBody>
      </p:sp>
      <p:sp>
        <p:nvSpPr>
          <p:cNvPr id="3" name="Segnaposto contenuto 2"/>
          <p:cNvSpPr>
            <a:spLocks noGrp="1"/>
          </p:cNvSpPr>
          <p:nvPr>
            <p:ph idx="1"/>
          </p:nvPr>
        </p:nvSpPr>
        <p:spPr>
          <a:xfrm>
            <a:off x="467544" y="1628800"/>
            <a:ext cx="8229600" cy="4525963"/>
          </a:xfrm>
        </p:spPr>
        <p:txBody>
          <a:bodyPr>
            <a:normAutofit fontScale="77500" lnSpcReduction="20000"/>
          </a:bodyPr>
          <a:lstStyle/>
          <a:p>
            <a:pPr marL="0" indent="0">
              <a:buNone/>
            </a:pPr>
            <a:r>
              <a:rPr lang="it-IT" dirty="0" smtClean="0"/>
              <a:t>I tre  Alimentatori Impulsati hanno una  particolare importanza nel funzionamento del sistema Acceleratori Dafne: dispongono di una riserva nel caso di fault non risolvibile in breve termine, la procedura per inserire la riserva è disponibile in loco ed è facilmente attuabile.</a:t>
            </a:r>
          </a:p>
          <a:p>
            <a:pPr marL="0" indent="0">
              <a:buNone/>
            </a:pPr>
            <a:endParaRPr lang="it-IT" dirty="0" smtClean="0"/>
          </a:p>
          <a:p>
            <a:pPr marL="0" indent="0">
              <a:buNone/>
            </a:pPr>
            <a:r>
              <a:rPr lang="it-IT" dirty="0" smtClean="0"/>
              <a:t>In sala controllo sono disponibili segnali provenienti da  bobine poste sotto la gap dei magneti che ci informano sulla giusta polarità degli alimentatori.</a:t>
            </a:r>
          </a:p>
          <a:p>
            <a:pPr marL="0" indent="0">
              <a:buNone/>
            </a:pPr>
            <a:endParaRPr lang="it-IT" dirty="0" smtClean="0"/>
          </a:p>
          <a:p>
            <a:pPr marL="0" indent="0">
              <a:buNone/>
            </a:pPr>
            <a:r>
              <a:rPr lang="it-IT" dirty="0" smtClean="0"/>
              <a:t>In breve ricordo che al magnete DHPTT001 afferisce l’alimentatore  dhptt001/11 che è un alimentatore bipolare mentre gli altri due, dhptt002 e dhpts001 sono unipolari.</a:t>
            </a:r>
          </a:p>
          <a:p>
            <a:pPr marL="0" indent="0">
              <a:buNone/>
            </a:pPr>
            <a:endParaRPr lang="it-IT" dirty="0"/>
          </a:p>
        </p:txBody>
      </p:sp>
    </p:spTree>
    <p:extLst>
      <p:ext uri="{BB962C8B-B14F-4D97-AF65-F5344CB8AC3E}">
        <p14:creationId xmlns:p14="http://schemas.microsoft.com/office/powerpoint/2010/main" val="2292246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1800" dirty="0" smtClean="0"/>
              <a:t>Procedura per lo scambio degli alimentatori impulsati di riserva.</a:t>
            </a:r>
            <a:endParaRPr lang="it-IT" sz="1800" dirty="0"/>
          </a:p>
        </p:txBody>
      </p:sp>
      <p:sp>
        <p:nvSpPr>
          <p:cNvPr id="3" name="Segnaposto contenuto 2"/>
          <p:cNvSpPr>
            <a:spLocks noGrp="1"/>
          </p:cNvSpPr>
          <p:nvPr>
            <p:ph idx="1"/>
          </p:nvPr>
        </p:nvSpPr>
        <p:spPr/>
        <p:txBody>
          <a:bodyPr>
            <a:normAutofit fontScale="40000" lnSpcReduction="20000"/>
          </a:bodyPr>
          <a:lstStyle/>
          <a:p>
            <a:pPr marL="0" indent="0">
              <a:buNone/>
            </a:pPr>
            <a:r>
              <a:rPr lang="it-IT" dirty="0"/>
              <a:t>Premessa:</a:t>
            </a:r>
          </a:p>
          <a:p>
            <a:pPr marL="0" indent="0">
              <a:buNone/>
            </a:pPr>
            <a:r>
              <a:rPr lang="it-IT" dirty="0"/>
              <a:t> </a:t>
            </a:r>
          </a:p>
          <a:p>
            <a:pPr marL="0" indent="0">
              <a:buNone/>
            </a:pPr>
            <a:r>
              <a:rPr lang="it-IT" dirty="0"/>
              <a:t>I tre alimentatori per magneti impulsati </a:t>
            </a:r>
            <a:r>
              <a:rPr lang="it-IT" dirty="0" err="1"/>
              <a:t>DHPTSOl</a:t>
            </a:r>
            <a:r>
              <a:rPr lang="it-IT" dirty="0"/>
              <a:t> ,</a:t>
            </a:r>
            <a:r>
              <a:rPr lang="it-IT" dirty="0" err="1"/>
              <a:t>DHPTTOl</a:t>
            </a:r>
            <a:r>
              <a:rPr lang="it-IT" dirty="0"/>
              <a:t>, DHPTT02 possiedono ora una riserva facilmente inseribile in caso di guasto.</a:t>
            </a:r>
          </a:p>
          <a:p>
            <a:pPr marL="0" indent="0">
              <a:buNone/>
            </a:pPr>
            <a:r>
              <a:rPr lang="it-IT" dirty="0"/>
              <a:t>Per una corretta individuazione gli alimentatori si chiameranno:</a:t>
            </a:r>
          </a:p>
          <a:p>
            <a:pPr marL="0" indent="0">
              <a:buNone/>
            </a:pPr>
            <a:r>
              <a:rPr lang="en-US" dirty="0"/>
              <a:t>DHPTS0l/A, DHPTS0l/B, DHPTT0l/A, DHPTT0l/B, DHPTT02/A, DHPTT02/B.</a:t>
            </a:r>
            <a:endParaRPr lang="it-IT" dirty="0"/>
          </a:p>
          <a:p>
            <a:pPr marL="0" indent="0">
              <a:buNone/>
            </a:pPr>
            <a:r>
              <a:rPr lang="en-US" dirty="0"/>
              <a:t> </a:t>
            </a:r>
            <a:endParaRPr lang="it-IT" dirty="0"/>
          </a:p>
          <a:p>
            <a:pPr marL="0" indent="0">
              <a:buNone/>
            </a:pPr>
            <a:r>
              <a:rPr lang="it-IT" dirty="0"/>
              <a:t>In caso di scambio procedere nel seguente modo: ( si ipotizza un fault sull'alimentatore DHPTT02/A)</a:t>
            </a:r>
          </a:p>
          <a:p>
            <a:pPr marL="0" indent="0">
              <a:buNone/>
            </a:pPr>
            <a:r>
              <a:rPr lang="it-IT" dirty="0"/>
              <a:t> </a:t>
            </a:r>
          </a:p>
          <a:p>
            <a:pPr lvl="0"/>
            <a:r>
              <a:rPr lang="it-IT" dirty="0"/>
              <a:t>Mettere i comandi in locale e poi in stand-by DHPTT02/ </a:t>
            </a:r>
            <a:r>
              <a:rPr lang="it-IT" dirty="0" smtClean="0"/>
              <a:t>A</a:t>
            </a:r>
          </a:p>
          <a:p>
            <a:pPr lvl="0"/>
            <a:endParaRPr lang="it-IT" dirty="0"/>
          </a:p>
          <a:p>
            <a:pPr lvl="0"/>
            <a:r>
              <a:rPr lang="it-IT" dirty="0"/>
              <a:t>Aprire la portella del quadro di scambio (nelle immediate vicinanze degli alimentatori) e girare la leva sul relativo alimentatore che si vuole inserire (DHPTT02/B) , richiudere con cura la portella del quadro </a:t>
            </a:r>
            <a:r>
              <a:rPr lang="it-IT" dirty="0" err="1"/>
              <a:t>affinchè</a:t>
            </a:r>
            <a:r>
              <a:rPr lang="it-IT" dirty="0"/>
              <a:t> lo </a:t>
            </a:r>
            <a:r>
              <a:rPr lang="it-IT" dirty="0" err="1"/>
              <a:t>switch</a:t>
            </a:r>
            <a:r>
              <a:rPr lang="it-IT" dirty="0"/>
              <a:t> dia il relativo consenso </a:t>
            </a:r>
            <a:r>
              <a:rPr lang="it-IT" dirty="0" smtClean="0"/>
              <a:t>all'alimentatore,</a:t>
            </a:r>
          </a:p>
          <a:p>
            <a:pPr lvl="0"/>
            <a:endParaRPr lang="it-IT" dirty="0"/>
          </a:p>
          <a:p>
            <a:pPr lvl="0"/>
            <a:r>
              <a:rPr lang="it-IT" dirty="0"/>
              <a:t>Mettere il deviatore </a:t>
            </a:r>
            <a:r>
              <a:rPr lang="it-IT" dirty="0" smtClean="0"/>
              <a:t>delle "protezioni </a:t>
            </a:r>
            <a:r>
              <a:rPr lang="it-IT" dirty="0"/>
              <a:t>PLC" sull'alimentatore che si vuole inserire (DHPTT02/B). Per I tre alimentatori il deviatore si trova sempre sulla portella accanto alle lampade di presenza tensione degli alimentatori </a:t>
            </a:r>
            <a:r>
              <a:rPr lang="it-IT" dirty="0" smtClean="0"/>
              <a:t>"A".</a:t>
            </a:r>
            <a:r>
              <a:rPr lang="it-IT" dirty="0"/>
              <a:t> </a:t>
            </a:r>
            <a:endParaRPr lang="it-IT" dirty="0" smtClean="0"/>
          </a:p>
          <a:p>
            <a:pPr lvl="0"/>
            <a:endParaRPr lang="it-IT" dirty="0"/>
          </a:p>
          <a:p>
            <a:pPr lvl="0"/>
            <a:r>
              <a:rPr lang="it-IT" dirty="0"/>
              <a:t>Aprire la portella sul retro </a:t>
            </a:r>
            <a:r>
              <a:rPr lang="it-IT" dirty="0" smtClean="0"/>
              <a:t>dell'alimentatore </a:t>
            </a:r>
            <a:r>
              <a:rPr lang="it-IT" dirty="0"/>
              <a:t>"A'', staccare il connettore della linea seriale dell'alimentatore DHPTT02/A e inserirlo al connettore del cavo che va al DHPTT02/B (questi cavi sono fascettati insieme).</a:t>
            </a:r>
          </a:p>
          <a:p>
            <a:pPr marL="0" indent="0">
              <a:buNone/>
            </a:pPr>
            <a:r>
              <a:rPr lang="it-IT" dirty="0"/>
              <a:t>  </a:t>
            </a:r>
          </a:p>
          <a:p>
            <a:pPr lvl="0"/>
            <a:r>
              <a:rPr lang="it-IT" dirty="0"/>
              <a:t>Fare come al punto 4 per i/il cavi/o del BNC del TIMING.</a:t>
            </a:r>
          </a:p>
          <a:p>
            <a:pPr marL="0" indent="0">
              <a:buNone/>
            </a:pPr>
            <a:endParaRPr lang="it-IT" dirty="0"/>
          </a:p>
        </p:txBody>
      </p:sp>
    </p:spTree>
    <p:extLst>
      <p:ext uri="{BB962C8B-B14F-4D97-AF65-F5344CB8AC3E}">
        <p14:creationId xmlns:p14="http://schemas.microsoft.com/office/powerpoint/2010/main" val="120076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Alimentatori Impulsati</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276896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Alimentatori Impulsati</a:t>
            </a:r>
          </a:p>
        </p:txBody>
      </p:sp>
      <p:sp>
        <p:nvSpPr>
          <p:cNvPr id="3" name="Segnaposto contenuto 2"/>
          <p:cNvSpPr>
            <a:spLocks noGrp="1"/>
          </p:cNvSpPr>
          <p:nvPr>
            <p:ph idx="1"/>
          </p:nvPr>
        </p:nvSpPr>
        <p:spPr/>
        <p:txBody>
          <a:bodyPr>
            <a:normAutofit lnSpcReduction="10000"/>
          </a:bodyPr>
          <a:lstStyle/>
          <a:p>
            <a:pPr marL="0" indent="0">
              <a:buNone/>
            </a:pPr>
            <a:r>
              <a:rPr lang="it-IT" dirty="0" smtClean="0"/>
              <a:t>Particolare attenzione va fatta nel settare il tempo sul Delay per il dhptt002, in special modo quando si scambia l’alimentatore con quello di riserva. Se il trigger di estrazione non coincide con la cuspide della parabola, si avranno problemi sul  fascio in iniezione nei </a:t>
            </a:r>
            <a:r>
              <a:rPr lang="it-IT" dirty="0" err="1" smtClean="0"/>
              <a:t>Main</a:t>
            </a:r>
            <a:r>
              <a:rPr lang="it-IT" dirty="0" smtClean="0"/>
              <a:t> Rings. Questo si può vedere grazie a un settaggio salvato nello stesso oscillografo in cui si vedono le  polarità. Nella figura un esempio di ritardo sbagliato.</a:t>
            </a:r>
            <a:endParaRPr lang="it-IT" dirty="0"/>
          </a:p>
        </p:txBody>
      </p:sp>
    </p:spTree>
    <p:extLst>
      <p:ext uri="{BB962C8B-B14F-4D97-AF65-F5344CB8AC3E}">
        <p14:creationId xmlns:p14="http://schemas.microsoft.com/office/powerpoint/2010/main" val="28862756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5148" name="Picture 2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4468" y="1412776"/>
            <a:ext cx="8016302" cy="471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771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354162"/>
          </a:xfrm>
        </p:spPr>
        <p:txBody>
          <a:bodyPr>
            <a:noAutofit/>
          </a:bodyPr>
          <a:lstStyle/>
          <a:p>
            <a:r>
              <a:rPr lang="it-IT" sz="2600" dirty="0" smtClean="0"/>
              <a:t>POSIZIONE CORRETTA</a:t>
            </a:r>
            <a:br>
              <a:rPr lang="it-IT" sz="2600" dirty="0" smtClean="0"/>
            </a:br>
            <a:r>
              <a:rPr lang="it-IT" sz="2600" dirty="0" smtClean="0"/>
              <a:t/>
            </a:r>
            <a:br>
              <a:rPr lang="it-IT" sz="2600" dirty="0" smtClean="0"/>
            </a:br>
            <a:r>
              <a:rPr lang="it-IT" sz="2000" dirty="0" smtClean="0"/>
              <a:t>Settaggio salvato su oscillografo in Sala Controllo da</a:t>
            </a:r>
            <a:br>
              <a:rPr lang="it-IT" sz="2000" dirty="0" smtClean="0"/>
            </a:br>
            <a:r>
              <a:rPr lang="it-IT" sz="2000" dirty="0" smtClean="0"/>
              <a:t> «richiama impostazioni salvate», «corrente dhptt002». </a:t>
            </a:r>
            <a:br>
              <a:rPr lang="it-IT" sz="2000" dirty="0" smtClean="0"/>
            </a:br>
            <a:r>
              <a:rPr lang="it-IT" sz="2000" dirty="0" smtClean="0"/>
              <a:t>Notare la perfetta simmetria rispetto al Trigger di Estrazione al centro</a:t>
            </a:r>
            <a:endParaRPr lang="it-IT" sz="20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71600" y="2132856"/>
            <a:ext cx="6840760" cy="3847928"/>
          </a:xfrm>
        </p:spPr>
      </p:pic>
    </p:spTree>
    <p:extLst>
      <p:ext uri="{BB962C8B-B14F-4D97-AF65-F5344CB8AC3E}">
        <p14:creationId xmlns:p14="http://schemas.microsoft.com/office/powerpoint/2010/main" val="3500503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229600" cy="1143000"/>
          </a:xfrm>
        </p:spPr>
        <p:txBody>
          <a:bodyPr>
            <a:noAutofit/>
          </a:bodyPr>
          <a:lstStyle/>
          <a:p>
            <a:r>
              <a:rPr lang="it-IT" sz="3200" dirty="0" smtClean="0"/>
              <a:t>POSIZIONE SBAGLIATA</a:t>
            </a:r>
            <a:br>
              <a:rPr lang="it-IT" sz="3200" dirty="0" smtClean="0"/>
            </a:br>
            <a:r>
              <a:rPr lang="it-IT" sz="2400" dirty="0" smtClean="0"/>
              <a:t>Nell’immagine è stato messo in servizio l’alimentatore di riserva senza correggere il </a:t>
            </a:r>
            <a:r>
              <a:rPr lang="it-IT" sz="2400" dirty="0"/>
              <a:t>ritardo sul </a:t>
            </a:r>
            <a:r>
              <a:rPr lang="it-IT" sz="2400" dirty="0" smtClean="0"/>
              <a:t>Delay.</a:t>
            </a:r>
            <a:r>
              <a:rPr lang="it-IT" sz="2400" dirty="0"/>
              <a:t/>
            </a:r>
            <a:br>
              <a:rPr lang="it-IT" sz="2400" dirty="0"/>
            </a:br>
            <a:r>
              <a:rPr lang="it-IT" sz="2800" dirty="0" smtClean="0"/>
              <a:t>Notate </a:t>
            </a:r>
            <a:r>
              <a:rPr lang="it-IT" sz="2800" dirty="0"/>
              <a:t>l’asimmetria rispetto al trigger.</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6" y="2060848"/>
            <a:ext cx="7407454" cy="4206655"/>
          </a:xfrm>
        </p:spPr>
      </p:pic>
    </p:spTree>
    <p:extLst>
      <p:ext uri="{BB962C8B-B14F-4D97-AF65-F5344CB8AC3E}">
        <p14:creationId xmlns:p14="http://schemas.microsoft.com/office/powerpoint/2010/main" val="36518271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1600" dirty="0" smtClean="0"/>
              <a:t>Brevemente ricordo che quando si modifica la corrente sul Dhptt001/11 e siamo in modalità elettroni, muoveremo il set di corrente di ± 200/300 </a:t>
            </a:r>
            <a:r>
              <a:rPr lang="it-IT" sz="1600" dirty="0" err="1" smtClean="0"/>
              <a:t>mA</a:t>
            </a:r>
            <a:r>
              <a:rPr lang="it-IT" sz="1600" dirty="0" smtClean="0"/>
              <a:t> sul DHPTT001 per migliorare l’iniezione in Accumulatore, sul DHPTT011 per migliorare l’estrazione. Quando invece siamo per positroni con il set di DHPTT001 si modifica l’estrazione, sul DHPTT011 </a:t>
            </a:r>
            <a:r>
              <a:rPr lang="it-IT" sz="1600" dirty="0" smtClean="0"/>
              <a:t>l’iniezione in Accumulatore.</a:t>
            </a:r>
            <a:endParaRPr lang="it-IT" sz="1600" dirty="0"/>
          </a:p>
        </p:txBody>
      </p:sp>
      <p:sp>
        <p:nvSpPr>
          <p:cNvPr id="3" name="Segnaposto contenuto 2"/>
          <p:cNvSpPr>
            <a:spLocks noGrp="1"/>
          </p:cNvSpPr>
          <p:nvPr>
            <p:ph idx="1"/>
          </p:nvPr>
        </p:nvSpPr>
        <p:spPr/>
        <p:txBody>
          <a:bodyPr/>
          <a:lstStyle/>
          <a:p>
            <a:endParaRPr lang="it-IT" dirty="0"/>
          </a:p>
        </p:txBody>
      </p:sp>
      <p:pic>
        <p:nvPicPr>
          <p:cNvPr id="1026" name="Picture 2" descr="C:\Users\franco\Desktop\Screensho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572365"/>
            <a:ext cx="6048672" cy="45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674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In evidenza le sale Alimentatori DAFNE</a:t>
            </a:r>
            <a:endParaRPr lang="it-IT" dirty="0"/>
          </a:p>
        </p:txBody>
      </p:sp>
      <p:pic>
        <p:nvPicPr>
          <p:cNvPr id="205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700808"/>
            <a:ext cx="512881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904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Particolare forma d’onda della corrente del DHPTT001/11 in polarità positiva.</a:t>
            </a:r>
            <a:endParaRPr lang="it-IT" sz="32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368" y="1600200"/>
            <a:ext cx="6625032" cy="4956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473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Alcune info sui </a:t>
            </a:r>
            <a:r>
              <a:rPr lang="it-IT" dirty="0" err="1" smtClean="0"/>
              <a:t>Power</a:t>
            </a:r>
            <a:r>
              <a:rPr lang="it-IT" dirty="0" smtClean="0"/>
              <a:t> Supply di </a:t>
            </a:r>
            <a:r>
              <a:rPr lang="it-IT" dirty="0" err="1" smtClean="0"/>
              <a:t>Kloe</a:t>
            </a:r>
            <a:r>
              <a:rPr lang="it-IT" dirty="0" smtClean="0"/>
              <a:t> e Solenoidi Compensatori</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Questi </a:t>
            </a:r>
            <a:r>
              <a:rPr lang="it-IT" dirty="0" err="1" smtClean="0"/>
              <a:t>power</a:t>
            </a:r>
            <a:r>
              <a:rPr lang="it-IT" dirty="0" smtClean="0"/>
              <a:t> </a:t>
            </a:r>
            <a:r>
              <a:rPr lang="it-IT" dirty="0" err="1" smtClean="0"/>
              <a:t>supply</a:t>
            </a:r>
            <a:r>
              <a:rPr lang="it-IT" dirty="0" smtClean="0"/>
              <a:t> alimentano i magneti solenoidi superconduttori e i programmi per la loro gestione sono sui pc della postazione </a:t>
            </a:r>
            <a:r>
              <a:rPr lang="it-IT" dirty="0" smtClean="0"/>
              <a:t>Criogenia in Sala Controllo. </a:t>
            </a:r>
            <a:r>
              <a:rPr lang="it-IT" dirty="0"/>
              <a:t>Q</a:t>
            </a:r>
            <a:r>
              <a:rPr lang="it-IT" dirty="0" smtClean="0"/>
              <a:t>uesta </a:t>
            </a:r>
            <a:r>
              <a:rPr lang="it-IT" dirty="0" smtClean="0"/>
              <a:t>tipologia di </a:t>
            </a:r>
            <a:r>
              <a:rPr lang="it-IT" dirty="0" smtClean="0"/>
              <a:t>Alimentatori è particolare ed è  </a:t>
            </a:r>
            <a:r>
              <a:rPr lang="it-IT" dirty="0" smtClean="0"/>
              <a:t>costruita in modo da proteggere i </a:t>
            </a:r>
            <a:r>
              <a:rPr lang="it-IT" dirty="0"/>
              <a:t>M</a:t>
            </a:r>
            <a:r>
              <a:rPr lang="it-IT" dirty="0" smtClean="0"/>
              <a:t>agneti </a:t>
            </a:r>
            <a:r>
              <a:rPr lang="it-IT" dirty="0" smtClean="0"/>
              <a:t>S</a:t>
            </a:r>
            <a:r>
              <a:rPr lang="it-IT" dirty="0" smtClean="0"/>
              <a:t>uperconduttori. </a:t>
            </a:r>
            <a:r>
              <a:rPr lang="it-IT" dirty="0"/>
              <a:t>C</a:t>
            </a:r>
            <a:r>
              <a:rPr lang="it-IT" dirty="0" smtClean="0"/>
              <a:t>i </a:t>
            </a:r>
            <a:r>
              <a:rPr lang="it-IT" dirty="0" smtClean="0"/>
              <a:t>sono molte protezioni che tengono sotto controllo le temperature dei vari stadi del sistema (schermi, bobine, ecc</a:t>
            </a:r>
            <a:r>
              <a:rPr lang="it-IT" dirty="0" smtClean="0"/>
              <a:t>.) e sistemi (</a:t>
            </a:r>
            <a:r>
              <a:rPr lang="it-IT" dirty="0" err="1" smtClean="0"/>
              <a:t>Quench</a:t>
            </a:r>
            <a:r>
              <a:rPr lang="it-IT" dirty="0" smtClean="0"/>
              <a:t> Detector) che rilevano tensioni anomale ai capi delle bobine </a:t>
            </a:r>
            <a:r>
              <a:rPr lang="it-IT" dirty="0" err="1" smtClean="0"/>
              <a:t>superconduttrici</a:t>
            </a:r>
            <a:r>
              <a:rPr lang="it-IT" dirty="0" smtClean="0"/>
              <a:t>, nel caso di fault vengono messe in atto azioni che non danneggiano le stesse dalla elevata corrente. Una particolare attenzione quando si accendono questi alimentatori è il settaggio della rampa di salita/discesa  della corrente che deve essere di 0.3 A/s per </a:t>
            </a:r>
            <a:r>
              <a:rPr lang="it-IT" dirty="0" err="1" smtClean="0"/>
              <a:t>Kloe</a:t>
            </a:r>
            <a:r>
              <a:rPr lang="it-IT" dirty="0" smtClean="0"/>
              <a:t>  e di 10 A/</a:t>
            </a:r>
            <a:r>
              <a:rPr lang="it-IT" dirty="0" err="1" smtClean="0"/>
              <a:t>min</a:t>
            </a:r>
            <a:r>
              <a:rPr lang="it-IT" dirty="0" smtClean="0"/>
              <a:t> per i compensatori. </a:t>
            </a:r>
          </a:p>
          <a:p>
            <a:pPr marL="0" indent="0">
              <a:buNone/>
            </a:pPr>
            <a:endParaRPr lang="it-IT" i="1" dirty="0" smtClean="0"/>
          </a:p>
          <a:p>
            <a:endParaRPr lang="it-IT" dirty="0"/>
          </a:p>
        </p:txBody>
      </p:sp>
    </p:spTree>
    <p:extLst>
      <p:ext uri="{BB962C8B-B14F-4D97-AF65-F5344CB8AC3E}">
        <p14:creationId xmlns:p14="http://schemas.microsoft.com/office/powerpoint/2010/main" val="2589302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Alimentatore del Solenoide di </a:t>
            </a:r>
            <a:r>
              <a:rPr lang="it-IT" dirty="0" err="1" smtClean="0"/>
              <a:t>Kloe</a:t>
            </a:r>
            <a:r>
              <a:rPr lang="it-IT" dirty="0" smtClean="0"/>
              <a:t> </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1" y="1600200"/>
            <a:ext cx="8243753" cy="4637111"/>
          </a:xfrm>
        </p:spPr>
      </p:pic>
    </p:spTree>
    <p:extLst>
      <p:ext uri="{BB962C8B-B14F-4D97-AF65-F5344CB8AC3E}">
        <p14:creationId xmlns:p14="http://schemas.microsoft.com/office/powerpoint/2010/main" val="34939199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Alimentatori Solenoidi Compensatori </a:t>
            </a:r>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40701195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229600" cy="1143000"/>
          </a:xfrm>
        </p:spPr>
        <p:txBody>
          <a:bodyPr/>
          <a:lstStyle/>
          <a:p>
            <a:r>
              <a:rPr lang="it-IT" dirty="0" err="1" smtClean="0"/>
              <a:t>Power</a:t>
            </a:r>
            <a:r>
              <a:rPr lang="it-IT" dirty="0" smtClean="0"/>
              <a:t> Supply </a:t>
            </a:r>
            <a:r>
              <a:rPr lang="it-IT" dirty="0" err="1" smtClean="0"/>
              <a:t>Danfysik</a:t>
            </a:r>
            <a:endParaRPr lang="it-IT" dirty="0"/>
          </a:p>
        </p:txBody>
      </p:sp>
      <p:sp>
        <p:nvSpPr>
          <p:cNvPr id="3" name="Segnaposto contenuto 2"/>
          <p:cNvSpPr>
            <a:spLocks noGrp="1"/>
          </p:cNvSpPr>
          <p:nvPr>
            <p:ph idx="1"/>
          </p:nvPr>
        </p:nvSpPr>
        <p:spPr/>
        <p:txBody>
          <a:bodyPr>
            <a:normAutofit fontScale="62500" lnSpcReduction="20000"/>
          </a:bodyPr>
          <a:lstStyle/>
          <a:p>
            <a:pPr marL="0" indent="0">
              <a:buNone/>
            </a:pPr>
            <a:r>
              <a:rPr lang="it-IT" dirty="0"/>
              <a:t>Il  problema delle morti di fascio di cui soffre Dafne è dovuto al fatto </a:t>
            </a:r>
            <a:r>
              <a:rPr lang="it-IT" dirty="0" smtClean="0"/>
              <a:t>che, </a:t>
            </a:r>
            <a:r>
              <a:rPr lang="it-IT" dirty="0"/>
              <a:t>in modo </a:t>
            </a:r>
            <a:r>
              <a:rPr lang="it-IT" dirty="0" smtClean="0"/>
              <a:t>random, </a:t>
            </a:r>
            <a:r>
              <a:rPr lang="it-IT" dirty="0"/>
              <a:t>i 108 + 32 alimentatori dei Quadrupoli </a:t>
            </a:r>
            <a:r>
              <a:rPr lang="it-IT" dirty="0" err="1"/>
              <a:t>Sestupoli</a:t>
            </a:r>
            <a:r>
              <a:rPr lang="it-IT" dirty="0"/>
              <a:t> e </a:t>
            </a:r>
            <a:r>
              <a:rPr lang="it-IT" dirty="0" err="1"/>
              <a:t>Corr</a:t>
            </a:r>
            <a:r>
              <a:rPr lang="it-IT" dirty="0"/>
              <a:t>. (C e </a:t>
            </a:r>
            <a:r>
              <a:rPr lang="it-IT" dirty="0" err="1"/>
              <a:t>Lanbertsoon</a:t>
            </a:r>
            <a:r>
              <a:rPr lang="it-IT" dirty="0"/>
              <a:t>) della </a:t>
            </a:r>
            <a:r>
              <a:rPr lang="it-IT" dirty="0" err="1"/>
              <a:t>Danfysik</a:t>
            </a:r>
            <a:r>
              <a:rPr lang="it-IT" dirty="0"/>
              <a:t> vanno a zero, pur rimanendo in On senza nessun allarme. </a:t>
            </a:r>
            <a:r>
              <a:rPr lang="it-IT" dirty="0" smtClean="0"/>
              <a:t>Si noti che </a:t>
            </a:r>
            <a:r>
              <a:rPr lang="it-IT" dirty="0"/>
              <a:t>stiamo parlando di questa precisa </a:t>
            </a:r>
            <a:r>
              <a:rPr lang="it-IT" dirty="0" smtClean="0"/>
              <a:t>condizione. </a:t>
            </a:r>
            <a:r>
              <a:rPr lang="it-IT" dirty="0"/>
              <a:t>In attesa della risoluzione del problema, quando </a:t>
            </a:r>
            <a:r>
              <a:rPr lang="it-IT" dirty="0" smtClean="0"/>
              <a:t>si verifica una </a:t>
            </a:r>
            <a:r>
              <a:rPr lang="it-IT" dirty="0"/>
              <a:t>morte di fascio per questa </a:t>
            </a:r>
            <a:r>
              <a:rPr lang="it-IT" dirty="0" smtClean="0"/>
              <a:t>condizione</a:t>
            </a:r>
            <a:r>
              <a:rPr lang="it-IT" dirty="0"/>
              <a:t>, si deve andare nella sala </a:t>
            </a:r>
            <a:r>
              <a:rPr lang="it-IT" dirty="0" smtClean="0"/>
              <a:t>dove si </a:t>
            </a:r>
            <a:r>
              <a:rPr lang="it-IT" dirty="0"/>
              <a:t>trova l’alimentatore e spegnerlo in global-off, aspettare una decina di secondi e riaccenderlo, questo </a:t>
            </a:r>
            <a:r>
              <a:rPr lang="it-IT" dirty="0" smtClean="0"/>
              <a:t>per evitare che il problema si ripresenti a breve. </a:t>
            </a:r>
            <a:r>
              <a:rPr lang="it-IT" dirty="0"/>
              <a:t>Si deve fare attenzione nel caso che nello stesso </a:t>
            </a:r>
            <a:r>
              <a:rPr lang="it-IT" dirty="0" err="1"/>
              <a:t>rack</a:t>
            </a:r>
            <a:r>
              <a:rPr lang="it-IT" dirty="0"/>
              <a:t> ci siano anche alimentatori dell’altro fascio </a:t>
            </a:r>
            <a:r>
              <a:rPr lang="it-IT" dirty="0" smtClean="0"/>
              <a:t>accumulato. In questo </a:t>
            </a:r>
            <a:r>
              <a:rPr lang="it-IT" dirty="0"/>
              <a:t>caso si dovrà uccidere prima il fascio nei modi corretti e poi intervenire sul </a:t>
            </a:r>
            <a:r>
              <a:rPr lang="it-IT" dirty="0" err="1"/>
              <a:t>P</a:t>
            </a:r>
            <a:r>
              <a:rPr lang="it-IT" dirty="0" err="1" smtClean="0"/>
              <a:t>ower</a:t>
            </a:r>
            <a:r>
              <a:rPr lang="it-IT" dirty="0" smtClean="0"/>
              <a:t> </a:t>
            </a:r>
            <a:r>
              <a:rPr lang="it-IT" dirty="0"/>
              <a:t>S</a:t>
            </a:r>
            <a:r>
              <a:rPr lang="it-IT" dirty="0" smtClean="0"/>
              <a:t>upply </a:t>
            </a:r>
            <a:r>
              <a:rPr lang="it-IT" dirty="0"/>
              <a:t>in questione.</a:t>
            </a:r>
          </a:p>
          <a:p>
            <a:pPr marL="0" indent="0">
              <a:buNone/>
            </a:pPr>
            <a:endParaRPr lang="it-IT" dirty="0" smtClean="0"/>
          </a:p>
          <a:p>
            <a:pPr marL="0" indent="0">
              <a:buNone/>
            </a:pPr>
            <a:r>
              <a:rPr lang="it-IT" dirty="0" smtClean="0"/>
              <a:t>In </a:t>
            </a:r>
            <a:r>
              <a:rPr lang="it-IT" dirty="0"/>
              <a:t>questa fase transitoria, e solo per questo tipo di problema, non </a:t>
            </a:r>
            <a:r>
              <a:rPr lang="it-IT" dirty="0" smtClean="0"/>
              <a:t>occorre aprire il ticket </a:t>
            </a:r>
            <a:r>
              <a:rPr lang="it-IT" dirty="0"/>
              <a:t>ma </a:t>
            </a:r>
            <a:r>
              <a:rPr lang="it-IT" dirty="0" smtClean="0"/>
              <a:t>è necessario annotare il fault su </a:t>
            </a:r>
            <a:r>
              <a:rPr lang="it-IT" dirty="0"/>
              <a:t>un </a:t>
            </a:r>
            <a:r>
              <a:rPr lang="it-IT" dirty="0" smtClean="0"/>
              <a:t>quaderno </a:t>
            </a:r>
            <a:r>
              <a:rPr lang="it-IT" dirty="0"/>
              <a:t>posto vicino al monitor del </a:t>
            </a:r>
            <a:r>
              <a:rPr lang="it-IT" dirty="0" smtClean="0"/>
              <a:t>supervisore, ad </a:t>
            </a:r>
            <a:r>
              <a:rPr lang="it-IT" dirty="0"/>
              <a:t>uso di </a:t>
            </a:r>
            <a:r>
              <a:rPr lang="it-IT" dirty="0" err="1"/>
              <a:t>debug</a:t>
            </a:r>
            <a:r>
              <a:rPr lang="it-IT" dirty="0"/>
              <a:t> e statistica.</a:t>
            </a:r>
            <a:endParaRPr lang="it-IT" dirty="0" smtClean="0"/>
          </a:p>
          <a:p>
            <a:endParaRPr lang="it-IT" dirty="0"/>
          </a:p>
        </p:txBody>
      </p:sp>
    </p:spTree>
    <p:extLst>
      <p:ext uri="{BB962C8B-B14F-4D97-AF65-F5344CB8AC3E}">
        <p14:creationId xmlns:p14="http://schemas.microsoft.com/office/powerpoint/2010/main" val="1553433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188640"/>
            <a:ext cx="8229600" cy="1143000"/>
          </a:xfrm>
        </p:spPr>
        <p:txBody>
          <a:bodyPr>
            <a:normAutofit/>
          </a:bodyPr>
          <a:lstStyle/>
          <a:p>
            <a:r>
              <a:rPr lang="it-IT" dirty="0" smtClean="0"/>
              <a:t>Cose da non fare……..</a:t>
            </a:r>
            <a:endParaRPr lang="it-IT" dirty="0"/>
          </a:p>
        </p:txBody>
      </p:sp>
      <p:sp>
        <p:nvSpPr>
          <p:cNvPr id="3" name="Segnaposto contenuto 2"/>
          <p:cNvSpPr>
            <a:spLocks noGrp="1"/>
          </p:cNvSpPr>
          <p:nvPr>
            <p:ph idx="1"/>
          </p:nvPr>
        </p:nvSpPr>
        <p:spPr>
          <a:xfrm>
            <a:off x="457200" y="1196752"/>
            <a:ext cx="8229600" cy="5112568"/>
          </a:xfrm>
        </p:spPr>
        <p:txBody>
          <a:bodyPr>
            <a:normAutofit fontScale="47500" lnSpcReduction="20000"/>
          </a:bodyPr>
          <a:lstStyle/>
          <a:p>
            <a:r>
              <a:rPr lang="it-IT" sz="4200" u="sng" dirty="0" smtClean="0"/>
              <a:t>Fare stand-by con corrente in erogazione</a:t>
            </a:r>
            <a:r>
              <a:rPr lang="it-IT" sz="4200" dirty="0" smtClean="0"/>
              <a:t>. Anche se gli alimentatori di Dafne, in caso di allarme grave, riescono a gestire l’energia in gioco e spegnere velocemente la corrente, è buona norma, prima di spegnere un alimentatore, fare prima set della corrente a zero e poi stand-by.</a:t>
            </a:r>
          </a:p>
          <a:p>
            <a:r>
              <a:rPr lang="it-IT" sz="4200" u="sng" dirty="0" smtClean="0"/>
              <a:t>Accendere i Setti di iniezione/estrazione subito al valore di corrente nominale.</a:t>
            </a:r>
          </a:p>
          <a:p>
            <a:endParaRPr lang="it-IT" sz="4200" u="sng" dirty="0" smtClean="0"/>
          </a:p>
          <a:p>
            <a:pPr marL="0" indent="0">
              <a:buNone/>
            </a:pPr>
            <a:r>
              <a:rPr lang="it-IT" sz="4200" dirty="0" smtClean="0"/>
              <a:t>Quando si accendono questi alimentatori bisogna ricordare di andare al set un po’ alla volta altrimenti andranno in allarme (</a:t>
            </a:r>
            <a:r>
              <a:rPr lang="it-IT" sz="4200" dirty="0" err="1"/>
              <a:t>E</a:t>
            </a:r>
            <a:r>
              <a:rPr lang="it-IT" sz="4200" dirty="0" err="1" smtClean="0"/>
              <a:t>xternal</a:t>
            </a:r>
            <a:r>
              <a:rPr lang="it-IT" sz="4200" dirty="0" smtClean="0"/>
              <a:t> </a:t>
            </a:r>
            <a:r>
              <a:rPr lang="it-IT" sz="4200" dirty="0" err="1" smtClean="0"/>
              <a:t>Interlock</a:t>
            </a:r>
            <a:r>
              <a:rPr lang="it-IT" sz="4200" dirty="0" smtClean="0"/>
              <a:t>) a causa dei flussimetri che lavorano con la variazione di temperatura. </a:t>
            </a:r>
          </a:p>
          <a:p>
            <a:pPr marL="0" indent="0">
              <a:buNone/>
            </a:pPr>
            <a:endParaRPr lang="it-IT" sz="4200" dirty="0" smtClean="0"/>
          </a:p>
          <a:p>
            <a:pPr marL="0" indent="0">
              <a:buNone/>
            </a:pPr>
            <a:r>
              <a:rPr lang="it-IT" sz="4200" dirty="0" smtClean="0"/>
              <a:t>Per risolvere il problema abbiamo regolato le rampe di salita della corrente al minimo; questa soluzione non </a:t>
            </a:r>
            <a:r>
              <a:rPr lang="it-IT" sz="4200" dirty="0" smtClean="0"/>
              <a:t>è stata </a:t>
            </a:r>
            <a:r>
              <a:rPr lang="it-IT" sz="4200" dirty="0" smtClean="0"/>
              <a:t>tuttavia sufficiente. </a:t>
            </a:r>
          </a:p>
          <a:p>
            <a:pPr marL="0" indent="0">
              <a:buNone/>
            </a:pPr>
            <a:r>
              <a:rPr lang="it-IT" sz="4200" dirty="0" smtClean="0"/>
              <a:t>È necessario infatti adottare le seguenti modalità di accensione:</a:t>
            </a:r>
          </a:p>
          <a:p>
            <a:pPr marL="0" indent="0">
              <a:buNone/>
            </a:pPr>
            <a:endParaRPr lang="it-IT" sz="4200" dirty="0" smtClean="0"/>
          </a:p>
          <a:p>
            <a:pPr marL="0" indent="0">
              <a:buNone/>
            </a:pPr>
            <a:r>
              <a:rPr lang="it-IT" sz="4200" dirty="0" smtClean="0"/>
              <a:t>Iniziare con Set fino a 1000 A, aspettare 15 sec. Quindi </a:t>
            </a:r>
            <a:r>
              <a:rPr lang="it-IT" sz="4200" dirty="0" err="1" smtClean="0"/>
              <a:t>step</a:t>
            </a:r>
            <a:r>
              <a:rPr lang="it-IT" sz="4200" dirty="0" smtClean="0"/>
              <a:t> massimi di 200 A fino al set di lavoro aspettando sempre 15 sec. </a:t>
            </a:r>
            <a:r>
              <a:rPr lang="it-IT" sz="4200" dirty="0"/>
              <a:t>t</a:t>
            </a:r>
            <a:r>
              <a:rPr lang="it-IT" sz="4200" dirty="0" smtClean="0"/>
              <a:t>ra uno </a:t>
            </a:r>
            <a:r>
              <a:rPr lang="it-IT" sz="4200" dirty="0" err="1" smtClean="0"/>
              <a:t>step</a:t>
            </a:r>
            <a:r>
              <a:rPr lang="it-IT" sz="4200" dirty="0" smtClean="0"/>
              <a:t> e l’altro.</a:t>
            </a:r>
          </a:p>
          <a:p>
            <a:pPr marL="0" indent="0">
              <a:buNone/>
            </a:pPr>
            <a:endParaRPr lang="it-IT" u="sng" dirty="0"/>
          </a:p>
        </p:txBody>
      </p:sp>
    </p:spTree>
    <p:extLst>
      <p:ext uri="{BB962C8B-B14F-4D97-AF65-F5344CB8AC3E}">
        <p14:creationId xmlns:p14="http://schemas.microsoft.com/office/powerpoint/2010/main" val="12700096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Cose da non fare……..</a:t>
            </a:r>
          </a:p>
        </p:txBody>
      </p:sp>
      <p:sp>
        <p:nvSpPr>
          <p:cNvPr id="3" name="Segnaposto contenuto 2"/>
          <p:cNvSpPr>
            <a:spLocks noGrp="1"/>
          </p:cNvSpPr>
          <p:nvPr>
            <p:ph idx="1"/>
          </p:nvPr>
        </p:nvSpPr>
        <p:spPr/>
        <p:txBody>
          <a:bodyPr>
            <a:normAutofit fontScale="70000" lnSpcReduction="20000"/>
          </a:bodyPr>
          <a:lstStyle/>
          <a:p>
            <a:r>
              <a:rPr lang="it-IT" u="sng" dirty="0" smtClean="0"/>
              <a:t>Accendere i </a:t>
            </a:r>
            <a:r>
              <a:rPr lang="it-IT" u="sng" dirty="0" err="1" smtClean="0"/>
              <a:t>Wiggler</a:t>
            </a:r>
            <a:r>
              <a:rPr lang="it-IT" u="sng" dirty="0" smtClean="0"/>
              <a:t> e i Dipoli della macchina senza fare i cicli.</a:t>
            </a:r>
          </a:p>
          <a:p>
            <a:pPr marL="0" indent="0">
              <a:buNone/>
            </a:pPr>
            <a:endParaRPr lang="it-IT" u="sng" dirty="0" smtClean="0"/>
          </a:p>
          <a:p>
            <a:pPr marL="0" indent="0">
              <a:buNone/>
            </a:pPr>
            <a:r>
              <a:rPr lang="it-IT" dirty="0" smtClean="0"/>
              <a:t>Fare correttamente i cicli sui </a:t>
            </a:r>
            <a:r>
              <a:rPr lang="it-IT" dirty="0" err="1" smtClean="0"/>
              <a:t>Wiggler</a:t>
            </a:r>
            <a:r>
              <a:rPr lang="it-IT" dirty="0" smtClean="0"/>
              <a:t> e Dipoli della macchina è garanzia di ritrovare esattamente i punti di lavoro salvati precedentemente come riferimento per orbite di macchina, luminosità, ecc.</a:t>
            </a:r>
          </a:p>
          <a:p>
            <a:pPr marL="0" indent="0">
              <a:buNone/>
            </a:pPr>
            <a:endParaRPr lang="it-IT" dirty="0" smtClean="0"/>
          </a:p>
          <a:p>
            <a:pPr marL="0" indent="0">
              <a:buNone/>
            </a:pPr>
            <a:r>
              <a:rPr lang="it-IT" dirty="0" smtClean="0"/>
              <a:t>In breve, i cicli sono tre e devono seguire queste modalità:</a:t>
            </a:r>
          </a:p>
          <a:p>
            <a:pPr marL="0" indent="0">
              <a:buNone/>
            </a:pPr>
            <a:endParaRPr lang="it-IT" dirty="0" smtClean="0"/>
          </a:p>
          <a:p>
            <a:r>
              <a:rPr lang="it-IT" dirty="0" smtClean="0"/>
              <a:t>Set I ciclo, set a zero per tre volte e poi set I </a:t>
            </a:r>
            <a:r>
              <a:rPr lang="it-IT" dirty="0" err="1" smtClean="0"/>
              <a:t>nom</a:t>
            </a:r>
            <a:r>
              <a:rPr lang="it-IT" dirty="0" smtClean="0"/>
              <a:t>.</a:t>
            </a:r>
          </a:p>
          <a:p>
            <a:r>
              <a:rPr lang="it-IT" dirty="0" smtClean="0"/>
              <a:t>Per i </a:t>
            </a:r>
            <a:r>
              <a:rPr lang="it-IT" dirty="0" err="1" smtClean="0"/>
              <a:t>wiggler</a:t>
            </a:r>
            <a:r>
              <a:rPr lang="it-IT" dirty="0" smtClean="0"/>
              <a:t> set I ciclo 430 A</a:t>
            </a:r>
          </a:p>
          <a:p>
            <a:r>
              <a:rPr lang="it-IT" dirty="0" smtClean="0"/>
              <a:t>Per i Dipoli serie I ciclo 300 A</a:t>
            </a:r>
          </a:p>
          <a:p>
            <a:r>
              <a:rPr lang="it-IT" dirty="0" smtClean="0"/>
              <a:t>Per i Dipoli singoli al set di 242 A I ciclo 270 A</a:t>
            </a:r>
          </a:p>
          <a:p>
            <a:r>
              <a:rPr lang="it-IT" dirty="0" smtClean="0"/>
              <a:t>Per i Dipoli singoli al set di 314 A I ciclo 350 </a:t>
            </a:r>
            <a:r>
              <a:rPr lang="it-IT" dirty="0" smtClean="0"/>
              <a:t>A</a:t>
            </a:r>
          </a:p>
          <a:p>
            <a:pPr marL="0" indent="0">
              <a:buNone/>
            </a:pPr>
            <a:endParaRPr lang="it-IT" dirty="0" smtClean="0"/>
          </a:p>
        </p:txBody>
      </p:sp>
    </p:spTree>
    <p:extLst>
      <p:ext uri="{BB962C8B-B14F-4D97-AF65-F5344CB8AC3E}">
        <p14:creationId xmlns:p14="http://schemas.microsoft.com/office/powerpoint/2010/main" val="42846210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Cose da non fare……..</a:t>
            </a:r>
          </a:p>
        </p:txBody>
      </p:sp>
      <p:sp>
        <p:nvSpPr>
          <p:cNvPr id="3" name="Segnaposto contenuto 2"/>
          <p:cNvSpPr>
            <a:spLocks noGrp="1"/>
          </p:cNvSpPr>
          <p:nvPr>
            <p:ph idx="1"/>
          </p:nvPr>
        </p:nvSpPr>
        <p:spPr/>
        <p:txBody>
          <a:bodyPr>
            <a:normAutofit fontScale="92500" lnSpcReduction="20000"/>
          </a:bodyPr>
          <a:lstStyle/>
          <a:p>
            <a:r>
              <a:rPr lang="it-IT" u="sng" dirty="0" smtClean="0"/>
              <a:t>Lasciare le porte aperte quando si apre Dafne con i </a:t>
            </a:r>
            <a:r>
              <a:rPr lang="it-IT" u="sng" dirty="0" err="1" smtClean="0"/>
              <a:t>Wiggler</a:t>
            </a:r>
            <a:r>
              <a:rPr lang="it-IT" u="sng" dirty="0" smtClean="0"/>
              <a:t> e Dipoli accesi.</a:t>
            </a:r>
          </a:p>
          <a:p>
            <a:pPr marL="0" indent="0">
              <a:buNone/>
            </a:pPr>
            <a:r>
              <a:rPr lang="it-IT" dirty="0" smtClean="0"/>
              <a:t>Capita spesso che si apra la sala Dafne con i </a:t>
            </a:r>
            <a:r>
              <a:rPr lang="it-IT" dirty="0" err="1" smtClean="0"/>
              <a:t>Wiggler</a:t>
            </a:r>
            <a:r>
              <a:rPr lang="it-IT" dirty="0" smtClean="0"/>
              <a:t> accesi; questa è una condizione da evitare assolutamente perché ci sono tensioni di circa 1000 V. Solo il personale autorizzato è a conoscenza dei pericoli che ci sono in caso di eventuali contatti con parti dell’Acceleratore. L’entrata in Dafne deve essere controllata e regolata dal tornello ed eventuali persone esterne devono essere avvertite del pericolo ed eventualmente accompagnate.</a:t>
            </a:r>
            <a:endParaRPr lang="it-IT" dirty="0"/>
          </a:p>
        </p:txBody>
      </p:sp>
    </p:spTree>
    <p:extLst>
      <p:ext uri="{BB962C8B-B14F-4D97-AF65-F5344CB8AC3E}">
        <p14:creationId xmlns:p14="http://schemas.microsoft.com/office/powerpoint/2010/main" val="42466516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Cose da non fare……..</a:t>
            </a:r>
          </a:p>
        </p:txBody>
      </p:sp>
      <p:sp>
        <p:nvSpPr>
          <p:cNvPr id="3" name="Segnaposto contenuto 2"/>
          <p:cNvSpPr>
            <a:spLocks noGrp="1"/>
          </p:cNvSpPr>
          <p:nvPr>
            <p:ph idx="1"/>
          </p:nvPr>
        </p:nvSpPr>
        <p:spPr/>
        <p:txBody>
          <a:bodyPr>
            <a:normAutofit fontScale="70000" lnSpcReduction="20000"/>
          </a:bodyPr>
          <a:lstStyle/>
          <a:p>
            <a:r>
              <a:rPr lang="it-IT" u="sng" dirty="0" smtClean="0"/>
              <a:t>Aprire un </a:t>
            </a:r>
            <a:r>
              <a:rPr lang="it-IT" u="sng" dirty="0" err="1"/>
              <a:t>T</a:t>
            </a:r>
            <a:r>
              <a:rPr lang="it-IT" u="sng" dirty="0" err="1" smtClean="0"/>
              <a:t>rouble</a:t>
            </a:r>
            <a:r>
              <a:rPr lang="it-IT" u="sng" dirty="0" smtClean="0"/>
              <a:t> Ticket con destinazione della segnalazione del fault non corretta.</a:t>
            </a:r>
          </a:p>
          <a:p>
            <a:pPr marL="0" indent="0">
              <a:buNone/>
            </a:pPr>
            <a:endParaRPr lang="it-IT" u="sng" dirty="0"/>
          </a:p>
          <a:p>
            <a:pPr marL="0" indent="0">
              <a:buNone/>
            </a:pPr>
            <a:r>
              <a:rPr lang="it-IT" dirty="0" smtClean="0"/>
              <a:t>Succede spesso che si aprano Ticket con destinazione </a:t>
            </a:r>
            <a:r>
              <a:rPr lang="it-IT" dirty="0" err="1" smtClean="0"/>
              <a:t>Power</a:t>
            </a:r>
            <a:r>
              <a:rPr lang="it-IT" dirty="0" smtClean="0"/>
              <a:t> Supply anche in caso di </a:t>
            </a:r>
            <a:r>
              <a:rPr lang="it-IT" dirty="0" err="1" smtClean="0"/>
              <a:t>glitch</a:t>
            </a:r>
            <a:r>
              <a:rPr lang="it-IT" dirty="0" smtClean="0"/>
              <a:t> sulla rete, di rottura di un tubo di raffreddamento di un magnete e numerosi altri casi. </a:t>
            </a:r>
          </a:p>
          <a:p>
            <a:pPr marL="0" indent="0">
              <a:buNone/>
            </a:pPr>
            <a:endParaRPr lang="it-IT" dirty="0" smtClean="0"/>
          </a:p>
          <a:p>
            <a:pPr marL="0" indent="0">
              <a:buNone/>
            </a:pPr>
            <a:r>
              <a:rPr lang="it-IT" sz="3600" dirty="0" smtClean="0"/>
              <a:t>I Ticket vanno aperti indicando la destinazione corretta a seconda del fault </a:t>
            </a:r>
            <a:r>
              <a:rPr lang="it-IT" sz="3600" dirty="0" smtClean="0"/>
              <a:t>che si è verificato</a:t>
            </a:r>
            <a:r>
              <a:rPr lang="it-IT" sz="3600" dirty="0" smtClean="0"/>
              <a:t>. </a:t>
            </a:r>
            <a:r>
              <a:rPr lang="it-IT" sz="3600" dirty="0" smtClean="0"/>
              <a:t>In caso di dubbi/errori, la destinazione inserita va corretta una volta appurata la reale natura del guasto. Aprire un Ticket con una destinazione non corretta non aiuta a risolvere i problemi e, peggio ancora, le informazioni non raggiungono le persone giuste.</a:t>
            </a:r>
            <a:endParaRPr lang="it-IT" sz="3600" dirty="0"/>
          </a:p>
        </p:txBody>
      </p:sp>
    </p:spTree>
    <p:extLst>
      <p:ext uri="{BB962C8B-B14F-4D97-AF65-F5344CB8AC3E}">
        <p14:creationId xmlns:p14="http://schemas.microsoft.com/office/powerpoint/2010/main" val="10635494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endParaRPr lang="it-IT" dirty="0"/>
          </a:p>
        </p:txBody>
      </p:sp>
      <p:sp>
        <p:nvSpPr>
          <p:cNvPr id="3" name="Segnaposto contenuto 2"/>
          <p:cNvSpPr>
            <a:spLocks noGrp="1"/>
          </p:cNvSpPr>
          <p:nvPr>
            <p:ph idx="1"/>
          </p:nvPr>
        </p:nvSpPr>
        <p:spPr/>
        <p:txBody>
          <a:bodyPr/>
          <a:lstStyle/>
          <a:p>
            <a:pPr marL="0" indent="0">
              <a:buNone/>
            </a:pPr>
            <a:r>
              <a:rPr lang="it-IT" sz="4800" dirty="0" smtClean="0"/>
              <a:t>     </a:t>
            </a:r>
          </a:p>
          <a:p>
            <a:pPr marL="0" indent="0">
              <a:buNone/>
            </a:pPr>
            <a:r>
              <a:rPr lang="it-IT" sz="4800" dirty="0" smtClean="0"/>
              <a:t>   Dopo </a:t>
            </a:r>
            <a:r>
              <a:rPr lang="it-IT" sz="4800" dirty="0"/>
              <a:t>tante cose da non fare</a:t>
            </a:r>
            <a:endParaRPr lang="it-IT" sz="4800" dirty="0" smtClean="0"/>
          </a:p>
        </p:txBody>
      </p:sp>
    </p:spTree>
    <p:extLst>
      <p:ext uri="{BB962C8B-B14F-4D97-AF65-F5344CB8AC3E}">
        <p14:creationId xmlns:p14="http://schemas.microsoft.com/office/powerpoint/2010/main" val="742148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Sono in rifacimento tutte le piante delle </a:t>
            </a:r>
            <a:r>
              <a:rPr lang="it-IT" dirty="0"/>
              <a:t>S</a:t>
            </a:r>
            <a:r>
              <a:rPr lang="it-IT" dirty="0" smtClean="0"/>
              <a:t>ale Alimentatori, sotto pianta Sala Macchine Dafne.</a:t>
            </a:r>
            <a:endParaRPr lang="it-IT" dirty="0"/>
          </a:p>
        </p:txBody>
      </p:sp>
      <p:sp>
        <p:nvSpPr>
          <p:cNvPr id="3" name="Segnaposto contenuto 2"/>
          <p:cNvSpPr>
            <a:spLocks noGrp="1"/>
          </p:cNvSpPr>
          <p:nvPr>
            <p:ph idx="1"/>
          </p:nvPr>
        </p:nvSpPr>
        <p:spPr/>
        <p:txBody>
          <a:bodyPr/>
          <a:lstStyle/>
          <a:p>
            <a:endParaRPr lang="it-IT" dirty="0"/>
          </a:p>
        </p:txBody>
      </p:sp>
      <p:pic>
        <p:nvPicPr>
          <p:cNvPr id="2050" name="Picture 2" descr="C:\Users\franco\Desktop\Cattur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502" y="1689699"/>
            <a:ext cx="8162520" cy="467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3303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marL="0" indent="0"/>
            <a:r>
              <a:rPr lang="it-IT" dirty="0" smtClean="0"/>
              <a:t/>
            </a:r>
            <a:br>
              <a:rPr lang="it-IT" dirty="0" smtClean="0"/>
            </a:br>
            <a:r>
              <a:rPr lang="it-IT" dirty="0" smtClean="0"/>
              <a:t>COSE </a:t>
            </a:r>
            <a:r>
              <a:rPr lang="it-IT" dirty="0"/>
              <a:t>DA FARE……..</a:t>
            </a:r>
          </a:p>
        </p:txBody>
      </p:sp>
      <p:sp>
        <p:nvSpPr>
          <p:cNvPr id="3" name="Segnaposto contenuto 2"/>
          <p:cNvSpPr>
            <a:spLocks noGrp="1"/>
          </p:cNvSpPr>
          <p:nvPr>
            <p:ph idx="1"/>
          </p:nvPr>
        </p:nvSpPr>
        <p:spPr/>
        <p:txBody>
          <a:bodyPr/>
          <a:lstStyle/>
          <a:p>
            <a:pPr marL="0" indent="0">
              <a:buNone/>
            </a:pPr>
            <a:r>
              <a:rPr lang="it-IT" sz="4800" dirty="0" smtClean="0"/>
              <a:t>           </a:t>
            </a:r>
          </a:p>
          <a:p>
            <a:pPr marL="0" indent="0">
              <a:buNone/>
            </a:pPr>
            <a:r>
              <a:rPr lang="it-IT" dirty="0" smtClean="0"/>
              <a:t>Di tanto in tanto portare in Sala Controllo generi        di conforto per gli Operatori…..</a:t>
            </a:r>
            <a:endParaRPr lang="it-IT" dirty="0"/>
          </a:p>
        </p:txBody>
      </p:sp>
      <p:pic>
        <p:nvPicPr>
          <p:cNvPr id="3074" name="Picture 2" descr="C:\Users\franco\Google Drive\cartella gmail\Corso\gelati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64" y="3596160"/>
            <a:ext cx="3260410" cy="244827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franco\Google Drive\cartella gmail\Corso\dolc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3501007"/>
            <a:ext cx="4536504" cy="2638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834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a:bodyPr>
          <a:lstStyle/>
          <a:p>
            <a:pPr marL="0" indent="0">
              <a:buNone/>
            </a:pPr>
            <a:r>
              <a:rPr lang="it-IT" dirty="0" smtClean="0"/>
              <a:t>Da notare che alcune sale sono in zona controllata e durante il funzionamento di Dafne non sono raggiungibili.</a:t>
            </a:r>
          </a:p>
          <a:p>
            <a:pPr marL="0" indent="0">
              <a:buNone/>
            </a:pPr>
            <a:endParaRPr lang="it-IT" dirty="0" smtClean="0"/>
          </a:p>
          <a:p>
            <a:pPr marL="0" indent="0">
              <a:buNone/>
            </a:pPr>
            <a:r>
              <a:rPr lang="it-IT" dirty="0" smtClean="0"/>
              <a:t>Con </a:t>
            </a:r>
            <a:r>
              <a:rPr lang="it-IT" dirty="0"/>
              <a:t>il noto programma </a:t>
            </a:r>
            <a:r>
              <a:rPr lang="it-IT" dirty="0" err="1" smtClean="0"/>
              <a:t>Mag_Terminal</a:t>
            </a:r>
            <a:r>
              <a:rPr lang="it-IT" dirty="0" smtClean="0"/>
              <a:t>, selezionando </a:t>
            </a:r>
            <a:r>
              <a:rPr lang="it-IT" dirty="0"/>
              <a:t>le varie zone del </a:t>
            </a:r>
            <a:r>
              <a:rPr lang="it-IT" dirty="0" smtClean="0"/>
              <a:t>sistema e scegliendo la tipologia di elementi </a:t>
            </a:r>
            <a:r>
              <a:rPr lang="it-IT" dirty="0"/>
              <a:t>si possono </a:t>
            </a:r>
            <a:r>
              <a:rPr lang="it-IT" dirty="0" smtClean="0"/>
              <a:t>  </a:t>
            </a:r>
            <a:r>
              <a:rPr lang="it-IT" dirty="0"/>
              <a:t>comandare tutti i </a:t>
            </a:r>
            <a:r>
              <a:rPr lang="it-IT" dirty="0" err="1"/>
              <a:t>P</a:t>
            </a:r>
            <a:r>
              <a:rPr lang="it-IT" dirty="0" err="1" smtClean="0"/>
              <a:t>ower</a:t>
            </a:r>
            <a:r>
              <a:rPr lang="it-IT" dirty="0" smtClean="0"/>
              <a:t> </a:t>
            </a:r>
            <a:r>
              <a:rPr lang="it-IT" dirty="0"/>
              <a:t>S</a:t>
            </a:r>
            <a:r>
              <a:rPr lang="it-IT" dirty="0" smtClean="0"/>
              <a:t>upply.</a:t>
            </a:r>
            <a:endParaRPr lang="it-IT" dirty="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smtClean="0"/>
          </a:p>
          <a:p>
            <a:pPr marL="0" indent="0">
              <a:buNone/>
            </a:pPr>
            <a:endParaRPr lang="it-IT" dirty="0"/>
          </a:p>
          <a:p>
            <a:pPr marL="0" indent="0">
              <a:buNone/>
            </a:pPr>
            <a:endParaRPr lang="it-IT" dirty="0"/>
          </a:p>
        </p:txBody>
      </p:sp>
    </p:spTree>
    <p:extLst>
      <p:ext uri="{BB962C8B-B14F-4D97-AF65-F5344CB8AC3E}">
        <p14:creationId xmlns:p14="http://schemas.microsoft.com/office/powerpoint/2010/main" val="685300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Modifiche Dipoli e </a:t>
            </a:r>
            <a:r>
              <a:rPr lang="it-IT" dirty="0" err="1" smtClean="0"/>
              <a:t>Wigglers</a:t>
            </a:r>
            <a:endParaRPr lang="it-IT" dirty="0"/>
          </a:p>
        </p:txBody>
      </p:sp>
      <p:sp>
        <p:nvSpPr>
          <p:cNvPr id="3" name="Segnaposto contenuto 2"/>
          <p:cNvSpPr>
            <a:spLocks noGrp="1"/>
          </p:cNvSpPr>
          <p:nvPr>
            <p:ph idx="1"/>
          </p:nvPr>
        </p:nvSpPr>
        <p:spPr>
          <a:xfrm>
            <a:off x="457200" y="1412776"/>
            <a:ext cx="8229600" cy="4713387"/>
          </a:xfrm>
        </p:spPr>
        <p:txBody>
          <a:bodyPr>
            <a:normAutofit fontScale="85000" lnSpcReduction="20000"/>
          </a:bodyPr>
          <a:lstStyle/>
          <a:p>
            <a:pPr marL="0" indent="0">
              <a:buNone/>
            </a:pPr>
            <a:r>
              <a:rPr lang="it-IT" dirty="0" smtClean="0"/>
              <a:t>Giusto per ricordare, negli anni sono state fatte varie modifiche alle modalità di alimentazione dei Dipoli e </a:t>
            </a:r>
            <a:r>
              <a:rPr lang="it-IT" dirty="0" err="1" smtClean="0"/>
              <a:t>Wigglers</a:t>
            </a:r>
            <a:r>
              <a:rPr lang="it-IT" dirty="0" smtClean="0"/>
              <a:t> di Dafne, e </a:t>
            </a:r>
            <a:r>
              <a:rPr lang="it-IT" dirty="0" smtClean="0"/>
              <a:t>a </a:t>
            </a:r>
            <a:r>
              <a:rPr lang="it-IT" dirty="0" smtClean="0"/>
              <a:t>oggi la situazione è la seguente:</a:t>
            </a:r>
          </a:p>
          <a:p>
            <a:pPr marL="0" indent="0">
              <a:buNone/>
            </a:pPr>
            <a:endParaRPr lang="it-IT" dirty="0" smtClean="0"/>
          </a:p>
          <a:p>
            <a:r>
              <a:rPr lang="it-IT" dirty="0"/>
              <a:t>P</a:t>
            </a:r>
            <a:r>
              <a:rPr lang="it-IT" dirty="0" smtClean="0"/>
              <a:t>er i Dipoli abbiamo un unico </a:t>
            </a:r>
            <a:r>
              <a:rPr lang="it-IT" dirty="0" err="1" smtClean="0"/>
              <a:t>Power</a:t>
            </a:r>
            <a:r>
              <a:rPr lang="it-IT" dirty="0" smtClean="0"/>
              <a:t> Supply che alimenta gli 8 Dipoli di entrambi gli anelli (quelli lontano dalle zone di interazione).</a:t>
            </a:r>
          </a:p>
          <a:p>
            <a:r>
              <a:rPr lang="it-IT" dirty="0" smtClean="0"/>
              <a:t>Gli altri 8 Dipoli sono alimentati singolarmente. </a:t>
            </a:r>
          </a:p>
          <a:p>
            <a:r>
              <a:rPr lang="it-IT" dirty="0" smtClean="0"/>
              <a:t>Per i </a:t>
            </a:r>
            <a:r>
              <a:rPr lang="it-IT" dirty="0" err="1" smtClean="0"/>
              <a:t>Wigglers</a:t>
            </a:r>
            <a:r>
              <a:rPr lang="it-IT" dirty="0"/>
              <a:t> </a:t>
            </a:r>
            <a:r>
              <a:rPr lang="it-IT" dirty="0" smtClean="0"/>
              <a:t>si sono accorpati i poli terminali con i poli centrali e i 4+4 magneti sono alimentati da un unico alimentatore, uno per i positroni ed uno per gli elettroni. </a:t>
            </a:r>
            <a:endParaRPr lang="it-IT" dirty="0"/>
          </a:p>
        </p:txBody>
      </p:sp>
    </p:spTree>
    <p:extLst>
      <p:ext uri="{BB962C8B-B14F-4D97-AF65-F5344CB8AC3E}">
        <p14:creationId xmlns:p14="http://schemas.microsoft.com/office/powerpoint/2010/main" val="72208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568952"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C:\Users\franco\Google Drive\cartella gmail\Corso\dipoli e wiggl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2132856"/>
            <a:ext cx="3408305" cy="253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085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912775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Comandi e stato dei </a:t>
            </a:r>
            <a:r>
              <a:rPr lang="it-IT" dirty="0" err="1"/>
              <a:t>P</a:t>
            </a:r>
            <a:r>
              <a:rPr lang="it-IT" dirty="0" err="1" smtClean="0"/>
              <a:t>ower</a:t>
            </a:r>
            <a:r>
              <a:rPr lang="it-IT" dirty="0" smtClean="0"/>
              <a:t> </a:t>
            </a:r>
            <a:r>
              <a:rPr lang="it-IT" dirty="0"/>
              <a:t>S</a:t>
            </a:r>
            <a:r>
              <a:rPr lang="it-IT" dirty="0" smtClean="0"/>
              <a:t>upply</a:t>
            </a:r>
            <a:endParaRPr lang="it-IT" dirty="0"/>
          </a:p>
        </p:txBody>
      </p:sp>
      <p:sp>
        <p:nvSpPr>
          <p:cNvPr id="3" name="Segnaposto contenuto 2"/>
          <p:cNvSpPr>
            <a:spLocks noGrp="1"/>
          </p:cNvSpPr>
          <p:nvPr>
            <p:ph idx="1"/>
          </p:nvPr>
        </p:nvSpPr>
        <p:spPr>
          <a:xfrm>
            <a:off x="457200" y="1412776"/>
            <a:ext cx="8229600" cy="4713387"/>
          </a:xfrm>
        </p:spPr>
        <p:txBody>
          <a:bodyPr>
            <a:noAutofit/>
          </a:bodyPr>
          <a:lstStyle/>
          <a:p>
            <a:pPr marL="0" indent="0">
              <a:buNone/>
            </a:pPr>
            <a:r>
              <a:rPr lang="it-IT" sz="1800" dirty="0" smtClean="0"/>
              <a:t>I comandi da dare alle varie tipologie di alimentatori di Dafne </a:t>
            </a:r>
            <a:r>
              <a:rPr lang="it-IT" sz="1800" dirty="0" smtClean="0"/>
              <a:t>e </a:t>
            </a:r>
            <a:r>
              <a:rPr lang="it-IT" sz="1800" dirty="0" err="1" smtClean="0"/>
              <a:t>Sparc</a:t>
            </a:r>
            <a:r>
              <a:rPr lang="it-IT" sz="1800" dirty="0" smtClean="0"/>
              <a:t> sono </a:t>
            </a:r>
            <a:r>
              <a:rPr lang="it-IT" sz="1800" dirty="0" smtClean="0"/>
              <a:t>stati standardizzati e si possono riassumere in:</a:t>
            </a:r>
          </a:p>
          <a:p>
            <a:pPr marL="0" indent="0">
              <a:buNone/>
            </a:pPr>
            <a:endParaRPr lang="it-IT" sz="1800" dirty="0" smtClean="0"/>
          </a:p>
          <a:p>
            <a:r>
              <a:rPr lang="it-IT" sz="1800" b="1" dirty="0" err="1" smtClean="0"/>
              <a:t>Stand_by</a:t>
            </a:r>
            <a:r>
              <a:rPr lang="it-IT" sz="1800" dirty="0"/>
              <a:t> </a:t>
            </a:r>
            <a:r>
              <a:rPr lang="it-IT" sz="1800" dirty="0" smtClean="0"/>
              <a:t>= l’alimentatore è in tensione ai comandi, il contattore principale aperto ed è pronto a ricevere comandi successivi.</a:t>
            </a:r>
          </a:p>
          <a:p>
            <a:pPr marL="0" indent="0">
              <a:buNone/>
            </a:pPr>
            <a:endParaRPr lang="it-IT" sz="1800" dirty="0" smtClean="0"/>
          </a:p>
          <a:p>
            <a:r>
              <a:rPr lang="it-IT" sz="1800" b="1" dirty="0" err="1" smtClean="0"/>
              <a:t>Operational</a:t>
            </a:r>
            <a:r>
              <a:rPr lang="it-IT" sz="1800" dirty="0" smtClean="0"/>
              <a:t> = l’alimentatore è pronto ad erogare corrente con la parte di potenza alimentata, </a:t>
            </a:r>
            <a:r>
              <a:rPr lang="it-IT" sz="1800" u="sng" dirty="0" smtClean="0"/>
              <a:t>il comando non viene eseguito se l’alimentatore si trova  con l’invertitore di Polarità in Open.</a:t>
            </a:r>
          </a:p>
          <a:p>
            <a:pPr marL="0" indent="0">
              <a:buNone/>
            </a:pPr>
            <a:endParaRPr lang="it-IT" sz="1800" u="sng" dirty="0" smtClean="0"/>
          </a:p>
          <a:p>
            <a:r>
              <a:rPr lang="it-IT" sz="1800" b="1" dirty="0" err="1" smtClean="0"/>
              <a:t>Apply</a:t>
            </a:r>
            <a:r>
              <a:rPr lang="it-IT" sz="1800" b="1" dirty="0" smtClean="0"/>
              <a:t> set </a:t>
            </a:r>
            <a:r>
              <a:rPr lang="it-IT" sz="1800" dirty="0" smtClean="0"/>
              <a:t>= viene scritto ed inviato il set di corrente, poco dopo si leggerà il </a:t>
            </a:r>
            <a:r>
              <a:rPr lang="it-IT" sz="1800" dirty="0" err="1" smtClean="0"/>
              <a:t>read</a:t>
            </a:r>
            <a:r>
              <a:rPr lang="it-IT" sz="1800" dirty="0"/>
              <a:t>-</a:t>
            </a:r>
            <a:r>
              <a:rPr lang="it-IT" sz="1800" dirty="0" smtClean="0"/>
              <a:t>out di corrente.</a:t>
            </a:r>
          </a:p>
          <a:p>
            <a:pPr marL="0" indent="0">
              <a:buNone/>
            </a:pPr>
            <a:endParaRPr lang="it-IT" sz="1800" dirty="0" smtClean="0"/>
          </a:p>
          <a:p>
            <a:r>
              <a:rPr lang="it-IT" sz="1800" b="1" dirty="0" err="1" smtClean="0"/>
              <a:t>Apply</a:t>
            </a:r>
            <a:r>
              <a:rPr lang="it-IT" sz="1800" b="1" dirty="0" smtClean="0"/>
              <a:t> set a zero </a:t>
            </a:r>
            <a:r>
              <a:rPr lang="it-IT" sz="1800" dirty="0" smtClean="0"/>
              <a:t>= l’alimentatore torna a corrente zero, per la maggior parte dei casi si leggerà una piccola corrente di offset ad eccezione degli alimentatori bipolari.</a:t>
            </a:r>
          </a:p>
        </p:txBody>
      </p:sp>
    </p:spTree>
    <p:extLst>
      <p:ext uri="{BB962C8B-B14F-4D97-AF65-F5344CB8AC3E}">
        <p14:creationId xmlns:p14="http://schemas.microsoft.com/office/powerpoint/2010/main" val="2000264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1770</TotalTime>
  <Words>2215</Words>
  <Application>Microsoft Office PowerPoint</Application>
  <PresentationFormat>Presentazione su schermo (4:3)</PresentationFormat>
  <Paragraphs>166</Paragraphs>
  <Slides>40</Slides>
  <Notes>2</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Tema di Office</vt:lpstr>
      <vt:lpstr>  Introduzione all’Operazione degli Acceleratori dei LNF Magneti e Alimentatori DAFNE </vt:lpstr>
      <vt:lpstr>Distribuzione Geografica</vt:lpstr>
      <vt:lpstr>In evidenza le sale Alimentatori DAFNE</vt:lpstr>
      <vt:lpstr>Sono in rifacimento tutte le piante delle Sale Alimentatori, sotto pianta Sala Macchine Dafne.</vt:lpstr>
      <vt:lpstr>Presentazione standard di PowerPoint</vt:lpstr>
      <vt:lpstr>Modifiche Dipoli e Wigglers</vt:lpstr>
      <vt:lpstr>Presentazione standard di PowerPoint</vt:lpstr>
      <vt:lpstr>Presentazione standard di PowerPoint</vt:lpstr>
      <vt:lpstr>Comandi e stato dei Power Supply</vt:lpstr>
      <vt:lpstr>Comandi e stato dei Power Supply</vt:lpstr>
      <vt:lpstr>Mag_Terminal</vt:lpstr>
      <vt:lpstr>Presentazione standard di PowerPoint</vt:lpstr>
      <vt:lpstr>Interpretazione degli allarmi  dei Power Supply</vt:lpstr>
      <vt:lpstr>Thermoswitches istallati su un Quadrupolo Di Dafne</vt:lpstr>
      <vt:lpstr>Interpretazione degli allarmi  dei Power Supply</vt:lpstr>
      <vt:lpstr>Correttori Main Rings, Transfer Lines e Accumulator.</vt:lpstr>
      <vt:lpstr>Presentazione standard di PowerPoint</vt:lpstr>
      <vt:lpstr>Correttori Main Rings, Transfer Lines e Accumulator.</vt:lpstr>
      <vt:lpstr>Nell’immagine tutte le finestre relative alle Main Unit, nella finestra sotto possiamo vedere i magneti comandati dalla Main Unit selezionata. </vt:lpstr>
      <vt:lpstr>Collegamento solenoidi sulla camera da vuoto anello positroni «Fili»</vt:lpstr>
      <vt:lpstr>Rack Alimentatori «Fili» in Sala Conteggio</vt:lpstr>
      <vt:lpstr>Alimentatori Impulsati</vt:lpstr>
      <vt:lpstr>Procedura per lo scambio degli alimentatori impulsati di riserva.</vt:lpstr>
      <vt:lpstr>Alimentatori Impulsati</vt:lpstr>
      <vt:lpstr>Alimentatori Impulsati</vt:lpstr>
      <vt:lpstr>Presentazione standard di PowerPoint</vt:lpstr>
      <vt:lpstr>POSIZIONE CORRETTA  Settaggio salvato su oscillografo in Sala Controllo da  «richiama impostazioni salvate», «corrente dhptt002».  Notare la perfetta simmetria rispetto al Trigger di Estrazione al centro</vt:lpstr>
      <vt:lpstr>POSIZIONE SBAGLIATA Nell’immagine è stato messo in servizio l’alimentatore di riserva senza correggere il ritardo sul Delay. Notate l’asimmetria rispetto al trigger.</vt:lpstr>
      <vt:lpstr>Brevemente ricordo che quando si modifica la corrente sul Dhptt001/11 e siamo in modalità elettroni, muoveremo il set di corrente di ± 200/300 mA sul DHPTT001 per migliorare l’iniezione in Accumulatore, sul DHPTT011 per migliorare l’estrazione. Quando invece siamo per positroni con il set di DHPTT001 si modifica l’estrazione, sul DHPTT011 l’iniezione in Accumulatore.</vt:lpstr>
      <vt:lpstr>Particolare forma d’onda della corrente del DHPTT001/11 in polarità positiva.</vt:lpstr>
      <vt:lpstr>Alcune info sui Power Supply di Kloe e Solenoidi Compensatori</vt:lpstr>
      <vt:lpstr>Alimentatore del Solenoide di Kloe </vt:lpstr>
      <vt:lpstr>Alimentatori Solenoidi Compensatori </vt:lpstr>
      <vt:lpstr>Power Supply Danfysik</vt:lpstr>
      <vt:lpstr>Cose da non fare……..</vt:lpstr>
      <vt:lpstr>Cose da non fare……..</vt:lpstr>
      <vt:lpstr>Cose da non fare……..</vt:lpstr>
      <vt:lpstr>Cose da non fare……..</vt:lpstr>
      <vt:lpstr>Presentazione standard di PowerPoint</vt:lpstr>
      <vt:lpstr> COSE DA FARE……..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Magneti e Alimentatori DAFNE</dc:title>
  <dc:creator>franco</dc:creator>
  <cp:lastModifiedBy>franco</cp:lastModifiedBy>
  <cp:revision>128</cp:revision>
  <cp:lastPrinted>2014-11-06T17:09:27Z</cp:lastPrinted>
  <dcterms:created xsi:type="dcterms:W3CDTF">2014-10-24T13:58:53Z</dcterms:created>
  <dcterms:modified xsi:type="dcterms:W3CDTF">2015-01-06T18:47:48Z</dcterms:modified>
</cp:coreProperties>
</file>