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8" r:id="rId2"/>
    <p:sldId id="283" r:id="rId3"/>
    <p:sldId id="289" r:id="rId4"/>
    <p:sldId id="295" r:id="rId5"/>
    <p:sldId id="294" r:id="rId6"/>
    <p:sldId id="282" r:id="rId7"/>
    <p:sldId id="258" r:id="rId8"/>
    <p:sldId id="260" r:id="rId9"/>
    <p:sldId id="292" r:id="rId10"/>
    <p:sldId id="293" r:id="rId11"/>
    <p:sldId id="281" r:id="rId12"/>
    <p:sldId id="269" r:id="rId13"/>
    <p:sldId id="291" r:id="rId14"/>
    <p:sldId id="264" r:id="rId15"/>
    <p:sldId id="286" r:id="rId16"/>
    <p:sldId id="263" r:id="rId17"/>
    <p:sldId id="287" r:id="rId18"/>
    <p:sldId id="277" r:id="rId19"/>
    <p:sldId id="296" r:id="rId20"/>
    <p:sldId id="298" r:id="rId21"/>
    <p:sldId id="267" r:id="rId22"/>
    <p:sldId id="290" r:id="rId23"/>
    <p:sldId id="284" r:id="rId24"/>
    <p:sldId id="285" r:id="rId25"/>
    <p:sldId id="268" r:id="rId26"/>
    <p:sldId id="297" r:id="rId27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501" autoAdjust="0"/>
  </p:normalViewPr>
  <p:slideViewPr>
    <p:cSldViewPr>
      <p:cViewPr>
        <p:scale>
          <a:sx n="100" d="100"/>
          <a:sy n="100" d="100"/>
        </p:scale>
        <p:origin x="-1280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563852-1F7E-3C49-86E6-8A22F5490D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289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7BEA-2C3E-A843-BAA8-D02105F9FD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156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EF042D-5C39-2A48-B2BA-D31C38C55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91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522F8-EC2E-1A47-84A8-EFE7D253C5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7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B02454-7086-6640-B428-23CBCC94FF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76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44C4F-47B7-584B-9F6A-FFF04019D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576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6FAE3-19EB-CE49-A674-E93F52F873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433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9D554E-E151-1A46-AEC1-F552D15BC4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79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4F7A2-0B32-5F42-BA8D-0B34265E64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2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31191-FBF1-B145-AAC2-00DB8F2A16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284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D46ADE-63E9-FB40-BAB2-6FC32063D8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63000">
              <a:srgbClr val="FFFFFF"/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79E3BC-3C50-9A44-8C12-05964B356D6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00200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Sistema</a:t>
            </a:r>
            <a:r>
              <a:rPr lang="en-US" dirty="0" smtClean="0">
                <a:solidFill>
                  <a:srgbClr val="FF0000"/>
                </a:solidFill>
              </a:rPr>
              <a:t> e </a:t>
            </a:r>
            <a:r>
              <a:rPr lang="en-US" dirty="0" err="1" smtClean="0">
                <a:solidFill>
                  <a:srgbClr val="FF0000"/>
                </a:solidFill>
              </a:rPr>
              <a:t>strategia</a:t>
            </a:r>
            <a:r>
              <a:rPr lang="en-US" dirty="0" smtClean="0">
                <a:solidFill>
                  <a:srgbClr val="FF0000"/>
                </a:solidFill>
              </a:rPr>
              <a:t> di </a:t>
            </a:r>
            <a:r>
              <a:rPr lang="en-US" dirty="0" err="1" smtClean="0">
                <a:solidFill>
                  <a:srgbClr val="FF0000"/>
                </a:solidFill>
              </a:rPr>
              <a:t>iniezione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Andrea </a:t>
            </a:r>
            <a:r>
              <a:rPr lang="en-US" sz="2000" dirty="0" smtClean="0">
                <a:solidFill>
                  <a:srgbClr val="0000FF"/>
                </a:solidFill>
              </a:rPr>
              <a:t>Ghigo per la </a:t>
            </a:r>
            <a:r>
              <a:rPr lang="en-US" sz="2000" dirty="0" err="1" smtClean="0">
                <a:solidFill>
                  <a:srgbClr val="0000FF"/>
                </a:solidFill>
              </a:rPr>
              <a:t>Divisione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Acceleratori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60960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Corso</a:t>
            </a:r>
            <a:r>
              <a:rPr lang="en-US" dirty="0" smtClean="0"/>
              <a:t> </a:t>
            </a:r>
            <a:r>
              <a:rPr lang="en-US" dirty="0" err="1" smtClean="0"/>
              <a:t>operazione</a:t>
            </a:r>
            <a:r>
              <a:rPr lang="en-US" dirty="0" smtClean="0"/>
              <a:t> DAFNE			</a:t>
            </a:r>
            <a:r>
              <a:rPr lang="en-US" dirty="0" err="1" smtClean="0"/>
              <a:t>Frascati</a:t>
            </a:r>
            <a:r>
              <a:rPr lang="en-US" dirty="0" smtClean="0"/>
              <a:t> 7-9 </a:t>
            </a:r>
            <a:r>
              <a:rPr lang="en-US" dirty="0" err="1" smtClean="0"/>
              <a:t>Gennaio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1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478614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438400" y="381000"/>
            <a:ext cx="48149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Estrazione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dall’Accumulatore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6800" y="1701800"/>
            <a:ext cx="3657600" cy="205740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96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320800"/>
            <a:ext cx="7899400" cy="3289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4031"/>
          <a:stretch/>
        </p:blipFill>
        <p:spPr>
          <a:xfrm>
            <a:off x="704850" y="3911600"/>
            <a:ext cx="7823200" cy="2489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" y="533400"/>
            <a:ext cx="79860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Emittanze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ed</a:t>
            </a:r>
            <a:r>
              <a:rPr lang="en-US" sz="2400" dirty="0" smtClean="0">
                <a:solidFill>
                  <a:srgbClr val="FF0000"/>
                </a:solidFill>
              </a:rPr>
              <a:t> energy spread del </a:t>
            </a:r>
            <a:r>
              <a:rPr lang="en-US" sz="2400" dirty="0" err="1" smtClean="0">
                <a:solidFill>
                  <a:srgbClr val="FF0000"/>
                </a:solidFill>
              </a:rPr>
              <a:t>linac</a:t>
            </a:r>
            <a:r>
              <a:rPr lang="en-US" sz="2400" dirty="0" smtClean="0">
                <a:solidFill>
                  <a:srgbClr val="FF0000"/>
                </a:solidFill>
              </a:rPr>
              <a:t> e </a:t>
            </a:r>
            <a:r>
              <a:rPr lang="en-US" sz="2400" dirty="0" err="1" smtClean="0">
                <a:solidFill>
                  <a:srgbClr val="FF0000"/>
                </a:solidFill>
              </a:rPr>
              <a:t>dell’accumulatore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6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171412"/>
            <a:ext cx="5664200" cy="56865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524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completamente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simmetrico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carica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opposta</a:t>
            </a:r>
            <a:r>
              <a:rPr lang="en-US" sz="2000" dirty="0" smtClean="0">
                <a:solidFill>
                  <a:srgbClr val="000090"/>
                </a:solidFill>
              </a:rPr>
              <a:t> e lo </a:t>
            </a:r>
            <a:r>
              <a:rPr lang="en-US" sz="2000" dirty="0" err="1" smtClean="0">
                <a:solidFill>
                  <a:srgbClr val="000090"/>
                </a:solidFill>
              </a:rPr>
              <a:t>percorrono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senso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inverso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Il set di </a:t>
            </a:r>
            <a:r>
              <a:rPr lang="en-US" sz="2000" dirty="0" err="1" smtClean="0">
                <a:solidFill>
                  <a:srgbClr val="000090"/>
                </a:solidFill>
              </a:rPr>
              <a:t>riferimento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magneti</a:t>
            </a:r>
            <a:r>
              <a:rPr lang="en-US" sz="2000" dirty="0" smtClean="0">
                <a:solidFill>
                  <a:srgbClr val="000090"/>
                </a:solidFill>
              </a:rPr>
              <a:t> non </a:t>
            </a:r>
            <a:r>
              <a:rPr lang="en-US" sz="2000" dirty="0" err="1" smtClean="0">
                <a:solidFill>
                  <a:srgbClr val="000090"/>
                </a:solidFill>
              </a:rPr>
              <a:t>dovrebbe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cambiare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307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458200" cy="5562600"/>
          </a:xfrm>
        </p:spPr>
        <p:txBody>
          <a:bodyPr/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L’iniezione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sparando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kickers K1eK2 </a:t>
            </a:r>
            <a:r>
              <a:rPr lang="en-US" sz="2000" dirty="0" err="1" smtClean="0">
                <a:solidFill>
                  <a:srgbClr val="000090"/>
                </a:solidFill>
              </a:rPr>
              <a:t>sul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entrando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corregendole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parzialmente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l’angolo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spostamento</a:t>
            </a:r>
            <a:r>
              <a:rPr lang="en-US" sz="2000" dirty="0" smtClean="0">
                <a:solidFill>
                  <a:srgbClr val="000090"/>
                </a:solidFill>
              </a:rPr>
              <a:t>) di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raggiunge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K3 </a:t>
            </a:r>
            <a:r>
              <a:rPr lang="en-US" sz="2000" dirty="0" smtClean="0">
                <a:solidFill>
                  <a:srgbClr val="000090"/>
                </a:solidFill>
              </a:rPr>
              <a:t>e </a:t>
            </a:r>
            <a:r>
              <a:rPr lang="en-US" sz="2000" dirty="0" smtClean="0">
                <a:solidFill>
                  <a:srgbClr val="000090"/>
                </a:solidFill>
              </a:rPr>
              <a:t>K4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hanno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funzione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avvicinare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setto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meglio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accogliere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nuovo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quello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saranno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deviati</a:t>
            </a:r>
            <a:r>
              <a:rPr lang="en-US" sz="2000" dirty="0" smtClean="0">
                <a:solidFill>
                  <a:srgbClr val="000090"/>
                </a:solidFill>
              </a:rPr>
              <a:t>  da K1 e K2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saranno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regolati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chiudere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l’orbita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ciò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significa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sarà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corretto</a:t>
            </a:r>
            <a:r>
              <a:rPr lang="en-US" sz="2000" dirty="0" smtClean="0">
                <a:solidFill>
                  <a:srgbClr val="000090"/>
                </a:solidFill>
              </a:rPr>
              <a:t> solo di </a:t>
            </a:r>
            <a:r>
              <a:rPr lang="en-US" sz="2000" dirty="0" err="1" smtClean="0">
                <a:solidFill>
                  <a:srgbClr val="000090"/>
                </a:solidFill>
              </a:rPr>
              <a:t>una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porzione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dell’angolo</a:t>
            </a:r>
            <a:r>
              <a:rPr lang="en-US" sz="2000" dirty="0" smtClean="0">
                <a:solidFill>
                  <a:srgbClr val="000090"/>
                </a:solidFill>
              </a:rPr>
              <a:t> …ma..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Rapidamente</a:t>
            </a:r>
            <a:r>
              <a:rPr lang="en-US" sz="2000" dirty="0" smtClean="0">
                <a:solidFill>
                  <a:srgbClr val="000090"/>
                </a:solidFill>
              </a:rPr>
              <a:t> (20 </a:t>
            </a:r>
            <a:r>
              <a:rPr lang="en-US" sz="2000" dirty="0" err="1" smtClean="0">
                <a:solidFill>
                  <a:srgbClr val="000090"/>
                </a:solidFill>
              </a:rPr>
              <a:t>ms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damping di </a:t>
            </a:r>
            <a:r>
              <a:rPr lang="en-US" sz="2000" dirty="0" err="1" smtClean="0">
                <a:solidFill>
                  <a:srgbClr val="000090"/>
                </a:solidFill>
              </a:rPr>
              <a:t>radiazione</a:t>
            </a:r>
            <a:r>
              <a:rPr lang="en-US" sz="2000" dirty="0" smtClean="0">
                <a:solidFill>
                  <a:srgbClr val="000090"/>
                </a:solidFill>
              </a:rPr>
              <a:t> lo </a:t>
            </a:r>
            <a:r>
              <a:rPr lang="en-US" sz="2000" dirty="0" err="1" smtClean="0">
                <a:solidFill>
                  <a:srgbClr val="000090"/>
                </a:solidFill>
              </a:rPr>
              <a:t>porterà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a </a:t>
            </a:r>
            <a:r>
              <a:rPr lang="en-US" sz="2000" dirty="0" err="1" smtClean="0">
                <a:solidFill>
                  <a:srgbClr val="000090"/>
                </a:solidFill>
              </a:rPr>
              <a:t>sovrapporsi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mescolarsi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Quando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raggiunge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desiderata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estrarrà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dal </a:t>
            </a:r>
            <a:r>
              <a:rPr lang="en-US" sz="2000" dirty="0" err="1" smtClean="0">
                <a:solidFill>
                  <a:srgbClr val="000090"/>
                </a:solidFill>
              </a:rPr>
              <a:t>magnete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setto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opposto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quello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deviandolo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facendo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sparare</a:t>
            </a:r>
            <a:r>
              <a:rPr lang="en-US" sz="2000" dirty="0" smtClean="0">
                <a:solidFill>
                  <a:srgbClr val="000090"/>
                </a:solidFill>
              </a:rPr>
              <a:t> K1 e K2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estratto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sarà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trasferito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all’anello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principale</a:t>
            </a:r>
            <a:r>
              <a:rPr lang="en-US" sz="2000" dirty="0" smtClean="0">
                <a:solidFill>
                  <a:srgbClr val="000090"/>
                </a:solidFill>
              </a:rPr>
              <a:t> dove </a:t>
            </a:r>
            <a:r>
              <a:rPr lang="en-US" sz="2000" dirty="0" err="1" smtClean="0">
                <a:solidFill>
                  <a:srgbClr val="000090"/>
                </a:solidFill>
              </a:rPr>
              <a:t>verrà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desiderato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attraverso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di timing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228600"/>
            <a:ext cx="8547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Kickers per </a:t>
            </a:r>
            <a:r>
              <a:rPr lang="en-US" sz="2800" dirty="0" err="1" smtClean="0">
                <a:solidFill>
                  <a:srgbClr val="FF0000"/>
                </a:solidFill>
              </a:rPr>
              <a:t>l’iniezione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ed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estrazione</a:t>
            </a:r>
            <a:r>
              <a:rPr lang="en-US" sz="2800" dirty="0" smtClean="0">
                <a:solidFill>
                  <a:srgbClr val="FF0000"/>
                </a:solidFill>
              </a:rPr>
              <a:t> in </a:t>
            </a:r>
            <a:r>
              <a:rPr lang="en-US" sz="2800" dirty="0" err="1" smtClean="0">
                <a:solidFill>
                  <a:srgbClr val="FF0000"/>
                </a:solidFill>
              </a:rPr>
              <a:t>accumulatore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592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533400"/>
            <a:ext cx="5664200" cy="5686588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2438400" y="36576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267200" y="91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3352800" y="1143000"/>
            <a:ext cx="1981200" cy="1905000"/>
            <a:chOff x="76200" y="2514600"/>
            <a:chExt cx="1371600" cy="2667000"/>
          </a:xfrm>
        </p:grpSpPr>
        <p:sp>
          <p:nvSpPr>
            <p:cNvPr id="31" name="Arc 30"/>
            <p:cNvSpPr/>
            <p:nvPr/>
          </p:nvSpPr>
          <p:spPr>
            <a:xfrm flipH="1"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Arc 31"/>
            <p:cNvSpPr/>
            <p:nvPr/>
          </p:nvSpPr>
          <p:spPr>
            <a:xfrm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Oval 7"/>
          <p:cNvSpPr/>
          <p:nvPr/>
        </p:nvSpPr>
        <p:spPr>
          <a:xfrm>
            <a:off x="4876800" y="9144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3962400" y="1143000"/>
            <a:ext cx="1981200" cy="1905000"/>
            <a:chOff x="76200" y="2514600"/>
            <a:chExt cx="1371600" cy="2667000"/>
          </a:xfrm>
        </p:grpSpPr>
        <p:sp>
          <p:nvSpPr>
            <p:cNvPr id="11" name="Arc 10"/>
            <p:cNvSpPr/>
            <p:nvPr/>
          </p:nvSpPr>
          <p:spPr>
            <a:xfrm flipH="1"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/>
          <p:cNvSpPr/>
          <p:nvPr/>
        </p:nvSpPr>
        <p:spPr>
          <a:xfrm>
            <a:off x="4191000" y="5638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276600" y="5867400"/>
            <a:ext cx="1981200" cy="1905000"/>
            <a:chOff x="76200" y="2514600"/>
            <a:chExt cx="1371600" cy="2667000"/>
          </a:xfrm>
        </p:grpSpPr>
        <p:sp>
          <p:nvSpPr>
            <p:cNvPr id="19" name="Arc 18"/>
            <p:cNvSpPr/>
            <p:nvPr/>
          </p:nvSpPr>
          <p:spPr>
            <a:xfrm flipH="1"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/>
          </p:nvSpPr>
          <p:spPr>
            <a:xfrm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Oval 20"/>
          <p:cNvSpPr/>
          <p:nvPr/>
        </p:nvSpPr>
        <p:spPr>
          <a:xfrm>
            <a:off x="4800600" y="5638800"/>
            <a:ext cx="228600" cy="228600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3886200" y="5867400"/>
            <a:ext cx="1981200" cy="1905000"/>
            <a:chOff x="76200" y="2514600"/>
            <a:chExt cx="1371600" cy="2667000"/>
          </a:xfrm>
        </p:grpSpPr>
        <p:sp>
          <p:nvSpPr>
            <p:cNvPr id="23" name="Arc 22"/>
            <p:cNvSpPr/>
            <p:nvPr/>
          </p:nvSpPr>
          <p:spPr>
            <a:xfrm flipH="1"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c 23"/>
            <p:cNvSpPr/>
            <p:nvPr/>
          </p:nvSpPr>
          <p:spPr>
            <a:xfrm>
              <a:off x="76200" y="2514600"/>
              <a:ext cx="1371600" cy="2667000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990600" y="152400"/>
            <a:ext cx="73188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</a:rPr>
              <a:t>Temporizzazione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dei</a:t>
            </a:r>
            <a:r>
              <a:rPr lang="en-US" sz="2400" dirty="0" smtClean="0">
                <a:solidFill>
                  <a:srgbClr val="FF0000"/>
                </a:solidFill>
              </a:rPr>
              <a:t> Kickers al </a:t>
            </a:r>
            <a:r>
              <a:rPr lang="en-US" sz="2400" dirty="0" err="1" smtClean="0">
                <a:solidFill>
                  <a:srgbClr val="FF0000"/>
                </a:solidFill>
              </a:rPr>
              <a:t>passaggio</a:t>
            </a:r>
            <a:r>
              <a:rPr lang="en-US" sz="2400" dirty="0" smtClean="0">
                <a:solidFill>
                  <a:srgbClr val="FF0000"/>
                </a:solidFill>
              </a:rPr>
              <a:t> del bunch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38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Come </a:t>
            </a:r>
            <a:r>
              <a:rPr lang="en-US" sz="2800" dirty="0" err="1" smtClean="0">
                <a:solidFill>
                  <a:srgbClr val="FF0000"/>
                </a:solidFill>
              </a:rPr>
              <a:t>regolare</a:t>
            </a:r>
            <a:r>
              <a:rPr lang="en-US" sz="2800" dirty="0" smtClean="0">
                <a:solidFill>
                  <a:srgbClr val="FF0000"/>
                </a:solidFill>
              </a:rPr>
              <a:t> I tempi </a:t>
            </a:r>
            <a:r>
              <a:rPr lang="en-US" sz="2800" dirty="0" err="1" smtClean="0">
                <a:solidFill>
                  <a:srgbClr val="FF0000"/>
                </a:solidFill>
              </a:rPr>
              <a:t>dei</a:t>
            </a:r>
            <a:r>
              <a:rPr lang="en-US" sz="2800" dirty="0" smtClean="0">
                <a:solidFill>
                  <a:srgbClr val="FF0000"/>
                </a:solidFill>
              </a:rPr>
              <a:t> kickers </a:t>
            </a:r>
            <a:r>
              <a:rPr lang="en-US" sz="2800" dirty="0" err="1" smtClean="0">
                <a:solidFill>
                  <a:srgbClr val="FF0000"/>
                </a:solidFill>
              </a:rPr>
              <a:t>dell’accumulatore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3733800"/>
            <a:ext cx="4953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4417621" y="2514600"/>
            <a:ext cx="1068779" cy="2362200"/>
            <a:chOff x="6324600" y="2743200"/>
            <a:chExt cx="1143000" cy="1981200"/>
          </a:xfrm>
        </p:grpSpPr>
        <p:sp>
          <p:nvSpPr>
            <p:cNvPr id="17" name="Arc 16"/>
            <p:cNvSpPr/>
            <p:nvPr/>
          </p:nvSpPr>
          <p:spPr>
            <a:xfrm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Arc 17"/>
            <p:cNvSpPr/>
            <p:nvPr/>
          </p:nvSpPr>
          <p:spPr>
            <a:xfrm flipH="1"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201883" y="2514600"/>
            <a:ext cx="1068779" cy="2362200"/>
            <a:chOff x="6324600" y="2743200"/>
            <a:chExt cx="1143000" cy="1981200"/>
          </a:xfrm>
        </p:grpSpPr>
        <p:sp>
          <p:nvSpPr>
            <p:cNvPr id="15" name="Arc 14"/>
            <p:cNvSpPr/>
            <p:nvPr/>
          </p:nvSpPr>
          <p:spPr>
            <a:xfrm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Arc 15"/>
            <p:cNvSpPr/>
            <p:nvPr/>
          </p:nvSpPr>
          <p:spPr>
            <a:xfrm flipH="1"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61260" y="2514600"/>
            <a:ext cx="1068779" cy="2362200"/>
            <a:chOff x="6324600" y="2743200"/>
            <a:chExt cx="1143000" cy="1981200"/>
          </a:xfrm>
        </p:grpSpPr>
        <p:sp>
          <p:nvSpPr>
            <p:cNvPr id="13" name="Arc 12"/>
            <p:cNvSpPr/>
            <p:nvPr/>
          </p:nvSpPr>
          <p:spPr>
            <a:xfrm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Arc 13"/>
            <p:cNvSpPr/>
            <p:nvPr/>
          </p:nvSpPr>
          <p:spPr>
            <a:xfrm flipH="1"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343400" y="2514600"/>
            <a:ext cx="1068779" cy="2362200"/>
            <a:chOff x="6324600" y="2743200"/>
            <a:chExt cx="1143000" cy="1981200"/>
          </a:xfrm>
        </p:grpSpPr>
        <p:sp>
          <p:nvSpPr>
            <p:cNvPr id="11" name="Arc 10"/>
            <p:cNvSpPr/>
            <p:nvPr/>
          </p:nvSpPr>
          <p:spPr>
            <a:xfrm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6324600" y="2743200"/>
              <a:ext cx="1143000" cy="19812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380011" y="3899339"/>
            <a:ext cx="1017885" cy="3948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K3,K4</a:t>
            </a:r>
            <a:endParaRPr lang="en-US" dirty="0"/>
          </a:p>
        </p:txBody>
      </p:sp>
      <p:sp>
        <p:nvSpPr>
          <p:cNvPr id="19" name="Frame 18"/>
          <p:cNvSpPr/>
          <p:nvPr/>
        </p:nvSpPr>
        <p:spPr>
          <a:xfrm>
            <a:off x="1295400" y="1447800"/>
            <a:ext cx="6019800" cy="38100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/>
          <p:cNvSpPr/>
          <p:nvPr/>
        </p:nvSpPr>
        <p:spPr>
          <a:xfrm>
            <a:off x="1295400" y="5257800"/>
            <a:ext cx="6019800" cy="1219200"/>
          </a:xfrm>
          <a:prstGeom prst="fra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10-Point Star 21"/>
          <p:cNvSpPr/>
          <p:nvPr/>
        </p:nvSpPr>
        <p:spPr>
          <a:xfrm>
            <a:off x="2590800" y="5638800"/>
            <a:ext cx="457200" cy="533400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10-Point Star 22"/>
          <p:cNvSpPr/>
          <p:nvPr/>
        </p:nvSpPr>
        <p:spPr>
          <a:xfrm>
            <a:off x="5486400" y="5638800"/>
            <a:ext cx="457200" cy="533400"/>
          </a:xfrm>
          <a:prstGeom prst="star10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6248400" y="2743200"/>
            <a:ext cx="304800" cy="1981200"/>
            <a:chOff x="7924800" y="2438400"/>
            <a:chExt cx="457200" cy="1905000"/>
          </a:xfrm>
        </p:grpSpPr>
        <p:grpSp>
          <p:nvGrpSpPr>
            <p:cNvPr id="27" name="Group 26"/>
            <p:cNvGrpSpPr/>
            <p:nvPr/>
          </p:nvGrpSpPr>
          <p:grpSpPr>
            <a:xfrm>
              <a:off x="7924800" y="2438400"/>
              <a:ext cx="228600" cy="1905000"/>
              <a:chOff x="7924800" y="2438400"/>
              <a:chExt cx="152400" cy="762000"/>
            </a:xfrm>
          </p:grpSpPr>
          <p:sp>
            <p:nvSpPr>
              <p:cNvPr id="24" name="Arc 23"/>
              <p:cNvSpPr/>
              <p:nvPr/>
            </p:nvSpPr>
            <p:spPr>
              <a:xfrm>
                <a:off x="7924800" y="2438400"/>
                <a:ext cx="152400" cy="762000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Arc 24"/>
              <p:cNvSpPr/>
              <p:nvPr/>
            </p:nvSpPr>
            <p:spPr>
              <a:xfrm flipH="1">
                <a:off x="7924800" y="2438400"/>
                <a:ext cx="152400" cy="762000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 flipV="1">
              <a:off x="8153400" y="2438400"/>
              <a:ext cx="228600" cy="1905000"/>
              <a:chOff x="7924800" y="2438400"/>
              <a:chExt cx="152400" cy="762000"/>
            </a:xfrm>
          </p:grpSpPr>
          <p:sp>
            <p:nvSpPr>
              <p:cNvPr id="29" name="Arc 28"/>
              <p:cNvSpPr/>
              <p:nvPr/>
            </p:nvSpPr>
            <p:spPr>
              <a:xfrm>
                <a:off x="7924800" y="2438400"/>
                <a:ext cx="152400" cy="762000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Arc 29"/>
              <p:cNvSpPr/>
              <p:nvPr/>
            </p:nvSpPr>
            <p:spPr>
              <a:xfrm flipH="1">
                <a:off x="7924800" y="2438400"/>
                <a:ext cx="152400" cy="762000"/>
              </a:xfrm>
              <a:prstGeom prst="arc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TextBox 33"/>
          <p:cNvSpPr txBox="1"/>
          <p:nvPr/>
        </p:nvSpPr>
        <p:spPr>
          <a:xfrm>
            <a:off x="4572000" y="3886200"/>
            <a:ext cx="813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K1,K2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895471" y="3886200"/>
            <a:ext cx="50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208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1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L’impulso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genera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campo </a:t>
            </a:r>
            <a:r>
              <a:rPr lang="en-US" sz="2000" dirty="0" err="1" smtClean="0">
                <a:solidFill>
                  <a:srgbClr val="000090"/>
                </a:solidFill>
              </a:rPr>
              <a:t>elettromagnetico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attraverso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Stripline</a:t>
            </a:r>
            <a:r>
              <a:rPr lang="en-US" sz="2000" dirty="0" smtClean="0">
                <a:solidFill>
                  <a:srgbClr val="000090"/>
                </a:solidFill>
              </a:rPr>
              <a:t> del kicker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prodotto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scaricando</a:t>
            </a:r>
            <a:r>
              <a:rPr lang="en-US" sz="2000" dirty="0" smtClean="0">
                <a:solidFill>
                  <a:srgbClr val="000090"/>
                </a:solidFill>
              </a:rPr>
              <a:t> un </a:t>
            </a:r>
            <a:r>
              <a:rPr lang="en-US" sz="2000" dirty="0" err="1" smtClean="0">
                <a:solidFill>
                  <a:srgbClr val="000090"/>
                </a:solidFill>
              </a:rPr>
              <a:t>condensatore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opportunamente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precaricato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sull’induttanza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propria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stripline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Si </a:t>
            </a:r>
            <a:r>
              <a:rPr lang="en-US" sz="2000" dirty="0" err="1" smtClean="0">
                <a:solidFill>
                  <a:srgbClr val="000090"/>
                </a:solidFill>
              </a:rPr>
              <a:t>usa</a:t>
            </a:r>
            <a:r>
              <a:rPr lang="en-US" sz="2000" dirty="0" smtClean="0">
                <a:solidFill>
                  <a:srgbClr val="000090"/>
                </a:solidFill>
              </a:rPr>
              <a:t> come </a:t>
            </a:r>
            <a:r>
              <a:rPr lang="en-US" sz="2000" dirty="0" err="1" smtClean="0">
                <a:solidFill>
                  <a:srgbClr val="000090"/>
                </a:solidFill>
              </a:rPr>
              <a:t>interruttore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veloce</a:t>
            </a:r>
            <a:r>
              <a:rPr lang="en-US" sz="2000" dirty="0" smtClean="0">
                <a:solidFill>
                  <a:srgbClr val="000090"/>
                </a:solidFill>
              </a:rPr>
              <a:t> un </a:t>
            </a:r>
            <a:r>
              <a:rPr lang="en-US" sz="2000" dirty="0" err="1" smtClean="0">
                <a:solidFill>
                  <a:srgbClr val="000090"/>
                </a:solidFill>
              </a:rPr>
              <a:t>thyratron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durata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dell’impulso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inferiore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periodo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rivoluzione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anello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evitare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lo </a:t>
            </a:r>
            <a:r>
              <a:rPr lang="en-US" sz="2000" dirty="0" err="1" smtClean="0">
                <a:solidFill>
                  <a:srgbClr val="000090"/>
                </a:solidFill>
              </a:rPr>
              <a:t>stesso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venga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nuovamente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Negli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</a:t>
            </a:r>
            <a:r>
              <a:rPr lang="en-US" sz="2000" dirty="0" err="1" smtClean="0">
                <a:solidFill>
                  <a:srgbClr val="000090"/>
                </a:solidFill>
              </a:rPr>
              <a:t>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l’impulso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minore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numero</a:t>
            </a:r>
            <a:r>
              <a:rPr lang="en-US" sz="2000" dirty="0" smtClean="0">
                <a:solidFill>
                  <a:srgbClr val="000090"/>
                </a:solidFill>
              </a:rPr>
              <a:t> di bunch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una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perturbazione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dell’orbita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e, </a:t>
            </a:r>
            <a:r>
              <a:rPr lang="en-US" sz="2000" dirty="0" err="1" smtClean="0">
                <a:solidFill>
                  <a:srgbClr val="000090"/>
                </a:solidFill>
              </a:rPr>
              <a:t>anche</a:t>
            </a:r>
            <a:r>
              <a:rPr lang="en-US" sz="2000" dirty="0" smtClean="0">
                <a:solidFill>
                  <a:srgbClr val="000090"/>
                </a:solidFill>
              </a:rPr>
              <a:t> se </a:t>
            </a:r>
            <a:r>
              <a:rPr lang="en-US" sz="2000" dirty="0" err="1" smtClean="0">
                <a:solidFill>
                  <a:srgbClr val="000090"/>
                </a:solidFill>
              </a:rPr>
              <a:t>l’orbita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chiusa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nell’intorno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regione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interazione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smtClean="0">
                <a:solidFill>
                  <a:srgbClr val="000090"/>
                </a:solidFill>
              </a:rPr>
              <a:t>bunch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oscillano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comunque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una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forzante</a:t>
            </a:r>
            <a:r>
              <a:rPr lang="en-US" sz="2000" dirty="0" smtClean="0">
                <a:solidFill>
                  <a:srgbClr val="000090"/>
                </a:solidFill>
              </a:rPr>
              <a:t> per le </a:t>
            </a:r>
            <a:r>
              <a:rPr lang="en-US" sz="2000" dirty="0" err="1" smtClean="0">
                <a:solidFill>
                  <a:srgbClr val="000090"/>
                </a:solidFill>
              </a:rPr>
              <a:t>instabilità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multibunch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stati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acquistati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provati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laboratorio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impulsatori</a:t>
            </a:r>
            <a:r>
              <a:rPr lang="en-US" sz="2000" dirty="0" smtClean="0">
                <a:solidFill>
                  <a:srgbClr val="000090"/>
                </a:solidFill>
              </a:rPr>
              <a:t> molto </a:t>
            </a:r>
            <a:r>
              <a:rPr lang="en-US" sz="2000" dirty="0" err="1" smtClean="0">
                <a:solidFill>
                  <a:srgbClr val="000090"/>
                </a:solidFill>
              </a:rPr>
              <a:t>veloci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impulso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durata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totale</a:t>
            </a:r>
            <a:r>
              <a:rPr lang="en-US" sz="2000" dirty="0" smtClean="0">
                <a:solidFill>
                  <a:srgbClr val="000090"/>
                </a:solidFill>
              </a:rPr>
              <a:t> &lt;8ns, </a:t>
            </a:r>
            <a:r>
              <a:rPr lang="en-US" sz="2000" dirty="0" err="1" smtClean="0">
                <a:solidFill>
                  <a:srgbClr val="000090"/>
                </a:solidFill>
              </a:rPr>
              <a:t>marca</a:t>
            </a:r>
            <a:r>
              <a:rPr lang="en-US" sz="2000" dirty="0" smtClean="0">
                <a:solidFill>
                  <a:srgbClr val="000090"/>
                </a:solidFill>
              </a:rPr>
              <a:t> FID)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permetterebbero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perturbare</a:t>
            </a:r>
            <a:r>
              <a:rPr lang="en-US" sz="2000" dirty="0" smtClean="0">
                <a:solidFill>
                  <a:srgbClr val="000090"/>
                </a:solidFill>
              </a:rPr>
              <a:t> solo </a:t>
            </a:r>
            <a:r>
              <a:rPr lang="en-US" sz="2000" dirty="0" err="1" smtClean="0">
                <a:solidFill>
                  <a:srgbClr val="000090"/>
                </a:solidFill>
              </a:rPr>
              <a:t>pochi</a:t>
            </a:r>
            <a:r>
              <a:rPr lang="en-US" sz="2000" dirty="0" smtClean="0">
                <a:solidFill>
                  <a:srgbClr val="000090"/>
                </a:solidFill>
              </a:rPr>
              <a:t> bunch (2) </a:t>
            </a:r>
            <a:r>
              <a:rPr lang="en-US" sz="2000" dirty="0" err="1" smtClean="0">
                <a:solidFill>
                  <a:srgbClr val="000090"/>
                </a:solidFill>
              </a:rPr>
              <a:t>oltre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quello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1200"/>
              </a:spcBef>
              <a:buFont typeface="Arial"/>
              <a:buChar char="•"/>
            </a:pPr>
            <a:endParaRPr lang="en-US" sz="2000" dirty="0" smtClean="0">
              <a:solidFill>
                <a:srgbClr val="00009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33600" y="381000"/>
            <a:ext cx="37366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Impulsatori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dei</a:t>
            </a:r>
            <a:r>
              <a:rPr lang="en-US" sz="2800" dirty="0" smtClean="0">
                <a:solidFill>
                  <a:srgbClr val="FF0000"/>
                </a:solidFill>
              </a:rPr>
              <a:t> kickers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05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500" y="2362200"/>
            <a:ext cx="7163900" cy="4419600"/>
          </a:xfrm>
          <a:prstGeom prst="rect">
            <a:avLst/>
          </a:prstGeom>
        </p:spPr>
      </p:pic>
      <p:pic>
        <p:nvPicPr>
          <p:cNvPr id="5" name="Picture 12" descr="Pa22007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0"/>
          <a:stretch>
            <a:fillRect/>
          </a:stretch>
        </p:blipFill>
        <p:spPr bwMode="auto">
          <a:xfrm>
            <a:off x="25400" y="76200"/>
            <a:ext cx="4279900" cy="334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36"/>
          <p:cNvSpPr>
            <a:spLocks noChangeArrowheads="1"/>
          </p:cNvSpPr>
          <p:nvPr/>
        </p:nvSpPr>
        <p:spPr bwMode="auto">
          <a:xfrm>
            <a:off x="238125" y="601662"/>
            <a:ext cx="1258887" cy="1238250"/>
          </a:xfrm>
          <a:prstGeom prst="downArrowCallout">
            <a:avLst>
              <a:gd name="adj1" fmla="val 11155"/>
              <a:gd name="adj2" fmla="val 12115"/>
              <a:gd name="adj3" fmla="val 16667"/>
              <a:gd name="adj4" fmla="val 66667"/>
            </a:avLst>
          </a:prstGeom>
          <a:solidFill>
            <a:srgbClr val="54605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chemeClr val="tx1"/>
                </a:solidFill>
              </a:rPr>
              <a:t>50 kV, 50 Ω</a:t>
            </a:r>
            <a:r>
              <a:rPr lang="en-US" sz="14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feedthrough </a:t>
            </a:r>
          </a:p>
          <a:p>
            <a:pPr algn="ctr"/>
            <a:r>
              <a:rPr lang="en-US" sz="1400">
                <a:solidFill>
                  <a:schemeClr val="tx1"/>
                </a:solidFill>
              </a:rPr>
              <a:t>LNF design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20665" y="762000"/>
            <a:ext cx="27386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DAFNE</a:t>
            </a:r>
          </a:p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strip line kickers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351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0"/>
            <a:ext cx="4038600" cy="2403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38400"/>
            <a:ext cx="8077200" cy="43999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914400"/>
            <a:ext cx="29905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Magneti</a:t>
            </a:r>
            <a:r>
              <a:rPr lang="en-US" sz="3200" dirty="0" smtClean="0">
                <a:solidFill>
                  <a:srgbClr val="FF0000"/>
                </a:solidFill>
              </a:rPr>
              <a:t> a </a:t>
            </a:r>
            <a:r>
              <a:rPr lang="en-US" sz="3200" dirty="0" err="1" smtClean="0">
                <a:solidFill>
                  <a:srgbClr val="FF0000"/>
                </a:solidFill>
              </a:rPr>
              <a:t>setto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127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6923" r="54516" b="15790"/>
          <a:stretch/>
        </p:blipFill>
        <p:spPr>
          <a:xfrm>
            <a:off x="4724400" y="0"/>
            <a:ext cx="4095683" cy="4038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648200" y="4191000"/>
            <a:ext cx="4394200" cy="2565400"/>
            <a:chOff x="4648200" y="4191000"/>
            <a:chExt cx="4394200" cy="25654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l="7729" t="26513" r="11241" b="15274"/>
            <a:stretch/>
          </p:blipFill>
          <p:spPr>
            <a:xfrm>
              <a:off x="4648200" y="4191000"/>
              <a:ext cx="4394200" cy="2565400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6248400" y="6019800"/>
              <a:ext cx="381000" cy="5334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3810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Setti</a:t>
            </a:r>
            <a:r>
              <a:rPr lang="en-US" sz="2800" dirty="0" smtClean="0">
                <a:solidFill>
                  <a:srgbClr val="FF0000"/>
                </a:solidFill>
              </a:rPr>
              <a:t> dell’ </a:t>
            </a:r>
            <a:r>
              <a:rPr lang="en-US" sz="2800" dirty="0" err="1" smtClean="0">
                <a:solidFill>
                  <a:srgbClr val="FF0000"/>
                </a:solidFill>
              </a:rPr>
              <a:t>accumulatore</a:t>
            </a:r>
            <a:r>
              <a:rPr lang="en-US" sz="2800" dirty="0" smtClean="0">
                <a:solidFill>
                  <a:srgbClr val="FF0000"/>
                </a:solidFill>
              </a:rPr>
              <a:t> e </a:t>
            </a:r>
            <a:r>
              <a:rPr lang="en-US" sz="2800" dirty="0" err="1" smtClean="0">
                <a:solidFill>
                  <a:srgbClr val="FF0000"/>
                </a:solidFill>
              </a:rPr>
              <a:t>dei</a:t>
            </a:r>
            <a:r>
              <a:rPr lang="en-US" sz="2800" dirty="0" smtClean="0">
                <a:solidFill>
                  <a:srgbClr val="FF0000"/>
                </a:solidFill>
              </a:rPr>
              <a:t> main rings di DAFNE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200" y="2667000"/>
            <a:ext cx="33027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Magnete</a:t>
            </a:r>
            <a:r>
              <a:rPr lang="en-US" dirty="0" smtClean="0"/>
              <a:t> a </a:t>
            </a:r>
            <a:r>
              <a:rPr lang="en-US" dirty="0" err="1" smtClean="0"/>
              <a:t>setto</a:t>
            </a:r>
            <a:r>
              <a:rPr lang="en-US" dirty="0" smtClean="0"/>
              <a:t> </a:t>
            </a:r>
            <a:r>
              <a:rPr lang="en-US" dirty="0" err="1" smtClean="0"/>
              <a:t>sottile</a:t>
            </a:r>
            <a:r>
              <a:rPr lang="en-US" dirty="0" smtClean="0"/>
              <a:t> </a:t>
            </a:r>
          </a:p>
          <a:p>
            <a:r>
              <a:rPr lang="en-US" dirty="0"/>
              <a:t>c</a:t>
            </a:r>
            <a:r>
              <a:rPr lang="en-US" dirty="0" smtClean="0"/>
              <a:t>on </a:t>
            </a:r>
            <a:r>
              <a:rPr lang="en-US" dirty="0" err="1" smtClean="0"/>
              <a:t>deflessione</a:t>
            </a:r>
            <a:r>
              <a:rPr lang="en-US" dirty="0" smtClean="0"/>
              <a:t> max di 2 </a:t>
            </a:r>
            <a:r>
              <a:rPr lang="en-US" dirty="0" err="1" smtClean="0"/>
              <a:t>gradi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5334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Magnete</a:t>
            </a:r>
            <a:r>
              <a:rPr lang="en-US" dirty="0" smtClean="0"/>
              <a:t> a </a:t>
            </a:r>
            <a:r>
              <a:rPr lang="en-US" dirty="0" err="1" smtClean="0"/>
              <a:t>setto</a:t>
            </a:r>
            <a:r>
              <a:rPr lang="en-US" dirty="0" smtClean="0"/>
              <a:t> con </a:t>
            </a:r>
            <a:r>
              <a:rPr lang="en-US" dirty="0" err="1" smtClean="0"/>
              <a:t>deflessione</a:t>
            </a:r>
            <a:r>
              <a:rPr lang="en-US" dirty="0" smtClean="0"/>
              <a:t> max di 34 </a:t>
            </a:r>
            <a:r>
              <a:rPr lang="en-US" dirty="0" err="1" smtClean="0"/>
              <a:t>gradi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20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990600"/>
            <a:ext cx="86106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di DAFNE serve a </a:t>
            </a:r>
            <a:r>
              <a:rPr lang="en-US" sz="2000" dirty="0" err="1" smtClean="0">
                <a:solidFill>
                  <a:srgbClr val="000090"/>
                </a:solidFill>
              </a:rPr>
              <a:t>immagazzinare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numero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necessari</a:t>
            </a:r>
            <a:r>
              <a:rPr lang="en-US" sz="2000" dirty="0" smtClean="0">
                <a:solidFill>
                  <a:srgbClr val="000090"/>
                </a:solidFill>
              </a:rPr>
              <a:t> ad </a:t>
            </a:r>
            <a:r>
              <a:rPr lang="en-US" sz="2000" dirty="0" err="1" smtClean="0">
                <a:solidFill>
                  <a:srgbClr val="000090"/>
                </a:solidFill>
              </a:rPr>
              <a:t>ottenere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l’altissima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luminosità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richiesta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esperimenti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quali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studiati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processi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rari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L’iniezione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avviene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modo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singolo</a:t>
            </a:r>
            <a:r>
              <a:rPr lang="en-US" sz="2000" dirty="0" smtClean="0">
                <a:solidFill>
                  <a:srgbClr val="000090"/>
                </a:solidFill>
              </a:rPr>
              <a:t> bunch per </a:t>
            </a:r>
            <a:r>
              <a:rPr lang="en-US" sz="2000" dirty="0" err="1" smtClean="0">
                <a:solidFill>
                  <a:srgbClr val="000090"/>
                </a:solidFill>
              </a:rPr>
              <a:t>avere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massima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flessibilità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nello</a:t>
            </a:r>
            <a:r>
              <a:rPr lang="en-US" sz="2000" dirty="0" smtClean="0">
                <a:solidFill>
                  <a:srgbClr val="000090"/>
                </a:solidFill>
              </a:rPr>
              <a:t> schema di </a:t>
            </a:r>
            <a:r>
              <a:rPr lang="en-US" sz="2000" dirty="0" err="1" smtClean="0">
                <a:solidFill>
                  <a:srgbClr val="000090"/>
                </a:solidFill>
              </a:rPr>
              <a:t>riempimento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L’intero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, transfer lines e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) ha </a:t>
            </a:r>
            <a:r>
              <a:rPr lang="en-US" sz="2000" dirty="0" err="1" smtClean="0">
                <a:solidFill>
                  <a:srgbClr val="000090"/>
                </a:solidFill>
              </a:rPr>
              <a:t>l’energia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permettere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riempimento</a:t>
            </a:r>
            <a:r>
              <a:rPr lang="en-US" sz="2000" dirty="0" smtClean="0">
                <a:solidFill>
                  <a:srgbClr val="000090"/>
                </a:solidFill>
              </a:rPr>
              <a:t> quasi continuo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quanto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questa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diminuisce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rapidamente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dovuto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all’effetto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Touschek</a:t>
            </a:r>
            <a:r>
              <a:rPr lang="en-US" sz="2000" dirty="0" smtClean="0">
                <a:solidFill>
                  <a:srgbClr val="000090"/>
                </a:solidFill>
              </a:rPr>
              <a:t>).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diminuzione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compensata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reiniettando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particelle</a:t>
            </a:r>
            <a:r>
              <a:rPr lang="en-US" sz="2000" dirty="0" smtClean="0">
                <a:solidFill>
                  <a:srgbClr val="000090"/>
                </a:solidFill>
              </a:rPr>
              <a:t> sui </a:t>
            </a:r>
            <a:r>
              <a:rPr lang="en-US" sz="2000" dirty="0" err="1" smtClean="0">
                <a:solidFill>
                  <a:srgbClr val="000090"/>
                </a:solidFill>
              </a:rPr>
              <a:t>singoli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pacchetti</a:t>
            </a:r>
            <a:r>
              <a:rPr lang="en-US" sz="2000" dirty="0" smtClean="0">
                <a:solidFill>
                  <a:srgbClr val="000090"/>
                </a:solidFill>
              </a:rPr>
              <a:t>: </a:t>
            </a:r>
            <a:r>
              <a:rPr lang="en-US" sz="2000" dirty="0" err="1" smtClean="0">
                <a:solidFill>
                  <a:srgbClr val="000090"/>
                </a:solidFill>
              </a:rPr>
              <a:t>questa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modalità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detta</a:t>
            </a:r>
            <a:r>
              <a:rPr lang="en-US" sz="2000" dirty="0" smtClean="0">
                <a:solidFill>
                  <a:srgbClr val="000090"/>
                </a:solidFill>
              </a:rPr>
              <a:t> “topping-up” 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L’efficienza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particelle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rispetto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particelle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iniettate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r>
              <a:rPr lang="en-US" sz="2000" dirty="0" err="1" smtClean="0">
                <a:solidFill>
                  <a:srgbClr val="000090"/>
                </a:solidFill>
              </a:rPr>
              <a:t>deve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possibile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vicino</a:t>
            </a:r>
            <a:r>
              <a:rPr lang="en-US" sz="2000" dirty="0" smtClean="0">
                <a:solidFill>
                  <a:srgbClr val="000090"/>
                </a:solidFill>
              </a:rPr>
              <a:t> al 100%) per </a:t>
            </a:r>
            <a:r>
              <a:rPr lang="en-US" sz="2000" dirty="0" err="1" smtClean="0">
                <a:solidFill>
                  <a:srgbClr val="000090"/>
                </a:solidFill>
              </a:rPr>
              <a:t>evitare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saturazione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nella</a:t>
            </a:r>
            <a:r>
              <a:rPr lang="en-US" sz="2000" dirty="0" smtClean="0">
                <a:solidFill>
                  <a:srgbClr val="000090"/>
                </a:solidFill>
              </a:rPr>
              <a:t> quale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numero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particelle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perse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maggiore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quello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particelle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228600"/>
            <a:ext cx="65255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 </a:t>
            </a:r>
            <a:r>
              <a:rPr lang="en-US" sz="3200" dirty="0" err="1" smtClean="0">
                <a:solidFill>
                  <a:srgbClr val="FF0000"/>
                </a:solidFill>
              </a:rPr>
              <a:t>cosa</a:t>
            </a:r>
            <a:r>
              <a:rPr lang="en-US" sz="3200" dirty="0" smtClean="0">
                <a:solidFill>
                  <a:srgbClr val="FF0000"/>
                </a:solidFill>
              </a:rPr>
              <a:t> serve </a:t>
            </a:r>
            <a:r>
              <a:rPr lang="en-US" sz="3200" dirty="0" err="1" smtClean="0">
                <a:solidFill>
                  <a:srgbClr val="FF0000"/>
                </a:solidFill>
              </a:rPr>
              <a:t>il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sistema</a:t>
            </a:r>
            <a:r>
              <a:rPr lang="en-US" sz="3200" dirty="0" smtClean="0">
                <a:solidFill>
                  <a:srgbClr val="FF0000"/>
                </a:solidFill>
              </a:rPr>
              <a:t> di </a:t>
            </a:r>
            <a:r>
              <a:rPr lang="en-US" sz="3200" dirty="0" err="1" smtClean="0">
                <a:solidFill>
                  <a:srgbClr val="FF0000"/>
                </a:solidFill>
              </a:rPr>
              <a:t>iniezione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3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Ca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r="19524"/>
          <a:stretch>
            <a:fillRect/>
          </a:stretch>
        </p:blipFill>
        <p:spPr bwMode="auto">
          <a:xfrm>
            <a:off x="855663" y="3175"/>
            <a:ext cx="7831137" cy="687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5715000" y="10668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5181600" y="3810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V="1">
            <a:off x="5410200" y="3581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 flipH="1">
            <a:off x="5791200" y="1295400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5791200" y="1371600"/>
            <a:ext cx="0" cy="434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 flipV="1">
            <a:off x="5410200" y="5715000"/>
            <a:ext cx="381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565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1200"/>
            <a:ext cx="8305800" cy="2108200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</a:rPr>
              <a:t>Per </a:t>
            </a:r>
            <a:r>
              <a:rPr lang="en-US" sz="2000" dirty="0" err="1" smtClean="0">
                <a:solidFill>
                  <a:srgbClr val="000090"/>
                </a:solidFill>
              </a:rPr>
              <a:t>trasportare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verso </a:t>
            </a:r>
            <a:r>
              <a:rPr lang="en-US" sz="2000" dirty="0" err="1" smtClean="0">
                <a:solidFill>
                  <a:srgbClr val="000090"/>
                </a:solidFill>
              </a:rPr>
              <a:t>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bisogna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tornando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indietro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r>
              <a:rPr lang="en-US" sz="2000" dirty="0" err="1" smtClean="0">
                <a:solidFill>
                  <a:srgbClr val="000090"/>
                </a:solidFill>
              </a:rPr>
              <a:t>tornerebbe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naturalmente</a:t>
            </a:r>
            <a:r>
              <a:rPr lang="en-US" sz="2000" dirty="0" smtClean="0">
                <a:solidFill>
                  <a:srgbClr val="000090"/>
                </a:solidFill>
              </a:rPr>
              <a:t> verso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infatti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stessa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carica</a:t>
            </a:r>
            <a:r>
              <a:rPr lang="en-US" sz="2000" dirty="0" smtClean="0">
                <a:solidFill>
                  <a:srgbClr val="000090"/>
                </a:solidFill>
              </a:rPr>
              <a:t> ma verso di </a:t>
            </a:r>
            <a:r>
              <a:rPr lang="en-US" sz="2000" dirty="0" err="1" smtClean="0">
                <a:solidFill>
                  <a:srgbClr val="000090"/>
                </a:solidFill>
              </a:rPr>
              <a:t>percorrenza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invertito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particella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verrebbe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deviata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angolo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inverso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passaggio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andata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Per fare </a:t>
            </a:r>
            <a:r>
              <a:rPr lang="en-US" sz="2000" dirty="0" err="1" smtClean="0">
                <a:solidFill>
                  <a:srgbClr val="000090"/>
                </a:solidFill>
              </a:rPr>
              <a:t>questo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invertito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campo del </a:t>
            </a:r>
            <a:r>
              <a:rPr lang="en-US" sz="2000" dirty="0" err="1" smtClean="0">
                <a:solidFill>
                  <a:srgbClr val="000090"/>
                </a:solidFill>
              </a:rPr>
              <a:t>magnete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pulsato</a:t>
            </a:r>
            <a:r>
              <a:rPr lang="en-US" sz="2000" dirty="0" smtClean="0">
                <a:solidFill>
                  <a:srgbClr val="000090"/>
                </a:solidFill>
              </a:rPr>
              <a:t> a 45 </a:t>
            </a:r>
            <a:r>
              <a:rPr lang="en-US" sz="2000" dirty="0" err="1" smtClean="0">
                <a:solidFill>
                  <a:srgbClr val="000090"/>
                </a:solidFill>
              </a:rPr>
              <a:t>gradi</a:t>
            </a:r>
            <a:r>
              <a:rPr lang="en-US" sz="2000" dirty="0" smtClean="0">
                <a:solidFill>
                  <a:srgbClr val="000090"/>
                </a:solidFill>
              </a:rPr>
              <a:t> (DHPTT01)</a:t>
            </a:r>
            <a:r>
              <a:rPr lang="en-US" sz="2000" dirty="0">
                <a:solidFill>
                  <a:srgbClr val="000090"/>
                </a:solidFill>
              </a:rPr>
              <a:t> 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acceso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DHPTT02</a:t>
            </a:r>
            <a:endParaRPr lang="en-US" sz="2000" dirty="0">
              <a:solidFill>
                <a:srgbClr val="00009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85800" y="5334000"/>
            <a:ext cx="1371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3048000"/>
            <a:ext cx="7772400" cy="44109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05000" y="152400"/>
            <a:ext cx="4981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Transfer line e </a:t>
            </a:r>
            <a:r>
              <a:rPr lang="en-US" sz="2800" dirty="0" err="1" smtClean="0">
                <a:solidFill>
                  <a:srgbClr val="FF0000"/>
                </a:solidFill>
              </a:rPr>
              <a:t>magneti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pulsati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342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Sequenza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temporale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dei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magneti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pulsati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8333"/>
          <a:stretch/>
        </p:blipFill>
        <p:spPr>
          <a:xfrm>
            <a:off x="152400" y="1600200"/>
            <a:ext cx="8821271" cy="3733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5638800"/>
            <a:ext cx="70420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Schema </a:t>
            </a:r>
            <a:r>
              <a:rPr lang="en-US" sz="2000" dirty="0" err="1" smtClean="0">
                <a:solidFill>
                  <a:srgbClr val="000090"/>
                </a:solidFill>
              </a:rPr>
              <a:t>dell’iniezione</a:t>
            </a:r>
            <a:r>
              <a:rPr lang="en-US" sz="2000" dirty="0" smtClean="0">
                <a:solidFill>
                  <a:srgbClr val="000090"/>
                </a:solidFill>
              </a:rPr>
              <a:t>- </a:t>
            </a:r>
            <a:r>
              <a:rPr lang="en-US" sz="2000" dirty="0" err="1" smtClean="0">
                <a:solidFill>
                  <a:srgbClr val="000090"/>
                </a:solidFill>
              </a:rPr>
              <a:t>estrazione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magneti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pulsati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Dovuto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all’andata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ritorno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stessa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linea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trasferimento</a:t>
            </a:r>
            <a:endParaRPr lang="en-US" sz="2000" dirty="0" smtClean="0">
              <a:solidFill>
                <a:srgbClr val="000090"/>
              </a:solidFill>
            </a:endParaRPr>
          </a:p>
          <a:p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170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341" r="9133"/>
          <a:stretch/>
        </p:blipFill>
        <p:spPr>
          <a:xfrm>
            <a:off x="5334000" y="76200"/>
            <a:ext cx="3644900" cy="3124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5309" y="-12700"/>
            <a:ext cx="57969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591"/>
          <a:stretch/>
        </p:blipFill>
        <p:spPr>
          <a:xfrm>
            <a:off x="5197398" y="3810000"/>
            <a:ext cx="394660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9436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3200" dirty="0" err="1">
                <a:solidFill>
                  <a:srgbClr val="FF0000"/>
                </a:solidFill>
              </a:rPr>
              <a:t>Temporizzazione</a:t>
            </a:r>
            <a:r>
              <a:rPr lang="en-US" sz="3200" dirty="0">
                <a:solidFill>
                  <a:srgbClr val="FF0000"/>
                </a:solidFill>
              </a:rPr>
              <a:t> e </a:t>
            </a:r>
            <a:r>
              <a:rPr lang="en-US" sz="3200" dirty="0" err="1">
                <a:solidFill>
                  <a:srgbClr val="FF0000"/>
                </a:solidFill>
              </a:rPr>
              <a:t>sincronizzazione</a:t>
            </a:r>
            <a:r>
              <a:rPr lang="en-US" sz="3200" dirty="0">
                <a:solidFill>
                  <a:srgbClr val="FF0000"/>
                </a:solidFill>
              </a:rPr>
              <a:t/>
            </a:r>
            <a:br>
              <a:rPr lang="en-US" sz="3200" dirty="0">
                <a:solidFill>
                  <a:srgbClr val="FF0000"/>
                </a:solidFill>
              </a:rPr>
            </a:b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81000"/>
            <a:ext cx="8686800" cy="64007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Si parte da quale bunch del main ring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vuole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iniettare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sincronizzazione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fra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radiofrequenze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dell’accumulatore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garantisce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ad un </a:t>
            </a:r>
            <a:r>
              <a:rPr lang="en-US" sz="2000" dirty="0" err="1" smtClean="0">
                <a:solidFill>
                  <a:srgbClr val="000090"/>
                </a:solidFill>
              </a:rPr>
              <a:t>certo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corrispondano</a:t>
            </a:r>
            <a:r>
              <a:rPr lang="en-US" sz="2000" dirty="0" smtClean="0">
                <a:solidFill>
                  <a:srgbClr val="000090"/>
                </a:solidFill>
              </a:rPr>
              <a:t> 5 </a:t>
            </a:r>
            <a:r>
              <a:rPr lang="en-US" sz="2000" dirty="0" err="1" smtClean="0">
                <a:solidFill>
                  <a:srgbClr val="000090"/>
                </a:solidFill>
              </a:rPr>
              <a:t>pacchetti</a:t>
            </a:r>
            <a:r>
              <a:rPr lang="en-US" sz="2000" dirty="0" smtClean="0">
                <a:solidFill>
                  <a:srgbClr val="000090"/>
                </a:solidFill>
              </a:rPr>
              <a:t> del main ring.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E’ 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sufficiente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estrarre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all’accumulatore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momento</a:t>
            </a:r>
            <a:r>
              <a:rPr lang="en-US" sz="2000" dirty="0" smtClean="0">
                <a:solidFill>
                  <a:srgbClr val="000090"/>
                </a:solidFill>
              </a:rPr>
              <a:t> giusto </a:t>
            </a:r>
            <a:r>
              <a:rPr lang="en-US" sz="2000" dirty="0" err="1" smtClean="0">
                <a:solidFill>
                  <a:srgbClr val="000090"/>
                </a:solidFill>
              </a:rPr>
              <a:t>sparando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kicker K1 e K2 e far </a:t>
            </a:r>
            <a:r>
              <a:rPr lang="en-US" sz="2000" dirty="0" err="1" smtClean="0">
                <a:solidFill>
                  <a:srgbClr val="000090"/>
                </a:solidFill>
              </a:rPr>
              <a:t>sparare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kickers del main ring per </a:t>
            </a:r>
            <a:r>
              <a:rPr lang="en-US" sz="2000" dirty="0" err="1" smtClean="0">
                <a:solidFill>
                  <a:srgbClr val="000090"/>
                </a:solidFill>
              </a:rPr>
              <a:t>iniettare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anello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Questo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adottato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semplicità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concettuale</a:t>
            </a:r>
            <a:r>
              <a:rPr lang="en-US" sz="2000" dirty="0" smtClean="0">
                <a:solidFill>
                  <a:srgbClr val="000090"/>
                </a:solidFill>
              </a:rPr>
              <a:t> ma </a:t>
            </a:r>
            <a:r>
              <a:rPr lang="en-US" sz="2000" dirty="0" err="1" smtClean="0">
                <a:solidFill>
                  <a:srgbClr val="000090"/>
                </a:solidFill>
              </a:rPr>
              <a:t>nulla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vietava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iniettare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asincroni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avendo</a:t>
            </a:r>
            <a:r>
              <a:rPr lang="en-US" sz="2000" dirty="0" smtClean="0">
                <a:solidFill>
                  <a:srgbClr val="000090"/>
                </a:solidFill>
              </a:rPr>
              <a:t> un </a:t>
            </a:r>
            <a:r>
              <a:rPr lang="en-US" sz="2000" dirty="0" err="1" smtClean="0">
                <a:solidFill>
                  <a:srgbClr val="000090"/>
                </a:solidFill>
              </a:rPr>
              <a:t>opportuno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set del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di timing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Ovviamente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sincronismo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l’estrazione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invertito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campo del </a:t>
            </a:r>
            <a:r>
              <a:rPr lang="en-US" sz="2000" dirty="0" err="1" smtClean="0">
                <a:solidFill>
                  <a:srgbClr val="000090"/>
                </a:solidFill>
              </a:rPr>
              <a:t>pulsato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ritorno</a:t>
            </a:r>
            <a:r>
              <a:rPr lang="en-US" sz="2000" dirty="0" smtClean="0">
                <a:solidFill>
                  <a:srgbClr val="000090"/>
                </a:solidFill>
              </a:rPr>
              <a:t> (DHPTT01)  e </a:t>
            </a:r>
            <a:r>
              <a:rPr lang="en-US" sz="2000" dirty="0" err="1" smtClean="0">
                <a:solidFill>
                  <a:srgbClr val="000090"/>
                </a:solidFill>
              </a:rPr>
              <a:t>fatto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sparare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DHPTT02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bunch verso la </a:t>
            </a:r>
            <a:r>
              <a:rPr lang="en-US" sz="2000" dirty="0" err="1" smtClean="0">
                <a:solidFill>
                  <a:srgbClr val="000090"/>
                </a:solidFill>
              </a:rPr>
              <a:t>linea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trasferimento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conduce </a:t>
            </a:r>
            <a:r>
              <a:rPr lang="en-US" sz="2000" dirty="0" err="1" smtClean="0">
                <a:solidFill>
                  <a:srgbClr val="000090"/>
                </a:solidFill>
              </a:rPr>
              <a:t>agli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temporizzazione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sincronizzando</a:t>
            </a:r>
            <a:r>
              <a:rPr lang="en-US" sz="2000" dirty="0" smtClean="0">
                <a:solidFill>
                  <a:srgbClr val="000090"/>
                </a:solidFill>
              </a:rPr>
              <a:t> lo </a:t>
            </a:r>
            <a:r>
              <a:rPr lang="en-US" sz="2000" dirty="0" err="1" smtClean="0">
                <a:solidFill>
                  <a:srgbClr val="000090"/>
                </a:solidFill>
              </a:rPr>
              <a:t>sparo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cannone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sua</a:t>
            </a:r>
            <a:r>
              <a:rPr lang="en-US" sz="2000" dirty="0" smtClean="0">
                <a:solidFill>
                  <a:srgbClr val="000090"/>
                </a:solidFill>
              </a:rPr>
              <a:t> volte </a:t>
            </a:r>
            <a:r>
              <a:rPr lang="en-US" sz="2000" dirty="0" err="1" smtClean="0">
                <a:solidFill>
                  <a:srgbClr val="000090"/>
                </a:solidFill>
              </a:rPr>
              <a:t>deve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sincronizzato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klystron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accelerano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</a:t>
            </a:r>
            <a:r>
              <a:rPr lang="en-US" sz="2000" dirty="0" smtClean="0">
                <a:solidFill>
                  <a:srgbClr val="000090"/>
                </a:solidFill>
              </a:rPr>
              <a:t> giusto bucket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RF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  <a:r>
              <a:rPr lang="en-US" sz="2000" dirty="0" err="1" smtClean="0">
                <a:solidFill>
                  <a:srgbClr val="000090"/>
                </a:solidFill>
              </a:rPr>
              <a:t>Conviene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temporizzare</a:t>
            </a:r>
            <a:r>
              <a:rPr lang="en-US" sz="2000" dirty="0" smtClean="0">
                <a:solidFill>
                  <a:srgbClr val="000090"/>
                </a:solidFill>
              </a:rPr>
              <a:t> “gun” con “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sys” e poi </a:t>
            </a:r>
            <a:r>
              <a:rPr lang="en-US" sz="2000" dirty="0" err="1" smtClean="0">
                <a:solidFill>
                  <a:srgbClr val="000090"/>
                </a:solidFill>
              </a:rPr>
              <a:t>regolare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quest’ultimo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sull’accumulatore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270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228600" y="609600"/>
            <a:ext cx="8915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Ci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infiniti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modi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combinare</a:t>
            </a:r>
            <a:r>
              <a:rPr lang="en-US" sz="2000" dirty="0" smtClean="0">
                <a:solidFill>
                  <a:srgbClr val="000090"/>
                </a:solidFill>
              </a:rPr>
              <a:t>: </a:t>
            </a:r>
            <a:r>
              <a:rPr lang="en-US" sz="2000" dirty="0" err="1" smtClean="0">
                <a:solidFill>
                  <a:srgbClr val="000090"/>
                </a:solidFill>
              </a:rPr>
              <a:t>Angolo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, Tempi e </a:t>
            </a:r>
            <a:r>
              <a:rPr lang="en-US" sz="2000" dirty="0" err="1" smtClean="0">
                <a:solidFill>
                  <a:srgbClr val="000090"/>
                </a:solidFill>
              </a:rPr>
              <a:t>ampiezze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kickers, </a:t>
            </a:r>
            <a:r>
              <a:rPr lang="en-US" sz="2000" dirty="0" err="1" smtClean="0">
                <a:solidFill>
                  <a:srgbClr val="000090"/>
                </a:solidFill>
              </a:rPr>
              <a:t>Traiettorie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>
                <a:solidFill>
                  <a:srgbClr val="000090"/>
                </a:solidFill>
              </a:rPr>
              <a:t>V</a:t>
            </a:r>
            <a:r>
              <a:rPr lang="en-US" sz="2000" dirty="0" err="1" smtClean="0">
                <a:solidFill>
                  <a:srgbClr val="000090"/>
                </a:solidFill>
              </a:rPr>
              <a:t>alore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quadrupoli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 etc., </a:t>
            </a:r>
            <a:r>
              <a:rPr lang="en-US" sz="2000" dirty="0" err="1">
                <a:solidFill>
                  <a:srgbClr val="000090"/>
                </a:solidFill>
              </a:rPr>
              <a:t>o</a:t>
            </a:r>
            <a:r>
              <a:rPr lang="en-US" sz="2000" dirty="0" err="1" smtClean="0">
                <a:solidFill>
                  <a:srgbClr val="000090"/>
                </a:solidFill>
              </a:rPr>
              <a:t>ttenendo</a:t>
            </a:r>
            <a:r>
              <a:rPr lang="en-US" sz="2000" dirty="0" smtClean="0">
                <a:solidFill>
                  <a:srgbClr val="000090"/>
                </a:solidFill>
              </a:rPr>
              <a:t> lo </a:t>
            </a:r>
            <a:r>
              <a:rPr lang="en-US" sz="2000" dirty="0" err="1" smtClean="0">
                <a:solidFill>
                  <a:srgbClr val="000090"/>
                </a:solidFill>
              </a:rPr>
              <a:t>stesso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risultato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Ma </a:t>
            </a:r>
            <a:r>
              <a:rPr lang="en-US" sz="2000" dirty="0" err="1" smtClean="0">
                <a:solidFill>
                  <a:srgbClr val="000090"/>
                </a:solidFill>
              </a:rPr>
              <a:t>cambiare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caso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tutti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questi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parametri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ottenendo</a:t>
            </a:r>
            <a:r>
              <a:rPr lang="en-US" sz="2000" dirty="0" smtClean="0">
                <a:solidFill>
                  <a:srgbClr val="000090"/>
                </a:solidFill>
              </a:rPr>
              <a:t> lo </a:t>
            </a:r>
            <a:r>
              <a:rPr lang="en-US" sz="2000" dirty="0" err="1" smtClean="0">
                <a:solidFill>
                  <a:srgbClr val="000090"/>
                </a:solidFill>
              </a:rPr>
              <a:t>stesso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risultato</a:t>
            </a:r>
            <a:r>
              <a:rPr lang="en-US" sz="2000" dirty="0" smtClean="0">
                <a:solidFill>
                  <a:srgbClr val="000090"/>
                </a:solidFill>
              </a:rPr>
              <a:t> o </a:t>
            </a:r>
            <a:r>
              <a:rPr lang="en-US" sz="2000" dirty="0" err="1" smtClean="0">
                <a:solidFill>
                  <a:srgbClr val="000090"/>
                </a:solidFill>
              </a:rPr>
              <a:t>addirittura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migliorando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può</a:t>
            </a:r>
            <a:r>
              <a:rPr lang="en-US" sz="2000" u="sng" dirty="0" smtClean="0">
                <a:solidFill>
                  <a:srgbClr val="FF0000"/>
                </a:solidFill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</a:rPr>
              <a:t>essere</a:t>
            </a:r>
            <a:r>
              <a:rPr lang="en-US" sz="2000" u="sng" dirty="0" smtClean="0">
                <a:solidFill>
                  <a:srgbClr val="FF0000"/>
                </a:solidFill>
              </a:rPr>
              <a:t> SBAGLIATO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 tempi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magneti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pulsati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kickers </a:t>
            </a:r>
            <a:r>
              <a:rPr lang="en-US" sz="2000" dirty="0" err="1" smtClean="0">
                <a:solidFill>
                  <a:srgbClr val="000090"/>
                </a:solidFill>
              </a:rPr>
              <a:t>devono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sempre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stessi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ossia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garantiscono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passaggio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massimo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dell’impulso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questo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fissato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dalle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distanze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divise</a:t>
            </a:r>
            <a:r>
              <a:rPr lang="en-US" sz="2000" dirty="0" smtClean="0">
                <a:solidFill>
                  <a:srgbClr val="000090"/>
                </a:solidFill>
              </a:rPr>
              <a:t> per la </a:t>
            </a:r>
            <a:r>
              <a:rPr lang="en-US" sz="2000" dirty="0" err="1" smtClean="0">
                <a:solidFill>
                  <a:srgbClr val="000090"/>
                </a:solidFill>
              </a:rPr>
              <a:t>velocità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luce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alla</a:t>
            </a:r>
            <a:r>
              <a:rPr lang="en-US" sz="2000" dirty="0" smtClean="0">
                <a:solidFill>
                  <a:srgbClr val="000090"/>
                </a:solidFill>
              </a:rPr>
              <a:t> quale </a:t>
            </a:r>
            <a:r>
              <a:rPr lang="en-US" sz="2000" dirty="0" err="1" smtClean="0">
                <a:solidFill>
                  <a:srgbClr val="000090"/>
                </a:solidFill>
              </a:rPr>
              <a:t>vanno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nostri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ultrarelativistici</a:t>
            </a:r>
            <a:r>
              <a:rPr lang="en-US" sz="2000" dirty="0" smtClean="0">
                <a:solidFill>
                  <a:srgbClr val="000090"/>
                </a:solidFill>
              </a:rPr>
              <a:t>: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Vanno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cambiate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ampiezze</a:t>
            </a:r>
            <a:r>
              <a:rPr lang="en-US" sz="2000" dirty="0" smtClean="0">
                <a:solidFill>
                  <a:srgbClr val="000090"/>
                </a:solidFill>
              </a:rPr>
              <a:t> e non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tempi se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segnali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visti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all’oscilloscopio</a:t>
            </a:r>
            <a:r>
              <a:rPr lang="en-US" sz="2000" dirty="0" smtClean="0">
                <a:solidFill>
                  <a:srgbClr val="000090"/>
                </a:solidFill>
              </a:rPr>
              <a:t>,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posto</a:t>
            </a:r>
            <a:r>
              <a:rPr lang="en-US" sz="2000" dirty="0" smtClean="0">
                <a:solidFill>
                  <a:srgbClr val="000090"/>
                </a:solidFill>
              </a:rPr>
              <a:t> giusto </a:t>
            </a:r>
            <a:r>
              <a:rPr lang="en-US" sz="2000" dirty="0" err="1" smtClean="0">
                <a:solidFill>
                  <a:srgbClr val="000090"/>
                </a:solidFill>
              </a:rPr>
              <a:t>temporalmente</a:t>
            </a:r>
            <a:r>
              <a:rPr lang="en-US" sz="2000" dirty="0" smtClean="0">
                <a:solidFill>
                  <a:srgbClr val="000090"/>
                </a:solidFill>
              </a:rPr>
              <a:t>!!!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Le </a:t>
            </a:r>
            <a:r>
              <a:rPr lang="en-US" sz="2000" dirty="0" err="1" smtClean="0">
                <a:solidFill>
                  <a:srgbClr val="000090"/>
                </a:solidFill>
              </a:rPr>
              <a:t>condizioni</a:t>
            </a:r>
            <a:r>
              <a:rPr lang="en-US" sz="2000" dirty="0" smtClean="0">
                <a:solidFill>
                  <a:srgbClr val="000090"/>
                </a:solidFill>
              </a:rPr>
              <a:t> di matching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transfer line e </a:t>
            </a:r>
            <a:r>
              <a:rPr lang="en-US" sz="2000" dirty="0" err="1" smtClean="0">
                <a:solidFill>
                  <a:srgbClr val="000090"/>
                </a:solidFill>
              </a:rPr>
              <a:t>anello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rimanere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simili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possibile</a:t>
            </a:r>
            <a:endParaRPr lang="en-US" sz="2000" dirty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Se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contravviene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queste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regole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potrà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trovare</a:t>
            </a:r>
            <a:r>
              <a:rPr lang="en-US" sz="2000" dirty="0" smtClean="0">
                <a:solidFill>
                  <a:srgbClr val="000090"/>
                </a:solidFill>
              </a:rPr>
              <a:t> un </a:t>
            </a:r>
            <a:r>
              <a:rPr lang="en-US" sz="2000" dirty="0" err="1" smtClean="0">
                <a:solidFill>
                  <a:srgbClr val="000090"/>
                </a:solidFill>
              </a:rPr>
              <a:t>modo</a:t>
            </a:r>
            <a:r>
              <a:rPr lang="en-US" sz="2000" dirty="0" smtClean="0">
                <a:solidFill>
                  <a:srgbClr val="000090"/>
                </a:solidFill>
              </a:rPr>
              <a:t> di  </a:t>
            </a:r>
            <a:r>
              <a:rPr lang="en-US" sz="2000" dirty="0" err="1" smtClean="0">
                <a:solidFill>
                  <a:srgbClr val="000090"/>
                </a:solidFill>
              </a:rPr>
              <a:t>iniettare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ma </a:t>
            </a:r>
            <a:r>
              <a:rPr lang="en-US" sz="2000" dirty="0" err="1" smtClean="0">
                <a:solidFill>
                  <a:srgbClr val="000090"/>
                </a:solidFill>
              </a:rPr>
              <a:t>sarà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sicuramente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instabile</a:t>
            </a:r>
            <a:r>
              <a:rPr lang="en-US" sz="2000" dirty="0" smtClean="0">
                <a:solidFill>
                  <a:srgbClr val="000090"/>
                </a:solidFill>
              </a:rPr>
              <a:t>! </a:t>
            </a:r>
            <a:r>
              <a:rPr lang="en-US" sz="2000" dirty="0" err="1" smtClean="0">
                <a:solidFill>
                  <a:srgbClr val="000090"/>
                </a:solidFill>
              </a:rPr>
              <a:t>Qualora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migliorasse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muovendo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questi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parametri</a:t>
            </a:r>
            <a:r>
              <a:rPr lang="en-US" sz="2000" dirty="0" smtClean="0">
                <a:solidFill>
                  <a:srgbClr val="000090"/>
                </a:solidFill>
              </a:rPr>
              <a:t> ci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altri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parametri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fuori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corretti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err="1" smtClean="0">
                <a:solidFill>
                  <a:srgbClr val="000090"/>
                </a:solidFill>
              </a:rPr>
              <a:t>Dovremmo</a:t>
            </a:r>
            <a:r>
              <a:rPr lang="en-US" sz="2000" dirty="0" smtClean="0">
                <a:solidFill>
                  <a:srgbClr val="000090"/>
                </a:solidFill>
              </a:rPr>
              <a:t> non </a:t>
            </a:r>
            <a:r>
              <a:rPr lang="en-US" sz="2000" dirty="0" err="1" smtClean="0">
                <a:solidFill>
                  <a:srgbClr val="000090"/>
                </a:solidFill>
              </a:rPr>
              <a:t>cambiare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set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38100"/>
            <a:ext cx="2753278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ATTENZIONE</a:t>
            </a:r>
          </a:p>
        </p:txBody>
      </p:sp>
    </p:spTree>
    <p:extLst>
      <p:ext uri="{BB962C8B-B14F-4D97-AF65-F5344CB8AC3E}">
        <p14:creationId xmlns:p14="http://schemas.microsoft.com/office/powerpoint/2010/main" val="33502387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38400"/>
            <a:ext cx="8229600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FF0000"/>
                </a:solidFill>
              </a:rPr>
              <a:t>Grazie per </a:t>
            </a:r>
            <a:r>
              <a:rPr lang="en-US" sz="3200" dirty="0" err="1" smtClean="0">
                <a:solidFill>
                  <a:srgbClr val="FF0000"/>
                </a:solidFill>
              </a:rPr>
              <a:t>l’attenzione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535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/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Strategia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dell’iniezione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6096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ha </a:t>
            </a:r>
            <a:r>
              <a:rPr lang="en-US" sz="2000" dirty="0" err="1" smtClean="0">
                <a:solidFill>
                  <a:srgbClr val="000090"/>
                </a:solidFill>
              </a:rPr>
              <a:t>una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durata</a:t>
            </a:r>
            <a:r>
              <a:rPr lang="en-US" sz="2000" dirty="0" smtClean="0">
                <a:solidFill>
                  <a:srgbClr val="000090"/>
                </a:solidFill>
              </a:rPr>
              <a:t> di 10-12 </a:t>
            </a:r>
            <a:r>
              <a:rPr lang="en-US" sz="2000" dirty="0" err="1" smtClean="0">
                <a:solidFill>
                  <a:srgbClr val="000090"/>
                </a:solidFill>
              </a:rPr>
              <a:t>nsec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portato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all’energia</a:t>
            </a:r>
            <a:r>
              <a:rPr lang="en-US" sz="2000" dirty="0" smtClean="0">
                <a:solidFill>
                  <a:srgbClr val="000090"/>
                </a:solidFill>
              </a:rPr>
              <a:t> di 510 MeV </a:t>
            </a:r>
            <a:r>
              <a:rPr lang="en-US" sz="2000" dirty="0" err="1" smtClean="0">
                <a:solidFill>
                  <a:srgbClr val="000090"/>
                </a:solidFill>
              </a:rPr>
              <a:t>misurata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spettrometro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odoscopio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Trasferito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attraverso</a:t>
            </a:r>
            <a:r>
              <a:rPr lang="en-US" sz="2000" dirty="0" smtClean="0">
                <a:solidFill>
                  <a:srgbClr val="000090"/>
                </a:solidFill>
              </a:rPr>
              <a:t> la “</a:t>
            </a:r>
            <a:r>
              <a:rPr lang="en-US" sz="2000" dirty="0" err="1" smtClean="0">
                <a:solidFill>
                  <a:srgbClr val="000090"/>
                </a:solidFill>
              </a:rPr>
              <a:t>trasfer</a:t>
            </a:r>
            <a:r>
              <a:rPr lang="en-US" sz="2000" dirty="0" smtClean="0">
                <a:solidFill>
                  <a:srgbClr val="000090"/>
                </a:solidFill>
              </a:rPr>
              <a:t> line” </a:t>
            </a:r>
            <a:r>
              <a:rPr lang="en-US" sz="2000" dirty="0" err="1" smtClean="0">
                <a:solidFill>
                  <a:srgbClr val="000090"/>
                </a:solidFill>
              </a:rPr>
              <a:t>all’accumulatore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ha la </a:t>
            </a:r>
            <a:r>
              <a:rPr lang="en-US" sz="2000" dirty="0" err="1" smtClean="0">
                <a:solidFill>
                  <a:srgbClr val="000090"/>
                </a:solidFill>
              </a:rPr>
              <a:t>doppia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funzione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accumulare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carica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colpi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e di </a:t>
            </a:r>
            <a:r>
              <a:rPr lang="en-US" sz="2000" dirty="0" err="1" smtClean="0">
                <a:solidFill>
                  <a:srgbClr val="000090"/>
                </a:solidFill>
              </a:rPr>
              <a:t>ridurre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dimensione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longitudinale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trasversa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accorciare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schiacciare</a:t>
            </a:r>
            <a:r>
              <a:rPr lang="en-US" sz="2000" dirty="0" smtClean="0">
                <a:solidFill>
                  <a:srgbClr val="000090"/>
                </a:solidFill>
              </a:rPr>
              <a:t>) del </a:t>
            </a:r>
            <a:r>
              <a:rPr lang="en-US" sz="2000" dirty="0" err="1" smtClean="0">
                <a:solidFill>
                  <a:srgbClr val="000090"/>
                </a:solidFill>
              </a:rPr>
              <a:t>pacchetto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circolante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Questo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avviene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perdita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energia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emissione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luce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sincrotrone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>
                <a:solidFill>
                  <a:srgbClr val="000090"/>
                </a:solidFill>
              </a:rPr>
              <a:t>r</a:t>
            </a:r>
            <a:r>
              <a:rPr lang="en-US" sz="2000" dirty="0" err="1" smtClean="0">
                <a:solidFill>
                  <a:srgbClr val="000090"/>
                </a:solidFill>
              </a:rPr>
              <a:t>elativo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reintegro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attraverso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cavità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radiofrequenza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importante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soprattutto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arrivano</a:t>
            </a:r>
            <a:r>
              <a:rPr lang="en-US" sz="2000" dirty="0" smtClean="0">
                <a:solidFill>
                  <a:srgbClr val="000090"/>
                </a:solidFill>
              </a:rPr>
              <a:t> dal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un’emittanza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(10-5 </a:t>
            </a:r>
            <a:r>
              <a:rPr lang="en-US" sz="2000" dirty="0" err="1">
                <a:solidFill>
                  <a:srgbClr val="000090"/>
                </a:solidFill>
              </a:rPr>
              <a:t>mrad</a:t>
            </a:r>
            <a:r>
              <a:rPr lang="en-US" sz="2000" dirty="0">
                <a:solidFill>
                  <a:srgbClr val="000090"/>
                </a:solidFill>
              </a:rPr>
              <a:t>) </a:t>
            </a:r>
            <a:r>
              <a:rPr lang="en-US" sz="2000" dirty="0" smtClean="0">
                <a:solidFill>
                  <a:srgbClr val="000090"/>
                </a:solidFill>
              </a:rPr>
              <a:t>molto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grande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dell’emittanza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main ring di DAFNE: in </a:t>
            </a:r>
            <a:r>
              <a:rPr lang="en-US" sz="2000" dirty="0" err="1" smtClean="0">
                <a:solidFill>
                  <a:srgbClr val="000090"/>
                </a:solidFill>
              </a:rPr>
              <a:t>uscita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dall’accumulatore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passa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dai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valori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 di 10 ns e 10-5 </a:t>
            </a:r>
            <a:r>
              <a:rPr lang="en-US" sz="2000" dirty="0" err="1" smtClean="0">
                <a:solidFill>
                  <a:srgbClr val="000090"/>
                </a:solidFill>
              </a:rPr>
              <a:t>mrad</a:t>
            </a:r>
            <a:r>
              <a:rPr lang="en-US" sz="2000" dirty="0" smtClean="0">
                <a:solidFill>
                  <a:srgbClr val="000090"/>
                </a:solidFill>
              </a:rPr>
              <a:t> a 400ps e 0.3x10-6 </a:t>
            </a:r>
            <a:r>
              <a:rPr lang="en-US" sz="2000" dirty="0" err="1" smtClean="0">
                <a:solidFill>
                  <a:srgbClr val="000090"/>
                </a:solidFill>
              </a:rPr>
              <a:t>mrad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riducono</a:t>
            </a:r>
            <a:r>
              <a:rPr lang="en-US" sz="2000" dirty="0" smtClean="0">
                <a:solidFill>
                  <a:srgbClr val="000090"/>
                </a:solidFill>
              </a:rPr>
              <a:t> di circa 20 volte in </a:t>
            </a:r>
            <a:r>
              <a:rPr lang="en-US" sz="2000" dirty="0" err="1" smtClean="0">
                <a:solidFill>
                  <a:srgbClr val="000090"/>
                </a:solidFill>
              </a:rPr>
              <a:t>lunghezza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larghezza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000090"/>
                </a:solidFill>
              </a:rPr>
              <a:t>Il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nei</a:t>
            </a:r>
            <a:r>
              <a:rPr lang="en-US" sz="2000" dirty="0" smtClean="0">
                <a:solidFill>
                  <a:srgbClr val="000090"/>
                </a:solidFill>
              </a:rPr>
              <a:t> main ring </a:t>
            </a:r>
            <a:r>
              <a:rPr lang="en-US" sz="2000" dirty="0" err="1" smtClean="0">
                <a:solidFill>
                  <a:srgbClr val="000090"/>
                </a:solidFill>
              </a:rPr>
              <a:t>deve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avere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stessa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energia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sincrono</a:t>
            </a:r>
            <a:r>
              <a:rPr lang="en-US" sz="2000" dirty="0" smtClean="0">
                <a:solidFill>
                  <a:srgbClr val="000090"/>
                </a:solidFill>
              </a:rPr>
              <a:t> con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altrimenti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innescano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oscillazioni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sincrotrone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innescano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instabilità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multibunch</a:t>
            </a:r>
            <a:endParaRPr lang="en-US" sz="2000" dirty="0" smtClean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7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-38100"/>
            <a:ext cx="4830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898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629400" y="3886200"/>
            <a:ext cx="2213897" cy="1981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8001000" y="3962400"/>
            <a:ext cx="838200" cy="1219200"/>
            <a:chOff x="-1524000" y="2438400"/>
            <a:chExt cx="12204700" cy="1219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524000" y="2438400"/>
              <a:ext cx="7092335" cy="12192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V="1">
              <a:off x="3810000" y="2438400"/>
              <a:ext cx="6870700" cy="1181100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304800" y="2362200"/>
            <a:ext cx="1371600" cy="2895600"/>
            <a:chOff x="304801" y="3733800"/>
            <a:chExt cx="3314698" cy="1257300"/>
          </a:xfrm>
        </p:grpSpPr>
        <p:grpSp>
          <p:nvGrpSpPr>
            <p:cNvPr id="28" name="Group 27"/>
            <p:cNvGrpSpPr/>
            <p:nvPr/>
          </p:nvGrpSpPr>
          <p:grpSpPr>
            <a:xfrm>
              <a:off x="304801" y="3733800"/>
              <a:ext cx="1714499" cy="1257300"/>
              <a:chOff x="304801" y="3733800"/>
              <a:chExt cx="1714499" cy="125730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1" y="3733800"/>
                <a:ext cx="990600" cy="121920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1028700" y="3771900"/>
                <a:ext cx="990600" cy="1219200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 flipV="1">
              <a:off x="1905000" y="3733800"/>
              <a:ext cx="1714499" cy="1257300"/>
              <a:chOff x="304801" y="3733800"/>
              <a:chExt cx="1714499" cy="1257300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04801" y="3733800"/>
                <a:ext cx="990600" cy="121920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flipV="1">
                <a:off x="1028700" y="3771900"/>
                <a:ext cx="990600" cy="1219200"/>
              </a:xfrm>
              <a:prstGeom prst="rect">
                <a:avLst/>
              </a:prstGeom>
            </p:spPr>
          </p:pic>
        </p:grpSp>
      </p:grp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/>
          <a:srcRect r="48429"/>
          <a:stretch/>
        </p:blipFill>
        <p:spPr>
          <a:xfrm flipV="1">
            <a:off x="2514600" y="2514600"/>
            <a:ext cx="3543300" cy="22098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28600" y="5410200"/>
            <a:ext cx="182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</a:t>
            </a:r>
            <a:r>
              <a:rPr lang="en-US" dirty="0" err="1" smtClean="0">
                <a:solidFill>
                  <a:srgbClr val="FF0000"/>
                </a:solidFill>
              </a:rPr>
              <a:t>Linac</a:t>
            </a:r>
            <a:r>
              <a:rPr lang="en-US" dirty="0" smtClean="0">
                <a:solidFill>
                  <a:srgbClr val="FF0000"/>
                </a:solidFill>
              </a:rPr>
              <a:t> 3 GHz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14600" y="5257800"/>
            <a:ext cx="36879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</a:t>
            </a:r>
            <a:r>
              <a:rPr lang="en-US" dirty="0" err="1" smtClean="0">
                <a:solidFill>
                  <a:srgbClr val="FF0000"/>
                </a:solidFill>
              </a:rPr>
              <a:t>Accumulatore</a:t>
            </a:r>
            <a:r>
              <a:rPr lang="en-US" dirty="0" smtClean="0">
                <a:solidFill>
                  <a:srgbClr val="FF0000"/>
                </a:solidFill>
              </a:rPr>
              <a:t> 73 </a:t>
            </a:r>
            <a:r>
              <a:rPr lang="en-US" dirty="0" smtClean="0">
                <a:solidFill>
                  <a:srgbClr val="FF0000"/>
                </a:solidFill>
              </a:rPr>
              <a:t>MHz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maggiore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accettanza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longitudinale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53200" y="58674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RF DAFNE 368 MHz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Per </a:t>
            </a:r>
            <a:r>
              <a:rPr lang="en-US" dirty="0" err="1" smtClean="0">
                <a:solidFill>
                  <a:srgbClr val="FF0000"/>
                </a:solidFill>
              </a:rPr>
              <a:t>iniettare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fino</a:t>
            </a:r>
            <a:r>
              <a:rPr lang="en-US" dirty="0" smtClean="0">
                <a:solidFill>
                  <a:srgbClr val="FF0000"/>
                </a:solidFill>
              </a:rPr>
              <a:t> a 120 bunch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57200" y="3759200"/>
            <a:ext cx="685800" cy="457200"/>
            <a:chOff x="1066800" y="3276600"/>
            <a:chExt cx="2438400" cy="4572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1066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219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1371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524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1676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1828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981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2133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286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2438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90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2743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2895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3048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200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3352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505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5257800" y="1447800"/>
            <a:ext cx="152400" cy="5410200"/>
            <a:chOff x="8001000" y="2133600"/>
            <a:chExt cx="685800" cy="2286000"/>
          </a:xfrm>
        </p:grpSpPr>
        <p:sp>
          <p:nvSpPr>
            <p:cNvPr id="56" name="Arc 55"/>
            <p:cNvSpPr/>
            <p:nvPr/>
          </p:nvSpPr>
          <p:spPr>
            <a:xfrm flipH="1"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Arc 56"/>
            <p:cNvSpPr/>
            <p:nvPr/>
          </p:nvSpPr>
          <p:spPr>
            <a:xfrm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6934200" y="838200"/>
            <a:ext cx="76200" cy="9753600"/>
            <a:chOff x="8001000" y="2133600"/>
            <a:chExt cx="685800" cy="2286000"/>
          </a:xfrm>
        </p:grpSpPr>
        <p:sp>
          <p:nvSpPr>
            <p:cNvPr id="71" name="Arc 70"/>
            <p:cNvSpPr/>
            <p:nvPr/>
          </p:nvSpPr>
          <p:spPr>
            <a:xfrm flipH="1"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Arc 71"/>
            <p:cNvSpPr/>
            <p:nvPr/>
          </p:nvSpPr>
          <p:spPr>
            <a:xfrm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2971800" y="3733800"/>
            <a:ext cx="685800" cy="457200"/>
            <a:chOff x="1066800" y="3276600"/>
            <a:chExt cx="2438400" cy="457200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1066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219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1371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1524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676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1828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1981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2133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2286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2438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2590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>
              <a:off x="2743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/>
            <p:cNvCxnSpPr/>
            <p:nvPr/>
          </p:nvCxnSpPr>
          <p:spPr>
            <a:xfrm>
              <a:off x="28956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>
              <a:off x="30480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>
              <a:off x="32004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33528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>
              <a:off x="3505200" y="3276600"/>
              <a:ext cx="0" cy="4572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7543800" y="838200"/>
            <a:ext cx="76200" cy="9753600"/>
            <a:chOff x="8001000" y="2133600"/>
            <a:chExt cx="685800" cy="2286000"/>
          </a:xfrm>
        </p:grpSpPr>
        <p:sp>
          <p:nvSpPr>
            <p:cNvPr id="107" name="Arc 106"/>
            <p:cNvSpPr/>
            <p:nvPr/>
          </p:nvSpPr>
          <p:spPr>
            <a:xfrm flipH="1"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Arc 107"/>
            <p:cNvSpPr/>
            <p:nvPr/>
          </p:nvSpPr>
          <p:spPr>
            <a:xfrm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Group 108"/>
          <p:cNvGrpSpPr/>
          <p:nvPr/>
        </p:nvGrpSpPr>
        <p:grpSpPr>
          <a:xfrm>
            <a:off x="8229600" y="838200"/>
            <a:ext cx="76200" cy="9753600"/>
            <a:chOff x="8001000" y="2133600"/>
            <a:chExt cx="685800" cy="2286000"/>
          </a:xfrm>
        </p:grpSpPr>
        <p:sp>
          <p:nvSpPr>
            <p:cNvPr id="110" name="Arc 109"/>
            <p:cNvSpPr/>
            <p:nvPr/>
          </p:nvSpPr>
          <p:spPr>
            <a:xfrm flipH="1"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Arc 110"/>
            <p:cNvSpPr/>
            <p:nvPr/>
          </p:nvSpPr>
          <p:spPr>
            <a:xfrm>
              <a:off x="8001000" y="2133600"/>
              <a:ext cx="685800" cy="2286000"/>
            </a:xfrm>
            <a:prstGeom prst="arc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TextBox 111"/>
          <p:cNvSpPr txBox="1"/>
          <p:nvPr/>
        </p:nvSpPr>
        <p:spPr>
          <a:xfrm>
            <a:off x="152400" y="762000"/>
            <a:ext cx="2237812" cy="175432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Se dal </a:t>
            </a:r>
            <a:r>
              <a:rPr lang="en-US" dirty="0" err="1" smtClean="0">
                <a:solidFill>
                  <a:srgbClr val="000090"/>
                </a:solidFill>
              </a:rPr>
              <a:t>linac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il</a:t>
            </a:r>
            <a:r>
              <a:rPr lang="en-US" dirty="0" smtClean="0">
                <a:solidFill>
                  <a:srgbClr val="000090"/>
                </a:solidFill>
              </a:rPr>
              <a:t> bunch 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10ns 100mA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Emittanza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+=10-5 </a:t>
            </a:r>
            <a:r>
              <a:rPr lang="en-US" dirty="0" err="1" smtClean="0">
                <a:solidFill>
                  <a:srgbClr val="000090"/>
                </a:solidFill>
              </a:rPr>
              <a:t>mrad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>
                <a:solidFill>
                  <a:srgbClr val="000090"/>
                </a:solidFill>
              </a:rPr>
              <a:t>e</a:t>
            </a:r>
            <a:r>
              <a:rPr lang="en-US" dirty="0" smtClean="0">
                <a:solidFill>
                  <a:srgbClr val="000090"/>
                </a:solidFill>
              </a:rPr>
              <a:t>-</a:t>
            </a:r>
            <a:r>
              <a:rPr lang="en-US" dirty="0" smtClean="0">
                <a:solidFill>
                  <a:srgbClr val="000090"/>
                </a:solidFill>
              </a:rPr>
              <a:t>=10-6 </a:t>
            </a:r>
            <a:r>
              <a:rPr lang="en-US" dirty="0" err="1" smtClean="0">
                <a:solidFill>
                  <a:srgbClr val="000090"/>
                </a:solidFill>
              </a:rPr>
              <a:t>mrad</a:t>
            </a:r>
            <a:endParaRPr lang="en-US" dirty="0" smtClean="0">
              <a:solidFill>
                <a:srgbClr val="000090"/>
              </a:solidFill>
            </a:endParaRPr>
          </a:p>
          <a:p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438400" y="762000"/>
            <a:ext cx="2743200" cy="14773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0"/>
                </a:solidFill>
              </a:rPr>
              <a:t>Accumulatore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lungo</a:t>
            </a:r>
            <a:r>
              <a:rPr lang="en-US" dirty="0" smtClean="0">
                <a:solidFill>
                  <a:srgbClr val="000090"/>
                </a:solidFill>
              </a:rPr>
              <a:t> 100ns (32m) 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Bisogna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iniettare</a:t>
            </a:r>
            <a:r>
              <a:rPr lang="en-US" dirty="0" smtClean="0">
                <a:solidFill>
                  <a:srgbClr val="000090"/>
                </a:solidFill>
              </a:rPr>
              <a:t> 10mA a </a:t>
            </a:r>
            <a:r>
              <a:rPr lang="en-US" dirty="0" err="1" smtClean="0">
                <a:solidFill>
                  <a:srgbClr val="000090"/>
                </a:solidFill>
              </a:rPr>
              <a:t>colpo</a:t>
            </a:r>
            <a:r>
              <a:rPr lang="en-US" dirty="0" smtClean="0">
                <a:solidFill>
                  <a:srgbClr val="000090"/>
                </a:solidFill>
              </a:rPr>
              <a:t> con 100%</a:t>
            </a:r>
          </a:p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 </a:t>
            </a:r>
            <a:r>
              <a:rPr lang="en-US" dirty="0" err="1" smtClean="0">
                <a:solidFill>
                  <a:srgbClr val="000090"/>
                </a:solidFill>
              </a:rPr>
              <a:t>efficienza</a:t>
            </a:r>
            <a:r>
              <a:rPr lang="en-US" dirty="0" smtClean="0">
                <a:solidFill>
                  <a:srgbClr val="000090"/>
                </a:solidFill>
              </a:rPr>
              <a:t> di </a:t>
            </a:r>
            <a:r>
              <a:rPr lang="en-US" dirty="0" err="1" smtClean="0">
                <a:solidFill>
                  <a:srgbClr val="000090"/>
                </a:solidFill>
              </a:rPr>
              <a:t>iniezione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2514600" y="5943600"/>
            <a:ext cx="3296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In </a:t>
            </a:r>
            <a:r>
              <a:rPr lang="en-US" dirty="0" err="1" smtClean="0">
                <a:solidFill>
                  <a:srgbClr val="000090"/>
                </a:solidFill>
              </a:rPr>
              <a:t>uscita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dall’accumulatore</a:t>
            </a:r>
            <a:endParaRPr lang="en-US" dirty="0" smtClean="0">
              <a:solidFill>
                <a:srgbClr val="000090"/>
              </a:solidFill>
            </a:endParaRPr>
          </a:p>
          <a:p>
            <a:r>
              <a:rPr lang="en-US" dirty="0" smtClean="0">
                <a:solidFill>
                  <a:srgbClr val="000090"/>
                </a:solidFill>
              </a:rPr>
              <a:t>400 </a:t>
            </a:r>
            <a:r>
              <a:rPr lang="en-US" dirty="0" err="1" smtClean="0">
                <a:solidFill>
                  <a:srgbClr val="000090"/>
                </a:solidFill>
              </a:rPr>
              <a:t>ps</a:t>
            </a:r>
            <a:r>
              <a:rPr lang="en-US" dirty="0" smtClean="0">
                <a:solidFill>
                  <a:srgbClr val="000090"/>
                </a:solidFill>
              </a:rPr>
              <a:t> e+=e- = 0.3x10-6 </a:t>
            </a:r>
            <a:r>
              <a:rPr lang="en-US" dirty="0" err="1" smtClean="0">
                <a:solidFill>
                  <a:srgbClr val="000090"/>
                </a:solidFill>
              </a:rPr>
              <a:t>mrad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791200" y="152400"/>
            <a:ext cx="32766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DAFNE </a:t>
            </a:r>
            <a:r>
              <a:rPr lang="en-US" dirty="0" err="1" smtClean="0">
                <a:solidFill>
                  <a:srgbClr val="000090"/>
                </a:solidFill>
              </a:rPr>
              <a:t>lunga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>
                <a:solidFill>
                  <a:srgbClr val="000090"/>
                </a:solidFill>
              </a:rPr>
              <a:t>3</a:t>
            </a:r>
            <a:r>
              <a:rPr lang="en-US" dirty="0" smtClean="0">
                <a:solidFill>
                  <a:srgbClr val="000090"/>
                </a:solidFill>
              </a:rPr>
              <a:t>00ns (100m) </a:t>
            </a:r>
          </a:p>
          <a:p>
            <a:r>
              <a:rPr lang="en-US" dirty="0" err="1" smtClean="0">
                <a:solidFill>
                  <a:srgbClr val="000090"/>
                </a:solidFill>
              </a:rPr>
              <a:t>Bisogna</a:t>
            </a:r>
            <a:r>
              <a:rPr lang="en-US" dirty="0" smtClean="0">
                <a:solidFill>
                  <a:srgbClr val="000090"/>
                </a:solidFill>
              </a:rPr>
              <a:t> </a:t>
            </a:r>
            <a:r>
              <a:rPr lang="en-US" dirty="0" err="1" smtClean="0">
                <a:solidFill>
                  <a:srgbClr val="000090"/>
                </a:solidFill>
              </a:rPr>
              <a:t>iniettare</a:t>
            </a:r>
            <a:r>
              <a:rPr lang="en-US" dirty="0" smtClean="0">
                <a:solidFill>
                  <a:srgbClr val="000090"/>
                </a:solidFill>
              </a:rPr>
              <a:t> &gt;3mA a </a:t>
            </a:r>
            <a:r>
              <a:rPr lang="en-US" dirty="0" err="1" smtClean="0">
                <a:solidFill>
                  <a:srgbClr val="000090"/>
                </a:solidFill>
              </a:rPr>
              <a:t>colpo</a:t>
            </a:r>
            <a:r>
              <a:rPr lang="en-US" dirty="0" smtClean="0">
                <a:solidFill>
                  <a:srgbClr val="000090"/>
                </a:solidFill>
              </a:rPr>
              <a:t> con 100%</a:t>
            </a:r>
          </a:p>
          <a:p>
            <a:r>
              <a:rPr lang="en-US" dirty="0">
                <a:solidFill>
                  <a:srgbClr val="000090"/>
                </a:solidFill>
              </a:rPr>
              <a:t>d</a:t>
            </a:r>
            <a:r>
              <a:rPr lang="en-US" dirty="0" smtClean="0">
                <a:solidFill>
                  <a:srgbClr val="000090"/>
                </a:solidFill>
              </a:rPr>
              <a:t>i </a:t>
            </a:r>
            <a:r>
              <a:rPr lang="en-US" dirty="0" err="1" smtClean="0">
                <a:solidFill>
                  <a:srgbClr val="000090"/>
                </a:solidFill>
              </a:rPr>
              <a:t>efficienza</a:t>
            </a:r>
            <a:r>
              <a:rPr lang="en-US" dirty="0" smtClean="0">
                <a:solidFill>
                  <a:srgbClr val="000090"/>
                </a:solidFill>
              </a:rPr>
              <a:t> di </a:t>
            </a:r>
            <a:r>
              <a:rPr lang="en-US" dirty="0" err="1" smtClean="0">
                <a:solidFill>
                  <a:srgbClr val="000090"/>
                </a:solidFill>
              </a:rPr>
              <a:t>iniezione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4724400"/>
            <a:ext cx="1891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entra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590800" y="4191000"/>
            <a:ext cx="304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4876800" y="4191000"/>
            <a:ext cx="304800" cy="533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419600" y="4800600"/>
            <a:ext cx="1852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Fascio</a:t>
            </a:r>
            <a:r>
              <a:rPr lang="en-US" dirty="0" smtClean="0"/>
              <a:t> </a:t>
            </a:r>
            <a:r>
              <a:rPr lang="en-US" dirty="0" err="1" smtClean="0"/>
              <a:t>che</a:t>
            </a:r>
            <a:r>
              <a:rPr lang="en-US" dirty="0" smtClean="0"/>
              <a:t> </a:t>
            </a:r>
            <a:r>
              <a:rPr lang="en-US" dirty="0" err="1" smtClean="0"/>
              <a:t>esce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76200"/>
            <a:ext cx="5712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Perche</a:t>
            </a:r>
            <a:r>
              <a:rPr lang="en-US" sz="3200" dirty="0" smtClean="0">
                <a:solidFill>
                  <a:srgbClr val="FF0000"/>
                </a:solidFill>
              </a:rPr>
              <a:t>’ </a:t>
            </a:r>
            <a:r>
              <a:rPr lang="en-US" sz="3200" dirty="0" err="1" smtClean="0">
                <a:solidFill>
                  <a:srgbClr val="FF0000"/>
                </a:solidFill>
              </a:rPr>
              <a:t>frequenze</a:t>
            </a:r>
            <a:r>
              <a:rPr lang="en-US" sz="3200" dirty="0" smtClean="0">
                <a:solidFill>
                  <a:srgbClr val="FF0000"/>
                </a:solidFill>
              </a:rPr>
              <a:t> RF diverse: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80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1000" y="762000"/>
            <a:ext cx="861060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accelerati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(con la </a:t>
            </a:r>
            <a:r>
              <a:rPr lang="en-US" sz="2000" dirty="0" err="1" smtClean="0">
                <a:solidFill>
                  <a:srgbClr val="000090"/>
                </a:solidFill>
              </a:rPr>
              <a:t>targhetta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convertitore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inserita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solenoidi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sezioni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cattura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accesi</a:t>
            </a:r>
            <a:r>
              <a:rPr lang="en-US" sz="2000" dirty="0" smtClean="0">
                <a:solidFill>
                  <a:srgbClr val="000090"/>
                </a:solidFill>
              </a:rPr>
              <a:t>) con </a:t>
            </a:r>
            <a:r>
              <a:rPr lang="en-US" sz="2000" dirty="0" err="1" smtClean="0">
                <a:solidFill>
                  <a:srgbClr val="000090"/>
                </a:solidFill>
              </a:rPr>
              <a:t>frequenza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ripetizione</a:t>
            </a:r>
            <a:r>
              <a:rPr lang="en-US" sz="2000" dirty="0" smtClean="0">
                <a:solidFill>
                  <a:srgbClr val="000090"/>
                </a:solidFill>
              </a:rPr>
              <a:t> di max 50 Hz in </a:t>
            </a:r>
            <a:r>
              <a:rPr lang="en-US" sz="2000" dirty="0" err="1" smtClean="0">
                <a:solidFill>
                  <a:srgbClr val="000090"/>
                </a:solidFill>
              </a:rPr>
              <a:t>impusi</a:t>
            </a:r>
            <a:r>
              <a:rPr lang="en-US" sz="2000" dirty="0" smtClean="0">
                <a:solidFill>
                  <a:srgbClr val="000090"/>
                </a:solidFill>
              </a:rPr>
              <a:t> di 10ns.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vengono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iniettati</a:t>
            </a:r>
            <a:r>
              <a:rPr lang="en-US" sz="2000" dirty="0" smtClean="0">
                <a:solidFill>
                  <a:srgbClr val="000090"/>
                </a:solidFill>
              </a:rPr>
              <a:t> in un </a:t>
            </a:r>
            <a:r>
              <a:rPr lang="en-US" sz="2000" dirty="0" err="1" smtClean="0">
                <a:solidFill>
                  <a:srgbClr val="000090"/>
                </a:solidFill>
              </a:rPr>
              <a:t>singolo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nell’accumulatore</a:t>
            </a:r>
            <a:r>
              <a:rPr lang="en-US" sz="2000" dirty="0" smtClean="0">
                <a:solidFill>
                  <a:srgbClr val="000090"/>
                </a:solidFill>
              </a:rPr>
              <a:t> in un </a:t>
            </a:r>
            <a:r>
              <a:rPr lang="en-US" sz="2000" dirty="0" err="1" smtClean="0">
                <a:solidFill>
                  <a:srgbClr val="000090"/>
                </a:solidFill>
              </a:rPr>
              <a:t>numero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colpi</a:t>
            </a:r>
            <a:r>
              <a:rPr lang="en-US" sz="2000" dirty="0" smtClean="0">
                <a:solidFill>
                  <a:srgbClr val="000090"/>
                </a:solidFill>
              </a:rPr>
              <a:t> tale da </a:t>
            </a:r>
            <a:r>
              <a:rPr lang="en-US" sz="2000" dirty="0" err="1" smtClean="0">
                <a:solidFill>
                  <a:srgbClr val="000090"/>
                </a:solidFill>
              </a:rPr>
              <a:t>raggiungere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voluta</a:t>
            </a:r>
            <a:r>
              <a:rPr lang="en-US" sz="2000" dirty="0" smtClean="0">
                <a:solidFill>
                  <a:srgbClr val="000090"/>
                </a:solidFill>
              </a:rPr>
              <a:t>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vengono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portati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alle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dimensioni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longitudinali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trasverse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equilibrio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aspettando</a:t>
            </a:r>
            <a:r>
              <a:rPr lang="en-US" sz="2000" dirty="0" smtClean="0">
                <a:solidFill>
                  <a:srgbClr val="000090"/>
                </a:solidFill>
              </a:rPr>
              <a:t> 5 volte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tempo di “</a:t>
            </a:r>
            <a:r>
              <a:rPr lang="en-US" sz="2000" dirty="0" err="1" smtClean="0">
                <a:solidFill>
                  <a:srgbClr val="000090"/>
                </a:solidFill>
              </a:rPr>
              <a:t>raffreddamento</a:t>
            </a:r>
            <a:r>
              <a:rPr lang="en-US" sz="2000" dirty="0" smtClean="0">
                <a:solidFill>
                  <a:srgbClr val="000090"/>
                </a:solidFill>
              </a:rPr>
              <a:t>” (100 </a:t>
            </a:r>
            <a:r>
              <a:rPr lang="en-US" sz="2000" dirty="0" err="1" smtClean="0">
                <a:solidFill>
                  <a:srgbClr val="000090"/>
                </a:solidFill>
              </a:rPr>
              <a:t>ms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Il bunch di </a:t>
            </a:r>
            <a:r>
              <a:rPr lang="en-US" sz="2000" dirty="0" err="1" smtClean="0">
                <a:solidFill>
                  <a:srgbClr val="000090"/>
                </a:solidFill>
              </a:rPr>
              <a:t>positroni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estratto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dall’accumulatore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ed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voluto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dell’anello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principale</a:t>
            </a:r>
            <a:endParaRPr lang="en-US" sz="2000" dirty="0" smtClean="0">
              <a:solidFill>
                <a:srgbClr val="000090"/>
              </a:solidFill>
            </a:endParaRP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sequenza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viene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ripetuta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fino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riempimento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tutti</a:t>
            </a:r>
            <a:r>
              <a:rPr lang="en-US" sz="2000" dirty="0">
                <a:solidFill>
                  <a:srgbClr val="000090"/>
                </a:solidFill>
              </a:rPr>
              <a:t> i</a:t>
            </a:r>
            <a:r>
              <a:rPr lang="en-US" sz="2000" dirty="0" smtClean="0">
                <a:solidFill>
                  <a:srgbClr val="000090"/>
                </a:solidFill>
              </a:rPr>
              <a:t> bunch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collidono</a:t>
            </a:r>
            <a:r>
              <a:rPr lang="en-US" sz="2000" dirty="0" smtClean="0">
                <a:solidFill>
                  <a:srgbClr val="000090"/>
                </a:solidFill>
              </a:rPr>
              <a:t> in DAFNE </a:t>
            </a:r>
            <a:r>
              <a:rPr lang="en-US" sz="2000" dirty="0" err="1" smtClean="0">
                <a:solidFill>
                  <a:srgbClr val="000090"/>
                </a:solidFill>
              </a:rPr>
              <a:t>utilizzando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“</a:t>
            </a:r>
            <a:r>
              <a:rPr lang="en-US" sz="2000" dirty="0" err="1" smtClean="0">
                <a:solidFill>
                  <a:srgbClr val="000090"/>
                </a:solidFill>
              </a:rPr>
              <a:t>passate</a:t>
            </a:r>
            <a:r>
              <a:rPr lang="en-US" sz="2000" dirty="0" smtClean="0">
                <a:solidFill>
                  <a:srgbClr val="000090"/>
                </a:solidFill>
              </a:rPr>
              <a:t>”.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Si “</a:t>
            </a:r>
            <a:r>
              <a:rPr lang="en-US" sz="2000" dirty="0" err="1" smtClean="0">
                <a:solidFill>
                  <a:srgbClr val="000090"/>
                </a:solidFill>
              </a:rPr>
              <a:t>gira</a:t>
            </a:r>
            <a:r>
              <a:rPr lang="en-US" sz="2000" dirty="0" smtClean="0">
                <a:solidFill>
                  <a:srgbClr val="000090"/>
                </a:solidFill>
              </a:rPr>
              <a:t>”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ad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estraendo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targhetta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convertitore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spegnendo</a:t>
            </a:r>
            <a:r>
              <a:rPr lang="en-US" sz="2000" dirty="0" smtClean="0">
                <a:solidFill>
                  <a:srgbClr val="000090"/>
                </a:solidFill>
              </a:rPr>
              <a:t> I </a:t>
            </a:r>
            <a:r>
              <a:rPr lang="en-US" sz="2000" dirty="0" err="1" smtClean="0">
                <a:solidFill>
                  <a:srgbClr val="000090"/>
                </a:solidFill>
              </a:rPr>
              <a:t>solenoidi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cattura</a:t>
            </a:r>
            <a:r>
              <a:rPr lang="en-US" sz="2000" dirty="0" smtClean="0">
                <a:solidFill>
                  <a:srgbClr val="000090"/>
                </a:solidFill>
              </a:rPr>
              <a:t> (UFS), </a:t>
            </a:r>
            <a:r>
              <a:rPr lang="en-US" sz="2000" dirty="0" err="1" smtClean="0">
                <a:solidFill>
                  <a:srgbClr val="000090"/>
                </a:solidFill>
              </a:rPr>
              <a:t>variando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fasi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linac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dopo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convertitore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Si </a:t>
            </a:r>
            <a:r>
              <a:rPr lang="en-US" sz="2000" dirty="0" err="1" smtClean="0">
                <a:solidFill>
                  <a:srgbClr val="000090"/>
                </a:solidFill>
              </a:rPr>
              <a:t>variano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segni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correnti</a:t>
            </a:r>
            <a:r>
              <a:rPr lang="en-US" sz="2000" dirty="0" smtClean="0">
                <a:solidFill>
                  <a:srgbClr val="000090"/>
                </a:solidFill>
              </a:rPr>
              <a:t> di parte </a:t>
            </a:r>
            <a:r>
              <a:rPr lang="en-US" sz="2000" dirty="0" err="1" smtClean="0">
                <a:solidFill>
                  <a:srgbClr val="000090"/>
                </a:solidFill>
              </a:rPr>
              <a:t>dei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magneti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delle</a:t>
            </a:r>
            <a:r>
              <a:rPr lang="en-US" sz="2000" dirty="0" smtClean="0">
                <a:solidFill>
                  <a:srgbClr val="000090"/>
                </a:solidFill>
              </a:rPr>
              <a:t> Transfer line </a:t>
            </a:r>
          </a:p>
          <a:p>
            <a:pPr marL="342900" indent="-342900">
              <a:spcBef>
                <a:spcPts val="60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000090"/>
                </a:solidFill>
              </a:rPr>
              <a:t>Si </a:t>
            </a:r>
            <a:r>
              <a:rPr lang="en-US" sz="2000" dirty="0" err="1" smtClean="0">
                <a:solidFill>
                  <a:srgbClr val="000090"/>
                </a:solidFill>
              </a:rPr>
              <a:t>inizia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sequenza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nell’anello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elettroni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fino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raggiungimento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consentita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800" y="152400"/>
            <a:ext cx="4473300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 schema di </a:t>
            </a:r>
            <a:r>
              <a:rPr lang="en-US" sz="3200" dirty="0" err="1" smtClean="0">
                <a:solidFill>
                  <a:srgbClr val="FF0000"/>
                </a:solidFill>
              </a:rPr>
              <a:t>iniezione</a:t>
            </a:r>
            <a:r>
              <a:rPr lang="en-US" sz="3200" dirty="0" smtClean="0">
                <a:solidFill>
                  <a:srgbClr val="FF0000"/>
                </a:solidFill>
              </a:rPr>
              <a:t>: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54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55800"/>
            <a:ext cx="9144000" cy="2921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800600"/>
            <a:ext cx="861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Matching: per </a:t>
            </a:r>
            <a:r>
              <a:rPr lang="en-US" sz="2000" dirty="0" err="1" smtClean="0">
                <a:solidFill>
                  <a:srgbClr val="000090"/>
                </a:solidFill>
              </a:rPr>
              <a:t>avere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una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buona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efficienza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funzioni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ottiche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linea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trasferimento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dell’anello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dovranno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le </a:t>
            </a:r>
            <a:r>
              <a:rPr lang="en-US" sz="2000" dirty="0" err="1" smtClean="0">
                <a:solidFill>
                  <a:srgbClr val="000090"/>
                </a:solidFill>
              </a:rPr>
              <a:t>stesse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punto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. </a:t>
            </a:r>
            <a:endParaRPr lang="en-US" sz="2000" dirty="0" smtClean="0">
              <a:solidFill>
                <a:srgbClr val="000090"/>
              </a:solidFill>
            </a:endParaRPr>
          </a:p>
          <a:p>
            <a:r>
              <a:rPr lang="en-US" sz="2000" dirty="0" err="1" smtClean="0">
                <a:solidFill>
                  <a:srgbClr val="000090"/>
                </a:solidFill>
              </a:rPr>
              <a:t>Nell’iniezione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l’energia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u</a:t>
            </a:r>
            <a:r>
              <a:rPr lang="en-US" sz="2000" dirty="0" err="1" smtClean="0">
                <a:solidFill>
                  <a:srgbClr val="000090"/>
                </a:solidFill>
              </a:rPr>
              <a:t>guale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>
                <a:solidFill>
                  <a:srgbClr val="000090"/>
                </a:solidFill>
              </a:rPr>
              <a:t>principali</a:t>
            </a:r>
            <a:r>
              <a:rPr lang="en-US" sz="2000" dirty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per </a:t>
            </a:r>
            <a:r>
              <a:rPr lang="en-US" sz="2000" dirty="0" err="1" smtClean="0">
                <a:solidFill>
                  <a:srgbClr val="000090"/>
                </a:solidFill>
              </a:rPr>
              <a:t>evitare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oscillazioni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sincrotrone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ecciterebbero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instabilità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longitudinali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09600"/>
            <a:ext cx="8534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Gli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elementi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chiave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dell’iniezione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anello</a:t>
            </a:r>
            <a:r>
              <a:rPr lang="en-US" sz="2000" dirty="0" smtClean="0">
                <a:solidFill>
                  <a:srgbClr val="000090"/>
                </a:solidFill>
              </a:rPr>
              <a:t> (vale per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 e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principali</a:t>
            </a:r>
            <a:r>
              <a:rPr lang="en-US" sz="2000" dirty="0" smtClean="0">
                <a:solidFill>
                  <a:srgbClr val="000090"/>
                </a:solidFill>
              </a:rPr>
              <a:t>)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sezione</a:t>
            </a:r>
            <a:r>
              <a:rPr lang="en-US" sz="2000" dirty="0" smtClean="0">
                <a:solidFill>
                  <a:srgbClr val="000090"/>
                </a:solidFill>
              </a:rPr>
              <a:t> di matching (</a:t>
            </a:r>
            <a:r>
              <a:rPr lang="en-US" sz="2000" dirty="0" err="1" smtClean="0">
                <a:solidFill>
                  <a:srgbClr val="000090"/>
                </a:solidFill>
              </a:rPr>
              <a:t>quadrupoli</a:t>
            </a:r>
            <a:r>
              <a:rPr lang="en-US" sz="2000" dirty="0" smtClean="0">
                <a:solidFill>
                  <a:srgbClr val="000090"/>
                </a:solidFill>
              </a:rPr>
              <a:t>),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setti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(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nostro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caso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sono</a:t>
            </a:r>
            <a:r>
              <a:rPr lang="en-US" sz="2000" dirty="0" smtClean="0">
                <a:solidFill>
                  <a:srgbClr val="000090"/>
                </a:solidFill>
              </a:rPr>
              <a:t> due in </a:t>
            </a:r>
            <a:r>
              <a:rPr lang="en-US" sz="2000" dirty="0" err="1" smtClean="0">
                <a:solidFill>
                  <a:srgbClr val="000090"/>
                </a:solidFill>
              </a:rPr>
              <a:t>corrente</a:t>
            </a:r>
            <a:r>
              <a:rPr lang="en-US" sz="2000" dirty="0" smtClean="0">
                <a:solidFill>
                  <a:srgbClr val="000090"/>
                </a:solidFill>
              </a:rPr>
              <a:t> continua e </a:t>
            </a:r>
            <a:r>
              <a:rPr lang="en-US" sz="2000" dirty="0" err="1" smtClean="0">
                <a:solidFill>
                  <a:srgbClr val="000090"/>
                </a:solidFill>
              </a:rPr>
              <a:t>deviano</a:t>
            </a:r>
            <a:r>
              <a:rPr lang="en-US" sz="2000" dirty="0" smtClean="0">
                <a:solidFill>
                  <a:srgbClr val="000090"/>
                </a:solidFill>
              </a:rPr>
              <a:t> di 34 </a:t>
            </a:r>
            <a:r>
              <a:rPr lang="en-US" sz="2000" dirty="0" err="1" smtClean="0">
                <a:solidFill>
                  <a:srgbClr val="000090"/>
                </a:solidFill>
              </a:rPr>
              <a:t>gradi</a:t>
            </a:r>
            <a:r>
              <a:rPr lang="en-US" sz="2000" dirty="0" smtClean="0">
                <a:solidFill>
                  <a:srgbClr val="000090"/>
                </a:solidFill>
              </a:rPr>
              <a:t> e 2 </a:t>
            </a:r>
            <a:r>
              <a:rPr lang="en-US" sz="2000" dirty="0" err="1" smtClean="0">
                <a:solidFill>
                  <a:srgbClr val="000090"/>
                </a:solidFill>
              </a:rPr>
              <a:t>gradi</a:t>
            </a:r>
            <a:r>
              <a:rPr lang="en-US" sz="2000" dirty="0" smtClean="0">
                <a:solidFill>
                  <a:srgbClr val="000090"/>
                </a:solidFill>
              </a:rPr>
              <a:t>) e </a:t>
            </a:r>
            <a:r>
              <a:rPr lang="en-US" sz="2000" dirty="0" err="1" smtClean="0">
                <a:solidFill>
                  <a:srgbClr val="000090"/>
                </a:solidFill>
              </a:rPr>
              <a:t>i</a:t>
            </a:r>
            <a:r>
              <a:rPr lang="en-US" sz="2000" dirty="0" smtClean="0">
                <a:solidFill>
                  <a:srgbClr val="000090"/>
                </a:solidFill>
              </a:rPr>
              <a:t> kickers </a:t>
            </a:r>
            <a:r>
              <a:rPr lang="en-US" sz="2000" dirty="0" err="1" smtClean="0">
                <a:solidFill>
                  <a:srgbClr val="000090"/>
                </a:solidFill>
              </a:rPr>
              <a:t>veloci</a:t>
            </a:r>
            <a:r>
              <a:rPr lang="en-US" sz="2000" dirty="0" smtClean="0">
                <a:solidFill>
                  <a:srgbClr val="000090"/>
                </a:solidFill>
              </a:rPr>
              <a:t> (4 in </a:t>
            </a:r>
            <a:r>
              <a:rPr lang="en-US" sz="2000" dirty="0" err="1" smtClean="0">
                <a:solidFill>
                  <a:srgbClr val="000090"/>
                </a:solidFill>
              </a:rPr>
              <a:t>accumulatore</a:t>
            </a:r>
            <a:r>
              <a:rPr lang="en-US" sz="2000" dirty="0" smtClean="0">
                <a:solidFill>
                  <a:srgbClr val="000090"/>
                </a:solidFill>
              </a:rPr>
              <a:t> e 2 per </a:t>
            </a:r>
            <a:r>
              <a:rPr lang="en-US" sz="2000" dirty="0" err="1" smtClean="0">
                <a:solidFill>
                  <a:srgbClr val="000090"/>
                </a:solidFill>
              </a:rPr>
              <a:t>ogni</a:t>
            </a:r>
            <a:r>
              <a:rPr lang="en-US" sz="2000" dirty="0" smtClean="0">
                <a:solidFill>
                  <a:srgbClr val="000090"/>
                </a:solidFill>
              </a:rPr>
              <a:t> main ring)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76200"/>
            <a:ext cx="787186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Elementi</a:t>
            </a:r>
            <a:r>
              <a:rPr lang="en-US" sz="3200" dirty="0" smtClean="0">
                <a:solidFill>
                  <a:srgbClr val="FF0000"/>
                </a:solidFill>
              </a:rPr>
              <a:t> del </a:t>
            </a:r>
            <a:r>
              <a:rPr lang="en-US" sz="3200" dirty="0" err="1" smtClean="0">
                <a:solidFill>
                  <a:srgbClr val="FF0000"/>
                </a:solidFill>
              </a:rPr>
              <a:t>sistema</a:t>
            </a:r>
            <a:r>
              <a:rPr lang="en-US" sz="3200" dirty="0" smtClean="0">
                <a:solidFill>
                  <a:srgbClr val="FF0000"/>
                </a:solidFill>
              </a:rPr>
              <a:t> di </a:t>
            </a:r>
            <a:r>
              <a:rPr lang="en-US" sz="3200" dirty="0" err="1" smtClean="0">
                <a:solidFill>
                  <a:srgbClr val="FF0000"/>
                </a:solidFill>
              </a:rPr>
              <a:t>iniezione</a:t>
            </a:r>
            <a:r>
              <a:rPr lang="en-US" sz="3200" dirty="0" smtClean="0">
                <a:solidFill>
                  <a:srgbClr val="FF0000"/>
                </a:solidFill>
              </a:rPr>
              <a:t> in </a:t>
            </a:r>
            <a:r>
              <a:rPr lang="en-US" sz="3200" dirty="0" err="1" smtClean="0">
                <a:solidFill>
                  <a:srgbClr val="FF0000"/>
                </a:solidFill>
              </a:rPr>
              <a:t>anello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60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9505"/>
            <a:ext cx="9144000" cy="35144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733961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0090"/>
                </a:solidFill>
              </a:rPr>
              <a:t>Nei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nostri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anelli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volte </a:t>
            </a:r>
            <a:r>
              <a:rPr lang="en-US" sz="2000" dirty="0" err="1" smtClean="0">
                <a:solidFill>
                  <a:srgbClr val="000090"/>
                </a:solidFill>
              </a:rPr>
              <a:t>sullo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stesso</a:t>
            </a:r>
            <a:r>
              <a:rPr lang="en-US" sz="2000" dirty="0" smtClean="0">
                <a:solidFill>
                  <a:srgbClr val="000090"/>
                </a:solidFill>
              </a:rPr>
              <a:t> bunch (stacking) e 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è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installato</a:t>
            </a:r>
            <a:r>
              <a:rPr lang="en-US" sz="2000" dirty="0" smtClean="0">
                <a:solidFill>
                  <a:srgbClr val="000090"/>
                </a:solidFill>
              </a:rPr>
              <a:t> un </a:t>
            </a:r>
            <a:r>
              <a:rPr lang="en-US" sz="2000" dirty="0" err="1" smtClean="0">
                <a:solidFill>
                  <a:srgbClr val="000090"/>
                </a:solidFill>
              </a:rPr>
              <a:t>sistema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più</a:t>
            </a:r>
            <a:r>
              <a:rPr lang="en-US" sz="2000" dirty="0" smtClean="0">
                <a:solidFill>
                  <a:srgbClr val="000090"/>
                </a:solidFill>
              </a:rPr>
              <a:t> kickers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permetta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deformare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l’orbita</a:t>
            </a:r>
            <a:r>
              <a:rPr lang="en-US" sz="2000" dirty="0" smtClean="0">
                <a:solidFill>
                  <a:srgbClr val="000090"/>
                </a:solidFill>
              </a:rPr>
              <a:t> per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 solo </a:t>
            </a:r>
            <a:r>
              <a:rPr lang="en-US" sz="2000" dirty="0" err="1" smtClean="0">
                <a:solidFill>
                  <a:srgbClr val="000090"/>
                </a:solidFill>
              </a:rPr>
              <a:t>nella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regione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vicina</a:t>
            </a:r>
            <a:r>
              <a:rPr lang="en-US" sz="2000" dirty="0" smtClean="0">
                <a:solidFill>
                  <a:srgbClr val="000090"/>
                </a:solidFill>
              </a:rPr>
              <a:t> al </a:t>
            </a:r>
            <a:r>
              <a:rPr lang="en-US" sz="2000" dirty="0" err="1" smtClean="0">
                <a:solidFill>
                  <a:srgbClr val="000090"/>
                </a:solidFill>
              </a:rPr>
              <a:t>setto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iniezione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lasciando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inalterata</a:t>
            </a:r>
            <a:r>
              <a:rPr lang="en-US" sz="2000" dirty="0" smtClean="0">
                <a:solidFill>
                  <a:srgbClr val="000090"/>
                </a:solidFill>
              </a:rPr>
              <a:t> la </a:t>
            </a:r>
            <a:r>
              <a:rPr lang="en-US" sz="2000" dirty="0" err="1" smtClean="0">
                <a:solidFill>
                  <a:srgbClr val="000090"/>
                </a:solidFill>
              </a:rPr>
              <a:t>traiettoria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nel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resto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dell’acceleratore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5074384"/>
            <a:ext cx="8382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La </a:t>
            </a:r>
            <a:r>
              <a:rPr lang="en-US" sz="2000" dirty="0" err="1" smtClean="0">
                <a:solidFill>
                  <a:srgbClr val="000090"/>
                </a:solidFill>
              </a:rPr>
              <a:t>compensazione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dello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spostamento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 </a:t>
            </a:r>
            <a:r>
              <a:rPr lang="en-US" sz="2000" dirty="0" err="1" smtClean="0">
                <a:solidFill>
                  <a:srgbClr val="000090"/>
                </a:solidFill>
              </a:rPr>
              <a:t>dell’angolo</a:t>
            </a:r>
            <a:r>
              <a:rPr lang="en-US" sz="2000" dirty="0" smtClean="0">
                <a:solidFill>
                  <a:srgbClr val="000090"/>
                </a:solidFill>
              </a:rPr>
              <a:t> di </a:t>
            </a:r>
            <a:r>
              <a:rPr lang="en-US" sz="2000" dirty="0" err="1" smtClean="0">
                <a:solidFill>
                  <a:srgbClr val="000090"/>
                </a:solidFill>
              </a:rPr>
              <a:t>ingresso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che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trasforma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angolo</a:t>
            </a:r>
            <a:r>
              <a:rPr lang="en-US" sz="2000" dirty="0" smtClean="0">
                <a:solidFill>
                  <a:srgbClr val="000090"/>
                </a:solidFill>
              </a:rPr>
              <a:t> al kicker, non </a:t>
            </a:r>
            <a:r>
              <a:rPr lang="en-US" sz="2000" dirty="0" err="1" smtClean="0">
                <a:solidFill>
                  <a:srgbClr val="000090"/>
                </a:solidFill>
              </a:rPr>
              <a:t>potrà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quindi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essere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totale</a:t>
            </a:r>
            <a:r>
              <a:rPr lang="en-US" sz="2000" dirty="0" smtClean="0">
                <a:solidFill>
                  <a:srgbClr val="000090"/>
                </a:solidFill>
              </a:rPr>
              <a:t>, </a:t>
            </a:r>
            <a:r>
              <a:rPr lang="en-US" sz="2000" dirty="0" err="1" smtClean="0">
                <a:solidFill>
                  <a:srgbClr val="000090"/>
                </a:solidFill>
              </a:rPr>
              <a:t>altrimenti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manderemmo</a:t>
            </a:r>
            <a:r>
              <a:rPr lang="en-US" sz="2000" dirty="0" smtClean="0">
                <a:solidFill>
                  <a:srgbClr val="000090"/>
                </a:solidFill>
              </a:rPr>
              <a:t> a </a:t>
            </a:r>
            <a:r>
              <a:rPr lang="en-US" sz="2000" dirty="0" err="1" smtClean="0">
                <a:solidFill>
                  <a:srgbClr val="000090"/>
                </a:solidFill>
              </a:rPr>
              <a:t>sbattere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setto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immagazzinato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sul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setto</a:t>
            </a:r>
            <a:r>
              <a:rPr lang="en-US" sz="2000" dirty="0" smtClean="0">
                <a:solidFill>
                  <a:srgbClr val="000090"/>
                </a:solidFill>
              </a:rPr>
              <a:t>, ma la residua </a:t>
            </a:r>
            <a:r>
              <a:rPr lang="en-US" sz="2000" dirty="0" err="1" smtClean="0">
                <a:solidFill>
                  <a:srgbClr val="000090"/>
                </a:solidFill>
              </a:rPr>
              <a:t>oscillazione</a:t>
            </a:r>
            <a:r>
              <a:rPr lang="en-US" sz="2000" dirty="0" smtClean="0">
                <a:solidFill>
                  <a:srgbClr val="000090"/>
                </a:solidFill>
              </a:rPr>
              <a:t> del </a:t>
            </a:r>
            <a:r>
              <a:rPr lang="en-US" sz="2000" dirty="0" err="1" smtClean="0">
                <a:solidFill>
                  <a:srgbClr val="000090"/>
                </a:solidFill>
              </a:rPr>
              <a:t>fascio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iniettato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verrà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smorzata</a:t>
            </a:r>
            <a:r>
              <a:rPr lang="en-US" sz="2000" dirty="0" smtClean="0">
                <a:solidFill>
                  <a:srgbClr val="000090"/>
                </a:solidFill>
              </a:rPr>
              <a:t> dal “damping” di </a:t>
            </a:r>
            <a:r>
              <a:rPr lang="en-US" sz="2000" dirty="0" err="1" smtClean="0">
                <a:solidFill>
                  <a:srgbClr val="000090"/>
                </a:solidFill>
              </a:rPr>
              <a:t>radiazione</a:t>
            </a:r>
            <a:r>
              <a:rPr lang="en-US" sz="2000" dirty="0" smtClean="0">
                <a:solidFill>
                  <a:srgbClr val="000090"/>
                </a:solidFill>
              </a:rPr>
              <a:t> in </a:t>
            </a:r>
            <a:r>
              <a:rPr lang="en-US" sz="2000" dirty="0" err="1" smtClean="0">
                <a:solidFill>
                  <a:srgbClr val="000090"/>
                </a:solidFill>
              </a:rPr>
              <a:t>pochi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r>
              <a:rPr lang="en-US" sz="2000" dirty="0" err="1" smtClean="0">
                <a:solidFill>
                  <a:srgbClr val="000090"/>
                </a:solidFill>
              </a:rPr>
              <a:t>millisecondi</a:t>
            </a:r>
            <a:r>
              <a:rPr lang="en-US" sz="2000" dirty="0" smtClean="0">
                <a:solidFill>
                  <a:srgbClr val="000090"/>
                </a:solidFill>
              </a:rPr>
              <a:t> (&lt;20ms)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362200" y="38100"/>
            <a:ext cx="479249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i="1" dirty="0" smtClean="0">
                <a:solidFill>
                  <a:srgbClr val="FF0000"/>
                </a:solidFill>
              </a:rPr>
              <a:t>Bump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chiuso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all’iniezione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56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671"/>
          <a:stretch/>
        </p:blipFill>
        <p:spPr>
          <a:xfrm>
            <a:off x="457200" y="228600"/>
            <a:ext cx="8534400" cy="34036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981200" y="3657600"/>
            <a:ext cx="6324600" cy="2932331"/>
            <a:chOff x="1524000" y="1981200"/>
            <a:chExt cx="7162800" cy="3922931"/>
          </a:xfrm>
        </p:grpSpPr>
        <p:sp>
          <p:nvSpPr>
            <p:cNvPr id="5" name="Rectangle 4"/>
            <p:cNvSpPr/>
            <p:nvPr/>
          </p:nvSpPr>
          <p:spPr>
            <a:xfrm>
              <a:off x="1524000" y="2362200"/>
              <a:ext cx="2743200" cy="114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524000" y="3505200"/>
              <a:ext cx="1143000" cy="8382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524000" y="4343400"/>
              <a:ext cx="2743200" cy="1143000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91000" y="3505200"/>
              <a:ext cx="76200" cy="838200"/>
            </a:xfrm>
            <a:prstGeom prst="rect">
              <a:avLst/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667000" y="3556000"/>
              <a:ext cx="152400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667000" y="3708400"/>
              <a:ext cx="152400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667000" y="3860800"/>
              <a:ext cx="152400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667000" y="4013200"/>
              <a:ext cx="152400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667000" y="4165600"/>
              <a:ext cx="152400" cy="15240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048000" y="3556000"/>
              <a:ext cx="1066800" cy="7620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343400" y="3276600"/>
              <a:ext cx="4343400" cy="1295400"/>
            </a:xfrm>
            <a:prstGeom prst="ellipse">
              <a:avLst/>
            </a:prstGeom>
            <a:noFill/>
            <a:ln w="381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505200" y="38100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724400" y="3810000"/>
              <a:ext cx="304800" cy="304800"/>
            </a:xfrm>
            <a:prstGeom prst="ellipse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248400" y="3810000"/>
              <a:ext cx="304800" cy="30480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>
              <a:off x="3962400" y="2438400"/>
              <a:ext cx="2286000" cy="1371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181600" y="1981200"/>
              <a:ext cx="1737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Fascio</a:t>
              </a:r>
              <a:r>
                <a:rPr lang="en-US" dirty="0" smtClean="0"/>
                <a:t> </a:t>
              </a:r>
              <a:r>
                <a:rPr lang="en-US" dirty="0" err="1" smtClean="0"/>
                <a:t>iniettato</a:t>
              </a:r>
              <a:endParaRPr lang="en-US" dirty="0"/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 flipV="1">
              <a:off x="5029200" y="4191000"/>
              <a:ext cx="1219200" cy="9906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5486400" y="5257800"/>
              <a:ext cx="213490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Fascio</a:t>
              </a:r>
              <a:r>
                <a:rPr lang="en-US" dirty="0" smtClean="0"/>
                <a:t> </a:t>
              </a:r>
              <a:r>
                <a:rPr lang="en-US" dirty="0" err="1" smtClean="0"/>
                <a:t>circolante</a:t>
              </a:r>
              <a:endParaRPr lang="en-US" dirty="0" smtClean="0"/>
            </a:p>
            <a:p>
              <a:r>
                <a:rPr lang="en-US" dirty="0" err="1" smtClean="0"/>
                <a:t>Spostato</a:t>
              </a:r>
              <a:r>
                <a:rPr lang="en-US" dirty="0" smtClean="0"/>
                <a:t> dal kicker</a:t>
              </a:r>
              <a:endParaRPr lang="en-US" dirty="0"/>
            </a:p>
          </p:txBody>
        </p:sp>
        <p:cxnSp>
          <p:nvCxnSpPr>
            <p:cNvPr id="23" name="Straight Arrow Connector 22"/>
            <p:cNvCxnSpPr/>
            <p:nvPr/>
          </p:nvCxnSpPr>
          <p:spPr>
            <a:xfrm flipH="1">
              <a:off x="6553200" y="2971800"/>
              <a:ext cx="1066800" cy="91440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705600" y="2590800"/>
              <a:ext cx="19165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Fascio</a:t>
              </a:r>
              <a:r>
                <a:rPr lang="en-US" dirty="0" smtClean="0"/>
                <a:t> </a:t>
              </a:r>
              <a:r>
                <a:rPr lang="en-US" dirty="0" err="1" smtClean="0"/>
                <a:t>circolante</a:t>
              </a:r>
              <a:endParaRPr lang="en-US" dirty="0" smtClean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228600" y="4114800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Magnete</a:t>
            </a:r>
            <a:r>
              <a:rPr lang="en-US" dirty="0" smtClean="0"/>
              <a:t> a </a:t>
            </a:r>
            <a:r>
              <a:rPr lang="en-US" dirty="0" err="1" smtClean="0"/>
              <a:t>setto</a:t>
            </a:r>
            <a:r>
              <a:rPr lang="en-US" dirty="0" smtClean="0"/>
              <a:t> di</a:t>
            </a:r>
          </a:p>
          <a:p>
            <a:r>
              <a:rPr lang="en-US" dirty="0" err="1" smtClean="0"/>
              <a:t>iniezione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295400" y="4572000"/>
            <a:ext cx="609600" cy="126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334000" y="685800"/>
            <a:ext cx="3059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Iniezione</a:t>
            </a:r>
            <a:r>
              <a:rPr lang="en-US" sz="2800" dirty="0" smtClean="0">
                <a:solidFill>
                  <a:srgbClr val="FF0000"/>
                </a:solidFill>
              </a:rPr>
              <a:t> in </a:t>
            </a:r>
            <a:r>
              <a:rPr lang="en-US" sz="2800" dirty="0" err="1" smtClean="0">
                <a:solidFill>
                  <a:srgbClr val="FF0000"/>
                </a:solidFill>
              </a:rPr>
              <a:t>anello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224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4406</TotalTime>
  <Words>1729</Words>
  <Application>Microsoft Macintosh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Sistema e strategia di iniezione</vt:lpstr>
      <vt:lpstr>PowerPoint Presentation</vt:lpstr>
      <vt:lpstr>Strategia dell’iniezione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Come regolare I tempi dei kickers dell’accumulatore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Sequenza temporale dei magneti pulsati </vt:lpstr>
      <vt:lpstr>PowerPoint Presentation</vt:lpstr>
      <vt:lpstr>Temporizzazione e sincronizzazione </vt:lpstr>
      <vt:lpstr>PowerPoint Presentation</vt:lpstr>
      <vt:lpstr>Grazie per l’attenzione</vt:lpstr>
    </vt:vector>
  </TitlesOfParts>
  <Company>INFN-LNF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ghigo</dc:creator>
  <cp:lastModifiedBy>Ghigo Andrea</cp:lastModifiedBy>
  <cp:revision>56</cp:revision>
  <dcterms:created xsi:type="dcterms:W3CDTF">2005-10-17T15:45:06Z</dcterms:created>
  <dcterms:modified xsi:type="dcterms:W3CDTF">2015-01-07T09:13:38Z</dcterms:modified>
</cp:coreProperties>
</file>