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80" r:id="rId13"/>
    <p:sldId id="272" r:id="rId14"/>
    <p:sldId id="281" r:id="rId15"/>
    <p:sldId id="269" r:id="rId16"/>
    <p:sldId id="271" r:id="rId17"/>
    <p:sldId id="273" r:id="rId18"/>
    <p:sldId id="274" r:id="rId19"/>
    <p:sldId id="276" r:id="rId20"/>
    <p:sldId id="278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E9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62" autoAdjust="0"/>
    <p:restoredTop sz="94747" autoAdjust="0"/>
  </p:normalViewPr>
  <p:slideViewPr>
    <p:cSldViewPr>
      <p:cViewPr>
        <p:scale>
          <a:sx n="80" d="100"/>
          <a:sy n="80" d="100"/>
        </p:scale>
        <p:origin x="-840" y="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BF5C91-BAC0-4E30-9296-ED69C7C7B266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4C27D-649C-4AE6-BA48-8FB02BC7CB2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6315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19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20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21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22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23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5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4C27D-649C-4AE6-BA48-8FB02BC7CB29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747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779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41910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20296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720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5150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12885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4768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63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388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84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2142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9634B-FBB1-4068-9F63-EB3248436B83}" type="datetimeFigureOut">
              <a:rPr lang="it-IT" smtClean="0"/>
              <a:t>08/01/2015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B6D22-B45C-4DE8-9CE6-05D9936FB85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9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9.jpe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8568952" cy="23042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CORSO DI FORMAZIONE </a:t>
            </a:r>
            <a:r>
              <a:rPr lang="it-IT" sz="18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Introduzione all’operazione degli </a:t>
            </a:r>
            <a:r>
              <a:rPr lang="it-IT" sz="18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Acceleratori dei LNF </a:t>
            </a:r>
            <a:r>
              <a:rPr lang="it-IT" sz="3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</a:t>
            </a:r>
            <a:r>
              <a:rPr lang="it-IT" sz="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PLC a protezione dei magneti</a:t>
            </a:r>
            <a:br>
              <a:rPr lang="it-IT" sz="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Da</a:t>
            </a:r>
            <a:r>
              <a:rPr lang="el-GR" sz="3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it-IT" sz="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</a:t>
            </a:r>
            <a:br>
              <a:rPr lang="it-IT" sz="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Relatore: S. Ceravolo - Supervisore: R. Ricci</a:t>
            </a:r>
            <a:br>
              <a:rPr lang="it-IT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6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Gennaio 2015</a:t>
            </a:r>
            <a:endParaRPr lang="it-IT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23080" y="2971448"/>
            <a:ext cx="5040560" cy="64807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1) A cosa servono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837536" y="3619520"/>
            <a:ext cx="504056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2) Logica di funzionamento 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Sottotitolo 2"/>
          <p:cNvSpPr txBox="1">
            <a:spLocks/>
          </p:cNvSpPr>
          <p:nvPr/>
        </p:nvSpPr>
        <p:spPr>
          <a:xfrm>
            <a:off x="837536" y="4267592"/>
            <a:ext cx="59766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) Analisi dell’interblocco esterno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837536" y="4906732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4) Architettura degli impianti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855994" y="5589240"/>
            <a:ext cx="720080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5) 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Eventuali guasti sugli impianti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75" y="1628800"/>
            <a:ext cx="1629586" cy="98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68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192688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3d)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Analisi dell’interblocco esterno</a:t>
            </a: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1666896"/>
            <a:ext cx="7128792" cy="69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Lo </a:t>
            </a:r>
            <a:r>
              <a:rPr lang="it-IT" sz="28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SCADA </a:t>
            </a:r>
            <a:r>
              <a:rPr lang="it-IT" sz="2800" dirty="0" smtClean="0">
                <a:solidFill>
                  <a:schemeClr val="tx2"/>
                </a:solidFill>
              </a:rPr>
              <a:t>… segnala guasti sugli impianti PLC.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7" name="Picture 3" descr="C:\Users\Sergio\Desktop\corso plc\plc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080120" cy="12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73281"/>
            <a:ext cx="6654296" cy="256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3923928" y="5578815"/>
            <a:ext cx="3456384" cy="699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Vediamo in pratica…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891" y="5180719"/>
            <a:ext cx="145256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266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192688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3e)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Analisi dell’interblocco esterno</a:t>
            </a: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766156" y="1730486"/>
            <a:ext cx="7128792" cy="16985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Dopo aver compreso la ragione per cui è intervenuto uno o più </a:t>
            </a:r>
            <a:r>
              <a:rPr lang="it-IT" sz="2800" dirty="0" err="1" smtClean="0">
                <a:solidFill>
                  <a:schemeClr val="tx2"/>
                </a:solidFill>
              </a:rPr>
              <a:t>external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interlock</a:t>
            </a:r>
            <a:r>
              <a:rPr lang="it-IT" sz="2800" dirty="0" smtClean="0">
                <a:solidFill>
                  <a:schemeClr val="tx2"/>
                </a:solidFill>
              </a:rPr>
              <a:t> è necessario </a:t>
            </a:r>
            <a:r>
              <a:rPr lang="it-IT" sz="2800" b="1" dirty="0" smtClean="0">
                <a:solidFill>
                  <a:schemeClr val="tx2"/>
                </a:solidFill>
              </a:rPr>
              <a:t>attivarsi per risolvere il problema o informare chi di dovere</a:t>
            </a:r>
            <a:r>
              <a:rPr lang="it-IT" sz="28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7" name="Picture 3" descr="C:\Users\Sergio\Desktop\corso plc\plc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080120" cy="12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ottotitolo 2"/>
          <p:cNvSpPr txBox="1">
            <a:spLocks/>
          </p:cNvSpPr>
          <p:nvPr/>
        </p:nvSpPr>
        <p:spPr>
          <a:xfrm>
            <a:off x="498690" y="3429000"/>
            <a:ext cx="7025638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In teoria quando interviene </a:t>
            </a:r>
            <a:r>
              <a:rPr lang="it-IT" sz="2800" b="1" dirty="0" err="1" smtClean="0">
                <a:solidFill>
                  <a:schemeClr val="tx2"/>
                </a:solidFill>
              </a:rPr>
              <a:t>external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interlock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c’è un </a:t>
            </a:r>
            <a:r>
              <a:rPr lang="it-IT" sz="2800" b="1" dirty="0" smtClean="0">
                <a:solidFill>
                  <a:schemeClr val="tx2"/>
                </a:solidFill>
              </a:rPr>
              <a:t>guasto all’impianto idraulico </a:t>
            </a:r>
            <a:r>
              <a:rPr lang="it-IT" sz="2800" dirty="0" smtClean="0">
                <a:solidFill>
                  <a:schemeClr val="tx2"/>
                </a:solidFill>
              </a:rPr>
              <a:t>sul quale bisogna intervenire.</a:t>
            </a:r>
            <a:endParaRPr lang="it-IT" sz="2800" b="1" i="1" dirty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504458" y="4797152"/>
            <a:ext cx="7955973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solidFill>
                  <a:schemeClr val="tx2"/>
                </a:solidFill>
              </a:rPr>
              <a:t>Meno spesso </a:t>
            </a:r>
            <a:r>
              <a:rPr lang="it-IT" sz="2800" dirty="0" smtClean="0">
                <a:solidFill>
                  <a:schemeClr val="tx2"/>
                </a:solidFill>
              </a:rPr>
              <a:t>l’interblocco esterno intervenire a causa di </a:t>
            </a:r>
            <a:r>
              <a:rPr lang="it-IT" sz="2800" b="1" dirty="0" smtClean="0">
                <a:solidFill>
                  <a:schemeClr val="tx2"/>
                </a:solidFill>
              </a:rPr>
              <a:t>un guasto sugli impianti PLC</a:t>
            </a:r>
            <a:r>
              <a:rPr lang="it-IT" sz="2800" dirty="0" smtClean="0">
                <a:solidFill>
                  <a:schemeClr val="tx2"/>
                </a:solidFill>
              </a:rPr>
              <a:t>: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 ciò che controlla i guasti si può guastare. 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318720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257" y="3429000"/>
            <a:ext cx="1327398" cy="115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93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03" y="1855941"/>
            <a:ext cx="1871220" cy="100811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4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ottotitolo 2"/>
          <p:cNvSpPr txBox="1">
            <a:spLocks/>
          </p:cNvSpPr>
          <p:nvPr/>
        </p:nvSpPr>
        <p:spPr>
          <a:xfrm>
            <a:off x="251520" y="2016981"/>
            <a:ext cx="5673573" cy="2564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                                Vi sono </a:t>
            </a:r>
            <a:r>
              <a:rPr lang="it-IT" sz="2800" b="1" dirty="0" smtClean="0">
                <a:solidFill>
                  <a:schemeClr val="tx2"/>
                </a:solidFill>
              </a:rPr>
              <a:t>5 stazioni PLC </a:t>
            </a:r>
            <a:r>
              <a:rPr lang="it-IT" sz="2800" dirty="0" smtClean="0">
                <a:solidFill>
                  <a:schemeClr val="tx2"/>
                </a:solidFill>
              </a:rPr>
              <a:t>in</a:t>
            </a:r>
          </a:p>
          <a:p>
            <a:pPr algn="l"/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 smtClean="0">
                <a:solidFill>
                  <a:schemeClr val="tx2"/>
                </a:solidFill>
              </a:rPr>
              <a:t>                                 3 ambienti </a:t>
            </a:r>
            <a:r>
              <a:rPr lang="it-IT" sz="2800" dirty="0" smtClean="0">
                <a:solidFill>
                  <a:schemeClr val="tx2"/>
                </a:solidFill>
              </a:rPr>
              <a:t>dove si trovano la</a:t>
            </a:r>
          </a:p>
          <a:p>
            <a:pPr algn="l"/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                                 maggior parte degli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alimentatori per elettromagneti:</a:t>
            </a:r>
          </a:p>
          <a:p>
            <a:pPr algn="l"/>
            <a:endParaRPr lang="it-IT" sz="1600" dirty="0" smtClean="0">
              <a:solidFill>
                <a:schemeClr val="tx2"/>
              </a:solidFill>
            </a:endParaRP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1 </a:t>
            </a:r>
            <a:r>
              <a:rPr lang="it-IT" sz="2800" dirty="0">
                <a:solidFill>
                  <a:schemeClr val="tx2"/>
                </a:solidFill>
              </a:rPr>
              <a:t>in </a:t>
            </a:r>
            <a:r>
              <a:rPr lang="it-IT" sz="2800" i="1" dirty="0">
                <a:solidFill>
                  <a:schemeClr val="tx2"/>
                </a:solidFill>
              </a:rPr>
              <a:t>Sala Modulatori (</a:t>
            </a:r>
            <a:r>
              <a:rPr lang="it-IT" sz="2800" i="1" dirty="0" err="1">
                <a:solidFill>
                  <a:schemeClr val="tx2"/>
                </a:solidFill>
              </a:rPr>
              <a:t>tl</a:t>
            </a:r>
            <a:r>
              <a:rPr lang="it-IT" sz="2800" i="1" dirty="0" smtClean="0">
                <a:solidFill>
                  <a:schemeClr val="tx2"/>
                </a:solidFill>
              </a:rPr>
              <a:t>);</a:t>
            </a:r>
            <a:endParaRPr lang="it-IT" sz="2800" i="1" dirty="0">
              <a:solidFill>
                <a:schemeClr val="tx2"/>
              </a:solidFill>
            </a:endParaRP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1 </a:t>
            </a:r>
            <a:r>
              <a:rPr lang="it-IT" sz="2800" dirty="0">
                <a:solidFill>
                  <a:schemeClr val="tx2"/>
                </a:solidFill>
              </a:rPr>
              <a:t>in </a:t>
            </a:r>
            <a:r>
              <a:rPr lang="it-IT" sz="2800" i="1" dirty="0">
                <a:solidFill>
                  <a:schemeClr val="tx2"/>
                </a:solidFill>
              </a:rPr>
              <a:t>Sala Alimentatori </a:t>
            </a:r>
            <a:r>
              <a:rPr lang="it-IT" sz="2800" i="1" dirty="0" smtClean="0">
                <a:solidFill>
                  <a:schemeClr val="tx2"/>
                </a:solidFill>
              </a:rPr>
              <a:t>Accumulatore </a:t>
            </a:r>
            <a:r>
              <a:rPr lang="it-IT" sz="2800" i="1" dirty="0">
                <a:solidFill>
                  <a:schemeClr val="tx2"/>
                </a:solidFill>
              </a:rPr>
              <a:t>(dr</a:t>
            </a:r>
            <a:r>
              <a:rPr lang="it-IT" sz="2800" i="1" dirty="0" smtClean="0">
                <a:solidFill>
                  <a:schemeClr val="tx2"/>
                </a:solidFill>
              </a:rPr>
              <a:t>);</a:t>
            </a:r>
            <a:endParaRPr lang="it-IT" sz="2800" i="1" dirty="0">
              <a:solidFill>
                <a:schemeClr val="tx2"/>
              </a:solidFill>
            </a:endParaRP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3 in </a:t>
            </a:r>
            <a:r>
              <a:rPr lang="it-IT" sz="2800" i="1" dirty="0" smtClean="0">
                <a:solidFill>
                  <a:schemeClr val="tx2"/>
                </a:solidFill>
              </a:rPr>
              <a:t>Sala Macchine  </a:t>
            </a:r>
            <a:r>
              <a:rPr lang="it-IT" sz="2800" dirty="0" smtClean="0">
                <a:solidFill>
                  <a:schemeClr val="tx2"/>
                </a:solidFill>
              </a:rPr>
              <a:t>(e-, e+, </a:t>
            </a:r>
            <a:r>
              <a:rPr lang="it-IT" sz="2800" dirty="0" err="1" smtClean="0">
                <a:solidFill>
                  <a:schemeClr val="tx2"/>
                </a:solidFill>
              </a:rPr>
              <a:t>ir</a:t>
            </a:r>
            <a:r>
              <a:rPr lang="it-IT" sz="2800" dirty="0" smtClean="0">
                <a:solidFill>
                  <a:schemeClr val="tx2"/>
                </a:solidFill>
              </a:rPr>
              <a:t>).</a:t>
            </a: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4a) Architettura degli impianti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86" y="2048007"/>
            <a:ext cx="2979961" cy="397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ottotitolo 2"/>
          <p:cNvSpPr txBox="1">
            <a:spLocks/>
          </p:cNvSpPr>
          <p:nvPr/>
        </p:nvSpPr>
        <p:spPr>
          <a:xfrm>
            <a:off x="899592" y="4725144"/>
            <a:ext cx="468052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A bordo di ciascuna stazione troviamo schede di output che </a:t>
            </a:r>
            <a:r>
              <a:rPr lang="it-IT" sz="2800" dirty="0" err="1" smtClean="0">
                <a:solidFill>
                  <a:schemeClr val="tx2"/>
                </a:solidFill>
              </a:rPr>
              <a:t>interbloccano</a:t>
            </a:r>
            <a:r>
              <a:rPr lang="it-IT" sz="2800" dirty="0" smtClean="0">
                <a:solidFill>
                  <a:schemeClr val="tx2"/>
                </a:solidFill>
              </a:rPr>
              <a:t> tutti gli alimentatori presenti nella sala.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NOTA: led rosso = nessun interblocco.</a:t>
            </a: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cxnSp>
        <p:nvCxnSpPr>
          <p:cNvPr id="9" name="Connettore 2 8"/>
          <p:cNvCxnSpPr/>
          <p:nvPr/>
        </p:nvCxnSpPr>
        <p:spPr>
          <a:xfrm flipV="1">
            <a:off x="5004048" y="3645024"/>
            <a:ext cx="2376264" cy="122413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5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4b) Architettura degli impianti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467544" y="1665908"/>
            <a:ext cx="8496944" cy="11805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Ciascun impianto </a:t>
            </a:r>
            <a:r>
              <a:rPr lang="it-IT" sz="2800" i="1" dirty="0" smtClean="0">
                <a:solidFill>
                  <a:schemeClr val="tx2"/>
                </a:solidFill>
              </a:rPr>
              <a:t> acquisisce informazioni </a:t>
            </a:r>
            <a:r>
              <a:rPr lang="it-IT" sz="2800" dirty="0" smtClean="0">
                <a:solidFill>
                  <a:schemeClr val="tx2"/>
                </a:solidFill>
              </a:rPr>
              <a:t>e</a:t>
            </a:r>
            <a:r>
              <a:rPr lang="it-IT" sz="2800" i="1" dirty="0" smtClean="0">
                <a:solidFill>
                  <a:schemeClr val="tx2"/>
                </a:solidFill>
              </a:rPr>
              <a:t> </a:t>
            </a:r>
            <a:r>
              <a:rPr lang="it-IT" sz="2800" i="1" dirty="0" err="1" smtClean="0">
                <a:solidFill>
                  <a:schemeClr val="tx2"/>
                </a:solidFill>
              </a:rPr>
              <a:t>interblocca</a:t>
            </a:r>
            <a:r>
              <a:rPr lang="it-IT" sz="2800" i="1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eventuali</a:t>
            </a:r>
            <a:r>
              <a:rPr lang="it-IT" sz="2800" i="1" dirty="0" smtClean="0">
                <a:solidFill>
                  <a:schemeClr val="tx2"/>
                </a:solidFill>
              </a:rPr>
              <a:t> alimentatori</a:t>
            </a:r>
            <a:r>
              <a:rPr lang="it-IT" sz="2800" dirty="0" smtClean="0">
                <a:solidFill>
                  <a:schemeClr val="tx2"/>
                </a:solidFill>
              </a:rPr>
              <a:t>  sul campo attraverso </a:t>
            </a:r>
            <a:r>
              <a:rPr lang="it-IT" sz="2800" b="1" dirty="0" smtClean="0">
                <a:solidFill>
                  <a:schemeClr val="tx2"/>
                </a:solidFill>
              </a:rPr>
              <a:t>morsettiere remote che comunicano con la stazione PLC </a:t>
            </a:r>
            <a:r>
              <a:rPr lang="it-IT" sz="2800" dirty="0" smtClean="0">
                <a:solidFill>
                  <a:schemeClr val="tx2"/>
                </a:solidFill>
              </a:rPr>
              <a:t>tramite bus seriale realizzato con </a:t>
            </a:r>
            <a:r>
              <a:rPr lang="it-IT" sz="2800" dirty="0">
                <a:solidFill>
                  <a:schemeClr val="tx2"/>
                </a:solidFill>
              </a:rPr>
              <a:t>doppino schermato e </a:t>
            </a:r>
            <a:r>
              <a:rPr lang="it-IT" sz="2800" dirty="0" smtClean="0">
                <a:solidFill>
                  <a:schemeClr val="tx2"/>
                </a:solidFill>
              </a:rPr>
              <a:t>terminato </a:t>
            </a:r>
            <a:r>
              <a:rPr lang="it-IT" sz="2300" dirty="0" smtClean="0">
                <a:solidFill>
                  <a:schemeClr val="tx2"/>
                </a:solidFill>
              </a:rPr>
              <a:t>[FIP (</a:t>
            </a:r>
            <a:r>
              <a:rPr lang="it-IT" sz="2300" dirty="0" err="1" smtClean="0">
                <a:solidFill>
                  <a:schemeClr val="tx2"/>
                </a:solidFill>
              </a:rPr>
              <a:t>Factory</a:t>
            </a:r>
            <a:r>
              <a:rPr lang="it-IT" sz="2300" dirty="0" smtClean="0">
                <a:solidFill>
                  <a:schemeClr val="tx2"/>
                </a:solidFill>
              </a:rPr>
              <a:t> </a:t>
            </a:r>
            <a:r>
              <a:rPr lang="it-IT" sz="2300" dirty="0" err="1">
                <a:solidFill>
                  <a:schemeClr val="tx2"/>
                </a:solidFill>
              </a:rPr>
              <a:t>Instrumentation</a:t>
            </a:r>
            <a:r>
              <a:rPr lang="it-IT" sz="2300" dirty="0">
                <a:solidFill>
                  <a:schemeClr val="tx2"/>
                </a:solidFill>
              </a:rPr>
              <a:t> </a:t>
            </a:r>
            <a:r>
              <a:rPr lang="it-IT" sz="2300" dirty="0" err="1" smtClean="0">
                <a:solidFill>
                  <a:schemeClr val="tx2"/>
                </a:solidFill>
              </a:rPr>
              <a:t>Protocol</a:t>
            </a:r>
            <a:r>
              <a:rPr lang="it-IT" sz="2300" dirty="0">
                <a:solidFill>
                  <a:schemeClr val="tx2"/>
                </a:solidFill>
              </a:rPr>
              <a:t>)</a:t>
            </a:r>
            <a:r>
              <a:rPr lang="it-IT" sz="2300" dirty="0" smtClean="0">
                <a:solidFill>
                  <a:schemeClr val="tx2"/>
                </a:solidFill>
              </a:rPr>
              <a:t>]</a:t>
            </a:r>
            <a:endParaRPr lang="it-IT" sz="1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467544" y="2846467"/>
            <a:ext cx="6120680" cy="65454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Le morsettiere remote sono raggruppate in quadri elettrici più o meno grandi; alcuni esempi: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050" name="Picture 2" descr="C:\Users\Sergio\Desktop\corso plc\2014-12-23 10.08.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26" y="5324152"/>
            <a:ext cx="1601590" cy="120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rgio\Desktop\corso plc\2014-12-23 10.09.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32581"/>
            <a:ext cx="2040959" cy="33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4914626" y="4941168"/>
            <a:ext cx="1817614" cy="616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Sala Da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ne, sotto i magneti, input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th-sw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6660233" y="2957080"/>
            <a:ext cx="2088231" cy="255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Sala Da</a:t>
            </a:r>
            <a:r>
              <a:rPr lang="el-GR" sz="2800" b="1" dirty="0" smtClean="0">
                <a:solidFill>
                  <a:schemeClr val="accent6">
                    <a:lumMod val="75000"/>
                  </a:schemeClr>
                </a:solidFill>
              </a:rPr>
              <a:t>φ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ne, input </a:t>
            </a:r>
            <a:r>
              <a:rPr lang="it-IT" sz="2800" b="1" dirty="0" err="1" smtClean="0">
                <a:solidFill>
                  <a:schemeClr val="accent6">
                    <a:lumMod val="75000"/>
                  </a:schemeClr>
                </a:solidFill>
              </a:rPr>
              <a:t>th-sw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sz="28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Sergio\Desktop\corso plc\2014-12-23 10.05.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45" y="3849240"/>
            <a:ext cx="1721063" cy="12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ottotitolo 2"/>
          <p:cNvSpPr txBox="1">
            <a:spLocks/>
          </p:cNvSpPr>
          <p:nvPr/>
        </p:nvSpPr>
        <p:spPr>
          <a:xfrm>
            <a:off x="2897298" y="3501008"/>
            <a:ext cx="2250766" cy="460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rgbClr val="FF0000"/>
                </a:solidFill>
              </a:rPr>
              <a:t>Sala Da</a:t>
            </a:r>
            <a:r>
              <a:rPr lang="el-GR" sz="2800" b="1" dirty="0" smtClean="0">
                <a:solidFill>
                  <a:srgbClr val="FF0000"/>
                </a:solidFill>
              </a:rPr>
              <a:t>φ</a:t>
            </a:r>
            <a:r>
              <a:rPr lang="it-IT" sz="2800" b="1" dirty="0" smtClean="0">
                <a:solidFill>
                  <a:srgbClr val="FF0000"/>
                </a:solidFill>
              </a:rPr>
              <a:t>ne, piattaforma, output per </a:t>
            </a:r>
            <a:r>
              <a:rPr lang="it-IT" sz="2800" b="1" dirty="0" err="1" smtClean="0">
                <a:solidFill>
                  <a:srgbClr val="FF0000"/>
                </a:solidFill>
              </a:rPr>
              <a:t>external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interlock</a:t>
            </a:r>
            <a:endParaRPr lang="it-IT" sz="2800" b="1" dirty="0">
              <a:solidFill>
                <a:srgbClr val="FF0000"/>
              </a:solidFill>
            </a:endParaRPr>
          </a:p>
          <a:p>
            <a:endParaRPr lang="it-IT" sz="2800" b="1" dirty="0" smtClean="0">
              <a:solidFill>
                <a:srgbClr val="FF0000"/>
              </a:solidFill>
            </a:endParaRPr>
          </a:p>
        </p:txBody>
      </p:sp>
      <p:pic>
        <p:nvPicPr>
          <p:cNvPr id="2054" name="Picture 6" descr="C:\Users\Sergio\Desktop\corso plc\2014-12-23 11.04.2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379" y="5237250"/>
            <a:ext cx="1666589" cy="117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rgio\Desktop\corso plc\2014-12-23 11.02.0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702985"/>
            <a:ext cx="2142621" cy="210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Sottotitolo 2"/>
          <p:cNvSpPr txBox="1">
            <a:spLocks/>
          </p:cNvSpPr>
          <p:nvPr/>
        </p:nvSpPr>
        <p:spPr>
          <a:xfrm>
            <a:off x="713207" y="6021288"/>
            <a:ext cx="1506601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rgbClr val="0000FF"/>
                </a:solidFill>
              </a:rPr>
              <a:t>Sala Pompe Accumulatore </a:t>
            </a:r>
            <a:endParaRPr lang="it-IT" sz="2800" b="1" dirty="0">
              <a:solidFill>
                <a:srgbClr val="0000FF"/>
              </a:solidFill>
            </a:endParaRPr>
          </a:p>
          <a:p>
            <a:pPr algn="r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20" name="Sottotitolo 2"/>
          <p:cNvSpPr txBox="1">
            <a:spLocks/>
          </p:cNvSpPr>
          <p:nvPr/>
        </p:nvSpPr>
        <p:spPr>
          <a:xfrm>
            <a:off x="635656" y="3429000"/>
            <a:ext cx="184811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rgbClr val="0000FF"/>
                </a:solidFill>
              </a:rPr>
              <a:t>Input  </a:t>
            </a:r>
            <a:r>
              <a:rPr lang="it-IT" sz="2800" b="1" dirty="0" err="1" smtClean="0">
                <a:solidFill>
                  <a:srgbClr val="0000FF"/>
                </a:solidFill>
              </a:rPr>
              <a:t>fluss</a:t>
            </a:r>
            <a:r>
              <a:rPr lang="it-IT" sz="2800" b="1" dirty="0" smtClean="0">
                <a:solidFill>
                  <a:srgbClr val="0000FF"/>
                </a:solidFill>
              </a:rPr>
              <a:t>. e-, </a:t>
            </a:r>
            <a:r>
              <a:rPr lang="it-IT" sz="2800" b="1" dirty="0" smtClean="0">
                <a:solidFill>
                  <a:srgbClr val="FF0000"/>
                </a:solidFill>
              </a:rPr>
              <a:t>e+</a:t>
            </a:r>
            <a:r>
              <a:rPr lang="it-IT" sz="2800" b="1" dirty="0" smtClean="0">
                <a:solidFill>
                  <a:srgbClr val="0000FF"/>
                </a:solidFill>
              </a:rPr>
              <a:t>, </a:t>
            </a:r>
            <a:r>
              <a:rPr lang="it-IT" sz="2800" b="1" dirty="0" err="1" smtClean="0">
                <a:solidFill>
                  <a:srgbClr val="00B050"/>
                </a:solidFill>
              </a:rPr>
              <a:t>ir</a:t>
            </a:r>
            <a:endParaRPr lang="it-IT" sz="2800" b="1" dirty="0">
              <a:solidFill>
                <a:srgbClr val="00B050"/>
              </a:solidFill>
            </a:endParaRPr>
          </a:p>
          <a:p>
            <a:pPr algn="r"/>
            <a:endParaRPr lang="it-IT" sz="2800" dirty="0" smtClean="0">
              <a:solidFill>
                <a:schemeClr val="tx2"/>
              </a:solidFill>
            </a:endParaRPr>
          </a:p>
        </p:txBody>
      </p:sp>
      <p:cxnSp>
        <p:nvCxnSpPr>
          <p:cNvPr id="21" name="Connettore 2 20"/>
          <p:cNvCxnSpPr/>
          <p:nvPr/>
        </p:nvCxnSpPr>
        <p:spPr>
          <a:xfrm flipV="1">
            <a:off x="1475656" y="5792109"/>
            <a:ext cx="0" cy="23468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2102520" y="6179191"/>
            <a:ext cx="426270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ottotitolo 2"/>
          <p:cNvSpPr txBox="1">
            <a:spLocks/>
          </p:cNvSpPr>
          <p:nvPr/>
        </p:nvSpPr>
        <p:spPr>
          <a:xfrm>
            <a:off x="2582975" y="6411200"/>
            <a:ext cx="1700993" cy="31879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rgbClr val="0000FF"/>
                </a:solidFill>
              </a:rPr>
              <a:t>Input  </a:t>
            </a:r>
            <a:r>
              <a:rPr lang="it-IT" sz="2800" b="1" dirty="0" err="1" smtClean="0">
                <a:solidFill>
                  <a:srgbClr val="0000FF"/>
                </a:solidFill>
              </a:rPr>
              <a:t>fluss</a:t>
            </a:r>
            <a:r>
              <a:rPr lang="it-IT" sz="2800" b="1" dirty="0" smtClean="0">
                <a:solidFill>
                  <a:srgbClr val="0000FF"/>
                </a:solidFill>
              </a:rPr>
              <a:t>. TL, DR</a:t>
            </a:r>
            <a:endParaRPr lang="it-IT" sz="2800" b="1" dirty="0">
              <a:solidFill>
                <a:srgbClr val="00B050"/>
              </a:solidFill>
            </a:endParaRPr>
          </a:p>
          <a:p>
            <a:pPr algn="r"/>
            <a:endParaRPr lang="it-IT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9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050" y="5641777"/>
            <a:ext cx="656138" cy="1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14" y="4852406"/>
            <a:ext cx="656138" cy="1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26" y="4086760"/>
            <a:ext cx="656138" cy="1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28" y="3374400"/>
            <a:ext cx="656138" cy="1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722" y="2583702"/>
            <a:ext cx="656138" cy="10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4c) Architettura degli impianti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ottotitolo 2"/>
          <p:cNvSpPr txBox="1">
            <a:spLocks/>
          </p:cNvSpPr>
          <p:nvPr/>
        </p:nvSpPr>
        <p:spPr>
          <a:xfrm>
            <a:off x="1187624" y="1665908"/>
            <a:ext cx="7776864" cy="583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Si può schematizzare così l’architettura degli impianti</a:t>
            </a:r>
          </a:p>
        </p:txBody>
      </p:sp>
      <p:sp>
        <p:nvSpPr>
          <p:cNvPr id="19" name="Sottotitolo 2"/>
          <p:cNvSpPr txBox="1">
            <a:spLocks/>
          </p:cNvSpPr>
          <p:nvPr/>
        </p:nvSpPr>
        <p:spPr>
          <a:xfrm>
            <a:off x="2094509" y="2420888"/>
            <a:ext cx="864095" cy="357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PLC TL</a:t>
            </a:r>
            <a:endParaRPr lang="it-IT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3" name="Picture 2" descr="C:\Users\Sergio\Desktop\corso plc\plcT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8" y="2420888"/>
            <a:ext cx="1008111" cy="4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ergio\Desktop\corso plc\plcT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8" y="3204401"/>
            <a:ext cx="1008111" cy="4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Sergio\Desktop\corso plc\plcT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11" y="3923970"/>
            <a:ext cx="1008111" cy="4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Sergio\Desktop\corso plc\plcT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8" y="4689029"/>
            <a:ext cx="1008111" cy="4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Sergio\Desktop\corso plc\plcTe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98" y="5467381"/>
            <a:ext cx="1008111" cy="48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ottotitolo 2"/>
          <p:cNvSpPr txBox="1">
            <a:spLocks/>
          </p:cNvSpPr>
          <p:nvPr/>
        </p:nvSpPr>
        <p:spPr>
          <a:xfrm>
            <a:off x="1979712" y="3204401"/>
            <a:ext cx="978892" cy="357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chemeClr val="bg2">
                    <a:lumMod val="50000"/>
                  </a:schemeClr>
                </a:solidFill>
              </a:rPr>
              <a:t>PLC DR</a:t>
            </a:r>
            <a:endParaRPr lang="it-IT" sz="2800" b="1" dirty="0">
              <a:solidFill>
                <a:schemeClr val="bg2">
                  <a:lumMod val="50000"/>
                </a:schemeClr>
              </a:solidFill>
            </a:endParaRPr>
          </a:p>
          <a:p>
            <a:pPr algn="r"/>
            <a:endParaRPr lang="it-IT" sz="28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Sottotitolo 2"/>
          <p:cNvSpPr txBox="1">
            <a:spLocks/>
          </p:cNvSpPr>
          <p:nvPr/>
        </p:nvSpPr>
        <p:spPr>
          <a:xfrm>
            <a:off x="2094509" y="4701729"/>
            <a:ext cx="864095" cy="357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chemeClr val="accent5"/>
                </a:solidFill>
              </a:rPr>
              <a:t>PLC E-</a:t>
            </a:r>
            <a:endParaRPr lang="it-IT" sz="2800" b="1" dirty="0">
              <a:solidFill>
                <a:schemeClr val="accent5"/>
              </a:solidFill>
            </a:endParaRPr>
          </a:p>
          <a:p>
            <a:pPr algn="r"/>
            <a:endParaRPr lang="it-IT" sz="2800" dirty="0" smtClean="0">
              <a:solidFill>
                <a:schemeClr val="accent5"/>
              </a:solidFill>
            </a:endParaRPr>
          </a:p>
        </p:txBody>
      </p:sp>
      <p:sp>
        <p:nvSpPr>
          <p:cNvPr id="32" name="Sottotitolo 2"/>
          <p:cNvSpPr txBox="1">
            <a:spLocks/>
          </p:cNvSpPr>
          <p:nvPr/>
        </p:nvSpPr>
        <p:spPr>
          <a:xfrm>
            <a:off x="2047652" y="3905762"/>
            <a:ext cx="910952" cy="416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rgbClr val="FF0000"/>
                </a:solidFill>
              </a:rPr>
              <a:t>PLC E+</a:t>
            </a:r>
            <a:endParaRPr lang="it-IT" sz="2800" b="1" dirty="0">
              <a:solidFill>
                <a:srgbClr val="FF0000"/>
              </a:solidFill>
            </a:endParaRPr>
          </a:p>
          <a:p>
            <a:pPr algn="r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33" name="Sottotitolo 2"/>
          <p:cNvSpPr txBox="1">
            <a:spLocks/>
          </p:cNvSpPr>
          <p:nvPr/>
        </p:nvSpPr>
        <p:spPr>
          <a:xfrm>
            <a:off x="2094509" y="5470505"/>
            <a:ext cx="864095" cy="357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rgbClr val="00B050"/>
                </a:solidFill>
              </a:rPr>
              <a:t>PLC IR</a:t>
            </a:r>
            <a:endParaRPr lang="it-IT" sz="2800" b="1" dirty="0">
              <a:solidFill>
                <a:srgbClr val="00B050"/>
              </a:solidFill>
            </a:endParaRPr>
          </a:p>
          <a:p>
            <a:pPr algn="r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4" y="2420888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58" y="2420888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1 4"/>
          <p:cNvCxnSpPr/>
          <p:nvPr/>
        </p:nvCxnSpPr>
        <p:spPr>
          <a:xfrm>
            <a:off x="3275856" y="2996952"/>
            <a:ext cx="27363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/>
          <p:nvPr/>
        </p:nvCxnSpPr>
        <p:spPr>
          <a:xfrm flipV="1">
            <a:off x="3275856" y="2902787"/>
            <a:ext cx="0" cy="941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/>
          <p:nvPr/>
        </p:nvCxnSpPr>
        <p:spPr>
          <a:xfrm flipV="1">
            <a:off x="4355976" y="2636886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/>
          <p:nvPr/>
        </p:nvCxnSpPr>
        <p:spPr>
          <a:xfrm flipV="1">
            <a:off x="6012237" y="2636886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4" y="3201101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58" y="3201101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Connettore 1 53"/>
          <p:cNvCxnSpPr/>
          <p:nvPr/>
        </p:nvCxnSpPr>
        <p:spPr>
          <a:xfrm>
            <a:off x="3275856" y="3777165"/>
            <a:ext cx="27363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/>
          <p:nvPr/>
        </p:nvCxnSpPr>
        <p:spPr>
          <a:xfrm flipV="1">
            <a:off x="3275856" y="3683000"/>
            <a:ext cx="0" cy="941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1 56"/>
          <p:cNvCxnSpPr/>
          <p:nvPr/>
        </p:nvCxnSpPr>
        <p:spPr>
          <a:xfrm flipV="1">
            <a:off x="4355976" y="3417099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4" y="3921181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858" y="3921181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Connettore 1 60"/>
          <p:cNvCxnSpPr/>
          <p:nvPr/>
        </p:nvCxnSpPr>
        <p:spPr>
          <a:xfrm>
            <a:off x="3275856" y="4497245"/>
            <a:ext cx="27363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ttore 1 62"/>
          <p:cNvCxnSpPr/>
          <p:nvPr/>
        </p:nvCxnSpPr>
        <p:spPr>
          <a:xfrm flipV="1">
            <a:off x="3275856" y="4403080"/>
            <a:ext cx="0" cy="941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1 63"/>
          <p:cNvCxnSpPr/>
          <p:nvPr/>
        </p:nvCxnSpPr>
        <p:spPr>
          <a:xfrm flipV="1">
            <a:off x="4355976" y="4137179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329" y="4689519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883" y="4689519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8" name="Connettore 1 67"/>
          <p:cNvCxnSpPr/>
          <p:nvPr/>
        </p:nvCxnSpPr>
        <p:spPr>
          <a:xfrm>
            <a:off x="3273881" y="5265583"/>
            <a:ext cx="27363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/>
          <p:nvPr/>
        </p:nvCxnSpPr>
        <p:spPr>
          <a:xfrm flipV="1">
            <a:off x="3273881" y="5171418"/>
            <a:ext cx="0" cy="941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1 70"/>
          <p:cNvCxnSpPr/>
          <p:nvPr/>
        </p:nvCxnSpPr>
        <p:spPr>
          <a:xfrm flipV="1">
            <a:off x="4354001" y="4905517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56" y="5470788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10" y="5470788"/>
            <a:ext cx="648072" cy="2472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Connettore 1 74"/>
          <p:cNvCxnSpPr/>
          <p:nvPr/>
        </p:nvCxnSpPr>
        <p:spPr>
          <a:xfrm>
            <a:off x="3276408" y="6046852"/>
            <a:ext cx="273630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1 76"/>
          <p:cNvCxnSpPr/>
          <p:nvPr/>
        </p:nvCxnSpPr>
        <p:spPr>
          <a:xfrm flipV="1">
            <a:off x="3276408" y="5952687"/>
            <a:ext cx="0" cy="941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1 77"/>
          <p:cNvCxnSpPr/>
          <p:nvPr/>
        </p:nvCxnSpPr>
        <p:spPr>
          <a:xfrm flipV="1">
            <a:off x="4356528" y="5686786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1 78"/>
          <p:cNvCxnSpPr/>
          <p:nvPr/>
        </p:nvCxnSpPr>
        <p:spPr>
          <a:xfrm flipV="1">
            <a:off x="6012712" y="3416341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1 79"/>
          <p:cNvCxnSpPr/>
          <p:nvPr/>
        </p:nvCxnSpPr>
        <p:spPr>
          <a:xfrm flipV="1">
            <a:off x="6010185" y="4130228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1 80"/>
          <p:cNvCxnSpPr/>
          <p:nvPr/>
        </p:nvCxnSpPr>
        <p:spPr>
          <a:xfrm flipV="1">
            <a:off x="6025931" y="4902974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ttore 1 81"/>
          <p:cNvCxnSpPr/>
          <p:nvPr/>
        </p:nvCxnSpPr>
        <p:spPr>
          <a:xfrm flipV="1">
            <a:off x="6014056" y="5679835"/>
            <a:ext cx="0" cy="360066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ottotitolo 2"/>
          <p:cNvSpPr txBox="1">
            <a:spLocks/>
          </p:cNvSpPr>
          <p:nvPr/>
        </p:nvSpPr>
        <p:spPr>
          <a:xfrm>
            <a:off x="4624930" y="2251457"/>
            <a:ext cx="864095" cy="228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TBX TH-SW</a:t>
            </a:r>
            <a:endParaRPr lang="it-IT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it-IT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4" name="Sottotitolo 2"/>
          <p:cNvSpPr txBox="1">
            <a:spLocks/>
          </p:cNvSpPr>
          <p:nvPr/>
        </p:nvSpPr>
        <p:spPr>
          <a:xfrm>
            <a:off x="6204434" y="2240333"/>
            <a:ext cx="864095" cy="228980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b="1" dirty="0" smtClean="0">
                <a:solidFill>
                  <a:srgbClr val="0000FF"/>
                </a:solidFill>
              </a:rPr>
              <a:t>TBX FLOW</a:t>
            </a:r>
            <a:endParaRPr lang="it-IT" sz="2800" b="1" dirty="0">
              <a:solidFill>
                <a:srgbClr val="0000FF"/>
              </a:solidFill>
            </a:endParaRPr>
          </a:p>
          <a:p>
            <a:pPr algn="r"/>
            <a:endParaRPr lang="it-IT" sz="2800" dirty="0" smtClean="0">
              <a:solidFill>
                <a:srgbClr val="0000FF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67" y="3417297"/>
            <a:ext cx="1512168" cy="70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6" name="Connettore 1 85"/>
          <p:cNvCxnSpPr/>
          <p:nvPr/>
        </p:nvCxnSpPr>
        <p:spPr>
          <a:xfrm flipV="1">
            <a:off x="7884368" y="2636886"/>
            <a:ext cx="0" cy="78021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1 87"/>
          <p:cNvCxnSpPr/>
          <p:nvPr/>
        </p:nvCxnSpPr>
        <p:spPr>
          <a:xfrm flipH="1">
            <a:off x="6637754" y="2636887"/>
            <a:ext cx="124661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1 91"/>
          <p:cNvCxnSpPr/>
          <p:nvPr/>
        </p:nvCxnSpPr>
        <p:spPr>
          <a:xfrm flipH="1">
            <a:off x="6627153" y="3401243"/>
            <a:ext cx="198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ttore 1 93"/>
          <p:cNvCxnSpPr/>
          <p:nvPr/>
        </p:nvCxnSpPr>
        <p:spPr>
          <a:xfrm flipV="1">
            <a:off x="6834062" y="3201101"/>
            <a:ext cx="0" cy="20092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1 95"/>
          <p:cNvCxnSpPr/>
          <p:nvPr/>
        </p:nvCxnSpPr>
        <p:spPr>
          <a:xfrm flipH="1">
            <a:off x="6826547" y="3195396"/>
            <a:ext cx="900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 flipV="1">
            <a:off x="7727251" y="3195396"/>
            <a:ext cx="0" cy="229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ttore 1 99"/>
          <p:cNvCxnSpPr/>
          <p:nvPr/>
        </p:nvCxnSpPr>
        <p:spPr>
          <a:xfrm flipH="1" flipV="1">
            <a:off x="6804248" y="4310261"/>
            <a:ext cx="998588" cy="61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1 100"/>
          <p:cNvCxnSpPr/>
          <p:nvPr/>
        </p:nvCxnSpPr>
        <p:spPr>
          <a:xfrm flipV="1">
            <a:off x="7802836" y="4101896"/>
            <a:ext cx="0" cy="229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1 105"/>
          <p:cNvCxnSpPr/>
          <p:nvPr/>
        </p:nvCxnSpPr>
        <p:spPr>
          <a:xfrm flipV="1">
            <a:off x="6816123" y="4149396"/>
            <a:ext cx="0" cy="1620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ttore 1 106"/>
          <p:cNvCxnSpPr/>
          <p:nvPr/>
        </p:nvCxnSpPr>
        <p:spPr>
          <a:xfrm flipH="1">
            <a:off x="6634966" y="4160955"/>
            <a:ext cx="180000" cy="341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1 108"/>
          <p:cNvCxnSpPr/>
          <p:nvPr/>
        </p:nvCxnSpPr>
        <p:spPr>
          <a:xfrm flipH="1" flipV="1">
            <a:off x="6637754" y="4900914"/>
            <a:ext cx="1317482" cy="61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1 109"/>
          <p:cNvCxnSpPr/>
          <p:nvPr/>
        </p:nvCxnSpPr>
        <p:spPr>
          <a:xfrm flipV="1">
            <a:off x="7955236" y="4087250"/>
            <a:ext cx="0" cy="81674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ttore 1 112"/>
          <p:cNvCxnSpPr/>
          <p:nvPr/>
        </p:nvCxnSpPr>
        <p:spPr>
          <a:xfrm flipV="1">
            <a:off x="8119511" y="4088948"/>
            <a:ext cx="0" cy="161938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ttore 1 114"/>
          <p:cNvCxnSpPr/>
          <p:nvPr/>
        </p:nvCxnSpPr>
        <p:spPr>
          <a:xfrm flipH="1" flipV="1">
            <a:off x="6635779" y="5693370"/>
            <a:ext cx="1483732" cy="61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Sottotitolo 2"/>
          <p:cNvSpPr txBox="1">
            <a:spLocks/>
          </p:cNvSpPr>
          <p:nvPr/>
        </p:nvSpPr>
        <p:spPr>
          <a:xfrm>
            <a:off x="5394555" y="2794319"/>
            <a:ext cx="700152" cy="266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chemeClr val="bg1">
                    <a:lumMod val="50000"/>
                  </a:schemeClr>
                </a:solidFill>
              </a:rPr>
              <a:t>Bus FIP</a:t>
            </a:r>
            <a:endParaRPr lang="it-IT" sz="2800" b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endParaRPr lang="it-IT" sz="28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8" name="Sottotitolo 2"/>
          <p:cNvSpPr txBox="1">
            <a:spLocks/>
          </p:cNvSpPr>
          <p:nvPr/>
        </p:nvSpPr>
        <p:spPr>
          <a:xfrm>
            <a:off x="7158835" y="2430065"/>
            <a:ext cx="1324500" cy="387246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chemeClr val="accent1"/>
                </a:solidFill>
              </a:rPr>
              <a:t>Stato </a:t>
            </a:r>
            <a:r>
              <a:rPr lang="it-IT" sz="2800" b="1" dirty="0" err="1" smtClean="0">
                <a:solidFill>
                  <a:schemeClr val="accent1"/>
                </a:solidFill>
              </a:rPr>
              <a:t>flussostati</a:t>
            </a:r>
            <a:endParaRPr lang="it-IT" sz="2800" b="1" dirty="0">
              <a:solidFill>
                <a:schemeClr val="accent1"/>
              </a:solidFill>
            </a:endParaRPr>
          </a:p>
          <a:p>
            <a:pPr algn="r"/>
            <a:endParaRPr lang="it-IT" sz="2800" dirty="0" smtClean="0">
              <a:solidFill>
                <a:schemeClr val="accent1"/>
              </a:solidFill>
            </a:endParaRPr>
          </a:p>
        </p:txBody>
      </p:sp>
      <p:sp>
        <p:nvSpPr>
          <p:cNvPr id="119" name="Sottotitolo 2"/>
          <p:cNvSpPr txBox="1">
            <a:spLocks/>
          </p:cNvSpPr>
          <p:nvPr/>
        </p:nvSpPr>
        <p:spPr>
          <a:xfrm>
            <a:off x="6864185" y="3184846"/>
            <a:ext cx="1688507" cy="380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500" b="1" dirty="0" smtClean="0">
                <a:solidFill>
                  <a:schemeClr val="bg2">
                    <a:lumMod val="10000"/>
                  </a:schemeClr>
                </a:solidFill>
              </a:rPr>
              <a:t>IMPIANTI A FLUIDO</a:t>
            </a:r>
            <a:endParaRPr lang="it-IT" sz="1500" b="1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it-IT" sz="15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" y="4202320"/>
            <a:ext cx="1313783" cy="62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3" name="Gruppo 102"/>
          <p:cNvGrpSpPr/>
          <p:nvPr/>
        </p:nvGrpSpPr>
        <p:grpSpPr>
          <a:xfrm>
            <a:off x="1951714" y="2337993"/>
            <a:ext cx="1396150" cy="125615"/>
            <a:chOff x="1951714" y="2337993"/>
            <a:chExt cx="1396150" cy="125615"/>
          </a:xfrm>
        </p:grpSpPr>
        <p:cxnSp>
          <p:nvCxnSpPr>
            <p:cNvPr id="122" name="Connettore 1 121"/>
            <p:cNvCxnSpPr/>
            <p:nvPr/>
          </p:nvCxnSpPr>
          <p:spPr>
            <a:xfrm flipV="1">
              <a:off x="3347864" y="2337993"/>
              <a:ext cx="0" cy="12561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/>
          </p:nvCxnSpPr>
          <p:spPr>
            <a:xfrm flipH="1" flipV="1">
              <a:off x="1951714" y="2346872"/>
              <a:ext cx="1396150" cy="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" name="Gruppo 128"/>
          <p:cNvGrpSpPr/>
          <p:nvPr/>
        </p:nvGrpSpPr>
        <p:grpSpPr>
          <a:xfrm>
            <a:off x="1951237" y="3087361"/>
            <a:ext cx="1396150" cy="125615"/>
            <a:chOff x="1951714" y="2337993"/>
            <a:chExt cx="1396150" cy="125615"/>
          </a:xfrm>
        </p:grpSpPr>
        <p:cxnSp>
          <p:nvCxnSpPr>
            <p:cNvPr id="130" name="Connettore 1 129"/>
            <p:cNvCxnSpPr/>
            <p:nvPr/>
          </p:nvCxnSpPr>
          <p:spPr>
            <a:xfrm flipV="1">
              <a:off x="3347864" y="2337993"/>
              <a:ext cx="0" cy="12561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ttore 1 130"/>
            <p:cNvCxnSpPr/>
            <p:nvPr/>
          </p:nvCxnSpPr>
          <p:spPr>
            <a:xfrm flipH="1" flipV="1">
              <a:off x="1951714" y="2346872"/>
              <a:ext cx="1396150" cy="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uppo 131"/>
          <p:cNvGrpSpPr/>
          <p:nvPr/>
        </p:nvGrpSpPr>
        <p:grpSpPr>
          <a:xfrm>
            <a:off x="1951714" y="3815841"/>
            <a:ext cx="1396150" cy="125615"/>
            <a:chOff x="1951714" y="2337993"/>
            <a:chExt cx="1396150" cy="125615"/>
          </a:xfrm>
        </p:grpSpPr>
        <p:cxnSp>
          <p:nvCxnSpPr>
            <p:cNvPr id="133" name="Connettore 1 132"/>
            <p:cNvCxnSpPr/>
            <p:nvPr/>
          </p:nvCxnSpPr>
          <p:spPr>
            <a:xfrm flipV="1">
              <a:off x="3347864" y="2337993"/>
              <a:ext cx="0" cy="12561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nettore 1 133"/>
            <p:cNvCxnSpPr/>
            <p:nvPr/>
          </p:nvCxnSpPr>
          <p:spPr>
            <a:xfrm flipH="1" flipV="1">
              <a:off x="1951714" y="2346872"/>
              <a:ext cx="1396150" cy="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uppo 134"/>
          <p:cNvGrpSpPr/>
          <p:nvPr/>
        </p:nvGrpSpPr>
        <p:grpSpPr>
          <a:xfrm>
            <a:off x="1947459" y="4581128"/>
            <a:ext cx="1396150" cy="125615"/>
            <a:chOff x="1951714" y="2337993"/>
            <a:chExt cx="1396150" cy="125615"/>
          </a:xfrm>
        </p:grpSpPr>
        <p:cxnSp>
          <p:nvCxnSpPr>
            <p:cNvPr id="136" name="Connettore 1 135"/>
            <p:cNvCxnSpPr/>
            <p:nvPr/>
          </p:nvCxnSpPr>
          <p:spPr>
            <a:xfrm flipV="1">
              <a:off x="3347864" y="2337993"/>
              <a:ext cx="0" cy="12561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ttore 1 136"/>
            <p:cNvCxnSpPr/>
            <p:nvPr/>
          </p:nvCxnSpPr>
          <p:spPr>
            <a:xfrm flipH="1" flipV="1">
              <a:off x="1951714" y="2346872"/>
              <a:ext cx="1396150" cy="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uppo 137"/>
          <p:cNvGrpSpPr/>
          <p:nvPr/>
        </p:nvGrpSpPr>
        <p:grpSpPr>
          <a:xfrm>
            <a:off x="1953045" y="5358915"/>
            <a:ext cx="1396150" cy="125615"/>
            <a:chOff x="1951714" y="2337993"/>
            <a:chExt cx="1396150" cy="125615"/>
          </a:xfrm>
        </p:grpSpPr>
        <p:cxnSp>
          <p:nvCxnSpPr>
            <p:cNvPr id="139" name="Connettore 1 138"/>
            <p:cNvCxnSpPr/>
            <p:nvPr/>
          </p:nvCxnSpPr>
          <p:spPr>
            <a:xfrm flipV="1">
              <a:off x="3347864" y="2337993"/>
              <a:ext cx="0" cy="12561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ttore 1 139"/>
            <p:cNvCxnSpPr/>
            <p:nvPr/>
          </p:nvCxnSpPr>
          <p:spPr>
            <a:xfrm flipH="1" flipV="1">
              <a:off x="1951714" y="2346872"/>
              <a:ext cx="1396150" cy="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1" name="Connettore 1 140"/>
          <p:cNvCxnSpPr/>
          <p:nvPr/>
        </p:nvCxnSpPr>
        <p:spPr>
          <a:xfrm flipH="1" flipV="1">
            <a:off x="539552" y="5367796"/>
            <a:ext cx="1407908" cy="1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Connettore 1 141"/>
          <p:cNvCxnSpPr/>
          <p:nvPr/>
        </p:nvCxnSpPr>
        <p:spPr>
          <a:xfrm flipH="1" flipV="1">
            <a:off x="1947459" y="2337993"/>
            <a:ext cx="5586" cy="302980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Connettore 1 146"/>
          <p:cNvCxnSpPr/>
          <p:nvPr/>
        </p:nvCxnSpPr>
        <p:spPr>
          <a:xfrm>
            <a:off x="539552" y="4795891"/>
            <a:ext cx="0" cy="56760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Sottotitolo 2"/>
          <p:cNvSpPr txBox="1">
            <a:spLocks/>
          </p:cNvSpPr>
          <p:nvPr/>
        </p:nvSpPr>
        <p:spPr>
          <a:xfrm>
            <a:off x="650593" y="5145932"/>
            <a:ext cx="1185103" cy="266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rgbClr val="00B050"/>
                </a:solidFill>
              </a:rPr>
              <a:t>Bus </a:t>
            </a:r>
            <a:r>
              <a:rPr lang="it-IT" sz="2800" b="1" dirty="0" err="1" smtClean="0">
                <a:solidFill>
                  <a:srgbClr val="00B050"/>
                </a:solidFill>
              </a:rPr>
              <a:t>Unitelway</a:t>
            </a:r>
            <a:endParaRPr lang="it-IT" sz="2800" b="1" dirty="0">
              <a:solidFill>
                <a:srgbClr val="00B050"/>
              </a:solidFill>
            </a:endParaRPr>
          </a:p>
          <a:p>
            <a:pPr algn="r"/>
            <a:endParaRPr lang="it-IT" sz="2800" dirty="0" smtClean="0">
              <a:solidFill>
                <a:srgbClr val="00B050"/>
              </a:solidFill>
            </a:endParaRPr>
          </a:p>
        </p:txBody>
      </p:sp>
      <p:sp>
        <p:nvSpPr>
          <p:cNvPr id="151" name="Sottotitolo 2"/>
          <p:cNvSpPr txBox="1">
            <a:spLocks/>
          </p:cNvSpPr>
          <p:nvPr/>
        </p:nvSpPr>
        <p:spPr>
          <a:xfrm>
            <a:off x="598927" y="4796683"/>
            <a:ext cx="934582" cy="286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1500" b="1" dirty="0" smtClean="0">
                <a:solidFill>
                  <a:schemeClr val="bg2">
                    <a:lumMod val="10000"/>
                  </a:schemeClr>
                </a:solidFill>
              </a:rPr>
              <a:t>PLC RF DR</a:t>
            </a:r>
            <a:endParaRPr lang="it-IT" sz="1500" b="1" dirty="0">
              <a:solidFill>
                <a:schemeClr val="bg2">
                  <a:lumMod val="10000"/>
                </a:schemeClr>
              </a:solidFill>
            </a:endParaRPr>
          </a:p>
          <a:p>
            <a:pPr algn="r"/>
            <a:endParaRPr lang="it-IT" sz="1500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3506634"/>
            <a:ext cx="5429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" name="Connettore 1 152"/>
          <p:cNvCxnSpPr/>
          <p:nvPr/>
        </p:nvCxnSpPr>
        <p:spPr>
          <a:xfrm flipV="1">
            <a:off x="1299489" y="3777165"/>
            <a:ext cx="3698" cy="42700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1 154"/>
          <p:cNvCxnSpPr/>
          <p:nvPr/>
        </p:nvCxnSpPr>
        <p:spPr>
          <a:xfrm flipH="1">
            <a:off x="1154485" y="3789040"/>
            <a:ext cx="14870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2" y="2067153"/>
            <a:ext cx="1183435" cy="1189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0" name="Connettore 1 159"/>
          <p:cNvCxnSpPr/>
          <p:nvPr/>
        </p:nvCxnSpPr>
        <p:spPr>
          <a:xfrm flipH="1">
            <a:off x="539552" y="3789040"/>
            <a:ext cx="148702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ttore 1 160"/>
          <p:cNvCxnSpPr/>
          <p:nvPr/>
        </p:nvCxnSpPr>
        <p:spPr>
          <a:xfrm flipV="1">
            <a:off x="545019" y="3247894"/>
            <a:ext cx="0" cy="545633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Sottotitolo 2"/>
          <p:cNvSpPr txBox="1">
            <a:spLocks/>
          </p:cNvSpPr>
          <p:nvPr/>
        </p:nvSpPr>
        <p:spPr>
          <a:xfrm>
            <a:off x="281163" y="3798844"/>
            <a:ext cx="520543" cy="266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LAN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endParaRPr lang="it-IT" sz="2800" dirty="0" smtClean="0">
              <a:solidFill>
                <a:srgbClr val="00B050"/>
              </a:solidFill>
            </a:endParaRPr>
          </a:p>
        </p:txBody>
      </p:sp>
      <p:sp>
        <p:nvSpPr>
          <p:cNvPr id="164" name="Sottotitolo 2"/>
          <p:cNvSpPr txBox="1">
            <a:spLocks/>
          </p:cNvSpPr>
          <p:nvPr/>
        </p:nvSpPr>
        <p:spPr>
          <a:xfrm>
            <a:off x="860849" y="3022830"/>
            <a:ext cx="860028" cy="278986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 smtClean="0">
                <a:solidFill>
                  <a:schemeClr val="bg1">
                    <a:lumMod val="65000"/>
                  </a:schemeClr>
                </a:solidFill>
              </a:rPr>
              <a:t>SCADA</a:t>
            </a:r>
            <a:endParaRPr lang="it-IT" sz="2800" b="1" dirty="0">
              <a:solidFill>
                <a:schemeClr val="bg1">
                  <a:lumMod val="65000"/>
                </a:schemeClr>
              </a:solidFill>
            </a:endParaRPr>
          </a:p>
          <a:p>
            <a:pPr algn="r"/>
            <a:endParaRPr lang="it-IT" sz="28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7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) Eventuali guasti sugli </a:t>
            </a: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1403648" y="1700808"/>
            <a:ext cx="7200800" cy="23762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Alcune </a:t>
            </a:r>
            <a:r>
              <a:rPr lang="it-IT" sz="2800" dirty="0">
                <a:solidFill>
                  <a:schemeClr val="tx2"/>
                </a:solidFill>
              </a:rPr>
              <a:t>situazioni suggeriscono che vi è un guasto sugli impianti PLC dei magneti: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- uno o diversi </a:t>
            </a:r>
            <a:r>
              <a:rPr lang="it-IT" sz="2800" b="1" dirty="0" smtClean="0">
                <a:solidFill>
                  <a:schemeClr val="tx2"/>
                </a:solidFill>
              </a:rPr>
              <a:t>termostati </a:t>
            </a:r>
            <a:r>
              <a:rPr lang="it-IT" sz="2800" dirty="0" smtClean="0">
                <a:solidFill>
                  <a:schemeClr val="tx2"/>
                </a:solidFill>
              </a:rPr>
              <a:t>(di solito una decina o più), specialmente se contigui (anche riferiti a più di un magnete) sono </a:t>
            </a:r>
            <a:r>
              <a:rPr lang="it-IT" sz="2800" b="1" dirty="0" smtClean="0">
                <a:solidFill>
                  <a:schemeClr val="tx2"/>
                </a:solidFill>
              </a:rPr>
              <a:t>intervenuti e non si resettano </a:t>
            </a:r>
            <a:r>
              <a:rPr lang="it-IT" sz="2800" dirty="0" smtClean="0">
                <a:solidFill>
                  <a:schemeClr val="tx2"/>
                </a:solidFill>
              </a:rPr>
              <a:t>dopo alcuni minuti;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- diversi </a:t>
            </a:r>
            <a:r>
              <a:rPr lang="it-IT" sz="2800" b="1" dirty="0" err="1" smtClean="0">
                <a:solidFill>
                  <a:schemeClr val="tx2"/>
                </a:solidFill>
              </a:rPr>
              <a:t>flussostati</a:t>
            </a:r>
            <a:r>
              <a:rPr lang="it-IT" sz="2800" dirty="0" smtClean="0">
                <a:solidFill>
                  <a:schemeClr val="tx2"/>
                </a:solidFill>
              </a:rPr>
              <a:t> sono in allarme e </a:t>
            </a:r>
            <a:r>
              <a:rPr lang="it-IT" sz="2800" b="1" dirty="0" smtClean="0">
                <a:solidFill>
                  <a:schemeClr val="tx2"/>
                </a:solidFill>
              </a:rPr>
              <a:t>non risulta alcun guasto </a:t>
            </a:r>
            <a:r>
              <a:rPr lang="it-IT" sz="2800" dirty="0" smtClean="0">
                <a:solidFill>
                  <a:schemeClr val="tx2"/>
                </a:solidFill>
              </a:rPr>
              <a:t>all’impianto di </a:t>
            </a:r>
            <a:r>
              <a:rPr lang="it-IT" sz="2800" b="1" dirty="0" smtClean="0">
                <a:solidFill>
                  <a:schemeClr val="tx2"/>
                </a:solidFill>
              </a:rPr>
              <a:t>raffreddamento</a:t>
            </a:r>
            <a:r>
              <a:rPr lang="it-IT" sz="2800" dirty="0" smtClean="0">
                <a:solidFill>
                  <a:schemeClr val="tx2"/>
                </a:solidFill>
              </a:rPr>
              <a:t> e circolazione dell’acqua.</a:t>
            </a: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95536" y="3933056"/>
            <a:ext cx="8608060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- La prima situazione può dipendere: </a:t>
            </a:r>
            <a:r>
              <a:rPr lang="it-IT" sz="2800" b="1" dirty="0" smtClean="0">
                <a:solidFill>
                  <a:schemeClr val="tx2"/>
                </a:solidFill>
              </a:rPr>
              <a:t>(a)</a:t>
            </a:r>
            <a:r>
              <a:rPr lang="it-IT" sz="2800" dirty="0" smtClean="0">
                <a:solidFill>
                  <a:schemeClr val="tx2"/>
                </a:solidFill>
              </a:rPr>
              <a:t> dallo scollegamento accidentale di uno o più termostati, specialmente dopo un intervento nelle vicinanze del relativo magnete o della relativa morsettiera remota; </a:t>
            </a:r>
            <a:r>
              <a:rPr lang="it-IT" sz="2800" b="1" dirty="0" smtClean="0">
                <a:solidFill>
                  <a:schemeClr val="tx2"/>
                </a:solidFill>
              </a:rPr>
              <a:t>(b)</a:t>
            </a:r>
            <a:r>
              <a:rPr lang="it-IT" sz="2800" dirty="0" smtClean="0">
                <a:solidFill>
                  <a:schemeClr val="tx2"/>
                </a:solidFill>
              </a:rPr>
              <a:t> da un guasto elettronico o elettrico all’impianto, specialmente se avviene durante le operazioni di macchina.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- La seconda situazione, che si è verificata raramente negli anni, è quasi sempre causata </a:t>
            </a:r>
            <a:r>
              <a:rPr lang="it-IT" sz="2800" dirty="0">
                <a:solidFill>
                  <a:schemeClr val="tx2"/>
                </a:solidFill>
              </a:rPr>
              <a:t>da un guasto elettronico o elettrico </a:t>
            </a:r>
            <a:r>
              <a:rPr lang="it-IT" sz="2800" dirty="0" smtClean="0">
                <a:solidFill>
                  <a:schemeClr val="tx2"/>
                </a:solidFill>
              </a:rPr>
              <a:t>all’impianto, specialmente </a:t>
            </a:r>
            <a:r>
              <a:rPr lang="it-IT" sz="2800" dirty="0">
                <a:solidFill>
                  <a:schemeClr val="tx2"/>
                </a:solidFill>
              </a:rPr>
              <a:t>se avviene durante le operazioni di macchina.</a:t>
            </a:r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9747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2114"/>
            <a:ext cx="10287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36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5b)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441648" y="2806353"/>
            <a:ext cx="5472608" cy="332187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- Lo </a:t>
            </a:r>
            <a:r>
              <a:rPr lang="it-IT" sz="2800" b="1" dirty="0">
                <a:solidFill>
                  <a:schemeClr val="tx2"/>
                </a:solidFill>
              </a:rPr>
              <a:t>spegnimento</a:t>
            </a:r>
            <a:r>
              <a:rPr lang="it-IT" sz="2800" dirty="0">
                <a:solidFill>
                  <a:schemeClr val="tx2"/>
                </a:solidFill>
              </a:rPr>
              <a:t> del led </a:t>
            </a:r>
            <a:r>
              <a:rPr lang="it-IT" sz="2800" b="1" i="1" dirty="0">
                <a:solidFill>
                  <a:schemeClr val="tx2"/>
                </a:solidFill>
              </a:rPr>
              <a:t>OK</a:t>
            </a:r>
            <a:r>
              <a:rPr lang="it-IT" sz="2800" i="1" dirty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e/o del led </a:t>
            </a:r>
            <a:r>
              <a:rPr lang="it-IT" sz="2800" b="1" i="1" dirty="0">
                <a:solidFill>
                  <a:schemeClr val="tx2"/>
                </a:solidFill>
              </a:rPr>
              <a:t>ON</a:t>
            </a:r>
            <a:r>
              <a:rPr lang="it-IT" sz="2800" dirty="0">
                <a:solidFill>
                  <a:schemeClr val="tx2"/>
                </a:solidFill>
              </a:rPr>
              <a:t> indica che è necessario verificare la presenza </a:t>
            </a:r>
            <a:r>
              <a:rPr lang="it-IT" sz="2800" dirty="0" smtClean="0">
                <a:solidFill>
                  <a:schemeClr val="tx2"/>
                </a:solidFill>
              </a:rPr>
              <a:t>dell’alimentazione </a:t>
            </a:r>
            <a:r>
              <a:rPr lang="it-IT" sz="2800" b="1" dirty="0">
                <a:solidFill>
                  <a:schemeClr val="tx2"/>
                </a:solidFill>
              </a:rPr>
              <a:t>220V </a:t>
            </a:r>
            <a:r>
              <a:rPr lang="it-IT" sz="2800" b="1" dirty="0" smtClean="0">
                <a:solidFill>
                  <a:schemeClr val="tx2"/>
                </a:solidFill>
              </a:rPr>
              <a:t>AC</a:t>
            </a:r>
            <a:r>
              <a:rPr lang="it-IT" sz="2800" dirty="0" smtClean="0">
                <a:solidFill>
                  <a:schemeClr val="tx2"/>
                </a:solidFill>
              </a:rPr>
              <a:t> ed eventualmente sostituire il </a:t>
            </a:r>
            <a:r>
              <a:rPr lang="it-IT" sz="2800" b="1" dirty="0" err="1" smtClean="0">
                <a:solidFill>
                  <a:schemeClr val="tx2"/>
                </a:solidFill>
              </a:rPr>
              <a:t>power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b="1" dirty="0" err="1" smtClean="0">
                <a:solidFill>
                  <a:schemeClr val="tx2"/>
                </a:solidFill>
              </a:rPr>
              <a:t>supply</a:t>
            </a:r>
            <a:r>
              <a:rPr lang="it-IT" sz="2800" b="1" dirty="0" smtClean="0">
                <a:solidFill>
                  <a:schemeClr val="tx2"/>
                </a:solidFill>
              </a:rPr>
              <a:t> del PLC</a:t>
            </a:r>
            <a:r>
              <a:rPr lang="it-IT" sz="2800" dirty="0" smtClean="0">
                <a:solidFill>
                  <a:schemeClr val="tx2"/>
                </a:solidFill>
              </a:rPr>
              <a:t>;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- lo </a:t>
            </a:r>
            <a:r>
              <a:rPr lang="it-IT" sz="2800" b="1" dirty="0" smtClean="0">
                <a:solidFill>
                  <a:schemeClr val="tx2"/>
                </a:solidFill>
              </a:rPr>
              <a:t>spegnimento</a:t>
            </a:r>
            <a:r>
              <a:rPr lang="it-IT" sz="2800" dirty="0" smtClean="0">
                <a:solidFill>
                  <a:schemeClr val="tx2"/>
                </a:solidFill>
              </a:rPr>
              <a:t> del led </a:t>
            </a:r>
            <a:r>
              <a:rPr lang="it-IT" sz="2800" b="1" i="1" dirty="0" smtClean="0">
                <a:solidFill>
                  <a:schemeClr val="tx2"/>
                </a:solidFill>
              </a:rPr>
              <a:t>RUN</a:t>
            </a:r>
            <a:r>
              <a:rPr lang="it-IT" sz="2800" dirty="0" smtClean="0">
                <a:solidFill>
                  <a:schemeClr val="tx2"/>
                </a:solidFill>
              </a:rPr>
              <a:t>, l’</a:t>
            </a:r>
            <a:r>
              <a:rPr lang="it-IT" sz="2800" b="1" dirty="0" smtClean="0">
                <a:solidFill>
                  <a:schemeClr val="tx2"/>
                </a:solidFill>
              </a:rPr>
              <a:t>accensione</a:t>
            </a:r>
            <a:r>
              <a:rPr lang="it-IT" sz="2800" dirty="0" smtClean="0">
                <a:solidFill>
                  <a:schemeClr val="tx2"/>
                </a:solidFill>
              </a:rPr>
              <a:t> del led </a:t>
            </a:r>
            <a:r>
              <a:rPr lang="it-IT" sz="2800" b="1" i="1" dirty="0" smtClean="0">
                <a:solidFill>
                  <a:schemeClr val="tx2"/>
                </a:solidFill>
              </a:rPr>
              <a:t>CPU</a:t>
            </a:r>
            <a:r>
              <a:rPr lang="it-IT" sz="2800" dirty="0" smtClean="0">
                <a:solidFill>
                  <a:schemeClr val="tx2"/>
                </a:solidFill>
              </a:rPr>
              <a:t> e/o </a:t>
            </a:r>
            <a:r>
              <a:rPr lang="it-IT" sz="2800" b="1" i="1" dirty="0" smtClean="0">
                <a:solidFill>
                  <a:schemeClr val="tx2"/>
                </a:solidFill>
              </a:rPr>
              <a:t>MEM</a:t>
            </a:r>
            <a:r>
              <a:rPr lang="it-IT" sz="2800" dirty="0" smtClean="0">
                <a:solidFill>
                  <a:schemeClr val="tx2"/>
                </a:solidFill>
              </a:rPr>
              <a:t> e/o </a:t>
            </a:r>
            <a:r>
              <a:rPr lang="it-IT" sz="2800" b="1" i="1" dirty="0" smtClean="0">
                <a:solidFill>
                  <a:schemeClr val="tx2"/>
                </a:solidFill>
              </a:rPr>
              <a:t>FIP</a:t>
            </a:r>
            <a:r>
              <a:rPr lang="it-IT" sz="2800" dirty="0" smtClean="0">
                <a:solidFill>
                  <a:schemeClr val="tx2"/>
                </a:solidFill>
              </a:rPr>
              <a:t> richiede l’</a:t>
            </a:r>
            <a:r>
              <a:rPr lang="it-IT" sz="2800" b="1" dirty="0" smtClean="0">
                <a:solidFill>
                  <a:schemeClr val="tx2"/>
                </a:solidFill>
              </a:rPr>
              <a:t>intervento di un esperto del PLC</a:t>
            </a:r>
            <a:r>
              <a:rPr lang="it-IT" sz="2800" dirty="0" smtClean="0">
                <a:solidFill>
                  <a:schemeClr val="tx2"/>
                </a:solidFill>
              </a:rPr>
              <a:t>;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- </a:t>
            </a:r>
            <a:r>
              <a:rPr lang="it-IT" sz="2800" b="1" dirty="0" smtClean="0">
                <a:solidFill>
                  <a:schemeClr val="tx2"/>
                </a:solidFill>
              </a:rPr>
              <a:t>l’accensione del led </a:t>
            </a:r>
            <a:r>
              <a:rPr lang="it-IT" sz="2800" b="1" i="1" dirty="0" err="1" smtClean="0">
                <a:solidFill>
                  <a:schemeClr val="tx2"/>
                </a:solidFill>
              </a:rPr>
              <a:t>i/o</a:t>
            </a:r>
            <a:r>
              <a:rPr lang="it-IT" sz="2800" b="1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(input / output) indica che almeno una </a:t>
            </a:r>
            <a:r>
              <a:rPr lang="it-IT" sz="2800" b="1" dirty="0" smtClean="0">
                <a:solidFill>
                  <a:schemeClr val="tx2"/>
                </a:solidFill>
              </a:rPr>
              <a:t>morsettiera remota </a:t>
            </a:r>
            <a:r>
              <a:rPr lang="it-IT" sz="2800" dirty="0" smtClean="0">
                <a:solidFill>
                  <a:schemeClr val="tx2"/>
                </a:solidFill>
              </a:rPr>
              <a:t>dell’impianto non funziona per assenza di alimentazione o guasto.</a:t>
            </a: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rgio\Desktop\corso plc\cp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36398"/>
            <a:ext cx="261937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5" y="1748979"/>
            <a:ext cx="4680520" cy="130740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Per </a:t>
            </a:r>
            <a:r>
              <a:rPr lang="it-IT" sz="2800" b="1" dirty="0">
                <a:solidFill>
                  <a:schemeClr val="tx2"/>
                </a:solidFill>
              </a:rPr>
              <a:t>accertare la natura del  </a:t>
            </a:r>
            <a:r>
              <a:rPr lang="it-IT" sz="2800" b="1" dirty="0" smtClean="0">
                <a:solidFill>
                  <a:schemeClr val="tx2"/>
                </a:solidFill>
              </a:rPr>
              <a:t>guasto </a:t>
            </a:r>
            <a:r>
              <a:rPr lang="it-IT" sz="2800" dirty="0">
                <a:solidFill>
                  <a:schemeClr val="tx2"/>
                </a:solidFill>
              </a:rPr>
              <a:t>si deve raggiungere </a:t>
            </a:r>
            <a:r>
              <a:rPr lang="it-IT" sz="2800" dirty="0" smtClean="0">
                <a:solidFill>
                  <a:schemeClr val="tx2"/>
                </a:solidFill>
              </a:rPr>
              <a:t>la </a:t>
            </a:r>
            <a:r>
              <a:rPr lang="it-IT" sz="2800" dirty="0">
                <a:solidFill>
                  <a:schemeClr val="tx2"/>
                </a:solidFill>
              </a:rPr>
              <a:t>stazione dell’impianto PLC coinvolto</a:t>
            </a:r>
            <a:r>
              <a:rPr lang="it-IT" sz="2800" dirty="0" smtClean="0">
                <a:solidFill>
                  <a:schemeClr val="tx2"/>
                </a:solidFill>
              </a:rPr>
              <a:t>.</a:t>
            </a:r>
            <a:endParaRPr lang="it-IT" sz="2800" dirty="0">
              <a:solidFill>
                <a:schemeClr val="tx2"/>
              </a:solidFill>
            </a:endParaRPr>
          </a:p>
        </p:txBody>
      </p:sp>
      <p:cxnSp>
        <p:nvCxnSpPr>
          <p:cNvPr id="11" name="Connettore 2 10"/>
          <p:cNvCxnSpPr/>
          <p:nvPr/>
        </p:nvCxnSpPr>
        <p:spPr>
          <a:xfrm flipV="1">
            <a:off x="5580112" y="3429000"/>
            <a:ext cx="2436689" cy="136815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67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5c)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4" y="1700806"/>
            <a:ext cx="5435634" cy="18002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Il personale autorizzato a lavorare su quadri elettrici potrebbe essere incaricato di sostituire un </a:t>
            </a:r>
            <a:r>
              <a:rPr lang="it-IT" sz="2800" dirty="0" err="1" smtClean="0">
                <a:solidFill>
                  <a:schemeClr val="tx2"/>
                </a:solidFill>
              </a:rPr>
              <a:t>power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supply</a:t>
            </a:r>
            <a:r>
              <a:rPr lang="it-IT" sz="2800" dirty="0" smtClean="0">
                <a:solidFill>
                  <a:schemeClr val="tx2"/>
                </a:solidFill>
              </a:rPr>
              <a:t> guasto in un quadro morsettiere, dopo aver tolto alimentazione 220V AC e verificata la sua assenza.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3074" name="Picture 2" descr="C:\Users\Sergio\Desktop\corso plc\multimet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476" y="3068960"/>
            <a:ext cx="801716" cy="87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ottotitolo 2"/>
          <p:cNvSpPr txBox="1">
            <a:spLocks/>
          </p:cNvSpPr>
          <p:nvPr/>
        </p:nvSpPr>
        <p:spPr>
          <a:xfrm>
            <a:off x="395536" y="3362615"/>
            <a:ext cx="4112344" cy="858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Potrebbe anche essere incaricato di intervenire nel caso di una morsettiera remota guasta.</a:t>
            </a:r>
          </a:p>
        </p:txBody>
      </p:sp>
      <p:pic>
        <p:nvPicPr>
          <p:cNvPr id="3075" name="Picture 3" descr="C:\Users\Sergio\Desktop\corso plc\TB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79204"/>
            <a:ext cx="5256584" cy="214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ottotitolo 2"/>
          <p:cNvSpPr txBox="1">
            <a:spLocks/>
          </p:cNvSpPr>
          <p:nvPr/>
        </p:nvSpPr>
        <p:spPr>
          <a:xfrm>
            <a:off x="395535" y="4186335"/>
            <a:ext cx="3116005" cy="23390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Il modulo di comunicazione è lo stesso sia per le morsettiere di input che per quelle di  output: il modulo è</a:t>
            </a:r>
            <a:r>
              <a:rPr lang="it-IT" sz="2800" i="1" dirty="0" smtClean="0">
                <a:solidFill>
                  <a:schemeClr val="tx2"/>
                </a:solidFill>
              </a:rPr>
              <a:t> ragionevolmente </a:t>
            </a:r>
            <a:r>
              <a:rPr lang="it-IT" sz="2800" b="1" dirty="0" smtClean="0">
                <a:solidFill>
                  <a:schemeClr val="tx2"/>
                </a:solidFill>
              </a:rPr>
              <a:t>guasto</a:t>
            </a:r>
            <a:r>
              <a:rPr lang="it-IT" sz="2800" dirty="0" smtClean="0">
                <a:solidFill>
                  <a:schemeClr val="tx2"/>
                </a:solidFill>
              </a:rPr>
              <a:t> se risulta </a:t>
            </a:r>
            <a:r>
              <a:rPr lang="it-IT" sz="2800" b="1" dirty="0" smtClean="0">
                <a:solidFill>
                  <a:schemeClr val="tx2"/>
                </a:solidFill>
              </a:rPr>
              <a:t>acceso</a:t>
            </a:r>
            <a:r>
              <a:rPr lang="it-IT" sz="2800" dirty="0" smtClean="0">
                <a:solidFill>
                  <a:schemeClr val="tx2"/>
                </a:solidFill>
              </a:rPr>
              <a:t> il led spia </a:t>
            </a:r>
            <a:r>
              <a:rPr lang="it-IT" sz="2800" b="1" dirty="0" smtClean="0">
                <a:solidFill>
                  <a:schemeClr val="accent6">
                    <a:lumMod val="75000"/>
                  </a:schemeClr>
                </a:solidFill>
              </a:rPr>
              <a:t>DEF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(oppure </a:t>
            </a:r>
            <a:r>
              <a:rPr lang="it-IT" sz="2800" b="1" dirty="0" smtClean="0">
                <a:solidFill>
                  <a:schemeClr val="tx2"/>
                </a:solidFill>
              </a:rPr>
              <a:t>non lampeggia</a:t>
            </a:r>
            <a:r>
              <a:rPr lang="it-IT" sz="2800" dirty="0" smtClean="0">
                <a:solidFill>
                  <a:schemeClr val="tx2"/>
                </a:solidFill>
              </a:rPr>
              <a:t> il led </a:t>
            </a:r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COM</a:t>
            </a:r>
            <a:r>
              <a:rPr lang="it-IT" sz="28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o il led </a:t>
            </a:r>
            <a:r>
              <a:rPr lang="it-IT" sz="2800" b="1" dirty="0" smtClean="0">
                <a:solidFill>
                  <a:srgbClr val="00B050"/>
                </a:solidFill>
              </a:rPr>
              <a:t>RUN</a:t>
            </a:r>
            <a:r>
              <a:rPr lang="it-IT" sz="2800" dirty="0" smtClean="0">
                <a:solidFill>
                  <a:schemeClr val="tx2"/>
                </a:solidFill>
              </a:rPr>
              <a:t>) benché alimentato.</a:t>
            </a:r>
          </a:p>
        </p:txBody>
      </p:sp>
      <p:pic>
        <p:nvPicPr>
          <p:cNvPr id="3076" name="Picture 4" descr="C:\Users\Sergio\Desktop\corso plc\SUP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985" y="1772816"/>
            <a:ext cx="256870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50" y="3098296"/>
            <a:ext cx="802026" cy="69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16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894" y="5183717"/>
            <a:ext cx="802026" cy="69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5d)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4" y="1700808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Sostituzione di un modulo di comunicazione di una morsettiera remota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835697"/>
            <a:ext cx="3491433" cy="261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C:\Users\Sergio\Desktop\corso plc\SUP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7" y="3634644"/>
            <a:ext cx="256870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ottotitolo 2"/>
          <p:cNvSpPr txBox="1">
            <a:spLocks/>
          </p:cNvSpPr>
          <p:nvPr/>
        </p:nvSpPr>
        <p:spPr>
          <a:xfrm>
            <a:off x="539552" y="3127214"/>
            <a:ext cx="2680572" cy="64397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1) Togliere alimentazione alla morsettiera</a:t>
            </a: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3491880" y="3127214"/>
            <a:ext cx="1610557" cy="80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2</a:t>
            </a:r>
            <a:r>
              <a:rPr lang="it-IT" sz="2800" dirty="0" smtClean="0">
                <a:solidFill>
                  <a:schemeClr val="tx2"/>
                </a:solidFill>
              </a:rPr>
              <a:t>) Sollevare il coperchio del connettore</a:t>
            </a:r>
          </a:p>
        </p:txBody>
      </p:sp>
      <p:cxnSp>
        <p:nvCxnSpPr>
          <p:cNvPr id="14" name="Connettore 2 13"/>
          <p:cNvCxnSpPr/>
          <p:nvPr/>
        </p:nvCxnSpPr>
        <p:spPr>
          <a:xfrm>
            <a:off x="4860032" y="3276364"/>
            <a:ext cx="2436689" cy="86862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ottotitolo 2"/>
          <p:cNvSpPr txBox="1">
            <a:spLocks/>
          </p:cNvSpPr>
          <p:nvPr/>
        </p:nvSpPr>
        <p:spPr>
          <a:xfrm>
            <a:off x="6154580" y="5647494"/>
            <a:ext cx="2284282" cy="80584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3) Sganciare il connettore allargando le alette laterali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 flipV="1">
            <a:off x="5724129" y="4365104"/>
            <a:ext cx="504858" cy="128239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 flipV="1">
            <a:off x="6372200" y="4365105"/>
            <a:ext cx="2267297" cy="128238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56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5e)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4" y="1700808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Sostituzione di un modulo di comunicazione di una morsettiera remota</a:t>
            </a:r>
            <a:endParaRPr lang="it-IT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830316" y="2164356"/>
            <a:ext cx="3558108" cy="78248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4) Sganciare il connettore di collegamento ad un eventuale modulo di espansione</a:t>
            </a:r>
          </a:p>
        </p:txBody>
      </p:sp>
      <p:pic>
        <p:nvPicPr>
          <p:cNvPr id="5124" name="Picture 4" descr="C:\Users\Sergio\Desktop\corso plc\2014-12-23 10.32.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24" y="2578862"/>
            <a:ext cx="3328888" cy="165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Connettore 2 15"/>
          <p:cNvCxnSpPr/>
          <p:nvPr/>
        </p:nvCxnSpPr>
        <p:spPr>
          <a:xfrm flipH="1">
            <a:off x="2944676" y="2348880"/>
            <a:ext cx="1885640" cy="1195931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Users\Sergio\Desktop\corso plc\2014-12-23 10.32.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901354"/>
            <a:ext cx="2473588" cy="1855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2 13"/>
          <p:cNvCxnSpPr/>
          <p:nvPr/>
        </p:nvCxnSpPr>
        <p:spPr>
          <a:xfrm>
            <a:off x="2966368" y="3639093"/>
            <a:ext cx="4701976" cy="10312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C:\Users\Sergio\Desktop\corso plc\2014-12-23 10.31.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3136"/>
            <a:ext cx="2638750" cy="19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Sottotitolo 2"/>
          <p:cNvSpPr txBox="1">
            <a:spLocks/>
          </p:cNvSpPr>
          <p:nvPr/>
        </p:nvSpPr>
        <p:spPr>
          <a:xfrm>
            <a:off x="259408" y="4293096"/>
            <a:ext cx="4659974" cy="46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chemeClr val="tx2"/>
                </a:solidFill>
              </a:rPr>
              <a:t>5</a:t>
            </a:r>
            <a:r>
              <a:rPr lang="it-IT" sz="1800" dirty="0" smtClean="0">
                <a:solidFill>
                  <a:schemeClr val="tx2"/>
                </a:solidFill>
              </a:rPr>
              <a:t>) Svitare e scollegare il connettore del Bus FIP</a:t>
            </a:r>
          </a:p>
        </p:txBody>
      </p:sp>
      <p:cxnSp>
        <p:nvCxnSpPr>
          <p:cNvPr id="36" name="Connettore 2 35"/>
          <p:cNvCxnSpPr/>
          <p:nvPr/>
        </p:nvCxnSpPr>
        <p:spPr>
          <a:xfrm>
            <a:off x="539552" y="4653136"/>
            <a:ext cx="648072" cy="9926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7" name="Picture 7" descr="C:\Users\Sergio\Desktop\corso plc\2014-12-23 10.31.3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750" y="4699209"/>
            <a:ext cx="2524257" cy="189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Connettore 2 43"/>
          <p:cNvCxnSpPr/>
          <p:nvPr/>
        </p:nvCxnSpPr>
        <p:spPr>
          <a:xfrm>
            <a:off x="1547664" y="5373216"/>
            <a:ext cx="2160240" cy="25904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1187624" y="5632264"/>
            <a:ext cx="360040" cy="2080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Ovale 49"/>
          <p:cNvSpPr/>
          <p:nvPr/>
        </p:nvSpPr>
        <p:spPr>
          <a:xfrm>
            <a:off x="1277634" y="5962778"/>
            <a:ext cx="180020" cy="323066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97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5040560" cy="648072"/>
          </a:xfrm>
        </p:spPr>
        <p:txBody>
          <a:bodyPr/>
          <a:lstStyle/>
          <a:p>
            <a:pPr algn="l"/>
            <a:r>
              <a:rPr lang="it-IT" b="1" dirty="0" smtClean="0">
                <a:solidFill>
                  <a:schemeClr val="accent6">
                    <a:lumMod val="75000"/>
                  </a:schemeClr>
                </a:solidFill>
              </a:rPr>
              <a:t>1a) A cosa servono…</a:t>
            </a:r>
            <a:endParaRPr lang="it-IT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425999" y="1721803"/>
            <a:ext cx="6245280" cy="33633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Per </a:t>
            </a:r>
            <a:r>
              <a:rPr lang="it-IT" sz="2800" dirty="0">
                <a:solidFill>
                  <a:schemeClr val="tx2"/>
                </a:solidFill>
              </a:rPr>
              <a:t>generare un </a:t>
            </a:r>
            <a:r>
              <a:rPr lang="it-IT" b="1" dirty="0" smtClean="0">
                <a:solidFill>
                  <a:schemeClr val="tx2"/>
                </a:solidFill>
              </a:rPr>
              <a:t>intenso campo </a:t>
            </a:r>
            <a:r>
              <a:rPr lang="it-IT" b="1" dirty="0">
                <a:solidFill>
                  <a:schemeClr val="tx2"/>
                </a:solidFill>
              </a:rPr>
              <a:t>magnetico</a:t>
            </a:r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è </a:t>
            </a:r>
            <a:r>
              <a:rPr lang="it-IT" sz="2800" dirty="0">
                <a:solidFill>
                  <a:schemeClr val="tx2"/>
                </a:solidFill>
              </a:rPr>
              <a:t>necessario </a:t>
            </a:r>
            <a:r>
              <a:rPr lang="it-IT" sz="2800" dirty="0" smtClean="0">
                <a:solidFill>
                  <a:schemeClr val="tx2"/>
                </a:solidFill>
              </a:rPr>
              <a:t>far scorrere </a:t>
            </a:r>
            <a:r>
              <a:rPr lang="it-IT" b="1" dirty="0" smtClean="0">
                <a:solidFill>
                  <a:schemeClr val="tx2"/>
                </a:solidFill>
              </a:rPr>
              <a:t>molta corrente elettrica, </a:t>
            </a:r>
            <a:r>
              <a:rPr lang="it-IT" dirty="0" smtClean="0">
                <a:solidFill>
                  <a:schemeClr val="tx2"/>
                </a:solidFill>
              </a:rPr>
              <a:t>a volte più di mille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ampere, i</a:t>
            </a:r>
            <a:r>
              <a:rPr lang="it-IT" sz="2800" dirty="0" smtClean="0">
                <a:solidFill>
                  <a:schemeClr val="tx2"/>
                </a:solidFill>
              </a:rPr>
              <a:t>n un conduttore elettrico avvolto su un nucleo di materiale ferromagnetico.</a:t>
            </a:r>
          </a:p>
          <a:p>
            <a:pPr algn="l"/>
            <a:endParaRPr lang="it-IT" sz="1000" dirty="0" smtClean="0">
              <a:solidFill>
                <a:schemeClr val="tx2"/>
              </a:solidFill>
            </a:endParaRP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Tutta </a:t>
            </a:r>
            <a:r>
              <a:rPr lang="it-IT" sz="2800" dirty="0">
                <a:solidFill>
                  <a:schemeClr val="tx2"/>
                </a:solidFill>
              </a:rPr>
              <a:t>questa corrente </a:t>
            </a:r>
            <a:r>
              <a:rPr lang="it-IT" sz="2800" dirty="0" smtClean="0">
                <a:solidFill>
                  <a:schemeClr val="tx2"/>
                </a:solidFill>
              </a:rPr>
              <a:t>scalda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il </a:t>
            </a:r>
            <a:r>
              <a:rPr lang="it-IT" sz="2800" dirty="0">
                <a:solidFill>
                  <a:schemeClr val="tx2"/>
                </a:solidFill>
              </a:rPr>
              <a:t>conduttore per </a:t>
            </a:r>
            <a:r>
              <a:rPr lang="it-IT" sz="2800" i="1" dirty="0">
                <a:solidFill>
                  <a:schemeClr val="tx2"/>
                </a:solidFill>
              </a:rPr>
              <a:t>effetto Joule.</a:t>
            </a: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427185" y="5310310"/>
            <a:ext cx="8360545" cy="12870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In molti casi </a:t>
            </a:r>
            <a:r>
              <a:rPr lang="it-IT" sz="2800" dirty="0">
                <a:solidFill>
                  <a:schemeClr val="tx2"/>
                </a:solidFill>
              </a:rPr>
              <a:t>il </a:t>
            </a:r>
            <a:r>
              <a:rPr lang="it-IT" sz="3500" b="1" dirty="0">
                <a:solidFill>
                  <a:schemeClr val="tx2"/>
                </a:solidFill>
              </a:rPr>
              <a:t>calore</a:t>
            </a:r>
            <a:r>
              <a:rPr lang="it-IT" sz="3500" dirty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sviluppato potrebbe </a:t>
            </a:r>
            <a:r>
              <a:rPr lang="it-IT" sz="3800" b="1" dirty="0">
                <a:solidFill>
                  <a:schemeClr val="tx2"/>
                </a:solidFill>
              </a:rPr>
              <a:t>danneggiare</a:t>
            </a:r>
            <a:r>
              <a:rPr lang="it-IT" sz="3800" dirty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o far andare letteralmente  a </a:t>
            </a:r>
            <a:r>
              <a:rPr lang="it-IT" sz="3000" b="1" dirty="0">
                <a:solidFill>
                  <a:schemeClr val="tx2"/>
                </a:solidFill>
              </a:rPr>
              <a:t>fuoco</a:t>
            </a:r>
            <a:r>
              <a:rPr lang="it-IT" sz="3000" dirty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l’elettromagnete!!!</a:t>
            </a: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445" y="4014166"/>
            <a:ext cx="204268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859" y="1340768"/>
            <a:ext cx="2181613" cy="2940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58" y="5805264"/>
            <a:ext cx="403836" cy="65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17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5f)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4" y="1700808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Sostituzione di un modulo di comunicazione di una morsettiera remota</a:t>
            </a:r>
            <a:endParaRPr lang="it-IT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3591860" y="2564904"/>
            <a:ext cx="2564316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6</a:t>
            </a:r>
            <a:r>
              <a:rPr lang="it-IT" sz="2800" dirty="0" smtClean="0">
                <a:solidFill>
                  <a:schemeClr val="tx2"/>
                </a:solidFill>
              </a:rPr>
              <a:t>) Sul modulo di ricambio configurare il </a:t>
            </a:r>
            <a:r>
              <a:rPr lang="it-IT" sz="2800" dirty="0" err="1" smtClean="0">
                <a:solidFill>
                  <a:schemeClr val="tx2"/>
                </a:solidFill>
              </a:rPr>
              <a:t>dip-switch</a:t>
            </a:r>
            <a:r>
              <a:rPr lang="it-IT" sz="2800" dirty="0" smtClean="0">
                <a:solidFill>
                  <a:schemeClr val="tx2"/>
                </a:solidFill>
              </a:rPr>
              <a:t> d’indirizzamento come quello del modulo guasto</a:t>
            </a:r>
          </a:p>
        </p:txBody>
      </p:sp>
      <p:sp>
        <p:nvSpPr>
          <p:cNvPr id="35" name="Sottotitolo 2"/>
          <p:cNvSpPr txBox="1">
            <a:spLocks/>
          </p:cNvSpPr>
          <p:nvPr/>
        </p:nvSpPr>
        <p:spPr>
          <a:xfrm>
            <a:off x="259407" y="4405711"/>
            <a:ext cx="8561065" cy="60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tx2"/>
                </a:solidFill>
              </a:rPr>
              <a:t>7) Staccare l’etichetta identificativa  del modulo guasto e attaccarla su quello di ricambio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989" y="2521568"/>
            <a:ext cx="227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20" y="2521568"/>
            <a:ext cx="22733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ottotitolo 2"/>
          <p:cNvSpPr txBox="1">
            <a:spLocks/>
          </p:cNvSpPr>
          <p:nvPr/>
        </p:nvSpPr>
        <p:spPr>
          <a:xfrm>
            <a:off x="1596346" y="2708920"/>
            <a:ext cx="1679510" cy="463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accent2"/>
                </a:solidFill>
              </a:rPr>
              <a:t>Modulo guasto</a:t>
            </a:r>
          </a:p>
        </p:txBody>
      </p:sp>
      <p:sp>
        <p:nvSpPr>
          <p:cNvPr id="22" name="Sottotitolo 2"/>
          <p:cNvSpPr txBox="1">
            <a:spLocks/>
          </p:cNvSpPr>
          <p:nvPr/>
        </p:nvSpPr>
        <p:spPr>
          <a:xfrm>
            <a:off x="6444208" y="2677519"/>
            <a:ext cx="1976405" cy="4634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chemeClr val="accent3">
                    <a:lumMod val="75000"/>
                  </a:schemeClr>
                </a:solidFill>
              </a:rPr>
              <a:t>Modulo di ricambio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78" y="3804217"/>
            <a:ext cx="548828" cy="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550" y="3783009"/>
            <a:ext cx="592770" cy="52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ttore 2 24"/>
          <p:cNvCxnSpPr>
            <a:endCxn id="7173" idx="1"/>
          </p:cNvCxnSpPr>
          <p:nvPr/>
        </p:nvCxnSpPr>
        <p:spPr>
          <a:xfrm>
            <a:off x="4062578" y="4034047"/>
            <a:ext cx="1600972" cy="1359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55" y="4797152"/>
            <a:ext cx="4701665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1" name="Connettore 2 30"/>
          <p:cNvCxnSpPr/>
          <p:nvPr/>
        </p:nvCxnSpPr>
        <p:spPr>
          <a:xfrm>
            <a:off x="971600" y="4695851"/>
            <a:ext cx="1728192" cy="67736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351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5g)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4" y="1700808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Sostituzione di un modulo di comunicazione di una morsettiera remota</a:t>
            </a:r>
            <a:endParaRPr lang="it-IT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1187624" y="2564904"/>
            <a:ext cx="5914294" cy="67842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it-IT" sz="2800" dirty="0">
                <a:solidFill>
                  <a:schemeClr val="tx2"/>
                </a:solidFill>
              </a:rPr>
              <a:t>8</a:t>
            </a:r>
            <a:r>
              <a:rPr lang="it-IT" sz="2800" dirty="0" smtClean="0">
                <a:solidFill>
                  <a:schemeClr val="tx2"/>
                </a:solidFill>
              </a:rPr>
              <a:t>) Smontare il modulo guasto e sostituirlo con quello di ricambio,  ricollegando l’eventuale espansione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43324"/>
            <a:ext cx="4906181" cy="322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Ovale 18"/>
          <p:cNvSpPr/>
          <p:nvPr/>
        </p:nvSpPr>
        <p:spPr>
          <a:xfrm>
            <a:off x="3876353" y="4238658"/>
            <a:ext cx="360040" cy="2080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3794757" y="5229200"/>
            <a:ext cx="360040" cy="2080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1231045" y="4610326"/>
            <a:ext cx="360040" cy="2080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Ovale 23"/>
          <p:cNvSpPr/>
          <p:nvPr/>
        </p:nvSpPr>
        <p:spPr>
          <a:xfrm>
            <a:off x="1013970" y="5229200"/>
            <a:ext cx="360040" cy="20803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2 30"/>
          <p:cNvCxnSpPr>
            <a:endCxn id="23" idx="0"/>
          </p:cNvCxnSpPr>
          <p:nvPr/>
        </p:nvCxnSpPr>
        <p:spPr>
          <a:xfrm flipH="1">
            <a:off x="1411065" y="2835697"/>
            <a:ext cx="496639" cy="177462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flipH="1">
            <a:off x="5085693" y="3068960"/>
            <a:ext cx="720080" cy="776285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056" y="5402933"/>
            <a:ext cx="3323412" cy="95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ottotitolo 2"/>
          <p:cNvSpPr txBox="1">
            <a:spLocks/>
          </p:cNvSpPr>
          <p:nvPr/>
        </p:nvSpPr>
        <p:spPr>
          <a:xfrm>
            <a:off x="5307521" y="4843760"/>
            <a:ext cx="1974194" cy="6188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9) Riagganciare il connettore</a:t>
            </a:r>
          </a:p>
        </p:txBody>
      </p:sp>
    </p:spTree>
    <p:extLst>
      <p:ext uri="{BB962C8B-B14F-4D97-AF65-F5344CB8AC3E}">
        <p14:creationId xmlns:p14="http://schemas.microsoft.com/office/powerpoint/2010/main" val="89206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8571420" cy="637381"/>
          </a:xfrm>
        </p:spPr>
        <p:txBody>
          <a:bodyPr>
            <a:normAutofit/>
          </a:bodyPr>
          <a:lstStyle/>
          <a:p>
            <a:pPr algn="l"/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5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h)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Eventuali guasti sugli </a:t>
            </a:r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impianti PLC dei magneti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" name="Picture 2" descr="C:\Users\Sergio\Desktop\corso plc\ominoElettri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047969" cy="109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ottotitolo 2"/>
          <p:cNvSpPr txBox="1">
            <a:spLocks/>
          </p:cNvSpPr>
          <p:nvPr/>
        </p:nvSpPr>
        <p:spPr>
          <a:xfrm>
            <a:off x="1187624" y="1700808"/>
            <a:ext cx="76328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A volte si guasta la base (zoccolo) della morsettiera</a:t>
            </a:r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1299489" y="2225600"/>
            <a:ext cx="7084269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9</a:t>
            </a:r>
            <a:r>
              <a:rPr lang="it-IT" sz="2800" dirty="0" smtClean="0">
                <a:solidFill>
                  <a:schemeClr val="tx2"/>
                </a:solidFill>
              </a:rPr>
              <a:t>) La base della morsettiera è dello stesso tipo sia per l’unità principale che per l’espansione: su quest’ultima non è montato un modulo di comunicazione ma un semplice coperchio.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98564"/>
            <a:ext cx="3364574" cy="2523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116" y="3908016"/>
            <a:ext cx="2202664" cy="197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32" y="3954624"/>
            <a:ext cx="2585965" cy="191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Sottotitolo 2"/>
          <p:cNvSpPr txBox="1">
            <a:spLocks/>
          </p:cNvSpPr>
          <p:nvPr/>
        </p:nvSpPr>
        <p:spPr>
          <a:xfrm>
            <a:off x="3992364" y="3052068"/>
            <a:ext cx="4760416" cy="851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10) Quando si sostituisce questo elemento bisogna prestare attenzione alla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tipologia: </a:t>
            </a:r>
            <a:r>
              <a:rPr lang="it-IT" sz="2800" b="1" dirty="0" smtClean="0">
                <a:solidFill>
                  <a:schemeClr val="tx2"/>
                </a:solidFill>
              </a:rPr>
              <a:t>input  </a:t>
            </a:r>
            <a:r>
              <a:rPr lang="it-IT" sz="2800" dirty="0" smtClean="0">
                <a:solidFill>
                  <a:schemeClr val="tx2"/>
                </a:solidFill>
              </a:rPr>
              <a:t>(24 VDC)  o</a:t>
            </a:r>
            <a:r>
              <a:rPr lang="it-IT" sz="2800" b="1" dirty="0" smtClean="0">
                <a:solidFill>
                  <a:schemeClr val="tx2"/>
                </a:solidFill>
              </a:rPr>
              <a:t>   output </a:t>
            </a:r>
            <a:r>
              <a:rPr lang="it-IT" sz="2800" dirty="0" smtClean="0">
                <a:solidFill>
                  <a:schemeClr val="tx2"/>
                </a:solidFill>
              </a:rPr>
              <a:t>(a relè)</a:t>
            </a:r>
          </a:p>
        </p:txBody>
      </p:sp>
      <p:cxnSp>
        <p:nvCxnSpPr>
          <p:cNvPr id="36" name="Connettore 2 35"/>
          <p:cNvCxnSpPr/>
          <p:nvPr/>
        </p:nvCxnSpPr>
        <p:spPr>
          <a:xfrm flipH="1">
            <a:off x="683569" y="3861048"/>
            <a:ext cx="3308795" cy="133436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5266680" y="3793232"/>
            <a:ext cx="216024" cy="756084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/>
          <p:nvPr/>
        </p:nvCxnSpPr>
        <p:spPr>
          <a:xfrm flipH="1">
            <a:off x="7255408" y="3784848"/>
            <a:ext cx="108012" cy="9402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e 22"/>
          <p:cNvSpPr/>
          <p:nvPr/>
        </p:nvSpPr>
        <p:spPr>
          <a:xfrm>
            <a:off x="536176" y="4981726"/>
            <a:ext cx="504056" cy="328114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ottotitolo 2"/>
          <p:cNvSpPr txBox="1">
            <a:spLocks/>
          </p:cNvSpPr>
          <p:nvPr/>
        </p:nvSpPr>
        <p:spPr>
          <a:xfrm>
            <a:off x="395536" y="5934509"/>
            <a:ext cx="8357244" cy="78483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In </a:t>
            </a:r>
            <a:r>
              <a:rPr lang="it-IT" sz="2800" dirty="0">
                <a:solidFill>
                  <a:schemeClr val="tx2"/>
                </a:solidFill>
              </a:rPr>
              <a:t>caso di dubbi non esitare a contattare un esperto dei PLC.</a:t>
            </a: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0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259408" y="2835697"/>
            <a:ext cx="8496944" cy="881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63688" y="1628800"/>
            <a:ext cx="5472608" cy="4248472"/>
          </a:xfrm>
          <a:prstGeom prst="rect">
            <a:avLst/>
          </a:prstGeom>
          <a:ln w="25400" cap="flat" cmpd="sng" algn="ctr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</a:t>
            </a:r>
          </a:p>
          <a:p>
            <a:endParaRPr lang="it-IT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</a:p>
          <a:p>
            <a:endParaRPr lang="it-IT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L’ATTENZIONE</a:t>
            </a:r>
            <a:endParaRPr lang="it-IT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9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5040560" cy="64807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1b) … A cosa servono…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59612"/>
            <a:ext cx="2160240" cy="129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ottotitolo 2"/>
          <p:cNvSpPr txBox="1">
            <a:spLocks/>
          </p:cNvSpPr>
          <p:nvPr/>
        </p:nvSpPr>
        <p:spPr>
          <a:xfrm>
            <a:off x="395537" y="1722856"/>
            <a:ext cx="5616623" cy="3314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 Per </a:t>
            </a:r>
            <a:r>
              <a:rPr lang="it-IT" sz="2800" dirty="0">
                <a:solidFill>
                  <a:schemeClr val="tx2"/>
                </a:solidFill>
              </a:rPr>
              <a:t>tale ragione gli avvolgimenti della maggior parte degli elettromagneti di Dafne sono stati realizzati con </a:t>
            </a:r>
            <a:r>
              <a:rPr lang="it-IT" b="1" dirty="0">
                <a:solidFill>
                  <a:schemeClr val="tx2"/>
                </a:solidFill>
              </a:rPr>
              <a:t>conduttori elettrici </a:t>
            </a:r>
            <a:r>
              <a:rPr lang="it-IT" b="1" i="1" dirty="0">
                <a:solidFill>
                  <a:schemeClr val="tx2"/>
                </a:solidFill>
              </a:rPr>
              <a:t>cavi</a:t>
            </a:r>
            <a:r>
              <a:rPr lang="it-IT" sz="2800" dirty="0">
                <a:solidFill>
                  <a:schemeClr val="tx2"/>
                </a:solidFill>
              </a:rPr>
              <a:t> in cui </a:t>
            </a:r>
            <a:r>
              <a:rPr lang="it-IT" sz="2800" dirty="0" smtClean="0">
                <a:solidFill>
                  <a:schemeClr val="tx2"/>
                </a:solidFill>
              </a:rPr>
              <a:t>si fa scorrere </a:t>
            </a:r>
            <a:r>
              <a:rPr lang="it-IT" b="1" dirty="0">
                <a:solidFill>
                  <a:schemeClr val="tx2"/>
                </a:solidFill>
              </a:rPr>
              <a:t>acqua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demineralizzata </a:t>
            </a:r>
            <a:r>
              <a:rPr lang="it-IT" sz="2400" dirty="0">
                <a:solidFill>
                  <a:schemeClr val="tx2"/>
                </a:solidFill>
              </a:rPr>
              <a:t>(a bassa conducibilità elettrica) </a:t>
            </a:r>
            <a:r>
              <a:rPr lang="it-IT" sz="2800" dirty="0">
                <a:solidFill>
                  <a:schemeClr val="tx2"/>
                </a:solidFill>
              </a:rPr>
              <a:t>che </a:t>
            </a:r>
            <a:r>
              <a:rPr lang="it-IT" b="1" dirty="0">
                <a:solidFill>
                  <a:schemeClr val="tx2"/>
                </a:solidFill>
              </a:rPr>
              <a:t>smaltisce il </a:t>
            </a:r>
            <a:r>
              <a:rPr lang="it-IT" b="1" dirty="0" smtClean="0">
                <a:solidFill>
                  <a:schemeClr val="tx2"/>
                </a:solidFill>
              </a:rPr>
              <a:t>calore</a:t>
            </a:r>
            <a:r>
              <a:rPr lang="it-IT" sz="2800" dirty="0" smtClean="0">
                <a:solidFill>
                  <a:schemeClr val="tx2"/>
                </a:solidFill>
              </a:rPr>
              <a:t>.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3" name="Picture 2" descr="C:\Users\Sergio\Desktop\corso\2014-12-23 13.59.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3432"/>
            <a:ext cx="2813286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e 13"/>
          <p:cNvSpPr/>
          <p:nvPr/>
        </p:nvSpPr>
        <p:spPr>
          <a:xfrm>
            <a:off x="6978699" y="5013176"/>
            <a:ext cx="1368152" cy="100811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649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5040560" cy="64807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1c) … Ecco a cosa servono!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60091" y="1700807"/>
            <a:ext cx="7560839" cy="2354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 Cosa accade se un guasto all’impianto idraulico impedisce di portar via calore dal magnete?</a:t>
            </a:r>
          </a:p>
        </p:txBody>
      </p:sp>
      <p:sp>
        <p:nvSpPr>
          <p:cNvPr id="9" name="Sottotitolo 2"/>
          <p:cNvSpPr txBox="1">
            <a:spLocks/>
          </p:cNvSpPr>
          <p:nvPr/>
        </p:nvSpPr>
        <p:spPr>
          <a:xfrm>
            <a:off x="371948" y="2720380"/>
            <a:ext cx="3263947" cy="358894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500" b="1" dirty="0">
                <a:solidFill>
                  <a:schemeClr val="tx2"/>
                </a:solidFill>
              </a:rPr>
              <a:t>Un controllore logico programmabile </a:t>
            </a:r>
            <a:r>
              <a:rPr lang="it-IT" sz="2800" dirty="0">
                <a:solidFill>
                  <a:schemeClr val="tx2"/>
                </a:solidFill>
              </a:rPr>
              <a:t>(PLC) se ne «accorge» e in meno di un secondo </a:t>
            </a:r>
            <a:r>
              <a:rPr lang="it-IT" sz="3500" b="1" dirty="0">
                <a:solidFill>
                  <a:schemeClr val="tx2"/>
                </a:solidFill>
              </a:rPr>
              <a:t>forza in </a:t>
            </a:r>
            <a:r>
              <a:rPr lang="it-IT" sz="3500" b="1" dirty="0" smtClean="0">
                <a:solidFill>
                  <a:schemeClr val="tx2"/>
                </a:solidFill>
              </a:rPr>
              <a:t>standby </a:t>
            </a:r>
            <a:r>
              <a:rPr lang="it-IT" sz="3500" b="1" dirty="0">
                <a:solidFill>
                  <a:schemeClr val="tx2"/>
                </a:solidFill>
              </a:rPr>
              <a:t>l’alimentatore </a:t>
            </a:r>
            <a:r>
              <a:rPr lang="it-IT" sz="2800" dirty="0">
                <a:solidFill>
                  <a:schemeClr val="tx2"/>
                </a:solidFill>
              </a:rPr>
              <a:t>del magnete a rischio di </a:t>
            </a:r>
            <a:r>
              <a:rPr lang="it-IT" sz="2800" dirty="0" smtClean="0">
                <a:solidFill>
                  <a:schemeClr val="tx2"/>
                </a:solidFill>
              </a:rPr>
              <a:t>danneggiamento.</a:t>
            </a:r>
            <a:endParaRPr lang="it-IT" sz="2800" dirty="0">
              <a:solidFill>
                <a:schemeClr val="tx2"/>
              </a:solidFill>
            </a:endParaRPr>
          </a:p>
        </p:txBody>
      </p:sp>
      <p:pic>
        <p:nvPicPr>
          <p:cNvPr id="1032" name="Picture 8" descr="C:\Users\Sergio\Desktop\corso plc\interblocc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720380"/>
            <a:ext cx="5515470" cy="337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59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rgio\Desktop\corso plc\2014-12-23 10.17.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78" y="3620768"/>
            <a:ext cx="3960441" cy="297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5040560" cy="64807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2a) Logica di funzionamento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95536" y="1772814"/>
            <a:ext cx="8208912" cy="410445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Le </a:t>
            </a:r>
            <a:r>
              <a:rPr lang="it-IT" b="1" dirty="0" smtClean="0">
                <a:solidFill>
                  <a:schemeClr val="tx2"/>
                </a:solidFill>
              </a:rPr>
              <a:t>informazioni</a:t>
            </a:r>
            <a:r>
              <a:rPr lang="it-IT" sz="3500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(input) che il PLC acquisisce ed elabora sono: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- lo </a:t>
            </a:r>
            <a:r>
              <a:rPr lang="it-IT" b="1" i="1" dirty="0" smtClean="0">
                <a:solidFill>
                  <a:schemeClr val="tx2"/>
                </a:solidFill>
              </a:rPr>
              <a:t>stato </a:t>
            </a:r>
            <a:r>
              <a:rPr lang="it-IT" b="1" dirty="0" smtClean="0">
                <a:solidFill>
                  <a:schemeClr val="tx2"/>
                </a:solidFill>
              </a:rPr>
              <a:t>del flusso </a:t>
            </a:r>
            <a:r>
              <a:rPr lang="it-IT" sz="2800" dirty="0" smtClean="0">
                <a:solidFill>
                  <a:schemeClr val="tx2"/>
                </a:solidFill>
              </a:rPr>
              <a:t>dell’acqua nel magnete: </a:t>
            </a:r>
          </a:p>
          <a:p>
            <a:pPr algn="l"/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    sufficiente / insufficiente </a:t>
            </a:r>
            <a:r>
              <a:rPr lang="it-IT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(PLC Impianti a fluido)</a:t>
            </a:r>
            <a:r>
              <a:rPr lang="it-IT" sz="2800" dirty="0" smtClean="0">
                <a:solidFill>
                  <a:schemeClr val="tx2"/>
                </a:solidFill>
              </a:rPr>
              <a:t>;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- lo </a:t>
            </a:r>
            <a:r>
              <a:rPr lang="it-IT" b="1" i="1" dirty="0" smtClean="0">
                <a:solidFill>
                  <a:schemeClr val="tx2"/>
                </a:solidFill>
              </a:rPr>
              <a:t>stato</a:t>
            </a:r>
            <a:r>
              <a:rPr lang="it-IT" b="1" dirty="0" smtClean="0">
                <a:solidFill>
                  <a:schemeClr val="tx2"/>
                </a:solidFill>
              </a:rPr>
              <a:t> di temperatura </a:t>
            </a:r>
            <a:r>
              <a:rPr lang="it-IT" sz="2800" dirty="0" smtClean="0">
                <a:solidFill>
                  <a:schemeClr val="tx2"/>
                </a:solidFill>
              </a:rPr>
              <a:t>del magnete: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   inferiore / superiore alla soglia di sicurezza </a:t>
            </a:r>
          </a:p>
          <a:p>
            <a:pPr algn="l"/>
            <a:r>
              <a:rPr lang="it-IT" sz="2800" dirty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    </a:t>
            </a:r>
            <a:r>
              <a:rPr lang="it-IT" sz="2800" dirty="0" smtClean="0">
                <a:solidFill>
                  <a:schemeClr val="accent6">
                    <a:lumMod val="75000"/>
                  </a:schemeClr>
                </a:solidFill>
              </a:rPr>
              <a:t>(termostati installati sul magnete)</a:t>
            </a:r>
            <a:r>
              <a:rPr lang="it-IT" sz="28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 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Entrambe le informazioni sono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indispensabili per garantire la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protezione degli avvolgimenti.</a:t>
            </a:r>
          </a:p>
        </p:txBody>
      </p:sp>
      <p:pic>
        <p:nvPicPr>
          <p:cNvPr id="3074" name="Picture 2" descr="C:\Users\Sergio\Desktop\corso plc\2014-12-23 10.09.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229" y="2229845"/>
            <a:ext cx="1783390" cy="133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/>
          <p:cNvSpPr/>
          <p:nvPr/>
        </p:nvSpPr>
        <p:spPr>
          <a:xfrm>
            <a:off x="5868144" y="5013176"/>
            <a:ext cx="1296144" cy="78179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2051720" y="3922762"/>
            <a:ext cx="3816424" cy="1381242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971600" y="3922762"/>
            <a:ext cx="1080120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e 21"/>
          <p:cNvSpPr/>
          <p:nvPr/>
        </p:nvSpPr>
        <p:spPr>
          <a:xfrm>
            <a:off x="7092280" y="2636912"/>
            <a:ext cx="1008112" cy="57606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3" name="Connettore 2 22"/>
          <p:cNvCxnSpPr/>
          <p:nvPr/>
        </p:nvCxnSpPr>
        <p:spPr>
          <a:xfrm flipV="1">
            <a:off x="5220072" y="3201914"/>
            <a:ext cx="2088232" cy="188327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3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6912768" cy="318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5040560" cy="648072"/>
          </a:xfrm>
        </p:spPr>
        <p:txBody>
          <a:bodyPr/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2b) Logica di funzionamento</a:t>
            </a:r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86011" y="1735881"/>
            <a:ext cx="6850285" cy="24131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Le informazioni vengono così </a:t>
            </a:r>
            <a:r>
              <a:rPr lang="it-IT" sz="3400" dirty="0" smtClean="0">
                <a:solidFill>
                  <a:schemeClr val="tx2"/>
                </a:solidFill>
              </a:rPr>
              <a:t>elaborate </a:t>
            </a:r>
            <a:r>
              <a:rPr lang="it-IT" sz="2800" dirty="0" smtClean="0">
                <a:solidFill>
                  <a:schemeClr val="tx2"/>
                </a:solidFill>
              </a:rPr>
              <a:t>dal PLC:</a:t>
            </a:r>
          </a:p>
          <a:p>
            <a:pPr algn="l"/>
            <a:endParaRPr lang="it-IT" sz="500" dirty="0" smtClean="0">
              <a:solidFill>
                <a:schemeClr val="tx2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00B050"/>
                </a:solidFill>
              </a:rPr>
              <a:t>può scorrere corrente nel magnete se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- il </a:t>
            </a:r>
            <a:r>
              <a:rPr lang="it-IT" b="1" dirty="0" smtClean="0">
                <a:solidFill>
                  <a:srgbClr val="92D050"/>
                </a:solidFill>
              </a:rPr>
              <a:t>flusso</a:t>
            </a:r>
            <a:r>
              <a:rPr lang="it-IT" dirty="0" smtClean="0">
                <a:solidFill>
                  <a:srgbClr val="92D050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dell’acqua che lo raffredda è </a:t>
            </a:r>
            <a:r>
              <a:rPr lang="it-IT" b="1" dirty="0" smtClean="0">
                <a:solidFill>
                  <a:srgbClr val="92D050"/>
                </a:solidFill>
              </a:rPr>
              <a:t>sufficiente</a:t>
            </a:r>
          </a:p>
          <a:p>
            <a:pPr algn="l"/>
            <a:r>
              <a:rPr lang="it-IT" b="1" dirty="0" smtClean="0">
                <a:solidFill>
                  <a:schemeClr val="tx2"/>
                </a:solidFill>
              </a:rPr>
              <a:t>         </a:t>
            </a:r>
            <a:r>
              <a:rPr lang="it-IT" sz="3400" b="1" dirty="0">
                <a:solidFill>
                  <a:srgbClr val="92D050"/>
                </a:solidFill>
              </a:rPr>
              <a:t>e</a:t>
            </a:r>
            <a:r>
              <a:rPr lang="it-IT" sz="3400" b="1" dirty="0" smtClean="0">
                <a:solidFill>
                  <a:srgbClr val="92D050"/>
                </a:solidFill>
              </a:rPr>
              <a:t> </a:t>
            </a:r>
            <a:r>
              <a:rPr lang="it-IT" sz="2600" b="1" dirty="0" smtClean="0">
                <a:solidFill>
                  <a:srgbClr val="92D050"/>
                </a:solidFill>
              </a:rPr>
              <a:t>(AND LOGICO)</a:t>
            </a:r>
            <a:endParaRPr lang="it-IT" sz="2200" b="1" dirty="0" smtClean="0">
              <a:solidFill>
                <a:srgbClr val="92D050"/>
              </a:solidFill>
            </a:endParaRP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  - la </a:t>
            </a:r>
            <a:r>
              <a:rPr lang="it-IT" b="1" dirty="0" smtClean="0">
                <a:solidFill>
                  <a:srgbClr val="92D050"/>
                </a:solidFill>
              </a:rPr>
              <a:t>temperatura</a:t>
            </a:r>
            <a:r>
              <a:rPr lang="it-IT" sz="3300" dirty="0" smtClean="0">
                <a:solidFill>
                  <a:srgbClr val="92D050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del magnete è </a:t>
            </a:r>
            <a:r>
              <a:rPr lang="it-IT" b="1" dirty="0" smtClean="0">
                <a:solidFill>
                  <a:srgbClr val="92D050"/>
                </a:solidFill>
              </a:rPr>
              <a:t>inferiore alla soglia di sicurezza</a:t>
            </a:r>
            <a:r>
              <a:rPr lang="it-IT" sz="28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it-IT" sz="1100" dirty="0">
              <a:solidFill>
                <a:schemeClr val="tx2"/>
              </a:solidFill>
            </a:endParaRPr>
          </a:p>
          <a:p>
            <a:pPr algn="l"/>
            <a:r>
              <a:rPr lang="it-IT" sz="3500" b="1" dirty="0" smtClean="0">
                <a:solidFill>
                  <a:srgbClr val="FF0000"/>
                </a:solidFill>
              </a:rPr>
              <a:t>Diversamente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il PLC produce in uscita «</a:t>
            </a:r>
            <a:r>
              <a:rPr lang="it-IT" b="1" dirty="0" err="1" smtClean="0">
                <a:solidFill>
                  <a:srgbClr val="FF0000"/>
                </a:solidFill>
              </a:rPr>
              <a:t>External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interlock</a:t>
            </a:r>
            <a:r>
              <a:rPr lang="it-IT" sz="2800" dirty="0" smtClean="0">
                <a:solidFill>
                  <a:schemeClr val="tx2"/>
                </a:solidFill>
              </a:rPr>
              <a:t>» </a:t>
            </a:r>
          </a:p>
          <a:p>
            <a:pPr algn="l"/>
            <a:r>
              <a:rPr lang="it-IT" sz="200" dirty="0" smtClean="0">
                <a:solidFill>
                  <a:schemeClr val="tx2"/>
                </a:solidFill>
              </a:rPr>
              <a:t>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				           </a:t>
            </a:r>
            <a:r>
              <a:rPr lang="it-IT" sz="2200" dirty="0" smtClean="0">
                <a:solidFill>
                  <a:srgbClr val="FF0000"/>
                </a:solidFill>
              </a:rPr>
              <a:t>(interblocco esterno…)</a:t>
            </a: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  <a:p>
            <a:pPr algn="l"/>
            <a:endParaRPr lang="it-IT" sz="28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192688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3a</a:t>
            </a:r>
            <a:r>
              <a:rPr lang="it-IT" dirty="0">
                <a:solidFill>
                  <a:schemeClr val="accent6">
                    <a:lumMod val="75000"/>
                  </a:schemeClr>
                </a:solidFill>
              </a:rPr>
              <a:t>) Analisi dell’interblocco esterno</a:t>
            </a: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323528" y="1844824"/>
            <a:ext cx="8496944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L’evento «</a:t>
            </a:r>
            <a:r>
              <a:rPr lang="it-IT" sz="3000" b="1" dirty="0" err="1" smtClean="0">
                <a:solidFill>
                  <a:srgbClr val="FF0000"/>
                </a:solidFill>
              </a:rPr>
              <a:t>external</a:t>
            </a:r>
            <a:r>
              <a:rPr lang="it-IT" sz="3000" b="1" dirty="0" smtClean="0">
                <a:solidFill>
                  <a:srgbClr val="FF0000"/>
                </a:solidFill>
              </a:rPr>
              <a:t> </a:t>
            </a:r>
            <a:r>
              <a:rPr lang="it-IT" sz="3000" b="1" dirty="0" err="1" smtClean="0">
                <a:solidFill>
                  <a:srgbClr val="FF0000"/>
                </a:solidFill>
              </a:rPr>
              <a:t>interlock</a:t>
            </a:r>
            <a:r>
              <a:rPr lang="it-IT" sz="2800" dirty="0" smtClean="0">
                <a:solidFill>
                  <a:schemeClr val="tx2"/>
                </a:solidFill>
              </a:rPr>
              <a:t>» viene segnalato nella finestra «</a:t>
            </a:r>
            <a:r>
              <a:rPr lang="it-IT" sz="2800" dirty="0" err="1" smtClean="0">
                <a:solidFill>
                  <a:schemeClr val="tx2"/>
                </a:solidFill>
              </a:rPr>
              <a:t>Mag</a:t>
            </a:r>
            <a:r>
              <a:rPr lang="it-IT" sz="2800" dirty="0" smtClean="0">
                <a:solidFill>
                  <a:schemeClr val="tx2"/>
                </a:solidFill>
              </a:rPr>
              <a:t> Terminal» del sistema di controllo come </a:t>
            </a:r>
            <a:r>
              <a:rPr lang="it-IT" sz="2800" b="1" dirty="0" smtClean="0">
                <a:solidFill>
                  <a:srgbClr val="FF0000"/>
                </a:solidFill>
              </a:rPr>
              <a:t>fault</a:t>
            </a:r>
            <a:r>
              <a:rPr lang="it-IT" sz="2800" dirty="0" smtClean="0">
                <a:solidFill>
                  <a:schemeClr val="tx2"/>
                </a:solidFill>
              </a:rPr>
              <a:t>.</a:t>
            </a: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sp>
        <p:nvSpPr>
          <p:cNvPr id="6" name="Sottotitolo 2"/>
          <p:cNvSpPr txBox="1">
            <a:spLocks/>
          </p:cNvSpPr>
          <p:nvPr/>
        </p:nvSpPr>
        <p:spPr>
          <a:xfrm>
            <a:off x="6516216" y="2972115"/>
            <a:ext cx="2376264" cy="3245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dirty="0" smtClean="0">
                <a:solidFill>
                  <a:schemeClr val="tx2"/>
                </a:solidFill>
              </a:rPr>
              <a:t>Attenzione a non confondere «</a:t>
            </a:r>
            <a:r>
              <a:rPr lang="it-IT" sz="2800" dirty="0" err="1" smtClean="0">
                <a:solidFill>
                  <a:schemeClr val="tx2"/>
                </a:solidFill>
              </a:rPr>
              <a:t>external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 err="1" smtClean="0">
                <a:solidFill>
                  <a:schemeClr val="tx2"/>
                </a:solidFill>
              </a:rPr>
              <a:t>interlock</a:t>
            </a:r>
            <a:r>
              <a:rPr lang="it-IT" sz="2800" dirty="0" smtClean="0">
                <a:solidFill>
                  <a:schemeClr val="tx2"/>
                </a:solidFill>
              </a:rPr>
              <a:t>» 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con </a:t>
            </a:r>
          </a:p>
          <a:p>
            <a:r>
              <a:rPr lang="it-IT" sz="2800" dirty="0" smtClean="0">
                <a:solidFill>
                  <a:schemeClr val="tx2"/>
                </a:solidFill>
              </a:rPr>
              <a:t>«water flow </a:t>
            </a:r>
            <a:r>
              <a:rPr lang="it-IT" sz="2800" dirty="0" err="1" smtClean="0">
                <a:solidFill>
                  <a:schemeClr val="tx2"/>
                </a:solidFill>
              </a:rPr>
              <a:t>failure</a:t>
            </a:r>
            <a:r>
              <a:rPr lang="it-IT" sz="2800" dirty="0" smtClean="0">
                <a:solidFill>
                  <a:schemeClr val="tx2"/>
                </a:solidFill>
              </a:rPr>
              <a:t>»</a:t>
            </a:r>
          </a:p>
          <a:p>
            <a:endParaRPr lang="it-IT" sz="2800" dirty="0">
              <a:solidFill>
                <a:schemeClr val="tx2"/>
              </a:solidFill>
            </a:endParaRPr>
          </a:p>
          <a:p>
            <a:endParaRPr lang="it-IT" sz="2800" dirty="0">
              <a:solidFill>
                <a:schemeClr val="tx2"/>
              </a:solidFill>
            </a:endParaRPr>
          </a:p>
          <a:p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74" y="3068960"/>
            <a:ext cx="5975250" cy="332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0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192688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3b)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Analisi dell’interblocco esterno</a:t>
            </a: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1666895"/>
            <a:ext cx="7128792" cy="1402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Come facciamo a conoscere il </a:t>
            </a:r>
            <a:r>
              <a:rPr lang="it-IT" sz="3000" b="1" dirty="0" smtClean="0">
                <a:solidFill>
                  <a:schemeClr val="tx2"/>
                </a:solidFill>
              </a:rPr>
              <a:t>motivo</a:t>
            </a:r>
            <a:r>
              <a:rPr lang="it-IT" sz="3000" dirty="0" smtClean="0">
                <a:solidFill>
                  <a:schemeClr val="tx2"/>
                </a:solidFill>
              </a:rPr>
              <a:t> </a:t>
            </a:r>
            <a:r>
              <a:rPr lang="it-IT" sz="2800" dirty="0" smtClean="0">
                <a:solidFill>
                  <a:schemeClr val="tx2"/>
                </a:solidFill>
              </a:rPr>
              <a:t>per cui è intervenuto un </a:t>
            </a:r>
            <a:r>
              <a:rPr lang="it-IT" sz="3000" b="1" dirty="0" err="1" smtClean="0">
                <a:solidFill>
                  <a:schemeClr val="tx2"/>
                </a:solidFill>
              </a:rPr>
              <a:t>external</a:t>
            </a:r>
            <a:r>
              <a:rPr lang="it-IT" sz="3000" b="1" dirty="0" smtClean="0">
                <a:solidFill>
                  <a:schemeClr val="tx2"/>
                </a:solidFill>
              </a:rPr>
              <a:t> </a:t>
            </a:r>
            <a:r>
              <a:rPr lang="it-IT" sz="3000" b="1" dirty="0" err="1" smtClean="0">
                <a:solidFill>
                  <a:schemeClr val="tx2"/>
                </a:solidFill>
              </a:rPr>
              <a:t>interlock</a:t>
            </a:r>
            <a:r>
              <a:rPr lang="it-IT" sz="2800" dirty="0" smtClean="0">
                <a:solidFill>
                  <a:schemeClr val="tx2"/>
                </a:solidFill>
              </a:rPr>
              <a:t>? </a:t>
            </a:r>
          </a:p>
          <a:p>
            <a:pPr algn="l"/>
            <a:r>
              <a:rPr lang="it-IT" sz="2800" dirty="0" smtClean="0">
                <a:solidFill>
                  <a:schemeClr val="tx2"/>
                </a:solidFill>
              </a:rPr>
              <a:t>Lo </a:t>
            </a:r>
            <a:r>
              <a:rPr lang="it-IT" sz="2800" b="1" dirty="0" smtClean="0">
                <a:solidFill>
                  <a:schemeClr val="tx2"/>
                </a:solidFill>
              </a:rPr>
              <a:t>SCADA</a:t>
            </a:r>
            <a:r>
              <a:rPr lang="it-IT" sz="2800" dirty="0" smtClean="0">
                <a:solidFill>
                  <a:schemeClr val="tx2"/>
                </a:solidFill>
              </a:rPr>
              <a:t> </a:t>
            </a:r>
            <a:r>
              <a:rPr lang="it-IT" sz="2800" dirty="0">
                <a:solidFill>
                  <a:schemeClr val="tx2"/>
                </a:solidFill>
              </a:rPr>
              <a:t>(il supervisore degli impianti</a:t>
            </a:r>
            <a:r>
              <a:rPr lang="it-IT" sz="2800" dirty="0" smtClean="0">
                <a:solidFill>
                  <a:schemeClr val="tx2"/>
                </a:solidFill>
              </a:rPr>
              <a:t>) segnala </a:t>
            </a:r>
            <a:r>
              <a:rPr lang="it-IT" sz="2800" dirty="0" err="1" smtClean="0">
                <a:solidFill>
                  <a:schemeClr val="tx2"/>
                </a:solidFill>
              </a:rPr>
              <a:t>flussostati</a:t>
            </a:r>
            <a:r>
              <a:rPr lang="it-IT" sz="2800" dirty="0" smtClean="0">
                <a:solidFill>
                  <a:schemeClr val="tx2"/>
                </a:solidFill>
              </a:rPr>
              <a:t> e termostati in allarme …</a:t>
            </a: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147" name="Picture 3" descr="C:\Users\Sergio\Desktop\corso plc\plcF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5981"/>
            <a:ext cx="1080120" cy="12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ergio\Desktop\corso plc\2014-12-23 09.58.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8" y="3212976"/>
            <a:ext cx="835389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61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8568952" cy="864096"/>
          </a:xfr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it-IT" sz="38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Impianti PLC a protezione dei magneti</a:t>
            </a:r>
            <a:endParaRPr lang="it-IT" sz="38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3528" y="1124744"/>
            <a:ext cx="6192688" cy="637381"/>
          </a:xfrm>
        </p:spPr>
        <p:txBody>
          <a:bodyPr>
            <a:normAutofit/>
          </a:bodyPr>
          <a:lstStyle/>
          <a:p>
            <a:pPr algn="l"/>
            <a:r>
              <a:rPr lang="it-I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3c) </a:t>
            </a:r>
            <a:r>
              <a:rPr 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Analisi dell’interblocco esterno</a:t>
            </a:r>
          </a:p>
          <a:p>
            <a:pPr algn="l"/>
            <a:endParaRPr lang="it-I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ottotitolo 2"/>
          <p:cNvSpPr txBox="1">
            <a:spLocks/>
          </p:cNvSpPr>
          <p:nvPr/>
        </p:nvSpPr>
        <p:spPr>
          <a:xfrm>
            <a:off x="1691680" y="1666896"/>
            <a:ext cx="7128792" cy="699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800" dirty="0" smtClean="0">
                <a:solidFill>
                  <a:srgbClr val="E9EFF7"/>
                </a:solidFill>
              </a:rPr>
              <a:t>Lo </a:t>
            </a:r>
            <a:r>
              <a:rPr lang="it-IT" sz="2800" b="1" dirty="0" smtClean="0">
                <a:solidFill>
                  <a:srgbClr val="E9EFF7"/>
                </a:solidFill>
              </a:rPr>
              <a:t>SCADA </a:t>
            </a:r>
            <a:r>
              <a:rPr lang="it-IT" sz="2800" dirty="0" smtClean="0">
                <a:solidFill>
                  <a:schemeClr val="tx2"/>
                </a:solidFill>
              </a:rPr>
              <a:t>… elenca gli alimentatori interbloccati…</a:t>
            </a: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>
              <a:solidFill>
                <a:schemeClr val="tx2"/>
              </a:solidFill>
            </a:endParaRPr>
          </a:p>
          <a:p>
            <a:pPr algn="l"/>
            <a:endParaRPr lang="it-IT" sz="2800" dirty="0" smtClean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305" y="2132856"/>
            <a:ext cx="680314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Sergio\Desktop\corso plc\plcFa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080120" cy="122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11665</TotalTime>
  <Words>1522</Words>
  <Application>Microsoft Office PowerPoint</Application>
  <PresentationFormat>Presentazione su schermo (4:3)</PresentationFormat>
  <Paragraphs>191</Paragraphs>
  <Slides>23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CORSO DI FORMAZIONE Introduzione all’operazione degli Acceleratori dei LNF  Impianti PLC a protezione dei magneti di Daφne Relatore: S. Ceravolo - Supervisore: R. Ricci Gennaio 2015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  <vt:lpstr>Impianti PLC a protezione dei magneti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PLC a protezione dei magneti</dc:title>
  <dc:creator>localAdmin</dc:creator>
  <cp:lastModifiedBy>localAdmin</cp:lastModifiedBy>
  <cp:revision>301</cp:revision>
  <dcterms:created xsi:type="dcterms:W3CDTF">2014-12-23T03:57:51Z</dcterms:created>
  <dcterms:modified xsi:type="dcterms:W3CDTF">2015-01-08T15:26:51Z</dcterms:modified>
  <cp:contentStatus/>
</cp:coreProperties>
</file>