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28"/>
  </p:notesMasterIdLst>
  <p:sldIdLst>
    <p:sldId id="256" r:id="rId2"/>
    <p:sldId id="260" r:id="rId3"/>
    <p:sldId id="258" r:id="rId4"/>
    <p:sldId id="259" r:id="rId5"/>
    <p:sldId id="257" r:id="rId6"/>
    <p:sldId id="261" r:id="rId7"/>
    <p:sldId id="262" r:id="rId8"/>
    <p:sldId id="263" r:id="rId9"/>
    <p:sldId id="264" r:id="rId10"/>
    <p:sldId id="265" r:id="rId11"/>
    <p:sldId id="270" r:id="rId12"/>
    <p:sldId id="266" r:id="rId13"/>
    <p:sldId id="268" r:id="rId14"/>
    <p:sldId id="267" r:id="rId15"/>
    <p:sldId id="269" r:id="rId16"/>
    <p:sldId id="271" r:id="rId17"/>
    <p:sldId id="272" r:id="rId18"/>
    <p:sldId id="273" r:id="rId19"/>
    <p:sldId id="274" r:id="rId20"/>
    <p:sldId id="275" r:id="rId21"/>
    <p:sldId id="276" r:id="rId22"/>
    <p:sldId id="280" r:id="rId23"/>
    <p:sldId id="277" r:id="rId24"/>
    <p:sldId id="278" r:id="rId25"/>
    <p:sldId id="279" r:id="rId26"/>
    <p:sldId id="281" r:id="rId2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autoAdjust="0"/>
    <p:restoredTop sz="94662" autoAdjust="0"/>
  </p:normalViewPr>
  <p:slideViewPr>
    <p:cSldViewPr>
      <p:cViewPr>
        <p:scale>
          <a:sx n="77" d="100"/>
          <a:sy n="77" d="100"/>
        </p:scale>
        <p:origin x="612" y="9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CD0453-452A-4C67-BCC0-1718CBD3DA5B}" type="datetimeFigureOut">
              <a:rPr lang="it-IT" smtClean="0"/>
              <a:t>08/01/2015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13043F-EADB-4D73-AD42-C79B4DE2F116}" type="slidenum">
              <a:rPr lang="it-IT" smtClean="0"/>
              <a:t>‹N›</a:t>
            </a:fld>
            <a:endParaRPr lang="it-IT"/>
          </a:p>
        </p:txBody>
      </p:sp>
    </p:spTree>
    <p:extLst>
      <p:ext uri="{BB962C8B-B14F-4D97-AF65-F5344CB8AC3E}">
        <p14:creationId xmlns:p14="http://schemas.microsoft.com/office/powerpoint/2010/main" val="2316191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E13043F-EADB-4D73-AD42-C79B4DE2F116}" type="slidenum">
              <a:rPr lang="it-IT" smtClean="0"/>
              <a:t>1</a:t>
            </a:fld>
            <a:endParaRPr lang="it-IT"/>
          </a:p>
        </p:txBody>
      </p:sp>
    </p:spTree>
    <p:extLst>
      <p:ext uri="{BB962C8B-B14F-4D97-AF65-F5344CB8AC3E}">
        <p14:creationId xmlns:p14="http://schemas.microsoft.com/office/powerpoint/2010/main" val="950308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E13043F-EADB-4D73-AD42-C79B4DE2F116}" type="slidenum">
              <a:rPr lang="it-IT" smtClean="0"/>
              <a:t>23</a:t>
            </a:fld>
            <a:endParaRPr lang="it-IT"/>
          </a:p>
        </p:txBody>
      </p:sp>
    </p:spTree>
    <p:extLst>
      <p:ext uri="{BB962C8B-B14F-4D97-AF65-F5344CB8AC3E}">
        <p14:creationId xmlns:p14="http://schemas.microsoft.com/office/powerpoint/2010/main" val="2336676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E13043F-EADB-4D73-AD42-C79B4DE2F116}" type="slidenum">
              <a:rPr lang="it-IT" smtClean="0"/>
              <a:t>24</a:t>
            </a:fld>
            <a:endParaRPr lang="it-IT"/>
          </a:p>
        </p:txBody>
      </p:sp>
    </p:spTree>
    <p:extLst>
      <p:ext uri="{BB962C8B-B14F-4D97-AF65-F5344CB8AC3E}">
        <p14:creationId xmlns:p14="http://schemas.microsoft.com/office/powerpoint/2010/main" val="2336676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E13043F-EADB-4D73-AD42-C79B4DE2F116}" type="slidenum">
              <a:rPr lang="it-IT" smtClean="0"/>
              <a:t>25</a:t>
            </a:fld>
            <a:endParaRPr lang="it-IT"/>
          </a:p>
        </p:txBody>
      </p:sp>
    </p:spTree>
    <p:extLst>
      <p:ext uri="{BB962C8B-B14F-4D97-AF65-F5344CB8AC3E}">
        <p14:creationId xmlns:p14="http://schemas.microsoft.com/office/powerpoint/2010/main" val="2336676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E13043F-EADB-4D73-AD42-C79B4DE2F116}" type="slidenum">
              <a:rPr lang="it-IT" smtClean="0"/>
              <a:t>26</a:t>
            </a:fld>
            <a:endParaRPr lang="it-IT"/>
          </a:p>
        </p:txBody>
      </p:sp>
    </p:spTree>
    <p:extLst>
      <p:ext uri="{BB962C8B-B14F-4D97-AF65-F5344CB8AC3E}">
        <p14:creationId xmlns:p14="http://schemas.microsoft.com/office/powerpoint/2010/main" val="2336676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E13043F-EADB-4D73-AD42-C79B4DE2F116}" type="slidenum">
              <a:rPr lang="it-IT" smtClean="0"/>
              <a:t>2</a:t>
            </a:fld>
            <a:endParaRPr lang="it-IT"/>
          </a:p>
        </p:txBody>
      </p:sp>
    </p:spTree>
    <p:extLst>
      <p:ext uri="{BB962C8B-B14F-4D97-AF65-F5344CB8AC3E}">
        <p14:creationId xmlns:p14="http://schemas.microsoft.com/office/powerpoint/2010/main" val="2336676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E13043F-EADB-4D73-AD42-C79B4DE2F116}" type="slidenum">
              <a:rPr lang="it-IT" smtClean="0"/>
              <a:t>3</a:t>
            </a:fld>
            <a:endParaRPr lang="it-IT"/>
          </a:p>
        </p:txBody>
      </p:sp>
    </p:spTree>
    <p:extLst>
      <p:ext uri="{BB962C8B-B14F-4D97-AF65-F5344CB8AC3E}">
        <p14:creationId xmlns:p14="http://schemas.microsoft.com/office/powerpoint/2010/main" val="2674494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E13043F-EADB-4D73-AD42-C79B4DE2F116}" type="slidenum">
              <a:rPr lang="it-IT" smtClean="0"/>
              <a:t>4</a:t>
            </a:fld>
            <a:endParaRPr lang="it-IT"/>
          </a:p>
        </p:txBody>
      </p:sp>
    </p:spTree>
    <p:extLst>
      <p:ext uri="{BB962C8B-B14F-4D97-AF65-F5344CB8AC3E}">
        <p14:creationId xmlns:p14="http://schemas.microsoft.com/office/powerpoint/2010/main" val="798069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E13043F-EADB-4D73-AD42-C79B4DE2F116}" type="slidenum">
              <a:rPr lang="it-IT" smtClean="0"/>
              <a:t>5</a:t>
            </a:fld>
            <a:endParaRPr lang="it-IT"/>
          </a:p>
        </p:txBody>
      </p:sp>
    </p:spTree>
    <p:extLst>
      <p:ext uri="{BB962C8B-B14F-4D97-AF65-F5344CB8AC3E}">
        <p14:creationId xmlns:p14="http://schemas.microsoft.com/office/powerpoint/2010/main" val="2332135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E13043F-EADB-4D73-AD42-C79B4DE2F116}" type="slidenum">
              <a:rPr lang="it-IT" smtClean="0"/>
              <a:t>16</a:t>
            </a:fld>
            <a:endParaRPr lang="it-IT"/>
          </a:p>
        </p:txBody>
      </p:sp>
    </p:spTree>
    <p:extLst>
      <p:ext uri="{BB962C8B-B14F-4D97-AF65-F5344CB8AC3E}">
        <p14:creationId xmlns:p14="http://schemas.microsoft.com/office/powerpoint/2010/main" val="2336676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E13043F-EADB-4D73-AD42-C79B4DE2F116}" type="slidenum">
              <a:rPr lang="it-IT" smtClean="0"/>
              <a:t>20</a:t>
            </a:fld>
            <a:endParaRPr lang="it-IT"/>
          </a:p>
        </p:txBody>
      </p:sp>
    </p:spTree>
    <p:extLst>
      <p:ext uri="{BB962C8B-B14F-4D97-AF65-F5344CB8AC3E}">
        <p14:creationId xmlns:p14="http://schemas.microsoft.com/office/powerpoint/2010/main" val="2336676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E13043F-EADB-4D73-AD42-C79B4DE2F116}" type="slidenum">
              <a:rPr lang="it-IT" smtClean="0"/>
              <a:t>21</a:t>
            </a:fld>
            <a:endParaRPr lang="it-IT"/>
          </a:p>
        </p:txBody>
      </p:sp>
    </p:spTree>
    <p:extLst>
      <p:ext uri="{BB962C8B-B14F-4D97-AF65-F5344CB8AC3E}">
        <p14:creationId xmlns:p14="http://schemas.microsoft.com/office/powerpoint/2010/main" val="2336676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E13043F-EADB-4D73-AD42-C79B4DE2F116}" type="slidenum">
              <a:rPr lang="it-IT" smtClean="0"/>
              <a:t>22</a:t>
            </a:fld>
            <a:endParaRPr lang="it-IT"/>
          </a:p>
        </p:txBody>
      </p:sp>
    </p:spTree>
    <p:extLst>
      <p:ext uri="{BB962C8B-B14F-4D97-AF65-F5344CB8AC3E}">
        <p14:creationId xmlns:p14="http://schemas.microsoft.com/office/powerpoint/2010/main" val="2336676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Date Placeholder 29"/>
          <p:cNvSpPr>
            <a:spLocks noGrp="1"/>
          </p:cNvSpPr>
          <p:nvPr>
            <p:ph type="dt" sz="half" idx="10"/>
          </p:nvPr>
        </p:nvSpPr>
        <p:spPr/>
        <p:txBody>
          <a:bodyPr/>
          <a:lstStyle/>
          <a:p>
            <a:fld id="{0C5B8371-7FF4-476C-AFCD-717E52417105}" type="datetime1">
              <a:rPr lang="it-IT" smtClean="0"/>
              <a:t>08/01/2015</a:t>
            </a:fld>
            <a:endParaRPr lang="it-IT"/>
          </a:p>
        </p:txBody>
      </p:sp>
      <p:sp>
        <p:nvSpPr>
          <p:cNvPr id="19" name="Footer Placeholder 18"/>
          <p:cNvSpPr>
            <a:spLocks noGrp="1"/>
          </p:cNvSpPr>
          <p:nvPr>
            <p:ph type="ftr" sz="quarter" idx="11"/>
          </p:nvPr>
        </p:nvSpPr>
        <p:spPr/>
        <p:txBody>
          <a:bodyPr/>
          <a:lstStyle/>
          <a:p>
            <a:endParaRPr lang="it-IT"/>
          </a:p>
        </p:txBody>
      </p:sp>
      <p:sp>
        <p:nvSpPr>
          <p:cNvPr id="27" name="Slide Number Placeholder 26"/>
          <p:cNvSpPr>
            <a:spLocks noGrp="1"/>
          </p:cNvSpPr>
          <p:nvPr>
            <p:ph type="sldNum" sz="quarter" idx="12"/>
          </p:nvPr>
        </p:nvSpPr>
        <p:spPr/>
        <p:txBody>
          <a:bodyPr/>
          <a:lstStyle/>
          <a:p>
            <a:fld id="{0C53BFAB-2EB1-4D21-B504-C11FF4D0710C}"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it-IT" smtClean="0"/>
              <a:t>Fare clic per modificare lo stile del titolo</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Date Placeholder 3"/>
          <p:cNvSpPr>
            <a:spLocks noGrp="1"/>
          </p:cNvSpPr>
          <p:nvPr>
            <p:ph type="dt" sz="half" idx="10"/>
          </p:nvPr>
        </p:nvSpPr>
        <p:spPr/>
        <p:txBody>
          <a:bodyPr/>
          <a:lstStyle/>
          <a:p>
            <a:fld id="{2F440C04-3773-4E18-815F-A32EAA489DA7}" type="datetime1">
              <a:rPr lang="it-IT" smtClean="0"/>
              <a:t>08/01/2015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C53BFAB-2EB1-4D21-B504-C11FF4D0710C}"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Date Placeholder 3"/>
          <p:cNvSpPr>
            <a:spLocks noGrp="1"/>
          </p:cNvSpPr>
          <p:nvPr>
            <p:ph type="dt" sz="half" idx="10"/>
          </p:nvPr>
        </p:nvSpPr>
        <p:spPr/>
        <p:txBody>
          <a:bodyPr/>
          <a:lstStyle/>
          <a:p>
            <a:fld id="{6F716356-32D9-42B4-841B-FD198DAB525A}" type="datetime1">
              <a:rPr lang="it-IT" smtClean="0"/>
              <a:t>08/01/2015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C53BFAB-2EB1-4D21-B504-C11FF4D0710C}"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it-IT" smtClean="0"/>
              <a:t>Fare clic per modificare lo stile del titolo</a:t>
            </a:r>
            <a:endParaRPr kumimoji="0" lang="en-US"/>
          </a:p>
        </p:txBody>
      </p:sp>
      <p:sp>
        <p:nvSpPr>
          <p:cNvPr id="3" name="Content Placeholder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Date Placeholder 3"/>
          <p:cNvSpPr>
            <a:spLocks noGrp="1"/>
          </p:cNvSpPr>
          <p:nvPr>
            <p:ph type="dt" sz="half" idx="10"/>
          </p:nvPr>
        </p:nvSpPr>
        <p:spPr/>
        <p:txBody>
          <a:bodyPr/>
          <a:lstStyle/>
          <a:p>
            <a:fld id="{0457EC0D-C2BB-4AAE-9DEB-57253A13926E}" type="datetime1">
              <a:rPr lang="it-IT" smtClean="0"/>
              <a:t>08/01/2015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C53BFAB-2EB1-4D21-B504-C11FF4D0710C}"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Date Placeholder 3"/>
          <p:cNvSpPr>
            <a:spLocks noGrp="1"/>
          </p:cNvSpPr>
          <p:nvPr>
            <p:ph type="dt" sz="half" idx="10"/>
          </p:nvPr>
        </p:nvSpPr>
        <p:spPr/>
        <p:txBody>
          <a:bodyPr/>
          <a:lstStyle/>
          <a:p>
            <a:fld id="{F18F39EF-DBB5-44E8-BCC6-F19344E2339C}" type="datetime1">
              <a:rPr lang="it-IT" smtClean="0"/>
              <a:t>08/01/2015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C53BFAB-2EB1-4D21-B504-C11FF4D0710C}"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Date Placeholder 4"/>
          <p:cNvSpPr>
            <a:spLocks noGrp="1"/>
          </p:cNvSpPr>
          <p:nvPr>
            <p:ph type="dt" sz="half" idx="10"/>
          </p:nvPr>
        </p:nvSpPr>
        <p:spPr/>
        <p:txBody>
          <a:bodyPr/>
          <a:lstStyle/>
          <a:p>
            <a:fld id="{E71A58FC-C81A-4AE0-9D51-FD9781A9389B}" type="datetime1">
              <a:rPr lang="it-IT" smtClean="0"/>
              <a:t>08/01/2015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C53BFAB-2EB1-4D21-B504-C11FF4D0710C}"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Date Placeholder 6"/>
          <p:cNvSpPr>
            <a:spLocks noGrp="1"/>
          </p:cNvSpPr>
          <p:nvPr>
            <p:ph type="dt" sz="half" idx="10"/>
          </p:nvPr>
        </p:nvSpPr>
        <p:spPr/>
        <p:txBody>
          <a:bodyPr/>
          <a:lstStyle/>
          <a:p>
            <a:fld id="{B2226104-92AE-40C3-A498-CA9EEAC66488}" type="datetime1">
              <a:rPr lang="it-IT" smtClean="0"/>
              <a:t>08/01/2015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0C53BFAB-2EB1-4D21-B504-C11FF4D0710C}"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Date Placeholder 2"/>
          <p:cNvSpPr>
            <a:spLocks noGrp="1"/>
          </p:cNvSpPr>
          <p:nvPr>
            <p:ph type="dt" sz="half" idx="10"/>
          </p:nvPr>
        </p:nvSpPr>
        <p:spPr/>
        <p:txBody>
          <a:bodyPr/>
          <a:lstStyle/>
          <a:p>
            <a:fld id="{0A6AF217-A8A3-4EC6-8CFD-BAC7EDC3A77E}" type="datetime1">
              <a:rPr lang="it-IT" smtClean="0"/>
              <a:t>08/01/2015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0C53BFAB-2EB1-4D21-B504-C11FF4D0710C}"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391145-C206-456D-9F00-E55E47A87574}" type="datetime1">
              <a:rPr lang="it-IT" smtClean="0"/>
              <a:t>08/01/2015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0C53BFAB-2EB1-4D21-B504-C11FF4D0710C}"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Date Placeholder 4"/>
          <p:cNvSpPr>
            <a:spLocks noGrp="1"/>
          </p:cNvSpPr>
          <p:nvPr>
            <p:ph type="dt" sz="half" idx="10"/>
          </p:nvPr>
        </p:nvSpPr>
        <p:spPr/>
        <p:txBody>
          <a:bodyPr/>
          <a:lstStyle/>
          <a:p>
            <a:fld id="{B9997953-3E2D-4164-B763-D3C3312E8ACF}" type="datetime1">
              <a:rPr lang="it-IT" smtClean="0"/>
              <a:t>08/01/2015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C53BFAB-2EB1-4D21-B504-C11FF4D0710C}"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Date Placeholder 4"/>
          <p:cNvSpPr>
            <a:spLocks noGrp="1"/>
          </p:cNvSpPr>
          <p:nvPr>
            <p:ph type="dt" sz="half" idx="10"/>
          </p:nvPr>
        </p:nvSpPr>
        <p:spPr/>
        <p:txBody>
          <a:bodyPr/>
          <a:lstStyle/>
          <a:p>
            <a:fld id="{54837A40-2B2F-4E5A-81BB-17D5507B30FE}" type="datetime1">
              <a:rPr lang="it-IT" smtClean="0"/>
              <a:t>08/01/2015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a:xfrm>
            <a:off x="8077200" y="6356350"/>
            <a:ext cx="609600" cy="365125"/>
          </a:xfrm>
        </p:spPr>
        <p:txBody>
          <a:bodyPr/>
          <a:lstStyle/>
          <a:p>
            <a:fld id="{0C53BFAB-2EB1-4D21-B504-C11FF4D0710C}" type="slidenum">
              <a:rPr lang="it-IT" smtClean="0"/>
              <a:t>‹N›</a:t>
            </a:fld>
            <a:endParaRPr lang="it-IT"/>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4123C82-A4F0-4235-966F-7E7B91DD01FC}" type="datetime1">
              <a:rPr lang="it-IT" smtClean="0"/>
              <a:t>08/01/2015</a:t>
            </a:fld>
            <a:endParaRPr lang="it-IT"/>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C53BFAB-2EB1-4D21-B504-C11FF4D0710C}" type="slidenum">
              <a:rPr lang="it-IT" smtClean="0"/>
              <a:t>‹N›</a:t>
            </a:fld>
            <a:endParaRPr lang="it-IT"/>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sz="4800" dirty="0" smtClean="0"/>
              <a:t>Impianti ausiliari Dafne-</a:t>
            </a:r>
            <a:r>
              <a:rPr lang="it-IT" sz="4800" dirty="0" err="1" smtClean="0"/>
              <a:t>Sparc</a:t>
            </a:r>
            <a:endParaRPr lang="it-IT" sz="4800" dirty="0"/>
          </a:p>
        </p:txBody>
      </p:sp>
      <p:sp>
        <p:nvSpPr>
          <p:cNvPr id="3" name="Sottotitolo 2"/>
          <p:cNvSpPr>
            <a:spLocks noGrp="1"/>
          </p:cNvSpPr>
          <p:nvPr>
            <p:ph type="subTitle" idx="1"/>
          </p:nvPr>
        </p:nvSpPr>
        <p:spPr/>
        <p:txBody>
          <a:bodyPr/>
          <a:lstStyle/>
          <a:p>
            <a:r>
              <a:rPr lang="it-IT" dirty="0" smtClean="0"/>
              <a:t>Servizio Impianti a Fluido</a:t>
            </a:r>
            <a:endParaRPr lang="it-IT" dirty="0"/>
          </a:p>
        </p:txBody>
      </p:sp>
      <p:sp>
        <p:nvSpPr>
          <p:cNvPr id="4" name="CasellaDiTesto 3"/>
          <p:cNvSpPr txBox="1"/>
          <p:nvPr/>
        </p:nvSpPr>
        <p:spPr>
          <a:xfrm>
            <a:off x="516113" y="6165304"/>
            <a:ext cx="8131778" cy="369332"/>
          </a:xfrm>
          <a:prstGeom prst="rect">
            <a:avLst/>
          </a:prstGeom>
          <a:noFill/>
        </p:spPr>
        <p:txBody>
          <a:bodyPr wrap="none" rtlCol="0">
            <a:spAutoFit/>
          </a:bodyPr>
          <a:lstStyle/>
          <a:p>
            <a:pPr algn="ctr"/>
            <a:r>
              <a:rPr lang="it-IT" dirty="0" smtClean="0"/>
              <a:t>Corso di Introduzione </a:t>
            </a:r>
            <a:r>
              <a:rPr lang="it-IT" dirty="0"/>
              <a:t>all'operazione degli acceleratori dei LNF, </a:t>
            </a:r>
            <a:r>
              <a:rPr lang="it-IT" dirty="0" smtClean="0"/>
              <a:t>7-9 gennaio 2015</a:t>
            </a:r>
            <a:endParaRPr lang="it-IT" dirty="0"/>
          </a:p>
        </p:txBody>
      </p:sp>
    </p:spTree>
    <p:extLst>
      <p:ext uri="{BB962C8B-B14F-4D97-AF65-F5344CB8AC3E}">
        <p14:creationId xmlns:p14="http://schemas.microsoft.com/office/powerpoint/2010/main" val="2895788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dirty="0"/>
              <a:t>Impianto </a:t>
            </a:r>
            <a:r>
              <a:rPr lang="it-IT" sz="4000" dirty="0" err="1"/>
              <a:t>Cooling</a:t>
            </a:r>
            <a:r>
              <a:rPr lang="it-IT" sz="4000" dirty="0"/>
              <a:t> Accumulatore (segue)</a:t>
            </a:r>
          </a:p>
        </p:txBody>
      </p:sp>
      <p:pic>
        <p:nvPicPr>
          <p:cNvPr id="6" name="Segnaposto contenut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133644"/>
            <a:ext cx="8229600" cy="3992475"/>
          </a:xfrm>
        </p:spPr>
      </p:pic>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C53BFAB-2EB1-4D21-B504-C11FF4D0710C}" type="slidenum">
              <a:rPr lang="it-IT" smtClean="0"/>
              <a:t>10</a:t>
            </a:fld>
            <a:endParaRPr lang="it-IT"/>
          </a:p>
        </p:txBody>
      </p:sp>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1916832"/>
            <a:ext cx="3294366" cy="4392488"/>
          </a:xfrm>
          <a:prstGeom prst="rect">
            <a:avLst/>
          </a:prstGeom>
        </p:spPr>
      </p:pic>
    </p:spTree>
    <p:extLst>
      <p:ext uri="{BB962C8B-B14F-4D97-AF65-F5344CB8AC3E}">
        <p14:creationId xmlns:p14="http://schemas.microsoft.com/office/powerpoint/2010/main" val="329030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000" dirty="0" smtClean="0"/>
              <a:t>Stato </a:t>
            </a:r>
            <a:r>
              <a:rPr lang="it-IT" sz="4000" dirty="0" err="1" smtClean="0"/>
              <a:t>interlock</a:t>
            </a:r>
            <a:r>
              <a:rPr lang="it-IT" sz="4000" dirty="0" smtClean="0"/>
              <a:t> per gli alimentatori di </a:t>
            </a:r>
            <a:r>
              <a:rPr lang="it-IT" sz="4000" dirty="0" err="1" smtClean="0"/>
              <a:t>Sparc</a:t>
            </a:r>
            <a:endParaRPr lang="it-IT" sz="4000"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C53BFAB-2EB1-4D21-B504-C11FF4D0710C}" type="slidenum">
              <a:rPr lang="it-IT" smtClean="0"/>
              <a:t>11</a:t>
            </a:fld>
            <a:endParaRPr lang="it-IT"/>
          </a:p>
        </p:txBody>
      </p:sp>
      <p:pic>
        <p:nvPicPr>
          <p:cNvPr id="7" name="Segnaposto contenuto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1988840"/>
            <a:ext cx="5976664" cy="4077112"/>
          </a:xfrm>
        </p:spPr>
      </p:pic>
    </p:spTree>
    <p:extLst>
      <p:ext uri="{BB962C8B-B14F-4D97-AF65-F5344CB8AC3E}">
        <p14:creationId xmlns:p14="http://schemas.microsoft.com/office/powerpoint/2010/main" val="3961248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Impianto </a:t>
            </a:r>
            <a:r>
              <a:rPr lang="it-IT" dirty="0" err="1" smtClean="0"/>
              <a:t>Cooling</a:t>
            </a:r>
            <a:r>
              <a:rPr lang="it-IT" dirty="0" smtClean="0"/>
              <a:t> </a:t>
            </a:r>
            <a:r>
              <a:rPr lang="it-IT" dirty="0" err="1" smtClean="0"/>
              <a:t>Main</a:t>
            </a:r>
            <a:r>
              <a:rPr lang="it-IT" dirty="0" smtClean="0"/>
              <a:t> Rings</a:t>
            </a:r>
            <a:endParaRPr lang="it-IT"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C53BFAB-2EB1-4D21-B504-C11FF4D0710C}" type="slidenum">
              <a:rPr lang="it-IT" smtClean="0"/>
              <a:t>12</a:t>
            </a:fld>
            <a:endParaRPr lang="it-IT"/>
          </a:p>
        </p:txBody>
      </p:sp>
      <p:pic>
        <p:nvPicPr>
          <p:cNvPr id="7" name="Segnaposto contenuto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126504"/>
            <a:ext cx="8229600" cy="4006755"/>
          </a:xfrm>
        </p:spPr>
      </p:pic>
    </p:spTree>
    <p:extLst>
      <p:ext uri="{BB962C8B-B14F-4D97-AF65-F5344CB8AC3E}">
        <p14:creationId xmlns:p14="http://schemas.microsoft.com/office/powerpoint/2010/main" val="2703015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4000" dirty="0"/>
              <a:t>Impianto </a:t>
            </a:r>
            <a:r>
              <a:rPr lang="it-IT" sz="4000" dirty="0" err="1"/>
              <a:t>Cooling</a:t>
            </a:r>
            <a:r>
              <a:rPr lang="it-IT" sz="4000" dirty="0"/>
              <a:t> </a:t>
            </a:r>
            <a:r>
              <a:rPr lang="it-IT" sz="4000" dirty="0" err="1"/>
              <a:t>Main</a:t>
            </a:r>
            <a:r>
              <a:rPr lang="it-IT" sz="4000" dirty="0"/>
              <a:t> Rings (segue)</a:t>
            </a:r>
          </a:p>
        </p:txBody>
      </p:sp>
      <p:sp>
        <p:nvSpPr>
          <p:cNvPr id="3" name="Segnaposto contenuto 2"/>
          <p:cNvSpPr>
            <a:spLocks noGrp="1"/>
          </p:cNvSpPr>
          <p:nvPr>
            <p:ph idx="1"/>
          </p:nvPr>
        </p:nvSpPr>
        <p:spPr>
          <a:xfrm>
            <a:off x="467544" y="2060848"/>
            <a:ext cx="8229600" cy="4389120"/>
          </a:xfrm>
        </p:spPr>
        <p:txBody>
          <a:bodyPr>
            <a:normAutofit fontScale="77500" lnSpcReduction="20000"/>
          </a:bodyPr>
          <a:lstStyle/>
          <a:p>
            <a:pPr marL="0" indent="0">
              <a:buNone/>
            </a:pPr>
            <a:r>
              <a:rPr lang="it-IT" dirty="0" smtClean="0"/>
              <a:t>L’impianto deve rispondere a necessità modificate rispetto al progetto iniziale, per la riduzione della potenza impegnata a seguito delle modifiche di </a:t>
            </a:r>
            <a:r>
              <a:rPr lang="it-IT" dirty="0" err="1" smtClean="0"/>
              <a:t>Wiggler</a:t>
            </a:r>
            <a:r>
              <a:rPr lang="it-IT" dirty="0" smtClean="0"/>
              <a:t> e Setti.</a:t>
            </a:r>
          </a:p>
          <a:p>
            <a:pPr marL="0" indent="0">
              <a:buNone/>
            </a:pPr>
            <a:r>
              <a:rPr lang="it-IT" dirty="0" smtClean="0"/>
              <a:t>Data la riduzione di potenza necessaria, recentemente è stato possibile ridurre la portata di raffreddamento del circuito alta pressione, al fine di ridurre la velocità dell’acqua, con lo scopo di limitare la rottura dei tubi di gomma per il raffreddamento dei </a:t>
            </a:r>
            <a:r>
              <a:rPr lang="it-IT" dirty="0" err="1" smtClean="0"/>
              <a:t>Wiggler</a:t>
            </a:r>
            <a:r>
              <a:rPr lang="it-IT" dirty="0" smtClean="0"/>
              <a:t> (circa metà della velocità precedente). Questa modifica ha comportato la necessità di passare il raffreddamento dei PS in piattaforma Dafne dal circuito HP a quello LP (che ora risulta a più alta pressione!), per i quali la nuova configurazione, basata sulle esigenze di </a:t>
            </a:r>
            <a:r>
              <a:rPr lang="it-IT" dirty="0" err="1" smtClean="0"/>
              <a:t>Wiggler</a:t>
            </a:r>
            <a:r>
              <a:rPr lang="it-IT" dirty="0" smtClean="0"/>
              <a:t> e RF, non consentiva il funzionamento.</a:t>
            </a:r>
          </a:p>
          <a:p>
            <a:pPr marL="0" indent="0">
              <a:buNone/>
            </a:pPr>
            <a:r>
              <a:rPr lang="it-IT" dirty="0" smtClean="0"/>
              <a:t>L’</a:t>
            </a:r>
            <a:r>
              <a:rPr lang="it-IT" dirty="0" err="1" smtClean="0"/>
              <a:t>interlock</a:t>
            </a:r>
            <a:r>
              <a:rPr lang="it-IT" dirty="0" smtClean="0"/>
              <a:t> dei magneti afferenti ai vari collettori del circuito di raffreddamento dei MR vengono trasferiti al relativo PLC attraverso i quadri Q4 e Q5, che gestiscono anche il </a:t>
            </a:r>
            <a:r>
              <a:rPr lang="it-IT" dirty="0" err="1" smtClean="0"/>
              <a:t>cooling</a:t>
            </a:r>
            <a:r>
              <a:rPr lang="it-IT" dirty="0" smtClean="0"/>
              <a:t> degli impianti RF dei MR.</a:t>
            </a:r>
            <a:endParaRPr lang="it-IT"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C53BFAB-2EB1-4D21-B504-C11FF4D0710C}" type="slidenum">
              <a:rPr lang="it-IT" smtClean="0"/>
              <a:t>13</a:t>
            </a:fld>
            <a:endParaRPr lang="it-IT"/>
          </a:p>
        </p:txBody>
      </p:sp>
    </p:spTree>
    <p:extLst>
      <p:ext uri="{BB962C8B-B14F-4D97-AF65-F5344CB8AC3E}">
        <p14:creationId xmlns:p14="http://schemas.microsoft.com/office/powerpoint/2010/main" val="2834267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dirty="0"/>
              <a:t>Impianto </a:t>
            </a:r>
            <a:r>
              <a:rPr lang="it-IT" sz="4000" dirty="0" err="1"/>
              <a:t>Cooling</a:t>
            </a:r>
            <a:r>
              <a:rPr lang="it-IT" sz="4000" dirty="0"/>
              <a:t> </a:t>
            </a:r>
            <a:r>
              <a:rPr lang="it-IT" sz="4000" dirty="0" err="1" smtClean="0"/>
              <a:t>Main</a:t>
            </a:r>
            <a:r>
              <a:rPr lang="it-IT" sz="4000" dirty="0" smtClean="0"/>
              <a:t> Rings (segue</a:t>
            </a:r>
            <a:r>
              <a:rPr lang="it-IT" sz="4000" dirty="0"/>
              <a:t>)</a:t>
            </a:r>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C53BFAB-2EB1-4D21-B504-C11FF4D0710C}" type="slidenum">
              <a:rPr lang="it-IT" smtClean="0"/>
              <a:t>14</a:t>
            </a:fld>
            <a:endParaRPr lang="it-IT"/>
          </a:p>
        </p:txBody>
      </p:sp>
      <p:pic>
        <p:nvPicPr>
          <p:cNvPr id="7" name="Segnaposto contenuto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2123835"/>
            <a:ext cx="7499176" cy="4012092"/>
          </a:xfrm>
        </p:spPr>
      </p:pic>
      <p:sp>
        <p:nvSpPr>
          <p:cNvPr id="8" name="CasellaDiTesto 7"/>
          <p:cNvSpPr txBox="1"/>
          <p:nvPr/>
        </p:nvSpPr>
        <p:spPr>
          <a:xfrm>
            <a:off x="6012160" y="2924944"/>
            <a:ext cx="3168352" cy="3311676"/>
          </a:xfrm>
          <a:prstGeom prst="rect">
            <a:avLst/>
          </a:prstGeom>
          <a:noFill/>
        </p:spPr>
        <p:txBody>
          <a:bodyPr wrap="square" rtlCol="0">
            <a:spAutoFit/>
          </a:bodyPr>
          <a:lstStyle/>
          <a:p>
            <a:pPr>
              <a:spcBef>
                <a:spcPct val="20000"/>
              </a:spcBef>
              <a:buClr>
                <a:schemeClr val="accent3"/>
              </a:buClr>
              <a:buSzPct val="95000"/>
            </a:pPr>
            <a:r>
              <a:rPr lang="it-IT" sz="1400" dirty="0" smtClean="0"/>
              <a:t>Per </a:t>
            </a:r>
            <a:r>
              <a:rPr lang="it-IT" sz="1400" dirty="0" err="1" smtClean="0"/>
              <a:t>Wiggler</a:t>
            </a:r>
            <a:r>
              <a:rPr lang="it-IT" sz="1400" dirty="0" smtClean="0"/>
              <a:t> e Setti si possono leggere le temperature dei collettori di ritorno</a:t>
            </a:r>
          </a:p>
          <a:p>
            <a:pPr marL="180975" indent="-180975">
              <a:lnSpc>
                <a:spcPct val="150000"/>
              </a:lnSpc>
              <a:spcBef>
                <a:spcPct val="20000"/>
              </a:spcBef>
              <a:buClr>
                <a:schemeClr val="accent3"/>
              </a:buClr>
              <a:buSzPct val="95000"/>
              <a:buFont typeface="Wingdings 2"/>
              <a:buChar char=""/>
            </a:pPr>
            <a:r>
              <a:rPr lang="it-IT" sz="1600" dirty="0" smtClean="0"/>
              <a:t>F27</a:t>
            </a:r>
            <a:r>
              <a:rPr lang="it-IT" sz="1600" dirty="0"/>
              <a:t>: WGLPL101/WGLES101</a:t>
            </a:r>
          </a:p>
          <a:p>
            <a:pPr marL="180975" indent="-180975">
              <a:lnSpc>
                <a:spcPct val="150000"/>
              </a:lnSpc>
              <a:spcBef>
                <a:spcPct val="20000"/>
              </a:spcBef>
              <a:buClr>
                <a:schemeClr val="accent3"/>
              </a:buClr>
              <a:buSzPct val="95000"/>
              <a:buFont typeface="Wingdings 2"/>
              <a:buChar char=""/>
            </a:pPr>
            <a:r>
              <a:rPr lang="it-IT" sz="1600" dirty="0" smtClean="0"/>
              <a:t>F33: Setti e+</a:t>
            </a:r>
            <a:endParaRPr lang="it-IT" sz="1600" dirty="0"/>
          </a:p>
          <a:p>
            <a:pPr marL="180975" indent="-180975">
              <a:lnSpc>
                <a:spcPct val="150000"/>
              </a:lnSpc>
              <a:spcBef>
                <a:spcPct val="20000"/>
              </a:spcBef>
              <a:buClr>
                <a:schemeClr val="accent3"/>
              </a:buClr>
              <a:buSzPct val="95000"/>
              <a:buFont typeface="Wingdings 2"/>
              <a:buChar char=""/>
            </a:pPr>
            <a:r>
              <a:rPr lang="it-IT" sz="1600" dirty="0" smtClean="0"/>
              <a:t>F39: WGLPL201/WGLES201</a:t>
            </a:r>
            <a:endParaRPr lang="it-IT" sz="1600" dirty="0"/>
          </a:p>
          <a:p>
            <a:pPr marL="180975" indent="-180975">
              <a:lnSpc>
                <a:spcPct val="150000"/>
              </a:lnSpc>
              <a:spcBef>
                <a:spcPct val="20000"/>
              </a:spcBef>
              <a:buClr>
                <a:schemeClr val="accent3"/>
              </a:buClr>
              <a:buSzPct val="95000"/>
              <a:buFont typeface="Wingdings 2"/>
              <a:buChar char=""/>
            </a:pPr>
            <a:r>
              <a:rPr lang="it-IT" sz="1600" dirty="0"/>
              <a:t>F52: </a:t>
            </a:r>
            <a:r>
              <a:rPr lang="it-IT" sz="1600" dirty="0" smtClean="0"/>
              <a:t>WGLPS101/WGLEL101</a:t>
            </a:r>
            <a:endParaRPr lang="it-IT" sz="1600" dirty="0"/>
          </a:p>
          <a:p>
            <a:pPr marL="180975" indent="-180975">
              <a:lnSpc>
                <a:spcPct val="150000"/>
              </a:lnSpc>
              <a:spcBef>
                <a:spcPct val="20000"/>
              </a:spcBef>
              <a:buClr>
                <a:schemeClr val="accent3"/>
              </a:buClr>
              <a:buSzPct val="95000"/>
              <a:buFont typeface="Wingdings 2"/>
              <a:buChar char=""/>
            </a:pPr>
            <a:r>
              <a:rPr lang="it-IT" sz="1600" dirty="0" smtClean="0"/>
              <a:t>F58: </a:t>
            </a:r>
            <a:r>
              <a:rPr lang="it-IT" sz="1600" dirty="0"/>
              <a:t>Setti </a:t>
            </a:r>
            <a:r>
              <a:rPr lang="it-IT" sz="1600" dirty="0" smtClean="0"/>
              <a:t>e-</a:t>
            </a:r>
            <a:endParaRPr lang="it-IT" sz="1600" dirty="0"/>
          </a:p>
          <a:p>
            <a:pPr marL="180975" indent="-180975">
              <a:lnSpc>
                <a:spcPct val="150000"/>
              </a:lnSpc>
              <a:spcBef>
                <a:spcPct val="20000"/>
              </a:spcBef>
              <a:buClr>
                <a:schemeClr val="accent3"/>
              </a:buClr>
              <a:buSzPct val="95000"/>
              <a:buFont typeface="Wingdings 2"/>
              <a:buChar char=""/>
            </a:pPr>
            <a:r>
              <a:rPr lang="it-IT" sz="1600" dirty="0"/>
              <a:t>F64: </a:t>
            </a:r>
            <a:r>
              <a:rPr lang="it-IT" sz="1600" dirty="0" smtClean="0"/>
              <a:t>WGLPS201/WGLEL201</a:t>
            </a:r>
            <a:endParaRPr lang="it-IT" sz="1600" dirty="0"/>
          </a:p>
          <a:p>
            <a:endParaRPr lang="it-IT" dirty="0"/>
          </a:p>
        </p:txBody>
      </p:sp>
      <p:cxnSp>
        <p:nvCxnSpPr>
          <p:cNvPr id="9" name="Connettore 2 8"/>
          <p:cNvCxnSpPr/>
          <p:nvPr/>
        </p:nvCxnSpPr>
        <p:spPr>
          <a:xfrm>
            <a:off x="1763688" y="3861048"/>
            <a:ext cx="576064"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flipV="1">
            <a:off x="1763688" y="4653136"/>
            <a:ext cx="576064"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flipV="1">
            <a:off x="3347864" y="4653136"/>
            <a:ext cx="14401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a:off x="2987824" y="3068960"/>
            <a:ext cx="432048"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flipH="1">
            <a:off x="4644008" y="3140968"/>
            <a:ext cx="432048"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flipH="1">
            <a:off x="4644008" y="3140968"/>
            <a:ext cx="576064" cy="8280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64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dirty="0"/>
              <a:t>Impianto </a:t>
            </a:r>
            <a:r>
              <a:rPr lang="it-IT" sz="4000" dirty="0" err="1"/>
              <a:t>Cooling</a:t>
            </a:r>
            <a:r>
              <a:rPr lang="it-IT" sz="4000" dirty="0"/>
              <a:t> </a:t>
            </a:r>
            <a:r>
              <a:rPr lang="it-IT" sz="4000" dirty="0" smtClean="0"/>
              <a:t>RF </a:t>
            </a:r>
            <a:r>
              <a:rPr lang="it-IT" sz="4000" dirty="0" err="1" smtClean="0"/>
              <a:t>Main</a:t>
            </a:r>
            <a:r>
              <a:rPr lang="it-IT" sz="4000" dirty="0" smtClean="0"/>
              <a:t> Rings (segue</a:t>
            </a:r>
            <a:r>
              <a:rPr lang="it-IT" sz="4000" dirty="0"/>
              <a:t>)</a:t>
            </a:r>
          </a:p>
        </p:txBody>
      </p:sp>
      <p:sp>
        <p:nvSpPr>
          <p:cNvPr id="10" name="Segnaposto testo 9"/>
          <p:cNvSpPr>
            <a:spLocks noGrp="1"/>
          </p:cNvSpPr>
          <p:nvPr>
            <p:ph type="body" sz="half" idx="3"/>
          </p:nvPr>
        </p:nvSpPr>
        <p:spPr>
          <a:xfrm>
            <a:off x="4932040" y="1844824"/>
            <a:ext cx="4041775" cy="2160240"/>
          </a:xfrm>
        </p:spPr>
        <p:txBody>
          <a:bodyPr>
            <a:noAutofit/>
          </a:bodyPr>
          <a:lstStyle/>
          <a:p>
            <a:r>
              <a:rPr lang="it-IT" sz="1800" dirty="0">
                <a:solidFill>
                  <a:schemeClr val="tx1"/>
                </a:solidFill>
              </a:rPr>
              <a:t>Le </a:t>
            </a:r>
            <a:r>
              <a:rPr lang="it-IT" sz="1800" dirty="0" smtClean="0">
                <a:solidFill>
                  <a:schemeClr val="tx1"/>
                </a:solidFill>
              </a:rPr>
              <a:t>‘‘isole’’ </a:t>
            </a:r>
            <a:r>
              <a:rPr lang="it-IT" sz="1800" dirty="0">
                <a:solidFill>
                  <a:schemeClr val="tx1"/>
                </a:solidFill>
              </a:rPr>
              <a:t>RF nella Dafne Hall </a:t>
            </a:r>
            <a:r>
              <a:rPr lang="it-IT" sz="1800" dirty="0" smtClean="0">
                <a:solidFill>
                  <a:schemeClr val="tx1"/>
                </a:solidFill>
              </a:rPr>
              <a:t>servono gli impianti staccandosi dal circuito HP. Il raffreddamento della cavità è realizzato, invece,  attraverso un circuito terziario che viene derivato dalla LP, con una pompa di rilancio e con l’uso di riscaldatori elettrici.</a:t>
            </a:r>
            <a:endParaRPr lang="it-IT" sz="1800" dirty="0">
              <a:solidFill>
                <a:schemeClr val="tx1"/>
              </a:solidFill>
            </a:endParaRPr>
          </a:p>
        </p:txBody>
      </p:sp>
      <p:pic>
        <p:nvPicPr>
          <p:cNvPr id="12" name="Segnaposto contenuto 11"/>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35496" y="1844824"/>
            <a:ext cx="4728138" cy="2304256"/>
          </a:xfrm>
        </p:spPr>
      </p:pic>
      <p:pic>
        <p:nvPicPr>
          <p:cNvPr id="13" name="Segnaposto contenuto 12"/>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499991" y="4221088"/>
            <a:ext cx="4598025" cy="2232248"/>
          </a:xfrm>
        </p:spPr>
      </p:pic>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C53BFAB-2EB1-4D21-B504-C11FF4D0710C}" type="slidenum">
              <a:rPr lang="it-IT" smtClean="0"/>
              <a:t>15</a:t>
            </a:fld>
            <a:endParaRPr lang="it-IT"/>
          </a:p>
        </p:txBody>
      </p:sp>
      <p:sp>
        <p:nvSpPr>
          <p:cNvPr id="14" name="Segnaposto testo 9"/>
          <p:cNvSpPr>
            <a:spLocks noGrp="1"/>
          </p:cNvSpPr>
          <p:nvPr>
            <p:ph type="body" sz="half" idx="3"/>
          </p:nvPr>
        </p:nvSpPr>
        <p:spPr>
          <a:xfrm>
            <a:off x="251520" y="4221088"/>
            <a:ext cx="4041775" cy="2160240"/>
          </a:xfrm>
        </p:spPr>
        <p:txBody>
          <a:bodyPr>
            <a:noAutofit/>
          </a:bodyPr>
          <a:lstStyle/>
          <a:p>
            <a:r>
              <a:rPr lang="it-IT" sz="1800" dirty="0" smtClean="0">
                <a:solidFill>
                  <a:schemeClr val="tx1"/>
                </a:solidFill>
              </a:rPr>
              <a:t>Gli </a:t>
            </a:r>
            <a:r>
              <a:rPr lang="it-IT" sz="1800" dirty="0" err="1" smtClean="0">
                <a:solidFill>
                  <a:schemeClr val="tx1"/>
                </a:solidFill>
              </a:rPr>
              <a:t>interlock</a:t>
            </a:r>
            <a:r>
              <a:rPr lang="it-IT" sz="1800" dirty="0" smtClean="0">
                <a:solidFill>
                  <a:schemeClr val="tx1"/>
                </a:solidFill>
              </a:rPr>
              <a:t> agli impianti RF vengono trasferiti dal quadro Q4 per la parte positroni e dal quadro Q5 per la parte elettroni.</a:t>
            </a:r>
            <a:endParaRPr lang="it-IT" sz="1800" dirty="0">
              <a:solidFill>
                <a:schemeClr val="tx1"/>
              </a:solidFill>
            </a:endParaRPr>
          </a:p>
        </p:txBody>
      </p:sp>
    </p:spTree>
    <p:extLst>
      <p:ext uri="{BB962C8B-B14F-4D97-AF65-F5344CB8AC3E}">
        <p14:creationId xmlns:p14="http://schemas.microsoft.com/office/powerpoint/2010/main" val="25327983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Impianti critici</a:t>
            </a:r>
            <a:endParaRPr lang="it-IT" dirty="0"/>
          </a:p>
        </p:txBody>
      </p:sp>
      <p:sp>
        <p:nvSpPr>
          <p:cNvPr id="3" name="Segnaposto contenuto 2"/>
          <p:cNvSpPr>
            <a:spLocks noGrp="1"/>
          </p:cNvSpPr>
          <p:nvPr>
            <p:ph idx="1"/>
          </p:nvPr>
        </p:nvSpPr>
        <p:spPr>
          <a:xfrm>
            <a:off x="457200" y="2352248"/>
            <a:ext cx="8229600" cy="4389120"/>
          </a:xfrm>
        </p:spPr>
        <p:txBody>
          <a:bodyPr/>
          <a:lstStyle/>
          <a:p>
            <a:pPr>
              <a:lnSpc>
                <a:spcPct val="200000"/>
              </a:lnSpc>
            </a:pPr>
            <a:r>
              <a:rPr lang="it-IT" dirty="0" smtClean="0"/>
              <a:t>Impianto di raffreddamento del compressore della CRIOGENIA</a:t>
            </a:r>
          </a:p>
          <a:p>
            <a:pPr>
              <a:lnSpc>
                <a:spcPct val="200000"/>
              </a:lnSpc>
            </a:pPr>
            <a:r>
              <a:rPr lang="it-IT" dirty="0" smtClean="0"/>
              <a:t>Centrale Frigorifera Dafne</a:t>
            </a:r>
          </a:p>
          <a:p>
            <a:pPr>
              <a:lnSpc>
                <a:spcPct val="200000"/>
              </a:lnSpc>
            </a:pPr>
            <a:r>
              <a:rPr lang="it-IT" dirty="0"/>
              <a:t>Impianti di distribuzione Aria Compressa (AC</a:t>
            </a:r>
            <a:r>
              <a:rPr lang="it-IT" dirty="0" smtClean="0"/>
              <a:t>)</a:t>
            </a:r>
            <a:endParaRPr lang="it-IT"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C53BFAB-2EB1-4D21-B504-C11FF4D0710C}" type="slidenum">
              <a:rPr lang="it-IT" smtClean="0"/>
              <a:t>16</a:t>
            </a:fld>
            <a:endParaRPr lang="it-IT"/>
          </a:p>
        </p:txBody>
      </p:sp>
    </p:spTree>
    <p:extLst>
      <p:ext uri="{BB962C8B-B14F-4D97-AF65-F5344CB8AC3E}">
        <p14:creationId xmlns:p14="http://schemas.microsoft.com/office/powerpoint/2010/main" val="179992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Impianto </a:t>
            </a:r>
            <a:r>
              <a:rPr lang="it-IT" dirty="0" err="1" smtClean="0"/>
              <a:t>Cooling</a:t>
            </a:r>
            <a:r>
              <a:rPr lang="it-IT" dirty="0" smtClean="0"/>
              <a:t> Criogenia</a:t>
            </a:r>
            <a:endParaRPr lang="it-IT"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C53BFAB-2EB1-4D21-B504-C11FF4D0710C}" type="slidenum">
              <a:rPr lang="it-IT" smtClean="0"/>
              <a:t>17</a:t>
            </a:fld>
            <a:endParaRPr lang="it-IT"/>
          </a:p>
        </p:txBody>
      </p:sp>
      <p:pic>
        <p:nvPicPr>
          <p:cNvPr id="6" name="Segnaposto contenut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123803"/>
            <a:ext cx="8229600" cy="4012157"/>
          </a:xfrm>
        </p:spPr>
      </p:pic>
    </p:spTree>
    <p:extLst>
      <p:ext uri="{BB962C8B-B14F-4D97-AF65-F5344CB8AC3E}">
        <p14:creationId xmlns:p14="http://schemas.microsoft.com/office/powerpoint/2010/main" val="2217617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Centrale Frigorifera Dafne</a:t>
            </a:r>
            <a:endParaRPr lang="it-IT"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C53BFAB-2EB1-4D21-B504-C11FF4D0710C}" type="slidenum">
              <a:rPr lang="it-IT" smtClean="0"/>
              <a:t>18</a:t>
            </a:fld>
            <a:endParaRPr lang="it-IT"/>
          </a:p>
        </p:txBody>
      </p:sp>
      <p:pic>
        <p:nvPicPr>
          <p:cNvPr id="7" name="Segnaposto contenuto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127736"/>
            <a:ext cx="8229600" cy="4004291"/>
          </a:xfrm>
        </p:spPr>
      </p:pic>
    </p:spTree>
    <p:extLst>
      <p:ext uri="{BB962C8B-B14F-4D97-AF65-F5344CB8AC3E}">
        <p14:creationId xmlns:p14="http://schemas.microsoft.com/office/powerpoint/2010/main" val="1149307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Impianti di distribuzione AC</a:t>
            </a:r>
            <a:endParaRPr lang="it-IT"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C53BFAB-2EB1-4D21-B504-C11FF4D0710C}" type="slidenum">
              <a:rPr lang="it-IT" smtClean="0"/>
              <a:t>19</a:t>
            </a:fld>
            <a:endParaRPr lang="it-IT"/>
          </a:p>
        </p:txBody>
      </p:sp>
      <p:pic>
        <p:nvPicPr>
          <p:cNvPr id="6" name="Segnaposto contenut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126401"/>
            <a:ext cx="8229600" cy="4006960"/>
          </a:xfrm>
        </p:spPr>
      </p:pic>
    </p:spTree>
    <p:extLst>
      <p:ext uri="{BB962C8B-B14F-4D97-AF65-F5344CB8AC3E}">
        <p14:creationId xmlns:p14="http://schemas.microsoft.com/office/powerpoint/2010/main" val="137023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Impianti ausiliari</a:t>
            </a:r>
            <a:endParaRPr lang="it-IT" dirty="0"/>
          </a:p>
        </p:txBody>
      </p:sp>
      <p:sp>
        <p:nvSpPr>
          <p:cNvPr id="3" name="Segnaposto contenuto 2"/>
          <p:cNvSpPr>
            <a:spLocks noGrp="1"/>
          </p:cNvSpPr>
          <p:nvPr>
            <p:ph idx="1"/>
          </p:nvPr>
        </p:nvSpPr>
        <p:spPr>
          <a:xfrm>
            <a:off x="457200" y="2352248"/>
            <a:ext cx="8229600" cy="4389120"/>
          </a:xfrm>
        </p:spPr>
        <p:txBody>
          <a:bodyPr/>
          <a:lstStyle/>
          <a:p>
            <a:pPr>
              <a:lnSpc>
                <a:spcPct val="200000"/>
              </a:lnSpc>
            </a:pPr>
            <a:r>
              <a:rPr lang="it-IT" dirty="0" smtClean="0"/>
              <a:t>Impianti di raffreddamento (</a:t>
            </a:r>
            <a:r>
              <a:rPr lang="it-IT" dirty="0" err="1" smtClean="0"/>
              <a:t>Cooling</a:t>
            </a:r>
            <a:r>
              <a:rPr lang="it-IT" dirty="0" smtClean="0"/>
              <a:t>)</a:t>
            </a:r>
          </a:p>
          <a:p>
            <a:pPr>
              <a:lnSpc>
                <a:spcPct val="200000"/>
              </a:lnSpc>
            </a:pPr>
            <a:r>
              <a:rPr lang="it-IT" dirty="0" smtClean="0"/>
              <a:t>Impianti di distribuzione Aria Compressa (AC)</a:t>
            </a:r>
          </a:p>
          <a:p>
            <a:pPr>
              <a:lnSpc>
                <a:spcPct val="200000"/>
              </a:lnSpc>
            </a:pPr>
            <a:r>
              <a:rPr lang="it-IT" dirty="0" smtClean="0"/>
              <a:t>Impianti di condizionamento dell’aria (CDZ)</a:t>
            </a:r>
            <a:endParaRPr lang="it-IT"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C53BFAB-2EB1-4D21-B504-C11FF4D0710C}" type="slidenum">
              <a:rPr lang="it-IT" smtClean="0"/>
              <a:t>2</a:t>
            </a:fld>
            <a:endParaRPr lang="it-IT"/>
          </a:p>
        </p:txBody>
      </p:sp>
    </p:spTree>
    <p:extLst>
      <p:ext uri="{BB962C8B-B14F-4D97-AF65-F5344CB8AC3E}">
        <p14:creationId xmlns:p14="http://schemas.microsoft.com/office/powerpoint/2010/main" val="2827143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Impianti critici</a:t>
            </a:r>
            <a:endParaRPr lang="it-IT" dirty="0"/>
          </a:p>
        </p:txBody>
      </p:sp>
      <p:sp>
        <p:nvSpPr>
          <p:cNvPr id="3" name="Segnaposto contenuto 2"/>
          <p:cNvSpPr>
            <a:spLocks noGrp="1"/>
          </p:cNvSpPr>
          <p:nvPr>
            <p:ph idx="1"/>
          </p:nvPr>
        </p:nvSpPr>
        <p:spPr>
          <a:xfrm>
            <a:off x="457200" y="2352248"/>
            <a:ext cx="8229600" cy="4389120"/>
          </a:xfrm>
          <a:ln>
            <a:noFill/>
          </a:ln>
        </p:spPr>
        <p:txBody>
          <a:bodyPr>
            <a:normAutofit fontScale="92500" lnSpcReduction="10000"/>
          </a:bodyPr>
          <a:lstStyle/>
          <a:p>
            <a:r>
              <a:rPr lang="it-IT" dirty="0" smtClean="0">
                <a:solidFill>
                  <a:schemeClr val="accent3">
                    <a:lumMod val="75000"/>
                  </a:schemeClr>
                </a:solidFill>
              </a:rPr>
              <a:t>CRIOGENIA:</a:t>
            </a:r>
            <a:r>
              <a:rPr lang="it-IT" dirty="0" smtClean="0"/>
              <a:t> il fermo dell’impianto Q8 determina lo spegnimento del compressore.</a:t>
            </a:r>
          </a:p>
          <a:p>
            <a:r>
              <a:rPr lang="it-IT" dirty="0" smtClean="0">
                <a:solidFill>
                  <a:schemeClr val="accent3">
                    <a:lumMod val="75000"/>
                  </a:schemeClr>
                </a:solidFill>
              </a:rPr>
              <a:t>Centrale Frigorifera Dafne: </a:t>
            </a:r>
            <a:r>
              <a:rPr lang="it-IT" dirty="0" smtClean="0"/>
              <a:t>il fermo della centrale impedisce il raffreddamento dell’elettronica di </a:t>
            </a:r>
            <a:r>
              <a:rPr lang="it-IT" dirty="0" err="1" smtClean="0"/>
              <a:t>Kloe</a:t>
            </a:r>
            <a:r>
              <a:rPr lang="it-IT" dirty="0" smtClean="0"/>
              <a:t>, del centro di calcolo di </a:t>
            </a:r>
            <a:r>
              <a:rPr lang="it-IT" dirty="0" err="1" smtClean="0"/>
              <a:t>Kloe</a:t>
            </a:r>
            <a:r>
              <a:rPr lang="it-IT" dirty="0" smtClean="0"/>
              <a:t>, nonché gli impianti di CDZ aria. (La </a:t>
            </a:r>
            <a:r>
              <a:rPr lang="it-IT" dirty="0" err="1" smtClean="0"/>
              <a:t>Cold</a:t>
            </a:r>
            <a:r>
              <a:rPr lang="it-IT" dirty="0" smtClean="0"/>
              <a:t> Box è ora servita da un </a:t>
            </a:r>
            <a:r>
              <a:rPr lang="it-IT" dirty="0" err="1" smtClean="0"/>
              <a:t>chiller</a:t>
            </a:r>
            <a:r>
              <a:rPr lang="it-IT" dirty="0" smtClean="0"/>
              <a:t> dedicato, ma è stata mantenuta la possibilità di tornare sotto il raffreddamento della PRK).</a:t>
            </a:r>
          </a:p>
          <a:p>
            <a:r>
              <a:rPr lang="it-IT" dirty="0" smtClean="0">
                <a:solidFill>
                  <a:schemeClr val="accent3">
                    <a:lumMod val="75000"/>
                  </a:schemeClr>
                </a:solidFill>
              </a:rPr>
              <a:t>Impianti di distribuzione Aria Compressa (AC): </a:t>
            </a:r>
            <a:r>
              <a:rPr lang="it-IT" dirty="0" smtClean="0"/>
              <a:t>il fermo (P&lt; 6 bar) provoca problemi all’impianto criogenico. Inoltre comporta la chiusura di tutte le valvole da vuoto comandate da AC.</a:t>
            </a:r>
            <a:endParaRPr lang="it-IT"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C53BFAB-2EB1-4D21-B504-C11FF4D0710C}" type="slidenum">
              <a:rPr lang="it-IT" smtClean="0"/>
              <a:t>20</a:t>
            </a:fld>
            <a:endParaRPr lang="it-IT"/>
          </a:p>
        </p:txBody>
      </p:sp>
    </p:spTree>
    <p:extLst>
      <p:ext uri="{BB962C8B-B14F-4D97-AF65-F5344CB8AC3E}">
        <p14:creationId xmlns:p14="http://schemas.microsoft.com/office/powerpoint/2010/main" val="92173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836712"/>
            <a:ext cx="8229600" cy="1143000"/>
          </a:xfrm>
        </p:spPr>
        <p:txBody>
          <a:bodyPr>
            <a:noAutofit/>
          </a:bodyPr>
          <a:lstStyle/>
          <a:p>
            <a:r>
              <a:rPr lang="it-IT" sz="4000" dirty="0" smtClean="0"/>
              <a:t>Impianto </a:t>
            </a:r>
            <a:r>
              <a:rPr lang="it-IT" sz="4000" dirty="0"/>
              <a:t>di </a:t>
            </a:r>
            <a:r>
              <a:rPr lang="it-IT" sz="4000" dirty="0" smtClean="0"/>
              <a:t>demineralizzazione dell’acqua dei secondari - Q6</a:t>
            </a:r>
            <a:endParaRPr lang="it-IT" sz="4000"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C53BFAB-2EB1-4D21-B504-C11FF4D0710C}" type="slidenum">
              <a:rPr lang="it-IT" smtClean="0"/>
              <a:t>21</a:t>
            </a:fld>
            <a:endParaRPr lang="it-IT"/>
          </a:p>
        </p:txBody>
      </p:sp>
      <p:pic>
        <p:nvPicPr>
          <p:cNvPr id="7" name="Segnaposto contenuto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2123770"/>
            <a:ext cx="8229600" cy="4012222"/>
          </a:xfrm>
        </p:spPr>
      </p:pic>
    </p:spTree>
    <p:extLst>
      <p:ext uri="{BB962C8B-B14F-4D97-AF65-F5344CB8AC3E}">
        <p14:creationId xmlns:p14="http://schemas.microsoft.com/office/powerpoint/2010/main" val="30919930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4000" dirty="0"/>
              <a:t>Impianti di condizionamento </a:t>
            </a:r>
            <a:r>
              <a:rPr lang="it-IT" sz="4000" dirty="0" smtClean="0"/>
              <a:t>dell’aria</a:t>
            </a:r>
            <a:endParaRPr lang="it-IT" sz="4000"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C53BFAB-2EB1-4D21-B504-C11FF4D0710C}" type="slidenum">
              <a:rPr lang="it-IT" smtClean="0"/>
              <a:t>22</a:t>
            </a:fld>
            <a:endParaRPr lang="it-IT"/>
          </a:p>
        </p:txBody>
      </p:sp>
      <p:sp>
        <p:nvSpPr>
          <p:cNvPr id="6" name="Segnaposto contenuto 5"/>
          <p:cNvSpPr>
            <a:spLocks noGrp="1"/>
          </p:cNvSpPr>
          <p:nvPr>
            <p:ph idx="1"/>
          </p:nvPr>
        </p:nvSpPr>
        <p:spPr>
          <a:xfrm>
            <a:off x="467544" y="2060848"/>
            <a:ext cx="8229600" cy="4389120"/>
          </a:xfrm>
        </p:spPr>
        <p:txBody>
          <a:bodyPr>
            <a:normAutofit fontScale="92500" lnSpcReduction="10000"/>
          </a:bodyPr>
          <a:lstStyle/>
          <a:p>
            <a:pPr marL="0" indent="0">
              <a:buNone/>
            </a:pPr>
            <a:r>
              <a:rPr lang="it-IT" dirty="0" smtClean="0"/>
              <a:t>Gli impianti di condizionamento </a:t>
            </a:r>
            <a:r>
              <a:rPr lang="it-IT" dirty="0" smtClean="0"/>
              <a:t>utilizzano </a:t>
            </a:r>
            <a:r>
              <a:rPr lang="it-IT" dirty="0" smtClean="0"/>
              <a:t>l’acqua calda/refrigerata per effettuare i trattamenti dell’aria necessari a mantenere le condizioni </a:t>
            </a:r>
            <a:r>
              <a:rPr lang="it-IT" dirty="0" err="1" smtClean="0"/>
              <a:t>termoigrometriche</a:t>
            </a:r>
            <a:r>
              <a:rPr lang="it-IT" dirty="0" smtClean="0"/>
              <a:t> impostate per i vari ambienti.</a:t>
            </a:r>
          </a:p>
          <a:p>
            <a:pPr marL="0" indent="0">
              <a:buNone/>
            </a:pPr>
            <a:r>
              <a:rPr lang="it-IT" dirty="0" smtClean="0"/>
              <a:t>Nel caso di sale sperimentali, con molte apparecchiature, spesso non serve riscaldare ma è necessario solo il raffreddamento (per esempio CED, sala LAT, sala Strumentazione Dafne).</a:t>
            </a:r>
          </a:p>
          <a:p>
            <a:pPr marL="0" indent="0">
              <a:buNone/>
            </a:pPr>
            <a:r>
              <a:rPr lang="it-IT" dirty="0" smtClean="0"/>
              <a:t>I trattamenti dell’aria sono effettuati o da UTA (unità di trattamento aria) oppure da armadi condizionatori (p.e. i CDZ della Dafne Hall, che fanno uso di gas refrigeranti invece che dell’acqua).</a:t>
            </a:r>
          </a:p>
          <a:p>
            <a:pPr marL="0" indent="0">
              <a:buNone/>
            </a:pPr>
            <a:endParaRPr lang="it-IT" dirty="0"/>
          </a:p>
        </p:txBody>
      </p:sp>
    </p:spTree>
    <p:extLst>
      <p:ext uri="{BB962C8B-B14F-4D97-AF65-F5344CB8AC3E}">
        <p14:creationId xmlns:p14="http://schemas.microsoft.com/office/powerpoint/2010/main" val="18055691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836712"/>
            <a:ext cx="8229600" cy="1143000"/>
          </a:xfrm>
        </p:spPr>
        <p:txBody>
          <a:bodyPr>
            <a:noAutofit/>
          </a:bodyPr>
          <a:lstStyle/>
          <a:p>
            <a:r>
              <a:rPr lang="it-IT" sz="4000" dirty="0"/>
              <a:t>Impianti di </a:t>
            </a:r>
            <a:r>
              <a:rPr lang="it-IT" sz="4000" dirty="0" smtClean="0"/>
              <a:t>CDZ Sala Controllo e Strumentazione</a:t>
            </a:r>
            <a:endParaRPr lang="it-IT" sz="4000"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C53BFAB-2EB1-4D21-B504-C11FF4D0710C}" type="slidenum">
              <a:rPr lang="it-IT" smtClean="0"/>
              <a:t>23</a:t>
            </a:fld>
            <a:endParaRPr lang="it-IT"/>
          </a:p>
        </p:txBody>
      </p:sp>
      <p:pic>
        <p:nvPicPr>
          <p:cNvPr id="7" name="Segnaposto contenuto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2125102"/>
            <a:ext cx="8229600" cy="4009558"/>
          </a:xfrm>
        </p:spPr>
      </p:pic>
    </p:spTree>
    <p:extLst>
      <p:ext uri="{BB962C8B-B14F-4D97-AF65-F5344CB8AC3E}">
        <p14:creationId xmlns:p14="http://schemas.microsoft.com/office/powerpoint/2010/main" val="11918763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4000" dirty="0"/>
              <a:t>Impianti di </a:t>
            </a:r>
            <a:r>
              <a:rPr lang="it-IT" sz="4000" dirty="0" smtClean="0"/>
              <a:t>CDZ Sala LAT e CTRL </a:t>
            </a:r>
            <a:r>
              <a:rPr lang="it-IT" sz="4000" dirty="0" err="1" smtClean="0"/>
              <a:t>Finuda</a:t>
            </a:r>
            <a:endParaRPr lang="it-IT" sz="4000"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C53BFAB-2EB1-4D21-B504-C11FF4D0710C}" type="slidenum">
              <a:rPr lang="it-IT" smtClean="0"/>
              <a:t>24</a:t>
            </a:fld>
            <a:endParaRPr lang="it-IT"/>
          </a:p>
        </p:txBody>
      </p:sp>
      <p:pic>
        <p:nvPicPr>
          <p:cNvPr id="6" name="Segnaposto contenuto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2128297"/>
            <a:ext cx="8229600" cy="4003168"/>
          </a:xfrm>
        </p:spPr>
      </p:pic>
    </p:spTree>
    <p:extLst>
      <p:ext uri="{BB962C8B-B14F-4D97-AF65-F5344CB8AC3E}">
        <p14:creationId xmlns:p14="http://schemas.microsoft.com/office/powerpoint/2010/main" val="37713202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4000" dirty="0"/>
              <a:t>Impianti di </a:t>
            </a:r>
            <a:r>
              <a:rPr lang="it-IT" sz="4000" dirty="0" smtClean="0"/>
              <a:t>CDZ Sala </a:t>
            </a:r>
            <a:r>
              <a:rPr lang="it-IT" sz="4000" dirty="0" err="1" smtClean="0"/>
              <a:t>Sparc</a:t>
            </a:r>
            <a:endParaRPr lang="it-IT" sz="4000"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C53BFAB-2EB1-4D21-B504-C11FF4D0710C}" type="slidenum">
              <a:rPr lang="it-IT" smtClean="0"/>
              <a:t>25</a:t>
            </a:fld>
            <a:endParaRPr lang="it-IT"/>
          </a:p>
        </p:txBody>
      </p:sp>
      <p:pic>
        <p:nvPicPr>
          <p:cNvPr id="7" name="Segnaposto contenuto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19672" y="2002127"/>
            <a:ext cx="5688632" cy="4011323"/>
          </a:xfrm>
        </p:spPr>
      </p:pic>
    </p:spTree>
    <p:extLst>
      <p:ext uri="{BB962C8B-B14F-4D97-AF65-F5344CB8AC3E}">
        <p14:creationId xmlns:p14="http://schemas.microsoft.com/office/powerpoint/2010/main" val="4267437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67744" y="2780928"/>
            <a:ext cx="4824536" cy="794352"/>
          </a:xfrm>
        </p:spPr>
        <p:txBody>
          <a:bodyPr>
            <a:noAutofit/>
          </a:bodyPr>
          <a:lstStyle/>
          <a:p>
            <a:r>
              <a:rPr lang="it-IT" sz="4000" dirty="0" smtClean="0"/>
              <a:t>Grazie per l’attenzione</a:t>
            </a:r>
            <a:endParaRPr lang="it-IT" sz="4000" dirty="0"/>
          </a:p>
        </p:txBody>
      </p:sp>
      <p:sp>
        <p:nvSpPr>
          <p:cNvPr id="4" name="Segnaposto piè di pagina 3"/>
          <p:cNvSpPr>
            <a:spLocks noGrp="1"/>
          </p:cNvSpPr>
          <p:nvPr>
            <p:ph type="ftr" sz="quarter" idx="11"/>
          </p:nvPr>
        </p:nvSpPr>
        <p:spPr>
          <a:xfrm>
            <a:off x="539552" y="6381328"/>
            <a:ext cx="7992888" cy="365125"/>
          </a:xfrm>
        </p:spPr>
        <p:txBody>
          <a:bodyPr/>
          <a:lstStyle/>
          <a:p>
            <a:r>
              <a:rPr lang="it-IT" sz="1800" dirty="0"/>
              <a:t>Corso di Introduzione all'operazione degli acceleratori dei LNF, 7-9 gennaio 2015</a:t>
            </a:r>
          </a:p>
          <a:p>
            <a:endParaRPr lang="it-IT" dirty="0"/>
          </a:p>
        </p:txBody>
      </p:sp>
      <p:sp>
        <p:nvSpPr>
          <p:cNvPr id="5" name="Segnaposto numero diapositiva 4"/>
          <p:cNvSpPr>
            <a:spLocks noGrp="1"/>
          </p:cNvSpPr>
          <p:nvPr>
            <p:ph type="sldNum" sz="quarter" idx="12"/>
          </p:nvPr>
        </p:nvSpPr>
        <p:spPr/>
        <p:txBody>
          <a:bodyPr/>
          <a:lstStyle/>
          <a:p>
            <a:fld id="{0C53BFAB-2EB1-4D21-B504-C11FF4D0710C}" type="slidenum">
              <a:rPr lang="it-IT" smtClean="0"/>
              <a:t>26</a:t>
            </a:fld>
            <a:endParaRPr lang="it-IT"/>
          </a:p>
        </p:txBody>
      </p:sp>
    </p:spTree>
    <p:extLst>
      <p:ext uri="{BB962C8B-B14F-4D97-AF65-F5344CB8AC3E}">
        <p14:creationId xmlns:p14="http://schemas.microsoft.com/office/powerpoint/2010/main" val="1689023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989856"/>
            <a:ext cx="8305800" cy="1143000"/>
          </a:xfrm>
        </p:spPr>
        <p:txBody>
          <a:bodyPr>
            <a:normAutofit fontScale="90000"/>
          </a:bodyPr>
          <a:lstStyle/>
          <a:p>
            <a:r>
              <a:rPr lang="it-IT" dirty="0" smtClean="0"/>
              <a:t>Impianti di raffreddamento: schema funzionale</a:t>
            </a:r>
            <a:endParaRPr lang="it-IT" dirty="0"/>
          </a:p>
        </p:txBody>
      </p:sp>
      <p:sp>
        <p:nvSpPr>
          <p:cNvPr id="4" name="Rettangolo 3"/>
          <p:cNvSpPr/>
          <p:nvPr/>
        </p:nvSpPr>
        <p:spPr>
          <a:xfrm>
            <a:off x="5868144" y="3140968"/>
            <a:ext cx="2304256" cy="230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Circuito Primario</a:t>
            </a:r>
            <a:endParaRPr lang="it-IT" dirty="0"/>
          </a:p>
        </p:txBody>
      </p:sp>
      <p:grpSp>
        <p:nvGrpSpPr>
          <p:cNvPr id="19" name="Gruppo 18"/>
          <p:cNvGrpSpPr/>
          <p:nvPr/>
        </p:nvGrpSpPr>
        <p:grpSpPr>
          <a:xfrm>
            <a:off x="4067944" y="3847105"/>
            <a:ext cx="648072" cy="1296144"/>
            <a:chOff x="4067944" y="3847105"/>
            <a:chExt cx="648072" cy="1296144"/>
          </a:xfrm>
        </p:grpSpPr>
        <p:sp>
          <p:nvSpPr>
            <p:cNvPr id="5" name="Rettangolo 4"/>
            <p:cNvSpPr/>
            <p:nvPr/>
          </p:nvSpPr>
          <p:spPr>
            <a:xfrm>
              <a:off x="4067944" y="3847105"/>
              <a:ext cx="648072" cy="129614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4211960" y="4293095"/>
              <a:ext cx="432048" cy="646331"/>
            </a:xfrm>
            <a:prstGeom prst="rect">
              <a:avLst/>
            </a:prstGeom>
            <a:noFill/>
          </p:spPr>
          <p:txBody>
            <a:bodyPr wrap="square" rtlCol="0">
              <a:spAutoFit/>
            </a:bodyPr>
            <a:lstStyle/>
            <a:p>
              <a:r>
                <a:rPr lang="it-IT" dirty="0" smtClean="0">
                  <a:solidFill>
                    <a:schemeClr val="bg1"/>
                  </a:solidFill>
                </a:rPr>
                <a:t>HX</a:t>
              </a:r>
              <a:endParaRPr lang="it-IT" dirty="0">
                <a:solidFill>
                  <a:schemeClr val="bg1"/>
                </a:solidFill>
              </a:endParaRPr>
            </a:p>
          </p:txBody>
        </p:sp>
      </p:grpSp>
      <p:sp>
        <p:nvSpPr>
          <p:cNvPr id="8" name="Rettangolo 7"/>
          <p:cNvSpPr/>
          <p:nvPr/>
        </p:nvSpPr>
        <p:spPr>
          <a:xfrm>
            <a:off x="907855" y="3150218"/>
            <a:ext cx="2304256" cy="2304256"/>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Circuito Secondario</a:t>
            </a:r>
            <a:endParaRPr lang="it-IT" dirty="0"/>
          </a:p>
        </p:txBody>
      </p:sp>
      <p:cxnSp>
        <p:nvCxnSpPr>
          <p:cNvPr id="10" name="Connettore 2 9"/>
          <p:cNvCxnSpPr/>
          <p:nvPr/>
        </p:nvCxnSpPr>
        <p:spPr>
          <a:xfrm flipH="1">
            <a:off x="4716016" y="5013176"/>
            <a:ext cx="11521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a:off x="4716016" y="4005064"/>
            <a:ext cx="11521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flipH="1">
            <a:off x="3203848" y="5013176"/>
            <a:ext cx="864096"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a:off x="3203848" y="4005064"/>
            <a:ext cx="864096"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8" name="Immagin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2260296"/>
            <a:ext cx="8316416" cy="4049024"/>
          </a:xfrm>
          <a:prstGeom prst="rect">
            <a:avLst/>
          </a:prstGeom>
        </p:spPr>
      </p:pic>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855" y="2212313"/>
            <a:ext cx="7519905" cy="4241023"/>
          </a:xfrm>
          <a:prstGeom prst="rect">
            <a:avLst/>
          </a:prstGeom>
        </p:spPr>
      </p:pic>
      <p:sp>
        <p:nvSpPr>
          <p:cNvPr id="6" name="Segnaposto piè di pagina 5"/>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554E970-DB93-43E1-A21B-B3C6B2216EF2}" type="slidenum">
              <a:rPr lang="it-IT" smtClean="0"/>
              <a:t>3</a:t>
            </a:fld>
            <a:endParaRPr lang="it-IT" dirty="0"/>
          </a:p>
        </p:txBody>
      </p:sp>
    </p:spTree>
    <p:extLst>
      <p:ext uri="{BB962C8B-B14F-4D97-AF65-F5344CB8AC3E}">
        <p14:creationId xmlns:p14="http://schemas.microsoft.com/office/powerpoint/2010/main" val="284430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fontScale="90000"/>
          </a:bodyPr>
          <a:lstStyle/>
          <a:p>
            <a:r>
              <a:rPr lang="it-IT" dirty="0" smtClean="0"/>
              <a:t>Principali elementi costituenti i circuiti</a:t>
            </a:r>
            <a:endParaRPr lang="it-IT" dirty="0"/>
          </a:p>
        </p:txBody>
      </p:sp>
      <p:sp>
        <p:nvSpPr>
          <p:cNvPr id="5" name="Segnaposto contenuto 4"/>
          <p:cNvSpPr>
            <a:spLocks noGrp="1"/>
          </p:cNvSpPr>
          <p:nvPr>
            <p:ph sz="half" idx="1"/>
          </p:nvPr>
        </p:nvSpPr>
        <p:spPr>
          <a:xfrm>
            <a:off x="457200" y="2208117"/>
            <a:ext cx="4038600" cy="3813172"/>
          </a:xfrm>
        </p:spPr>
        <p:txBody>
          <a:bodyPr>
            <a:normAutofit fontScale="70000" lnSpcReduction="20000"/>
          </a:bodyPr>
          <a:lstStyle/>
          <a:p>
            <a:pPr marL="0" indent="0">
              <a:buNone/>
            </a:pPr>
            <a:r>
              <a:rPr lang="it-IT" dirty="0" smtClean="0">
                <a:solidFill>
                  <a:schemeClr val="bg2">
                    <a:lumMod val="50000"/>
                  </a:schemeClr>
                </a:solidFill>
              </a:rPr>
              <a:t>PRIMARIO</a:t>
            </a:r>
            <a:r>
              <a:rPr lang="it-IT" dirty="0" smtClean="0"/>
              <a:t> </a:t>
            </a:r>
          </a:p>
          <a:p>
            <a:pPr marL="0" indent="0">
              <a:buNone/>
            </a:pPr>
            <a:r>
              <a:rPr lang="it-IT" dirty="0" smtClean="0"/>
              <a:t>(acqua di acquedotto per Dafne, aria per </a:t>
            </a:r>
            <a:r>
              <a:rPr lang="it-IT" dirty="0" err="1" smtClean="0"/>
              <a:t>Sparc</a:t>
            </a:r>
            <a:r>
              <a:rPr lang="it-IT" dirty="0" smtClean="0"/>
              <a:t>)</a:t>
            </a:r>
          </a:p>
          <a:p>
            <a:pPr marL="0" indent="0">
              <a:buNone/>
            </a:pPr>
            <a:endParaRPr lang="it-IT" dirty="0" smtClean="0"/>
          </a:p>
          <a:p>
            <a:r>
              <a:rPr lang="it-IT" dirty="0" smtClean="0"/>
              <a:t>Torre evaporativa (Dry Cooler + Gruppi Frigo per </a:t>
            </a:r>
            <a:r>
              <a:rPr lang="it-IT" dirty="0" err="1" smtClean="0"/>
              <a:t>Sparc</a:t>
            </a:r>
            <a:r>
              <a:rPr lang="it-IT" dirty="0" smtClean="0"/>
              <a:t>)</a:t>
            </a:r>
          </a:p>
          <a:p>
            <a:r>
              <a:rPr lang="it-IT" dirty="0" smtClean="0"/>
              <a:t>Gruppo Pompe</a:t>
            </a:r>
          </a:p>
          <a:p>
            <a:r>
              <a:rPr lang="it-IT" dirty="0" err="1" smtClean="0"/>
              <a:t>Flussostato</a:t>
            </a:r>
            <a:r>
              <a:rPr lang="it-IT" dirty="0" smtClean="0"/>
              <a:t> Pompe Primarie (</a:t>
            </a:r>
            <a:r>
              <a:rPr lang="it-IT" dirty="0" err="1" smtClean="0"/>
              <a:t>Sparc</a:t>
            </a:r>
            <a:r>
              <a:rPr lang="it-IT" dirty="0" smtClean="0"/>
              <a:t> no)</a:t>
            </a:r>
          </a:p>
          <a:p>
            <a:endParaRPr lang="it-IT" dirty="0"/>
          </a:p>
        </p:txBody>
      </p:sp>
      <p:sp>
        <p:nvSpPr>
          <p:cNvPr id="6" name="Segnaposto contenuto 5"/>
          <p:cNvSpPr>
            <a:spLocks noGrp="1"/>
          </p:cNvSpPr>
          <p:nvPr>
            <p:ph sz="half" idx="2"/>
          </p:nvPr>
        </p:nvSpPr>
        <p:spPr>
          <a:xfrm>
            <a:off x="4644008" y="2204864"/>
            <a:ext cx="4038600" cy="3980746"/>
          </a:xfrm>
        </p:spPr>
        <p:txBody>
          <a:bodyPr>
            <a:normAutofit fontScale="70000" lnSpcReduction="20000"/>
          </a:bodyPr>
          <a:lstStyle/>
          <a:p>
            <a:pPr marL="0" indent="0">
              <a:buNone/>
            </a:pPr>
            <a:r>
              <a:rPr lang="it-IT" dirty="0" smtClean="0">
                <a:solidFill>
                  <a:schemeClr val="bg2">
                    <a:lumMod val="50000"/>
                  </a:schemeClr>
                </a:solidFill>
              </a:rPr>
              <a:t>SECONDARIO</a:t>
            </a:r>
            <a:r>
              <a:rPr lang="it-IT" dirty="0" smtClean="0"/>
              <a:t> </a:t>
            </a:r>
          </a:p>
          <a:p>
            <a:pPr marL="0" indent="0">
              <a:buNone/>
            </a:pPr>
            <a:r>
              <a:rPr lang="it-IT" dirty="0" smtClean="0"/>
              <a:t>(acqua demineralizzata)</a:t>
            </a:r>
          </a:p>
          <a:p>
            <a:pPr marL="0" indent="0">
              <a:buNone/>
            </a:pPr>
            <a:endParaRPr lang="it-IT" dirty="0" smtClean="0"/>
          </a:p>
          <a:p>
            <a:r>
              <a:rPr lang="it-IT" dirty="0" smtClean="0"/>
              <a:t>Valvola </a:t>
            </a:r>
            <a:r>
              <a:rPr lang="it-IT" dirty="0" smtClean="0"/>
              <a:t>motorizzata</a:t>
            </a:r>
            <a:endParaRPr lang="it-IT" dirty="0" smtClean="0"/>
          </a:p>
          <a:p>
            <a:r>
              <a:rPr lang="it-IT" dirty="0" smtClean="0"/>
              <a:t>Pompe di pressurizzazione (P20)</a:t>
            </a:r>
          </a:p>
          <a:p>
            <a:r>
              <a:rPr lang="it-IT" dirty="0" err="1" smtClean="0"/>
              <a:t>Flussostato</a:t>
            </a:r>
            <a:r>
              <a:rPr lang="it-IT" dirty="0" smtClean="0"/>
              <a:t> Pompe P20</a:t>
            </a:r>
          </a:p>
          <a:p>
            <a:r>
              <a:rPr lang="it-IT" dirty="0" smtClean="0"/>
              <a:t>Gruppo Pompe Secondarie</a:t>
            </a:r>
          </a:p>
          <a:p>
            <a:r>
              <a:rPr lang="it-IT" dirty="0" err="1" smtClean="0"/>
              <a:t>Flussostato</a:t>
            </a:r>
            <a:r>
              <a:rPr lang="it-IT" dirty="0" smtClean="0"/>
              <a:t> Pompe </a:t>
            </a:r>
            <a:r>
              <a:rPr lang="it-IT" dirty="0" smtClean="0"/>
              <a:t>Secondarie</a:t>
            </a:r>
          </a:p>
          <a:p>
            <a:r>
              <a:rPr lang="it-IT" dirty="0" smtClean="0"/>
              <a:t>Valvole a tre vie per la stabilizzazione della temperatura</a:t>
            </a:r>
            <a:endParaRPr lang="it-IT" dirty="0" smtClean="0"/>
          </a:p>
          <a:p>
            <a:r>
              <a:rPr lang="it-IT" dirty="0" smtClean="0"/>
              <a:t>Utenze (</a:t>
            </a:r>
            <a:r>
              <a:rPr lang="it-IT" dirty="0" err="1" smtClean="0"/>
              <a:t>Mag</a:t>
            </a:r>
            <a:r>
              <a:rPr lang="it-IT" dirty="0" smtClean="0"/>
              <a:t>, PS, RF</a:t>
            </a:r>
            <a:r>
              <a:rPr lang="it-IT" dirty="0" smtClean="0"/>
              <a:t>,…)</a:t>
            </a:r>
            <a:endParaRPr lang="it-IT" dirty="0" smtClean="0"/>
          </a:p>
          <a:p>
            <a:r>
              <a:rPr lang="it-IT" dirty="0" smtClean="0"/>
              <a:t>TOL (Trattamento on-line) tiene bassa la conducibilità [&lt; 0.3 </a:t>
            </a:r>
            <a:r>
              <a:rPr lang="it-IT" dirty="0" err="1" smtClean="0">
                <a:latin typeface="Symbol" panose="05050102010706020507" pitchFamily="18" charset="2"/>
              </a:rPr>
              <a:t>m</a:t>
            </a:r>
            <a:r>
              <a:rPr lang="it-IT" dirty="0" err="1" smtClean="0"/>
              <a:t>S</a:t>
            </a:r>
            <a:r>
              <a:rPr lang="it-IT" dirty="0" smtClean="0"/>
              <a:t>/cm]</a:t>
            </a:r>
            <a:endParaRPr lang="it-IT" dirty="0"/>
          </a:p>
        </p:txBody>
      </p:sp>
      <p:sp>
        <p:nvSpPr>
          <p:cNvPr id="2" name="Segnaposto piè di pagina 1"/>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C53BFAB-2EB1-4D21-B504-C11FF4D0710C}" type="slidenum">
              <a:rPr lang="it-IT" smtClean="0"/>
              <a:t>4</a:t>
            </a:fld>
            <a:endParaRPr lang="it-IT"/>
          </a:p>
        </p:txBody>
      </p:sp>
    </p:spTree>
    <p:extLst>
      <p:ext uri="{BB962C8B-B14F-4D97-AF65-F5344CB8AC3E}">
        <p14:creationId xmlns:p14="http://schemas.microsoft.com/office/powerpoint/2010/main" val="421095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1000"/>
                                        <p:tgtEl>
                                          <p:spTgt spid="5">
                                            <p:txEl>
                                              <p:pRg st="3" end="3"/>
                                            </p:txEl>
                                          </p:spTgt>
                                        </p:tgtEl>
                                      </p:cBhvr>
                                    </p:animEffect>
                                    <p:anim calcmode="lin" valueType="num">
                                      <p:cBhvr>
                                        <p:cTn id="2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1000"/>
                                        <p:tgtEl>
                                          <p:spTgt spid="5">
                                            <p:txEl>
                                              <p:pRg st="4" end="4"/>
                                            </p:txEl>
                                          </p:spTgt>
                                        </p:tgtEl>
                                      </p:cBhvr>
                                    </p:animEffect>
                                    <p:anim calcmode="lin" valueType="num">
                                      <p:cBhvr>
                                        <p:cTn id="2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fade">
                                      <p:cBhvr>
                                        <p:cTn id="29" dur="1000"/>
                                        <p:tgtEl>
                                          <p:spTgt spid="5">
                                            <p:txEl>
                                              <p:pRg st="5" end="5"/>
                                            </p:txEl>
                                          </p:spTgt>
                                        </p:tgtEl>
                                      </p:cBhvr>
                                    </p:animEffect>
                                    <p:anim calcmode="lin" valueType="num">
                                      <p:cBhvr>
                                        <p:cTn id="3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fade">
                                      <p:cBhvr>
                                        <p:cTn id="36" dur="1000"/>
                                        <p:tgtEl>
                                          <p:spTgt spid="6">
                                            <p:txEl>
                                              <p:pRg st="0" end="0"/>
                                            </p:txEl>
                                          </p:spTgt>
                                        </p:tgtEl>
                                      </p:cBhvr>
                                    </p:animEffect>
                                    <p:anim calcmode="lin" valueType="num">
                                      <p:cBhvr>
                                        <p:cTn id="3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animEffect transition="in" filter="fade">
                                      <p:cBhvr>
                                        <p:cTn id="41" dur="1000"/>
                                        <p:tgtEl>
                                          <p:spTgt spid="6">
                                            <p:txEl>
                                              <p:pRg st="1" end="1"/>
                                            </p:txEl>
                                          </p:spTgt>
                                        </p:tgtEl>
                                      </p:cBhvr>
                                    </p:animEffect>
                                    <p:anim calcmode="lin" valueType="num">
                                      <p:cBhvr>
                                        <p:cTn id="4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animEffect transition="in" filter="fade">
                                      <p:cBhvr>
                                        <p:cTn id="48" dur="1000"/>
                                        <p:tgtEl>
                                          <p:spTgt spid="6">
                                            <p:txEl>
                                              <p:pRg st="3" end="3"/>
                                            </p:txEl>
                                          </p:spTgt>
                                        </p:tgtEl>
                                      </p:cBhvr>
                                    </p:animEffect>
                                    <p:anim calcmode="lin" valueType="num">
                                      <p:cBhvr>
                                        <p:cTn id="4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3" end="3"/>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6">
                                            <p:txEl>
                                              <p:pRg st="4" end="4"/>
                                            </p:txEl>
                                          </p:spTgt>
                                        </p:tgtEl>
                                        <p:attrNameLst>
                                          <p:attrName>style.visibility</p:attrName>
                                        </p:attrNameLst>
                                      </p:cBhvr>
                                      <p:to>
                                        <p:strVal val="visible"/>
                                      </p:to>
                                    </p:set>
                                    <p:animEffect transition="in" filter="fade">
                                      <p:cBhvr>
                                        <p:cTn id="53" dur="1000"/>
                                        <p:tgtEl>
                                          <p:spTgt spid="6">
                                            <p:txEl>
                                              <p:pRg st="4" end="4"/>
                                            </p:txEl>
                                          </p:spTgt>
                                        </p:tgtEl>
                                      </p:cBhvr>
                                    </p:animEffect>
                                    <p:anim calcmode="lin" valueType="num">
                                      <p:cBhvr>
                                        <p:cTn id="54"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6">
                                            <p:txEl>
                                              <p:pRg st="4" end="4"/>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6">
                                            <p:txEl>
                                              <p:pRg st="5" end="5"/>
                                            </p:txEl>
                                          </p:spTgt>
                                        </p:tgtEl>
                                        <p:attrNameLst>
                                          <p:attrName>style.visibility</p:attrName>
                                        </p:attrNameLst>
                                      </p:cBhvr>
                                      <p:to>
                                        <p:strVal val="visible"/>
                                      </p:to>
                                    </p:set>
                                    <p:animEffect transition="in" filter="fade">
                                      <p:cBhvr>
                                        <p:cTn id="58" dur="1000"/>
                                        <p:tgtEl>
                                          <p:spTgt spid="6">
                                            <p:txEl>
                                              <p:pRg st="5" end="5"/>
                                            </p:txEl>
                                          </p:spTgt>
                                        </p:tgtEl>
                                      </p:cBhvr>
                                    </p:animEffect>
                                    <p:anim calcmode="lin" valueType="num">
                                      <p:cBhvr>
                                        <p:cTn id="5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60" dur="1000" fill="hold"/>
                                        <p:tgtEl>
                                          <p:spTgt spid="6">
                                            <p:txEl>
                                              <p:pRg st="5" end="5"/>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6">
                                            <p:txEl>
                                              <p:pRg st="6" end="6"/>
                                            </p:txEl>
                                          </p:spTgt>
                                        </p:tgtEl>
                                        <p:attrNameLst>
                                          <p:attrName>style.visibility</p:attrName>
                                        </p:attrNameLst>
                                      </p:cBhvr>
                                      <p:to>
                                        <p:strVal val="visible"/>
                                      </p:to>
                                    </p:set>
                                    <p:animEffect transition="in" filter="fade">
                                      <p:cBhvr>
                                        <p:cTn id="63" dur="1000"/>
                                        <p:tgtEl>
                                          <p:spTgt spid="6">
                                            <p:txEl>
                                              <p:pRg st="6" end="6"/>
                                            </p:txEl>
                                          </p:spTgt>
                                        </p:tgtEl>
                                      </p:cBhvr>
                                    </p:animEffect>
                                    <p:anim calcmode="lin" valueType="num">
                                      <p:cBhvr>
                                        <p:cTn id="64"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6" end="6"/>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6">
                                            <p:txEl>
                                              <p:pRg st="7" end="7"/>
                                            </p:txEl>
                                          </p:spTgt>
                                        </p:tgtEl>
                                        <p:attrNameLst>
                                          <p:attrName>style.visibility</p:attrName>
                                        </p:attrNameLst>
                                      </p:cBhvr>
                                      <p:to>
                                        <p:strVal val="visible"/>
                                      </p:to>
                                    </p:set>
                                    <p:animEffect transition="in" filter="fade">
                                      <p:cBhvr>
                                        <p:cTn id="68" dur="1000"/>
                                        <p:tgtEl>
                                          <p:spTgt spid="6">
                                            <p:txEl>
                                              <p:pRg st="7" end="7"/>
                                            </p:txEl>
                                          </p:spTgt>
                                        </p:tgtEl>
                                      </p:cBhvr>
                                    </p:animEffect>
                                    <p:anim calcmode="lin" valueType="num">
                                      <p:cBhvr>
                                        <p:cTn id="69"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70" dur="1000" fill="hold"/>
                                        <p:tgtEl>
                                          <p:spTgt spid="6">
                                            <p:txEl>
                                              <p:pRg st="7" end="7"/>
                                            </p:txEl>
                                          </p:spTgt>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6">
                                            <p:txEl>
                                              <p:pRg st="8" end="8"/>
                                            </p:txEl>
                                          </p:spTgt>
                                        </p:tgtEl>
                                        <p:attrNameLst>
                                          <p:attrName>style.visibility</p:attrName>
                                        </p:attrNameLst>
                                      </p:cBhvr>
                                      <p:to>
                                        <p:strVal val="visible"/>
                                      </p:to>
                                    </p:set>
                                    <p:animEffect transition="in" filter="fade">
                                      <p:cBhvr>
                                        <p:cTn id="73" dur="1000"/>
                                        <p:tgtEl>
                                          <p:spTgt spid="6">
                                            <p:txEl>
                                              <p:pRg st="8" end="8"/>
                                            </p:txEl>
                                          </p:spTgt>
                                        </p:tgtEl>
                                      </p:cBhvr>
                                    </p:animEffect>
                                    <p:anim calcmode="lin" valueType="num">
                                      <p:cBhvr>
                                        <p:cTn id="74"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75" dur="1000" fill="hold"/>
                                        <p:tgtEl>
                                          <p:spTgt spid="6">
                                            <p:txEl>
                                              <p:pRg st="8" end="8"/>
                                            </p:txEl>
                                          </p:spTgt>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6">
                                            <p:txEl>
                                              <p:pRg st="9" end="9"/>
                                            </p:txEl>
                                          </p:spTgt>
                                        </p:tgtEl>
                                        <p:attrNameLst>
                                          <p:attrName>style.visibility</p:attrName>
                                        </p:attrNameLst>
                                      </p:cBhvr>
                                      <p:to>
                                        <p:strVal val="visible"/>
                                      </p:to>
                                    </p:set>
                                    <p:animEffect transition="in" filter="fade">
                                      <p:cBhvr>
                                        <p:cTn id="78" dur="1000"/>
                                        <p:tgtEl>
                                          <p:spTgt spid="6">
                                            <p:txEl>
                                              <p:pRg st="9" end="9"/>
                                            </p:txEl>
                                          </p:spTgt>
                                        </p:tgtEl>
                                      </p:cBhvr>
                                    </p:animEffect>
                                    <p:anim calcmode="lin" valueType="num">
                                      <p:cBhvr>
                                        <p:cTn id="79"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80" dur="1000" fill="hold"/>
                                        <p:tgtEl>
                                          <p:spTgt spid="6">
                                            <p:txEl>
                                              <p:pRg st="9" end="9"/>
                                            </p:txEl>
                                          </p:spTgt>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6">
                                            <p:txEl>
                                              <p:pRg st="10" end="10"/>
                                            </p:txEl>
                                          </p:spTgt>
                                        </p:tgtEl>
                                        <p:attrNameLst>
                                          <p:attrName>style.visibility</p:attrName>
                                        </p:attrNameLst>
                                      </p:cBhvr>
                                      <p:to>
                                        <p:strVal val="visible"/>
                                      </p:to>
                                    </p:set>
                                    <p:animEffect transition="in" filter="fade">
                                      <p:cBhvr>
                                        <p:cTn id="83" dur="1000"/>
                                        <p:tgtEl>
                                          <p:spTgt spid="6">
                                            <p:txEl>
                                              <p:pRg st="10" end="10"/>
                                            </p:txEl>
                                          </p:spTgt>
                                        </p:tgtEl>
                                      </p:cBhvr>
                                    </p:animEffect>
                                    <p:anim calcmode="lin" valueType="num">
                                      <p:cBhvr>
                                        <p:cTn id="84"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85"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000" dirty="0" smtClean="0"/>
              <a:t>Denominazione QE Impianti a Fluido Dafne</a:t>
            </a:r>
            <a:endParaRPr lang="it-IT" sz="4000"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427002292"/>
              </p:ext>
            </p:extLst>
          </p:nvPr>
        </p:nvGraphicFramePr>
        <p:xfrm>
          <a:off x="457200" y="1935163"/>
          <a:ext cx="8229600" cy="4246880"/>
        </p:xfrm>
        <a:graphic>
          <a:graphicData uri="http://schemas.openxmlformats.org/drawingml/2006/table">
            <a:tbl>
              <a:tblPr firstRow="1" bandRow="1">
                <a:tableStyleId>{5C22544A-7EE6-4342-B048-85BDC9FD1C3A}</a:tableStyleId>
              </a:tblPr>
              <a:tblGrid>
                <a:gridCol w="2098576"/>
                <a:gridCol w="2448272"/>
                <a:gridCol w="3682752"/>
              </a:tblGrid>
              <a:tr h="370840">
                <a:tc>
                  <a:txBody>
                    <a:bodyPr/>
                    <a:lstStyle/>
                    <a:p>
                      <a:r>
                        <a:rPr lang="it-IT" dirty="0" smtClean="0"/>
                        <a:t>Denominazione</a:t>
                      </a:r>
                      <a:endParaRPr lang="it-IT" dirty="0"/>
                    </a:p>
                  </a:txBody>
                  <a:tcPr/>
                </a:tc>
                <a:tc>
                  <a:txBody>
                    <a:bodyPr/>
                    <a:lstStyle/>
                    <a:p>
                      <a:r>
                        <a:rPr lang="it-IT" dirty="0" smtClean="0"/>
                        <a:t>Impianto</a:t>
                      </a:r>
                      <a:endParaRPr lang="it-IT" dirty="0"/>
                    </a:p>
                  </a:txBody>
                  <a:tcPr/>
                </a:tc>
                <a:tc>
                  <a:txBody>
                    <a:bodyPr/>
                    <a:lstStyle/>
                    <a:p>
                      <a:r>
                        <a:rPr lang="it-IT" dirty="0" smtClean="0"/>
                        <a:t>Ubicazione</a:t>
                      </a:r>
                      <a:endParaRPr lang="it-IT" dirty="0"/>
                    </a:p>
                  </a:txBody>
                  <a:tcPr/>
                </a:tc>
              </a:tr>
              <a:tr h="370840">
                <a:tc>
                  <a:txBody>
                    <a:bodyPr/>
                    <a:lstStyle/>
                    <a:p>
                      <a:r>
                        <a:rPr lang="it-IT" dirty="0" smtClean="0"/>
                        <a:t>LINAC</a:t>
                      </a:r>
                      <a:endParaRPr lang="it-IT" dirty="0"/>
                    </a:p>
                  </a:txBody>
                  <a:tcPr/>
                </a:tc>
                <a:tc>
                  <a:txBody>
                    <a:bodyPr/>
                    <a:lstStyle/>
                    <a:p>
                      <a:r>
                        <a:rPr lang="it-IT" dirty="0" err="1" smtClean="0"/>
                        <a:t>Cooling</a:t>
                      </a:r>
                      <a:r>
                        <a:rPr lang="it-IT" baseline="0" dirty="0" smtClean="0"/>
                        <a:t> LINAC</a:t>
                      </a:r>
                      <a:endParaRPr lang="it-IT" dirty="0"/>
                    </a:p>
                  </a:txBody>
                  <a:tcPr/>
                </a:tc>
                <a:tc>
                  <a:txBody>
                    <a:bodyPr/>
                    <a:lstStyle/>
                    <a:p>
                      <a:r>
                        <a:rPr lang="it-IT" dirty="0" smtClean="0"/>
                        <a:t>Sala Pompe</a:t>
                      </a:r>
                      <a:r>
                        <a:rPr lang="it-IT" baseline="0" dirty="0" smtClean="0"/>
                        <a:t> LINAC Ed.42</a:t>
                      </a:r>
                      <a:endParaRPr lang="it-IT" dirty="0"/>
                    </a:p>
                  </a:txBody>
                  <a:tcPr/>
                </a:tc>
              </a:tr>
              <a:tr h="370840">
                <a:tc>
                  <a:txBody>
                    <a:bodyPr/>
                    <a:lstStyle/>
                    <a:p>
                      <a:r>
                        <a:rPr lang="it-IT" dirty="0" smtClean="0"/>
                        <a:t>Q1</a:t>
                      </a:r>
                      <a:endParaRPr lang="it-IT" dirty="0"/>
                    </a:p>
                  </a:txBody>
                  <a:tcPr/>
                </a:tc>
                <a:tc>
                  <a:txBody>
                    <a:bodyPr/>
                    <a:lstStyle/>
                    <a:p>
                      <a:r>
                        <a:rPr lang="it-IT" dirty="0" smtClean="0"/>
                        <a:t>RF</a:t>
                      </a:r>
                      <a:r>
                        <a:rPr lang="it-IT" baseline="0" dirty="0" smtClean="0"/>
                        <a:t> Accumulatore</a:t>
                      </a:r>
                      <a:endParaRPr lang="it-IT" dirty="0"/>
                    </a:p>
                  </a:txBody>
                  <a:tcPr/>
                </a:tc>
                <a:tc>
                  <a:txBody>
                    <a:bodyPr/>
                    <a:lstStyle/>
                    <a:p>
                      <a:r>
                        <a:rPr lang="it-IT" dirty="0" smtClean="0"/>
                        <a:t>Sala RF Accumulatore Ed. 23</a:t>
                      </a:r>
                      <a:endParaRPr lang="it-IT" dirty="0"/>
                    </a:p>
                  </a:txBody>
                  <a:tcPr/>
                </a:tc>
              </a:tr>
              <a:tr h="370840">
                <a:tc>
                  <a:txBody>
                    <a:bodyPr/>
                    <a:lstStyle/>
                    <a:p>
                      <a:r>
                        <a:rPr lang="it-IT" dirty="0" smtClean="0"/>
                        <a:t>Q2</a:t>
                      </a:r>
                      <a:endParaRPr lang="it-IT" dirty="0"/>
                    </a:p>
                  </a:txBody>
                  <a:tcPr/>
                </a:tc>
                <a:tc>
                  <a:txBody>
                    <a:bodyPr/>
                    <a:lstStyle/>
                    <a:p>
                      <a:r>
                        <a:rPr lang="it-IT" dirty="0" err="1" smtClean="0"/>
                        <a:t>Cooling</a:t>
                      </a:r>
                      <a:r>
                        <a:rPr lang="it-IT" dirty="0" smtClean="0"/>
                        <a:t> Accumulatore</a:t>
                      </a:r>
                      <a:endParaRPr lang="it-IT" dirty="0"/>
                    </a:p>
                  </a:txBody>
                  <a:tcPr/>
                </a:tc>
                <a:tc>
                  <a:txBody>
                    <a:bodyPr/>
                    <a:lstStyle/>
                    <a:p>
                      <a:r>
                        <a:rPr lang="it-IT" dirty="0" smtClean="0"/>
                        <a:t>Sala Pompe</a:t>
                      </a:r>
                      <a:r>
                        <a:rPr lang="it-IT" baseline="0" dirty="0" smtClean="0"/>
                        <a:t> Accumulatore Ed. 51</a:t>
                      </a:r>
                      <a:endParaRPr lang="it-IT" dirty="0"/>
                    </a:p>
                  </a:txBody>
                  <a:tcPr/>
                </a:tc>
              </a:tr>
              <a:tr h="370840">
                <a:tc>
                  <a:txBody>
                    <a:bodyPr/>
                    <a:lstStyle/>
                    <a:p>
                      <a:r>
                        <a:rPr lang="it-IT" dirty="0" smtClean="0"/>
                        <a:t>Q3</a:t>
                      </a:r>
                      <a:endParaRPr lang="it-IT" dirty="0"/>
                    </a:p>
                  </a:txBody>
                  <a:tcPr/>
                </a:tc>
                <a:tc>
                  <a:txBody>
                    <a:bodyPr/>
                    <a:lstStyle/>
                    <a:p>
                      <a:r>
                        <a:rPr lang="it-IT" dirty="0" err="1" smtClean="0"/>
                        <a:t>Cooling</a:t>
                      </a:r>
                      <a:r>
                        <a:rPr lang="it-IT" dirty="0" smtClean="0"/>
                        <a:t> </a:t>
                      </a:r>
                      <a:r>
                        <a:rPr lang="it-IT" dirty="0" err="1" smtClean="0"/>
                        <a:t>Main</a:t>
                      </a:r>
                      <a:r>
                        <a:rPr lang="it-IT" dirty="0" smtClean="0"/>
                        <a:t> Rings</a:t>
                      </a:r>
                      <a:endParaRPr lang="it-IT" dirty="0"/>
                    </a:p>
                  </a:txBody>
                  <a:tcPr/>
                </a:tc>
                <a:tc>
                  <a:txBody>
                    <a:bodyPr/>
                    <a:lstStyle/>
                    <a:p>
                      <a:r>
                        <a:rPr lang="it-IT" dirty="0" smtClean="0"/>
                        <a:t>Sala Pompe</a:t>
                      </a:r>
                      <a:r>
                        <a:rPr lang="it-IT" baseline="0" dirty="0" smtClean="0"/>
                        <a:t> Dafne Ed. 40</a:t>
                      </a:r>
                    </a:p>
                  </a:txBody>
                  <a:tcPr/>
                </a:tc>
              </a:tr>
              <a:tr h="370840">
                <a:tc>
                  <a:txBody>
                    <a:bodyPr/>
                    <a:lstStyle/>
                    <a:p>
                      <a:r>
                        <a:rPr lang="it-IT" dirty="0" smtClean="0"/>
                        <a:t>Q4</a:t>
                      </a:r>
                      <a:endParaRPr lang="it-IT" dirty="0"/>
                    </a:p>
                  </a:txBody>
                  <a:tcPr/>
                </a:tc>
                <a:tc>
                  <a:txBody>
                    <a:bodyPr/>
                    <a:lstStyle/>
                    <a:p>
                      <a:r>
                        <a:rPr lang="it-IT" dirty="0" smtClean="0"/>
                        <a:t>RF MR e+</a:t>
                      </a:r>
                      <a:endParaRPr lang="it-I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Sala Pompe</a:t>
                      </a:r>
                      <a:r>
                        <a:rPr lang="it-IT" baseline="0" dirty="0" smtClean="0"/>
                        <a:t> Accumulatore Ed. 51</a:t>
                      </a:r>
                      <a:endParaRPr lang="it-IT" dirty="0" smtClean="0"/>
                    </a:p>
                  </a:txBody>
                  <a:tcPr/>
                </a:tc>
              </a:tr>
              <a:tr h="370840">
                <a:tc>
                  <a:txBody>
                    <a:bodyPr/>
                    <a:lstStyle/>
                    <a:p>
                      <a:r>
                        <a:rPr lang="it-IT" dirty="0" smtClean="0"/>
                        <a:t>Q5</a:t>
                      </a:r>
                      <a:endParaRPr lang="it-I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RF MR 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Sala Pompe</a:t>
                      </a:r>
                      <a:r>
                        <a:rPr lang="it-IT" baseline="0" dirty="0" smtClean="0"/>
                        <a:t> Accumulatore Ed. 51</a:t>
                      </a:r>
                      <a:endParaRPr lang="it-IT" dirty="0" smtClean="0"/>
                    </a:p>
                  </a:txBody>
                  <a:tcPr/>
                </a:tc>
              </a:tr>
              <a:tr h="370840">
                <a:tc>
                  <a:txBody>
                    <a:bodyPr/>
                    <a:lstStyle/>
                    <a:p>
                      <a:r>
                        <a:rPr lang="it-IT" dirty="0" smtClean="0"/>
                        <a:t>Q6</a:t>
                      </a:r>
                      <a:endParaRPr lang="it-IT" dirty="0"/>
                    </a:p>
                  </a:txBody>
                  <a:tcPr/>
                </a:tc>
                <a:tc>
                  <a:txBody>
                    <a:bodyPr/>
                    <a:lstStyle/>
                    <a:p>
                      <a:r>
                        <a:rPr lang="it-IT" dirty="0" smtClean="0"/>
                        <a:t>Demineralizzatore</a:t>
                      </a:r>
                      <a:endParaRPr lang="it-I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Sala Pompe</a:t>
                      </a:r>
                      <a:r>
                        <a:rPr lang="it-IT" baseline="0" dirty="0" smtClean="0"/>
                        <a:t> Dafne Ed. 40</a:t>
                      </a:r>
                    </a:p>
                  </a:txBody>
                  <a:tcPr/>
                </a:tc>
              </a:tr>
              <a:tr h="370840">
                <a:tc>
                  <a:txBody>
                    <a:bodyPr/>
                    <a:lstStyle/>
                    <a:p>
                      <a:r>
                        <a:rPr lang="it-IT" dirty="0" smtClean="0"/>
                        <a:t>Q7</a:t>
                      </a:r>
                      <a:endParaRPr lang="it-IT" dirty="0"/>
                    </a:p>
                  </a:txBody>
                  <a:tcPr/>
                </a:tc>
                <a:tc>
                  <a:txBody>
                    <a:bodyPr/>
                    <a:lstStyle/>
                    <a:p>
                      <a:r>
                        <a:rPr lang="it-IT" dirty="0" smtClean="0"/>
                        <a:t>Centrale Frigo</a:t>
                      </a:r>
                      <a:r>
                        <a:rPr lang="it-IT" baseline="0" dirty="0" smtClean="0"/>
                        <a:t> Dafne (CFD)</a:t>
                      </a:r>
                      <a:endParaRPr lang="it-IT" dirty="0"/>
                    </a:p>
                  </a:txBody>
                  <a:tcPr/>
                </a:tc>
                <a:tc>
                  <a:txBody>
                    <a:bodyPr/>
                    <a:lstStyle/>
                    <a:p>
                      <a:r>
                        <a:rPr lang="it-IT" dirty="0" smtClean="0"/>
                        <a:t>Adiacente Sala</a:t>
                      </a:r>
                      <a:r>
                        <a:rPr lang="it-IT" baseline="0" dirty="0" smtClean="0"/>
                        <a:t> Sperimentale Dafne-Luce Ed. 12</a:t>
                      </a:r>
                      <a:endParaRPr lang="it-IT" dirty="0"/>
                    </a:p>
                  </a:txBody>
                  <a:tcPr/>
                </a:tc>
              </a:tr>
              <a:tr h="370840">
                <a:tc>
                  <a:txBody>
                    <a:bodyPr/>
                    <a:lstStyle/>
                    <a:p>
                      <a:r>
                        <a:rPr lang="it-IT" dirty="0" smtClean="0"/>
                        <a:t>Q8</a:t>
                      </a:r>
                      <a:endParaRPr lang="it-IT" dirty="0"/>
                    </a:p>
                  </a:txBody>
                  <a:tcPr/>
                </a:tc>
                <a:tc>
                  <a:txBody>
                    <a:bodyPr/>
                    <a:lstStyle/>
                    <a:p>
                      <a:r>
                        <a:rPr lang="it-IT" dirty="0" err="1" smtClean="0"/>
                        <a:t>Cooling</a:t>
                      </a:r>
                      <a:r>
                        <a:rPr lang="it-IT" dirty="0" smtClean="0"/>
                        <a:t> compressore CRIOGENIA</a:t>
                      </a:r>
                      <a:endParaRPr lang="it-I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Sala Pompe</a:t>
                      </a:r>
                      <a:r>
                        <a:rPr lang="it-IT" baseline="0" dirty="0" smtClean="0"/>
                        <a:t> Dafne Ed. 40</a:t>
                      </a:r>
                    </a:p>
                  </a:txBody>
                  <a:tcPr/>
                </a:tc>
              </a:tr>
            </a:tbl>
          </a:graphicData>
        </a:graphic>
      </p:graphicFrame>
      <p:sp>
        <p:nvSpPr>
          <p:cNvPr id="3" name="Segnaposto piè di pagina 2"/>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C53BFAB-2EB1-4D21-B504-C11FF4D0710C}" type="slidenum">
              <a:rPr lang="it-IT" smtClean="0"/>
              <a:t>5</a:t>
            </a:fld>
            <a:endParaRPr lang="it-IT"/>
          </a:p>
        </p:txBody>
      </p:sp>
    </p:spTree>
    <p:extLst>
      <p:ext uri="{BB962C8B-B14F-4D97-AF65-F5344CB8AC3E}">
        <p14:creationId xmlns:p14="http://schemas.microsoft.com/office/powerpoint/2010/main" val="253253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Impianto </a:t>
            </a:r>
            <a:r>
              <a:rPr lang="it-IT" dirty="0" err="1" smtClean="0"/>
              <a:t>Cooling</a:t>
            </a:r>
            <a:r>
              <a:rPr lang="it-IT" dirty="0" smtClean="0"/>
              <a:t> LINAC</a:t>
            </a:r>
            <a:endParaRPr lang="it-IT" dirty="0"/>
          </a:p>
        </p:txBody>
      </p:sp>
      <p:pic>
        <p:nvPicPr>
          <p:cNvPr id="7" name="Segnaposto contenuto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132342"/>
            <a:ext cx="8229600" cy="3995078"/>
          </a:xfrm>
        </p:spPr>
      </p:pic>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C53BFAB-2EB1-4D21-B504-C11FF4D0710C}" type="slidenum">
              <a:rPr lang="it-IT" smtClean="0"/>
              <a:t>6</a:t>
            </a:fld>
            <a:endParaRPr lang="it-IT"/>
          </a:p>
        </p:txBody>
      </p:sp>
    </p:spTree>
    <p:extLst>
      <p:ext uri="{BB962C8B-B14F-4D97-AF65-F5344CB8AC3E}">
        <p14:creationId xmlns:p14="http://schemas.microsoft.com/office/powerpoint/2010/main" val="2348426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Impianto </a:t>
            </a:r>
            <a:r>
              <a:rPr lang="it-IT" dirty="0" err="1"/>
              <a:t>Cooling</a:t>
            </a:r>
            <a:r>
              <a:rPr lang="it-IT" dirty="0"/>
              <a:t> </a:t>
            </a:r>
            <a:r>
              <a:rPr lang="it-IT" dirty="0" smtClean="0"/>
              <a:t>LINAC (segue)</a:t>
            </a:r>
            <a:endParaRPr lang="it-IT" dirty="0"/>
          </a:p>
        </p:txBody>
      </p:sp>
      <p:sp>
        <p:nvSpPr>
          <p:cNvPr id="3" name="Segnaposto contenuto 2"/>
          <p:cNvSpPr>
            <a:spLocks noGrp="1"/>
          </p:cNvSpPr>
          <p:nvPr>
            <p:ph idx="1"/>
          </p:nvPr>
        </p:nvSpPr>
        <p:spPr>
          <a:xfrm>
            <a:off x="467544" y="2276872"/>
            <a:ext cx="8229600" cy="3509744"/>
          </a:xfrm>
        </p:spPr>
        <p:txBody>
          <a:bodyPr/>
          <a:lstStyle/>
          <a:p>
            <a:pPr marL="0" indent="0">
              <a:buNone/>
            </a:pPr>
            <a:r>
              <a:rPr lang="it-IT" dirty="0" smtClean="0"/>
              <a:t>Il circuito secondario fornisce l’acqua alle ‘‘isole’’ di RF in sala Modulatori, nonché ad alcuni alimentatori in fondo alla sala. Naturalmente termalizza i magneti nel tunnel del LINAC e dal 2013 anche quelli della BTF; questa modifica ha consentito di svincolare il raffreddamento della BTF dal </a:t>
            </a:r>
            <a:r>
              <a:rPr lang="it-IT" dirty="0" err="1" smtClean="0"/>
              <a:t>cooling</a:t>
            </a:r>
            <a:r>
              <a:rPr lang="it-IT" dirty="0" smtClean="0"/>
              <a:t> del DR, in modo che in operazione </a:t>
            </a:r>
            <a:r>
              <a:rPr lang="it-IT" dirty="0" err="1" smtClean="0"/>
              <a:t>Linac+BTF</a:t>
            </a:r>
            <a:r>
              <a:rPr lang="it-IT" dirty="0" smtClean="0"/>
              <a:t> è ora sufficiente accendere solo l’impianto di </a:t>
            </a:r>
            <a:r>
              <a:rPr lang="it-IT" dirty="0" err="1" smtClean="0"/>
              <a:t>cooling</a:t>
            </a:r>
            <a:r>
              <a:rPr lang="it-IT" dirty="0" smtClean="0"/>
              <a:t> LINAC.</a:t>
            </a:r>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C53BFAB-2EB1-4D21-B504-C11FF4D0710C}" type="slidenum">
              <a:rPr lang="it-IT" smtClean="0"/>
              <a:t>7</a:t>
            </a:fld>
            <a:endParaRPr lang="it-IT"/>
          </a:p>
        </p:txBody>
      </p:sp>
    </p:spTree>
    <p:extLst>
      <p:ext uri="{BB962C8B-B14F-4D97-AF65-F5344CB8AC3E}">
        <p14:creationId xmlns:p14="http://schemas.microsoft.com/office/powerpoint/2010/main" val="3126715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Impianto </a:t>
            </a:r>
            <a:r>
              <a:rPr lang="it-IT" dirty="0" err="1" smtClean="0"/>
              <a:t>Cooling</a:t>
            </a:r>
            <a:r>
              <a:rPr lang="it-IT" dirty="0" smtClean="0"/>
              <a:t> Accumulatore</a:t>
            </a:r>
            <a:endParaRPr lang="it-IT" dirty="0"/>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C53BFAB-2EB1-4D21-B504-C11FF4D0710C}" type="slidenum">
              <a:rPr lang="it-IT" smtClean="0"/>
              <a:t>8</a:t>
            </a:fld>
            <a:endParaRPr lang="it-IT"/>
          </a:p>
        </p:txBody>
      </p:sp>
      <p:pic>
        <p:nvPicPr>
          <p:cNvPr id="6" name="Segnaposto contenut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135536"/>
            <a:ext cx="8229600" cy="3988690"/>
          </a:xfrm>
        </p:spPr>
      </p:pic>
    </p:spTree>
    <p:extLst>
      <p:ext uri="{BB962C8B-B14F-4D97-AF65-F5344CB8AC3E}">
        <p14:creationId xmlns:p14="http://schemas.microsoft.com/office/powerpoint/2010/main" val="2704564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4000" dirty="0"/>
              <a:t>Impianto </a:t>
            </a:r>
            <a:r>
              <a:rPr lang="it-IT" sz="4000" dirty="0" err="1"/>
              <a:t>Cooling</a:t>
            </a:r>
            <a:r>
              <a:rPr lang="it-IT" sz="4000" dirty="0"/>
              <a:t> </a:t>
            </a:r>
            <a:r>
              <a:rPr lang="it-IT" sz="4000" dirty="0" smtClean="0"/>
              <a:t>Accumulatore (segue)</a:t>
            </a:r>
            <a:endParaRPr lang="it-IT" sz="4000" dirty="0"/>
          </a:p>
        </p:txBody>
      </p:sp>
      <p:sp>
        <p:nvSpPr>
          <p:cNvPr id="3" name="Segnaposto contenuto 2"/>
          <p:cNvSpPr>
            <a:spLocks noGrp="1"/>
          </p:cNvSpPr>
          <p:nvPr>
            <p:ph idx="1"/>
          </p:nvPr>
        </p:nvSpPr>
        <p:spPr>
          <a:xfrm>
            <a:off x="467544" y="2060848"/>
            <a:ext cx="8229600" cy="4389120"/>
          </a:xfrm>
        </p:spPr>
        <p:txBody>
          <a:bodyPr>
            <a:normAutofit fontScale="92500"/>
          </a:bodyPr>
          <a:lstStyle/>
          <a:p>
            <a:pPr marL="0" indent="0">
              <a:buNone/>
            </a:pPr>
            <a:r>
              <a:rPr lang="it-IT" dirty="0" smtClean="0"/>
              <a:t>La parte di </a:t>
            </a:r>
            <a:r>
              <a:rPr lang="it-IT" dirty="0" err="1" smtClean="0"/>
              <a:t>cooling</a:t>
            </a:r>
            <a:r>
              <a:rPr lang="it-IT" dirty="0" smtClean="0"/>
              <a:t> RF viene derivata dal circuito </a:t>
            </a:r>
            <a:r>
              <a:rPr lang="it-IT" dirty="0" err="1" smtClean="0"/>
              <a:t>Power</a:t>
            </a:r>
            <a:r>
              <a:rPr lang="it-IT" dirty="0" smtClean="0"/>
              <a:t> Supply (pompe P3) per la parte nella RF Hall e dal circuito Magneti (pompe P5) per la cavità, circolatore, </a:t>
            </a:r>
            <a:r>
              <a:rPr lang="it-IT" dirty="0" err="1" smtClean="0"/>
              <a:t>main</a:t>
            </a:r>
            <a:r>
              <a:rPr lang="it-IT" dirty="0" smtClean="0"/>
              <a:t> </a:t>
            </a:r>
            <a:r>
              <a:rPr lang="it-IT" dirty="0" err="1" smtClean="0"/>
              <a:t>coupler</a:t>
            </a:r>
            <a:r>
              <a:rPr lang="it-IT" dirty="0" smtClean="0"/>
              <a:t>, </a:t>
            </a:r>
            <a:r>
              <a:rPr lang="it-IT" dirty="0" err="1" smtClean="0"/>
              <a:t>tuner</a:t>
            </a:r>
            <a:r>
              <a:rPr lang="it-IT" dirty="0" smtClean="0"/>
              <a:t> e </a:t>
            </a:r>
            <a:r>
              <a:rPr lang="it-IT" dirty="0" err="1" smtClean="0"/>
              <a:t>coax</a:t>
            </a:r>
            <a:r>
              <a:rPr lang="it-IT" dirty="0" smtClean="0"/>
              <a:t> </a:t>
            </a:r>
            <a:r>
              <a:rPr lang="it-IT" dirty="0" err="1" smtClean="0"/>
              <a:t>load</a:t>
            </a:r>
            <a:r>
              <a:rPr lang="it-IT" dirty="0" smtClean="0"/>
              <a:t> all’interno del </a:t>
            </a:r>
            <a:r>
              <a:rPr lang="it-IT" dirty="0" err="1" smtClean="0"/>
              <a:t>Damping</a:t>
            </a:r>
            <a:r>
              <a:rPr lang="it-IT" dirty="0" smtClean="0"/>
              <a:t> Ring.</a:t>
            </a:r>
          </a:p>
          <a:p>
            <a:pPr marL="0" indent="0">
              <a:buNone/>
            </a:pPr>
            <a:r>
              <a:rPr lang="it-IT" dirty="0" smtClean="0"/>
              <a:t>Questa stretta correlazione si riflette anche a livello di quadri elettrici, infatti la comunicazione tra Q1 e Q2 è necessaria per il funzionamento dell’impianto RF.</a:t>
            </a:r>
          </a:p>
          <a:p>
            <a:pPr marL="0" indent="0">
              <a:buNone/>
            </a:pPr>
            <a:r>
              <a:rPr lang="it-IT" dirty="0" smtClean="0"/>
              <a:t>I Q1,2 trasferiscono le informazioni di </a:t>
            </a:r>
            <a:r>
              <a:rPr lang="it-IT" dirty="0" err="1" smtClean="0"/>
              <a:t>interlock</a:t>
            </a:r>
            <a:r>
              <a:rPr lang="it-IT" dirty="0" smtClean="0"/>
              <a:t> dai </a:t>
            </a:r>
            <a:r>
              <a:rPr lang="it-IT" dirty="0" err="1" smtClean="0"/>
              <a:t>flussostati</a:t>
            </a:r>
            <a:r>
              <a:rPr lang="it-IT" dirty="0" smtClean="0"/>
              <a:t> ai quadri dei Magneti e RF. Le schede di amplificazione dei </a:t>
            </a:r>
            <a:r>
              <a:rPr lang="it-IT" dirty="0" err="1" smtClean="0"/>
              <a:t>flussostati</a:t>
            </a:r>
            <a:r>
              <a:rPr lang="it-IT" dirty="0" smtClean="0"/>
              <a:t> si trovano all’interno di Q2.</a:t>
            </a:r>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C53BFAB-2EB1-4D21-B504-C11FF4D0710C}" type="slidenum">
              <a:rPr lang="it-IT" smtClean="0"/>
              <a:t>9</a:t>
            </a:fld>
            <a:endParaRPr lang="it-IT"/>
          </a:p>
        </p:txBody>
      </p:sp>
    </p:spTree>
    <p:extLst>
      <p:ext uri="{BB962C8B-B14F-4D97-AF65-F5344CB8AC3E}">
        <p14:creationId xmlns:p14="http://schemas.microsoft.com/office/powerpoint/2010/main" val="36782888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Onde">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883</TotalTime>
  <Words>1049</Words>
  <Application>Microsoft Office PowerPoint</Application>
  <PresentationFormat>Presentazione su schermo (4:3)</PresentationFormat>
  <Paragraphs>145</Paragraphs>
  <Slides>26</Slides>
  <Notes>13</Notes>
  <HiddenSlides>0</HiddenSlides>
  <MMClips>0</MMClips>
  <ScaleCrop>false</ScaleCrop>
  <HeadingPairs>
    <vt:vector size="4" baseType="variant">
      <vt:variant>
        <vt:lpstr>Tema</vt:lpstr>
      </vt:variant>
      <vt:variant>
        <vt:i4>1</vt:i4>
      </vt:variant>
      <vt:variant>
        <vt:lpstr>Titoli diapositive</vt:lpstr>
      </vt:variant>
      <vt:variant>
        <vt:i4>26</vt:i4>
      </vt:variant>
    </vt:vector>
  </HeadingPairs>
  <TitlesOfParts>
    <vt:vector size="27" baseType="lpstr">
      <vt:lpstr>Equinozio</vt:lpstr>
      <vt:lpstr>Impianti ausiliari Dafne-Sparc</vt:lpstr>
      <vt:lpstr>Impianti ausiliari</vt:lpstr>
      <vt:lpstr>Impianti di raffreddamento: schema funzionale</vt:lpstr>
      <vt:lpstr>Principali elementi costituenti i circuiti</vt:lpstr>
      <vt:lpstr>Denominazione QE Impianti a Fluido Dafne</vt:lpstr>
      <vt:lpstr>Impianto Cooling LINAC</vt:lpstr>
      <vt:lpstr>Impianto Cooling LINAC (segue)</vt:lpstr>
      <vt:lpstr>Impianto Cooling Accumulatore</vt:lpstr>
      <vt:lpstr>Impianto Cooling Accumulatore (segue)</vt:lpstr>
      <vt:lpstr>Impianto Cooling Accumulatore (segue)</vt:lpstr>
      <vt:lpstr>Stato interlock per gli alimentatori di Sparc</vt:lpstr>
      <vt:lpstr>Impianto Cooling Main Rings</vt:lpstr>
      <vt:lpstr>Impianto Cooling Main Rings (segue)</vt:lpstr>
      <vt:lpstr>Impianto Cooling Main Rings (segue)</vt:lpstr>
      <vt:lpstr>Impianto Cooling RF Main Rings (segue)</vt:lpstr>
      <vt:lpstr>Impianti critici</vt:lpstr>
      <vt:lpstr>Impianto Cooling Criogenia</vt:lpstr>
      <vt:lpstr>Centrale Frigorifera Dafne</vt:lpstr>
      <vt:lpstr>Impianti di distribuzione AC</vt:lpstr>
      <vt:lpstr>Impianti critici</vt:lpstr>
      <vt:lpstr>Impianto di demineralizzazione dell’acqua dei secondari - Q6</vt:lpstr>
      <vt:lpstr>Impianti di condizionamento dell’aria</vt:lpstr>
      <vt:lpstr>Impianti di CDZ Sala Controllo e Strumentazione</vt:lpstr>
      <vt:lpstr>Impianti di CDZ Sala LAT e CTRL Finuda</vt:lpstr>
      <vt:lpstr>Impianti di CDZ Sala Sparc</vt:lpstr>
      <vt:lpstr>Grazie per l’attenzione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Ugo</dc:creator>
  <cp:lastModifiedBy>sergio</cp:lastModifiedBy>
  <cp:revision>61</cp:revision>
  <dcterms:created xsi:type="dcterms:W3CDTF">2015-01-04T22:42:19Z</dcterms:created>
  <dcterms:modified xsi:type="dcterms:W3CDTF">2015-01-08T18:06:39Z</dcterms:modified>
</cp:coreProperties>
</file>