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11" r:id="rId6"/>
    <p:sldMasterId id="2147483723" r:id="rId7"/>
    <p:sldMasterId id="2147483737" r:id="rId8"/>
  </p:sldMasterIdLst>
  <p:notesMasterIdLst>
    <p:notesMasterId r:id="rId56"/>
  </p:notesMasterIdLst>
  <p:sldIdLst>
    <p:sldId id="309" r:id="rId9"/>
    <p:sldId id="271" r:id="rId10"/>
    <p:sldId id="272" r:id="rId11"/>
    <p:sldId id="274" r:id="rId12"/>
    <p:sldId id="276" r:id="rId13"/>
    <p:sldId id="268" r:id="rId14"/>
    <p:sldId id="275" r:id="rId15"/>
    <p:sldId id="308" r:id="rId16"/>
    <p:sldId id="269" r:id="rId17"/>
    <p:sldId id="270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310" r:id="rId32"/>
    <p:sldId id="256" r:id="rId33"/>
    <p:sldId id="258" r:id="rId34"/>
    <p:sldId id="261" r:id="rId35"/>
    <p:sldId id="262" r:id="rId36"/>
    <p:sldId id="263" r:id="rId37"/>
    <p:sldId id="305" r:id="rId38"/>
    <p:sldId id="303" r:id="rId39"/>
    <p:sldId id="292" r:id="rId40"/>
    <p:sldId id="293" r:id="rId41"/>
    <p:sldId id="302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11" r:id="rId51"/>
    <p:sldId id="312" r:id="rId52"/>
    <p:sldId id="313" r:id="rId53"/>
    <p:sldId id="307" r:id="rId54"/>
    <p:sldId id="306" r:id="rId5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52" y="252"/>
      </p:cViewPr>
      <p:guideLst>
        <p:guide orient="horz" pos="2160"/>
        <p:guide pos="3840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7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4BADD-D902-4FCB-9DAC-44E8E36818E8}" type="datetimeFigureOut">
              <a:rPr lang="it-IT" smtClean="0"/>
              <a:t>06/01/2015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D0CB4-27C3-4214-8C73-CFE54A97C2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162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1BF10B-D139-4AB2-B9A5-1949880D043A}" type="slidenum">
              <a:rPr lang="it-IT">
                <a:solidFill>
                  <a:srgbClr val="000000"/>
                </a:solidFill>
              </a:rPr>
              <a:pPr/>
              <a:t>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5131" tIns="59251" rIns="85131" bIns="42566" anchor="b"/>
          <a:lstStyle>
            <a:lvl1pPr defTabSz="431800"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3263" indent="-271463" defTabSz="431800"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1088" indent="-215900" defTabSz="431800"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12888" indent="-215900" defTabSz="431800"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6275" indent="-215900" defTabSz="431800"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475" indent="-215900" defTabSz="431800" fontAlgn="base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0675" indent="-215900" defTabSz="431800" fontAlgn="base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7875" indent="-215900" defTabSz="431800" fontAlgn="base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75075" indent="-215900" defTabSz="431800" fontAlgn="base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 hangingPunct="0">
              <a:lnSpc>
                <a:spcPct val="93000"/>
              </a:lnSpc>
              <a:spcBef>
                <a:spcPts val="9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47151F73-76A1-423B-839D-53697B913D07}" type="slidenum">
              <a:rPr lang="en-US" sz="1900" b="1">
                <a:solidFill>
                  <a:srgbClr val="000000"/>
                </a:solidFill>
                <a:ea typeface="ＭＳ Ｐゴシック" panose="020B0600070205080204" pitchFamily="34" charset="-128"/>
              </a:rPr>
              <a:pPr fontAlgn="base" hangingPunct="0">
                <a:lnSpc>
                  <a:spcPct val="93000"/>
                </a:lnSpc>
                <a:spcBef>
                  <a:spcPts val="9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</a:t>
            </a:fld>
            <a:fld id="{A179C23F-6986-4566-B3D8-D4FD7334753E}" type="slidenum">
              <a:rPr lang="en-US" sz="1900" b="1">
                <a:solidFill>
                  <a:srgbClr val="000000"/>
                </a:solidFill>
                <a:ea typeface="ＭＳ Ｐゴシック" panose="020B0600070205080204" pitchFamily="34" charset="-128"/>
              </a:rPr>
              <a:pPr fontAlgn="base" hangingPunct="0">
                <a:lnSpc>
                  <a:spcPct val="93000"/>
                </a:lnSpc>
                <a:spcBef>
                  <a:spcPts val="9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</a:t>
            </a:fld>
            <a:endParaRPr lang="en-US" sz="1900" b="1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0723" name="Rectangle 3"/>
          <p:cNvSpPr txBox="1">
            <a:spLocks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30724" name="Text Box 4"/>
          <p:cNvSpPr txBox="1">
            <a:spLocks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5131" tIns="59251" rIns="85131" bIns="42566"/>
          <a:lstStyle/>
          <a:p>
            <a:pPr defTabSz="457200">
              <a:lnSpc>
                <a:spcPct val="93000"/>
              </a:lnSpc>
              <a:spcBef>
                <a:spcPts val="1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000" b="1">
                <a:ea typeface="ＭＳ Ｐゴシック" panose="020B0600070205080204" pitchFamily="34" charset="-128"/>
              </a:rPr>
              <a:t>Ccorreggere extract fpi …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5131" tIns="59251" rIns="85131" bIns="42566" anchor="b"/>
          <a:lstStyle>
            <a:lvl1pPr defTabSz="431800"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3263" indent="-271463" defTabSz="431800"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1088" indent="-215900" defTabSz="431800"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12888" indent="-215900" defTabSz="431800"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6275" indent="-215900" defTabSz="431800"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475" indent="-215900" defTabSz="431800" fontAlgn="base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0675" indent="-215900" defTabSz="431800" fontAlgn="base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7875" indent="-215900" defTabSz="431800" fontAlgn="base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75075" indent="-215900" defTabSz="431800" fontAlgn="base">
              <a:spcBef>
                <a:spcPct val="0"/>
              </a:spcBef>
              <a:spcAft>
                <a:spcPct val="0"/>
              </a:spcAft>
              <a:tabLst>
                <a:tab pos="684213" algn="l"/>
                <a:tab pos="1370013" algn="l"/>
                <a:tab pos="2054225" algn="l"/>
                <a:tab pos="2738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 hangingPunct="0">
              <a:lnSpc>
                <a:spcPct val="93000"/>
              </a:lnSpc>
              <a:spcBef>
                <a:spcPts val="9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900" b="1">
                <a:solidFill>
                  <a:srgbClr val="000000"/>
                </a:solidFill>
                <a:ea typeface="ＭＳ Ｐゴシック" panose="020B0600070205080204" pitchFamily="34" charset="-128"/>
              </a:rPr>
              <a:t>G. Venanzoni - Seminar at University of Pisa 10 July 2012</a:t>
            </a:r>
          </a:p>
        </p:txBody>
      </p:sp>
    </p:spTree>
    <p:extLst>
      <p:ext uri="{BB962C8B-B14F-4D97-AF65-F5344CB8AC3E}">
        <p14:creationId xmlns:p14="http://schemas.microsoft.com/office/powerpoint/2010/main" val="13340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84E26C-C79B-4F37-903A-2D2865FEBB46}" type="slidenum">
              <a:rPr lang="it-IT">
                <a:solidFill>
                  <a:srgbClr val="000000"/>
                </a:solidFill>
              </a:rPr>
              <a:pPr/>
              <a:t>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3263" indent="-271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1088" indent="-215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12888" indent="-215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6275" indent="-215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475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0675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7875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75075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73AE90B-1C7C-4728-A518-4C72C534D315}" type="slidenum">
              <a:rPr lang="it-IT" sz="120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it-IT" sz="1200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82948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it-IT"/>
          </a:p>
        </p:txBody>
      </p:sp>
      <p:sp>
        <p:nvSpPr>
          <p:cNvPr id="82949" name="Footer Placeholder 1"/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3263" indent="-271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1088" indent="-215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12888" indent="-215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6275" indent="-215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475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0675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7875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75075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G. Venanzoni - Seminar at University of Pisa 10 July 2012</a:t>
            </a:r>
          </a:p>
        </p:txBody>
      </p:sp>
    </p:spTree>
    <p:extLst>
      <p:ext uri="{BB962C8B-B14F-4D97-AF65-F5344CB8AC3E}">
        <p14:creationId xmlns:p14="http://schemas.microsoft.com/office/powerpoint/2010/main" val="186513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7E6CA8-C40E-49BF-90F6-1C32CF414081}" type="slidenum">
              <a:rPr lang="it-IT">
                <a:solidFill>
                  <a:srgbClr val="000000"/>
                </a:solidFill>
              </a:rPr>
              <a:pPr/>
              <a:t>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9938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39939" name="Text Box 3"/>
          <p:cNvSpPr txBox="1">
            <a:spLocks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131" tIns="59251" rIns="85131" bIns="42566"/>
          <a:lstStyle/>
          <a:p>
            <a:pPr>
              <a:lnSpc>
                <a:spcPct val="93000"/>
              </a:lnSpc>
              <a:spcBef>
                <a:spcPts val="1000"/>
              </a:spcBef>
            </a:pPr>
            <a:r>
              <a:rPr lang="en-US" sz="2000" b="1">
                <a:ea typeface="ＭＳ Ｐゴシック" panose="020B0600070205080204" pitchFamily="34" charset="-128"/>
              </a:rPr>
              <a:t>Anomalous Precession frequency, i.e. the frequency with which the spin advancse respect to the momentum,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5131" tIns="59251" rIns="85131" bIns="42566" anchor="b"/>
          <a:lstStyle>
            <a:lvl1pPr defTabSz="865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31800" defTabSz="865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65188" defTabSz="865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96988" defTabSz="865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30375" defTabSz="865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875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447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019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591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 hangingPunct="0">
              <a:lnSpc>
                <a:spcPct val="93000"/>
              </a:lnSpc>
              <a:spcBef>
                <a:spcPts val="9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900" b="1">
                <a:solidFill>
                  <a:srgbClr val="000000"/>
                </a:solidFill>
                <a:ea typeface="ＭＳ Ｐゴシック" panose="020B0600070205080204" pitchFamily="34" charset="-128"/>
              </a:rPr>
              <a:t>G. Venanzoni - Seminar at University of Pisa 10 July 2012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5131" tIns="59251" rIns="85131" bIns="42566" anchor="b"/>
          <a:lstStyle>
            <a:lvl1pPr defTabSz="865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31800" defTabSz="865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65188" defTabSz="865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96988" defTabSz="865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30375" defTabSz="865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875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447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019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591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 hangingPunct="0">
              <a:lnSpc>
                <a:spcPct val="93000"/>
              </a:lnSpc>
              <a:spcBef>
                <a:spcPts val="9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40B5A638-0521-4079-B409-9A71D325C288}" type="slidenum">
              <a:rPr lang="en-US" sz="1900" b="1">
                <a:solidFill>
                  <a:srgbClr val="000000"/>
                </a:solidFill>
                <a:ea typeface="ＭＳ Ｐゴシック" panose="020B0600070205080204" pitchFamily="34" charset="-128"/>
              </a:rPr>
              <a:pPr fontAlgn="base" hangingPunct="0">
                <a:lnSpc>
                  <a:spcPct val="93000"/>
                </a:lnSpc>
                <a:spcBef>
                  <a:spcPts val="9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5</a:t>
            </a:fld>
            <a:fld id="{691D620A-6740-438D-B19E-5772CE2BCDA6}" type="slidenum">
              <a:rPr lang="en-US" sz="1900" b="1">
                <a:solidFill>
                  <a:srgbClr val="000000"/>
                </a:solidFill>
                <a:ea typeface="ＭＳ Ｐゴシック" panose="020B0600070205080204" pitchFamily="34" charset="-128"/>
              </a:rPr>
              <a:pPr fontAlgn="base" hangingPunct="0">
                <a:lnSpc>
                  <a:spcPct val="93000"/>
                </a:lnSpc>
                <a:spcBef>
                  <a:spcPts val="9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5</a:t>
            </a:fld>
            <a:endParaRPr lang="en-US" sz="1900" b="1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4585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ln/>
        </p:spPr>
      </p:sp>
      <p:sp>
        <p:nvSpPr>
          <p:cNvPr id="22531" name="Rectangle 3"/>
          <p:cNvSpPr txBox="1">
            <a:spLocks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445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ln/>
        </p:spPr>
      </p:sp>
      <p:sp>
        <p:nvSpPr>
          <p:cNvPr id="24579" name="Rectangle 3"/>
          <p:cNvSpPr txBox="1">
            <a:spLocks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510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ACA1-79A2-4DE6-A964-F23620EAC2FF}" type="datetimeFigureOut">
              <a:rPr lang="it-IT" smtClean="0"/>
              <a:t>06/01/2015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BA56-8E8A-481D-8A0E-25A5390AA5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4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ACA1-79A2-4DE6-A964-F23620EAC2FF}" type="datetimeFigureOut">
              <a:rPr lang="it-IT" smtClean="0"/>
              <a:t>06/01/2015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BA56-8E8A-481D-8A0E-25A5390AA5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47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ACA1-79A2-4DE6-A964-F23620EAC2FF}" type="datetimeFigureOut">
              <a:rPr lang="it-IT" smtClean="0"/>
              <a:t>06/01/2015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BA56-8E8A-481D-8A0E-25A5390AA5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5022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4AA16-409A-49AD-A9D2-B5CD622DF3C2}" type="datetimeFigureOut">
              <a:rPr lang="it-IT"/>
              <a:pPr>
                <a:defRPr/>
              </a:pPr>
              <a:t>07/01/2015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4169DC7B-D421-4994-BBAD-E8B99614CE3E}" type="slidenum">
              <a:rPr lang="en-GB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466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943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4065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36040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8000" y="838201"/>
            <a:ext cx="5384800" cy="52117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0" y="838201"/>
            <a:ext cx="5384800" cy="52117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301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941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719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02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ACA1-79A2-4DE6-A964-F23620EAC2FF}" type="datetimeFigureOut">
              <a:rPr lang="it-IT" smtClean="0"/>
              <a:t>06/01/2015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BA56-8E8A-481D-8A0E-25A5390AA5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87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54080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97344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261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13800" y="65089"/>
            <a:ext cx="2768600" cy="59848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8000" y="65089"/>
            <a:ext cx="8102600" cy="59848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601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39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564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72273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8001" y="838201"/>
            <a:ext cx="5382684" cy="52101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3884" y="838201"/>
            <a:ext cx="5384800" cy="52101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323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650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23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ACA1-79A2-4DE6-A964-F23620EAC2FF}" type="datetimeFigureOut">
              <a:rPr lang="it-IT" smtClean="0"/>
              <a:t>06/01/2015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BA56-8E8A-481D-8A0E-25A5390AA5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6858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638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91014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29063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823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13801" y="65089"/>
            <a:ext cx="2766484" cy="598328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8000" y="65089"/>
            <a:ext cx="8102600" cy="598328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344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9C1E361-756D-426D-AA19-6F4023535BDC}" type="datetimeFigureOut">
              <a:rPr lang="it-IT"/>
              <a:pPr/>
              <a:t>07/01/2015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608B79-5943-44AA-9DA9-E1668B12496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655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1ADBAEA-542B-445C-B1A9-0D559DE18608}" type="datetimeFigureOut">
              <a:rPr lang="it-IT"/>
              <a:pPr/>
              <a:t>07/01/2015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F66B5C-EAB1-4398-A8B8-BE2790BEFA0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864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B8ACC9B-45F2-4A18-AA61-AC288B01880C}" type="datetimeFigureOut">
              <a:rPr lang="it-IT"/>
              <a:pPr/>
              <a:t>07/01/2015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A07803-4EBA-4613-99B5-74134539335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564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1" y="1604964"/>
            <a:ext cx="5382684" cy="45243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5484" y="1604964"/>
            <a:ext cx="5382683" cy="45243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5DB57A6-E8D6-41F1-83FE-D253E5797A52}" type="datetimeFigureOut">
              <a:rPr lang="it-IT"/>
              <a:pPr/>
              <a:t>07/01/2015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49A7770-73FC-446A-A705-262A65E25C9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8029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1C232AD-B0C7-40E1-995C-96726E747ACF}" type="datetimeFigureOut">
              <a:rPr lang="it-IT"/>
              <a:pPr/>
              <a:t>07/01/2015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C39DD6D-15D3-41AA-9A65-1F08C4AF5A1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10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ACA1-79A2-4DE6-A964-F23620EAC2FF}" type="datetimeFigureOut">
              <a:rPr lang="it-IT" smtClean="0"/>
              <a:t>06/01/2015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BA56-8E8A-481D-8A0E-25A5390AA5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7526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12CE301-B14A-414C-8096-D5B62AC1734C}" type="datetimeFigureOut">
              <a:rPr lang="it-IT"/>
              <a:pPr/>
              <a:t>07/01/2015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A34BC2-51D0-49C0-9012-87EC8FD5175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7446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2BB38A1-1BDD-4CC1-B7B9-5AC57E3CCF6D}" type="datetimeFigureOut">
              <a:rPr lang="it-IT"/>
              <a:pPr/>
              <a:t>07/01/2015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EAD121F-29AC-4967-B3A7-ABB63335F2F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14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3411C89-36B7-45DE-814F-59262CA97AB1}" type="datetimeFigureOut">
              <a:rPr lang="it-IT"/>
              <a:pPr/>
              <a:t>07/01/2015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181D77-5746-41E3-996E-E5E961C1031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0873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FB7953F-26C5-401D-9221-6AFF6EC1BC58}" type="datetimeFigureOut">
              <a:rPr lang="it-IT"/>
              <a:pPr/>
              <a:t>07/01/2015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EC76FAE-33E5-4809-BAB8-D30EA574048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8643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ED7DF3E6-2B7E-49F0-B3A5-E62B272B2133}" type="datetimeFigureOut">
              <a:rPr lang="it-IT"/>
              <a:pPr/>
              <a:t>07/01/2015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9036338-9E3D-4038-9ED3-BB32F788456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3463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7084" y="273050"/>
            <a:ext cx="2741083" cy="58562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1" y="273050"/>
            <a:ext cx="8024284" cy="58562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C91F990-EC6F-47F3-9269-7ECDB5301693}" type="datetimeFigureOut">
              <a:rPr lang="it-IT"/>
              <a:pPr/>
              <a:t>07/01/2015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2DCB5E-55ED-463F-89DF-3D4EA65602D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8012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4A1EC6E3-8673-404D-B164-90842C2BBD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766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7835AE2B-2B0E-DA41-8104-F7B541A01F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088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397043D8-0F06-5C46-BDA9-7A42C6A754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3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838204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838204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9058AEEA-82A9-2346-8350-3A0EA5A3F3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ACA1-79A2-4DE6-A964-F23620EAC2FF}" type="datetimeFigureOut">
              <a:rPr lang="it-IT" smtClean="0"/>
              <a:t>06/01/2015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BA56-8E8A-481D-8A0E-25A5390AA5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0365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4544239D-C852-3146-B540-F079A45F65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320800" y="6567059"/>
            <a:ext cx="9550400" cy="27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229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84AF7BE4-CA7F-FA4C-B59F-75690E2859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67059"/>
            <a:ext cx="9550400" cy="27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41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616655D8-43AF-444A-A707-D479262DA1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474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551AC998-94A0-0248-97EA-DF67014E70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67059"/>
            <a:ext cx="9550400" cy="27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957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9069FB73-B34D-A843-B399-24907B006A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595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647FB236-8849-E944-A82A-FB6381CA01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625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65092"/>
            <a:ext cx="276860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65092"/>
            <a:ext cx="810260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C0BF1F74-8692-EC4F-A7A1-C30EA10A8A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401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088"/>
            <a:ext cx="109728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1" y="838204"/>
            <a:ext cx="53848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838204"/>
            <a:ext cx="53848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630BECFB-B6A2-4A45-8830-6324D87FA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083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088"/>
            <a:ext cx="109728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1" y="838204"/>
            <a:ext cx="53848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0" y="838200"/>
            <a:ext cx="5384800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0" y="3519492"/>
            <a:ext cx="5384800" cy="253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E961C63D-CF4A-8D49-8EE7-B2B2B3F101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392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001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ACA1-79A2-4DE6-A964-F23620EAC2FF}" type="datetimeFigureOut">
              <a:rPr lang="it-IT" smtClean="0"/>
              <a:t>06/01/2015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BA56-8E8A-481D-8A0E-25A5390AA5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8321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1998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071879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1" y="1604964"/>
            <a:ext cx="5382684" cy="45243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5484" y="1604964"/>
            <a:ext cx="5384800" cy="45243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718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819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6115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7233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02648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21642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9629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1" y="273050"/>
            <a:ext cx="2741084" cy="58562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26400" cy="58562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689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ACA1-79A2-4DE6-A964-F23620EAC2FF}" type="datetimeFigureOut">
              <a:rPr lang="it-IT" smtClean="0"/>
              <a:t>06/01/2015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BA56-8E8A-481D-8A0E-25A5390AA5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0307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4A1EC6E3-8673-404D-B164-90842C2BBD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503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7835AE2B-2B0E-DA41-8104-F7B541A01F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83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397043D8-0F06-5C46-BDA9-7A42C6A754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467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838204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838204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9058AEEA-82A9-2346-8350-3A0EA5A3F3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6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4544239D-C852-3146-B540-F079A45F65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320800" y="6567059"/>
            <a:ext cx="9550400" cy="27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801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84AF7BE4-CA7F-FA4C-B59F-75690E2859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67059"/>
            <a:ext cx="9550400" cy="27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130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616655D8-43AF-444A-A707-D479262DA1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19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551AC998-94A0-0248-97EA-DF67014E70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67059"/>
            <a:ext cx="9550400" cy="27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775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9069FB73-B34D-A843-B399-24907B006A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504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647FB236-8849-E944-A82A-FB6381CA01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1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ACA1-79A2-4DE6-A964-F23620EAC2FF}" type="datetimeFigureOut">
              <a:rPr lang="it-IT" smtClean="0"/>
              <a:t>06/01/2015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BA56-8E8A-481D-8A0E-25A5390AA5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7345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65092"/>
            <a:ext cx="276860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65092"/>
            <a:ext cx="810260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C0BF1F74-8692-EC4F-A7A1-C30EA10A8A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71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088"/>
            <a:ext cx="109728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1" y="838204"/>
            <a:ext cx="53848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838204"/>
            <a:ext cx="53848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630BECFB-B6A2-4A45-8830-6324D87FA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530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088"/>
            <a:ext cx="109728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1" y="838204"/>
            <a:ext cx="53848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0" y="838200"/>
            <a:ext cx="5384800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0" y="3519492"/>
            <a:ext cx="5384800" cy="253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E961C63D-CF4A-8D49-8EE7-B2B2B3F101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445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4A1EC6E3-8673-404D-B164-90842C2BBD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144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7835AE2B-2B0E-DA41-8104-F7B541A01F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551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397043D8-0F06-5C46-BDA9-7A42C6A754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968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838204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838204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9058AEEA-82A9-2346-8350-3A0EA5A3F3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416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4544239D-C852-3146-B540-F079A45F65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320800" y="6567059"/>
            <a:ext cx="9550400" cy="27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828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84AF7BE4-CA7F-FA4C-B59F-75690E2859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67059"/>
            <a:ext cx="9550400" cy="27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04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616655D8-43AF-444A-A707-D479262DA1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3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ACA1-79A2-4DE6-A964-F23620EAC2FF}" type="datetimeFigureOut">
              <a:rPr lang="it-IT" smtClean="0"/>
              <a:t>06/01/2015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BA56-8E8A-481D-8A0E-25A5390AA5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641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551AC998-94A0-0248-97EA-DF67014E70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67059"/>
            <a:ext cx="9550400" cy="27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664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9069FB73-B34D-A843-B399-24907B006A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747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647FB236-8849-E944-A82A-FB6381CA01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36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65092"/>
            <a:ext cx="276860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65092"/>
            <a:ext cx="810260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C0BF1F74-8692-EC4F-A7A1-C30EA10A8A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999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088"/>
            <a:ext cx="109728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1" y="838204"/>
            <a:ext cx="53848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838204"/>
            <a:ext cx="53848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630BECFB-B6A2-4A45-8830-6324D87FA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209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088"/>
            <a:ext cx="109728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1" y="838204"/>
            <a:ext cx="53848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0" y="838200"/>
            <a:ext cx="5384800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0" y="3519492"/>
            <a:ext cx="5384800" cy="253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E961C63D-CF4A-8D49-8EE7-B2B2B3F101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7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4ACA1-79A2-4DE6-A964-F23620EAC2FF}" type="datetimeFigureOut">
              <a:rPr lang="it-IT" smtClean="0"/>
              <a:t>06/01/2015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2BA56-8E8A-481D-8A0E-25A5390AA5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51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9E2FF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5088"/>
            <a:ext cx="10972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838201"/>
            <a:ext cx="109728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07258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kern="1200">
          <a:solidFill>
            <a:srgbClr val="FF0000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rgbClr val="800000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rgbClr val="CCFFFF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9E2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65089"/>
            <a:ext cx="10970684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838201"/>
            <a:ext cx="10970684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69695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0"/>
            <a:r>
              <a:rPr lang="en-GB" smtClean="0"/>
              <a:t>Ninth Outline LevelClick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7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 kern="1200">
          <a:solidFill>
            <a:srgbClr val="000000"/>
          </a:solidFill>
          <a:latin typeface="+mj-lt"/>
          <a:ea typeface="+mj-ea"/>
          <a:cs typeface="+mj-cs"/>
        </a:defRPr>
      </a:lvl1pPr>
      <a:lvl2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800000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CCFFFF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CCFFFF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3050"/>
            <a:ext cx="10968567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964"/>
            <a:ext cx="1096856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99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09600" y="6246814"/>
            <a:ext cx="2836333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57225" algn="l"/>
                <a:tab pos="1312863" algn="l"/>
                <a:tab pos="1970088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FC1A23-1520-4AAD-BE1E-BB65C37038EF}" type="datetimeFigureOut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07/01/2015</a:t>
            </a:fld>
            <a:endParaRPr lang="it-IT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4169834" y="6246814"/>
            <a:ext cx="3862917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8741833" y="6246814"/>
            <a:ext cx="2838451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57225" algn="l"/>
                <a:tab pos="1312863" algn="l"/>
                <a:tab pos="1970088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2C26E8-44B9-48C0-8428-54E31A59BDB9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82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marL="1866900" indent="-207963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kern="1200">
          <a:solidFill>
            <a:srgbClr val="000000"/>
          </a:solidFill>
          <a:latin typeface="+mj-lt"/>
          <a:ea typeface="+mj-ea"/>
          <a:cs typeface="+mj-cs"/>
        </a:defRPr>
      </a:lvl1pPr>
      <a:lvl2pPr marL="1866900" indent="-207963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</a:defRPr>
      </a:lvl2pPr>
      <a:lvl3pPr marL="1866900" indent="-207963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</a:defRPr>
      </a:lvl3pPr>
      <a:lvl4pPr marL="1866900" indent="-207963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</a:defRPr>
      </a:lvl4pPr>
      <a:lvl5pPr marL="1866900" indent="-207963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</a:defRPr>
      </a:lvl5pPr>
      <a:lvl6pPr marL="2324100" indent="-207963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</a:defRPr>
      </a:lvl6pPr>
      <a:lvl7pPr marL="2781300" indent="-207963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</a:defRPr>
      </a:lvl7pPr>
      <a:lvl8pPr marL="3238500" indent="-207963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</a:defRPr>
      </a:lvl8pPr>
      <a:lvl9pPr marL="3695700" indent="-207963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</a:defRPr>
      </a:lvl9pPr>
    </p:titleStyle>
    <p:bodyStyle>
      <a:lvl1pPr marL="311150" indent="-311150" algn="l" defTabSz="407988" rtl="0" fontAlgn="base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anose="02020603050405020304" pitchFamily="18" charset="0"/>
        <a:defRPr sz="2900" kern="1200">
          <a:solidFill>
            <a:srgbClr val="000000"/>
          </a:solidFill>
          <a:latin typeface="+mn-lt"/>
          <a:ea typeface="+mn-ea"/>
          <a:cs typeface="+mn-cs"/>
        </a:defRPr>
      </a:lvl1pPr>
      <a:lvl2pPr marL="674688" indent="-260350" algn="l" defTabSz="407988" rtl="0" fontAlgn="base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anose="02020603050405020304" pitchFamily="18" charset="0"/>
        <a:defRPr sz="250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638" indent="-207963" algn="l" defTabSz="407988" rtl="0" fontAlgn="base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450975" indent="-206375" algn="l" defTabSz="407988" rtl="0" fontAlgn="base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1866900" indent="-207963" algn="l" defTabSz="407988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9E2FF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5088"/>
            <a:ext cx="109728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838204"/>
            <a:ext cx="109728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0" y="6381750"/>
            <a:ext cx="1828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69600" y="6553200"/>
            <a:ext cx="142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CA73B0FD-CF4C-4342-AFCA-EC1B4AA80338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</p:spTree>
    <p:extLst>
      <p:ext uri="{BB962C8B-B14F-4D97-AF65-F5344CB8AC3E}">
        <p14:creationId xmlns:p14="http://schemas.microsoft.com/office/powerpoint/2010/main" val="23663810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0000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9E2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3050"/>
            <a:ext cx="1097068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964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4695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59421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marL="20574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 kern="1200">
          <a:solidFill>
            <a:srgbClr val="000000"/>
          </a:solidFill>
          <a:latin typeface="+mj-lt"/>
          <a:ea typeface="+mj-ea"/>
          <a:cs typeface="+mj-cs"/>
        </a:defRPr>
      </a:lvl1pPr>
      <a:lvl2pPr marL="20574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marL="20574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marL="20574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marL="20574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25146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000000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fontAlgn="base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457200" rtl="0" fontAlgn="base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800000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457200" rtl="0" fontAlgn="base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CCFFFF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457200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CCFFFF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92D050"/>
            </a:gs>
            <a:gs pos="0">
              <a:schemeClr val="tx1"/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5088"/>
            <a:ext cx="109728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838204"/>
            <a:ext cx="109728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0" y="6381750"/>
            <a:ext cx="1828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69600" y="6553200"/>
            <a:ext cx="142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CA73B0FD-CF4C-4342-AFCA-EC1B4AA80338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</p:spTree>
    <p:extLst>
      <p:ext uri="{BB962C8B-B14F-4D97-AF65-F5344CB8AC3E}">
        <p14:creationId xmlns:p14="http://schemas.microsoft.com/office/powerpoint/2010/main" val="24071829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0000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92D050"/>
            </a:gs>
            <a:gs pos="0">
              <a:schemeClr val="tx1"/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5088"/>
            <a:ext cx="109728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838204"/>
            <a:ext cx="109728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0" y="6381750"/>
            <a:ext cx="1828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208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G. Venanzoni for the New </a:t>
            </a:r>
            <a:r>
              <a:rPr lang="en-US" dirty="0" err="1" smtClean="0">
                <a:solidFill>
                  <a:srgbClr val="000000"/>
                </a:solidFill>
              </a:rPr>
              <a:t>Muon</a:t>
            </a:r>
            <a:r>
              <a:rPr lang="en-US" dirty="0" smtClean="0">
                <a:solidFill>
                  <a:srgbClr val="000000"/>
                </a:solidFill>
              </a:rPr>
              <a:t> (g-2) Collaboration – PHIPSI11, September 2011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69600" y="6553200"/>
            <a:ext cx="142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CA73B0FD-CF4C-4342-AFCA-EC1B4AA80338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‹N›</a:t>
            </a:fld>
            <a:r>
              <a:rPr lang="en-US">
                <a:solidFill>
                  <a:srgbClr val="000000"/>
                </a:solidFill>
              </a:rPr>
              <a:t>/57</a:t>
            </a:r>
          </a:p>
        </p:txBody>
      </p:sp>
    </p:spTree>
    <p:extLst>
      <p:ext uri="{BB962C8B-B14F-4D97-AF65-F5344CB8AC3E}">
        <p14:creationId xmlns:p14="http://schemas.microsoft.com/office/powerpoint/2010/main" val="24244687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0000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8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wm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81829" cy="3862683"/>
          </a:xfrm>
          <a:prstGeom prst="rect">
            <a:avLst/>
          </a:prstGeom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524000" y="1268414"/>
            <a:ext cx="91440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0280" rIns="90000" bIns="45000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3000"/>
              </a:lnSpc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L’esperimento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(g-2)</a:t>
            </a:r>
            <a:r>
              <a:rPr lang="en-US" sz="4000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</a:p>
          <a:p>
            <a:pPr algn="ctr" fontAlgn="base">
              <a:lnSpc>
                <a:spcPct val="93000"/>
              </a:lnSpc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a FNAL (E989)</a:t>
            </a:r>
          </a:p>
          <a:p>
            <a:pPr algn="ctr" fontAlgn="base">
              <a:lnSpc>
                <a:spcPct val="93000"/>
              </a:lnSpc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93000"/>
              </a:lnSpc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93000"/>
              </a:lnSpc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M.Iacovacci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lnSpc>
                <a:spcPct val="93000"/>
              </a:lnSpc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Naploli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7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Gennaio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2015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lnSpc>
                <a:spcPct val="93000"/>
              </a:lnSpc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Symbol" panose="05050102010706020507" pitchFamily="18" charset="2"/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6381751"/>
            <a:ext cx="31750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386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5284" y="110857"/>
            <a:ext cx="9702133" cy="1209943"/>
          </a:xfrm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err="1" smtClean="0">
                <a:solidFill>
                  <a:srgbClr val="FFFF00"/>
                </a:solidFill>
              </a:rPr>
              <a:t>Italian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contribution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07" y="1392878"/>
            <a:ext cx="10722426" cy="543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0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FF00"/>
                </a:solidFill>
              </a:rPr>
              <a:t>Laser</a:t>
            </a:r>
            <a:r>
              <a:rPr lang="it-IT" b="1" dirty="0" smtClean="0"/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calibration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system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79" y="1690689"/>
            <a:ext cx="8095363" cy="518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err="1" smtClean="0">
                <a:solidFill>
                  <a:srgbClr val="FFFF00"/>
                </a:solidFill>
              </a:rPr>
              <a:t>Diode</a:t>
            </a:r>
            <a:r>
              <a:rPr lang="it-IT" b="1" dirty="0" smtClean="0">
                <a:solidFill>
                  <a:srgbClr val="FFFF00"/>
                </a:solidFill>
              </a:rPr>
              <a:t> laser from </a:t>
            </a:r>
            <a:r>
              <a:rPr lang="it-IT" b="1" dirty="0" err="1" smtClean="0">
                <a:solidFill>
                  <a:srgbClr val="FFFF00"/>
                </a:solidFill>
              </a:rPr>
              <a:t>PicoQuant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19" y="1741934"/>
            <a:ext cx="8273967" cy="497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2714" y="408668"/>
            <a:ext cx="10515600" cy="1325563"/>
          </a:xfrm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dirty="0" smtClean="0">
                <a:solidFill>
                  <a:srgbClr val="FFFF00"/>
                </a:solidFill>
              </a:rPr>
              <a:t>Gain </a:t>
            </a:r>
            <a:r>
              <a:rPr lang="it-IT" dirty="0" err="1" smtClean="0">
                <a:solidFill>
                  <a:srgbClr val="FFFF00"/>
                </a:solidFill>
              </a:rPr>
              <a:t>stability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231" y="1395655"/>
            <a:ext cx="9689143" cy="546234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734629" y="1395655"/>
            <a:ext cx="4005942" cy="897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6734629" y="1782911"/>
            <a:ext cx="4005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accent5"/>
                </a:solidFill>
              </a:rPr>
              <a:t>Test </a:t>
            </a:r>
            <a:r>
              <a:rPr lang="it-IT" sz="2400" dirty="0" err="1" smtClean="0">
                <a:solidFill>
                  <a:schemeClr val="accent5"/>
                </a:solidFill>
              </a:rPr>
              <a:t>beam</a:t>
            </a:r>
            <a:r>
              <a:rPr lang="it-IT" sz="2400" dirty="0" smtClean="0">
                <a:solidFill>
                  <a:schemeClr val="accent5"/>
                </a:solidFill>
              </a:rPr>
              <a:t> @SLAC, </a:t>
            </a:r>
            <a:r>
              <a:rPr lang="it-IT" sz="2400" dirty="0" err="1" smtClean="0">
                <a:solidFill>
                  <a:schemeClr val="accent5"/>
                </a:solidFill>
              </a:rPr>
              <a:t>July</a:t>
            </a:r>
            <a:r>
              <a:rPr lang="it-IT" sz="2400" dirty="0" smtClean="0">
                <a:solidFill>
                  <a:schemeClr val="accent5"/>
                </a:solidFill>
              </a:rPr>
              <a:t> 2014</a:t>
            </a:r>
            <a:endParaRPr lang="it-IT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FF00"/>
                </a:solidFill>
              </a:rPr>
              <a:t>The source monitor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815" y="1828800"/>
            <a:ext cx="8102985" cy="49851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ttangolo 3"/>
          <p:cNvSpPr/>
          <p:nvPr/>
        </p:nvSpPr>
        <p:spPr>
          <a:xfrm>
            <a:off x="4397829" y="6589486"/>
            <a:ext cx="5907314" cy="224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751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FF00"/>
                </a:solidFill>
              </a:rPr>
              <a:t>The </a:t>
            </a:r>
            <a:r>
              <a:rPr lang="it-IT" b="1" dirty="0">
                <a:solidFill>
                  <a:srgbClr val="FFFF00"/>
                </a:solidFill>
              </a:rPr>
              <a:t>s</a:t>
            </a:r>
            <a:r>
              <a:rPr lang="it-IT" b="1" dirty="0" smtClean="0">
                <a:solidFill>
                  <a:srgbClr val="FFFF00"/>
                </a:solidFill>
              </a:rPr>
              <a:t>ource monitor (1)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654" y="1709274"/>
            <a:ext cx="7900175" cy="505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9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FF00"/>
                </a:solidFill>
              </a:rPr>
              <a:t>The </a:t>
            </a:r>
            <a:r>
              <a:rPr lang="it-IT" b="1" dirty="0" err="1" smtClean="0">
                <a:solidFill>
                  <a:srgbClr val="FFFF00"/>
                </a:solidFill>
              </a:rPr>
              <a:t>distribution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system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189" y="1748744"/>
            <a:ext cx="7675214" cy="49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4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FF00"/>
                </a:solidFill>
              </a:rPr>
              <a:t>Distribution </a:t>
            </a:r>
            <a:r>
              <a:rPr lang="it-IT" b="1" dirty="0" err="1" smtClean="0">
                <a:solidFill>
                  <a:srgbClr val="FFFF00"/>
                </a:solidFill>
              </a:rPr>
              <a:t>system</a:t>
            </a:r>
            <a:r>
              <a:rPr lang="it-IT" b="1" dirty="0" smtClean="0">
                <a:solidFill>
                  <a:srgbClr val="FFFF00"/>
                </a:solidFill>
              </a:rPr>
              <a:t> from </a:t>
            </a:r>
            <a:r>
              <a:rPr lang="it-IT" b="1" dirty="0" err="1">
                <a:solidFill>
                  <a:srgbClr val="FFFF00"/>
                </a:solidFill>
              </a:rPr>
              <a:t>T</a:t>
            </a:r>
            <a:r>
              <a:rPr lang="it-IT" b="1" dirty="0" err="1" smtClean="0">
                <a:solidFill>
                  <a:srgbClr val="FFFF00"/>
                </a:solidFill>
              </a:rPr>
              <a:t>horlabs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097" y="1857829"/>
            <a:ext cx="8052012" cy="48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err="1" smtClean="0">
                <a:solidFill>
                  <a:srgbClr val="FFFF00"/>
                </a:solidFill>
              </a:rPr>
              <a:t>Pulse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broadening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070" y="1847285"/>
            <a:ext cx="6971216" cy="480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593" y="1857246"/>
            <a:ext cx="7367614" cy="472556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FF00"/>
                </a:solidFill>
              </a:rPr>
              <a:t>The </a:t>
            </a:r>
            <a:r>
              <a:rPr lang="it-IT" b="1" dirty="0" err="1" smtClean="0">
                <a:solidFill>
                  <a:srgbClr val="FFFF00"/>
                </a:solidFill>
              </a:rPr>
              <a:t>local</a:t>
            </a:r>
            <a:r>
              <a:rPr lang="it-IT" b="1" dirty="0" smtClean="0">
                <a:solidFill>
                  <a:srgbClr val="FFFF00"/>
                </a:solidFill>
              </a:rPr>
              <a:t> monitor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750704" y="6082422"/>
            <a:ext cx="522514" cy="33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8868229" y="6248980"/>
            <a:ext cx="522514" cy="333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30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>
            <a:gsLst>
              <a:gs pos="7700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dirty="0" smtClean="0"/>
              <a:t>Momento magnetico </a:t>
            </a:r>
            <a:r>
              <a:rPr lang="it-IT" b="1" dirty="0"/>
              <a:t>anomalo</a:t>
            </a:r>
            <a:r>
              <a:rPr lang="it-IT" dirty="0" smtClean="0"/>
              <a:t> (</a:t>
            </a:r>
            <a:r>
              <a:rPr lang="it-IT" b="0" i="0" u="none" strike="noStrike" baseline="0" dirty="0" err="1" smtClean="0">
                <a:solidFill>
                  <a:schemeClr val="accent1"/>
                </a:solidFill>
                <a:latin typeface="Times-Roman"/>
              </a:rPr>
              <a:t>a</a:t>
            </a:r>
            <a:r>
              <a:rPr lang="it-IT" baseline="-25000" dirty="0" err="1" smtClean="0">
                <a:solidFill>
                  <a:schemeClr val="accent1"/>
                </a:solidFill>
                <a:latin typeface="Symbol" panose="05050102010706020507" pitchFamily="18" charset="2"/>
              </a:rPr>
              <a:t>m</a:t>
            </a:r>
            <a:r>
              <a:rPr lang="it-IT" dirty="0" smtClean="0"/>
              <a:t>)</a:t>
            </a:r>
            <a:endParaRPr lang="it-IT" b="1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5" t="30492" r="25939" b="39016"/>
          <a:stretch/>
        </p:blipFill>
        <p:spPr bwMode="auto">
          <a:xfrm>
            <a:off x="1259632" y="1844825"/>
            <a:ext cx="3811245" cy="143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5" t="82012" r="3890" b="1165"/>
          <a:stretch/>
        </p:blipFill>
        <p:spPr bwMode="auto">
          <a:xfrm>
            <a:off x="1259632" y="3587960"/>
            <a:ext cx="5089872" cy="87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174446" y="4685058"/>
            <a:ext cx="77928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00" b="0" i="0" u="none" strike="noStrike" baseline="0" dirty="0" err="1" smtClean="0">
                <a:solidFill>
                  <a:schemeClr val="accent1"/>
                </a:solidFill>
                <a:latin typeface="Times-Roman"/>
              </a:rPr>
              <a:t>a</a:t>
            </a:r>
            <a:r>
              <a:rPr lang="it-IT" sz="2600" baseline="-25000" dirty="0" err="1">
                <a:solidFill>
                  <a:schemeClr val="accent1"/>
                </a:solidFill>
                <a:latin typeface="Symbol" panose="05050102010706020507" pitchFamily="18" charset="2"/>
              </a:rPr>
              <a:t>m</a:t>
            </a:r>
            <a:r>
              <a:rPr lang="it-IT" sz="2600" b="0" i="0" u="none" strike="noStrike" baseline="0" dirty="0" smtClean="0">
                <a:solidFill>
                  <a:schemeClr val="accent1"/>
                </a:solidFill>
                <a:latin typeface="Symbol" panose="05050102010706020507" pitchFamily="18" charset="2"/>
              </a:rPr>
              <a:t> </a:t>
            </a:r>
            <a:r>
              <a:rPr lang="it-IT" sz="2600" b="0" i="0" u="none" strike="noStrike" baseline="0" dirty="0" smtClean="0">
                <a:solidFill>
                  <a:schemeClr val="accent1"/>
                </a:solidFill>
                <a:latin typeface="Times-Roman"/>
              </a:rPr>
              <a:t>= (g</a:t>
            </a:r>
            <a:r>
              <a:rPr lang="it-IT" sz="2600" b="0" i="0" u="none" strike="noStrike" baseline="-25000" dirty="0" smtClean="0">
                <a:solidFill>
                  <a:schemeClr val="accent1"/>
                </a:solidFill>
                <a:latin typeface="Symbol" panose="05050102010706020507" pitchFamily="18" charset="2"/>
              </a:rPr>
              <a:t>m</a:t>
            </a:r>
            <a:r>
              <a:rPr lang="it-IT" sz="2600" b="0" i="0" u="none" strike="noStrike" baseline="0" dirty="0" smtClean="0">
                <a:solidFill>
                  <a:schemeClr val="accent1"/>
                </a:solidFill>
                <a:latin typeface="Times-Roman"/>
              </a:rPr>
              <a:t>-2)/2 verifica la struttura a </a:t>
            </a:r>
            <a:r>
              <a:rPr lang="it-IT" sz="2600" b="0" i="0" u="none" strike="noStrike" dirty="0" err="1" smtClean="0">
                <a:solidFill>
                  <a:schemeClr val="accent1"/>
                </a:solidFill>
                <a:latin typeface="Times-Roman"/>
              </a:rPr>
              <a:t>loop</a:t>
            </a:r>
            <a:r>
              <a:rPr lang="it-IT" sz="2600" b="0" i="0" u="none" strike="noStrike" baseline="0" dirty="0" smtClean="0">
                <a:solidFill>
                  <a:schemeClr val="accent1"/>
                </a:solidFill>
                <a:latin typeface="Times-Roman"/>
              </a:rPr>
              <a:t> dello SM</a:t>
            </a:r>
            <a:endParaRPr lang="it-IT" sz="2600" dirty="0">
              <a:solidFill>
                <a:schemeClr val="accent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54276" y="5447058"/>
            <a:ext cx="77928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00" b="0" i="0" u="none" strike="noStrike" baseline="0" dirty="0" err="1" smtClean="0">
                <a:solidFill>
                  <a:schemeClr val="accent1"/>
                </a:solidFill>
                <a:latin typeface="Times-Roman"/>
              </a:rPr>
              <a:t>a</a:t>
            </a:r>
            <a:r>
              <a:rPr lang="it-IT" sz="2600" baseline="-25000" dirty="0" err="1">
                <a:solidFill>
                  <a:schemeClr val="accent1"/>
                </a:solidFill>
                <a:latin typeface="Symbol" panose="05050102010706020507" pitchFamily="18" charset="2"/>
              </a:rPr>
              <a:t>m</a:t>
            </a:r>
            <a:r>
              <a:rPr lang="it-IT" sz="2600" b="0" i="0" u="none" strike="noStrike" baseline="0" dirty="0" smtClean="0">
                <a:solidFill>
                  <a:schemeClr val="accent1"/>
                </a:solidFill>
                <a:latin typeface="Symbol" panose="05050102010706020507" pitchFamily="18" charset="2"/>
              </a:rPr>
              <a:t> </a:t>
            </a:r>
            <a:r>
              <a:rPr lang="it-IT" sz="2600" b="0" i="0" u="none" strike="noStrike" baseline="0" dirty="0" smtClean="0">
                <a:solidFill>
                  <a:schemeClr val="accent1"/>
                </a:solidFill>
                <a:latin typeface="Times-Roman"/>
              </a:rPr>
              <a:t>= 0 </a:t>
            </a:r>
            <a:r>
              <a:rPr lang="it-IT" sz="2600" b="0" i="0" u="none" strike="noStrike" baseline="0" dirty="0" err="1" smtClean="0">
                <a:solidFill>
                  <a:schemeClr val="accent1"/>
                </a:solidFill>
                <a:latin typeface="Times-Roman"/>
              </a:rPr>
              <a:t>at</a:t>
            </a:r>
            <a:r>
              <a:rPr lang="it-IT" sz="2600" b="0" i="0" u="none" strike="noStrike" dirty="0" smtClean="0">
                <a:solidFill>
                  <a:schemeClr val="accent1"/>
                </a:solidFill>
                <a:latin typeface="Times-Roman"/>
              </a:rPr>
              <a:t> </a:t>
            </a:r>
            <a:r>
              <a:rPr lang="it-IT" sz="2600" b="0" i="0" u="none" strike="noStrike" dirty="0" err="1" smtClean="0">
                <a:solidFill>
                  <a:schemeClr val="accent1"/>
                </a:solidFill>
                <a:latin typeface="Times-Roman"/>
              </a:rPr>
              <a:t>tree</a:t>
            </a:r>
            <a:r>
              <a:rPr lang="it-IT" sz="2600" b="0" i="0" u="none" strike="noStrike" dirty="0" smtClean="0">
                <a:solidFill>
                  <a:schemeClr val="accent1"/>
                </a:solidFill>
                <a:latin typeface="Times-Roman"/>
              </a:rPr>
              <a:t> </a:t>
            </a:r>
            <a:r>
              <a:rPr lang="it-IT" sz="2600" b="0" i="0" u="none" strike="noStrike" dirty="0" err="1" smtClean="0">
                <a:solidFill>
                  <a:schemeClr val="accent1"/>
                </a:solidFill>
                <a:latin typeface="Times-Roman"/>
              </a:rPr>
              <a:t>level</a:t>
            </a:r>
            <a:r>
              <a:rPr lang="it-IT" sz="2600" b="0" i="0" u="none" strike="noStrike" dirty="0" smtClean="0">
                <a:solidFill>
                  <a:schemeClr val="accent1"/>
                </a:solidFill>
                <a:latin typeface="Times-Roman"/>
              </a:rPr>
              <a:t> (no radiative </a:t>
            </a:r>
            <a:r>
              <a:rPr lang="it-IT" sz="2600" b="0" i="0" u="none" strike="noStrike" dirty="0" err="1" smtClean="0">
                <a:solidFill>
                  <a:schemeClr val="accent1"/>
                </a:solidFill>
                <a:latin typeface="Times-Roman"/>
              </a:rPr>
              <a:t>corrections</a:t>
            </a:r>
            <a:r>
              <a:rPr lang="it-IT" sz="2600" b="0" i="0" u="none" strike="noStrike" dirty="0" smtClean="0">
                <a:solidFill>
                  <a:schemeClr val="accent1"/>
                </a:solidFill>
                <a:latin typeface="Times-Roman"/>
              </a:rPr>
              <a:t>)</a:t>
            </a:r>
            <a:endParaRPr lang="it-IT" sz="2600" dirty="0">
              <a:solidFill>
                <a:schemeClr val="accent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414763" y="2961360"/>
            <a:ext cx="371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Per particella puntiforme e spin 1/2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716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err="1" smtClean="0">
                <a:solidFill>
                  <a:srgbClr val="FFFF00"/>
                </a:solidFill>
              </a:rPr>
              <a:t>Fiber</a:t>
            </a:r>
            <a:r>
              <a:rPr lang="it-IT" b="1" dirty="0" smtClean="0">
                <a:solidFill>
                  <a:srgbClr val="FFFF00"/>
                </a:solidFill>
              </a:rPr>
              <a:t> bundle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474" y="1922917"/>
            <a:ext cx="8029051" cy="45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4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263" y="704254"/>
            <a:ext cx="8028159" cy="611020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85014"/>
            <a:ext cx="10515600" cy="1325563"/>
          </a:xfrm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FF00"/>
                </a:solidFill>
              </a:rPr>
              <a:t>Local Monitor with PMT</a:t>
            </a:r>
            <a:endParaRPr lang="it-IT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5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FF00"/>
                </a:solidFill>
              </a:rPr>
              <a:t>Light </a:t>
            </a:r>
            <a:r>
              <a:rPr lang="it-IT" b="1" dirty="0" err="1" smtClean="0">
                <a:solidFill>
                  <a:srgbClr val="FFFF00"/>
                </a:solidFill>
              </a:rPr>
              <a:t>distribution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plate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37" y="1690688"/>
            <a:ext cx="8129782" cy="527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849" y="1690688"/>
            <a:ext cx="7733293" cy="5000110"/>
          </a:xfrm>
          <a:prstGeom prst="rect">
            <a:avLst/>
          </a:prstGeom>
        </p:spPr>
      </p:pic>
      <p:sp>
        <p:nvSpPr>
          <p:cNvPr id="4" name="Tito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 smtClean="0">
                <a:solidFill>
                  <a:srgbClr val="FFFF00"/>
                </a:solidFill>
              </a:rPr>
              <a:t>Light </a:t>
            </a:r>
            <a:r>
              <a:rPr lang="it-IT" b="1" dirty="0" err="1" smtClean="0">
                <a:solidFill>
                  <a:srgbClr val="FFFF00"/>
                </a:solidFill>
              </a:rPr>
              <a:t>distribution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plate</a:t>
            </a:r>
            <a:r>
              <a:rPr lang="it-IT" b="1" dirty="0" smtClean="0">
                <a:solidFill>
                  <a:srgbClr val="FFFF00"/>
                </a:solidFill>
              </a:rPr>
              <a:t> (1)</a:t>
            </a:r>
            <a:endParaRPr lang="it-IT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4000" y="57912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0000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8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The prisms are held in place by PVC complementary prisms, in turn held in position by a further PVC plate.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524000" y="0"/>
            <a:ext cx="9144000" cy="6096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88000">
                <a:srgbClr val="7030A0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66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43100" y="76200"/>
            <a:ext cx="8305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kern="0" dirty="0">
                <a:solidFill>
                  <a:srgbClr val="FFFFFF"/>
                </a:solidFill>
              </a:rPr>
              <a:t>Mechanical interface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" y="914400"/>
            <a:ext cx="7272528" cy="470916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06618" y="1857345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000000"/>
                </a:solidFill>
              </a:rPr>
              <a:t>5 mm</a:t>
            </a:r>
            <a:endParaRPr lang="it-IT" sz="2000" b="1" dirty="0">
              <a:solidFill>
                <a:srgbClr val="00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522584" y="1219200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000000"/>
                </a:solidFill>
              </a:rPr>
              <a:t>10 mm</a:t>
            </a:r>
            <a:endParaRPr lang="it-IT" sz="2000" b="1" dirty="0">
              <a:solidFill>
                <a:srgbClr val="0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593918" y="1466790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000000"/>
                </a:solidFill>
              </a:rPr>
              <a:t>3</a:t>
            </a:r>
            <a:r>
              <a:rPr lang="it-IT" sz="2000" b="1" dirty="0">
                <a:solidFill>
                  <a:srgbClr val="000000"/>
                </a:solidFill>
              </a:rPr>
              <a:t> mm</a:t>
            </a:r>
            <a:endParaRPr lang="it-IT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0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477" y="634583"/>
            <a:ext cx="9129635" cy="601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8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592" y="259570"/>
            <a:ext cx="9196815" cy="633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5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809" y="869320"/>
            <a:ext cx="9044382" cy="511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7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21" y="1942783"/>
            <a:ext cx="9196815" cy="2566032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591457" y="559164"/>
            <a:ext cx="10515600" cy="1325563"/>
          </a:xfrm>
          <a:prstGeom prst="rect">
            <a:avLst/>
          </a:prstGeom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 err="1" smtClean="0">
                <a:solidFill>
                  <a:srgbClr val="FFFF00"/>
                </a:solidFill>
              </a:rPr>
              <a:t>Pileup</a:t>
            </a:r>
            <a:r>
              <a:rPr lang="it-IT" b="1" dirty="0" smtClean="0">
                <a:solidFill>
                  <a:srgbClr val="FFFF00"/>
                </a:solidFill>
              </a:rPr>
              <a:t> estimate</a:t>
            </a:r>
            <a:endParaRPr lang="it-IT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8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71" y="770423"/>
            <a:ext cx="10174558" cy="594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750"/>
            <a:ext cx="9144000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836613"/>
            <a:ext cx="20510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87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46314" y="601663"/>
            <a:ext cx="8226425" cy="4525962"/>
          </a:xfrm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73000"/>
              </a:lnSpc>
            </a:pPr>
            <a:endParaRPr lang="it-IT" sz="2500" dirty="0"/>
          </a:p>
          <a:p>
            <a:pPr>
              <a:lnSpc>
                <a:spcPct val="73000"/>
              </a:lnSpc>
            </a:pPr>
            <a:r>
              <a:rPr lang="it-IT" sz="2500" dirty="0"/>
              <a:t>			</a:t>
            </a:r>
          </a:p>
          <a:p>
            <a:pPr>
              <a:lnSpc>
                <a:spcPct val="73000"/>
              </a:lnSpc>
            </a:pPr>
            <a:r>
              <a:rPr lang="it-IT" sz="2500" dirty="0"/>
              <a:t>				Stato Attività G-2, Napoli (Cassino)</a:t>
            </a:r>
          </a:p>
          <a:p>
            <a:pPr>
              <a:lnSpc>
                <a:spcPct val="73000"/>
              </a:lnSpc>
            </a:pPr>
            <a:endParaRPr lang="it-IT" sz="2500" dirty="0"/>
          </a:p>
          <a:p>
            <a:pPr>
              <a:lnSpc>
                <a:spcPct val="73000"/>
              </a:lnSpc>
            </a:pPr>
            <a:r>
              <a:rPr lang="it-IT" sz="2500" dirty="0"/>
              <a:t>              M. Iacovacci, </a:t>
            </a:r>
          </a:p>
          <a:p>
            <a:pPr>
              <a:lnSpc>
                <a:spcPct val="73000"/>
              </a:lnSpc>
            </a:pPr>
            <a:r>
              <a:rPr lang="it-IT" sz="2500" dirty="0"/>
              <a:t>				S. Mastroianni, </a:t>
            </a:r>
          </a:p>
          <a:p>
            <a:pPr>
              <a:lnSpc>
                <a:spcPct val="73000"/>
              </a:lnSpc>
            </a:pPr>
            <a:r>
              <a:rPr lang="it-IT" sz="2500" dirty="0"/>
              <a:t>				R. Di </a:t>
            </a:r>
            <a:r>
              <a:rPr lang="it-IT" sz="2500" dirty="0" smtClean="0"/>
              <a:t>Stefano</a:t>
            </a:r>
          </a:p>
          <a:p>
            <a:pPr>
              <a:lnSpc>
                <a:spcPct val="73000"/>
              </a:lnSpc>
            </a:pPr>
            <a:r>
              <a:rPr lang="it-IT" sz="2500" dirty="0"/>
              <a:t>	</a:t>
            </a:r>
            <a:r>
              <a:rPr lang="it-IT" sz="2500" dirty="0" smtClean="0"/>
              <a:t>			F. </a:t>
            </a:r>
            <a:r>
              <a:rPr lang="it-IT" sz="2500" dirty="0" err="1" smtClean="0"/>
              <a:t>Marignetti</a:t>
            </a:r>
            <a:endParaRPr lang="it-IT" sz="2500" dirty="0" smtClean="0"/>
          </a:p>
          <a:p>
            <a:pPr>
              <a:lnSpc>
                <a:spcPct val="73000"/>
              </a:lnSpc>
            </a:pPr>
            <a:endParaRPr lang="it-IT" sz="2500" dirty="0"/>
          </a:p>
          <a:p>
            <a:pPr>
              <a:lnSpc>
                <a:spcPct val="73000"/>
              </a:lnSpc>
            </a:pPr>
            <a:endParaRPr lang="it-IT" sz="2500" dirty="0"/>
          </a:p>
          <a:p>
            <a:pPr>
              <a:lnSpc>
                <a:spcPct val="73000"/>
              </a:lnSpc>
            </a:pPr>
            <a:r>
              <a:rPr lang="it-IT" sz="1900" dirty="0"/>
              <a:t>													</a:t>
            </a:r>
          </a:p>
          <a:p>
            <a:pPr>
              <a:lnSpc>
                <a:spcPct val="73000"/>
              </a:lnSpc>
            </a:pPr>
            <a:r>
              <a:rPr lang="it-IT" sz="1900" dirty="0"/>
              <a:t>												</a:t>
            </a:r>
            <a:endParaRPr lang="it-IT" sz="2500" i="1" dirty="0"/>
          </a:p>
          <a:p>
            <a:pPr>
              <a:lnSpc>
                <a:spcPct val="73000"/>
              </a:lnSpc>
            </a:pPr>
            <a:endParaRPr lang="it-IT" sz="2500" i="1" dirty="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243138" y="5389564"/>
            <a:ext cx="8229600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36" tIns="41469" rIns="82936" bIns="41469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it-IT" sz="2200">
                <a:solidFill>
                  <a:srgbClr val="000000"/>
                </a:solidFill>
                <a:latin typeface="Arial" panose="020B0604020202020204" pitchFamily="34" charset="0"/>
              </a:rPr>
              <a:t>Elettronica per Controllo Laser</a:t>
            </a:r>
          </a:p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it-IT" sz="2200">
                <a:solidFill>
                  <a:srgbClr val="000000"/>
                </a:solidFill>
                <a:latin typeface="Arial" panose="020B0604020202020204" pitchFamily="34" charset="0"/>
              </a:rPr>
              <a:t>Elettronica di Monitoring</a:t>
            </a:r>
          </a:p>
        </p:txBody>
      </p:sp>
    </p:spTree>
    <p:extLst>
      <p:ext uri="{BB962C8B-B14F-4D97-AF65-F5344CB8AC3E}">
        <p14:creationId xmlns:p14="http://schemas.microsoft.com/office/powerpoint/2010/main" val="310990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/>
            <a:r>
              <a:rPr lang="it-IT" dirty="0" smtClean="0"/>
              <a:t>Laser Control: General </a:t>
            </a:r>
            <a:r>
              <a:rPr lang="it-IT" dirty="0" err="1" smtClean="0"/>
              <a:t>overview</a:t>
            </a:r>
            <a:endParaRPr lang="it-IT" dirty="0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190" y="1504193"/>
            <a:ext cx="6201291" cy="464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654575" y="1207860"/>
            <a:ext cx="2812615" cy="57015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33" b="1" dirty="0">
                <a:solidFill>
                  <a:prstClr val="black"/>
                </a:solidFill>
              </a:rPr>
              <a:t>Interface</a:t>
            </a:r>
            <a:r>
              <a:rPr lang="it-IT" sz="1633" dirty="0">
                <a:solidFill>
                  <a:prstClr val="black"/>
                </a:solidFill>
              </a:rPr>
              <a:t> </a:t>
            </a:r>
            <a:r>
              <a:rPr lang="it-IT" sz="1633" dirty="0">
                <a:solidFill>
                  <a:prstClr val="black"/>
                </a:solidFill>
              </a:rPr>
              <a:t>to: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dirty="0">
              <a:solidFill>
                <a:prstClr val="black"/>
              </a:solidFill>
            </a:endParaRPr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>
                <a:solidFill>
                  <a:prstClr val="black"/>
                </a:solidFill>
              </a:rPr>
              <a:t>DAQ</a:t>
            </a:r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>
                <a:solidFill>
                  <a:prstClr val="black"/>
                </a:solidFill>
              </a:rPr>
              <a:t>LASER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dirty="0">
              <a:solidFill>
                <a:prstClr val="black"/>
              </a:solidFill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33" b="1" dirty="0" err="1">
                <a:solidFill>
                  <a:prstClr val="black"/>
                </a:solidFill>
              </a:rPr>
              <a:t>uBlaze</a:t>
            </a:r>
            <a:r>
              <a:rPr lang="it-IT" sz="1633" b="1" dirty="0">
                <a:solidFill>
                  <a:prstClr val="black"/>
                </a:solidFill>
              </a:rPr>
              <a:t> and </a:t>
            </a:r>
            <a:r>
              <a:rPr lang="it-IT" sz="1633" b="1" dirty="0" err="1">
                <a:solidFill>
                  <a:prstClr val="black"/>
                </a:solidFill>
              </a:rPr>
              <a:t>CoreLogic</a:t>
            </a:r>
            <a:r>
              <a:rPr lang="it-IT" sz="1633" dirty="0">
                <a:solidFill>
                  <a:prstClr val="black"/>
                </a:solidFill>
              </a:rPr>
              <a:t>: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dirty="0">
              <a:solidFill>
                <a:prstClr val="black"/>
              </a:solidFill>
            </a:endParaRPr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>
                <a:solidFill>
                  <a:prstClr val="black"/>
                </a:solidFill>
              </a:rPr>
              <a:t>RUN setup</a:t>
            </a:r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>
                <a:solidFill>
                  <a:prstClr val="black"/>
                </a:solidFill>
              </a:rPr>
              <a:t>Trigger generator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b="1" dirty="0">
              <a:solidFill>
                <a:prstClr val="black"/>
              </a:solidFill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33" b="1" dirty="0">
                <a:solidFill>
                  <a:prstClr val="black"/>
                </a:solidFill>
              </a:rPr>
              <a:t>Fan out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b="1" dirty="0">
              <a:solidFill>
                <a:prstClr val="black"/>
              </a:solidFill>
            </a:endParaRPr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>
                <a:solidFill>
                  <a:prstClr val="black"/>
                </a:solidFill>
              </a:rPr>
              <a:t>Laser</a:t>
            </a:r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>
                <a:solidFill>
                  <a:prstClr val="black"/>
                </a:solidFill>
              </a:rPr>
              <a:t>Monitor </a:t>
            </a:r>
            <a:r>
              <a:rPr lang="it-IT" sz="1633" dirty="0" err="1">
                <a:solidFill>
                  <a:prstClr val="black"/>
                </a:solidFill>
              </a:rPr>
              <a:t>boards</a:t>
            </a:r>
            <a:r>
              <a:rPr lang="it-IT" sz="1633" dirty="0">
                <a:solidFill>
                  <a:prstClr val="black"/>
                </a:solidFill>
              </a:rPr>
              <a:t> with </a:t>
            </a:r>
            <a:r>
              <a:rPr lang="it-IT" sz="1633" dirty="0" err="1">
                <a:solidFill>
                  <a:prstClr val="black"/>
                </a:solidFill>
              </a:rPr>
              <a:t>different</a:t>
            </a:r>
            <a:r>
              <a:rPr lang="it-IT" sz="1633" dirty="0">
                <a:solidFill>
                  <a:prstClr val="black"/>
                </a:solidFill>
              </a:rPr>
              <a:t> </a:t>
            </a:r>
            <a:r>
              <a:rPr lang="it-IT" sz="1633" dirty="0" err="1">
                <a:solidFill>
                  <a:prstClr val="black"/>
                </a:solidFill>
              </a:rPr>
              <a:t>timings</a:t>
            </a:r>
            <a:endParaRPr lang="it-IT" sz="1633" dirty="0">
              <a:solidFill>
                <a:prstClr val="black"/>
              </a:solidFill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b="1" dirty="0">
              <a:solidFill>
                <a:prstClr val="black"/>
              </a:solidFill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33" b="1" dirty="0" err="1">
                <a:solidFill>
                  <a:prstClr val="black"/>
                </a:solidFill>
              </a:rPr>
              <a:t>Monitoring</a:t>
            </a:r>
            <a:r>
              <a:rPr lang="it-IT" sz="1633" b="1" dirty="0">
                <a:solidFill>
                  <a:prstClr val="black"/>
                </a:solidFill>
              </a:rPr>
              <a:t> </a:t>
            </a:r>
            <a:r>
              <a:rPr lang="it-IT" sz="1633" b="1" dirty="0" err="1">
                <a:solidFill>
                  <a:prstClr val="black"/>
                </a:solidFill>
              </a:rPr>
              <a:t>system</a:t>
            </a:r>
            <a:r>
              <a:rPr lang="it-IT" sz="1633" dirty="0">
                <a:solidFill>
                  <a:prstClr val="black"/>
                </a:solidFill>
              </a:rPr>
              <a:t>: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dirty="0">
              <a:solidFill>
                <a:prstClr val="black"/>
              </a:solidFill>
            </a:endParaRPr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>
                <a:solidFill>
                  <a:prstClr val="black"/>
                </a:solidFill>
              </a:rPr>
              <a:t>Trigger </a:t>
            </a:r>
            <a:r>
              <a:rPr lang="it-IT" sz="1633" dirty="0" err="1">
                <a:solidFill>
                  <a:prstClr val="black"/>
                </a:solidFill>
              </a:rPr>
              <a:t>signals</a:t>
            </a:r>
            <a:endParaRPr lang="it-IT" sz="1633" dirty="0">
              <a:solidFill>
                <a:prstClr val="black"/>
              </a:solidFill>
            </a:endParaRPr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>
                <a:solidFill>
                  <a:prstClr val="black"/>
                </a:solidFill>
              </a:rPr>
              <a:t>DAQ/LASER </a:t>
            </a:r>
            <a:r>
              <a:rPr lang="it-IT" sz="1633" dirty="0" err="1">
                <a:solidFill>
                  <a:prstClr val="black"/>
                </a:solidFill>
              </a:rPr>
              <a:t>errors</a:t>
            </a:r>
            <a:r>
              <a:rPr lang="it-IT" sz="1633" dirty="0">
                <a:solidFill>
                  <a:prstClr val="black"/>
                </a:solidFill>
              </a:rPr>
              <a:t> and </a:t>
            </a:r>
            <a:r>
              <a:rPr lang="it-IT" sz="1633" dirty="0" err="1">
                <a:solidFill>
                  <a:prstClr val="black"/>
                </a:solidFill>
              </a:rPr>
              <a:t>warnings</a:t>
            </a:r>
            <a:endParaRPr lang="it-IT" sz="1633" dirty="0">
              <a:solidFill>
                <a:prstClr val="black"/>
              </a:solidFill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dirty="0">
              <a:solidFill>
                <a:prstClr val="black"/>
              </a:solidFill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33" dirty="0">
                <a:solidFill>
                  <a:prstClr val="black"/>
                </a:solidFill>
              </a:rPr>
              <a:t> </a:t>
            </a:r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it-IT" sz="163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981200" y="666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4000"/>
              <a:t>Scheda controllo Laser:</a:t>
            </a:r>
            <a:br>
              <a:rPr lang="en-GB" sz="4000"/>
            </a:br>
            <a:r>
              <a:rPr lang="en-GB" sz="4000"/>
              <a:t>Le modalita’ di funzionamento: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6414" y="1295400"/>
            <a:ext cx="8823325" cy="307776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endParaRPr lang="it-IT" sz="2200"/>
          </a:p>
          <a:p>
            <a:pPr algn="just">
              <a:buFontTx/>
              <a:buAutoNum type="arabicParenR"/>
            </a:pPr>
            <a:r>
              <a:rPr lang="it-IT" sz="2200">
                <a:solidFill>
                  <a:srgbClr val="0000FF"/>
                </a:solidFill>
              </a:rPr>
              <a:t>generazione di impulsi a frequenza fissa (10 kHz)  nella finestra di 700 us ( con offset variabile a step di 5 us ...);</a:t>
            </a:r>
          </a:p>
          <a:p>
            <a:pPr algn="just">
              <a:buFontTx/>
              <a:buAutoNum type="arabicParenR"/>
            </a:pPr>
            <a:endParaRPr lang="it-IT" sz="2200">
              <a:solidFill>
                <a:srgbClr val="000090"/>
              </a:solidFill>
            </a:endParaRPr>
          </a:p>
          <a:p>
            <a:pPr algn="just"/>
            <a:r>
              <a:rPr lang="it-IT" sz="2200">
                <a:solidFill>
                  <a:srgbClr val="000090"/>
                </a:solidFill>
              </a:rPr>
              <a:t>2) generazione di impulsi temporalmente distribuiti secondo un 	esponenziale (tau=64 us)  per riprodurre  le condizioni di presa dati;</a:t>
            </a:r>
          </a:p>
          <a:p>
            <a:pPr algn="just"/>
            <a:endParaRPr lang="it-IT" sz="2200">
              <a:solidFill>
                <a:srgbClr val="000090"/>
              </a:solidFill>
            </a:endParaRPr>
          </a:p>
          <a:p>
            <a:pPr algn="just">
              <a:buFontTx/>
              <a:buAutoNum type="arabicParenR" startAt="3"/>
            </a:pPr>
            <a:r>
              <a:rPr lang="it-IT" sz="2200"/>
              <a:t>Impulsi di ampiezza variabile per calibrazione SiPM (?)</a:t>
            </a:r>
          </a:p>
          <a:p>
            <a:endParaRPr lang="en-GB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565275" y="5099051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buFont typeface="Wingdings" panose="05000000000000000000" pitchFamily="2" charset="2"/>
              <a:buChar char="u"/>
            </a:pPr>
            <a:r>
              <a:rPr lang="en-US" sz="2400"/>
              <a:t>Sincronizzazione con segnali esterni (beam/DAQ ecc..)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en-US" sz="2400"/>
              <a:t>Distribuzione del trigger al Laser e all’elettronica di monitoraggio  con opportune temporizzazioni</a:t>
            </a:r>
            <a:endParaRPr lang="en-GB" sz="2400"/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1981201" y="4595813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2400" u="sng">
                <a:latin typeface="Arial" panose="020B0604020202020204" pitchFamily="34" charset="0"/>
                <a:cs typeface="Arial" panose="020B0604020202020204" pitchFamily="34" charset="0"/>
              </a:rPr>
              <a:t>Richiede:</a:t>
            </a:r>
          </a:p>
        </p:txBody>
      </p:sp>
    </p:spTree>
    <p:extLst>
      <p:ext uri="{BB962C8B-B14F-4D97-AF65-F5344CB8AC3E}">
        <p14:creationId xmlns:p14="http://schemas.microsoft.com/office/powerpoint/2010/main" val="384944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457200"/>
            <a:ext cx="8226425" cy="1143000"/>
          </a:xfrm>
        </p:spPr>
        <p:txBody>
          <a:bodyPr>
            <a:normAutofit fontScale="90000"/>
          </a:bodyPr>
          <a:lstStyle/>
          <a:p>
            <a:r>
              <a:rPr lang="it-IT"/>
              <a:t>VIRTEX5…implementazione modalità 1)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2514601"/>
            <a:ext cx="8226425" cy="4899025"/>
          </a:xfrm>
        </p:spPr>
        <p:txBody>
          <a:bodyPr/>
          <a:lstStyle/>
          <a:p>
            <a:endParaRPr lang="it-IT" sz="1700" b="1">
              <a:ea typeface="MS ??" charset="-128"/>
              <a:cs typeface="Cambria" panose="02040503050406030204" pitchFamily="18" charset="0"/>
            </a:endParaRPr>
          </a:p>
          <a:p>
            <a:endParaRPr lang="it-IT" sz="1700" b="1">
              <a:ea typeface="MS ??" charset="-128"/>
              <a:cs typeface="Cambria" panose="02040503050406030204" pitchFamily="18" charset="0"/>
            </a:endParaRPr>
          </a:p>
          <a:p>
            <a:endParaRPr lang="it-IT" sz="1700" b="1">
              <a:ea typeface="MS ??" charset="-128"/>
              <a:cs typeface="Cambria" panose="02040503050406030204" pitchFamily="18" charset="0"/>
            </a:endParaRPr>
          </a:p>
          <a:p>
            <a:endParaRPr lang="it-IT" sz="1700" b="1">
              <a:ea typeface="MS ??" charset="-128"/>
              <a:cs typeface="Cambria" panose="02040503050406030204" pitchFamily="18" charset="0"/>
            </a:endParaRPr>
          </a:p>
          <a:p>
            <a:endParaRPr lang="it-IT" sz="1700" b="1">
              <a:ea typeface="MS ??" charset="-128"/>
              <a:cs typeface="Cambria" panose="02040503050406030204" pitchFamily="18" charset="0"/>
            </a:endParaRPr>
          </a:p>
          <a:p>
            <a:r>
              <a:rPr lang="it-IT" sz="1700" b="1">
                <a:ea typeface="MS ??" charset="-128"/>
                <a:cs typeface="Cambria" panose="02040503050406030204" pitchFamily="18" charset="0"/>
              </a:rPr>
              <a:t>      Dato un segnale di END_OF_ FILL viene generata   una sequenza di impulsi equispaziati (100 micros) nella finestra dei 700 micros. All’occorrenza di un nuovo END_OF_ FILL, la sequenza degli impulsi trasla temporalmente di 5 micros rispetto al t0 rappresentato dal segnale di END_OF_ FILL, per modo che dopo 20 ripetizioni tutta la finestra dei 700 micros sarà riempita con segnali equidistanziati di 5 micros. Un Trigger Count (n-bit Reg)  tiene memoria di quanti sequenze sono state generate. Il riempimento della finestra dei 700 micros riparte quindi ciclicamente.</a:t>
            </a:r>
          </a:p>
        </p:txBody>
      </p:sp>
      <p:pic>
        <p:nvPicPr>
          <p:cNvPr id="3072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1863726"/>
            <a:ext cx="74866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WordArt 5"/>
          <p:cNvSpPr>
            <a:spLocks noChangeArrowheads="1" noChangeShapeType="1" noTextEdit="1"/>
          </p:cNvSpPr>
          <p:nvPr/>
        </p:nvSpPr>
        <p:spPr bwMode="auto">
          <a:xfrm rot="2794346">
            <a:off x="8432801" y="1936751"/>
            <a:ext cx="2371725" cy="384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soluzione Na</a:t>
            </a:r>
          </a:p>
        </p:txBody>
      </p:sp>
    </p:spTree>
    <p:extLst>
      <p:ext uri="{BB962C8B-B14F-4D97-AF65-F5344CB8AC3E}">
        <p14:creationId xmlns:p14="http://schemas.microsoft.com/office/powerpoint/2010/main" val="24264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/>
            <a:r>
              <a:rPr lang="it-IT" dirty="0" smtClean="0"/>
              <a:t>Laser Control: General </a:t>
            </a:r>
            <a:r>
              <a:rPr lang="it-IT" dirty="0" err="1" smtClean="0"/>
              <a:t>overview</a:t>
            </a:r>
            <a:endParaRPr lang="it-IT" dirty="0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190" y="1504193"/>
            <a:ext cx="6201291" cy="464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654575" y="1207860"/>
            <a:ext cx="2812615" cy="57015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33" b="1" dirty="0" smtClean="0"/>
              <a:t>Interface</a:t>
            </a:r>
            <a:r>
              <a:rPr lang="it-IT" sz="1633" dirty="0" smtClean="0"/>
              <a:t> </a:t>
            </a:r>
            <a:r>
              <a:rPr lang="it-IT" sz="1633" dirty="0"/>
              <a:t>to: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dirty="0"/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/>
              <a:t>DAQ</a:t>
            </a:r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/>
              <a:t>LASER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33" b="1" dirty="0" err="1"/>
              <a:t>uBlaze</a:t>
            </a:r>
            <a:r>
              <a:rPr lang="it-IT" sz="1633" b="1" dirty="0"/>
              <a:t> and </a:t>
            </a:r>
            <a:r>
              <a:rPr lang="it-IT" sz="1633" b="1" dirty="0" err="1"/>
              <a:t>CoreLogic</a:t>
            </a:r>
            <a:r>
              <a:rPr lang="it-IT" sz="1633" dirty="0"/>
              <a:t>: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dirty="0"/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/>
              <a:t>RUN setup</a:t>
            </a:r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/>
              <a:t>Trigger generator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b="1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33" b="1" dirty="0"/>
              <a:t>Fan out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b="1" dirty="0"/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/>
              <a:t>Laser</a:t>
            </a:r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/>
              <a:t>Monitor </a:t>
            </a:r>
            <a:r>
              <a:rPr lang="it-IT" sz="1633" dirty="0" err="1"/>
              <a:t>boards</a:t>
            </a:r>
            <a:r>
              <a:rPr lang="it-IT" sz="1633" dirty="0"/>
              <a:t> with </a:t>
            </a:r>
            <a:r>
              <a:rPr lang="it-IT" sz="1633" dirty="0" err="1"/>
              <a:t>different</a:t>
            </a:r>
            <a:r>
              <a:rPr lang="it-IT" sz="1633" dirty="0"/>
              <a:t> </a:t>
            </a:r>
            <a:r>
              <a:rPr lang="it-IT" sz="1633" dirty="0" err="1"/>
              <a:t>timings</a:t>
            </a:r>
            <a:endParaRPr lang="it-IT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b="1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33" b="1" dirty="0" err="1"/>
              <a:t>Monitoring</a:t>
            </a:r>
            <a:r>
              <a:rPr lang="it-IT" sz="1633" b="1" dirty="0"/>
              <a:t> </a:t>
            </a:r>
            <a:r>
              <a:rPr lang="it-IT" sz="1633" b="1" dirty="0" err="1"/>
              <a:t>system</a:t>
            </a:r>
            <a:r>
              <a:rPr lang="it-IT" sz="1633" dirty="0"/>
              <a:t>: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dirty="0"/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/>
              <a:t>Trigger </a:t>
            </a:r>
            <a:r>
              <a:rPr lang="it-IT" sz="1633" dirty="0" err="1"/>
              <a:t>signals</a:t>
            </a:r>
            <a:endParaRPr lang="it-IT" sz="1633" dirty="0"/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it-IT" sz="1633" dirty="0"/>
              <a:t>DAQ/LASER </a:t>
            </a:r>
            <a:r>
              <a:rPr lang="it-IT" sz="1633" dirty="0" err="1"/>
              <a:t>errors</a:t>
            </a:r>
            <a:r>
              <a:rPr lang="it-IT" sz="1633" dirty="0"/>
              <a:t> and </a:t>
            </a:r>
            <a:r>
              <a:rPr lang="it-IT" sz="1633" dirty="0" err="1"/>
              <a:t>warnings</a:t>
            </a:r>
            <a:endParaRPr lang="it-IT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33" dirty="0"/>
              <a:t> </a:t>
            </a:r>
          </a:p>
          <a:p>
            <a:pPr marL="259232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it-IT" sz="1633" dirty="0"/>
          </a:p>
        </p:txBody>
      </p:sp>
    </p:spTree>
    <p:extLst>
      <p:ext uri="{BB962C8B-B14F-4D97-AF65-F5344CB8AC3E}">
        <p14:creationId xmlns:p14="http://schemas.microsoft.com/office/powerpoint/2010/main" val="421682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1981200" y="142875"/>
            <a:ext cx="8229600" cy="1143000"/>
          </a:xfrm>
        </p:spPr>
        <p:txBody>
          <a:bodyPr/>
          <a:lstStyle/>
          <a:p>
            <a:r>
              <a:rPr lang="en-GB" smtClean="0"/>
              <a:t>Test Beam Seattle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9113" y="1773238"/>
            <a:ext cx="8686800" cy="4525962"/>
          </a:xfrm>
        </p:spPr>
        <p:txBody>
          <a:bodyPr>
            <a:normAutofit lnSpcReduction="10000"/>
          </a:bodyPr>
          <a:lstStyle/>
          <a:p>
            <a:r>
              <a:rPr lang="en-GB" sz="2200"/>
              <a:t>Disponibile Ver1 di Modalità 1) con auxiliary board per l’interfaccia esterna</a:t>
            </a:r>
          </a:p>
          <a:p>
            <a:endParaRPr lang="en-GB" sz="2200"/>
          </a:p>
          <a:p>
            <a:endParaRPr lang="en-GB" sz="2200"/>
          </a:p>
          <a:p>
            <a:pPr>
              <a:buFont typeface="Arial" panose="020B0604020202020204" pitchFamily="34" charset="0"/>
              <a:buNone/>
            </a:pPr>
            <a:endParaRPr lang="en-GB" sz="2200"/>
          </a:p>
          <a:p>
            <a:endParaRPr lang="en-GB" sz="2200"/>
          </a:p>
          <a:p>
            <a:endParaRPr lang="en-GB" sz="2200"/>
          </a:p>
          <a:p>
            <a:endParaRPr lang="en-GB" sz="2200"/>
          </a:p>
          <a:p>
            <a:endParaRPr lang="en-GB" sz="2200"/>
          </a:p>
          <a:p>
            <a:endParaRPr lang="en-GB" sz="2200"/>
          </a:p>
          <a:p>
            <a:r>
              <a:rPr lang="en-GB" sz="2200"/>
              <a:t>E’ stata interfacciata con il sistema di acquisizione di Seatlle e con l’elettronica di Laser e di monitoring (Corradi).</a:t>
            </a:r>
          </a:p>
        </p:txBody>
      </p:sp>
      <p:pic>
        <p:nvPicPr>
          <p:cNvPr id="16388" name="Picture 7" descr="20140826_0725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4" y="2411413"/>
            <a:ext cx="5100637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WordArt 7"/>
          <p:cNvSpPr>
            <a:spLocks noChangeArrowheads="1" noChangeShapeType="1" noTextEdit="1"/>
          </p:cNvSpPr>
          <p:nvPr/>
        </p:nvSpPr>
        <p:spPr bwMode="auto">
          <a:xfrm rot="2794346">
            <a:off x="8101013" y="750888"/>
            <a:ext cx="2371726" cy="384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soluzione Na</a:t>
            </a:r>
          </a:p>
        </p:txBody>
      </p:sp>
    </p:spTree>
    <p:extLst>
      <p:ext uri="{BB962C8B-B14F-4D97-AF65-F5344CB8AC3E}">
        <p14:creationId xmlns:p14="http://schemas.microsoft.com/office/powerpoint/2010/main" val="30497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319" y="3788228"/>
            <a:ext cx="4675643" cy="297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4"/>
          <p:cNvSpPr txBox="1">
            <a:spLocks noChangeArrowheads="1"/>
          </p:cNvSpPr>
          <p:nvPr/>
        </p:nvSpPr>
        <p:spPr bwMode="auto">
          <a:xfrm>
            <a:off x="3306165" y="4142849"/>
            <a:ext cx="2485035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sz="1814" dirty="0"/>
              <a:t>Trigger measurements on the oscilloscope </a:t>
            </a:r>
            <a:endParaRPr lang="it-IT" sz="1814" dirty="0"/>
          </a:p>
        </p:txBody>
      </p:sp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981200" y="-14288"/>
            <a:ext cx="8229600" cy="1143001"/>
          </a:xfrm>
        </p:spPr>
        <p:txBody>
          <a:bodyPr/>
          <a:lstStyle/>
          <a:p>
            <a:r>
              <a:rPr lang="en-GB" smtClean="0"/>
              <a:t>Test Beam SLAC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789113" y="1109663"/>
            <a:ext cx="8686800" cy="4525962"/>
          </a:xfrm>
        </p:spPr>
        <p:txBody>
          <a:bodyPr/>
          <a:lstStyle/>
          <a:p>
            <a:pPr algn="just"/>
            <a:r>
              <a:rPr lang="en-GB" sz="2400" dirty="0" err="1"/>
              <a:t>Disponibile</a:t>
            </a:r>
            <a:r>
              <a:rPr lang="en-GB" sz="2400" dirty="0"/>
              <a:t> Ver1 di </a:t>
            </a:r>
            <a:r>
              <a:rPr lang="en-GB" sz="2400" dirty="0" err="1"/>
              <a:t>Modalità</a:t>
            </a:r>
            <a:r>
              <a:rPr lang="en-GB" sz="2400" dirty="0"/>
              <a:t> 2) (</a:t>
            </a:r>
            <a:r>
              <a:rPr lang="en-GB" sz="2400" dirty="0" err="1"/>
              <a:t>distribuzione</a:t>
            </a:r>
            <a:r>
              <a:rPr lang="en-GB" sz="2400" dirty="0"/>
              <a:t> di </a:t>
            </a:r>
            <a:r>
              <a:rPr lang="en-GB" sz="2400" dirty="0" err="1"/>
              <a:t>impulsi</a:t>
            </a:r>
            <a:r>
              <a:rPr lang="en-GB" sz="2400" dirty="0"/>
              <a:t> </a:t>
            </a:r>
            <a:r>
              <a:rPr lang="en-GB" sz="2400" dirty="0" err="1"/>
              <a:t>temporalmente</a:t>
            </a:r>
            <a:r>
              <a:rPr lang="en-GB" sz="2400" dirty="0"/>
              <a:t> </a:t>
            </a:r>
            <a:r>
              <a:rPr lang="en-GB" sz="2400" dirty="0" err="1"/>
              <a:t>distribuiti</a:t>
            </a:r>
            <a:r>
              <a:rPr lang="en-GB" sz="2400" dirty="0"/>
              <a:t> secondo e^-t/τ in 700us)</a:t>
            </a:r>
          </a:p>
          <a:p>
            <a:pPr algn="just"/>
            <a:r>
              <a:rPr lang="en-GB" sz="2400" dirty="0"/>
              <a:t>Trigger </a:t>
            </a:r>
            <a:r>
              <a:rPr lang="en-GB" sz="2400" dirty="0" err="1"/>
              <a:t>interno</a:t>
            </a:r>
            <a:r>
              <a:rPr lang="en-GB" sz="2400" dirty="0"/>
              <a:t>/</a:t>
            </a:r>
            <a:r>
              <a:rPr lang="en-GB" sz="2400" dirty="0" err="1"/>
              <a:t>esterno</a:t>
            </a:r>
            <a:r>
              <a:rPr lang="en-GB" sz="2400" dirty="0"/>
              <a:t> </a:t>
            </a:r>
            <a:r>
              <a:rPr lang="en-GB" sz="2400" dirty="0" err="1"/>
              <a:t>abilita</a:t>
            </a:r>
            <a:r>
              <a:rPr lang="en-GB" sz="2400" dirty="0"/>
              <a:t> la </a:t>
            </a:r>
            <a:r>
              <a:rPr lang="en-GB" sz="2400" dirty="0" err="1"/>
              <a:t>generazione</a:t>
            </a:r>
            <a:r>
              <a:rPr lang="en-GB" sz="2400" dirty="0"/>
              <a:t> di un pattern di </a:t>
            </a:r>
            <a:r>
              <a:rPr lang="en-GB" sz="2400" dirty="0" err="1"/>
              <a:t>impulsi</a:t>
            </a:r>
            <a:r>
              <a:rPr lang="en-GB" sz="2400" dirty="0"/>
              <a:t> con </a:t>
            </a:r>
            <a:r>
              <a:rPr lang="en-GB" sz="2400" dirty="0" err="1"/>
              <a:t>risoluzione</a:t>
            </a:r>
            <a:r>
              <a:rPr lang="en-GB" sz="2400" dirty="0"/>
              <a:t> </a:t>
            </a:r>
            <a:r>
              <a:rPr lang="en-GB" sz="2400" dirty="0" err="1"/>
              <a:t>temporale</a:t>
            </a:r>
            <a:r>
              <a:rPr lang="en-GB" sz="2400" dirty="0"/>
              <a:t> di 100 ns. La </a:t>
            </a:r>
            <a:r>
              <a:rPr lang="en-GB" sz="2400" dirty="0" err="1"/>
              <a:t>densita</a:t>
            </a:r>
            <a:r>
              <a:rPr lang="en-GB" sz="2400" dirty="0"/>
              <a:t>’ </a:t>
            </a:r>
            <a:r>
              <a:rPr lang="en-GB" sz="2400" dirty="0" err="1"/>
              <a:t>iniziale</a:t>
            </a:r>
            <a:r>
              <a:rPr lang="en-GB" sz="2400" dirty="0"/>
              <a:t> (a tempo 0) </a:t>
            </a:r>
            <a:r>
              <a:rPr lang="en-GB" sz="2400" dirty="0" err="1"/>
              <a:t>puo</a:t>
            </a:r>
            <a:r>
              <a:rPr lang="en-GB" sz="2400" dirty="0"/>
              <a:t>’ </a:t>
            </a:r>
            <a:r>
              <a:rPr lang="en-GB" sz="2400" dirty="0" err="1"/>
              <a:t>essere</a:t>
            </a:r>
            <a:r>
              <a:rPr lang="en-GB" sz="2400" dirty="0"/>
              <a:t> </a:t>
            </a:r>
            <a:r>
              <a:rPr lang="en-GB" sz="2400" dirty="0" err="1"/>
              <a:t>impostata</a:t>
            </a:r>
            <a:r>
              <a:rPr lang="en-GB" sz="2400" dirty="0"/>
              <a:t>. </a:t>
            </a:r>
          </a:p>
          <a:p>
            <a:r>
              <a:rPr lang="en-GB" sz="2400" dirty="0"/>
              <a:t>Test </a:t>
            </a:r>
            <a:r>
              <a:rPr lang="en-GB" sz="2400" dirty="0" err="1"/>
              <a:t>effettuto</a:t>
            </a:r>
            <a:r>
              <a:rPr lang="en-GB" sz="2400" dirty="0"/>
              <a:t> </a:t>
            </a:r>
            <a:r>
              <a:rPr lang="en-GB" sz="2400" b="1" dirty="0"/>
              <a:t>solo</a:t>
            </a:r>
            <a:r>
              <a:rPr lang="en-GB" sz="2400" dirty="0"/>
              <a:t>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/>
              <a:t>Oscilloscopio</a:t>
            </a:r>
            <a:r>
              <a:rPr lang="en-GB" sz="2400" dirty="0"/>
              <a:t>, non </a:t>
            </a:r>
            <a:r>
              <a:rPr lang="en-GB" sz="2400" dirty="0" err="1"/>
              <a:t>essendo</a:t>
            </a:r>
            <a:r>
              <a:rPr lang="en-GB" sz="2400" dirty="0"/>
              <a:t> </a:t>
            </a:r>
            <a:r>
              <a:rPr lang="en-GB" sz="2400" dirty="0" err="1"/>
              <a:t>stato</a:t>
            </a:r>
            <a:r>
              <a:rPr lang="en-GB" sz="2400" dirty="0"/>
              <a:t> </a:t>
            </a:r>
            <a:r>
              <a:rPr lang="en-GB" sz="2400" dirty="0" err="1"/>
              <a:t>testato</a:t>
            </a:r>
            <a:r>
              <a:rPr lang="en-GB" sz="2400" dirty="0"/>
              <a:t> in </a:t>
            </a:r>
            <a:r>
              <a:rPr lang="en-GB" sz="2400" dirty="0" err="1"/>
              <a:t>acquisizione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2620449" y="5622191"/>
            <a:ext cx="22057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sz="2400" dirty="0" err="1"/>
              <a:t>Distribuzione</a:t>
            </a:r>
            <a:r>
              <a:rPr lang="en-GB" sz="2400" dirty="0"/>
              <a:t> di </a:t>
            </a:r>
          </a:p>
          <a:p>
            <a:pPr algn="ctr"/>
            <a:r>
              <a:rPr lang="en-GB" sz="2400" dirty="0" err="1"/>
              <a:t>N</a:t>
            </a:r>
            <a:r>
              <a:rPr lang="en-GB" sz="2400" baseline="-25000" dirty="0" err="1"/>
              <a:t>imp</a:t>
            </a:r>
            <a:r>
              <a:rPr lang="en-GB" sz="2400" dirty="0"/>
              <a:t>/100 ns</a:t>
            </a:r>
          </a:p>
        </p:txBody>
      </p:sp>
      <p:pic>
        <p:nvPicPr>
          <p:cNvPr id="17414" name="Picture 10" descr="wiggle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22311" r="5774" b="9634"/>
          <a:stretch>
            <a:fillRect/>
          </a:stretch>
        </p:blipFill>
        <p:spPr bwMode="auto">
          <a:xfrm>
            <a:off x="6822227" y="3992101"/>
            <a:ext cx="3962400" cy="263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7" name="Group 9"/>
          <p:cNvGrpSpPr>
            <a:grpSpLocks/>
          </p:cNvGrpSpPr>
          <p:nvPr/>
        </p:nvGrpSpPr>
        <p:grpSpPr bwMode="auto">
          <a:xfrm>
            <a:off x="7330398" y="4046765"/>
            <a:ext cx="2913062" cy="519113"/>
            <a:chOff x="3183" y="2540"/>
            <a:chExt cx="2081" cy="327"/>
          </a:xfrm>
        </p:grpSpPr>
        <p:sp>
          <p:nvSpPr>
            <p:cNvPr id="801806" name="Line 14"/>
            <p:cNvSpPr>
              <a:spLocks noChangeShapeType="1"/>
            </p:cNvSpPr>
            <p:nvPr/>
          </p:nvSpPr>
          <p:spPr bwMode="auto">
            <a:xfrm>
              <a:off x="3183" y="2732"/>
              <a:ext cx="2081" cy="13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801807" name="Text Box 15"/>
            <p:cNvSpPr txBox="1">
              <a:spLocks noChangeArrowheads="1"/>
            </p:cNvSpPr>
            <p:nvPr/>
          </p:nvSpPr>
          <p:spPr bwMode="auto">
            <a:xfrm rot="640871">
              <a:off x="3471" y="2540"/>
              <a:ext cx="3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i="1" dirty="0" err="1">
                  <a:solidFill>
                    <a:srgbClr val="0000FF"/>
                  </a:solidFill>
                  <a:latin typeface="Symbol" panose="05050102010706020507" pitchFamily="18" charset="2"/>
                  <a:ea typeface="ＭＳ Ｐゴシック" panose="020B0600070205080204" pitchFamily="34" charset="-128"/>
                  <a:cs typeface="Arial" panose="020B0604020202020204" pitchFamily="34" charset="0"/>
                </a:rPr>
                <a:t>gt</a:t>
              </a:r>
              <a:endParaRPr lang="en-US" sz="2000" b="1" i="1" dirty="0">
                <a:solidFill>
                  <a:srgbClr val="0000FF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 rot="2794346">
            <a:off x="8485189" y="917576"/>
            <a:ext cx="2371725" cy="384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soluzione Na</a:t>
            </a:r>
          </a:p>
        </p:txBody>
      </p:sp>
    </p:spTree>
    <p:extLst>
      <p:ext uri="{BB962C8B-B14F-4D97-AF65-F5344CB8AC3E}">
        <p14:creationId xmlns:p14="http://schemas.microsoft.com/office/powerpoint/2010/main" val="337335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260850" y="581025"/>
            <a:ext cx="3816350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 defTabSz="414338">
              <a:tabLst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14338">
              <a:tabLst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14338">
              <a:tabLst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14338">
              <a:tabLst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14338">
              <a:tabLst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Diagramma funzionale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9" y="1254126"/>
            <a:ext cx="4700587" cy="435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 rot="2794346">
            <a:off x="7908926" y="1062039"/>
            <a:ext cx="2371725" cy="384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soluzione Ca</a:t>
            </a:r>
          </a:p>
        </p:txBody>
      </p:sp>
    </p:spTree>
    <p:extLst>
      <p:ext uri="{BB962C8B-B14F-4D97-AF65-F5344CB8AC3E}">
        <p14:creationId xmlns:p14="http://schemas.microsoft.com/office/powerpoint/2010/main" val="1844848792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912813"/>
            <a:ext cx="9144000" cy="544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173663" y="498476"/>
            <a:ext cx="15748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Schematic</a:t>
            </a: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6251575" y="830264"/>
            <a:ext cx="4414838" cy="1989137"/>
          </a:xfrm>
          <a:prstGeom prst="ellipse">
            <a:avLst/>
          </a:prstGeom>
          <a:solidFill>
            <a:srgbClr val="729FCF">
              <a:alpha val="0"/>
            </a:srgbClr>
          </a:solidFill>
          <a:ln w="9525">
            <a:solidFill>
              <a:srgbClr val="FF420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8988425" y="596901"/>
            <a:ext cx="14097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Pulse former</a:t>
            </a: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1608139" y="581026"/>
            <a:ext cx="3151187" cy="2487613"/>
          </a:xfrm>
          <a:prstGeom prst="ellipse">
            <a:avLst/>
          </a:prstGeom>
          <a:solidFill>
            <a:srgbClr val="729FCF">
              <a:alpha val="0"/>
            </a:srgbClr>
          </a:solidFill>
          <a:ln w="9525">
            <a:solidFill>
              <a:srgbClr val="FF420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855789" y="249238"/>
            <a:ext cx="993775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Time base</a:t>
            </a:r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1855789" y="2986088"/>
            <a:ext cx="1824037" cy="995362"/>
          </a:xfrm>
          <a:prstGeom prst="ellipse">
            <a:avLst/>
          </a:prstGeom>
          <a:solidFill>
            <a:srgbClr val="729FCF">
              <a:alpha val="0"/>
            </a:srgbClr>
          </a:solidFill>
          <a:ln w="9525">
            <a:solidFill>
              <a:srgbClr val="FF420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689100" y="3732213"/>
            <a:ext cx="1576388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Random generator</a:t>
            </a: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4841875" y="1908176"/>
            <a:ext cx="1824038" cy="995363"/>
          </a:xfrm>
          <a:prstGeom prst="ellipse">
            <a:avLst/>
          </a:prstGeom>
          <a:solidFill>
            <a:srgbClr val="729FCF">
              <a:alpha val="0"/>
            </a:srgbClr>
          </a:solidFill>
          <a:ln w="9525">
            <a:solidFill>
              <a:srgbClr val="FF420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4841875" y="1593851"/>
            <a:ext cx="15748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Exp func</a:t>
            </a:r>
          </a:p>
        </p:txBody>
      </p:sp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4843464" y="3017839"/>
            <a:ext cx="1824037" cy="1379537"/>
          </a:xfrm>
          <a:prstGeom prst="ellipse">
            <a:avLst/>
          </a:prstGeom>
          <a:solidFill>
            <a:srgbClr val="729FCF">
              <a:alpha val="0"/>
            </a:srgbClr>
          </a:solidFill>
          <a:ln w="9525">
            <a:solidFill>
              <a:srgbClr val="FF420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4843463" y="4248151"/>
            <a:ext cx="15748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14338"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  <a:tab pos="1244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multiplier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1938339" y="3865564"/>
            <a:ext cx="2738437" cy="1443037"/>
          </a:xfrm>
          <a:prstGeom prst="ellipse">
            <a:avLst/>
          </a:prstGeom>
          <a:solidFill>
            <a:srgbClr val="729FCF">
              <a:alpha val="0"/>
            </a:srgbClr>
          </a:solidFill>
          <a:ln w="9525">
            <a:solidFill>
              <a:srgbClr val="FF420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1938338" y="5011738"/>
            <a:ext cx="995362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Time base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6584950" y="2738439"/>
            <a:ext cx="3981450" cy="3482975"/>
          </a:xfrm>
          <a:prstGeom prst="ellipse">
            <a:avLst/>
          </a:prstGeom>
          <a:solidFill>
            <a:srgbClr val="729FCF">
              <a:alpha val="0"/>
            </a:srgbClr>
          </a:solidFill>
          <a:ln w="9525">
            <a:solidFill>
              <a:srgbClr val="FF420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9155114" y="5808664"/>
            <a:ext cx="99377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14338"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414338" algn="l"/>
                <a:tab pos="828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delay</a:t>
            </a:r>
          </a:p>
        </p:txBody>
      </p:sp>
      <p:sp>
        <p:nvSpPr>
          <p:cNvPr id="23571" name="WordArt 19"/>
          <p:cNvSpPr>
            <a:spLocks noChangeArrowheads="1" noChangeShapeType="1" noTextEdit="1"/>
          </p:cNvSpPr>
          <p:nvPr/>
        </p:nvSpPr>
        <p:spPr bwMode="auto">
          <a:xfrm rot="2794346">
            <a:off x="7908926" y="1062039"/>
            <a:ext cx="2371725" cy="384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soluzione Ca</a:t>
            </a:r>
          </a:p>
        </p:txBody>
      </p:sp>
    </p:spTree>
    <p:extLst>
      <p:ext uri="{BB962C8B-B14F-4D97-AF65-F5344CB8AC3E}">
        <p14:creationId xmlns:p14="http://schemas.microsoft.com/office/powerpoint/2010/main" val="1980665614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>
          <a:xfrm>
            <a:off x="1981200" y="103188"/>
            <a:ext cx="8229600" cy="1143000"/>
          </a:xfrm>
        </p:spPr>
        <p:txBody>
          <a:bodyPr/>
          <a:lstStyle/>
          <a:p>
            <a:r>
              <a:rPr lang="en-GB" smtClean="0"/>
              <a:t>Sviluppi futuri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481139"/>
            <a:ext cx="8229600" cy="3913187"/>
          </a:xfrm>
        </p:spPr>
        <p:txBody>
          <a:bodyPr>
            <a:normAutofit lnSpcReduction="10000"/>
          </a:bodyPr>
          <a:lstStyle/>
          <a:p>
            <a:r>
              <a:rPr lang="en-GB"/>
              <a:t>Ulteriori test di sincronizzazione e acquisizione degli impulsi con differenti trigger (con oscilloscopio e con DAQ dell’esperimento)</a:t>
            </a:r>
          </a:p>
          <a:p>
            <a:r>
              <a:rPr lang="en-GB"/>
              <a:t>Ottimizzazione della configurazione (densita’ iniziale, segnale di trigger, durata impulsi)</a:t>
            </a:r>
          </a:p>
          <a:p>
            <a:r>
              <a:rPr lang="en-GB"/>
              <a:t>Integrazione della sistema di controllo con Lasers/DAQ e sviluppo delle interfaccie definitive relative (hardware/software). </a:t>
            </a:r>
          </a:p>
          <a:p>
            <a:r>
              <a:rPr lang="en-GB"/>
              <a:t>Confronto fra le diverse soluzioni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77011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1"/>
          <p:cNvSpPr>
            <a:spLocks noGrp="1"/>
          </p:cNvSpPr>
          <p:nvPr>
            <p:ph idx="4294967295"/>
          </p:nvPr>
        </p:nvSpPr>
        <p:spPr>
          <a:xfrm>
            <a:off x="1524000" y="1219200"/>
            <a:ext cx="5334000" cy="3671888"/>
          </a:xfrm>
        </p:spPr>
        <p:txBody>
          <a:bodyPr/>
          <a:lstStyle/>
          <a:p>
            <a:r>
              <a:rPr lang="en-US" sz="2400" dirty="0"/>
              <a:t>New experiment at FNAL (E989) at magic momentum, consolidated method. </a:t>
            </a:r>
            <a:r>
              <a:rPr lang="en-US" sz="2400" b="1" dirty="0">
                <a:solidFill>
                  <a:srgbClr val="FF0000"/>
                </a:solidFill>
              </a:rPr>
              <a:t>20 x</a:t>
            </a:r>
            <a:r>
              <a:rPr lang="en-US" sz="2400" dirty="0"/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 w.r.t. E821. Relocate the BNL storage ring to FNAL. </a:t>
            </a: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787400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it-IT" sz="2000" b="1" baseline="-25000">
              <a:solidFill>
                <a:srgbClr val="000000"/>
              </a:solidFill>
            </a:endParaRPr>
          </a:p>
        </p:txBody>
      </p:sp>
      <p:sp>
        <p:nvSpPr>
          <p:cNvPr id="81924" name="Rectangle 2"/>
          <p:cNvSpPr txBox="1">
            <a:spLocks noChangeArrowheads="1"/>
          </p:cNvSpPr>
          <p:nvPr/>
        </p:nvSpPr>
        <p:spPr bwMode="auto">
          <a:xfrm>
            <a:off x="1055688" y="44450"/>
            <a:ext cx="10007601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</a:rPr>
              <a:t>New experiment at FNAL (E989)</a:t>
            </a:r>
          </a:p>
        </p:txBody>
      </p:sp>
      <p:sp>
        <p:nvSpPr>
          <p:cNvPr id="81925" name="TextBox 4"/>
          <p:cNvSpPr txBox="1">
            <a:spLocks noChangeArrowheads="1"/>
          </p:cNvSpPr>
          <p:nvPr/>
        </p:nvSpPr>
        <p:spPr bwMode="auto">
          <a:xfrm>
            <a:off x="1839914" y="5848350"/>
            <a:ext cx="4941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*Depending on the progress on Theory</a:t>
            </a:r>
          </a:p>
        </p:txBody>
      </p:sp>
      <p:pic>
        <p:nvPicPr>
          <p:cNvPr id="8192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10014" r="8821"/>
          <a:stretch>
            <a:fillRect/>
          </a:stretch>
        </p:blipFill>
        <p:spPr bwMode="auto">
          <a:xfrm>
            <a:off x="7620001" y="3276601"/>
            <a:ext cx="2894013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TextBox 7"/>
          <p:cNvSpPr txBox="1">
            <a:spLocks noChangeArrowheads="1"/>
          </p:cNvSpPr>
          <p:nvPr/>
        </p:nvSpPr>
        <p:spPr bwMode="auto">
          <a:xfrm>
            <a:off x="9906001" y="5486400"/>
            <a:ext cx="784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FF"/>
                </a:solidFill>
              </a:rPr>
              <a:t>E989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34438" y="3352800"/>
            <a:ext cx="7667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336699">
                    <a:lumMod val="40000"/>
                    <a:lumOff val="60000"/>
                  </a:srgbClr>
                </a:solidFill>
                <a:cs typeface="ＭＳ Ｐゴシック" charset="0"/>
              </a:rPr>
              <a:t>3.3 </a:t>
            </a:r>
            <a:r>
              <a:rPr lang="en-US" sz="2000" b="1" dirty="0">
                <a:solidFill>
                  <a:srgbClr val="336699">
                    <a:lumMod val="40000"/>
                    <a:lumOff val="60000"/>
                  </a:srgbClr>
                </a:solidFill>
                <a:latin typeface="Symbol" charset="2"/>
                <a:cs typeface="Symbol" charset="2"/>
              </a:rPr>
              <a:t>s</a:t>
            </a:r>
          </a:p>
        </p:txBody>
      </p:sp>
      <p:sp>
        <p:nvSpPr>
          <p:cNvPr id="81929" name="TextBox 41"/>
          <p:cNvSpPr txBox="1">
            <a:spLocks noChangeArrowheads="1"/>
          </p:cNvSpPr>
          <p:nvPr/>
        </p:nvSpPr>
        <p:spPr bwMode="auto">
          <a:xfrm>
            <a:off x="8910639" y="3886200"/>
            <a:ext cx="55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8 </a:t>
            </a:r>
            <a:r>
              <a:rPr lang="en-US" sz="2000" b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81930" name="AutoShape 9"/>
          <p:cNvSpPr>
            <a:spLocks noChangeArrowheads="1"/>
          </p:cNvSpPr>
          <p:nvPr/>
        </p:nvSpPr>
        <p:spPr bwMode="auto">
          <a:xfrm>
            <a:off x="9753600" y="3276600"/>
            <a:ext cx="69850" cy="2889250"/>
          </a:xfrm>
          <a:prstGeom prst="roundRect">
            <a:avLst>
              <a:gd name="adj" fmla="val 1083"/>
            </a:avLst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it-IT" sz="2000" b="1">
              <a:solidFill>
                <a:srgbClr val="000000"/>
              </a:solidFill>
            </a:endParaRPr>
          </a:p>
        </p:txBody>
      </p:sp>
      <p:cxnSp>
        <p:nvCxnSpPr>
          <p:cNvPr id="81931" name="Straight Arrow Connector 55"/>
          <p:cNvCxnSpPr>
            <a:cxnSpLocks noChangeShapeType="1"/>
          </p:cNvCxnSpPr>
          <p:nvPr/>
        </p:nvCxnSpPr>
        <p:spPr bwMode="auto">
          <a:xfrm>
            <a:off x="8915400" y="4419600"/>
            <a:ext cx="8382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8991600" y="3886200"/>
            <a:ext cx="533400" cy="0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/>
            <a:ext uri="{AF507438-7753-43e0-B8FC-AC1667EBCBE1}"/>
          </a:extLst>
        </p:spPr>
      </p:cxnSp>
      <p:pic>
        <p:nvPicPr>
          <p:cNvPr id="81933" name="Picture 6" descr="Untitl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971550"/>
            <a:ext cx="3306762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4" name="TextBox 14"/>
          <p:cNvSpPr txBox="1">
            <a:spLocks noChangeArrowheads="1"/>
          </p:cNvSpPr>
          <p:nvPr/>
        </p:nvSpPr>
        <p:spPr bwMode="auto">
          <a:xfrm>
            <a:off x="1752600" y="3752850"/>
            <a:ext cx="5486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Precision target ~ 16x10</a:t>
            </a:r>
            <a:r>
              <a:rPr lang="en-US" sz="2400" b="1" baseline="30000" dirty="0">
                <a:solidFill>
                  <a:srgbClr val="000000"/>
                </a:solidFill>
              </a:rPr>
              <a:t>-11 </a:t>
            </a:r>
            <a:r>
              <a:rPr lang="en-US" sz="2400" b="1" dirty="0">
                <a:solidFill>
                  <a:srgbClr val="000000"/>
                </a:solidFill>
              </a:rPr>
              <a:t>(0.14 ppm)</a:t>
            </a:r>
            <a:r>
              <a:rPr lang="en-US" sz="2400" b="1" baseline="300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. If the central value remains the same </a:t>
            </a:r>
            <a:r>
              <a:rPr lang="it-IT" sz="2400" b="1" dirty="0">
                <a:solidFill>
                  <a:srgbClr val="000000"/>
                </a:solidFill>
                <a:sym typeface="Symbol" panose="05050102010706020507" pitchFamily="18" charset="2"/>
              </a:rPr>
              <a:t> 5-</a:t>
            </a:r>
            <a:r>
              <a:rPr lang="en-US" sz="2400" b="1" dirty="0">
                <a:solidFill>
                  <a:srgbClr val="000000"/>
                </a:solidFill>
                <a:sym typeface="Symbol" panose="05050102010706020507" pitchFamily="18" charset="2"/>
              </a:rPr>
              <a:t>8</a:t>
            </a:r>
            <a:r>
              <a:rPr lang="en-US" sz="2400" b="1" dirty="0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en-US" sz="2400" b="1" dirty="0">
                <a:solidFill>
                  <a:srgbClr val="000000"/>
                </a:solidFill>
              </a:rPr>
              <a:t> from SM* (enough to claim discovery of </a:t>
            </a:r>
            <a:r>
              <a:rPr lang="en-US" sz="2400" b="1" dirty="0">
                <a:solidFill>
                  <a:srgbClr val="FF0000"/>
                </a:solidFill>
              </a:rPr>
              <a:t>New Physics</a:t>
            </a:r>
            <a:r>
              <a:rPr lang="en-US" sz="2400" b="1" dirty="0">
                <a:solidFill>
                  <a:srgbClr val="000000"/>
                </a:solidFill>
              </a:rPr>
              <a:t>!)</a:t>
            </a:r>
            <a:endParaRPr lang="en-US" sz="24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5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1847850" y="630238"/>
            <a:ext cx="8229600" cy="1143000"/>
          </a:xfrm>
        </p:spPr>
        <p:txBody>
          <a:bodyPr/>
          <a:lstStyle/>
          <a:p>
            <a:r>
              <a:rPr lang="it-IT" sz="4000"/>
              <a:t>Elettronica di Monitoring: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40014" y="2333625"/>
            <a:ext cx="6696075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6" rIns="91410" bIns="45706" anchor="ctr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Symbol" panose="05050102010706020507" pitchFamily="18" charset="2"/>
              <a:buChar char="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Rivelatore candidato, Diodo PIN</a:t>
            </a:r>
          </a:p>
          <a:p>
            <a:pPr eaLnBrk="0" hangingPunct="0">
              <a:buFont typeface="Symbol" panose="05050102010706020507" pitchFamily="18" charset="2"/>
              <a:buChar char="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Accuratezza di misura dell'ordine del ‰</a:t>
            </a:r>
          </a:p>
          <a:p>
            <a:pPr eaLnBrk="0" hangingPunct="0">
              <a:buFont typeface="Symbol" panose="05050102010706020507" pitchFamily="18" charset="2"/>
              <a:buChar char="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Risoluzione del campionatore 16Bit</a:t>
            </a:r>
          </a:p>
          <a:p>
            <a:pPr eaLnBrk="0" hangingPunct="0">
              <a:buFont typeface="Symbol" panose="05050102010706020507" pitchFamily="18" charset="2"/>
              <a:buChar char="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Stabilità a lungo termine, meglio del ‰</a:t>
            </a:r>
          </a:p>
          <a:p>
            <a:pPr eaLnBrk="0" hangingPunct="0">
              <a:buFont typeface="Symbol" panose="05050102010706020507" pitchFamily="18" charset="2"/>
              <a:buChar char="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Rate previsto del LASER </a:t>
            </a:r>
            <a:r>
              <a:rPr lang="it-IT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10kHz</a:t>
            </a:r>
            <a:endParaRPr lang="it-IT" sz="1600" dirty="0">
              <a:latin typeface="Arial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0" hangingPunct="0">
              <a:buFont typeface="Symbol" panose="05050102010706020507" pitchFamily="18" charset="2"/>
              <a:buChar char="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Preamplificatore in carica, sensibilità &gt;= 100mV/</a:t>
            </a:r>
            <a:r>
              <a:rPr lang="it-IT" sz="1600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pC</a:t>
            </a: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eaLnBrk="0" hangingPunct="0">
              <a:buFont typeface="Symbol" panose="05050102010706020507" pitchFamily="18" charset="2"/>
              <a:buChar char="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Banda passante del preamplificatore, 200Mhz</a:t>
            </a:r>
          </a:p>
          <a:p>
            <a:pPr eaLnBrk="0" hangingPunct="0">
              <a:buFont typeface="Symbol" panose="05050102010706020507" pitchFamily="18" charset="2"/>
              <a:buChar char="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Dinamica del campionatore +/- 2V</a:t>
            </a:r>
          </a:p>
          <a:p>
            <a:pPr eaLnBrk="0" hangingPunct="0">
              <a:buFont typeface="Symbol" panose="05050102010706020507" pitchFamily="18" charset="2"/>
              <a:buChar char="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Campionatore ultraveloce a 16 Bit</a:t>
            </a:r>
          </a:p>
          <a:p>
            <a:pPr eaLnBrk="0" hangingPunct="0">
              <a:buFont typeface="Symbol" panose="05050102010706020507" pitchFamily="18" charset="2"/>
              <a:buChar char="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Processore ARM-M3</a:t>
            </a:r>
          </a:p>
          <a:p>
            <a:pPr eaLnBrk="0" hangingPunct="0">
              <a:buFont typeface="Symbol" panose="05050102010706020507" pitchFamily="18" charset="2"/>
              <a:buChar char="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Protocollo di comunicazione previsto con l'utente, ETHERNET</a:t>
            </a:r>
          </a:p>
          <a:p>
            <a:pPr eaLnBrk="0" hangingPunct="0">
              <a:buFont typeface="Symbol" panose="05050102010706020507" pitchFamily="18" charset="2"/>
              <a:buChar char="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Trasferimento completo dei Dati su pagina Web e Slow Control</a:t>
            </a:r>
          </a:p>
          <a:p>
            <a:pPr eaLnBrk="0" hangingPunct="0">
              <a:buFont typeface="Symbol" panose="05050102010706020507" pitchFamily="18" charset="2"/>
              <a:buChar char=""/>
            </a:pP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Compensazione automatica della temperatura accuratezza 0.1</a:t>
            </a:r>
            <a:r>
              <a:rPr lang="it-IT" sz="1600" baseline="300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</a:t>
            </a:r>
            <a:r>
              <a:rPr lang="it-IT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4111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…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4" y="588963"/>
            <a:ext cx="7272337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7618414" y="5022745"/>
            <a:ext cx="3049587" cy="160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6" rIns="91410" bIns="45706" anchor="ctr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sz="1400">
                <a:solidFill>
                  <a:srgbClr val="000000"/>
                </a:solidFill>
              </a:rPr>
              <a:t>1: blocco di  preamplificatore di carica, </a:t>
            </a:r>
          </a:p>
          <a:p>
            <a:endParaRPr lang="it-IT" sz="1400">
              <a:solidFill>
                <a:srgbClr val="000000"/>
              </a:solidFill>
            </a:endParaRPr>
          </a:p>
          <a:p>
            <a:r>
              <a:rPr lang="it-IT" sz="1400">
                <a:solidFill>
                  <a:srgbClr val="000000"/>
                </a:solidFill>
                <a:cs typeface="Times New Roman" panose="02020603050405020304" pitchFamily="18" charset="0"/>
              </a:rPr>
              <a:t>2: blocco di lettura segnale  e gestione della scheda </a:t>
            </a:r>
          </a:p>
          <a:p>
            <a:endParaRPr lang="it-IT" sz="14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it-IT" sz="1400">
                <a:solidFill>
                  <a:srgbClr val="000000"/>
                </a:solidFill>
                <a:cs typeface="Times New Roman" panose="02020603050405020304" pitchFamily="18" charset="0"/>
              </a:rPr>
              <a:t>3: </a:t>
            </a:r>
            <a:r>
              <a:rPr lang="it-IT" sz="1400">
                <a:solidFill>
                  <a:srgbClr val="000000"/>
                </a:solidFill>
              </a:rPr>
              <a:t>Il blocco di calibrazione, </a:t>
            </a:r>
          </a:p>
          <a:p>
            <a:endParaRPr lang="it-IT" sz="1400">
              <a:solidFill>
                <a:srgbClr val="000000"/>
              </a:solidFill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49551" y="65089"/>
            <a:ext cx="3611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sz="2000">
                <a:latin typeface="Arial" panose="020B0604020202020204" pitchFamily="34" charset="0"/>
              </a:rPr>
              <a:t>Starting point: schema Corradi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2236788" y="461964"/>
            <a:ext cx="3321050" cy="2873375"/>
          </a:xfrm>
          <a:prstGeom prst="rect">
            <a:avLst/>
          </a:prstGeom>
          <a:solidFill>
            <a:srgbClr val="FFCC00">
              <a:alpha val="2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5732463" y="461964"/>
            <a:ext cx="2451100" cy="3114675"/>
          </a:xfrm>
          <a:prstGeom prst="rect">
            <a:avLst/>
          </a:prstGeom>
          <a:solidFill>
            <a:srgbClr val="FFFF00">
              <a:alpha val="28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2749551" y="3614738"/>
            <a:ext cx="4221163" cy="1522412"/>
          </a:xfrm>
          <a:prstGeom prst="rect">
            <a:avLst/>
          </a:prstGeom>
          <a:solidFill>
            <a:srgbClr val="FF9900">
              <a:alpha val="4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4630739" y="588964"/>
            <a:ext cx="604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20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7373939" y="606426"/>
            <a:ext cx="604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/>
              <a:t>2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2936875" y="4502151"/>
            <a:ext cx="604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604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Man </a:t>
            </a:r>
            <a:r>
              <a:rPr lang="it-IT" b="1" dirty="0" err="1" smtClean="0"/>
              <a:t>power</a:t>
            </a:r>
            <a:r>
              <a:rPr lang="it-IT" b="1" dirty="0" smtClean="0"/>
              <a:t> e necessità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4294967295"/>
          </p:nvPr>
        </p:nvSpPr>
        <p:spPr>
          <a:xfrm>
            <a:off x="2224088" y="1600201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dirty="0"/>
              <a:t>A Napoli allocata </a:t>
            </a:r>
            <a:r>
              <a:rPr lang="it-IT" u="sng" dirty="0"/>
              <a:t>1 persona per </a:t>
            </a:r>
            <a:r>
              <a:rPr lang="it-IT" u="sng" dirty="0" smtClean="0"/>
              <a:t>5 mesi</a:t>
            </a:r>
            <a:r>
              <a:rPr lang="it-IT" dirty="0" smtClean="0"/>
              <a:t> </a:t>
            </a:r>
            <a:r>
              <a:rPr lang="it-IT" dirty="0"/>
              <a:t>per sviluppo del progetto, realizzazione prototipi e test</a:t>
            </a:r>
          </a:p>
          <a:p>
            <a:pPr>
              <a:lnSpc>
                <a:spcPct val="90000"/>
              </a:lnSpc>
            </a:pPr>
            <a:endParaRPr lang="it-IT" dirty="0"/>
          </a:p>
          <a:p>
            <a:pPr>
              <a:lnSpc>
                <a:spcPct val="90000"/>
              </a:lnSpc>
            </a:pPr>
            <a:r>
              <a:rPr lang="it-IT" dirty="0"/>
              <a:t>Necessità di definire alcuni input al progetto: tipo segnali, rate ed interfaccia con DAQ </a:t>
            </a:r>
            <a:r>
              <a:rPr lang="it-IT" dirty="0" err="1"/>
              <a:t>exp</a:t>
            </a:r>
            <a:endParaRPr lang="it-IT" dirty="0"/>
          </a:p>
          <a:p>
            <a:pPr>
              <a:lnSpc>
                <a:spcPct val="90000"/>
              </a:lnSpc>
            </a:pPr>
            <a:endParaRPr lang="it-IT" dirty="0"/>
          </a:p>
          <a:p>
            <a:pPr>
              <a:lnSpc>
                <a:spcPct val="90000"/>
              </a:lnSpc>
            </a:pPr>
            <a:r>
              <a:rPr lang="it-IT" dirty="0"/>
              <a:t>Necessità di avere un sistema di calibrazione completo, clone di quello dell’esperimento, per prove di ogni tipo, rivelatori laser acquisizione ed elettronica</a:t>
            </a:r>
          </a:p>
          <a:p>
            <a:pPr>
              <a:lnSpc>
                <a:spcPct val="90000"/>
              </a:lnSpc>
            </a:pPr>
            <a:endParaRPr lang="it-IT" dirty="0"/>
          </a:p>
          <a:p>
            <a:pPr>
              <a:lnSpc>
                <a:spcPct val="90000"/>
              </a:lnSpc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311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24002" y="0"/>
            <a:ext cx="9143999" cy="787400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000" b="1" baseline="-25000">
              <a:solidFill>
                <a:srgbClr val="000000"/>
              </a:solidFill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 bwMode="auto">
          <a:xfrm>
            <a:off x="3276601" y="-177800"/>
            <a:ext cx="617219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it-IT" kern="0" dirty="0">
                <a:solidFill>
                  <a:srgbClr val="FFFFFF"/>
                </a:solidFill>
              </a:rPr>
              <a:t>Test </a:t>
            </a:r>
            <a:r>
              <a:rPr lang="it-IT" kern="0" dirty="0" err="1">
                <a:solidFill>
                  <a:srgbClr val="FFFFFF"/>
                </a:solidFill>
              </a:rPr>
              <a:t>beam</a:t>
            </a:r>
            <a:r>
              <a:rPr lang="it-IT" kern="0" dirty="0">
                <a:solidFill>
                  <a:srgbClr val="FFFFFF"/>
                </a:solidFill>
              </a:rPr>
              <a:t> – SLAC </a:t>
            </a:r>
            <a:r>
              <a:rPr lang="it-IT" kern="0" dirty="0" err="1">
                <a:solidFill>
                  <a:srgbClr val="FFFFFF"/>
                </a:solidFill>
              </a:rPr>
              <a:t>July</a:t>
            </a:r>
            <a:r>
              <a:rPr lang="it-IT" kern="0" dirty="0">
                <a:solidFill>
                  <a:srgbClr val="FFFFFF"/>
                </a:solidFill>
              </a:rPr>
              <a:t> 2014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2" y="812800"/>
            <a:ext cx="4481747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94" y="4187705"/>
            <a:ext cx="4737606" cy="264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7151712" y="4752945"/>
            <a:ext cx="2234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000000"/>
                </a:solidFill>
              </a:rPr>
              <a:t>Commercial </a:t>
            </a:r>
            <a:r>
              <a:rPr lang="it-IT" sz="2000" b="1" dirty="0" err="1">
                <a:solidFill>
                  <a:srgbClr val="000000"/>
                </a:solidFill>
              </a:rPr>
              <a:t>bias</a:t>
            </a:r>
            <a:endParaRPr lang="it-IT" sz="2000" b="1" dirty="0">
              <a:solidFill>
                <a:srgbClr val="000000"/>
              </a:solidFill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7151712" y="5772210"/>
            <a:ext cx="17235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000000"/>
                </a:solidFill>
              </a:rPr>
              <a:t>Custom </a:t>
            </a:r>
            <a:r>
              <a:rPr lang="it-IT" sz="2000" b="1" dirty="0" err="1">
                <a:solidFill>
                  <a:srgbClr val="000000"/>
                </a:solidFill>
              </a:rPr>
              <a:t>bias</a:t>
            </a:r>
            <a:endParaRPr lang="it-IT" sz="2000" b="1" dirty="0">
              <a:solidFill>
                <a:srgbClr val="000000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14801"/>
            <a:ext cx="4393694" cy="269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812801"/>
            <a:ext cx="3429000" cy="256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7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it-IT" sz="3600" dirty="0" smtClean="0">
                <a:solidFill>
                  <a:srgbClr val="FFC000"/>
                </a:solidFill>
                <a:latin typeface="+mn-lt"/>
              </a:rPr>
              <a:t>NIM </a:t>
            </a:r>
            <a:r>
              <a:rPr lang="it-IT" sz="3600" dirty="0" err="1" smtClean="0">
                <a:solidFill>
                  <a:srgbClr val="FFC000"/>
                </a:solidFill>
                <a:latin typeface="+mn-lt"/>
              </a:rPr>
              <a:t>paper</a:t>
            </a:r>
            <a:r>
              <a:rPr lang="it-IT" sz="3600" dirty="0">
                <a:solidFill>
                  <a:srgbClr val="FFC000"/>
                </a:solidFill>
                <a:latin typeface="+mn-lt"/>
              </a:rPr>
              <a:t> </a:t>
            </a:r>
            <a:r>
              <a:rPr lang="it-IT" sz="3600" dirty="0" err="1" smtClean="0">
                <a:solidFill>
                  <a:srgbClr val="FFC000"/>
                </a:solidFill>
                <a:latin typeface="+mn-lt"/>
              </a:rPr>
              <a:t>submitted</a:t>
            </a:r>
            <a:endParaRPr lang="it-IT" sz="36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71" y="4429169"/>
            <a:ext cx="5863773" cy="233448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52" y="897770"/>
            <a:ext cx="6086378" cy="58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FF00"/>
                </a:solidFill>
              </a:rPr>
              <a:t>Schedule 2015</a:t>
            </a:r>
            <a:endParaRPr lang="it-IT" b="1" dirty="0">
              <a:solidFill>
                <a:srgbClr val="FFFF00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2299722" y="1690688"/>
            <a:ext cx="7874792" cy="4866421"/>
            <a:chOff x="2299722" y="1690688"/>
            <a:chExt cx="7874792" cy="4866421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9722" y="1690688"/>
              <a:ext cx="7874792" cy="4866421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3367313" y="6179738"/>
              <a:ext cx="986972" cy="33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7066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E2FF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1325563"/>
          </a:xfrm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err="1" smtClean="0">
                <a:solidFill>
                  <a:srgbClr val="FFFF00"/>
                </a:solidFill>
              </a:rPr>
              <a:t>Conclusions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713" y="1690688"/>
            <a:ext cx="8306573" cy="494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0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6642" y="1143001"/>
            <a:ext cx="8229600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9695" rIns="90000" bIns="45000"/>
          <a:lstStyle>
            <a:lvl1pPr marL="342900" indent="-341313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4163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 hangingPunct="0">
              <a:lnSpc>
                <a:spcPct val="93000"/>
              </a:lnSpc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rgbClr val="0000FF"/>
                </a:solidFill>
              </a:rPr>
              <a:t>Place polarized </a:t>
            </a:r>
            <a:r>
              <a:rPr lang="en-US" sz="2800" dirty="0" err="1">
                <a:solidFill>
                  <a:srgbClr val="0000FF"/>
                </a:solidFill>
              </a:rPr>
              <a:t>muons</a:t>
            </a:r>
            <a:r>
              <a:rPr lang="en-US" sz="2800" dirty="0">
                <a:solidFill>
                  <a:srgbClr val="0000FF"/>
                </a:solidFill>
              </a:rPr>
              <a:t> in a </a:t>
            </a:r>
            <a:r>
              <a:rPr lang="en-US" sz="2800" dirty="0">
                <a:solidFill>
                  <a:srgbClr val="0000FF"/>
                </a:solidFill>
                <a:latin typeface="Arial"/>
              </a:rPr>
              <a:t>B</a:t>
            </a:r>
            <a:r>
              <a:rPr lang="en-US" sz="2800" dirty="0">
                <a:solidFill>
                  <a:srgbClr val="0000FF"/>
                </a:solidFill>
              </a:rPr>
              <a:t> field</a:t>
            </a:r>
          </a:p>
          <a:p>
            <a:pPr lvl="1" fontAlgn="base" hangingPunct="0">
              <a:lnSpc>
                <a:spcPct val="93000"/>
              </a:lnSpc>
              <a:spcBef>
                <a:spcPts val="488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ymbol" panose="05050102010706020507" pitchFamily="18" charset="2"/>
              <a:buChar char=""/>
            </a:pP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spin precession frequency  </a:t>
            </a:r>
          </a:p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</a:pPr>
            <a:endParaRPr 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</a:pPr>
            <a:endParaRPr 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1" fontAlgn="base" hangingPunct="0">
              <a:lnSpc>
                <a:spcPct val="93000"/>
              </a:lnSpc>
              <a:spcBef>
                <a:spcPts val="488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ymbol" panose="05050102010706020507" pitchFamily="18" charset="2"/>
              <a:buChar char=""/>
            </a:pP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cyclotron frequency</a:t>
            </a:r>
          </a:p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</a:pPr>
            <a:endParaRPr 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</a:pPr>
            <a:endParaRPr 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fontAlgn="base" hangingPunct="0">
              <a:lnSpc>
                <a:spcPct val="93000"/>
              </a:lnSpc>
              <a:spcBef>
                <a:spcPts val="563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10668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7920" rIns="90000" bIns="45000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6000" dirty="0">
                <a:solidFill>
                  <a:srgbClr val="FFFF00"/>
                </a:solidFill>
              </a:rPr>
              <a:t>The </a:t>
            </a:r>
            <a:r>
              <a:rPr lang="en-US" sz="6000" dirty="0">
                <a:solidFill>
                  <a:srgbClr val="FFFF00"/>
                </a:solidFill>
                <a:latin typeface="Arial"/>
              </a:rPr>
              <a:t>a</a:t>
            </a:r>
            <a:r>
              <a:rPr lang="en-US" sz="6000" i="1" dirty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US" sz="6000" dirty="0">
                <a:solidFill>
                  <a:srgbClr val="FFFF00"/>
                </a:solidFill>
              </a:rPr>
              <a:t> Experiment: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841876"/>
            <a:ext cx="310356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27576"/>
            <a:ext cx="2217738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828800" y="5486401"/>
            <a:ext cx="7696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7" rIns="90000" bIns="45000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93000"/>
              </a:lnSpc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0000FF"/>
                </a:solidFill>
              </a:rPr>
              <a:t>Since g &gt; 2, the spin gets ahead of the momentum</a:t>
            </a:r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2133601"/>
            <a:ext cx="4260850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3827463"/>
            <a:ext cx="1739900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6" y="1556793"/>
            <a:ext cx="3546475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2598739" y="6276976"/>
            <a:ext cx="38957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7" rIns="90000" bIns="45000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93000"/>
              </a:lnSpc>
              <a:spcBef>
                <a:spcPts val="9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</a:rPr>
              <a:t>Measuring </a:t>
            </a:r>
            <a:r>
              <a:rPr lang="en-US" sz="2400">
                <a:solidFill>
                  <a:srgbClr val="FFFFFF"/>
                </a:solidFill>
                <a:latin typeface="Symbol" panose="05050102010706020507" pitchFamily="18" charset="2"/>
              </a:rPr>
              <a:t>w</a:t>
            </a:r>
            <a:r>
              <a:rPr lang="en-US" sz="2400">
                <a:solidFill>
                  <a:srgbClr val="FFFFFF"/>
                </a:solidFill>
              </a:rPr>
              <a:t>a and B  a</a:t>
            </a:r>
            <a:r>
              <a:rPr lang="en-US" sz="2400">
                <a:solidFill>
                  <a:srgbClr val="FFFFFF"/>
                </a:solidFill>
                <a:latin typeface="Symbol" panose="05050102010706020507" pitchFamily="18" charset="2"/>
              </a:rPr>
              <a:t>m</a:t>
            </a:r>
          </a:p>
        </p:txBody>
      </p:sp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6207126"/>
            <a:ext cx="3167062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8288" y="4417075"/>
            <a:ext cx="1981634" cy="116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46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485">
              <a:srgbClr val="B2D0EB"/>
            </a:gs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35824" y="819356"/>
            <a:ext cx="8317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0" i="0" u="none" strike="noStrike" baseline="0" dirty="0" err="1" smtClean="0">
                <a:latin typeface="Times-Roman"/>
              </a:rPr>
              <a:t>a</a:t>
            </a:r>
            <a:r>
              <a:rPr lang="it-IT" dirty="0" err="1" smtClean="0">
                <a:latin typeface="Symbol" panose="05050102010706020507" pitchFamily="18" charset="2"/>
              </a:rPr>
              <a:t>m</a:t>
            </a:r>
            <a:r>
              <a:rPr lang="it-IT" dirty="0" smtClean="0">
                <a:latin typeface="Symbol" panose="05050102010706020507" pitchFamily="18" charset="2"/>
              </a:rPr>
              <a:t> </a:t>
            </a:r>
            <a:r>
              <a:rPr lang="it-IT" sz="2800" b="0" i="0" u="none" strike="noStrike" baseline="0" dirty="0" smtClean="0">
                <a:latin typeface="Times-Roman"/>
              </a:rPr>
              <a:t>proporzionale alla differenza tra frequenza di</a:t>
            </a:r>
          </a:p>
          <a:p>
            <a:r>
              <a:rPr lang="it-IT" sz="2800" b="0" i="0" u="none" strike="noStrike" baseline="0" dirty="0" smtClean="0">
                <a:latin typeface="Times-Roman"/>
              </a:rPr>
              <a:t>precessione dello spin e quella di rotazione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408" y="1858279"/>
            <a:ext cx="7621670" cy="279468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66" y="4834730"/>
            <a:ext cx="310356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07" y="4711707"/>
            <a:ext cx="2217738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93227"/>
            <a:ext cx="4374503" cy="206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89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143001"/>
            <a:ext cx="9144000" cy="5211763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1683" name="Picture 10" descr="wiggle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22311" r="5774" b="9634"/>
          <a:stretch>
            <a:fillRect/>
          </a:stretch>
        </p:blipFill>
        <p:spPr bwMode="auto">
          <a:xfrm>
            <a:off x="4655841" y="1939925"/>
            <a:ext cx="5929945" cy="362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12"/>
          <p:cNvSpPr txBox="1">
            <a:spLocks noChangeArrowheads="1"/>
          </p:cNvSpPr>
          <p:nvPr/>
        </p:nvSpPr>
        <p:spPr bwMode="auto">
          <a:xfrm>
            <a:off x="7620000" y="5410201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>
                <a:solidFill>
                  <a:schemeClr val="bg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m</a:t>
            </a:r>
            <a:r>
              <a:rPr lang="en-US">
                <a:solidFill>
                  <a:schemeClr val="bg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01805" name="Rectangle 13"/>
          <p:cNvSpPr>
            <a:spLocks noChangeArrowheads="1"/>
          </p:cNvSpPr>
          <p:nvPr/>
        </p:nvSpPr>
        <p:spPr bwMode="auto">
          <a:xfrm>
            <a:off x="1495425" y="3121730"/>
            <a:ext cx="3124200" cy="1569660"/>
          </a:xfrm>
          <a:prstGeom prst="rect">
            <a:avLst/>
          </a:prstGeom>
          <a:solidFill>
            <a:srgbClr val="FFF4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 dirty="0" err="1">
                <a:solidFill>
                  <a:schemeClr val="folHlink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gt</a:t>
            </a:r>
            <a:r>
              <a:rPr lang="en-US" sz="2400" b="1" i="1" baseline="-25000" dirty="0" err="1">
                <a:solidFill>
                  <a:schemeClr val="folHlink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m</a:t>
            </a:r>
            <a:r>
              <a:rPr lang="en-US" sz="2400" b="1" baseline="-25000" dirty="0">
                <a:solidFill>
                  <a:schemeClr val="folHlink"/>
                </a:solidFill>
                <a:latin typeface="cmmi8" pitchFamily="34" charset="2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fol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=  64.4 </a:t>
            </a:r>
            <a:r>
              <a:rPr lang="en-US" sz="2400" b="1" dirty="0" err="1">
                <a:solidFill>
                  <a:schemeClr val="folHlink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m</a:t>
            </a:r>
            <a:r>
              <a:rPr lang="en-US" sz="2400" b="1" dirty="0" err="1">
                <a:solidFill>
                  <a:schemeClr val="fol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lang="en-US" sz="2400" b="1" dirty="0">
                <a:solidFill>
                  <a:schemeClr val="fol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;                          (g-2): </a:t>
            </a:r>
            <a:r>
              <a:rPr lang="en-US" sz="2400" b="1" i="1" dirty="0">
                <a:solidFill>
                  <a:schemeClr val="folHlink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lang="en-US" sz="2400" b="1" baseline="-25000" dirty="0">
                <a:solidFill>
                  <a:schemeClr val="fol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 </a:t>
            </a:r>
            <a:r>
              <a:rPr lang="en-US" sz="2400" b="1" dirty="0">
                <a:solidFill>
                  <a:schemeClr val="fol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= 4.37 </a:t>
            </a:r>
            <a:r>
              <a:rPr lang="en-US" sz="2400" b="1" dirty="0" err="1">
                <a:solidFill>
                  <a:schemeClr val="folHlink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m</a:t>
            </a:r>
            <a:r>
              <a:rPr lang="en-US" sz="2400" b="1" dirty="0" err="1">
                <a:solidFill>
                  <a:schemeClr val="fol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lang="en-US" sz="2400" b="1" dirty="0">
                <a:solidFill>
                  <a:schemeClr val="fol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;  Cyclotron:  </a:t>
            </a:r>
            <a:r>
              <a:rPr lang="en-US" sz="2400" b="1" dirty="0" err="1">
                <a:solidFill>
                  <a:schemeClr val="fol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lang="en-US" sz="2400" b="1" baseline="-25000" dirty="0" err="1">
                <a:solidFill>
                  <a:schemeClr val="fol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</a:t>
            </a:r>
            <a:r>
              <a:rPr lang="en-US" sz="2400" b="1" baseline="-25000" dirty="0">
                <a:solidFill>
                  <a:schemeClr val="fol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folHlin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=  149 ns</a:t>
            </a:r>
          </a:p>
        </p:txBody>
      </p:sp>
      <p:sp>
        <p:nvSpPr>
          <p:cNvPr id="801806" name="Line 14"/>
          <p:cNvSpPr>
            <a:spLocks noChangeShapeType="1"/>
          </p:cNvSpPr>
          <p:nvPr/>
        </p:nvSpPr>
        <p:spPr bwMode="auto">
          <a:xfrm>
            <a:off x="5380039" y="2438401"/>
            <a:ext cx="3303587" cy="2143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01807" name="Text Box 15"/>
          <p:cNvSpPr txBox="1">
            <a:spLocks noChangeArrowheads="1"/>
          </p:cNvSpPr>
          <p:nvPr/>
        </p:nvSpPr>
        <p:spPr bwMode="auto">
          <a:xfrm rot="640871">
            <a:off x="5837238" y="2133601"/>
            <a:ext cx="53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FF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74801" y="2263170"/>
            <a:ext cx="3044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E</a:t>
            </a:r>
            <a:r>
              <a:rPr lang="en-US" sz="2800" b="1" dirty="0" err="1">
                <a:solidFill>
                  <a:srgbClr val="0000FF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m</a:t>
            </a:r>
            <a:r>
              <a:rPr lang="en-US" sz="2800" b="1" dirty="0">
                <a:solidFill>
                  <a:srgbClr val="0000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≥ 1.8 </a:t>
            </a:r>
            <a:r>
              <a:rPr lang="en-US" sz="2800" b="1" dirty="0" err="1">
                <a:solidFill>
                  <a:srgbClr val="0000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GeV</a:t>
            </a:r>
            <a:r>
              <a:rPr lang="en-US" sz="2800" b="1" dirty="0">
                <a:solidFill>
                  <a:schemeClr val="bg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16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5088"/>
            <a:ext cx="8458200" cy="925512"/>
          </a:xfrm>
        </p:spPr>
        <p:txBody>
          <a:bodyPr/>
          <a:lstStyle/>
          <a:p>
            <a:r>
              <a:rPr lang="en-US" dirty="0"/>
              <a:t>The arrival time spectrum of high-energy </a:t>
            </a:r>
            <a:r>
              <a:rPr lang="en-US" sz="3200" dirty="0">
                <a:latin typeface="+mn-lt"/>
              </a:rPr>
              <a:t>e</a:t>
            </a:r>
            <a:r>
              <a:rPr lang="en-US" sz="3200" baseline="30000" dirty="0">
                <a:latin typeface="+mn-lt"/>
              </a:rPr>
              <a:t>-</a:t>
            </a:r>
          </a:p>
        </p:txBody>
      </p:sp>
      <p:pic>
        <p:nvPicPr>
          <p:cNvPr id="71691" name="Picture 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431800"/>
            <a:ext cx="584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2" name="Picture 1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066800"/>
            <a:ext cx="72231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76401" y="5715000"/>
            <a:ext cx="88614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Systematic uncertainty on </a:t>
            </a:r>
            <a:r>
              <a:rPr lang="en-US" sz="2000" dirty="0" err="1">
                <a:solidFill>
                  <a:schemeClr val="bg1"/>
                </a:solidFill>
                <a:latin typeface="Symbol" charset="2"/>
                <a:ea typeface="ＭＳ Ｐゴシック" charset="0"/>
                <a:cs typeface="Symbol" charset="2"/>
              </a:rPr>
              <a:t>w</a:t>
            </a:r>
            <a:r>
              <a:rPr lang="en-US" sz="2000" baseline="-25000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</a:t>
            </a:r>
            <a:r>
              <a:rPr lang="en-US" sz="2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expected to be reduced by 1/3 at E989 (compared to E821)  thanks to </a:t>
            </a:r>
            <a:r>
              <a:rPr lang="en-US" sz="20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reduced</a:t>
            </a:r>
            <a:r>
              <a:rPr lang="en-US" sz="2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pion </a:t>
            </a:r>
            <a:r>
              <a:rPr lang="en-US" sz="2000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contamination,the</a:t>
            </a:r>
            <a:r>
              <a:rPr lang="en-US" sz="2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segmented</a:t>
            </a:r>
            <a:r>
              <a:rPr lang="en-US" sz="2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detectors, and an </a:t>
            </a:r>
            <a:r>
              <a:rPr lang="en-US" sz="20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improved</a:t>
            </a:r>
            <a:r>
              <a:rPr lang="en-US" sz="2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storage ring kick of the </a:t>
            </a:r>
            <a:r>
              <a:rPr lang="en-US" sz="2000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muons</a:t>
            </a:r>
            <a:r>
              <a:rPr lang="en-US" sz="2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onto orbit.</a:t>
            </a:r>
          </a:p>
        </p:txBody>
      </p:sp>
    </p:spTree>
    <p:extLst>
      <p:ext uri="{BB962C8B-B14F-4D97-AF65-F5344CB8AC3E}">
        <p14:creationId xmlns:p14="http://schemas.microsoft.com/office/powerpoint/2010/main" val="220423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9601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- p. </a:t>
            </a:r>
            <a:fld id="{CA96958A-0259-314E-9A78-2DAA7F28F296}" type="slidenum">
              <a:rPr lang="en-US">
                <a:solidFill>
                  <a:srgbClr val="000000"/>
                </a:solidFill>
              </a:rPr>
              <a:pPr>
                <a:defRPr/>
              </a:pPr>
              <a:t>8</a:t>
            </a:fld>
            <a:r>
              <a:rPr lang="en-US" dirty="0">
                <a:solidFill>
                  <a:srgbClr val="000000"/>
                </a:solidFill>
              </a:rPr>
              <a:t>/57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1" y="228600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Upgrades at </a:t>
            </a:r>
            <a:r>
              <a:rPr lang="en-US" dirty="0" err="1" smtClean="0"/>
              <a:t>Fermilab</a:t>
            </a:r>
            <a:endParaRPr lang="en-US" dirty="0" smtClean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905001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0000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8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dirty="0"/>
              <a:t>New segmented detectors to reduce pileup</a:t>
            </a:r>
          </a:p>
          <a:p>
            <a:pPr lvl="1" eaLnBrk="1" hangingPunct="1">
              <a:defRPr/>
            </a:pPr>
            <a:r>
              <a:rPr lang="en-US" dirty="0"/>
              <a:t>PbF2 Crystals with SIPM</a:t>
            </a:r>
          </a:p>
          <a:p>
            <a:pPr lvl="1"/>
            <a:r>
              <a:rPr lang="en-US" dirty="0"/>
              <a:t>X</a:t>
            </a:r>
            <a:r>
              <a:rPr lang="en-US" baseline="-25000" dirty="0"/>
              <a:t>0</a:t>
            </a:r>
            <a:r>
              <a:rPr lang="en-US" dirty="0"/>
              <a:t> = 0.93 cm</a:t>
            </a:r>
          </a:p>
          <a:p>
            <a:pPr lvl="1"/>
            <a:r>
              <a:rPr lang="en-US" dirty="0">
                <a:latin typeface="Symbol" charset="2"/>
                <a:cs typeface="Symbol" charset="2"/>
              </a:rPr>
              <a:t>s/</a:t>
            </a:r>
            <a:r>
              <a:rPr lang="en-US" dirty="0"/>
              <a:t>E ~ 3.5% / √E </a:t>
            </a:r>
          </a:p>
          <a:p>
            <a:pPr lvl="1"/>
            <a:r>
              <a:rPr lang="en-US" dirty="0"/>
              <a:t>4 ns pulse width</a:t>
            </a:r>
          </a:p>
          <a:p>
            <a:pPr eaLnBrk="1" hangingPunct="1">
              <a:defRPr/>
            </a:pPr>
            <a:r>
              <a:rPr lang="en-US" b="1" dirty="0"/>
              <a:t>Calorimeter stability tracked with laser pulsing system (Italian contribution)</a:t>
            </a:r>
          </a:p>
          <a:p>
            <a:pPr eaLnBrk="1" hangingPunct="1">
              <a:defRPr/>
            </a:pPr>
            <a:r>
              <a:rPr lang="en-US" dirty="0"/>
              <a:t>New electronics</a:t>
            </a:r>
          </a:p>
          <a:p>
            <a:pPr lvl="1" eaLnBrk="1" hangingPunct="1">
              <a:defRPr/>
            </a:pPr>
            <a:r>
              <a:rPr lang="en-US" dirty="0"/>
              <a:t>500 MHz 12-bit WFDs, with deep memories</a:t>
            </a:r>
          </a:p>
          <a:p>
            <a:pPr eaLnBrk="1" hangingPunct="1">
              <a:defRPr/>
            </a:pPr>
            <a:r>
              <a:rPr lang="en-US" dirty="0"/>
              <a:t>New tracking stations (in vacuum)</a:t>
            </a:r>
          </a:p>
          <a:p>
            <a:pPr eaLnBrk="1" hangingPunct="1">
              <a:defRPr/>
            </a:pPr>
            <a:r>
              <a:rPr lang="en-US" dirty="0"/>
              <a:t>Improvements in the magnetic field calibration, measurement and monitoring.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1" y="1524000"/>
            <a:ext cx="2194544" cy="1736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518" t="-1" r="21150" b="64946"/>
          <a:stretch/>
        </p:blipFill>
        <p:spPr>
          <a:xfrm>
            <a:off x="6739469" y="25404"/>
            <a:ext cx="3911601" cy="1075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1389" t="6158" b="68565"/>
          <a:stretch/>
        </p:blipFill>
        <p:spPr>
          <a:xfrm>
            <a:off x="8153402" y="5105404"/>
            <a:ext cx="2446867" cy="7270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828800" y="3352800"/>
            <a:ext cx="7315200" cy="40011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9753600" y="6487885"/>
            <a:ext cx="1045029" cy="319314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7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9E2FF"/>
            </a:gs>
            <a:gs pos="100000">
              <a:schemeClr val="tx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6601" y="263524"/>
            <a:ext cx="10515600" cy="1231447"/>
          </a:xfrm>
          <a:gradFill>
            <a:gsLst>
              <a:gs pos="0">
                <a:srgbClr val="A9E2FF"/>
              </a:gs>
              <a:gs pos="100000">
                <a:schemeClr val="tx1"/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FF00"/>
                </a:solidFill>
              </a:rPr>
              <a:t>g-2 </a:t>
            </a:r>
            <a:r>
              <a:rPr lang="it-IT" b="1" dirty="0" err="1" smtClean="0">
                <a:solidFill>
                  <a:srgbClr val="FFFF00"/>
                </a:solidFill>
              </a:rPr>
              <a:t>approval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34" y="1777772"/>
            <a:ext cx="9797333" cy="489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4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$$ \omega_a$$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3"/>
  <p:tag name="PICTUREFILESIZE" val="27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ack}{&#10;$f(t) \simeq  {N_0} e^{- {\lambda} t } &#10;[ 1 + {A} \cos {\omega_a} t + &#10;{\phi})] &#10;$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325"/>
  <p:tag name="PICTUREFILESIZE" val="2660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1102</Words>
  <Application>Microsoft Office PowerPoint</Application>
  <PresentationFormat>Widescreen</PresentationFormat>
  <Paragraphs>228</Paragraphs>
  <Slides>47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8</vt:i4>
      </vt:variant>
      <vt:variant>
        <vt:lpstr>Titoli diapositive</vt:lpstr>
      </vt:variant>
      <vt:variant>
        <vt:i4>47</vt:i4>
      </vt:variant>
    </vt:vector>
  </HeadingPairs>
  <TitlesOfParts>
    <vt:vector size="67" baseType="lpstr">
      <vt:lpstr>ＭＳ Ｐゴシック</vt:lpstr>
      <vt:lpstr>Arial</vt:lpstr>
      <vt:lpstr>Calibri</vt:lpstr>
      <vt:lpstr>Calibri Light</vt:lpstr>
      <vt:lpstr>Cambria</vt:lpstr>
      <vt:lpstr>cmmi8</vt:lpstr>
      <vt:lpstr>Impact</vt:lpstr>
      <vt:lpstr>MS ??</vt:lpstr>
      <vt:lpstr>Symbol</vt:lpstr>
      <vt:lpstr>Times New Roman</vt:lpstr>
      <vt:lpstr>Times-Roman</vt:lpstr>
      <vt:lpstr>Wingdings</vt:lpstr>
      <vt:lpstr>Tema di Office</vt:lpstr>
      <vt:lpstr>Default Design</vt:lpstr>
      <vt:lpstr>2_Struttura predefinita</vt:lpstr>
      <vt:lpstr>Struttura predefinita</vt:lpstr>
      <vt:lpstr>1_Default Design</vt:lpstr>
      <vt:lpstr>1_Struttura predefinita</vt:lpstr>
      <vt:lpstr>2_Default Design</vt:lpstr>
      <vt:lpstr>3_Default Design</vt:lpstr>
      <vt:lpstr>Presentazione standard di PowerPoint</vt:lpstr>
      <vt:lpstr>Momento magnetico anomalo (am)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arrival time spectrum of high-energy e-</vt:lpstr>
      <vt:lpstr>Upgrades at Fermilab</vt:lpstr>
      <vt:lpstr>g-2 approval</vt:lpstr>
      <vt:lpstr>Italian contribution</vt:lpstr>
      <vt:lpstr>Laser calibration system</vt:lpstr>
      <vt:lpstr>Diode laser from PicoQuant</vt:lpstr>
      <vt:lpstr>Gain stability</vt:lpstr>
      <vt:lpstr>The source monitor</vt:lpstr>
      <vt:lpstr>The source monitor (1)</vt:lpstr>
      <vt:lpstr>The distribution system</vt:lpstr>
      <vt:lpstr>Distribution system from Thorlabs</vt:lpstr>
      <vt:lpstr>Pulse broadening</vt:lpstr>
      <vt:lpstr>The local monitor</vt:lpstr>
      <vt:lpstr>Fiber bundle</vt:lpstr>
      <vt:lpstr>Local Monitor with PMT</vt:lpstr>
      <vt:lpstr>Light distribution plate</vt:lpstr>
      <vt:lpstr>Light distribution plate (1)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Laser Control: General overview</vt:lpstr>
      <vt:lpstr>Scheda controllo Laser: Le modalita’ di funzionamento:</vt:lpstr>
      <vt:lpstr>VIRTEX5…implementazione modalità 1)</vt:lpstr>
      <vt:lpstr>Laser Control: General overview</vt:lpstr>
      <vt:lpstr>Test Beam Seattle</vt:lpstr>
      <vt:lpstr>Test Beam SLAC</vt:lpstr>
      <vt:lpstr>Presentazione standard di PowerPoint</vt:lpstr>
      <vt:lpstr>Presentazione standard di PowerPoint</vt:lpstr>
      <vt:lpstr>Sviluppi futuri</vt:lpstr>
      <vt:lpstr>Elettronica di Monitoring:</vt:lpstr>
      <vt:lpstr>…</vt:lpstr>
      <vt:lpstr>Man power e necessità</vt:lpstr>
      <vt:lpstr>Presentazione standard di PowerPoint</vt:lpstr>
      <vt:lpstr>NIM paper submitted</vt:lpstr>
      <vt:lpstr>Presentazione standard di PowerPoint</vt:lpstr>
      <vt:lpstr>Schedule 2015</vt:lpstr>
      <vt:lpstr>Conclusions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Michele Iacovacci</dc:creator>
  <cp:lastModifiedBy>Michele Iacovacci</cp:lastModifiedBy>
  <cp:revision>90</cp:revision>
  <dcterms:created xsi:type="dcterms:W3CDTF">2015-01-06T12:14:30Z</dcterms:created>
  <dcterms:modified xsi:type="dcterms:W3CDTF">2015-01-07T13:19:06Z</dcterms:modified>
</cp:coreProperties>
</file>