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713" r:id="rId3"/>
    <p:sldMasterId id="2147483730" r:id="rId4"/>
    <p:sldMasterId id="2147483755" r:id="rId5"/>
  </p:sldMasterIdLst>
  <p:notesMasterIdLst>
    <p:notesMasterId r:id="rId31"/>
  </p:notesMasterIdLst>
  <p:handoutMasterIdLst>
    <p:handoutMasterId r:id="rId32"/>
  </p:handoutMasterIdLst>
  <p:sldIdLst>
    <p:sldId id="261" r:id="rId6"/>
    <p:sldId id="256" r:id="rId7"/>
    <p:sldId id="258" r:id="rId8"/>
    <p:sldId id="291" r:id="rId9"/>
    <p:sldId id="268" r:id="rId10"/>
    <p:sldId id="277" r:id="rId11"/>
    <p:sldId id="292" r:id="rId12"/>
    <p:sldId id="358" r:id="rId13"/>
    <p:sldId id="353" r:id="rId14"/>
    <p:sldId id="281" r:id="rId15"/>
    <p:sldId id="362" r:id="rId16"/>
    <p:sldId id="363" r:id="rId17"/>
    <p:sldId id="288" r:id="rId18"/>
    <p:sldId id="289" r:id="rId19"/>
    <p:sldId id="349" r:id="rId20"/>
    <p:sldId id="355" r:id="rId21"/>
    <p:sldId id="354" r:id="rId22"/>
    <p:sldId id="351" r:id="rId23"/>
    <p:sldId id="352" r:id="rId24"/>
    <p:sldId id="356" r:id="rId25"/>
    <p:sldId id="359" r:id="rId26"/>
    <p:sldId id="360" r:id="rId27"/>
    <p:sldId id="357" r:id="rId28"/>
    <p:sldId id="361" r:id="rId29"/>
    <p:sldId id="29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92DF-BD8F-4556-B9D4-96E2C28EA056}" type="datetimeFigureOut">
              <a:rPr lang="it-IT" smtClean="0"/>
              <a:pPr/>
              <a:t>06/01/2015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67A7E-7ED5-494D-B0B3-A82BFFB1F3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6456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B73A6-B0A0-4B0F-A412-31C759DFAA06}" type="datetimeFigureOut">
              <a:rPr lang="it-IT" smtClean="0"/>
              <a:pPr/>
              <a:t>06/01/2015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A342-EE36-40A9-8478-886E9DB38D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1840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2A342-EE36-40A9-8478-886E9DB38D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0470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222E1-C079-0446-8228-AB670387AEA3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4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222E1-C079-0446-8228-AB670387AEA3}" type="slidenum">
              <a:rPr lang="it-IT">
                <a:solidFill>
                  <a:prstClr val="black"/>
                </a:solidFill>
              </a:rPr>
              <a:pPr/>
              <a:t>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4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222E1-C079-0446-8228-AB670387AEA3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4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6342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3682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83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6286500"/>
            <a:ext cx="9144000" cy="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grpSp>
        <p:nvGrpSpPr>
          <p:cNvPr id="3" name="Gruppo 7"/>
          <p:cNvGrpSpPr/>
          <p:nvPr/>
        </p:nvGrpSpPr>
        <p:grpSpPr>
          <a:xfrm>
            <a:off x="5364163" y="6357942"/>
            <a:ext cx="2903539" cy="442907"/>
            <a:chOff x="5364163" y="6357942"/>
            <a:chExt cx="2903539" cy="442907"/>
          </a:xfrm>
        </p:grpSpPr>
        <p:pic>
          <p:nvPicPr>
            <p:cNvPr id="4" name="Picture 5" descr="http://www.pd.infn.it/ilo/IMG/logo-infn-nuov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20668" y="6370140"/>
              <a:ext cx="452929" cy="430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5" descr="http://www.wirgilio.it/blog/wp-content/uploads/2010/04/UNIN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26562" y="6357942"/>
              <a:ext cx="452929" cy="436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http://ts2.mm.bing.net/th?id=I.4528249263948905&amp;pid=15.1&amp;W=160&amp;H=15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814773" y="6362578"/>
              <a:ext cx="452929" cy="42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11" descr="recas.jpeg"/>
            <p:cNvPicPr>
              <a:picLocks noChangeAspect="1"/>
            </p:cNvPicPr>
            <p:nvPr/>
          </p:nvPicPr>
          <p:blipFill>
            <a:blip r:embed="rId5" cstate="print"/>
            <a:srcRect r="52390"/>
            <a:stretch>
              <a:fillRect/>
            </a:stretch>
          </p:blipFill>
          <p:spPr>
            <a:xfrm>
              <a:off x="5364163" y="6369682"/>
              <a:ext cx="985412" cy="371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egnaposto numero diapositiva 5"/>
          <p:cNvSpPr txBox="1">
            <a:spLocks noGrp="1"/>
          </p:cNvSpPr>
          <p:nvPr>
            <p:ph type="sldNum" sz="quarter" idx="8"/>
          </p:nvPr>
        </p:nvSpPr>
        <p:spPr>
          <a:xfrm>
            <a:off x="6948489" y="6383334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fld id="{5A35809C-2CD7-43DB-99A3-C97829BD836B}" type="slidenum">
              <a:rPr/>
              <a:pPr/>
              <a:t>‹N›</a:t>
            </a:fld>
            <a:endParaRPr/>
          </a:p>
        </p:txBody>
      </p:sp>
      <p:sp>
        <p:nvSpPr>
          <p:cNvPr id="9" name="Segnaposto piè di pagina 4"/>
          <p:cNvSpPr txBox="1"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 anchorCtr="0"/>
          <a:lstStyle>
            <a:lvl1pPr algn="l">
              <a:defRPr b="1" i="1">
                <a:solidFill>
                  <a:srgbClr val="002060"/>
                </a:solidFill>
              </a:defRPr>
            </a:lvl1pPr>
          </a:lstStyle>
          <a:p>
            <a:r>
              <a:rPr lang="it-IT" dirty="0" smtClean="0"/>
              <a:t>Convegno PON RECAS – Napoli, 16 dicembre 2014 – L. Merola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700878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3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51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1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05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941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43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10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4871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87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965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91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5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0" y="6286500"/>
            <a:ext cx="9144000" cy="0"/>
          </a:xfrm>
          <a:prstGeom prst="straightConnector1">
            <a:avLst/>
          </a:prstGeom>
          <a:noFill/>
          <a:ln w="25402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grpSp>
        <p:nvGrpSpPr>
          <p:cNvPr id="3" name="Gruppo 7"/>
          <p:cNvGrpSpPr/>
          <p:nvPr/>
        </p:nvGrpSpPr>
        <p:grpSpPr>
          <a:xfrm>
            <a:off x="5364163" y="6357942"/>
            <a:ext cx="2903539" cy="442907"/>
            <a:chOff x="5364163" y="6357942"/>
            <a:chExt cx="2903539" cy="442907"/>
          </a:xfrm>
        </p:grpSpPr>
        <p:pic>
          <p:nvPicPr>
            <p:cNvPr id="4" name="Picture 5" descr="http://www.pd.infn.it/ilo/IMG/logo-infn-nuovo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20668" y="6370140"/>
              <a:ext cx="452929" cy="430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15" descr="http://www.wirgilio.it/blog/wp-content/uploads/2010/04/UNINA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26562" y="6357942"/>
              <a:ext cx="452929" cy="4369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http://ts2.mm.bing.net/th?id=I.4528249263948905&amp;pid=15.1&amp;W=160&amp;H=15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814773" y="6362578"/>
              <a:ext cx="452929" cy="4260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magine 11" descr="recas.jpeg"/>
            <p:cNvPicPr>
              <a:picLocks noChangeAspect="1"/>
            </p:cNvPicPr>
            <p:nvPr/>
          </p:nvPicPr>
          <p:blipFill>
            <a:blip r:embed="rId5" cstate="print"/>
            <a:srcRect r="52390"/>
            <a:stretch>
              <a:fillRect/>
            </a:stretch>
          </p:blipFill>
          <p:spPr>
            <a:xfrm>
              <a:off x="5364163" y="6369682"/>
              <a:ext cx="985412" cy="371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egnaposto numero diapositiva 5"/>
          <p:cNvSpPr txBox="1">
            <a:spLocks noGrp="1"/>
          </p:cNvSpPr>
          <p:nvPr>
            <p:ph type="sldNum" sz="quarter" idx="8"/>
          </p:nvPr>
        </p:nvSpPr>
        <p:spPr>
          <a:xfrm>
            <a:off x="6948489" y="6383334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fld id="{5A35809C-2CD7-43DB-99A3-C97829BD836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piè di pagina 4"/>
          <p:cNvSpPr txBox="1"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 anchorCtr="0"/>
          <a:lstStyle>
            <a:lvl1pPr algn="l"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Convegno PON RECAS – Napoli, 16 dicembre 2014 – L. Merola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677631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721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75952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59" y="64974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8863" y="6497460"/>
            <a:ext cx="2133600" cy="365125"/>
          </a:xfrm>
        </p:spPr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5648" y="6483348"/>
            <a:ext cx="9138352" cy="374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8" y="6483349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1F497D"/>
                </a:solidFill>
              </a:rPr>
              <a:t>Napoli, 19 Settembre 2013</a:t>
            </a:r>
            <a:endParaRPr lang="it-IT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7460"/>
            <a:ext cx="2895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it-IT" smtClean="0"/>
              <a:t>G. Carlino &amp; A. Doria – Il Tier2 di Napoli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0641" y="6483349"/>
            <a:ext cx="2133600" cy="365125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fld id="{67ABB541-47A8-D945-8EFD-C263A89350D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67398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5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62965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664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75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42" y="108273"/>
            <a:ext cx="673075" cy="5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2922" y="6480721"/>
            <a:ext cx="532432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defTabSz="457200" eaLnBrk="1">
              <a:defRPr/>
            </a:pPr>
            <a:fld id="{E16E8773-A249-3C49-A541-8A6F6985674F}" type="slidenum">
              <a:rPr lang="en-US" sz="1200" smtClean="0">
                <a:solidFill>
                  <a:srgbClr val="F2F2F2"/>
                </a:solidFill>
                <a:cs typeface="Helvetica Light" charset="0"/>
              </a:rPr>
              <a:pPr defTabSz="457200" eaLnBrk="1">
                <a:defRPr/>
              </a:pPr>
              <a:t>‹N›</a:t>
            </a:fld>
            <a:endParaRPr lang="en-US" sz="1200" smtClean="0">
              <a:solidFill>
                <a:srgbClr val="F2F2F2"/>
              </a:solidFill>
              <a:cs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35" bIns="137153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78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4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1520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2070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9174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Convegno PON RECAS – Napoli, 16 dicembre 2014 – L. Merola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9D73-5E63-4341-8077-3D04521B04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708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Convegno PON RECAS – Napoli, 16 dicembre 2014 – L. Merola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C102-B89C-4359-86F2-CF035DA1655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2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-1240"/>
            <a:ext cx="9144000" cy="1045816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40"/>
            <a:ext cx="2505911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 userDrawn="1"/>
        </p:nvSpPr>
        <p:spPr>
          <a:xfrm>
            <a:off x="6084168" y="6464369"/>
            <a:ext cx="3059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Napoli, 16 Dicembre 2014</a:t>
            </a:r>
            <a:endParaRPr lang="it-IT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5729"/>
            <a:ext cx="6654800" cy="71804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level</a:t>
            </a:r>
          </a:p>
          <a:p>
            <a:pPr lvl="2"/>
            <a:r>
              <a:rPr lang="it-IT" dirty="0" smtClean="0"/>
              <a:t>Third level</a:t>
            </a:r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level</a:t>
            </a:r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Napoli, 19 Settembre 2013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G. Carlino &amp; A. Doria – Il Tier2 di Napoli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7ABB541-47A8-D945-8EFD-C263A89350D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i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75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gif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39552" y="3068960"/>
            <a:ext cx="8029574" cy="3096344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hangingPunct="1">
              <a:spcBef>
                <a:spcPts val="900"/>
              </a:spcBef>
            </a:pPr>
            <a:r>
              <a:rPr sz="40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Aggiornamento </a:t>
            </a:r>
            <a:r>
              <a:rPr sz="4000" b="1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su</a:t>
            </a:r>
            <a:endParaRPr sz="4000" b="1" dirty="0" smtClean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  <a:p>
            <a:pPr hangingPunct="1">
              <a:spcBef>
                <a:spcPts val="900"/>
              </a:spcBef>
            </a:pPr>
            <a:r>
              <a:rPr sz="4000" b="1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ReCaS</a:t>
            </a:r>
            <a:r>
              <a:rPr sz="40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e Tier-2 Atlas</a:t>
            </a:r>
          </a:p>
          <a:p>
            <a:pPr hangingPunct="1">
              <a:spcBef>
                <a:spcPts val="900"/>
              </a:spcBef>
            </a:pPr>
            <a:r>
              <a:rPr sz="3600" dirty="0" smtClean="0">
                <a:solidFill>
                  <a:srgbClr val="FF0000"/>
                </a:solidFill>
              </a:rPr>
              <a:t/>
            </a:r>
            <a:br>
              <a:rPr sz="3600" dirty="0" smtClean="0">
                <a:solidFill>
                  <a:srgbClr val="FF0000"/>
                </a:solidFill>
              </a:rPr>
            </a:br>
            <a:r>
              <a:rPr sz="2800" i="1" dirty="0" smtClean="0">
                <a:solidFill>
                  <a:srgbClr val="0000FF"/>
                </a:solidFill>
              </a:rPr>
              <a:t>Leonardo </a:t>
            </a:r>
            <a:r>
              <a:rPr sz="2800" i="1" dirty="0" err="1" smtClean="0">
                <a:solidFill>
                  <a:srgbClr val="0000FF"/>
                </a:solidFill>
              </a:rPr>
              <a:t>Merola</a:t>
            </a:r>
            <a:endParaRPr sz="2800" i="1" dirty="0" smtClean="0">
              <a:solidFill>
                <a:srgbClr val="0000FF"/>
              </a:solidFill>
            </a:endParaRPr>
          </a:p>
          <a:p>
            <a:pPr hangingPunct="1">
              <a:spcBef>
                <a:spcPts val="900"/>
              </a:spcBef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sz="3200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</a:rPr>
              <a:t>. 1 Napoli – 7 gennaio 2015</a:t>
            </a:r>
          </a:p>
          <a:p>
            <a:pPr hangingPunct="1">
              <a:spcBef>
                <a:spcPts val="900"/>
              </a:spcBef>
            </a:pPr>
            <a:r>
              <a:rPr sz="3200" i="1" dirty="0" smtClean="0">
                <a:solidFill>
                  <a:srgbClr val="0000FF"/>
                </a:solidFill>
              </a:rPr>
              <a:t/>
            </a:r>
            <a:br>
              <a:rPr sz="3200" i="1" dirty="0" smtClean="0">
                <a:solidFill>
                  <a:srgbClr val="0000FF"/>
                </a:solidFill>
              </a:rPr>
            </a:br>
            <a:endParaRPr sz="2800" i="1" dirty="0">
              <a:solidFill>
                <a:srgbClr val="10253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766054" y="1042618"/>
            <a:ext cx="933446" cy="109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Nuova_Intestazione_verbal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9246" y="259983"/>
            <a:ext cx="5715000" cy="25209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401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10</a:t>
            </a:fld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6382833" y="318517"/>
            <a:ext cx="2635075" cy="3038475"/>
            <a:chOff x="3309938" y="1785938"/>
            <a:chExt cx="2524125" cy="3038475"/>
          </a:xfrm>
        </p:grpSpPr>
        <p:sp>
          <p:nvSpPr>
            <p:cNvPr id="5" name="Rettangolo arrotondato 4"/>
            <p:cNvSpPr/>
            <p:nvPr/>
          </p:nvSpPr>
          <p:spPr>
            <a:xfrm>
              <a:off x="3309938" y="2033588"/>
              <a:ext cx="2524125" cy="2790825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6" name="CustomShape 7"/>
            <p:cNvSpPr/>
            <p:nvPr/>
          </p:nvSpPr>
          <p:spPr>
            <a:xfrm>
              <a:off x="3466465" y="3829050"/>
              <a:ext cx="2266950" cy="819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Velocità </a:t>
              </a:r>
              <a:r>
                <a:rPr lang="it-IT" sz="800" b="1" dirty="0" smtClean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programmata della </a:t>
              </a:r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rete: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fino a 40Gbps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FFFFF"/>
                  </a:solidFill>
                  <a:latin typeface="Arial"/>
                  <a:ea typeface="MS PGothic"/>
                  <a:cs typeface="Times New Roman"/>
                </a:rPr>
                <a:t>Potenza di calcolo: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128 server, 8192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, cluster HPC di 20 nodi con GPU per complessivi ulteriori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800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Capacità di memorizzazione: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3552 TB su disco e  2500  TB  su nastro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(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T</a:t>
              </a:r>
              <a:r>
                <a:rPr lang="it-IT" sz="800" b="1" dirty="0" err="1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ape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library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)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7" name="Immagin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225" y="2209800"/>
              <a:ext cx="1029335" cy="1371600"/>
            </a:xfrm>
            <a:prstGeom prst="rect">
              <a:avLst/>
            </a:prstGeom>
          </p:spPr>
        </p:pic>
        <p:pic>
          <p:nvPicPr>
            <p:cNvPr id="8" name="Immagin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440" y="2419350"/>
              <a:ext cx="1310640" cy="1062355"/>
            </a:xfrm>
            <a:prstGeom prst="rect">
              <a:avLst/>
            </a:prstGeom>
          </p:spPr>
        </p:pic>
        <p:sp>
          <p:nvSpPr>
            <p:cNvPr id="9" name="CustomShape 7"/>
            <p:cNvSpPr/>
            <p:nvPr/>
          </p:nvSpPr>
          <p:spPr>
            <a:xfrm>
              <a:off x="4033837" y="1785938"/>
              <a:ext cx="1076325" cy="247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 dirty="0" err="1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</a:t>
              </a:r>
              <a:r>
                <a:rPr lang="it-IT" sz="9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 di Bari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1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07505" y="345778"/>
            <a:ext cx="2656616" cy="3011214"/>
            <a:chOff x="539552" y="1813198"/>
            <a:chExt cx="2524125" cy="3011214"/>
          </a:xfrm>
        </p:grpSpPr>
        <p:grpSp>
          <p:nvGrpSpPr>
            <p:cNvPr id="11" name="Gruppo 12"/>
            <p:cNvGrpSpPr/>
            <p:nvPr/>
          </p:nvGrpSpPr>
          <p:grpSpPr>
            <a:xfrm>
              <a:off x="539552" y="2033587"/>
              <a:ext cx="2524125" cy="2790825"/>
              <a:chOff x="3309937" y="2033588"/>
              <a:chExt cx="2524125" cy="2790825"/>
            </a:xfrm>
          </p:grpSpPr>
          <p:sp>
            <p:nvSpPr>
              <p:cNvPr id="13" name="Rettangolo arrotondato 12"/>
              <p:cNvSpPr/>
              <p:nvPr/>
            </p:nvSpPr>
            <p:spPr>
              <a:xfrm>
                <a:off x="3309937" y="2033588"/>
                <a:ext cx="2524125" cy="2790825"/>
              </a:xfrm>
              <a:prstGeom prst="roundRect">
                <a:avLst/>
              </a:prstGeom>
              <a:ln w="3810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magine 1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21162" y="2236470"/>
                <a:ext cx="1495425" cy="97091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Immagine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07727" y="2380615"/>
                <a:ext cx="1273175" cy="95440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Immagine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64622" y="3267710"/>
                <a:ext cx="1743075" cy="85725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CustomShape 7"/>
              <p:cNvSpPr/>
              <p:nvPr/>
            </p:nvSpPr>
            <p:spPr>
              <a:xfrm>
                <a:off x="3507094" y="4157953"/>
                <a:ext cx="2266950" cy="650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noAutofit/>
              </a:bodyPr>
              <a:lstStyle/>
              <a:p>
                <a:pPr algn="just"/>
                <a:r>
                  <a:rPr lang="it-IT" sz="800" b="1" dirty="0">
                    <a:solidFill>
                      <a:srgbClr val="F2F2F2"/>
                    </a:solidFill>
                    <a:latin typeface="Arial"/>
                    <a:ea typeface="MS PGothic"/>
                    <a:cs typeface="Times New Roman"/>
                  </a:rPr>
                  <a:t>Velocità </a:t>
                </a:r>
                <a:r>
                  <a:rPr lang="it-IT" sz="800" b="1" dirty="0" smtClean="0">
                    <a:solidFill>
                      <a:srgbClr val="F2F2F2"/>
                    </a:solidFill>
                    <a:latin typeface="Arial"/>
                    <a:ea typeface="MS PGothic"/>
                    <a:cs typeface="Times New Roman"/>
                  </a:rPr>
                  <a:t>programmata della </a:t>
                </a:r>
                <a:r>
                  <a:rPr lang="it-IT" sz="800" b="1" dirty="0">
                    <a:solidFill>
                      <a:srgbClr val="F2F2F2"/>
                    </a:solidFill>
                    <a:latin typeface="Arial"/>
                    <a:ea typeface="MS PGothic"/>
                    <a:cs typeface="Times New Roman"/>
                  </a:rPr>
                  <a:t>rete:</a:t>
                </a:r>
                <a:r>
                  <a:rPr lang="it-IT" sz="8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fino a 40Gbps</a:t>
                </a:r>
                <a:endParaRPr lang="it-IT" sz="1200" dirty="0">
                  <a:solidFill>
                    <a:srgbClr val="FFFF00"/>
                  </a:solidFill>
                  <a:latin typeface="Times New Roman"/>
                  <a:ea typeface="Times New Roman"/>
                </a:endParaRPr>
              </a:p>
              <a:p>
                <a:pPr algn="just"/>
                <a:r>
                  <a:rPr lang="it-IT" sz="800" b="1" dirty="0">
                    <a:solidFill>
                      <a:srgbClr val="FFFFFF"/>
                    </a:solidFill>
                    <a:latin typeface="Arial"/>
                    <a:ea typeface="MS PGothic"/>
                    <a:cs typeface="Times New Roman"/>
                  </a:rPr>
                  <a:t>Potenza di calcolo:</a:t>
                </a:r>
                <a:r>
                  <a:rPr lang="it-IT" sz="8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132 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server, 4956 </a:t>
                </a:r>
                <a:r>
                  <a:rPr lang="it-IT" sz="800" b="1" dirty="0" err="1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core</a:t>
                </a:r>
                <a:endPara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endParaRPr>
              </a:p>
              <a:p>
                <a:pPr algn="just"/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+ 3500 </a:t>
                </a:r>
                <a:r>
                  <a:rPr lang="it-IT" sz="800" b="1" dirty="0" err="1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core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 pre-esistenti (</a:t>
                </a:r>
                <a:r>
                  <a:rPr lang="it-IT" sz="800" b="1" dirty="0" err="1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Datacenter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 err="1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SCoPE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)</a:t>
                </a:r>
                <a:endParaRPr lang="it-IT" sz="1200" dirty="0">
                  <a:solidFill>
                    <a:srgbClr val="FFFF00"/>
                  </a:solidFill>
                  <a:latin typeface="Times New Roman"/>
                  <a:ea typeface="Times New Roman"/>
                </a:endParaRPr>
              </a:p>
              <a:p>
                <a:pPr algn="just"/>
                <a:r>
                  <a:rPr lang="it-IT" sz="800" b="1" dirty="0">
                    <a:solidFill>
                      <a:srgbClr val="F2F2F2"/>
                    </a:solidFill>
                    <a:latin typeface="Arial"/>
                    <a:ea typeface="MS PGothic"/>
                    <a:cs typeface="Times New Roman"/>
                  </a:rPr>
                  <a:t>Capacità di memorizzazione:</a:t>
                </a:r>
                <a:r>
                  <a:rPr lang="it-IT" sz="800" b="1" dirty="0">
                    <a:solidFill>
                      <a:srgbClr val="0000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4957 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TB</a:t>
                </a:r>
              </a:p>
              <a:p>
                <a:pPr algn="just"/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+ 300 TB pre-esistenti (</a:t>
                </a:r>
                <a:r>
                  <a:rPr lang="it-IT" sz="800" b="1" dirty="0" err="1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Datacenter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 </a:t>
                </a:r>
                <a:r>
                  <a:rPr lang="it-IT" sz="800" b="1" dirty="0" err="1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SCoPE</a:t>
                </a:r>
                <a:r>
                  <a:rPr lang="it-IT" sz="800" b="1" dirty="0" smtClean="0">
                    <a:solidFill>
                      <a:srgbClr val="FFFF00"/>
                    </a:solidFill>
                    <a:latin typeface="Arial"/>
                    <a:ea typeface="MS PGothic"/>
                    <a:cs typeface="Times New Roman"/>
                  </a:rPr>
                  <a:t>)</a:t>
                </a:r>
                <a:endParaRPr lang="it-IT" sz="1200" dirty="0">
                  <a:solidFill>
                    <a:srgbClr val="FFFF00"/>
                  </a:solidFill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2" name="CustomShape 7"/>
            <p:cNvSpPr/>
            <p:nvPr/>
          </p:nvSpPr>
          <p:spPr>
            <a:xfrm>
              <a:off x="1182489" y="1813198"/>
              <a:ext cx="1238250" cy="247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 di Napoli</a:t>
              </a:r>
              <a:endParaRPr lang="it-IT" sz="1100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b="1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b="1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4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1200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07504" y="3501009"/>
            <a:ext cx="2656617" cy="2709008"/>
            <a:chOff x="3309937" y="2113980"/>
            <a:chExt cx="2524125" cy="2558033"/>
          </a:xfrm>
        </p:grpSpPr>
        <p:sp>
          <p:nvSpPr>
            <p:cNvPr id="19" name="Rettangolo arrotondato 18"/>
            <p:cNvSpPr/>
            <p:nvPr/>
          </p:nvSpPr>
          <p:spPr>
            <a:xfrm>
              <a:off x="3309937" y="2347913"/>
              <a:ext cx="2524125" cy="2324100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CustomShape 7"/>
            <p:cNvSpPr/>
            <p:nvPr/>
          </p:nvSpPr>
          <p:spPr>
            <a:xfrm>
              <a:off x="3967162" y="2113980"/>
              <a:ext cx="1238250" cy="247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 di Catania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1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1" name="CustomShape 7"/>
            <p:cNvSpPr/>
            <p:nvPr/>
          </p:nvSpPr>
          <p:spPr>
            <a:xfrm>
              <a:off x="3515187" y="4023043"/>
              <a:ext cx="2266950" cy="447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Velocità </a:t>
              </a:r>
              <a:r>
                <a:rPr lang="it-IT" sz="800" b="1" dirty="0" smtClean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programmata della </a:t>
              </a:r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rete: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fino a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40Gbps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FFFFF"/>
                  </a:solidFill>
                  <a:latin typeface="Arial"/>
                  <a:ea typeface="MS PGothic"/>
                  <a:cs typeface="Times New Roman"/>
                </a:rPr>
                <a:t>Potenza di calcolo: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54 server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,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2562 </a:t>
              </a:r>
              <a:r>
                <a:rPr lang="it-IT" sz="800" b="1" dirty="0" err="1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</a:t>
              </a:r>
            </a:p>
            <a:p>
              <a:pPr algn="just"/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+ 1300 </a:t>
              </a:r>
              <a:r>
                <a:rPr lang="it-IT" sz="800" b="1" dirty="0" err="1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 pre-esistenti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Capacità di memorizzazione: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1000 TB </a:t>
              </a:r>
            </a:p>
            <a:p>
              <a:pPr algn="just"/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+ 400 TB  pre-esistenti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22" name="Immagine 2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237" y="2479358"/>
              <a:ext cx="1219200" cy="812165"/>
            </a:xfrm>
            <a:prstGeom prst="rect">
              <a:avLst/>
            </a:prstGeom>
          </p:spPr>
        </p:pic>
        <p:pic>
          <p:nvPicPr>
            <p:cNvPr id="23" name="Immagine 2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402" y="2387283"/>
              <a:ext cx="1228725" cy="818515"/>
            </a:xfrm>
            <a:prstGeom prst="rect">
              <a:avLst/>
            </a:prstGeom>
          </p:spPr>
        </p:pic>
        <p:pic>
          <p:nvPicPr>
            <p:cNvPr id="24" name="Immagine 2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612" y="3165793"/>
              <a:ext cx="1228725" cy="818515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6372200" y="3573016"/>
            <a:ext cx="2664296" cy="2620267"/>
            <a:chOff x="3309938" y="2080321"/>
            <a:chExt cx="2524125" cy="2620267"/>
          </a:xfrm>
        </p:grpSpPr>
        <p:sp>
          <p:nvSpPr>
            <p:cNvPr id="26" name="Rettangolo arrotondato 25"/>
            <p:cNvSpPr/>
            <p:nvPr/>
          </p:nvSpPr>
          <p:spPr>
            <a:xfrm>
              <a:off x="3309938" y="2300288"/>
              <a:ext cx="2524125" cy="2400300"/>
            </a:xfrm>
            <a:prstGeom prst="roundRect">
              <a:avLst/>
            </a:prstGeom>
            <a:ln w="381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7" name="CustomShape 7"/>
            <p:cNvSpPr/>
            <p:nvPr/>
          </p:nvSpPr>
          <p:spPr>
            <a:xfrm>
              <a:off x="3957638" y="2080321"/>
              <a:ext cx="1238250" cy="247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it-IT" sz="900" b="1" dirty="0">
                  <a:solidFill>
                    <a:srgbClr val="FF0000"/>
                  </a:solidFill>
                  <a:latin typeface="Arial"/>
                  <a:ea typeface="Calibri"/>
                  <a:cs typeface="Times New Roman"/>
                </a:rPr>
                <a:t>Datacenter di Cosenza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it-IT" sz="1600" dirty="0">
                  <a:solidFill>
                    <a:srgbClr val="FF0000"/>
                  </a:solidFill>
                  <a:latin typeface="Times New Roman"/>
                  <a:ea typeface="Calibri"/>
                  <a:cs typeface="Times New Roman"/>
                </a:rPr>
                <a:t> </a:t>
              </a:r>
              <a:endParaRPr lang="it-IT" sz="1100" dirty="0">
                <a:solidFill>
                  <a:srgbClr val="FF0000"/>
                </a:solidFill>
                <a:ea typeface="Calibri"/>
                <a:cs typeface="Times New Roman"/>
              </a:endParaRPr>
            </a:p>
            <a:p>
              <a:pPr algn="ctr"/>
              <a:r>
                <a:rPr lang="it-IT" sz="400" dirty="0">
                  <a:solidFill>
                    <a:srgbClr val="FF0000"/>
                  </a:solidFill>
                  <a:latin typeface="Times New Roman"/>
                  <a:ea typeface="Times New Roman"/>
                </a:rPr>
                <a:t> </a:t>
              </a:r>
              <a:endParaRPr lang="it-IT" sz="1200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8" name="CustomShape 7"/>
            <p:cNvSpPr/>
            <p:nvPr/>
          </p:nvSpPr>
          <p:spPr>
            <a:xfrm>
              <a:off x="3438525" y="4057650"/>
              <a:ext cx="2266950" cy="447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Velocità </a:t>
              </a:r>
              <a:r>
                <a:rPr lang="it-IT" sz="800" b="1" dirty="0" err="1" smtClean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programmatadella</a:t>
              </a:r>
              <a:r>
                <a:rPr lang="it-IT" sz="800" b="1" dirty="0" smtClean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rete: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fino a </a:t>
              </a:r>
              <a:r>
                <a:rPr lang="it-IT" sz="800" b="1" dirty="0" smtClean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40Gbps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FFFFF"/>
                  </a:solidFill>
                  <a:latin typeface="Arial"/>
                  <a:ea typeface="MS PGothic"/>
                  <a:cs typeface="Times New Roman"/>
                </a:rPr>
                <a:t>Potenza di calcolo: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90 server, 3500 </a:t>
              </a:r>
              <a:r>
                <a:rPr lang="it-IT" sz="800" b="1" dirty="0" err="1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core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  <a:p>
              <a:pPr algn="just"/>
              <a:r>
                <a:rPr lang="it-IT" sz="800" b="1" dirty="0">
                  <a:solidFill>
                    <a:srgbClr val="F2F2F2"/>
                  </a:solidFill>
                  <a:latin typeface="Arial"/>
                  <a:ea typeface="MS PGothic"/>
                  <a:cs typeface="Times New Roman"/>
                </a:rPr>
                <a:t>Capacità di memorizzazione:</a:t>
              </a:r>
              <a:r>
                <a:rPr lang="it-IT" sz="800" b="1" dirty="0">
                  <a:solidFill>
                    <a:srgbClr val="000000"/>
                  </a:solidFill>
                  <a:latin typeface="Arial"/>
                  <a:ea typeface="MS PGothic"/>
                  <a:cs typeface="Times New Roman"/>
                </a:rPr>
                <a:t> </a:t>
              </a:r>
              <a:r>
                <a:rPr lang="it-IT" sz="800" b="1" dirty="0">
                  <a:solidFill>
                    <a:srgbClr val="FFFF00"/>
                  </a:solidFill>
                  <a:latin typeface="Arial"/>
                  <a:ea typeface="MS PGothic"/>
                  <a:cs typeface="Times New Roman"/>
                </a:rPr>
                <a:t>900 TB</a:t>
              </a:r>
              <a:endParaRPr lang="it-IT" sz="1200" dirty="0">
                <a:solidFill>
                  <a:srgbClr val="FFFF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29" name="Immagine 28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775" y="2362200"/>
              <a:ext cx="1047750" cy="933450"/>
            </a:xfrm>
            <a:prstGeom prst="rect">
              <a:avLst/>
            </a:prstGeom>
          </p:spPr>
        </p:pic>
        <p:pic>
          <p:nvPicPr>
            <p:cNvPr id="30" name="Immagine 29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75" y="3048000"/>
              <a:ext cx="1066800" cy="952500"/>
            </a:xfrm>
            <a:prstGeom prst="rect">
              <a:avLst/>
            </a:prstGeom>
          </p:spPr>
        </p:pic>
        <p:pic>
          <p:nvPicPr>
            <p:cNvPr id="31" name="Immagine 30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2352675"/>
              <a:ext cx="952500" cy="952500"/>
            </a:xfrm>
            <a:prstGeom prst="rect">
              <a:avLst/>
            </a:prstGeom>
          </p:spPr>
        </p:pic>
      </p:grpSp>
      <p:pic>
        <p:nvPicPr>
          <p:cNvPr id="32" name="Immagine 31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22211"/>
            <a:ext cx="3657600" cy="4871085"/>
          </a:xfrm>
          <a:prstGeom prst="rect">
            <a:avLst/>
          </a:prstGeom>
        </p:spPr>
      </p:pic>
      <p:sp>
        <p:nvSpPr>
          <p:cNvPr id="33" name="Titolo 1"/>
          <p:cNvSpPr txBox="1">
            <a:spLocks/>
          </p:cNvSpPr>
          <p:nvPr/>
        </p:nvSpPr>
        <p:spPr>
          <a:xfrm>
            <a:off x="539552" y="44624"/>
            <a:ext cx="80010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Risorse attuali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832707" y="620688"/>
            <a:ext cx="3611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solidFill>
                  <a:srgbClr val="0000FF"/>
                </a:solidFill>
              </a:rPr>
              <a:t>22000 “</a:t>
            </a:r>
            <a:r>
              <a:rPr lang="it-IT" sz="1400" b="1" dirty="0" err="1" smtClean="0">
                <a:solidFill>
                  <a:srgbClr val="0000FF"/>
                </a:solidFill>
              </a:rPr>
              <a:t>core</a:t>
            </a:r>
            <a:r>
              <a:rPr lang="it-IT" sz="1400" b="1" dirty="0" smtClean="0">
                <a:solidFill>
                  <a:srgbClr val="0000FF"/>
                </a:solidFill>
              </a:rPr>
              <a:t>”;  11 PB su disco, 2.5 PB su nastro</a:t>
            </a:r>
          </a:p>
          <a:p>
            <a:r>
              <a:rPr lang="it-IT" sz="1400" b="1" dirty="0" smtClean="0">
                <a:solidFill>
                  <a:srgbClr val="0000FF"/>
                </a:solidFill>
              </a:rPr>
              <a:t>(fattore 5 rispetto al progetto)</a:t>
            </a:r>
            <a:endParaRPr lang="it-IT" sz="1400" dirty="0"/>
          </a:p>
        </p:txBody>
      </p:sp>
      <p:sp>
        <p:nvSpPr>
          <p:cNvPr id="35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79512" y="-27384"/>
            <a:ext cx="8856984" cy="428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SzPct val="100000"/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UTENTI </a:t>
            </a:r>
            <a:r>
              <a:rPr lang="it-IT" sz="2400" b="1" kern="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RECAS - Oltre 40 Gruppi di Utenti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417513"/>
            <a:ext cx="6664325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it-IT" smtClean="0"/>
              <a:t>Convegno PON RECAS – Napoli, 16 dicembre 2014 – L. Merola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79512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it-IT" sz="20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Virtual Organization già supportate sull'infrastruttura ReCaS</a:t>
            </a:r>
          </a:p>
          <a:p>
            <a:pPr algn="ctr" defTabSz="457200"/>
            <a:r>
              <a:rPr lang="it-IT" sz="20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e sulle risorse preesistenti (Tier2s, NA/</a:t>
            </a:r>
            <a:r>
              <a:rPr lang="it-IT" sz="2000" b="1" kern="0" dirty="0" err="1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SCoPE</a:t>
            </a:r>
            <a:r>
              <a:rPr lang="it-IT" sz="2000" b="1" kern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, BA/BC2S/,CT/PI2S2)</a:t>
            </a:r>
            <a:endParaRPr lang="it-IT" sz="2000" b="1" kern="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aramond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13053" cy="533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619672" y="5949280"/>
            <a:ext cx="584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quadro delle VO supportate è in continuo aggiornamento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68313" y="404813"/>
            <a:ext cx="8229600" cy="10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2800" b="1" dirty="0" err="1" smtClean="0">
                <a:solidFill>
                  <a:srgbClr val="0000FF"/>
                </a:solidFill>
                <a:cs typeface="Arial" charset="0"/>
              </a:rPr>
              <a:t>Progetto</a:t>
            </a:r>
            <a:r>
              <a:rPr lang="en-US" altLang="it-IT" sz="2800" b="1" dirty="0" smtClean="0">
                <a:solidFill>
                  <a:srgbClr val="0000FF"/>
                </a:solidFill>
                <a:cs typeface="Arial" charset="0"/>
              </a:rPr>
              <a:t> di </a:t>
            </a:r>
            <a:r>
              <a:rPr lang="en-US" altLang="it-IT" sz="2800" b="1" dirty="0" err="1" smtClean="0">
                <a:solidFill>
                  <a:srgbClr val="0000FF"/>
                </a:solidFill>
                <a:cs typeface="Arial" charset="0"/>
              </a:rPr>
              <a:t>Formazione</a:t>
            </a:r>
            <a:r>
              <a:rPr lang="en-US" altLang="it-IT" sz="28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it-IT" altLang="it-IT" sz="2800" b="1" dirty="0" smtClean="0">
                <a:solidFill>
                  <a:srgbClr val="FF0000"/>
                </a:solidFill>
                <a:cs typeface="Arial" charset="0"/>
              </a:rPr>
              <a:t>CASAP</a:t>
            </a:r>
            <a: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  <a:t/>
            </a:r>
            <a:b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</a:br>
            <a: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it-IT" altLang="it-IT" sz="2800" b="1" u="sng" dirty="0" err="1" smtClean="0">
                <a:solidFill>
                  <a:srgbClr val="FF0000"/>
                </a:solidFill>
                <a:cs typeface="Arial" charset="0"/>
              </a:rPr>
              <a:t>CA</a:t>
            </a:r>
            <a:r>
              <a:rPr lang="it-IT" altLang="it-IT" sz="2800" b="1" dirty="0" err="1" smtClean="0">
                <a:solidFill>
                  <a:srgbClr val="0000FF"/>
                </a:solidFill>
                <a:cs typeface="Arial" charset="0"/>
              </a:rPr>
              <a:t>lcolo</a:t>
            </a:r>
            <a: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it-IT" altLang="it-IT" sz="2800" b="1" u="sng" dirty="0" smtClean="0">
                <a:solidFill>
                  <a:srgbClr val="FF0000"/>
                </a:solidFill>
                <a:cs typeface="Arial" charset="0"/>
              </a:rPr>
              <a:t>S</a:t>
            </a:r>
            <a: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  <a:t>cientifico ad </a:t>
            </a:r>
            <a:r>
              <a:rPr lang="it-IT" altLang="it-IT" sz="2800" b="1" u="sng" dirty="0" smtClean="0">
                <a:solidFill>
                  <a:srgbClr val="FF0000"/>
                </a:solidFill>
                <a:cs typeface="Arial" charset="0"/>
              </a:rPr>
              <a:t>A</a:t>
            </a:r>
            <a: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  <a:t>lte </a:t>
            </a:r>
            <a:r>
              <a:rPr lang="it-IT" altLang="it-IT" sz="2800" b="1" u="sng" dirty="0" smtClean="0">
                <a:solidFill>
                  <a:srgbClr val="FF0000"/>
                </a:solidFill>
                <a:cs typeface="Arial" charset="0"/>
              </a:rPr>
              <a:t>P</a:t>
            </a:r>
            <a:r>
              <a:rPr lang="it-IT" altLang="it-IT" sz="2800" b="1" dirty="0" smtClean="0">
                <a:solidFill>
                  <a:srgbClr val="0000FF"/>
                </a:solidFill>
                <a:cs typeface="Arial" charset="0"/>
              </a:rPr>
              <a:t>restazioni)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i="1" dirty="0" smtClean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					    (</a:t>
            </a:r>
            <a:r>
              <a:rPr lang="it-IT" altLang="it-IT" sz="1400" b="1" i="1" dirty="0" smtClean="0">
                <a:solidFill>
                  <a:srgbClr val="0000FF"/>
                </a:solidFill>
                <a:latin typeface="Calibri" pitchFamily="34" charset="0"/>
                <a:cs typeface="Arial" charset="0"/>
                <a:sym typeface="Wingdings" panose="05000000000000000000" pitchFamily="2" charset="2"/>
              </a:rPr>
              <a:t>  talk di R. Bellotti)</a:t>
            </a:r>
            <a:endParaRPr lang="en-US" altLang="it-IT" sz="1400" b="1" i="1" dirty="0" smtClean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628800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parte Formazione del progetto PON è costituita principalmente da: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di I livello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durata annuale (60 CFU) 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"Tecnologie per il Calcolo Scientifico ad Alte Prestazioni"</a:t>
            </a:r>
            <a:endParaRPr kumimoji="0" lang="it-IT" alt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 Napoli Federico II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collaborazione con 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di II livello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durata annuale (60 CFU) 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"Sviluppo e Gestione di Sistemi di Calcolo (Data Center) </a:t>
            </a:r>
            <a:r>
              <a:rPr kumimoji="0" lang="it-IT" alt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il Calcolo Scientifico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Alte Prestazioni"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 Bari Aldo Moro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collaborazione con 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altre attività di formazione  (stage post master per gli studenti migliori presso 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sedi INFN + scuole estive su Science </a:t>
            </a:r>
            <a:r>
              <a:rPr lang="it-IT" altLang="it-IT" i="1" dirty="0" err="1" smtClean="0">
                <a:solidFill>
                  <a:srgbClr val="FF0000"/>
                </a:solidFill>
              </a:rPr>
              <a:t>G</a:t>
            </a:r>
            <a:r>
              <a:rPr kumimoji="0" lang="it-IT" altLang="it-IT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ateways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altLang="it-IT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18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r>
              <a:rPr kumimoji="0" lang="it-IT" altLang="it-IT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18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Computing</a:t>
            </a:r>
            <a:r>
              <a:rPr kumimoji="0" lang="it-IT" altLang="it-IT" sz="1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Open </a:t>
            </a:r>
            <a:r>
              <a:rPr kumimoji="0" lang="it-IT" altLang="it-IT" sz="1800" b="0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</a:t>
            </a:r>
            <a:r>
              <a:rPr kumimoji="0" lang="it-IT" alt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Titolo 1"/>
          <p:cNvSpPr txBox="1"/>
          <p:nvPr/>
        </p:nvSpPr>
        <p:spPr>
          <a:xfrm>
            <a:off x="467544" y="44424"/>
            <a:ext cx="8229600" cy="5762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Attività di comunicazione</a:t>
            </a:r>
            <a:endParaRPr lang="it-IT" sz="3600" b="1" kern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66" y="1065369"/>
            <a:ext cx="8964488" cy="486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0" y="5301208"/>
            <a:ext cx="1763688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39752" y="5877272"/>
            <a:ext cx="339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Seguiteci su </a:t>
            </a:r>
            <a:r>
              <a:rPr lang="it-IT" dirty="0" err="1" smtClean="0">
                <a:solidFill>
                  <a:srgbClr val="C00000"/>
                </a:solidFill>
              </a:rPr>
              <a:t>Twitter</a:t>
            </a:r>
            <a:r>
              <a:rPr lang="it-IT" dirty="0" smtClean="0">
                <a:solidFill>
                  <a:srgbClr val="C00000"/>
                </a:solidFill>
              </a:rPr>
              <a:t> e su </a:t>
            </a:r>
            <a:r>
              <a:rPr lang="it-IT" dirty="0" err="1" smtClean="0">
                <a:solidFill>
                  <a:srgbClr val="C00000"/>
                </a:solidFill>
              </a:rPr>
              <a:t>Facebook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19872" y="652626"/>
            <a:ext cx="2079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www.pon-recas.it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ATLAS:  La Cloud Italiana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7" name="Immagine 6" descr="Cloud I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9" t="13519" r="9526" b="5463"/>
          <a:stretch/>
        </p:blipFill>
        <p:spPr>
          <a:xfrm>
            <a:off x="469900" y="927100"/>
            <a:ext cx="8001000" cy="5556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8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18663"/>
            <a:ext cx="6654800" cy="71804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Esiti Gara GE9855 per Tier-2 LHC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/>
              <a:pPr/>
              <a:t>16</a:t>
            </a:fld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539553" y="1268758"/>
          <a:ext cx="8136901" cy="4392489"/>
        </p:xfrm>
        <a:graphic>
          <a:graphicData uri="http://schemas.openxmlformats.org/drawingml/2006/table">
            <a:tbl>
              <a:tblPr/>
              <a:tblGrid>
                <a:gridCol w="1243187"/>
                <a:gridCol w="1527645"/>
                <a:gridCol w="1432824"/>
                <a:gridCol w="1432824"/>
                <a:gridCol w="1432824"/>
                <a:gridCol w="1067597"/>
              </a:tblGrid>
              <a:tr h="4479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ESITI GARA GE-9855  PER LHC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Lotti 1 e 2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429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BARI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CATANIA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NAPOLI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1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COSENZA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 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 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 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 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HepSpec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18,1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11,4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26,8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75,7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servers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36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latin typeface="Courier New"/>
                        </a:rPr>
                        <a:t>33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21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49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CPU-cores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2278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2126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1339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3147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42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 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 211.866,91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€ 196.498,32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€ 124.046,43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€ 292.003,10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€  824.414,76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61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TB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2688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429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 113.256,26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€ 113.256,26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€ 113.256,26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 €  56.934,23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€  396.703,01 </a:t>
                      </a:r>
                    </a:p>
                  </a:txBody>
                  <a:tcPr marL="7883" marR="7883" marT="78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1 box=384 TB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7350 euro/50 TB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4500 euro/server (64 cores)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ourier New"/>
                        </a:rPr>
                        <a:t>545 HepSpec= 1 server</a:t>
                      </a: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7883" marR="7883" marT="78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18663"/>
            <a:ext cx="6654800" cy="71804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Risorse </a:t>
            </a:r>
            <a:r>
              <a:rPr lang="it-IT" dirty="0" err="1" smtClean="0"/>
              <a:t>ReCaS</a:t>
            </a:r>
            <a:r>
              <a:rPr lang="it-IT" dirty="0" smtClean="0"/>
              <a:t> per il Tier-2 </a:t>
            </a:r>
            <a:r>
              <a:rPr lang="it-IT" dirty="0" err="1" smtClean="0"/>
              <a:t>Atlas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BB541-47A8-D945-8EFD-C263A89350D2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683568" y="1325379"/>
            <a:ext cx="78488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Nel locale 1G01 (Data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Center </a:t>
            </a:r>
            <a:r>
              <a:rPr kumimoji="0" lang="it-IT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ReCaS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c/o INFN) : 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Fondi </a:t>
            </a:r>
            <a:r>
              <a:rPr kumimoji="0" lang="it-IT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UniNA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+ INFN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aseline="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aseline="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000" baseline="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n.21 server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SuperMicro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 da 64 </a:t>
            </a:r>
            <a:r>
              <a:rPr lang="it-IT" sz="1600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core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, 0.56 </a:t>
            </a:r>
            <a:r>
              <a:rPr lang="it-IT" sz="1600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kHepSpec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 ciascuno, </a:t>
            </a: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11.8 KHS 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totali, euro 5.900 cad. IVA inclusa (totale </a:t>
            </a:r>
            <a:r>
              <a:rPr lang="it-IT" sz="16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124 KE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n.2 sistemi da 384 TB ciascuno, 0,6 PB netti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, euro 65.000 cad. IVA inclusa (totale </a:t>
            </a:r>
            <a:r>
              <a:rPr lang="it-IT" sz="16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130 KE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solidFill>
                <a:srgbClr val="0000FF"/>
              </a:solidFill>
              <a:latin typeface="Arial Unicode MS" pitchFamily="34" charset="-128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n.4 armadi </a:t>
            </a:r>
            <a:r>
              <a:rPr lang="it-IT" sz="1600" b="1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rack</a:t>
            </a: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 e relativi impianti 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(quota-parte </a:t>
            </a:r>
            <a:r>
              <a:rPr lang="it-IT" sz="1600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chiller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, quadro elettrico, cavo di potenza da UPS a 1G01 </a:t>
            </a:r>
            <a:r>
              <a:rPr lang="it-IT" sz="1600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etc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)), euro 65.000 cad. IVA inclusa (totale </a:t>
            </a:r>
            <a:r>
              <a:rPr lang="it-IT" sz="16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260 KE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solidFill>
                <a:srgbClr val="0000FF"/>
              </a:solidFill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n.1 </a:t>
            </a:r>
            <a:r>
              <a:rPr lang="it-IT" sz="1600" b="1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switch</a:t>
            </a: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 centrale 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(quota-parte) e </a:t>
            </a: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altri apparati di rete 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(ottiche </a:t>
            </a:r>
            <a:r>
              <a:rPr lang="it-IT" sz="1600" dirty="0" err="1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etc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), euro 140.000 IVA inclusa (totale </a:t>
            </a:r>
            <a:r>
              <a:rPr lang="it-IT" sz="16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200 KE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solidFill>
                <a:srgbClr val="0000FF"/>
              </a:solidFill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n.1 UPS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, euro 40.000 cad. IVA inclusa (totale </a:t>
            </a:r>
            <a:r>
              <a:rPr lang="it-IT" sz="1600" dirty="0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40 KE</a:t>
            </a:r>
            <a:r>
              <a:rPr lang="it-IT" sz="1600" dirty="0" smtClean="0">
                <a:solidFill>
                  <a:srgbClr val="0000FF"/>
                </a:solidFill>
                <a:latin typeface="Arial Unicode MS" pitchFamily="34" charset="-128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Tier2 di Napoli</a:t>
            </a:r>
            <a:endParaRPr lang="it-IT" dirty="0"/>
          </a:p>
        </p:txBody>
      </p:sp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6CBA-FA2F-214E-A72B-4F7179F6F23F}" type="slidenum">
              <a:rPr lang="en-GB"/>
              <a:pPr/>
              <a:t>18</a:t>
            </a:fld>
            <a:endParaRPr lang="en-GB"/>
          </a:p>
        </p:txBody>
      </p:sp>
      <p:pic>
        <p:nvPicPr>
          <p:cNvPr id="51" name="Immagine 50" descr="risors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64" b="6411"/>
          <a:stretch/>
        </p:blipFill>
        <p:spPr>
          <a:xfrm>
            <a:off x="440012" y="733778"/>
            <a:ext cx="4910133" cy="303296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13848" y="1345763"/>
            <a:ext cx="3007360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it-IT" sz="2000" dirty="0" smtClean="0">
                <a:solidFill>
                  <a:prstClr val="white"/>
                </a:solidFill>
              </a:rPr>
              <a:t>Il Tier2, anche grazie alle risorse acquisite con RECAS, ha raggiunto dimensioni comparabili ai più grandi Tier2 di ATLAS, in particolare americani  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55" name="Segnaposto contenuto 2"/>
          <p:cNvSpPr txBox="1">
            <a:spLocks/>
          </p:cNvSpPr>
          <p:nvPr/>
        </p:nvSpPr>
        <p:spPr>
          <a:xfrm>
            <a:off x="331301" y="3717032"/>
            <a:ext cx="8478939" cy="28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I Tier2 di ATLAS contribuiscono tutti alle attività di produzione e analisi di ATLAS in maniera indifferenziata</a:t>
            </a:r>
          </a:p>
          <a:p>
            <a:pPr>
              <a:lnSpc>
                <a:spcPct val="80000"/>
              </a:lnSpc>
            </a:pPr>
            <a:r>
              <a:rPr lang="it-IT" sz="1800" dirty="0" smtClean="0">
                <a:solidFill>
                  <a:srgbClr val="0000FF"/>
                </a:solidFill>
              </a:rPr>
              <a:t>CPU e storage pledged a disposizione di tutti gli utenti ATLAS</a:t>
            </a:r>
          </a:p>
          <a:p>
            <a:pPr>
              <a:lnSpc>
                <a:spcPct val="80000"/>
              </a:lnSpc>
            </a:pPr>
            <a:r>
              <a:rPr lang="it-IT" sz="1800" dirty="0" smtClean="0">
                <a:solidFill>
                  <a:srgbClr val="0000FF"/>
                </a:solidFill>
              </a:rPr>
              <a:t>risorse per gli utenti italiani non pledged </a:t>
            </a:r>
            <a:endParaRPr lang="it-IT" sz="18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it-IT" sz="1800" dirty="0" smtClean="0">
                <a:solidFill>
                  <a:prstClr val="black"/>
                </a:solidFill>
              </a:rPr>
              <a:t>L’unica differenziazione è determinata dalle aree di storage di gruppo che contengono dati di particolare interesse per le attività italiane </a:t>
            </a:r>
          </a:p>
          <a:p>
            <a:pPr>
              <a:lnSpc>
                <a:spcPct val="80000"/>
              </a:lnSpc>
            </a:pPr>
            <a:r>
              <a:rPr lang="it-IT" sz="1800" dirty="0" smtClean="0">
                <a:solidFill>
                  <a:srgbClr val="FF0000"/>
                </a:solidFill>
              </a:rPr>
              <a:t>Aree di storage a Napoli: </a:t>
            </a:r>
            <a:r>
              <a:rPr lang="it-IT" sz="1800" dirty="0">
                <a:solidFill>
                  <a:srgbClr val="FF0000"/>
                </a:solidFill>
              </a:rPr>
              <a:t>HIGGS e </a:t>
            </a:r>
            <a:r>
              <a:rPr lang="it-IT" sz="1800" dirty="0" smtClean="0">
                <a:solidFill>
                  <a:srgbClr val="FF0000"/>
                </a:solidFill>
              </a:rPr>
              <a:t>MUONI</a:t>
            </a:r>
          </a:p>
          <a:p>
            <a:pPr>
              <a:lnSpc>
                <a:spcPct val="80000"/>
              </a:lnSpc>
            </a:pPr>
            <a:r>
              <a:rPr lang="it-IT" sz="1800" dirty="0" smtClean="0">
                <a:solidFill>
                  <a:srgbClr val="FF0000"/>
                </a:solidFill>
              </a:rPr>
              <a:t>Attività specifiche a Napoli</a:t>
            </a:r>
          </a:p>
          <a:p>
            <a:pPr lvl="1">
              <a:lnSpc>
                <a:spcPct val="80000"/>
              </a:lnSpc>
            </a:pPr>
            <a:r>
              <a:rPr lang="it-IT" sz="1800" dirty="0" smtClean="0">
                <a:solidFill>
                  <a:srgbClr val="FF0000"/>
                </a:solidFill>
              </a:rPr>
              <a:t>RPC e LVL1 Muon Trigger calibrazione e performance</a:t>
            </a:r>
          </a:p>
          <a:p>
            <a:pPr lvl="1">
              <a:lnSpc>
                <a:spcPct val="80000"/>
              </a:lnSpc>
            </a:pPr>
            <a:r>
              <a:rPr lang="it-IT" sz="1800" dirty="0" smtClean="0">
                <a:solidFill>
                  <a:srgbClr val="FF0000"/>
                </a:solidFill>
              </a:rPr>
              <a:t>Higgs (gruppo HSG2: H </a:t>
            </a:r>
            <a:r>
              <a:rPr lang="it-IT" sz="1800" dirty="0" smtClean="0">
                <a:solidFill>
                  <a:srgbClr val="FF0000"/>
                </a:solidFill>
                <a:sym typeface="Wingdings"/>
              </a:rPr>
              <a:t> ZZ)</a:t>
            </a:r>
            <a:endParaRPr lang="it-IT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26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Performance nell’ultimo mese</a:t>
            </a:r>
            <a:endParaRPr lang="it-IT" dirty="0"/>
          </a:p>
        </p:txBody>
      </p:sp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6CBA-FA2F-214E-A72B-4F7179F6F23F}" type="slidenum">
              <a:rPr lang="en-GB"/>
              <a:pPr/>
              <a:t>19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/>
          <a:srcRect t="9926" r="9678"/>
          <a:stretch/>
        </p:blipFill>
        <p:spPr>
          <a:xfrm>
            <a:off x="111759" y="2132856"/>
            <a:ext cx="4388233" cy="3127675"/>
          </a:xfrm>
          <a:prstGeom prst="rect">
            <a:avLst/>
          </a:prstGeom>
        </p:spPr>
      </p:pic>
      <p:sp>
        <p:nvSpPr>
          <p:cNvPr id="8" name="Rectangle 18"/>
          <p:cNvSpPr/>
          <p:nvPr/>
        </p:nvSpPr>
        <p:spPr>
          <a:xfrm>
            <a:off x="0" y="1565897"/>
            <a:ext cx="4270721" cy="369332"/>
          </a:xfrm>
          <a:prstGeom prst="rect">
            <a:avLst/>
          </a:prstGeom>
          <a:solidFill>
            <a:srgbClr val="A6A6A6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92075" indent="-92075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Uso della CPU nei Tier2 Italiani </a:t>
            </a:r>
            <a:endParaRPr lang="it-IT" b="1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2" name="Gruppo 11"/>
          <p:cNvGrpSpPr/>
          <p:nvPr/>
        </p:nvGrpSpPr>
        <p:grpSpPr>
          <a:xfrm>
            <a:off x="4233739" y="2143032"/>
            <a:ext cx="4910261" cy="4340317"/>
            <a:chOff x="4093735" y="700051"/>
            <a:chExt cx="4910261" cy="4340317"/>
          </a:xfrm>
        </p:grpSpPr>
        <p:grpSp>
          <p:nvGrpSpPr>
            <p:cNvPr id="4" name="Gruppo 12"/>
            <p:cNvGrpSpPr/>
            <p:nvPr/>
          </p:nvGrpSpPr>
          <p:grpSpPr>
            <a:xfrm>
              <a:off x="4093735" y="700051"/>
              <a:ext cx="4910261" cy="4340317"/>
              <a:chOff x="721360" y="1075515"/>
              <a:chExt cx="7061200" cy="5711365"/>
            </a:xfrm>
          </p:grpSpPr>
          <p:pic>
            <p:nvPicPr>
              <p:cNvPr id="15" name="Immagine 14"/>
              <p:cNvPicPr>
                <a:picLocks noChangeAspect="1"/>
              </p:cNvPicPr>
              <p:nvPr/>
            </p:nvPicPr>
            <p:blipFill rotWithShape="1">
              <a:blip r:embed="rId4" cstate="print"/>
              <a:srcRect t="76593" r="22778"/>
              <a:stretch/>
            </p:blipFill>
            <p:spPr>
              <a:xfrm>
                <a:off x="721360" y="5181600"/>
                <a:ext cx="7061200" cy="1605280"/>
              </a:xfrm>
              <a:prstGeom prst="rect">
                <a:avLst/>
              </a:prstGeom>
            </p:spPr>
          </p:pic>
          <p:pic>
            <p:nvPicPr>
              <p:cNvPr id="16" name="Immagine 15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8334" t="9164" r="24889" b="30964"/>
              <a:stretch/>
            </p:blipFill>
            <p:spPr>
              <a:xfrm>
                <a:off x="2255520" y="1075515"/>
                <a:ext cx="4277360" cy="4106085"/>
              </a:xfrm>
              <a:prstGeom prst="rect">
                <a:avLst/>
              </a:prstGeom>
            </p:spPr>
          </p:pic>
        </p:grpSp>
        <p:sp>
          <p:nvSpPr>
            <p:cNvPr id="14" name="Freccia destra 13"/>
            <p:cNvSpPr/>
            <p:nvPr/>
          </p:nvSpPr>
          <p:spPr>
            <a:xfrm rot="2135902">
              <a:off x="4987035" y="879203"/>
              <a:ext cx="660667" cy="354623"/>
            </a:xfrm>
            <a:prstGeom prst="rightArrow">
              <a:avLst>
                <a:gd name="adj1" fmla="val 50000"/>
                <a:gd name="adj2" fmla="val 7476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it-IT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8"/>
          <p:cNvSpPr/>
          <p:nvPr/>
        </p:nvSpPr>
        <p:spPr>
          <a:xfrm>
            <a:off x="4650126" y="1653005"/>
            <a:ext cx="4020111" cy="338554"/>
          </a:xfrm>
          <a:prstGeom prst="rect">
            <a:avLst/>
          </a:prstGeom>
          <a:solidFill>
            <a:srgbClr val="A6A6A6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92075" indent="-92075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0000"/>
                </a:solidFill>
                <a:latin typeface="Comic Sans MS" charset="0"/>
              </a:rPr>
              <a:t>Uso della CPU nei Tier2 di ATLAS  </a:t>
            </a:r>
          </a:p>
        </p:txBody>
      </p:sp>
      <p:sp>
        <p:nvSpPr>
          <p:cNvPr id="153601" name="Rectangle 1"/>
          <p:cNvSpPr>
            <a:spLocks noChangeArrowheads="1"/>
          </p:cNvSpPr>
          <p:nvPr/>
        </p:nvSpPr>
        <p:spPr bwMode="auto">
          <a:xfrm flipH="1">
            <a:off x="1403648" y="796642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Sono incluse le risorse fornite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da </a:t>
            </a:r>
            <a:r>
              <a:rPr lang="it-IT" sz="2000" dirty="0" err="1" smtClean="0">
                <a:latin typeface="Arial Unicode MS" pitchFamily="34" charset="-128"/>
                <a:cs typeface="Arial" pitchFamily="34" charset="0"/>
              </a:rPr>
              <a:t>R</a:t>
            </a:r>
            <a:r>
              <a:rPr kumimoji="0" lang="it-IT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eCaS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al Tier-2 </a:t>
            </a:r>
            <a:r>
              <a:rPr kumimoji="0" lang="it-IT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Atlas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2935977"/>
            <a:ext cx="1331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ATLAS-NA 30.6 %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95936" y="2575937"/>
            <a:ext cx="13316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ATLAS-NA 2.9 %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347864" y="235991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CNAF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331640" y="4437113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LNF                            </a:t>
            </a:r>
            <a:r>
              <a:rPr lang="it-IT" sz="1200" b="1" dirty="0" err="1" smtClean="0"/>
              <a:t>MI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987824" y="4221088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RM1</a:t>
            </a:r>
            <a:endParaRPr lang="it-IT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19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72008"/>
            <a:ext cx="9144000" cy="11247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Obiettivi della politica di coesione europea 2007/2013</a:t>
            </a:r>
          </a:p>
        </p:txBody>
      </p:sp>
      <p:sp>
        <p:nvSpPr>
          <p:cNvPr id="7" name="Rettangolo 6"/>
          <p:cNvSpPr/>
          <p:nvPr/>
        </p:nvSpPr>
        <p:spPr>
          <a:xfrm>
            <a:off x="509585" y="898842"/>
            <a:ext cx="8058150" cy="36933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 smtClean="0">
              <a:solidFill>
                <a:srgbClr val="FF0000"/>
              </a:solidFill>
              <a:cs typeface="Arial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 smtClean="0">
              <a:solidFill>
                <a:srgbClr val="FF0000"/>
              </a:solidFill>
              <a:cs typeface="Arial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FF0000"/>
                </a:solidFill>
                <a:cs typeface="Arial"/>
              </a:rPr>
              <a:t>L’obiettivo </a:t>
            </a:r>
            <a:r>
              <a:rPr lang="it-IT" kern="0" dirty="0">
                <a:solidFill>
                  <a:srgbClr val="FF0000"/>
                </a:solidFill>
                <a:cs typeface="Arial"/>
              </a:rPr>
              <a:t>Convergenza </a:t>
            </a:r>
            <a:r>
              <a:rPr lang="it-IT" kern="0" dirty="0">
                <a:solidFill>
                  <a:srgbClr val="0000FF"/>
                </a:solidFill>
                <a:cs typeface="Arial"/>
              </a:rPr>
              <a:t>riguarda gli Stati membri e le </a:t>
            </a:r>
            <a:endParaRPr lang="it-IT" kern="0" dirty="0" smtClean="0">
              <a:solidFill>
                <a:srgbClr val="0000FF"/>
              </a:solidFill>
              <a:cs typeface="Arial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0000FF"/>
                </a:solidFill>
                <a:cs typeface="Arial"/>
              </a:rPr>
              <a:t>regioni </a:t>
            </a:r>
            <a:r>
              <a:rPr lang="it-IT" kern="0" dirty="0">
                <a:solidFill>
                  <a:srgbClr val="0000FF"/>
                </a:solidFill>
                <a:cs typeface="Arial"/>
              </a:rPr>
              <a:t>il cui PIL pro capite è inferiore al 75% della media </a:t>
            </a:r>
            <a:endParaRPr lang="it-IT" kern="0" dirty="0" smtClean="0">
              <a:solidFill>
                <a:srgbClr val="0000FF"/>
              </a:solidFill>
              <a:cs typeface="Arial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0000FF"/>
                </a:solidFill>
                <a:cs typeface="Arial"/>
              </a:rPr>
              <a:t>comunitaria </a:t>
            </a:r>
            <a:r>
              <a:rPr lang="it-IT" kern="0" dirty="0">
                <a:solidFill>
                  <a:srgbClr val="0000FF"/>
                </a:solidFill>
                <a:cs typeface="Arial"/>
              </a:rPr>
              <a:t>ed è volto ad accelerare la convergenza degli </a:t>
            </a:r>
            <a:endParaRPr lang="it-IT" kern="0" dirty="0" smtClean="0">
              <a:solidFill>
                <a:srgbClr val="0000FF"/>
              </a:solidFill>
              <a:cs typeface="Arial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0000FF"/>
                </a:solidFill>
                <a:cs typeface="Arial"/>
              </a:rPr>
              <a:t>Stati </a:t>
            </a:r>
            <a:r>
              <a:rPr lang="it-IT" kern="0" dirty="0">
                <a:solidFill>
                  <a:srgbClr val="0000FF"/>
                </a:solidFill>
                <a:cs typeface="Arial"/>
              </a:rPr>
              <a:t>membri e delle regioni in ritardo di </a:t>
            </a:r>
            <a:r>
              <a:rPr lang="it-IT" kern="0" dirty="0" smtClean="0">
                <a:solidFill>
                  <a:srgbClr val="0000FF"/>
                </a:solidFill>
                <a:cs typeface="Arial"/>
              </a:rPr>
              <a:t>sviluppo.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 smtClean="0">
              <a:solidFill>
                <a:srgbClr val="FF0000"/>
              </a:solidFill>
              <a:cs typeface="Arial"/>
            </a:endParaRP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FF0000"/>
                </a:solidFill>
                <a:cs typeface="Arial"/>
              </a:rPr>
              <a:t>Il Programma Operativo Nazionale "Ricerca e Competitività" 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FF0000"/>
                </a:solidFill>
                <a:cs typeface="Arial"/>
              </a:rPr>
              <a:t>2007-2013 (PON "</a:t>
            </a:r>
            <a:r>
              <a:rPr lang="it-IT" kern="0" dirty="0" err="1" smtClean="0">
                <a:solidFill>
                  <a:srgbClr val="FF0000"/>
                </a:solidFill>
                <a:cs typeface="Arial"/>
              </a:rPr>
              <a:t>R&amp;C</a:t>
            </a:r>
            <a:r>
              <a:rPr lang="it-IT" kern="0" dirty="0" smtClean="0">
                <a:solidFill>
                  <a:srgbClr val="FF0000"/>
                </a:solidFill>
                <a:cs typeface="Arial"/>
              </a:rPr>
              <a:t>")</a:t>
            </a:r>
            <a:r>
              <a:rPr lang="it-IT" kern="0" dirty="0" smtClean="0">
                <a:solidFill>
                  <a:srgbClr val="0000FF"/>
                </a:solidFill>
                <a:cs typeface="Arial"/>
              </a:rPr>
              <a:t> è lo strumento attraverso il quale 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0000FF"/>
                </a:solidFill>
                <a:cs typeface="Arial"/>
              </a:rPr>
              <a:t>l'Italia contribuisce allo sviluppo della Politica di Coesione 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0000FF"/>
                </a:solidFill>
                <a:cs typeface="Arial"/>
              </a:rPr>
              <a:t>della Unione europea a favore delle proprie aree territoriali 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 smtClean="0">
                <a:solidFill>
                  <a:srgbClr val="0000FF"/>
                </a:solidFill>
                <a:cs typeface="Arial"/>
              </a:rPr>
              <a:t>più svantaggiate.</a:t>
            </a:r>
          </a:p>
          <a:p>
            <a:pPr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 smtClean="0">
              <a:solidFill>
                <a:srgbClr val="FF0000"/>
              </a:solidFill>
              <a:cs typeface="Arial"/>
            </a:endParaRPr>
          </a:p>
        </p:txBody>
      </p:sp>
      <p:pic>
        <p:nvPicPr>
          <p:cNvPr id="9" name="Immagine 9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>
          <a:xfrm>
            <a:off x="6372200" y="1556792"/>
            <a:ext cx="2552703" cy="251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/>
          <p:cNvGrpSpPr/>
          <p:nvPr/>
        </p:nvGrpSpPr>
        <p:grpSpPr>
          <a:xfrm>
            <a:off x="1547664" y="4221088"/>
            <a:ext cx="6476996" cy="2016187"/>
            <a:chOff x="2319339" y="4221126"/>
            <a:chExt cx="6476996" cy="2016187"/>
          </a:xfrm>
        </p:grpSpPr>
        <p:pic>
          <p:nvPicPr>
            <p:cNvPr id="11" name="Immagine 12" descr="Schermata 2013-05-27 a 18.37.4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319339" y="4621240"/>
              <a:ext cx="6476996" cy="1616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Ovale 8"/>
            <p:cNvSpPr/>
            <p:nvPr/>
          </p:nvSpPr>
          <p:spPr>
            <a:xfrm>
              <a:off x="3707901" y="4692847"/>
              <a:ext cx="1224134" cy="50405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25402">
              <a:solidFill>
                <a:srgbClr val="FF0000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kern="0">
                <a:solidFill>
                  <a:srgbClr val="FFFFFF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533007" y="4221126"/>
              <a:ext cx="870790" cy="40011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it-IT" sz="2000" b="1" kern="0" dirty="0" smtClean="0">
                  <a:solidFill>
                    <a:srgbClr val="FF0000"/>
                  </a:solidFill>
                  <a:effectLst>
                    <a:outerShdw dist="38096" dir="2700000">
                      <a:srgbClr val="000000"/>
                    </a:outerShdw>
                  </a:effectLst>
                  <a:cs typeface="Arial"/>
                </a:rPr>
                <a:t>ReCaS</a:t>
              </a:r>
              <a:endParaRPr lang="it-IT" b="1" kern="0" dirty="0">
                <a:solidFill>
                  <a:srgbClr val="0000FF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endParaRPr>
            </a:p>
          </p:txBody>
        </p:sp>
        <p:cxnSp>
          <p:nvCxnSpPr>
            <p:cNvPr id="14" name="Connettore 1 11"/>
            <p:cNvCxnSpPr/>
            <p:nvPr/>
          </p:nvCxnSpPr>
          <p:spPr>
            <a:xfrm rot="16199987" flipV="1">
              <a:off x="4244828" y="4524414"/>
              <a:ext cx="257541" cy="107259"/>
            </a:xfrm>
            <a:prstGeom prst="straightConnector1">
              <a:avLst/>
            </a:prstGeom>
            <a:noFill/>
            <a:ln w="9528">
              <a:solidFill>
                <a:srgbClr val="0000FF"/>
              </a:solidFill>
              <a:prstDash val="solid"/>
            </a:ln>
          </p:spPr>
        </p:cxnSp>
      </p:grpSp>
      <p:sp>
        <p:nvSpPr>
          <p:cNvPr id="15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580112" y="4365104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PRISMA</a:t>
            </a:r>
            <a:endParaRPr lang="it-IT" b="1" kern="0" dirty="0">
              <a:solidFill>
                <a:srgbClr val="0000FF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5724128" y="4725144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8529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67544" y="188640"/>
            <a:ext cx="8228880" cy="720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it-IT" sz="4000" b="1" kern="0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ReCaS</a:t>
            </a:r>
            <a:r>
              <a:rPr lang="it-IT" sz="40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per Belle </a:t>
            </a:r>
            <a:r>
              <a:rPr lang="it-IT" sz="4000" b="1" kern="0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II</a:t>
            </a:r>
            <a:endParaRPr lang="en-US" sz="4000" b="1" kern="0" dirty="0" err="1" smtClean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95536" y="1124744"/>
            <a:ext cx="8478939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Il </a:t>
            </a:r>
            <a:r>
              <a:rPr lang="it-IT" sz="1800" dirty="0" err="1" smtClean="0">
                <a:solidFill>
                  <a:srgbClr val="0000FF"/>
                </a:solidFill>
              </a:rPr>
              <a:t>MoU</a:t>
            </a:r>
            <a:r>
              <a:rPr lang="it-IT" sz="1800" dirty="0" smtClean="0">
                <a:solidFill>
                  <a:srgbClr val="0000FF"/>
                </a:solidFill>
              </a:rPr>
              <a:t> INFN-KEK-altri è stato firmato a febbraio 2014. Esso prevede un Tier1 (CNAF) essenzialmente per i dati ed una «Tier2 </a:t>
            </a:r>
            <a:r>
              <a:rPr lang="it-IT" sz="1800" dirty="0" err="1" smtClean="0">
                <a:solidFill>
                  <a:srgbClr val="0000FF"/>
                </a:solidFill>
              </a:rPr>
              <a:t>federation</a:t>
            </a:r>
            <a:r>
              <a:rPr lang="it-IT" sz="1800" dirty="0" smtClean="0">
                <a:solidFill>
                  <a:srgbClr val="0000FF"/>
                </a:solidFill>
              </a:rPr>
              <a:t>» (LNF, NA, PI, TO).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 Nel complesso, si deve garantire: </a:t>
            </a:r>
          </a:p>
          <a:p>
            <a:pPr algn="just">
              <a:lnSpc>
                <a:spcPct val="150000"/>
              </a:lnSpc>
              <a:buFont typeface="Arial"/>
              <a:buAutoNum type="alphaLcParenR"/>
            </a:pPr>
            <a:r>
              <a:rPr lang="it-IT" sz="1800" dirty="0" smtClean="0">
                <a:solidFill>
                  <a:srgbClr val="0000FF"/>
                </a:solidFill>
              </a:rPr>
              <a:t>il 10% del </a:t>
            </a:r>
            <a:r>
              <a:rPr lang="it-IT" sz="1800" dirty="0" err="1" smtClean="0">
                <a:solidFill>
                  <a:srgbClr val="0000FF"/>
                </a:solidFill>
              </a:rPr>
              <a:t>computing</a:t>
            </a:r>
            <a:r>
              <a:rPr lang="it-IT" sz="1800" dirty="0" smtClean="0">
                <a:solidFill>
                  <a:srgbClr val="0000FF"/>
                </a:solidFill>
              </a:rPr>
              <a:t>;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b) il 10% dello storage, per tutto l’esperimento. </a:t>
            </a:r>
          </a:p>
          <a:p>
            <a:pPr algn="just">
              <a:lnSpc>
                <a:spcPct val="150000"/>
              </a:lnSpc>
              <a:buNone/>
            </a:pPr>
            <a:endParaRPr lang="it-IT" sz="1800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Dall’inizio 2014 sono partire le MC (Montecarlo </a:t>
            </a:r>
            <a:r>
              <a:rPr lang="it-IT" sz="1800" dirty="0" err="1" smtClean="0">
                <a:solidFill>
                  <a:srgbClr val="0000FF"/>
                </a:solidFill>
              </a:rPr>
              <a:t>Campaign</a:t>
            </a:r>
            <a:r>
              <a:rPr lang="it-IT" sz="1800" dirty="0" smtClean="0">
                <a:solidFill>
                  <a:srgbClr val="0000FF"/>
                </a:solidFill>
              </a:rPr>
              <a:t>), due mesi sì e due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mesi no. Non ben definita l’esigenza in </a:t>
            </a:r>
            <a:r>
              <a:rPr lang="it-IT" sz="1800" dirty="0" err="1" smtClean="0">
                <a:solidFill>
                  <a:srgbClr val="0000FF"/>
                </a:solidFill>
              </a:rPr>
              <a:t>kHS</a:t>
            </a:r>
            <a:r>
              <a:rPr lang="it-IT" sz="1800" dirty="0" smtClean="0">
                <a:solidFill>
                  <a:srgbClr val="0000FF"/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1800" dirty="0" smtClean="0">
                <a:solidFill>
                  <a:srgbClr val="0000FF"/>
                </a:solidFill>
              </a:rPr>
              <a:t>RECAS ha fornito (dedicati): </a:t>
            </a:r>
          </a:p>
          <a:p>
            <a:pPr algn="just">
              <a:lnSpc>
                <a:spcPct val="150000"/>
              </a:lnSpc>
            </a:pPr>
            <a:r>
              <a:rPr lang="it-IT" sz="1800" dirty="0" smtClean="0">
                <a:solidFill>
                  <a:srgbClr val="0000FF"/>
                </a:solidFill>
              </a:rPr>
              <a:t>in 1G01 – </a:t>
            </a:r>
            <a:r>
              <a:rPr lang="it-IT" sz="1800" b="1" dirty="0" smtClean="0">
                <a:solidFill>
                  <a:srgbClr val="0000FF"/>
                </a:solidFill>
              </a:rPr>
              <a:t>n.2 rack </a:t>
            </a:r>
            <a:r>
              <a:rPr lang="it-IT" sz="1800" dirty="0" smtClean="0">
                <a:solidFill>
                  <a:srgbClr val="0000FF"/>
                </a:solidFill>
              </a:rPr>
              <a:t>completi di impianti (quota-parte) (</a:t>
            </a:r>
            <a:r>
              <a:rPr lang="it-IT" sz="1800" dirty="0" smtClean="0">
                <a:solidFill>
                  <a:srgbClr val="FF0000"/>
                </a:solidFill>
              </a:rPr>
              <a:t>130 KE</a:t>
            </a:r>
            <a:r>
              <a:rPr lang="it-IT" sz="1800" dirty="0" smtClean="0">
                <a:solidFill>
                  <a:srgbClr val="0000FF"/>
                </a:solidFill>
              </a:rPr>
              <a:t>), </a:t>
            </a:r>
            <a:r>
              <a:rPr lang="it-IT" sz="1800" b="1" dirty="0" smtClean="0">
                <a:solidFill>
                  <a:srgbClr val="0000FF"/>
                </a:solidFill>
              </a:rPr>
              <a:t>n.5 server </a:t>
            </a:r>
            <a:r>
              <a:rPr lang="it-IT" sz="1800" dirty="0" smtClean="0">
                <a:solidFill>
                  <a:srgbClr val="0000FF"/>
                </a:solidFill>
              </a:rPr>
              <a:t>per 4 </a:t>
            </a:r>
            <a:r>
              <a:rPr lang="it-IT" sz="1800" dirty="0" err="1" smtClean="0">
                <a:solidFill>
                  <a:srgbClr val="0000FF"/>
                </a:solidFill>
              </a:rPr>
              <a:t>kHS</a:t>
            </a:r>
            <a:r>
              <a:rPr lang="it-IT" sz="1800" dirty="0" smtClean="0">
                <a:solidFill>
                  <a:srgbClr val="0000FF"/>
                </a:solidFill>
              </a:rPr>
              <a:t> (</a:t>
            </a:r>
            <a:r>
              <a:rPr lang="it-IT" sz="1800" dirty="0" smtClean="0">
                <a:solidFill>
                  <a:srgbClr val="FF0000"/>
                </a:solidFill>
              </a:rPr>
              <a:t>30 KE</a:t>
            </a:r>
            <a:r>
              <a:rPr lang="it-IT" sz="1800" dirty="0" smtClean="0">
                <a:solidFill>
                  <a:srgbClr val="0000FF"/>
                </a:solidFill>
              </a:rPr>
              <a:t>), </a:t>
            </a:r>
            <a:r>
              <a:rPr lang="it-IT" sz="1800" b="1" dirty="0" smtClean="0">
                <a:solidFill>
                  <a:srgbClr val="0000FF"/>
                </a:solidFill>
              </a:rPr>
              <a:t>n.1 storage da 384 TB </a:t>
            </a:r>
            <a:r>
              <a:rPr lang="it-IT" sz="1800" dirty="0" smtClean="0">
                <a:solidFill>
                  <a:srgbClr val="0000FF"/>
                </a:solidFill>
              </a:rPr>
              <a:t>(</a:t>
            </a:r>
            <a:r>
              <a:rPr lang="it-IT" sz="1800" dirty="0" smtClean="0">
                <a:solidFill>
                  <a:srgbClr val="FF0000"/>
                </a:solidFill>
              </a:rPr>
              <a:t>65 KE</a:t>
            </a:r>
            <a:r>
              <a:rPr lang="it-IT" sz="1800" dirty="0" smtClean="0">
                <a:solidFill>
                  <a:srgbClr val="0000FF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1800" dirty="0" smtClean="0">
                <a:solidFill>
                  <a:srgbClr val="0000FF"/>
                </a:solidFill>
              </a:rPr>
              <a:t>In SCoPE </a:t>
            </a:r>
            <a:r>
              <a:rPr lang="it-IT" sz="1800" b="1" dirty="0" smtClean="0">
                <a:solidFill>
                  <a:srgbClr val="0000FF"/>
                </a:solidFill>
              </a:rPr>
              <a:t>– </a:t>
            </a:r>
            <a:r>
              <a:rPr lang="it-IT" sz="1800" b="1" dirty="0">
                <a:solidFill>
                  <a:srgbClr val="0000FF"/>
                </a:solidFill>
              </a:rPr>
              <a:t>n.5 server </a:t>
            </a:r>
            <a:r>
              <a:rPr lang="it-IT" sz="1800" dirty="0">
                <a:solidFill>
                  <a:srgbClr val="0000FF"/>
                </a:solidFill>
              </a:rPr>
              <a:t>per 4 </a:t>
            </a:r>
            <a:r>
              <a:rPr lang="it-IT" sz="1800" dirty="0" err="1">
                <a:solidFill>
                  <a:srgbClr val="0000FF"/>
                </a:solidFill>
              </a:rPr>
              <a:t>kHS</a:t>
            </a:r>
            <a:r>
              <a:rPr lang="it-IT" sz="1800" dirty="0">
                <a:solidFill>
                  <a:srgbClr val="0000FF"/>
                </a:solidFill>
              </a:rPr>
              <a:t> (</a:t>
            </a:r>
            <a:r>
              <a:rPr lang="it-IT" sz="1800" dirty="0" smtClean="0">
                <a:solidFill>
                  <a:srgbClr val="FF0000"/>
                </a:solidFill>
              </a:rPr>
              <a:t>35 </a:t>
            </a:r>
            <a:r>
              <a:rPr lang="it-IT" sz="1800" dirty="0">
                <a:solidFill>
                  <a:srgbClr val="FF0000"/>
                </a:solidFill>
              </a:rPr>
              <a:t>KE</a:t>
            </a:r>
            <a:r>
              <a:rPr lang="it-IT" sz="1800" dirty="0">
                <a:solidFill>
                  <a:srgbClr val="0000FF"/>
                </a:solidFill>
              </a:rPr>
              <a:t>), </a:t>
            </a:r>
            <a:r>
              <a:rPr lang="it-IT" sz="1800" b="1" dirty="0" smtClean="0">
                <a:solidFill>
                  <a:srgbClr val="0000FF"/>
                </a:solidFill>
              </a:rPr>
              <a:t>n.2 </a:t>
            </a:r>
            <a:r>
              <a:rPr lang="it-IT" sz="1800" b="1" dirty="0">
                <a:solidFill>
                  <a:srgbClr val="0000FF"/>
                </a:solidFill>
              </a:rPr>
              <a:t>storage </a:t>
            </a:r>
            <a:r>
              <a:rPr lang="it-IT" sz="1800" b="1" dirty="0" smtClean="0">
                <a:solidFill>
                  <a:srgbClr val="0000FF"/>
                </a:solidFill>
              </a:rPr>
              <a:t>da 320 </a:t>
            </a:r>
            <a:r>
              <a:rPr lang="it-IT" sz="1800" b="1" dirty="0">
                <a:solidFill>
                  <a:srgbClr val="0000FF"/>
                </a:solidFill>
              </a:rPr>
              <a:t>TB </a:t>
            </a:r>
            <a:r>
              <a:rPr lang="it-IT" sz="1800" dirty="0" smtClean="0">
                <a:solidFill>
                  <a:srgbClr val="0000FF"/>
                </a:solidFill>
              </a:rPr>
              <a:t>(</a:t>
            </a:r>
            <a:r>
              <a:rPr lang="it-IT" sz="1800" dirty="0" smtClean="0">
                <a:solidFill>
                  <a:srgbClr val="FF0000"/>
                </a:solidFill>
              </a:rPr>
              <a:t>120 </a:t>
            </a:r>
            <a:r>
              <a:rPr lang="it-IT" sz="1800" dirty="0">
                <a:solidFill>
                  <a:srgbClr val="FF0000"/>
                </a:solidFill>
              </a:rPr>
              <a:t>KE</a:t>
            </a:r>
            <a:r>
              <a:rPr lang="it-IT" sz="1800" dirty="0">
                <a:solidFill>
                  <a:srgbClr val="0000FF"/>
                </a:solidFill>
              </a:rPr>
              <a:t>)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endParaRPr lang="it-IT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323528" y="980728"/>
            <a:ext cx="8478939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1800" b="1" dirty="0" err="1" smtClean="0">
                <a:solidFill>
                  <a:srgbClr val="0000FF"/>
                </a:solidFill>
              </a:rPr>
              <a:t>ReCaS</a:t>
            </a:r>
            <a:r>
              <a:rPr lang="it-IT" sz="1800" b="1" dirty="0" smtClean="0">
                <a:solidFill>
                  <a:srgbClr val="0000FF"/>
                </a:solidFill>
              </a:rPr>
              <a:t> </a:t>
            </a:r>
            <a:r>
              <a:rPr lang="it-IT" sz="1800" dirty="0" smtClean="0">
                <a:solidFill>
                  <a:srgbClr val="0000FF"/>
                </a:solidFill>
              </a:rPr>
              <a:t>fornisce risorse in </a:t>
            </a:r>
            <a:r>
              <a:rPr lang="it-IT" sz="1800" b="1" i="1" dirty="0" smtClean="0">
                <a:solidFill>
                  <a:srgbClr val="0000FF"/>
                </a:solidFill>
              </a:rPr>
              <a:t>fair share </a:t>
            </a:r>
            <a:r>
              <a:rPr lang="it-IT" sz="1800" dirty="0" smtClean="0">
                <a:solidFill>
                  <a:srgbClr val="0000FF"/>
                </a:solidFill>
              </a:rPr>
              <a:t>per le MC di </a:t>
            </a:r>
            <a:r>
              <a:rPr lang="it-IT" sz="1800" b="1" dirty="0" smtClean="0">
                <a:solidFill>
                  <a:srgbClr val="0000FF"/>
                </a:solidFill>
              </a:rPr>
              <a:t>Belle II </a:t>
            </a:r>
            <a:r>
              <a:rPr lang="it-IT" sz="1800" dirty="0" smtClean="0">
                <a:solidFill>
                  <a:srgbClr val="0000FF"/>
                </a:solidFill>
              </a:rPr>
              <a:t>(10 </a:t>
            </a:r>
            <a:r>
              <a:rPr lang="it-IT" sz="1800" dirty="0" err="1" smtClean="0">
                <a:solidFill>
                  <a:srgbClr val="0000FF"/>
                </a:solidFill>
              </a:rPr>
              <a:t>kHS</a:t>
            </a:r>
            <a:r>
              <a:rPr lang="it-IT" sz="1800" dirty="0" smtClean="0">
                <a:solidFill>
                  <a:srgbClr val="0000FF"/>
                </a:solidFill>
              </a:rPr>
              <a:t>). A novembre sono state determinanti per raggiungere e superare la quota italiana del 10% </a:t>
            </a:r>
            <a:endParaRPr lang="it-IT" sz="1800" dirty="0">
              <a:solidFill>
                <a:srgbClr val="0000FF"/>
              </a:solidFill>
            </a:endParaRPr>
          </a:p>
        </p:txBody>
      </p:sp>
      <p:pic>
        <p:nvPicPr>
          <p:cNvPr id="4" name="Immagine 3" descr="C:\Users\Domenico\Downloads\Belle II MC summary NAPOLI sept-nov 20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2" y="2204864"/>
            <a:ext cx="6196681" cy="4437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2 7"/>
          <p:cNvCxnSpPr/>
          <p:nvPr/>
        </p:nvCxnSpPr>
        <p:spPr>
          <a:xfrm rot="16200000" flipV="1">
            <a:off x="5629618" y="3883550"/>
            <a:ext cx="1197134" cy="864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807161" y="4581128"/>
            <a:ext cx="2029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Fermo monitoring </a:t>
            </a:r>
          </a:p>
          <a:p>
            <a:r>
              <a:rPr lang="it-IT" sz="1400" dirty="0" smtClean="0"/>
              <a:t>al KEK per upgrade </a:t>
            </a:r>
          </a:p>
          <a:p>
            <a:r>
              <a:rPr lang="it-IT" sz="1400" dirty="0" smtClean="0"/>
              <a:t>+ irraggiungibilità nodi </a:t>
            </a:r>
          </a:p>
          <a:p>
            <a:r>
              <a:rPr lang="it-IT" sz="1400" dirty="0" smtClean="0"/>
              <a:t>(ma funzionavano) 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2204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 k</a:t>
            </a:r>
            <a:endParaRPr lang="it-IT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0" y="273600"/>
            <a:ext cx="9144000" cy="491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Ultima MC production per Belle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in Italia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456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Domenico\Downloads\Belle II MC summary CNAF sept-nov 201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1" y="992354"/>
            <a:ext cx="3850003" cy="285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elle II MC summary PISA sept-nov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67240"/>
            <a:ext cx="3816424" cy="277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elle II MC summary TORINO sept-nov 2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6119"/>
            <a:ext cx="3672408" cy="27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C:\Users\Domenico\Downloads\Belle II MC summary FRASCATI sept-nov 20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46120"/>
            <a:ext cx="3600400" cy="26626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251520" y="98072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 k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370774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k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172400" y="10527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 k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56021" y="377716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 k</a:t>
            </a:r>
            <a:endParaRPr lang="it-IT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273600"/>
            <a:ext cx="9144000" cy="491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Confronto con gli altri siti italiani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4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67544" y="188640"/>
            <a:ext cx="8228880" cy="720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it-IT" sz="4000" b="1" kern="0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ReCaS</a:t>
            </a:r>
            <a:r>
              <a:rPr lang="it-IT" sz="40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per km3NeT</a:t>
            </a:r>
            <a:endParaRPr lang="en-US" sz="4000" b="1" kern="0" dirty="0" err="1" smtClean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31300" y="1268760"/>
            <a:ext cx="8478939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it-IT" sz="2000" b="1" dirty="0" smtClean="0">
                <a:solidFill>
                  <a:srgbClr val="0000FF"/>
                </a:solidFill>
              </a:rPr>
              <a:t>Km3NeT</a:t>
            </a:r>
            <a:r>
              <a:rPr lang="it-IT" sz="2000" dirty="0" smtClean="0">
                <a:solidFill>
                  <a:srgbClr val="0000FF"/>
                </a:solidFill>
              </a:rPr>
              <a:t> a Napoli/Salerno (P. Migliozzi, C. Bozza) ha iniziato il </a:t>
            </a:r>
            <a:r>
              <a:rPr lang="it-IT" sz="2000" dirty="0" err="1" smtClean="0">
                <a:solidFill>
                  <a:srgbClr val="0000FF"/>
                </a:solidFill>
              </a:rPr>
              <a:t>computing</a:t>
            </a:r>
            <a:r>
              <a:rPr lang="it-IT" sz="2000" dirty="0" smtClean="0">
                <a:solidFill>
                  <a:srgbClr val="0000FF"/>
                </a:solidFill>
              </a:rPr>
              <a:t> a fine 2013 con </a:t>
            </a:r>
            <a:r>
              <a:rPr lang="it-IT" sz="2000" b="1" dirty="0" smtClean="0">
                <a:solidFill>
                  <a:srgbClr val="0000FF"/>
                </a:solidFill>
              </a:rPr>
              <a:t>n.1 server </a:t>
            </a:r>
            <a:r>
              <a:rPr lang="it-IT" sz="2000" dirty="0" smtClean="0">
                <a:solidFill>
                  <a:srgbClr val="0000FF"/>
                </a:solidFill>
              </a:rPr>
              <a:t>(16 core) e </a:t>
            </a:r>
            <a:r>
              <a:rPr lang="it-IT" sz="2000" b="1" dirty="0" smtClean="0">
                <a:solidFill>
                  <a:srgbClr val="0000FF"/>
                </a:solidFill>
              </a:rPr>
              <a:t>n.1 NAS </a:t>
            </a:r>
            <a:r>
              <a:rPr lang="it-IT" sz="2000" dirty="0" smtClean="0">
                <a:solidFill>
                  <a:srgbClr val="0000FF"/>
                </a:solidFill>
              </a:rPr>
              <a:t>(8 TB), usati per un database RDBMS (Oracle). Il DB è usato per il book-</a:t>
            </a:r>
            <a:r>
              <a:rPr lang="it-IT" sz="2000" dirty="0" err="1" smtClean="0">
                <a:solidFill>
                  <a:srgbClr val="0000FF"/>
                </a:solidFill>
              </a:rPr>
              <a:t>keeping</a:t>
            </a:r>
            <a:r>
              <a:rPr lang="it-IT" sz="2000" dirty="0" smtClean="0">
                <a:solidFill>
                  <a:srgbClr val="0000FF"/>
                </a:solidFill>
              </a:rPr>
              <a:t> dei dati dei detector, dei dati di </a:t>
            </a:r>
            <a:r>
              <a:rPr lang="it-IT" sz="2000" dirty="0">
                <a:solidFill>
                  <a:srgbClr val="0000FF"/>
                </a:solidFill>
              </a:rPr>
              <a:t>calibrazione e di management, ed è una replica di quanto c’è a </a:t>
            </a:r>
            <a:r>
              <a:rPr lang="it-IT" sz="2000" b="1" dirty="0">
                <a:solidFill>
                  <a:srgbClr val="0000FF"/>
                </a:solidFill>
              </a:rPr>
              <a:t>Lyon al </a:t>
            </a:r>
            <a:r>
              <a:rPr lang="en-US" sz="2000" b="1" dirty="0">
                <a:solidFill>
                  <a:srgbClr val="0000FF"/>
                </a:solidFill>
              </a:rPr>
              <a:t>CCIN2P3 computing </a:t>
            </a:r>
            <a:r>
              <a:rPr lang="en-US" sz="2000" b="1" dirty="0" err="1">
                <a:solidFill>
                  <a:srgbClr val="0000FF"/>
                </a:solidFill>
              </a:rPr>
              <a:t>centre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  <a:r>
              <a:rPr lang="en-US" sz="2000" dirty="0" err="1">
                <a:solidFill>
                  <a:srgbClr val="0000FF"/>
                </a:solidFill>
              </a:rPr>
              <a:t>L’accesso</a:t>
            </a:r>
            <a:r>
              <a:rPr lang="en-US" sz="2000" dirty="0">
                <a:solidFill>
                  <a:srgbClr val="0000FF"/>
                </a:solidFill>
              </a:rPr>
              <a:t> al DB </a:t>
            </a:r>
            <a:r>
              <a:rPr lang="en-US" sz="2000" dirty="0" err="1">
                <a:solidFill>
                  <a:srgbClr val="0000FF"/>
                </a:solidFill>
              </a:rPr>
              <a:t>avviene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attraverso</a:t>
            </a:r>
            <a:r>
              <a:rPr lang="en-US" sz="2000" dirty="0">
                <a:solidFill>
                  <a:srgbClr val="0000FF"/>
                </a:solidFill>
              </a:rPr>
              <a:t> un Application Web server, </a:t>
            </a:r>
            <a:r>
              <a:rPr lang="en-US" sz="2000" dirty="0" err="1">
                <a:solidFill>
                  <a:srgbClr val="0000FF"/>
                </a:solidFill>
              </a:rPr>
              <a:t>che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fungerà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anche</a:t>
            </a:r>
            <a:r>
              <a:rPr lang="en-US" sz="2000" dirty="0">
                <a:solidFill>
                  <a:srgbClr val="0000FF"/>
                </a:solidFill>
              </a:rPr>
              <a:t> da bridge verso Cloud e/o Grid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buFont typeface="Arial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ReCaS</a:t>
            </a:r>
            <a:r>
              <a:rPr lang="en-US" sz="2000" dirty="0" smtClean="0">
                <a:solidFill>
                  <a:srgbClr val="FF0000"/>
                </a:solidFill>
              </a:rPr>
              <a:t> ha </a:t>
            </a:r>
            <a:r>
              <a:rPr lang="en-US" sz="2000" dirty="0" err="1" smtClean="0">
                <a:solidFill>
                  <a:srgbClr val="FF0000"/>
                </a:solidFill>
              </a:rPr>
              <a:t>dapprima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potenziato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il</a:t>
            </a:r>
            <a:r>
              <a:rPr lang="en-US" sz="2000" dirty="0" smtClean="0">
                <a:solidFill>
                  <a:srgbClr val="FF0000"/>
                </a:solidFill>
              </a:rPr>
              <a:t> server (10 TB) e poi ha </a:t>
            </a:r>
            <a:r>
              <a:rPr lang="en-US" sz="2000" dirty="0" err="1" smtClean="0">
                <a:solidFill>
                  <a:srgbClr val="FF0000"/>
                </a:solidFill>
              </a:rPr>
              <a:t>messo</a:t>
            </a:r>
            <a:r>
              <a:rPr lang="en-US" sz="2000" dirty="0" smtClean="0">
                <a:solidFill>
                  <a:srgbClr val="FF0000"/>
                </a:solidFill>
              </a:rPr>
              <a:t> a </a:t>
            </a:r>
            <a:r>
              <a:rPr lang="en-US" sz="2000" dirty="0" err="1" smtClean="0">
                <a:solidFill>
                  <a:srgbClr val="FF0000"/>
                </a:solidFill>
              </a:rPr>
              <a:t>disposizione</a:t>
            </a:r>
            <a:r>
              <a:rPr lang="en-US" sz="2000" dirty="0" smtClean="0">
                <a:solidFill>
                  <a:srgbClr val="FF0000"/>
                </a:solidFill>
              </a:rPr>
              <a:t> un </a:t>
            </a:r>
            <a:r>
              <a:rPr lang="en-US" sz="2000" dirty="0" err="1" smtClean="0">
                <a:solidFill>
                  <a:srgbClr val="FF0000"/>
                </a:solidFill>
              </a:rPr>
              <a:t>armadio</a:t>
            </a:r>
            <a:r>
              <a:rPr lang="en-US" sz="2000" dirty="0" smtClean="0">
                <a:solidFill>
                  <a:srgbClr val="FF0000"/>
                </a:solidFill>
              </a:rPr>
              <a:t> rack </a:t>
            </a:r>
            <a:r>
              <a:rPr lang="en-US" sz="2000" dirty="0" err="1" smtClean="0">
                <a:solidFill>
                  <a:srgbClr val="FF0000"/>
                </a:solidFill>
              </a:rPr>
              <a:t>completo</a:t>
            </a:r>
            <a:r>
              <a:rPr lang="en-US" sz="2000" dirty="0" smtClean="0">
                <a:solidFill>
                  <a:srgbClr val="FF0000"/>
                </a:solidFill>
              </a:rPr>
              <a:t> (con la quota-parte </a:t>
            </a:r>
            <a:r>
              <a:rPr lang="en-US" sz="2000" dirty="0" err="1" smtClean="0">
                <a:solidFill>
                  <a:srgbClr val="FF0000"/>
                </a:solidFill>
              </a:rPr>
              <a:t>degli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impianti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65 KE</a:t>
            </a:r>
            <a:r>
              <a:rPr lang="en-US" sz="2000" dirty="0" smtClean="0">
                <a:solidFill>
                  <a:srgbClr val="FF0000"/>
                </a:solidFill>
              </a:rPr>
              <a:t>) e la rete locale 10 </a:t>
            </a:r>
            <a:r>
              <a:rPr lang="en-US" sz="2000" dirty="0" err="1" smtClean="0">
                <a:solidFill>
                  <a:srgbClr val="FF0000"/>
                </a:solidFill>
              </a:rPr>
              <a:t>GbE</a:t>
            </a:r>
            <a:r>
              <a:rPr lang="en-US" sz="2000" dirty="0" smtClean="0">
                <a:solidFill>
                  <a:srgbClr val="FF0000"/>
                </a:solidFill>
              </a:rPr>
              <a:t> (per quota-parte, </a:t>
            </a:r>
            <a:r>
              <a:rPr lang="en-US" sz="2000" b="1" dirty="0" smtClean="0">
                <a:solidFill>
                  <a:srgbClr val="FF0000"/>
                </a:solidFill>
              </a:rPr>
              <a:t>15 KE</a:t>
            </a:r>
            <a:r>
              <a:rPr lang="en-US" sz="2000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b="1" dirty="0" smtClean="0">
                <a:solidFill>
                  <a:srgbClr val="0000FF"/>
                </a:solidFill>
              </a:rPr>
              <a:t>Km3NeT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ha </a:t>
            </a:r>
            <a:r>
              <a:rPr lang="en-US" sz="2000" dirty="0" err="1" smtClean="0">
                <a:solidFill>
                  <a:srgbClr val="0000FF"/>
                </a:solidFill>
              </a:rPr>
              <a:t>ora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acquisito</a:t>
            </a:r>
            <a:r>
              <a:rPr lang="en-US" sz="2000" dirty="0" smtClean="0">
                <a:solidFill>
                  <a:srgbClr val="0000FF"/>
                </a:solidFill>
              </a:rPr>
              <a:t> con </a:t>
            </a:r>
            <a:r>
              <a:rPr lang="en-US" sz="2000" dirty="0" err="1" smtClean="0">
                <a:solidFill>
                  <a:srgbClr val="0000FF"/>
                </a:solidFill>
              </a:rPr>
              <a:t>fondi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propri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uno</a:t>
            </a:r>
            <a:r>
              <a:rPr lang="en-US" sz="2000" dirty="0" smtClean="0">
                <a:solidFill>
                  <a:srgbClr val="0000FF"/>
                </a:solidFill>
              </a:rPr>
              <a:t> storage (</a:t>
            </a:r>
            <a:r>
              <a:rPr lang="en-US" sz="2000" b="1" dirty="0" smtClean="0">
                <a:solidFill>
                  <a:srgbClr val="0000FF"/>
                </a:solidFill>
              </a:rPr>
              <a:t>384 TB, 65 KE</a:t>
            </a:r>
            <a:r>
              <a:rPr lang="en-US" sz="2000" dirty="0" smtClean="0">
                <a:solidFill>
                  <a:srgbClr val="0000FF"/>
                </a:solidFill>
              </a:rPr>
              <a:t>).</a:t>
            </a:r>
            <a:endParaRPr lang="it-IT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645" y="476672"/>
            <a:ext cx="342889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891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24132"/>
            <a:ext cx="5688632" cy="29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4" name="Titolo 1"/>
          <p:cNvSpPr txBox="1"/>
          <p:nvPr/>
        </p:nvSpPr>
        <p:spPr>
          <a:xfrm>
            <a:off x="395285" y="115891"/>
            <a:ext cx="8229600" cy="5619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Il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futuro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di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ReCaS</a:t>
            </a:r>
            <a:endParaRPr lang="en-US" sz="3200" b="1" kern="0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524" y="908720"/>
            <a:ext cx="8770964" cy="5040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L’Infrastruttura per il Calcolo Scientifico ad Alte Prestazioni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ReCaS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 già allo stato attuale costituisce una infrastruttura di calcolo di riferimento a livello nazionale.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Oltre all’utilizzo per la ricerca fondamentale sarà aperta, nei limiti delle finalità del progetto, anche alle Imprese e alla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PA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. 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it-IT" sz="2400" dirty="0" smtClean="0">
                <a:solidFill>
                  <a:srgbClr val="C00000"/>
                </a:solidFill>
                <a:latin typeface="Calibri" pitchFamily="34" charset="0"/>
                <a:cs typeface="Garamond"/>
              </a:rPr>
              <a:t>Apertura a nuovi utenti: Scienze umane e sociali, Scuola. 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cs typeface="Garamond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E’ strategica la sinergia con altri progetti ed iniziative già in svolgimento, fra cui, tra i principali, il PON PRISMA e GARR-X PROGRESS e in futuro le iniziative connesse a H2020.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cs typeface="Garamond"/>
            </a:endParaRP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La sfida per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ReCaS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Garamond"/>
              </a:rPr>
              <a:t> e per le Regioni della Convergenza sarà assicurarne la sostenibilità e lo sviluppo a lungo termine.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  <a:cs typeface="Garamond"/>
              </a:rPr>
              <a:t>	A tale scopo occorrerà rinnovare l’Accordo tra i tre enti (INFN, </a:t>
            </a:r>
            <a:r>
              <a:rPr lang="it-IT" sz="2400" b="1" dirty="0" err="1" smtClean="0">
                <a:solidFill>
                  <a:srgbClr val="FF0000"/>
                </a:solidFill>
                <a:latin typeface="Calibri" pitchFamily="34" charset="0"/>
                <a:cs typeface="Garamond"/>
              </a:rPr>
              <a:t>UniNA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  <a:cs typeface="Garamond"/>
              </a:rPr>
              <a:t>, </a:t>
            </a:r>
            <a:r>
              <a:rPr lang="it-IT" sz="2400" b="1" dirty="0" err="1" smtClean="0">
                <a:solidFill>
                  <a:srgbClr val="FF0000"/>
                </a:solidFill>
                <a:latin typeface="Calibri" pitchFamily="34" charset="0"/>
                <a:cs typeface="Garamond"/>
              </a:rPr>
              <a:t>UniBA</a:t>
            </a:r>
            <a:r>
              <a:rPr lang="it-IT" sz="2400" b="1" dirty="0" smtClean="0">
                <a:solidFill>
                  <a:srgbClr val="FF0000"/>
                </a:solidFill>
                <a:latin typeface="Calibri" pitchFamily="34" charset="0"/>
                <a:cs typeface="Garamond"/>
              </a:rPr>
              <a:t>) ed eventualmente estenderlo ad altri partner  (ad es. altri enti di ricerca e istituzioni pubbliche o private) in coerenza con le strategie a livello regionale e nazionale.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Garamond"/>
            </a:endParaRPr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9" y="1855852"/>
            <a:ext cx="88204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Finanziamento</a:t>
            </a: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totale</a:t>
            </a: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ReCaS: 13.7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Meuro</a:t>
            </a:r>
            <a:endParaRPr lang="en-US" sz="2400" b="1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it-IT" sz="2000" b="1" dirty="0" smtClean="0">
                <a:solidFill>
                  <a:srgbClr val="0000FF"/>
                </a:solidFill>
              </a:rPr>
              <a:t>(Decreto </a:t>
            </a:r>
            <a:r>
              <a:rPr lang="it-IT" sz="2000" b="1" dirty="0">
                <a:solidFill>
                  <a:srgbClr val="0000FF"/>
                </a:solidFill>
              </a:rPr>
              <a:t>Direttoriale n.957/Ric. dell'11 novembre </a:t>
            </a:r>
            <a:r>
              <a:rPr lang="it-IT" sz="2000" b="1" dirty="0" smtClean="0">
                <a:solidFill>
                  <a:srgbClr val="0000FF"/>
                </a:solidFill>
              </a:rPr>
              <a:t>2011)</a:t>
            </a:r>
            <a:endParaRPr lang="en-US" sz="2000" b="1" dirty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(10</a:t>
            </a:r>
            <a:r>
              <a:rPr lang="en-US" sz="2000" b="1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%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Formazione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,                                          90 %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Potenziamento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infrastrutturale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 INFN (</a:t>
            </a:r>
            <a:r>
              <a:rPr lang="en-US" sz="2400" b="1" dirty="0" err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sedi</a:t>
            </a: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di NA, BA, CT, CS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Università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di Napoli Federico II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Università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di Bari Aldo Moro</a:t>
            </a:r>
            <a:endParaRPr lang="en-US" sz="2400" b="1" dirty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Budget in ME: </a:t>
            </a:r>
            <a:r>
              <a:rPr lang="en-US" sz="2000" b="1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6.9 INFN, 2.1 </a:t>
            </a:r>
            <a:r>
              <a:rPr lang="en-US" sz="2000" b="1" dirty="0" err="1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UniNA</a:t>
            </a:r>
            <a:r>
              <a:rPr lang="en-US" sz="2000" b="1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, 4.7 </a:t>
            </a:r>
            <a:r>
              <a:rPr lang="en-US" sz="2000" b="1" dirty="0" err="1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UniBA</a:t>
            </a:r>
            <a:r>
              <a:rPr lang="en-US" sz="2000" b="1" dirty="0">
                <a:solidFill>
                  <a:srgbClr val="0000FF"/>
                </a:solidFill>
                <a:ea typeface="ＭＳ Ｐゴシック" pitchFamily="34" charset="-128"/>
                <a:cs typeface="Arial" pitchFamily="34" charset="0"/>
              </a:rPr>
              <a:t> )</a:t>
            </a:r>
          </a:p>
          <a:p>
            <a:pPr>
              <a:defRPr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+ </a:t>
            </a:r>
            <a:r>
              <a:rPr lang="en-US" sz="2400" dirty="0" err="1" smtClean="0">
                <a:ea typeface="ＭＳ Ｐゴシック" pitchFamily="34" charset="-128"/>
                <a:cs typeface="Arial" pitchFamily="34" charset="0"/>
              </a:rPr>
              <a:t>sinergie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operative con Univ. Catania, Univ. Calabria e </a:t>
            </a:r>
            <a:r>
              <a:rPr lang="en-US" sz="2400" dirty="0" err="1" smtClean="0">
                <a:ea typeface="ＭＳ Ｐゴシック" pitchFamily="34" charset="-128"/>
                <a:cs typeface="Arial" pitchFamily="34" charset="0"/>
              </a:rPr>
              <a:t>PoliBA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it-IT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  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Durata del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Progetto: </a:t>
            </a: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1 </a:t>
            </a:r>
            <a:r>
              <a:rPr lang="it-IT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ottobre 2011 – </a:t>
            </a: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31 dicembre 2014</a:t>
            </a:r>
          </a:p>
          <a:p>
            <a:pPr>
              <a:defRPr/>
            </a:pP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			   (prorogato al 30 aprile 2015)</a:t>
            </a:r>
          </a:p>
          <a:p>
            <a:pPr>
              <a:buBlip>
                <a:blip r:embed="rId3"/>
              </a:buBlip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  Convegno finale:        </a:t>
            </a:r>
            <a:r>
              <a:rPr lang="it-IT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charset="0"/>
              </a:rPr>
              <a:t>Napoli 16 dicembre 2014</a:t>
            </a:r>
            <a:endParaRPr lang="it-IT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8453" y="1196752"/>
            <a:ext cx="8496944" cy="64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Re</a:t>
            </a:r>
            <a:r>
              <a:rPr lang="en-US" sz="32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te di </a:t>
            </a:r>
            <a:r>
              <a:rPr lang="en-US" sz="32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Ca</a:t>
            </a:r>
            <a:r>
              <a:rPr lang="en-US" sz="32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lcolo</a:t>
            </a:r>
            <a:r>
              <a:rPr lang="en-US" sz="32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 per </a:t>
            </a:r>
            <a:r>
              <a:rPr lang="en-US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S</a:t>
            </a:r>
            <a:r>
              <a:rPr lang="en-US" sz="32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uperB e </a:t>
            </a:r>
            <a:r>
              <a:rPr lang="en-US" sz="32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altre</a:t>
            </a:r>
            <a:r>
              <a:rPr lang="en-US" sz="32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n-ea"/>
                <a:cs typeface="+mn-cs"/>
              </a:rPr>
              <a:t>applicazioni</a:t>
            </a:r>
            <a:endParaRPr lang="en-US" sz="32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+mn-ea"/>
              <a:cs typeface="+mn-cs"/>
            </a:endParaRPr>
          </a:p>
        </p:txBody>
      </p:sp>
      <p:pic>
        <p:nvPicPr>
          <p:cNvPr id="6" name="Immagin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8429625" cy="1067941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5742076" y="3140968"/>
            <a:ext cx="2952328" cy="1477328"/>
            <a:chOff x="5940152" y="3861048"/>
            <a:chExt cx="2952328" cy="1477328"/>
          </a:xfrm>
        </p:grpSpPr>
        <p:sp>
          <p:nvSpPr>
            <p:cNvPr id="7" name="CasellaDiTesto 6"/>
            <p:cNvSpPr txBox="1"/>
            <p:nvPr/>
          </p:nvSpPr>
          <p:spPr>
            <a:xfrm>
              <a:off x="5940152" y="3861048"/>
              <a:ext cx="294542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35 %   Opere edili e Impianti</a:t>
              </a:r>
            </a:p>
            <a:p>
              <a:r>
                <a:rPr lang="it-IT" b="1" dirty="0" smtClean="0">
                  <a:solidFill>
                    <a:srgbClr val="C00000"/>
                  </a:solidFill>
                </a:rPr>
                <a:t>40 %   </a:t>
              </a:r>
              <a:r>
                <a:rPr lang="it-IT" b="1" dirty="0" err="1" smtClean="0">
                  <a:solidFill>
                    <a:srgbClr val="C00000"/>
                  </a:solidFill>
                </a:rPr>
                <a:t>Attezzature</a:t>
              </a:r>
              <a:endParaRPr lang="it-IT" b="1" dirty="0" smtClean="0">
                <a:solidFill>
                  <a:srgbClr val="C00000"/>
                </a:solidFill>
              </a:endParaRPr>
            </a:p>
            <a:p>
              <a:r>
                <a:rPr lang="it-IT" b="1" dirty="0" smtClean="0">
                  <a:solidFill>
                    <a:srgbClr val="C00000"/>
                  </a:solidFill>
                </a:rPr>
                <a:t>10 %   Reti di collegamento</a:t>
              </a:r>
            </a:p>
            <a:p>
              <a:r>
                <a:rPr lang="it-IT" b="1" dirty="0" smtClean="0">
                  <a:solidFill>
                    <a:srgbClr val="C00000"/>
                  </a:solidFill>
                </a:rPr>
                <a:t>12 %   Personale</a:t>
              </a:r>
            </a:p>
            <a:p>
              <a:r>
                <a:rPr lang="it-IT" b="1" dirty="0" smtClean="0">
                  <a:solidFill>
                    <a:srgbClr val="C00000"/>
                  </a:solidFill>
                </a:rPr>
                <a:t>  3 %   Altro (</a:t>
              </a:r>
              <a:r>
                <a:rPr lang="it-IT" b="1" dirty="0" err="1" smtClean="0">
                  <a:solidFill>
                    <a:srgbClr val="C00000"/>
                  </a:solidFill>
                </a:rPr>
                <a:t>Pubblicizz</a:t>
              </a:r>
              <a:r>
                <a:rPr lang="it-IT" b="1" dirty="0" smtClean="0">
                  <a:solidFill>
                    <a:srgbClr val="C00000"/>
                  </a:solidFill>
                </a:rPr>
                <a:t>., ecc.)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5940152" y="3861048"/>
              <a:ext cx="2952328" cy="14401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3" name="Connettore 2 12"/>
          <p:cNvCxnSpPr/>
          <p:nvPr/>
        </p:nvCxnSpPr>
        <p:spPr>
          <a:xfrm rot="5400000">
            <a:off x="7092280" y="3031792"/>
            <a:ext cx="28803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22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9156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251520" y="548680"/>
            <a:ext cx="9807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dip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Co.co.co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23332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547" y="1253202"/>
            <a:ext cx="1190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696646" y="552748"/>
            <a:ext cx="9807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UniBA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dip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Co.co.co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869240"/>
            <a:ext cx="1190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1335" y="1253331"/>
            <a:ext cx="11906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3059832" y="554489"/>
            <a:ext cx="104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INFN-BA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dip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72000" y="55274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INFN-NA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dip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5671" y="1257809"/>
            <a:ext cx="1190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6040389" y="552748"/>
            <a:ext cx="1016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INFN-CT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dip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3503" y="1257809"/>
            <a:ext cx="1190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sellaDiTesto 20"/>
          <p:cNvSpPr txBox="1"/>
          <p:nvPr/>
        </p:nvSpPr>
        <p:spPr>
          <a:xfrm>
            <a:off x="7525882" y="552748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INFN-CS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err="1" smtClean="0">
                <a:solidFill>
                  <a:srgbClr val="FF0000"/>
                </a:solidFill>
              </a:rPr>
              <a:t>dip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3331" y="1260953"/>
            <a:ext cx="1190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sellaDiTesto 22"/>
          <p:cNvSpPr txBox="1"/>
          <p:nvPr/>
        </p:nvSpPr>
        <p:spPr>
          <a:xfrm>
            <a:off x="4427984" y="3937124"/>
            <a:ext cx="456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+ Tassi (</a:t>
            </a:r>
            <a:r>
              <a:rPr lang="it-IT" sz="1600" dirty="0" err="1" smtClean="0"/>
              <a:t>Univ</a:t>
            </a:r>
            <a:r>
              <a:rPr lang="it-IT" sz="1600" dirty="0" smtClean="0"/>
              <a:t>. CS), Maggi (Poli. BA), Barbera (</a:t>
            </a:r>
            <a:r>
              <a:rPr lang="it-IT" sz="1600" dirty="0" err="1" smtClean="0"/>
              <a:t>Univ</a:t>
            </a:r>
            <a:r>
              <a:rPr lang="it-IT" sz="1600" dirty="0" smtClean="0"/>
              <a:t>. CT)</a:t>
            </a:r>
          </a:p>
          <a:p>
            <a:endParaRPr lang="it-IT" sz="1600" dirty="0" smtClean="0"/>
          </a:p>
          <a:p>
            <a:r>
              <a:rPr lang="it-IT" sz="1600" dirty="0" smtClean="0"/>
              <a:t>(*) contrattisti a tempo determinato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4860032" y="5017244"/>
            <a:ext cx="340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Circa 45.000 ore rendicontate</a:t>
            </a:r>
          </a:p>
          <a:p>
            <a:pPr>
              <a:buFont typeface="Wingdings" pitchFamily="2" charset="2"/>
              <a:buChar char="v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24 giovani contrattisti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755651" y="1"/>
            <a:ext cx="8001000" cy="548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Personale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impegnato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nella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rendicontazione</a:t>
            </a:r>
            <a:endParaRPr lang="it-IT" sz="32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923928" y="1275725"/>
            <a:ext cx="261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830670" y="1272828"/>
            <a:ext cx="261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342838" y="124018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390510" y="1268760"/>
            <a:ext cx="261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115616" y="2784996"/>
            <a:ext cx="261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483768" y="385025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923928" y="3784972"/>
            <a:ext cx="261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  <a:p>
            <a:r>
              <a:rPr lang="it-IT" sz="1200" dirty="0" smtClean="0"/>
              <a:t>*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*</a:t>
            </a:r>
          </a:p>
        </p:txBody>
      </p:sp>
      <p:sp>
        <p:nvSpPr>
          <p:cNvPr id="32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1"/>
          <p:cNvSpPr txBox="1"/>
          <p:nvPr/>
        </p:nvSpPr>
        <p:spPr>
          <a:xfrm>
            <a:off x="681035" y="93661"/>
            <a:ext cx="8001000" cy="5984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Obiettivi </a:t>
            </a:r>
            <a:r>
              <a:rPr lang="it-IT" sz="3200" b="1" kern="0" dirty="0" smtClea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generali del </a:t>
            </a:r>
            <a:r>
              <a:rPr lang="it-IT" sz="3200" b="1" kern="0" dirty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progetto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107504" y="836712"/>
            <a:ext cx="87129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Realizzazione e potenziamento di una </a:t>
            </a:r>
            <a:r>
              <a:rPr kumimoji="0" 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infrastruttura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distribuita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calcolo e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</a:t>
            </a:r>
            <a:r>
              <a:rPr lang="it-IT" sz="1800" noProof="0" dirty="0">
                <a:solidFill>
                  <a:srgbClr val="0000FF"/>
                </a:solidFill>
                <a:latin typeface="Calibri"/>
              </a:rPr>
              <a:t> </a:t>
            </a:r>
            <a:r>
              <a:rPr lang="it-IT" sz="1800" noProof="0" dirty="0" smtClean="0">
                <a:solidFill>
                  <a:srgbClr val="0000FF"/>
                </a:solidFill>
                <a:latin typeface="Calibri"/>
              </a:rPr>
              <a:t>in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1800" noProof="0" dirty="0" smtClean="0">
                <a:solidFill>
                  <a:srgbClr val="0000FF"/>
                </a:solidFill>
                <a:latin typeface="Calibri"/>
              </a:rPr>
              <a:t>ottica </a:t>
            </a:r>
            <a:r>
              <a:rPr lang="it-IT" sz="1800" noProof="0" dirty="0" err="1" smtClean="0">
                <a:solidFill>
                  <a:srgbClr val="0000FF"/>
                </a:solidFill>
                <a:latin typeface="Calibri"/>
              </a:rPr>
              <a:t>Grid</a:t>
            </a:r>
            <a:r>
              <a:rPr lang="it-IT" sz="1800" noProof="0" dirty="0" smtClean="0">
                <a:solidFill>
                  <a:srgbClr val="0000FF"/>
                </a:solidFill>
                <a:latin typeface="Calibri"/>
              </a:rPr>
              <a:t> e </a:t>
            </a:r>
            <a:r>
              <a:rPr lang="it-IT" sz="1800" noProof="0" dirty="0" err="1" smtClean="0">
                <a:solidFill>
                  <a:srgbClr val="0000FF"/>
                </a:solidFill>
                <a:latin typeface="Calibri"/>
              </a:rPr>
              <a:t>Cloud</a:t>
            </a:r>
            <a:r>
              <a:rPr lang="it-IT" sz="1800" noProof="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distribuita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nelle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quattro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regioni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convergenza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Calabria, Campania,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Puglia e Sicilia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 a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supporto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:</a:t>
            </a: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della comunità scientifica delle collaborazione e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degli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esperimenti di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1800" dirty="0" smtClean="0">
                <a:solidFill>
                  <a:srgbClr val="0000FF"/>
                </a:solidFill>
                <a:latin typeface="Calibri"/>
              </a:rPr>
              <a:t>    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Fisica delle Alte Energie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</a:rPr>
              <a:t>H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adron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Collider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(LHC) del CERN: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1800" dirty="0" smtClean="0">
                <a:solidFill>
                  <a:srgbClr val="0000FF"/>
                </a:solidFill>
                <a:latin typeface="Calibri"/>
              </a:rPr>
              <a:t>     </a:t>
            </a:r>
            <a:r>
              <a:rPr lang="it-IT" sz="1800" dirty="0" err="1" smtClean="0">
                <a:solidFill>
                  <a:srgbClr val="0000FF"/>
                </a:solidFill>
                <a:latin typeface="Calibri"/>
              </a:rPr>
              <a:t>Esp</a:t>
            </a:r>
            <a:r>
              <a:rPr lang="it-IT" sz="1800" dirty="0" smtClean="0">
                <a:solidFill>
                  <a:srgbClr val="0000FF"/>
                </a:solidFill>
                <a:latin typeface="Calibri"/>
              </a:rPr>
              <a:t>. ATLAS, CMS, ALICE, </a:t>
            </a:r>
            <a:r>
              <a:rPr lang="it-IT" sz="1800" dirty="0" err="1" smtClean="0">
                <a:solidFill>
                  <a:srgbClr val="0000FF"/>
                </a:solidFill>
                <a:latin typeface="Calibri"/>
              </a:rPr>
              <a:t>LHCb</a:t>
            </a:r>
            <a:endParaRPr lang="it-IT" sz="1800" dirty="0" smtClean="0">
              <a:solidFill>
                <a:srgbClr val="0000FF"/>
              </a:solidFill>
              <a:latin typeface="Calibri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1800" dirty="0" smtClean="0">
              <a:solidFill>
                <a:srgbClr val="0000FF"/>
              </a:solidFill>
              <a:latin typeface="Calibri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it-IT" sz="1800" dirty="0" smtClean="0">
                <a:solidFill>
                  <a:srgbClr val="0000FF"/>
                </a:solidFill>
              </a:rPr>
              <a:t> di altre comunità scientifiche e  applicative, con particolare riguardo agli altri settori della </a:t>
            </a:r>
            <a:r>
              <a:rPr lang="it-IT" sz="1800" b="1" dirty="0" smtClean="0">
                <a:solidFill>
                  <a:srgbClr val="FF0000"/>
                </a:solidFill>
              </a:rPr>
              <a:t>Fisica,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</a:rPr>
              <a:t>all’Ingegneria, alle Scienze, alla Medicina, alle Biotecnologie, ai Beni culturali, all‘Ambiente , al Territorio.</a:t>
            </a:r>
          </a:p>
          <a:p>
            <a:pPr lvl="1" algn="just" eaLnBrk="1" fontAlgn="auto" hangingPunct="1">
              <a:spcAft>
                <a:spcPts val="0"/>
              </a:spcAft>
              <a:buNone/>
              <a:defRPr/>
            </a:pPr>
            <a:endParaRPr lang="it-IT" sz="1800" b="1" dirty="0" smtClean="0">
              <a:solidFill>
                <a:srgbClr val="FF0000"/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it-IT" sz="1800" dirty="0" smtClean="0">
                <a:solidFill>
                  <a:srgbClr val="0000FF"/>
                </a:solidFill>
              </a:rPr>
              <a:t>della competitività delle </a:t>
            </a:r>
            <a:r>
              <a:rPr lang="it-IT" sz="1800" b="1" dirty="0" smtClean="0">
                <a:solidFill>
                  <a:srgbClr val="FF0000"/>
                </a:solidFill>
              </a:rPr>
              <a:t>Imprese</a:t>
            </a:r>
            <a:endParaRPr lang="it-IT" sz="1800" b="1" dirty="0" smtClean="0">
              <a:solidFill>
                <a:srgbClr val="0000FF"/>
              </a:solidFill>
            </a:endParaRPr>
          </a:p>
          <a:p>
            <a:pPr indent="-285750" algn="just" eaLnBrk="1" fontAlgn="auto" hangingPunct="1">
              <a:spcAft>
                <a:spcPts val="0"/>
              </a:spcAft>
              <a:buNone/>
              <a:defRPr/>
            </a:pPr>
            <a:endParaRPr lang="it-IT" sz="1800" b="1" dirty="0" smtClean="0">
              <a:solidFill>
                <a:srgbClr val="0000FF"/>
              </a:solidFill>
            </a:endParaRPr>
          </a:p>
          <a:p>
            <a:pPr indent="-285750" algn="just" eaLnBrk="1" fontAlgn="auto" hangingPunct="1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rgbClr val="0000FF"/>
                </a:solidFill>
              </a:rPr>
              <a:t>nel contesto dell’</a:t>
            </a:r>
            <a:r>
              <a:rPr lang="it-IT" sz="1800" b="1" dirty="0" err="1" smtClean="0">
                <a:solidFill>
                  <a:srgbClr val="FF0000"/>
                </a:solidFill>
              </a:rPr>
              <a:t>Italian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Grid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Infrastructure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smtClean="0">
                <a:solidFill>
                  <a:srgbClr val="0000FF"/>
                </a:solidFill>
              </a:rPr>
              <a:t>e dell’ </a:t>
            </a:r>
            <a:r>
              <a:rPr lang="it-IT" sz="1800" b="1" dirty="0" err="1" smtClean="0">
                <a:solidFill>
                  <a:srgbClr val="FF0000"/>
                </a:solidFill>
              </a:rPr>
              <a:t>European</a:t>
            </a:r>
            <a:r>
              <a:rPr lang="it-IT" sz="1800" b="1" dirty="0" smtClean="0">
                <a:solidFill>
                  <a:srgbClr val="0000FF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Grid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</a:rPr>
              <a:t>Infrastructure</a:t>
            </a:r>
            <a:r>
              <a:rPr lang="it-IT" sz="18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smtClean="0">
                <a:solidFill>
                  <a:srgbClr val="0000FF"/>
                </a:solidFill>
              </a:rPr>
              <a:t>e con </a:t>
            </a:r>
          </a:p>
          <a:p>
            <a:pPr indent="-285750" algn="just" eaLnBrk="1" fontAlgn="auto" hangingPunct="1">
              <a:spcAft>
                <a:spcPts val="0"/>
              </a:spcAft>
              <a:buNone/>
              <a:defRPr/>
            </a:pPr>
            <a:r>
              <a:rPr lang="it-IT" sz="1800" b="1" dirty="0" smtClean="0">
                <a:solidFill>
                  <a:srgbClr val="0000FF"/>
                </a:solidFill>
              </a:rPr>
              <a:t>attenzione verso i</a:t>
            </a:r>
            <a:r>
              <a:rPr lang="it-IT" sz="1800" b="1" dirty="0" smtClean="0">
                <a:solidFill>
                  <a:srgbClr val="FF0000"/>
                </a:solidFill>
              </a:rPr>
              <a:t> Paesi del bacino del Mediterraneo.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032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Titolo 1"/>
          <p:cNvSpPr txBox="1"/>
          <p:nvPr/>
        </p:nvSpPr>
        <p:spPr>
          <a:xfrm>
            <a:off x="428625" y="0"/>
            <a:ext cx="8501067" cy="5492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kern="0">
                <a:solidFill>
                  <a:srgbClr val="FF0000"/>
                </a:solidFill>
                <a:effectLst>
                  <a:outerShdw dist="38096" dir="2700000">
                    <a:srgbClr val="000000"/>
                  </a:outerShdw>
                </a:effectLst>
                <a:cs typeface="Arial"/>
              </a:rPr>
              <a:t>Contestualizzazione Nazionale ed Europea</a:t>
            </a:r>
          </a:p>
        </p:txBody>
      </p:sp>
      <p:sp>
        <p:nvSpPr>
          <p:cNvPr id="5" name="Segnaposto contenuto 2"/>
          <p:cNvSpPr txBox="1"/>
          <p:nvPr/>
        </p:nvSpPr>
        <p:spPr>
          <a:xfrm>
            <a:off x="179512" y="692721"/>
            <a:ext cx="8712968" cy="25202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>
                <a:solidFill>
                  <a:srgbClr val="0000FF"/>
                </a:solidFill>
                <a:cs typeface="Arial"/>
              </a:rPr>
              <a:t>Il progetto </a:t>
            </a:r>
            <a:r>
              <a:rPr lang="it-IT" sz="2000" kern="0" dirty="0" smtClean="0">
                <a:solidFill>
                  <a:srgbClr val="0000FF"/>
                </a:solidFill>
                <a:cs typeface="Arial"/>
              </a:rPr>
              <a:t>è contestualizzato nelle </a:t>
            </a:r>
            <a:r>
              <a:rPr lang="it-IT" sz="2000" kern="0" dirty="0" err="1">
                <a:solidFill>
                  <a:srgbClr val="0000FF"/>
                </a:solidFill>
                <a:cs typeface="Arial"/>
              </a:rPr>
              <a:t>roadmap</a:t>
            </a:r>
            <a:r>
              <a:rPr lang="it-IT" sz="2000" kern="0" dirty="0">
                <a:solidFill>
                  <a:srgbClr val="0000FF"/>
                </a:solidFill>
                <a:cs typeface="Arial"/>
              </a:rPr>
              <a:t> Europee e </a:t>
            </a:r>
            <a:r>
              <a:rPr lang="it-IT" sz="2000" kern="0" dirty="0" smtClean="0">
                <a:solidFill>
                  <a:srgbClr val="0000FF"/>
                </a:solidFill>
                <a:cs typeface="Arial"/>
              </a:rPr>
              <a:t>Nazionali delle </a:t>
            </a: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 smtClean="0">
                <a:solidFill>
                  <a:srgbClr val="0000FF"/>
                </a:solidFill>
                <a:cs typeface="Arial"/>
              </a:rPr>
              <a:t>infrastrutture</a:t>
            </a:r>
            <a:r>
              <a:rPr lang="it-IT" sz="2000" kern="0" dirty="0">
                <a:solidFill>
                  <a:srgbClr val="0000FF"/>
                </a:solidFill>
                <a:cs typeface="Arial"/>
              </a:rPr>
              <a:t>, quindi nei piani ESFRI, </a:t>
            </a:r>
            <a:r>
              <a:rPr lang="it-IT" sz="2000" kern="0" dirty="0" err="1" smtClean="0">
                <a:solidFill>
                  <a:srgbClr val="0000FF"/>
                </a:solidFill>
                <a:cs typeface="Arial"/>
              </a:rPr>
              <a:t>e-IRG</a:t>
            </a:r>
            <a:r>
              <a:rPr lang="it-IT" sz="2000" kern="0" dirty="0" smtClean="0">
                <a:solidFill>
                  <a:srgbClr val="0000FF"/>
                </a:solidFill>
                <a:cs typeface="Arial"/>
              </a:rPr>
              <a:t>. </a:t>
            </a:r>
            <a:r>
              <a:rPr lang="it-IT" sz="2000" kern="0" dirty="0" smtClean="0">
                <a:solidFill>
                  <a:srgbClr val="FF0000"/>
                </a:solidFill>
                <a:cs typeface="Arial"/>
              </a:rPr>
              <a:t>L’infrastruttura </a:t>
            </a:r>
            <a:r>
              <a:rPr lang="it-IT" sz="2000" kern="0" dirty="0" err="1" smtClean="0">
                <a:solidFill>
                  <a:srgbClr val="FF0000"/>
                </a:solidFill>
                <a:cs typeface="Arial"/>
              </a:rPr>
              <a:t>ReCaS</a:t>
            </a:r>
            <a:r>
              <a:rPr lang="it-IT" sz="2000" kern="0" dirty="0" smtClean="0">
                <a:solidFill>
                  <a:srgbClr val="FF0000"/>
                </a:solidFill>
                <a:cs typeface="Arial"/>
              </a:rPr>
              <a:t> ha richiesto di </a:t>
            </a: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kern="0" dirty="0" smtClean="0">
                <a:solidFill>
                  <a:srgbClr val="FF0000"/>
                </a:solidFill>
                <a:cs typeface="Arial"/>
              </a:rPr>
              <a:t>essere </a:t>
            </a:r>
            <a:r>
              <a:rPr lang="it-IT" sz="2000" kern="0" dirty="0" smtClean="0">
                <a:solidFill>
                  <a:srgbClr val="FF0000"/>
                </a:solidFill>
                <a:cs typeface="Arial"/>
              </a:rPr>
              <a:t>inserita </a:t>
            </a:r>
            <a:r>
              <a:rPr lang="it-IT" sz="2000" kern="0" dirty="0" smtClean="0">
                <a:solidFill>
                  <a:srgbClr val="FF0000"/>
                </a:solidFill>
                <a:cs typeface="Arial"/>
              </a:rPr>
              <a:t>nel novero della Infrastrutture per la Ricerca nel PNR e nel PNIR .</a:t>
            </a: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 smtClean="0">
                <a:solidFill>
                  <a:srgbClr val="0000FF"/>
                </a:solidFill>
              </a:rPr>
              <a:t>ReCaS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fornisce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servizi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basati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su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standard </a:t>
            </a:r>
            <a:r>
              <a:rPr lang="en-US" i="1" dirty="0" err="1" smtClean="0">
                <a:solidFill>
                  <a:srgbClr val="FF0000"/>
                </a:solidFill>
              </a:rPr>
              <a:t>aperti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che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permettono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l’interoperabilità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tra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 smtClean="0">
                <a:solidFill>
                  <a:srgbClr val="0000FF"/>
                </a:solidFill>
              </a:rPr>
              <a:t>infrastrutture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calcolo</a:t>
            </a:r>
            <a:r>
              <a:rPr lang="en-US" i="1" dirty="0" smtClean="0">
                <a:solidFill>
                  <a:srgbClr val="0000FF"/>
                </a:solidFill>
              </a:rPr>
              <a:t> e </a:t>
            </a:r>
            <a:r>
              <a:rPr lang="en-US" i="1" dirty="0" err="1" smtClean="0">
                <a:solidFill>
                  <a:srgbClr val="0000FF"/>
                </a:solidFill>
              </a:rPr>
              <a:t>di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dati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basati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su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architetture</a:t>
            </a:r>
            <a:r>
              <a:rPr lang="en-US" i="1" dirty="0" smtClean="0">
                <a:solidFill>
                  <a:srgbClr val="0000FF"/>
                </a:solidFill>
              </a:rPr>
              <a:t> e </a:t>
            </a:r>
            <a:r>
              <a:rPr lang="en-US" i="1" dirty="0" err="1" smtClean="0">
                <a:solidFill>
                  <a:srgbClr val="0000FF"/>
                </a:solidFill>
              </a:rPr>
              <a:t>modelli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diversi</a:t>
            </a:r>
            <a:r>
              <a:rPr lang="en-US" i="1" dirty="0" smtClean="0">
                <a:solidFill>
                  <a:srgbClr val="0000FF"/>
                </a:solidFill>
              </a:rPr>
              <a:t> e </a:t>
            </a:r>
            <a:r>
              <a:rPr lang="en-US" i="1" dirty="0" err="1" smtClean="0">
                <a:solidFill>
                  <a:srgbClr val="0000FF"/>
                </a:solidFill>
              </a:rPr>
              <a:t>può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implementare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 smtClean="0">
                <a:solidFill>
                  <a:srgbClr val="0000FF"/>
                </a:solidFill>
              </a:rPr>
              <a:t>tutti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gli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elementi</a:t>
            </a:r>
            <a:r>
              <a:rPr lang="en-US" i="1" dirty="0" smtClean="0">
                <a:solidFill>
                  <a:srgbClr val="0000FF"/>
                </a:solidFill>
              </a:rPr>
              <a:t> del </a:t>
            </a:r>
            <a:r>
              <a:rPr lang="en-US" i="1" dirty="0" err="1" smtClean="0">
                <a:solidFill>
                  <a:srgbClr val="0000FF"/>
                </a:solidFill>
              </a:rPr>
              <a:t>modello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piattaforma</a:t>
            </a:r>
            <a:r>
              <a:rPr lang="en-US" i="1" dirty="0" smtClean="0">
                <a:solidFill>
                  <a:srgbClr val="0000FF"/>
                </a:solidFill>
              </a:rPr>
              <a:t> per </a:t>
            </a:r>
            <a:r>
              <a:rPr lang="en-US" i="1" dirty="0" err="1" smtClean="0">
                <a:solidFill>
                  <a:srgbClr val="0000FF"/>
                </a:solidFill>
              </a:rPr>
              <a:t>il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trattamento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dei</a:t>
            </a:r>
            <a:r>
              <a:rPr lang="en-US" i="1" dirty="0" smtClean="0">
                <a:solidFill>
                  <a:srgbClr val="0000FF"/>
                </a:solidFill>
              </a:rPr>
              <a:t> Big Data </a:t>
            </a:r>
            <a:r>
              <a:rPr lang="en-US" i="1" dirty="0" err="1" smtClean="0">
                <a:solidFill>
                  <a:srgbClr val="0000FF"/>
                </a:solidFill>
              </a:rPr>
              <a:t>che</a:t>
            </a:r>
            <a:r>
              <a:rPr lang="en-US" i="1" dirty="0" smtClean="0">
                <a:solidFill>
                  <a:srgbClr val="0000FF"/>
                </a:solidFill>
              </a:rPr>
              <a:t> e' </a:t>
            </a:r>
            <a:r>
              <a:rPr lang="en-US" i="1" dirty="0" err="1" smtClean="0">
                <a:solidFill>
                  <a:srgbClr val="0000FF"/>
                </a:solidFill>
              </a:rPr>
              <a:t>stato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 smtClean="0">
                <a:solidFill>
                  <a:srgbClr val="0000FF"/>
                </a:solidFill>
              </a:rPr>
              <a:t>recente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definito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dalla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Commissione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Europea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endParaRPr lang="it-IT" dirty="0" smtClean="0">
              <a:solidFill>
                <a:srgbClr val="0000FF"/>
              </a:solidFill>
            </a:endParaRPr>
          </a:p>
          <a:p>
            <a:pPr marL="342900" indent="-342900" algn="just">
              <a:spcBef>
                <a:spcPts val="5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solidFill>
                <a:srgbClr val="0000FF"/>
              </a:solidFill>
              <a:cs typeface="Arial"/>
            </a:endParaRPr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3197630"/>
            <a:ext cx="7632848" cy="30396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b="38889"/>
          <a:stretch>
            <a:fillRect/>
          </a:stretch>
        </p:blipFill>
        <p:spPr>
          <a:xfrm>
            <a:off x="2560640" y="201603"/>
            <a:ext cx="6475415" cy="17272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/>
          <p:nvPr/>
        </p:nvSpPr>
        <p:spPr>
          <a:xfrm>
            <a:off x="0" y="-243408"/>
            <a:ext cx="9144000" cy="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CasellaDiTesto 94"/>
          <p:cNvSpPr txBox="1"/>
          <p:nvPr/>
        </p:nvSpPr>
        <p:spPr>
          <a:xfrm>
            <a:off x="4932365" y="1835532"/>
            <a:ext cx="2892664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FF"/>
                </a:solidFill>
                <a:latin typeface="Garamond"/>
                <a:ea typeface="ＭＳ Ｐゴシック" pitchFamily="34"/>
                <a:cs typeface="Garamond"/>
              </a:rPr>
              <a:t>Data Center </a:t>
            </a:r>
            <a:r>
              <a:rPr lang="it-IT" b="1" dirty="0" err="1">
                <a:solidFill>
                  <a:srgbClr val="0000FF"/>
                </a:solidFill>
                <a:latin typeface="Garamond"/>
                <a:ea typeface="ＭＳ Ｐゴシック" pitchFamily="34"/>
                <a:cs typeface="Garamond"/>
              </a:rPr>
              <a:t>SCoPE</a:t>
            </a:r>
            <a:r>
              <a:rPr lang="it-IT" b="1" dirty="0">
                <a:solidFill>
                  <a:srgbClr val="0000FF"/>
                </a:solidFill>
                <a:latin typeface="Garamond"/>
                <a:ea typeface="ＭＳ Ｐゴシック" pitchFamily="34"/>
                <a:cs typeface="Garamond"/>
              </a:rPr>
              <a:t> </a:t>
            </a:r>
            <a:r>
              <a:rPr lang="it-IT" b="1" dirty="0" err="1">
                <a:solidFill>
                  <a:srgbClr val="0000FF"/>
                </a:solidFill>
                <a:latin typeface="Garamond"/>
                <a:ea typeface="ＭＳ Ｐゴシック" pitchFamily="34"/>
                <a:cs typeface="Garamond"/>
              </a:rPr>
              <a:t>UniNA</a:t>
            </a:r>
            <a:endParaRPr lang="it-IT" b="1" dirty="0">
              <a:solidFill>
                <a:srgbClr val="0000FF"/>
              </a:solidFill>
              <a:latin typeface="Garamond"/>
              <a:ea typeface="ＭＳ Ｐゴシック" pitchFamily="34"/>
              <a:cs typeface="Garamond"/>
            </a:endParaRPr>
          </a:p>
        </p:txBody>
      </p:sp>
      <p:grpSp>
        <p:nvGrpSpPr>
          <p:cNvPr id="9" name="Gruppo 89"/>
          <p:cNvGrpSpPr/>
          <p:nvPr/>
        </p:nvGrpSpPr>
        <p:grpSpPr>
          <a:xfrm>
            <a:off x="322838" y="1994608"/>
            <a:ext cx="4465060" cy="3527426"/>
            <a:chOff x="322838" y="2205039"/>
            <a:chExt cx="4465060" cy="3527426"/>
          </a:xfrm>
        </p:grpSpPr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22838" y="2205039"/>
              <a:ext cx="4465060" cy="3527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090864" y="4929996"/>
              <a:ext cx="268733" cy="1639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ttangolo 92"/>
          <p:cNvSpPr/>
          <p:nvPr/>
        </p:nvSpPr>
        <p:spPr>
          <a:xfrm>
            <a:off x="3130548" y="5234692"/>
            <a:ext cx="217490" cy="287341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1" name="Rettangolo 96"/>
          <p:cNvSpPr/>
          <p:nvPr/>
        </p:nvSpPr>
        <p:spPr>
          <a:xfrm>
            <a:off x="250829" y="5018794"/>
            <a:ext cx="576264" cy="503240"/>
          </a:xfrm>
          <a:prstGeom prst="rect">
            <a:avLst/>
          </a:prstGeom>
          <a:solidFill>
            <a:srgbClr val="FFFFFF"/>
          </a:solidFill>
          <a:ln w="25402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Titolo 1"/>
          <p:cNvSpPr txBox="1"/>
          <p:nvPr/>
        </p:nvSpPr>
        <p:spPr>
          <a:xfrm>
            <a:off x="107504" y="144016"/>
            <a:ext cx="2347913" cy="404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algn="ctr">
              <a:lnSpc>
                <a:spcPct val="90000"/>
              </a:lnSpc>
              <a:defRPr sz="1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kern="0" dirty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aramond"/>
                <a:cs typeface="Arial"/>
              </a:rPr>
              <a:t>Sito di Napoli</a:t>
            </a:r>
          </a:p>
        </p:txBody>
      </p:sp>
      <p:pic>
        <p:nvPicPr>
          <p:cNvPr id="13" name="Picture 5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59116" y="1601416"/>
            <a:ext cx="2133596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e 57"/>
          <p:cNvSpPr/>
          <p:nvPr/>
        </p:nvSpPr>
        <p:spPr>
          <a:xfrm>
            <a:off x="7383459" y="338122"/>
            <a:ext cx="1239834" cy="115887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25402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CasellaDiTesto 58"/>
          <p:cNvSpPr txBox="1"/>
          <p:nvPr/>
        </p:nvSpPr>
        <p:spPr>
          <a:xfrm>
            <a:off x="7380312" y="1424448"/>
            <a:ext cx="1539704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800000"/>
                </a:solidFill>
                <a:latin typeface="Garamond"/>
                <a:ea typeface="ＭＳ Ｐゴシック" pitchFamily="34"/>
                <a:cs typeface="Garamond"/>
              </a:rPr>
              <a:t>TIER 2 ATLAS</a:t>
            </a:r>
          </a:p>
        </p:txBody>
      </p:sp>
      <p:pic>
        <p:nvPicPr>
          <p:cNvPr id="17" name="Immagin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16016" y="5250566"/>
            <a:ext cx="1335088" cy="10017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sellaDiTesto 60"/>
          <p:cNvSpPr txBox="1"/>
          <p:nvPr/>
        </p:nvSpPr>
        <p:spPr>
          <a:xfrm>
            <a:off x="1076320" y="4442529"/>
            <a:ext cx="1479455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800000"/>
                </a:solidFill>
                <a:latin typeface="Garamond"/>
                <a:ea typeface="ＭＳ Ｐゴシック" pitchFamily="34"/>
                <a:cs typeface="Garamond"/>
              </a:rPr>
              <a:t>Control room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800000"/>
                </a:solidFill>
                <a:latin typeface="Garamond"/>
                <a:ea typeface="ＭＳ Ｐゴシック" pitchFamily="34"/>
                <a:cs typeface="Garamond"/>
              </a:rPr>
              <a:t>remota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800000"/>
                </a:solidFill>
                <a:latin typeface="Garamond"/>
                <a:ea typeface="ＭＳ Ｐゴシック" pitchFamily="34"/>
                <a:cs typeface="Garamond"/>
              </a:rPr>
              <a:t>ATLAS / CMS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7" cstate="print">
            <a:lum bright="6000" contrast="6000"/>
          </a:blip>
          <a:srcRect l="3500" t="50653" r="2649" b="2554"/>
          <a:stretch>
            <a:fillRect/>
          </a:stretch>
        </p:blipFill>
        <p:spPr>
          <a:xfrm>
            <a:off x="26983" y="3358271"/>
            <a:ext cx="1457325" cy="730248"/>
          </a:xfrm>
          <a:prstGeom prst="rect">
            <a:avLst/>
          </a:prstGeom>
          <a:noFill/>
          <a:ln w="3172">
            <a:solidFill>
              <a:srgbClr val="FFFFFF"/>
            </a:solidFill>
            <a:prstDash val="solid"/>
            <a:miter/>
          </a:ln>
        </p:spPr>
      </p:pic>
      <p:sp>
        <p:nvSpPr>
          <p:cNvPr id="21" name="CasellaDiTesto 20"/>
          <p:cNvSpPr txBox="1"/>
          <p:nvPr/>
        </p:nvSpPr>
        <p:spPr>
          <a:xfrm>
            <a:off x="4716016" y="2426481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Garamond"/>
                <a:cs typeface="Garamond"/>
              </a:rPr>
              <a:t>9 </a:t>
            </a:r>
            <a:r>
              <a:rPr lang="it-IT" b="1" dirty="0" err="1" smtClean="0">
                <a:solidFill>
                  <a:srgbClr val="FF0000"/>
                </a:solidFill>
                <a:latin typeface="Garamond"/>
                <a:cs typeface="Garamond"/>
              </a:rPr>
              <a:t>rack</a:t>
            </a:r>
            <a:r>
              <a:rPr lang="it-IT" b="1" dirty="0" smtClean="0">
                <a:solidFill>
                  <a:srgbClr val="FF0000"/>
                </a:solidFill>
                <a:latin typeface="Garamond"/>
                <a:cs typeface="Garamond"/>
              </a:rPr>
              <a:t> già istallati</a:t>
            </a:r>
            <a:endParaRPr lang="it-IT" sz="1600" b="1" dirty="0" smtClean="0">
              <a:solidFill>
                <a:srgbClr val="FF0000"/>
              </a:solidFill>
              <a:latin typeface="Garamond"/>
              <a:cs typeface="Garamond"/>
            </a:endParaRPr>
          </a:p>
          <a:p>
            <a:r>
              <a:rPr lang="it-IT" sz="1600" b="1" dirty="0" smtClean="0">
                <a:solidFill>
                  <a:srgbClr val="0000FF"/>
                </a:solidFill>
                <a:latin typeface="Garamond"/>
                <a:cs typeface="Garamond"/>
              </a:rPr>
              <a:t>Spazio per altri 3 </a:t>
            </a:r>
            <a:r>
              <a:rPr lang="it-IT" sz="1600" b="1" dirty="0" err="1" smtClean="0">
                <a:solidFill>
                  <a:srgbClr val="0000FF"/>
                </a:solidFill>
                <a:latin typeface="Garamond"/>
                <a:cs typeface="Garamond"/>
              </a:rPr>
              <a:t>rack</a:t>
            </a:r>
            <a:r>
              <a:rPr lang="it-IT" sz="1600" b="1" dirty="0" smtClean="0">
                <a:solidFill>
                  <a:srgbClr val="0000FF"/>
                </a:solidFill>
                <a:latin typeface="Garamond"/>
                <a:cs typeface="Garamond"/>
              </a:rPr>
              <a:t> di espansione</a:t>
            </a:r>
            <a:endParaRPr lang="it-IT" sz="1600" b="1" dirty="0">
              <a:solidFill>
                <a:srgbClr val="C00000"/>
              </a:solidFill>
              <a:latin typeface="Garamond"/>
              <a:cs typeface="Garamond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620688"/>
            <a:ext cx="2409814" cy="11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Immagine 65" descr="Rac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800104" cy="1872056"/>
          </a:xfrm>
          <a:prstGeom prst="rect">
            <a:avLst/>
          </a:prstGeom>
        </p:spPr>
      </p:pic>
      <p:sp>
        <p:nvSpPr>
          <p:cNvPr id="67" name="TextBox 47"/>
          <p:cNvSpPr txBox="1"/>
          <p:nvPr/>
        </p:nvSpPr>
        <p:spPr>
          <a:xfrm>
            <a:off x="2771800" y="530120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Font typeface="Arial"/>
              <a:buChar char="•"/>
            </a:pPr>
            <a:r>
              <a:rPr lang="it-IT" dirty="0" smtClean="0">
                <a:solidFill>
                  <a:prstClr val="black"/>
                </a:solidFill>
              </a:rPr>
              <a:t>Tier-2 ATLAS: originariamente </a:t>
            </a:r>
            <a:r>
              <a:rPr lang="it-IT" dirty="0">
                <a:solidFill>
                  <a:prstClr val="black"/>
                </a:solidFill>
              </a:rPr>
              <a:t>ospitato solo nei locali del SCR INFN (</a:t>
            </a:r>
            <a:r>
              <a:rPr lang="it-IT" dirty="0">
                <a:solidFill>
                  <a:srgbClr val="FF0000"/>
                </a:solidFill>
              </a:rPr>
              <a:t>3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err="1">
                <a:solidFill>
                  <a:prstClr val="black"/>
                </a:solidFill>
              </a:rPr>
              <a:t>rack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  <a:p>
            <a:pPr defTabSz="457200">
              <a:buFont typeface="Arial"/>
              <a:buChar char="•"/>
            </a:pP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Ora: </a:t>
            </a:r>
            <a:r>
              <a:rPr lang="it-IT" b="1" dirty="0" smtClean="0">
                <a:solidFill>
                  <a:srgbClr val="FF0000"/>
                </a:solidFill>
              </a:rPr>
              <a:t>8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rack </a:t>
            </a:r>
            <a:r>
              <a:rPr lang="it-IT" dirty="0" smtClean="0">
                <a:solidFill>
                  <a:prstClr val="black"/>
                </a:solidFill>
              </a:rPr>
              <a:t>dedicati nel </a:t>
            </a:r>
            <a:r>
              <a:rPr lang="it-IT" dirty="0">
                <a:solidFill>
                  <a:prstClr val="black"/>
                </a:solidFill>
              </a:rPr>
              <a:t>CED SCoPE </a:t>
            </a:r>
            <a:r>
              <a:rPr lang="it-IT" dirty="0" smtClean="0">
                <a:solidFill>
                  <a:prstClr val="black"/>
                </a:solidFill>
              </a:rPr>
              <a:t>e </a:t>
            </a:r>
            <a:r>
              <a:rPr lang="it-IT" b="1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prstClr val="black"/>
                </a:solidFill>
              </a:rPr>
              <a:t> nel CED INFN/RECAS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8" name="Figura a mano libera 27"/>
          <p:cNvSpPr/>
          <p:nvPr/>
        </p:nvSpPr>
        <p:spPr>
          <a:xfrm>
            <a:off x="1992702" y="2089031"/>
            <a:ext cx="1925128" cy="875580"/>
          </a:xfrm>
          <a:custGeom>
            <a:avLst/>
            <a:gdLst>
              <a:gd name="connsiteX0" fmla="*/ 0 w 1925128"/>
              <a:gd name="connsiteY0" fmla="*/ 24441 h 875580"/>
              <a:gd name="connsiteX1" fmla="*/ 1475117 w 1925128"/>
              <a:gd name="connsiteY1" fmla="*/ 24441 h 875580"/>
              <a:gd name="connsiteX2" fmla="*/ 1639019 w 1925128"/>
              <a:gd name="connsiteY2" fmla="*/ 24441 h 875580"/>
              <a:gd name="connsiteX3" fmla="*/ 1768415 w 1925128"/>
              <a:gd name="connsiteY3" fmla="*/ 24441 h 875580"/>
              <a:gd name="connsiteX4" fmla="*/ 1871932 w 1925128"/>
              <a:gd name="connsiteY4" fmla="*/ 24441 h 875580"/>
              <a:gd name="connsiteX5" fmla="*/ 1915064 w 1925128"/>
              <a:gd name="connsiteY5" fmla="*/ 24441 h 875580"/>
              <a:gd name="connsiteX6" fmla="*/ 1915064 w 1925128"/>
              <a:gd name="connsiteY6" fmla="*/ 171090 h 875580"/>
              <a:gd name="connsiteX7" fmla="*/ 1915064 w 1925128"/>
              <a:gd name="connsiteY7" fmla="*/ 300486 h 875580"/>
              <a:gd name="connsiteX8" fmla="*/ 1915064 w 1925128"/>
              <a:gd name="connsiteY8" fmla="*/ 438509 h 875580"/>
              <a:gd name="connsiteX9" fmla="*/ 1915064 w 1925128"/>
              <a:gd name="connsiteY9" fmla="*/ 498894 h 875580"/>
              <a:gd name="connsiteX10" fmla="*/ 1915064 w 1925128"/>
              <a:gd name="connsiteY10" fmla="*/ 507520 h 875580"/>
              <a:gd name="connsiteX11" fmla="*/ 1854679 w 1925128"/>
              <a:gd name="connsiteY11" fmla="*/ 516146 h 875580"/>
              <a:gd name="connsiteX12" fmla="*/ 1759789 w 1925128"/>
              <a:gd name="connsiteY12" fmla="*/ 516146 h 875580"/>
              <a:gd name="connsiteX13" fmla="*/ 741872 w 1925128"/>
              <a:gd name="connsiteY13" fmla="*/ 516146 h 875580"/>
              <a:gd name="connsiteX14" fmla="*/ 638355 w 1925128"/>
              <a:gd name="connsiteY14" fmla="*/ 516146 h 875580"/>
              <a:gd name="connsiteX15" fmla="*/ 586596 w 1925128"/>
              <a:gd name="connsiteY15" fmla="*/ 516146 h 875580"/>
              <a:gd name="connsiteX16" fmla="*/ 491706 w 1925128"/>
              <a:gd name="connsiteY16" fmla="*/ 498894 h 875580"/>
              <a:gd name="connsiteX17" fmla="*/ 474453 w 1925128"/>
              <a:gd name="connsiteY17" fmla="*/ 567905 h 875580"/>
              <a:gd name="connsiteX18" fmla="*/ 474453 w 1925128"/>
              <a:gd name="connsiteY18" fmla="*/ 611037 h 875580"/>
              <a:gd name="connsiteX19" fmla="*/ 474453 w 1925128"/>
              <a:gd name="connsiteY19" fmla="*/ 680048 h 875580"/>
              <a:gd name="connsiteX20" fmla="*/ 474453 w 1925128"/>
              <a:gd name="connsiteY20" fmla="*/ 731807 h 875580"/>
              <a:gd name="connsiteX21" fmla="*/ 465826 w 1925128"/>
              <a:gd name="connsiteY21" fmla="*/ 774939 h 875580"/>
              <a:gd name="connsiteX22" fmla="*/ 465826 w 1925128"/>
              <a:gd name="connsiteY22" fmla="*/ 826697 h 875580"/>
              <a:gd name="connsiteX23" fmla="*/ 431321 w 1925128"/>
              <a:gd name="connsiteY23" fmla="*/ 826697 h 875580"/>
              <a:gd name="connsiteX24" fmla="*/ 379562 w 1925128"/>
              <a:gd name="connsiteY24" fmla="*/ 826697 h 875580"/>
              <a:gd name="connsiteX25" fmla="*/ 155275 w 1925128"/>
              <a:gd name="connsiteY25" fmla="*/ 835324 h 875580"/>
              <a:gd name="connsiteX26" fmla="*/ 77638 w 1925128"/>
              <a:gd name="connsiteY26" fmla="*/ 826697 h 875580"/>
              <a:gd name="connsiteX27" fmla="*/ 17253 w 1925128"/>
              <a:gd name="connsiteY27" fmla="*/ 809444 h 875580"/>
              <a:gd name="connsiteX28" fmla="*/ 25879 w 1925128"/>
              <a:gd name="connsiteY28" fmla="*/ 740433 h 875580"/>
              <a:gd name="connsiteX29" fmla="*/ 0 w 1925128"/>
              <a:gd name="connsiteY29" fmla="*/ 24441 h 87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25128" h="875580">
                <a:moveTo>
                  <a:pt x="0" y="24441"/>
                </a:moveTo>
                <a:lnTo>
                  <a:pt x="1475117" y="24441"/>
                </a:lnTo>
                <a:lnTo>
                  <a:pt x="1639019" y="24441"/>
                </a:lnTo>
                <a:lnTo>
                  <a:pt x="1768415" y="24441"/>
                </a:lnTo>
                <a:lnTo>
                  <a:pt x="1871932" y="24441"/>
                </a:lnTo>
                <a:cubicBezTo>
                  <a:pt x="1896373" y="24441"/>
                  <a:pt x="1907875" y="0"/>
                  <a:pt x="1915064" y="24441"/>
                </a:cubicBezTo>
                <a:cubicBezTo>
                  <a:pt x="1922253" y="48882"/>
                  <a:pt x="1915064" y="171090"/>
                  <a:pt x="1915064" y="171090"/>
                </a:cubicBezTo>
                <a:lnTo>
                  <a:pt x="1915064" y="300486"/>
                </a:lnTo>
                <a:lnTo>
                  <a:pt x="1915064" y="438509"/>
                </a:lnTo>
                <a:lnTo>
                  <a:pt x="1915064" y="498894"/>
                </a:lnTo>
                <a:cubicBezTo>
                  <a:pt x="1915064" y="510396"/>
                  <a:pt x="1925128" y="504645"/>
                  <a:pt x="1915064" y="507520"/>
                </a:cubicBezTo>
                <a:cubicBezTo>
                  <a:pt x="1905000" y="510395"/>
                  <a:pt x="1880558" y="514708"/>
                  <a:pt x="1854679" y="516146"/>
                </a:cubicBezTo>
                <a:cubicBezTo>
                  <a:pt x="1828800" y="517584"/>
                  <a:pt x="1759789" y="516146"/>
                  <a:pt x="1759789" y="516146"/>
                </a:cubicBezTo>
                <a:lnTo>
                  <a:pt x="741872" y="516146"/>
                </a:lnTo>
                <a:lnTo>
                  <a:pt x="638355" y="516146"/>
                </a:lnTo>
                <a:cubicBezTo>
                  <a:pt x="612476" y="516146"/>
                  <a:pt x="611038" y="519021"/>
                  <a:pt x="586596" y="516146"/>
                </a:cubicBezTo>
                <a:cubicBezTo>
                  <a:pt x="562154" y="513271"/>
                  <a:pt x="510397" y="490268"/>
                  <a:pt x="491706" y="498894"/>
                </a:cubicBezTo>
                <a:cubicBezTo>
                  <a:pt x="473016" y="507521"/>
                  <a:pt x="477328" y="549215"/>
                  <a:pt x="474453" y="567905"/>
                </a:cubicBezTo>
                <a:cubicBezTo>
                  <a:pt x="471578" y="586595"/>
                  <a:pt x="474453" y="611037"/>
                  <a:pt x="474453" y="611037"/>
                </a:cubicBezTo>
                <a:lnTo>
                  <a:pt x="474453" y="680048"/>
                </a:lnTo>
                <a:cubicBezTo>
                  <a:pt x="474453" y="700176"/>
                  <a:pt x="475891" y="715992"/>
                  <a:pt x="474453" y="731807"/>
                </a:cubicBezTo>
                <a:cubicBezTo>
                  <a:pt x="473015" y="747622"/>
                  <a:pt x="467264" y="759124"/>
                  <a:pt x="465826" y="774939"/>
                </a:cubicBezTo>
                <a:cubicBezTo>
                  <a:pt x="464388" y="790754"/>
                  <a:pt x="471577" y="818071"/>
                  <a:pt x="465826" y="826697"/>
                </a:cubicBezTo>
                <a:cubicBezTo>
                  <a:pt x="460075" y="835323"/>
                  <a:pt x="431321" y="826697"/>
                  <a:pt x="431321" y="826697"/>
                </a:cubicBezTo>
                <a:lnTo>
                  <a:pt x="379562" y="826697"/>
                </a:lnTo>
                <a:cubicBezTo>
                  <a:pt x="333554" y="828135"/>
                  <a:pt x="205596" y="835324"/>
                  <a:pt x="155275" y="835324"/>
                </a:cubicBezTo>
                <a:cubicBezTo>
                  <a:pt x="104954" y="835324"/>
                  <a:pt x="100642" y="831010"/>
                  <a:pt x="77638" y="826697"/>
                </a:cubicBezTo>
                <a:cubicBezTo>
                  <a:pt x="54634" y="822384"/>
                  <a:pt x="25880" y="823821"/>
                  <a:pt x="17253" y="809444"/>
                </a:cubicBezTo>
                <a:cubicBezTo>
                  <a:pt x="8627" y="795067"/>
                  <a:pt x="25879" y="875580"/>
                  <a:pt x="25879" y="740433"/>
                </a:cubicBezTo>
                <a:cubicBezTo>
                  <a:pt x="25879" y="605286"/>
                  <a:pt x="21566" y="301923"/>
                  <a:pt x="0" y="2444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1547664" y="2708920"/>
            <a:ext cx="216024" cy="72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467030" y="2668270"/>
            <a:ext cx="4315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" dirty="0" smtClean="0"/>
              <a:t>PRISMA</a:t>
            </a:r>
            <a:endParaRPr lang="it-IT" sz="6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5A35809C-2CD7-43DB-99A3-C97829BD836B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187624" y="692696"/>
          <a:ext cx="6629351" cy="3269332"/>
        </p:xfrm>
        <a:graphic>
          <a:graphicData uri="http://schemas.openxmlformats.org/drawingml/2006/table">
            <a:tbl>
              <a:tblPr/>
              <a:tblGrid>
                <a:gridCol w="690121"/>
                <a:gridCol w="669209"/>
                <a:gridCol w="815599"/>
                <a:gridCol w="376430"/>
                <a:gridCol w="784230"/>
                <a:gridCol w="345061"/>
                <a:gridCol w="773773"/>
                <a:gridCol w="324148"/>
                <a:gridCol w="763316"/>
                <a:gridCol w="324148"/>
                <a:gridCol w="763316"/>
              </a:tblGrid>
              <a:tr h="50094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DISPOSIZIONE RACK in SALA 1G01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00946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21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0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21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900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839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8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839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8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195736" y="4509120"/>
          <a:ext cx="749300" cy="1381125"/>
        </p:xfrm>
        <a:graphic>
          <a:graphicData uri="http://schemas.openxmlformats.org/drawingml/2006/table">
            <a:tbl>
              <a:tblPr/>
              <a:tblGrid>
                <a:gridCol w="7493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Belle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km3net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gara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Gen. Purp.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PRISMA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043608" y="4437112"/>
            <a:ext cx="9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Legenda</a:t>
            </a:r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1115616" y="1772816"/>
            <a:ext cx="864096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1008042" y="1124744"/>
            <a:ext cx="7183319" cy="2477889"/>
            <a:chOff x="1008042" y="908720"/>
            <a:chExt cx="7183319" cy="2477889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713484" y="2924944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Fondi Reg. </a:t>
              </a:r>
            </a:p>
            <a:p>
              <a:r>
                <a:rPr lang="it-IT" sz="1200" dirty="0" smtClean="0"/>
                <a:t>Campania</a:t>
              </a:r>
              <a:endParaRPr lang="it-IT" sz="12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415552" y="959462"/>
              <a:ext cx="2101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ReCaS</a:t>
              </a:r>
              <a:r>
                <a:rPr lang="it-IT" dirty="0" smtClean="0"/>
                <a:t> INFN + </a:t>
              </a:r>
              <a:r>
                <a:rPr lang="it-IT" dirty="0" err="1" smtClean="0"/>
                <a:t>UniNA</a:t>
              </a:r>
              <a:endParaRPr lang="it-IT" dirty="0"/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2406502" y="1332614"/>
              <a:ext cx="4538330" cy="1750828"/>
            </a:xfrm>
            <a:custGeom>
              <a:avLst/>
              <a:gdLst>
                <a:gd name="connsiteX0" fmla="*/ 7089 w 4538330"/>
                <a:gd name="connsiteY0" fmla="*/ 60251 h 1750828"/>
                <a:gd name="connsiteX1" fmla="*/ 7089 w 4538330"/>
                <a:gd name="connsiteY1" fmla="*/ 1431851 h 1750828"/>
                <a:gd name="connsiteX2" fmla="*/ 7089 w 4538330"/>
                <a:gd name="connsiteY2" fmla="*/ 1516912 h 1750828"/>
                <a:gd name="connsiteX3" fmla="*/ 17721 w 4538330"/>
                <a:gd name="connsiteY3" fmla="*/ 1623237 h 1750828"/>
                <a:gd name="connsiteX4" fmla="*/ 70884 w 4538330"/>
                <a:gd name="connsiteY4" fmla="*/ 1729563 h 1750828"/>
                <a:gd name="connsiteX5" fmla="*/ 443024 w 4538330"/>
                <a:gd name="connsiteY5" fmla="*/ 1750828 h 1750828"/>
                <a:gd name="connsiteX6" fmla="*/ 995917 w 4538330"/>
                <a:gd name="connsiteY6" fmla="*/ 1740195 h 1750828"/>
                <a:gd name="connsiteX7" fmla="*/ 1102242 w 4538330"/>
                <a:gd name="connsiteY7" fmla="*/ 1729563 h 1750828"/>
                <a:gd name="connsiteX8" fmla="*/ 1102242 w 4538330"/>
                <a:gd name="connsiteY8" fmla="*/ 1665767 h 1750828"/>
                <a:gd name="connsiteX9" fmla="*/ 1102242 w 4538330"/>
                <a:gd name="connsiteY9" fmla="*/ 1304260 h 1750828"/>
                <a:gd name="connsiteX10" fmla="*/ 1102242 w 4538330"/>
                <a:gd name="connsiteY10" fmla="*/ 1261730 h 1750828"/>
                <a:gd name="connsiteX11" fmla="*/ 1102242 w 4538330"/>
                <a:gd name="connsiteY11" fmla="*/ 1219200 h 1750828"/>
                <a:gd name="connsiteX12" fmla="*/ 1261731 w 4538330"/>
                <a:gd name="connsiteY12" fmla="*/ 1187302 h 1750828"/>
                <a:gd name="connsiteX13" fmla="*/ 1676400 w 4538330"/>
                <a:gd name="connsiteY13" fmla="*/ 1187302 h 1750828"/>
                <a:gd name="connsiteX14" fmla="*/ 4068726 w 4538330"/>
                <a:gd name="connsiteY14" fmla="*/ 1197935 h 1750828"/>
                <a:gd name="connsiteX15" fmla="*/ 4345172 w 4538330"/>
                <a:gd name="connsiteY15" fmla="*/ 1176670 h 1750828"/>
                <a:gd name="connsiteX16" fmla="*/ 4451498 w 4538330"/>
                <a:gd name="connsiteY16" fmla="*/ 1166037 h 1750828"/>
                <a:gd name="connsiteX17" fmla="*/ 4494028 w 4538330"/>
                <a:gd name="connsiteY17" fmla="*/ 1006549 h 1750828"/>
                <a:gd name="connsiteX18" fmla="*/ 4504661 w 4538330"/>
                <a:gd name="connsiteY18" fmla="*/ 772633 h 1750828"/>
                <a:gd name="connsiteX19" fmla="*/ 4525926 w 4538330"/>
                <a:gd name="connsiteY19" fmla="*/ 602512 h 1750828"/>
                <a:gd name="connsiteX20" fmla="*/ 4536558 w 4538330"/>
                <a:gd name="connsiteY20" fmla="*/ 262270 h 1750828"/>
                <a:gd name="connsiteX21" fmla="*/ 4515293 w 4538330"/>
                <a:gd name="connsiteY21" fmla="*/ 38986 h 1750828"/>
                <a:gd name="connsiteX22" fmla="*/ 4462131 w 4538330"/>
                <a:gd name="connsiteY22" fmla="*/ 28353 h 1750828"/>
                <a:gd name="connsiteX23" fmla="*/ 4281377 w 4538330"/>
                <a:gd name="connsiteY23" fmla="*/ 7088 h 1750828"/>
                <a:gd name="connsiteX24" fmla="*/ 7089 w 4538330"/>
                <a:gd name="connsiteY24" fmla="*/ 60251 h 175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38330" h="1750828">
                  <a:moveTo>
                    <a:pt x="7089" y="60251"/>
                  </a:moveTo>
                  <a:lnTo>
                    <a:pt x="7089" y="1431851"/>
                  </a:lnTo>
                  <a:cubicBezTo>
                    <a:pt x="7089" y="1674628"/>
                    <a:pt x="5317" y="1485014"/>
                    <a:pt x="7089" y="1516912"/>
                  </a:cubicBezTo>
                  <a:cubicBezTo>
                    <a:pt x="8861" y="1548810"/>
                    <a:pt x="7089" y="1587795"/>
                    <a:pt x="17721" y="1623237"/>
                  </a:cubicBezTo>
                  <a:cubicBezTo>
                    <a:pt x="28353" y="1658679"/>
                    <a:pt x="0" y="1708298"/>
                    <a:pt x="70884" y="1729563"/>
                  </a:cubicBezTo>
                  <a:cubicBezTo>
                    <a:pt x="141768" y="1750828"/>
                    <a:pt x="443024" y="1750828"/>
                    <a:pt x="443024" y="1750828"/>
                  </a:cubicBezTo>
                  <a:lnTo>
                    <a:pt x="995917" y="1740195"/>
                  </a:lnTo>
                  <a:cubicBezTo>
                    <a:pt x="1105787" y="1736651"/>
                    <a:pt x="1084521" y="1741968"/>
                    <a:pt x="1102242" y="1729563"/>
                  </a:cubicBezTo>
                  <a:cubicBezTo>
                    <a:pt x="1119963" y="1717158"/>
                    <a:pt x="1102242" y="1665767"/>
                    <a:pt x="1102242" y="1665767"/>
                  </a:cubicBezTo>
                  <a:lnTo>
                    <a:pt x="1102242" y="1304260"/>
                  </a:lnTo>
                  <a:lnTo>
                    <a:pt x="1102242" y="1261730"/>
                  </a:lnTo>
                  <a:cubicBezTo>
                    <a:pt x="1102242" y="1247553"/>
                    <a:pt x="1075661" y="1231605"/>
                    <a:pt x="1102242" y="1219200"/>
                  </a:cubicBezTo>
                  <a:cubicBezTo>
                    <a:pt x="1128823" y="1206795"/>
                    <a:pt x="1166038" y="1192618"/>
                    <a:pt x="1261731" y="1187302"/>
                  </a:cubicBezTo>
                  <a:cubicBezTo>
                    <a:pt x="1357424" y="1181986"/>
                    <a:pt x="1676400" y="1187302"/>
                    <a:pt x="1676400" y="1187302"/>
                  </a:cubicBezTo>
                  <a:lnTo>
                    <a:pt x="4068726" y="1197935"/>
                  </a:lnTo>
                  <a:cubicBezTo>
                    <a:pt x="4513521" y="1196163"/>
                    <a:pt x="4281377" y="1181986"/>
                    <a:pt x="4345172" y="1176670"/>
                  </a:cubicBezTo>
                  <a:cubicBezTo>
                    <a:pt x="4408967" y="1171354"/>
                    <a:pt x="4426689" y="1194391"/>
                    <a:pt x="4451498" y="1166037"/>
                  </a:cubicBezTo>
                  <a:cubicBezTo>
                    <a:pt x="4476307" y="1137683"/>
                    <a:pt x="4485168" y="1072116"/>
                    <a:pt x="4494028" y="1006549"/>
                  </a:cubicBezTo>
                  <a:cubicBezTo>
                    <a:pt x="4502888" y="940982"/>
                    <a:pt x="4499345" y="839972"/>
                    <a:pt x="4504661" y="772633"/>
                  </a:cubicBezTo>
                  <a:cubicBezTo>
                    <a:pt x="4509977" y="705294"/>
                    <a:pt x="4520610" y="687573"/>
                    <a:pt x="4525926" y="602512"/>
                  </a:cubicBezTo>
                  <a:cubicBezTo>
                    <a:pt x="4531242" y="517452"/>
                    <a:pt x="4538330" y="356191"/>
                    <a:pt x="4536558" y="262270"/>
                  </a:cubicBezTo>
                  <a:cubicBezTo>
                    <a:pt x="4534786" y="168349"/>
                    <a:pt x="4527698" y="77972"/>
                    <a:pt x="4515293" y="38986"/>
                  </a:cubicBezTo>
                  <a:cubicBezTo>
                    <a:pt x="4502889" y="0"/>
                    <a:pt x="4501117" y="33669"/>
                    <a:pt x="4462131" y="28353"/>
                  </a:cubicBezTo>
                  <a:cubicBezTo>
                    <a:pt x="4423145" y="23037"/>
                    <a:pt x="4281377" y="7088"/>
                    <a:pt x="4281377" y="7088"/>
                  </a:cubicBezTo>
                  <a:lnTo>
                    <a:pt x="7089" y="60251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08042" y="908720"/>
              <a:ext cx="12791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Tier2 ATLAS</a:t>
              </a:r>
            </a:p>
            <a:p>
              <a:r>
                <a:rPr lang="it-IT" dirty="0" smtClean="0"/>
                <a:t>PRISMA</a:t>
              </a:r>
              <a:endParaRPr lang="it-IT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48264" y="2348880"/>
              <a:ext cx="12430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 smtClean="0"/>
                <a:t>Serv</a:t>
              </a:r>
              <a:r>
                <a:rPr lang="it-IT" sz="1400" dirty="0" smtClean="0"/>
                <a:t>. </a:t>
              </a:r>
              <a:r>
                <a:rPr lang="it-IT" sz="1400" dirty="0" err="1" smtClean="0"/>
                <a:t>Calc</a:t>
              </a:r>
              <a:r>
                <a:rPr lang="it-IT" sz="1400" dirty="0" smtClean="0"/>
                <a:t>. Reti</a:t>
              </a:r>
              <a:endParaRPr lang="it-IT" sz="1400" dirty="0"/>
            </a:p>
          </p:txBody>
        </p:sp>
      </p:grpSp>
      <p:sp>
        <p:nvSpPr>
          <p:cNvPr id="23" name="Segnaposto piè di pagina 4"/>
          <p:cNvSpPr>
            <a:spLocks noGrp="1"/>
          </p:cNvSpPr>
          <p:nvPr>
            <p:ph type="ftr" sz="quarter" idx="9"/>
          </p:nvPr>
        </p:nvSpPr>
        <p:spPr>
          <a:xfrm>
            <a:off x="0" y="6280154"/>
            <a:ext cx="5003797" cy="577845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Riunione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Gr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 1 Napoli – 7 gennaio 2015 – L. Merola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55776" y="1700808"/>
            <a:ext cx="792088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R01</a:t>
            </a:r>
            <a:endParaRPr lang="it-IT" sz="1200" dirty="0"/>
          </a:p>
        </p:txBody>
      </p:sp>
      <p:sp>
        <p:nvSpPr>
          <p:cNvPr id="15" name="Rettangolo 14"/>
          <p:cNvSpPr/>
          <p:nvPr/>
        </p:nvSpPr>
        <p:spPr>
          <a:xfrm>
            <a:off x="2206369" y="6010655"/>
            <a:ext cx="720080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Rete</a:t>
            </a:r>
            <a:endParaRPr lang="it-IT" sz="12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Connessioni di rete</a:t>
            </a:r>
            <a:endParaRPr lang="it-IT" dirty="0"/>
          </a:p>
        </p:txBody>
      </p:sp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6CBA-FA2F-214E-A72B-4F7179F6F23F}" type="slidenum">
              <a:rPr lang="en-GB"/>
              <a:pPr/>
              <a:t>9</a:t>
            </a:fld>
            <a:endParaRPr lang="en-GB"/>
          </a:p>
        </p:txBody>
      </p:sp>
      <p:sp>
        <p:nvSpPr>
          <p:cNvPr id="3420286" name="Text Box 126"/>
          <p:cNvSpPr txBox="1">
            <a:spLocks noChangeArrowheads="1"/>
          </p:cNvSpPr>
          <p:nvPr/>
        </p:nvSpPr>
        <p:spPr bwMode="auto">
          <a:xfrm>
            <a:off x="323528" y="1484784"/>
            <a:ext cx="5184576" cy="1477328"/>
          </a:xfrm>
          <a:prstGeom prst="rect">
            <a:avLst/>
          </a:prstGeom>
          <a:solidFill>
            <a:srgbClr val="FFFF00">
              <a:alpha val="66000"/>
            </a:srgbClr>
          </a:solidFill>
          <a:ln w="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41325" indent="-441325" defTabSz="457200"/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Fibre 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10 Gbps tra le due sale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441325" indent="-441325" defTabSz="457200"/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1325" indent="-441325" defTabSz="457200"/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Link dedicato a 10 </a:t>
            </a:r>
            <a:r>
              <a:rPr lang="it-IT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Gbps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  GARR-X  </a:t>
            </a: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 cui viene </a:t>
            </a:r>
            <a:endParaRPr lang="it-IT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1325" indent="-441325" defTabSz="457200"/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veicolato il 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link IP </a:t>
            </a:r>
            <a:r>
              <a:rPr lang="it-IT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general-purpose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ed il link alla rete </a:t>
            </a:r>
            <a:endParaRPr lang="it-IT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41325" indent="-441325" defTabSz="457200"/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LHCONE</a:t>
            </a:r>
            <a:r>
              <a:rPr lang="it-IT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  <p:grpSp>
        <p:nvGrpSpPr>
          <p:cNvPr id="51" name="Gruppo 50"/>
          <p:cNvGrpSpPr/>
          <p:nvPr/>
        </p:nvGrpSpPr>
        <p:grpSpPr>
          <a:xfrm>
            <a:off x="1043608" y="1700808"/>
            <a:ext cx="7857608" cy="4543261"/>
            <a:chOff x="1347788" y="2187575"/>
            <a:chExt cx="7857608" cy="4543261"/>
          </a:xfrm>
        </p:grpSpPr>
        <p:pic>
          <p:nvPicPr>
            <p:cNvPr id="98" name="Picture 11" descr="localimacchine-081203_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459555" y="5618163"/>
              <a:ext cx="2384423" cy="111267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" name="Cloud"/>
            <p:cNvSpPr>
              <a:spLocks noChangeAspect="1" noEditPoints="1" noChangeArrowheads="1"/>
            </p:cNvSpPr>
            <p:nvPr/>
          </p:nvSpPr>
          <p:spPr bwMode="auto">
            <a:xfrm>
              <a:off x="1347788" y="5527675"/>
              <a:ext cx="2503487" cy="7810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1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57200">
                <a:lnSpc>
                  <a:spcPct val="9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it-IT" sz="1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6532563" y="4446588"/>
              <a:ext cx="2503487" cy="7810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E1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57200">
                <a:lnSpc>
                  <a:spcPct val="9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it-IT" sz="140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3420171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00" y="4602956"/>
              <a:ext cx="5492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172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5675" y="5738813"/>
              <a:ext cx="5492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20173" name="Connettore 1 26"/>
            <p:cNvCxnSpPr>
              <a:cxnSpLocks noChangeShapeType="1"/>
            </p:cNvCxnSpPr>
            <p:nvPr/>
          </p:nvCxnSpPr>
          <p:spPr bwMode="auto">
            <a:xfrm>
              <a:off x="4614863" y="4146550"/>
              <a:ext cx="835025" cy="7207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</p:cxnSp>
        <p:pic>
          <p:nvPicPr>
            <p:cNvPr id="3420174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2062" y="2701925"/>
              <a:ext cx="5492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20175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1075" y="5527675"/>
              <a:ext cx="5492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20177" name="Text Box 17"/>
            <p:cNvSpPr txBox="1">
              <a:spLocks noChangeArrowheads="1"/>
            </p:cNvSpPr>
            <p:nvPr/>
          </p:nvSpPr>
          <p:spPr bwMode="auto">
            <a:xfrm>
              <a:off x="6899275" y="4146550"/>
              <a:ext cx="14811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600" b="1" dirty="0">
                  <a:solidFill>
                    <a:prstClr val="black"/>
                  </a:solidFill>
                  <a:latin typeface="Arial" charset="0"/>
                </a:rPr>
                <a:t>INFN</a:t>
              </a:r>
              <a:r>
                <a:rPr lang="it-IT" sz="16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it-IT" sz="1600" b="1" dirty="0">
                  <a:solidFill>
                    <a:prstClr val="black"/>
                  </a:solidFill>
                  <a:latin typeface="Arial" charset="0"/>
                </a:rPr>
                <a:t>NAPOLI</a:t>
              </a:r>
            </a:p>
          </p:txBody>
        </p:sp>
        <p:sp>
          <p:nvSpPr>
            <p:cNvPr id="3420179" name="Text Box 19"/>
            <p:cNvSpPr txBox="1">
              <a:spLocks noChangeArrowheads="1"/>
            </p:cNvSpPr>
            <p:nvPr/>
          </p:nvSpPr>
          <p:spPr bwMode="auto">
            <a:xfrm>
              <a:off x="2124075" y="5900738"/>
              <a:ext cx="825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600" b="1" dirty="0">
                  <a:solidFill>
                    <a:prstClr val="black"/>
                  </a:solidFill>
                  <a:latin typeface="Arial" charset="0"/>
                </a:rPr>
                <a:t>UNINA</a:t>
              </a:r>
            </a:p>
          </p:txBody>
        </p:sp>
        <p:cxnSp>
          <p:nvCxnSpPr>
            <p:cNvPr id="3420181" name="AutoShape 21"/>
            <p:cNvCxnSpPr>
              <a:cxnSpLocks noChangeShapeType="1"/>
              <a:stCxn id="3420171" idx="1"/>
              <a:endCxn id="3420172" idx="3"/>
            </p:cNvCxnSpPr>
            <p:nvPr/>
          </p:nvCxnSpPr>
          <p:spPr bwMode="auto">
            <a:xfrm rot="10800000" flipV="1">
              <a:off x="5314950" y="4813299"/>
              <a:ext cx="1035050" cy="1135063"/>
            </a:xfrm>
            <a:prstGeom prst="bentConnector3">
              <a:avLst>
                <a:gd name="adj1" fmla="val 50000"/>
              </a:avLst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20182" name="AutoShape 22"/>
            <p:cNvCxnSpPr>
              <a:cxnSpLocks noChangeShapeType="1"/>
              <a:stCxn id="3420171" idx="0"/>
              <a:endCxn id="3420174" idx="2"/>
            </p:cNvCxnSpPr>
            <p:nvPr/>
          </p:nvCxnSpPr>
          <p:spPr bwMode="auto">
            <a:xfrm rot="5400000" flipH="1" flipV="1">
              <a:off x="6514704" y="3230960"/>
              <a:ext cx="1481931" cy="1262062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20184" name="AutoShape 24"/>
            <p:cNvCxnSpPr>
              <a:cxnSpLocks noChangeShapeType="1"/>
              <a:stCxn id="3420175" idx="3"/>
              <a:endCxn id="3420172" idx="1"/>
            </p:cNvCxnSpPr>
            <p:nvPr/>
          </p:nvCxnSpPr>
          <p:spPr bwMode="auto">
            <a:xfrm>
              <a:off x="2800350" y="5738019"/>
              <a:ext cx="1965325" cy="210344"/>
            </a:xfrm>
            <a:prstGeom prst="bentConnector3">
              <a:avLst>
                <a:gd name="adj1" fmla="val 50000"/>
              </a:avLst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3420185" name="AutoShape 25"/>
            <p:cNvCxnSpPr>
              <a:cxnSpLocks noChangeShapeType="1"/>
            </p:cNvCxnSpPr>
            <p:nvPr/>
          </p:nvCxnSpPr>
          <p:spPr bwMode="auto">
            <a:xfrm rot="5400000" flipV="1">
              <a:off x="2525713" y="5527675"/>
              <a:ext cx="1588" cy="1587"/>
            </a:xfrm>
            <a:prstGeom prst="bentConnector3">
              <a:avLst>
                <a:gd name="adj1" fmla="val -1440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cxnSp>
        <p:sp>
          <p:nvSpPr>
            <p:cNvPr id="3420188" name="Text Box 28"/>
            <p:cNvSpPr txBox="1">
              <a:spLocks noChangeArrowheads="1"/>
            </p:cNvSpPr>
            <p:nvPr/>
          </p:nvSpPr>
          <p:spPr bwMode="auto">
            <a:xfrm rot="-5400000">
              <a:off x="5252260" y="5102225"/>
              <a:ext cx="882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2x1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20189" name="Text Box 29"/>
            <p:cNvSpPr txBox="1">
              <a:spLocks noChangeArrowheads="1"/>
            </p:cNvSpPr>
            <p:nvPr/>
          </p:nvSpPr>
          <p:spPr bwMode="auto">
            <a:xfrm rot="16200000">
              <a:off x="7408918" y="5486896"/>
              <a:ext cx="663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1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20190" name="Text Box 30"/>
            <p:cNvSpPr txBox="1">
              <a:spLocks noChangeArrowheads="1"/>
            </p:cNvSpPr>
            <p:nvPr/>
          </p:nvSpPr>
          <p:spPr bwMode="auto">
            <a:xfrm rot="19797587">
              <a:off x="6092907" y="3564804"/>
              <a:ext cx="882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2x1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3420191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5363" y="6007100"/>
              <a:ext cx="5492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20192" name="Text Box 32"/>
            <p:cNvSpPr txBox="1">
              <a:spLocks noChangeArrowheads="1"/>
            </p:cNvSpPr>
            <p:nvPr/>
          </p:nvSpPr>
          <p:spPr bwMode="auto">
            <a:xfrm>
              <a:off x="6353175" y="6180138"/>
              <a:ext cx="8932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b="1" i="1" dirty="0">
                  <a:solidFill>
                    <a:srgbClr val="FF0000"/>
                  </a:solidFill>
                  <a:latin typeface="Arial" charset="0"/>
                </a:rPr>
                <a:t>TIER2</a:t>
              </a:r>
            </a:p>
          </p:txBody>
        </p:sp>
        <p:cxnSp>
          <p:nvCxnSpPr>
            <p:cNvPr id="3420193" name="AutoShape 33"/>
            <p:cNvCxnSpPr>
              <a:cxnSpLocks noChangeShapeType="1"/>
            </p:cNvCxnSpPr>
            <p:nvPr/>
          </p:nvCxnSpPr>
          <p:spPr bwMode="auto">
            <a:xfrm rot="5400000" flipH="1" flipV="1">
              <a:off x="6801246" y="4560788"/>
              <a:ext cx="1405732" cy="2397918"/>
            </a:xfrm>
            <a:prstGeom prst="bentConnector3">
              <a:avLst>
                <a:gd name="adj1" fmla="val -16262"/>
              </a:avLst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</p:spPr>
        </p:cxnSp>
        <p:sp>
          <p:nvSpPr>
            <p:cNvPr id="3420194" name="Text Box 34"/>
            <p:cNvSpPr txBox="1">
              <a:spLocks noChangeArrowheads="1"/>
            </p:cNvSpPr>
            <p:nvPr/>
          </p:nvSpPr>
          <p:spPr bwMode="auto">
            <a:xfrm>
              <a:off x="7789862" y="6308725"/>
              <a:ext cx="9541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2x10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20197" name="Text Box 37"/>
            <p:cNvSpPr txBox="1">
              <a:spLocks noChangeArrowheads="1"/>
            </p:cNvSpPr>
            <p:nvPr/>
          </p:nvSpPr>
          <p:spPr bwMode="auto">
            <a:xfrm>
              <a:off x="3851275" y="5574771"/>
              <a:ext cx="9810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2x10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20202" name="Text Box 42"/>
            <p:cNvSpPr txBox="1">
              <a:spLocks noChangeArrowheads="1"/>
            </p:cNvSpPr>
            <p:nvPr/>
          </p:nvSpPr>
          <p:spPr bwMode="auto">
            <a:xfrm>
              <a:off x="7504112" y="2187575"/>
              <a:ext cx="151765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600" dirty="0">
                  <a:solidFill>
                    <a:prstClr val="black"/>
                  </a:solidFill>
                  <a:latin typeface="Arial" charset="0"/>
                </a:rPr>
                <a:t>POP GARR-X </a:t>
              </a:r>
            </a:p>
            <a:p>
              <a:pPr marL="342900" indent="-342900" defTabSz="457200">
                <a:spcBef>
                  <a:spcPct val="0"/>
                </a:spcBef>
              </a:pPr>
              <a:r>
                <a:rPr lang="it-IT" sz="1600" dirty="0">
                  <a:solidFill>
                    <a:prstClr val="black"/>
                  </a:solidFill>
                  <a:latin typeface="Arial" charset="0"/>
                </a:rPr>
                <a:t>M.S. Angelo</a:t>
              </a:r>
            </a:p>
          </p:txBody>
        </p:sp>
        <p:pic>
          <p:nvPicPr>
            <p:cNvPr id="3420210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74075" y="4602956"/>
              <a:ext cx="547687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20211" name="Text Box 51"/>
            <p:cNvSpPr txBox="1">
              <a:spLocks noChangeArrowheads="1"/>
            </p:cNvSpPr>
            <p:nvPr/>
          </p:nvSpPr>
          <p:spPr bwMode="auto">
            <a:xfrm>
              <a:off x="8312150" y="4236244"/>
              <a:ext cx="8932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b="1" i="1" dirty="0">
                  <a:solidFill>
                    <a:srgbClr val="FF0000"/>
                  </a:solidFill>
                  <a:latin typeface="Arial" charset="0"/>
                </a:rPr>
                <a:t>TIER2</a:t>
              </a:r>
            </a:p>
          </p:txBody>
        </p:sp>
        <p:cxnSp>
          <p:nvCxnSpPr>
            <p:cNvPr id="3420212" name="AutoShape 52"/>
            <p:cNvCxnSpPr>
              <a:cxnSpLocks noChangeShapeType="1"/>
              <a:endCxn id="3420171" idx="2"/>
            </p:cNvCxnSpPr>
            <p:nvPr/>
          </p:nvCxnSpPr>
          <p:spPr bwMode="auto">
            <a:xfrm rot="5400000" flipH="1" flipV="1">
              <a:off x="5995591" y="5378053"/>
              <a:ext cx="983456" cy="274638"/>
            </a:xfrm>
            <a:prstGeom prst="bentConnector3">
              <a:avLst>
                <a:gd name="adj1" fmla="val 50000"/>
              </a:avLst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420213" name="Text Box 53"/>
            <p:cNvSpPr txBox="1">
              <a:spLocks noChangeArrowheads="1"/>
            </p:cNvSpPr>
            <p:nvPr/>
          </p:nvSpPr>
          <p:spPr bwMode="auto">
            <a:xfrm rot="16200000">
              <a:off x="6403975" y="5349875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1</a:t>
              </a: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47" name="Picture 3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8220" y="4601368"/>
              <a:ext cx="549275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AutoShape 52"/>
            <p:cNvCxnSpPr>
              <a:cxnSpLocks noChangeShapeType="1"/>
              <a:stCxn id="3420171" idx="3"/>
              <a:endCxn id="47" idx="1"/>
            </p:cNvCxnSpPr>
            <p:nvPr/>
          </p:nvCxnSpPr>
          <p:spPr bwMode="auto">
            <a:xfrm flipV="1">
              <a:off x="6899275" y="4811712"/>
              <a:ext cx="438945" cy="158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3" name="AutoShape 22"/>
            <p:cNvCxnSpPr>
              <a:cxnSpLocks noChangeShapeType="1"/>
              <a:endCxn id="3420191" idx="3"/>
            </p:cNvCxnSpPr>
            <p:nvPr/>
          </p:nvCxnSpPr>
          <p:spPr bwMode="auto">
            <a:xfrm rot="5400000">
              <a:off x="6521450" y="5126832"/>
              <a:ext cx="1193800" cy="987424"/>
            </a:xfrm>
            <a:prstGeom prst="bentConnector2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63" name="Text Box 53"/>
            <p:cNvSpPr txBox="1">
              <a:spLocks noChangeArrowheads="1"/>
            </p:cNvSpPr>
            <p:nvPr/>
          </p:nvSpPr>
          <p:spPr bwMode="auto">
            <a:xfrm>
              <a:off x="6829425" y="48133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1</a:t>
              </a: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7894638" y="3556000"/>
              <a:ext cx="6636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1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69" name="AutoShape 23"/>
            <p:cNvCxnSpPr>
              <a:cxnSpLocks noChangeShapeType="1"/>
              <a:stCxn id="3420175" idx="3"/>
              <a:endCxn id="3420174" idx="1"/>
            </p:cNvCxnSpPr>
            <p:nvPr/>
          </p:nvCxnSpPr>
          <p:spPr bwMode="auto">
            <a:xfrm flipV="1">
              <a:off x="2800350" y="2911475"/>
              <a:ext cx="4811712" cy="2826544"/>
            </a:xfrm>
            <a:prstGeom prst="straightConnector1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 rot="19198911">
              <a:off x="5535841" y="3289710"/>
              <a:ext cx="882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2x1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3420183" name="AutoShape 23"/>
            <p:cNvCxnSpPr>
              <a:cxnSpLocks noChangeShapeType="1"/>
              <a:stCxn id="3420172" idx="0"/>
              <a:endCxn id="3420174" idx="1"/>
            </p:cNvCxnSpPr>
            <p:nvPr/>
          </p:nvCxnSpPr>
          <p:spPr bwMode="auto">
            <a:xfrm rot="5400000" flipH="1" flipV="1">
              <a:off x="4912518" y="3039270"/>
              <a:ext cx="2827338" cy="2571749"/>
            </a:xfrm>
            <a:prstGeom prst="curvedConnector2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Connettore 4 9"/>
            <p:cNvCxnSpPr>
              <a:stCxn id="3420174" idx="2"/>
            </p:cNvCxnSpPr>
            <p:nvPr/>
          </p:nvCxnSpPr>
          <p:spPr bwMode="auto">
            <a:xfrm rot="5400000">
              <a:off x="6468270" y="2728119"/>
              <a:ext cx="1025525" cy="1811336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4 12"/>
            <p:cNvCxnSpPr>
              <a:stCxn id="3420174" idx="1"/>
            </p:cNvCxnSpPr>
            <p:nvPr/>
          </p:nvCxnSpPr>
          <p:spPr bwMode="auto">
            <a:xfrm rot="10800000" flipV="1">
              <a:off x="6075896" y="2911474"/>
              <a:ext cx="1536166" cy="3305969"/>
            </a:xfrm>
            <a:prstGeom prst="bentConnector2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 Box 37"/>
            <p:cNvSpPr txBox="1">
              <a:spLocks noChangeArrowheads="1"/>
            </p:cNvSpPr>
            <p:nvPr/>
          </p:nvSpPr>
          <p:spPr bwMode="auto">
            <a:xfrm>
              <a:off x="6011494" y="2559050"/>
              <a:ext cx="7635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400" dirty="0">
                  <a:solidFill>
                    <a:prstClr val="black"/>
                  </a:solidFill>
                  <a:latin typeface="Arial" charset="0"/>
                </a:rPr>
                <a:t>10 </a:t>
              </a:r>
              <a:r>
                <a:rPr lang="it-IT" sz="1400" dirty="0" err="1">
                  <a:solidFill>
                    <a:prstClr val="black"/>
                  </a:solidFill>
                  <a:latin typeface="Arial" charset="0"/>
                </a:rPr>
                <a:t>Gbit</a:t>
              </a:r>
              <a:endParaRPr lang="it-IT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20180" name="Text Box 20"/>
            <p:cNvSpPr txBox="1">
              <a:spLocks noChangeArrowheads="1"/>
            </p:cNvSpPr>
            <p:nvPr/>
          </p:nvSpPr>
          <p:spPr bwMode="auto">
            <a:xfrm>
              <a:off x="4773613" y="6335713"/>
              <a:ext cx="8937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defTabSz="457200">
                <a:spcBef>
                  <a:spcPct val="0"/>
                </a:spcBef>
              </a:pPr>
              <a:r>
                <a:rPr lang="it-IT" sz="1600" b="1" dirty="0">
                  <a:solidFill>
                    <a:prstClr val="black"/>
                  </a:solidFill>
                  <a:latin typeface="Arial" charset="0"/>
                </a:rPr>
                <a:t>SCOPE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-InSPIRE-Slide-Template_v4-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Presentazione su schermo (4:3)</PresentationFormat>
  <Paragraphs>432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Tema di Office</vt:lpstr>
      <vt:lpstr>1_Tema di Office</vt:lpstr>
      <vt:lpstr>EGI-InSPIRE-Slide-Template_v4-7</vt:lpstr>
      <vt:lpstr>1_Office Theme</vt:lpstr>
      <vt:lpstr>2_Office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Connessioni di rete</vt:lpstr>
      <vt:lpstr>Diapositiva 10</vt:lpstr>
      <vt:lpstr>Diapositiva 11</vt:lpstr>
      <vt:lpstr>Diapositiva 12</vt:lpstr>
      <vt:lpstr>Diapositiva 13</vt:lpstr>
      <vt:lpstr>Diapositiva 14</vt:lpstr>
      <vt:lpstr>ATLAS:  La Cloud Italiana</vt:lpstr>
      <vt:lpstr>Esiti Gara GE9855 per Tier-2 LHC</vt:lpstr>
      <vt:lpstr>Risorse ReCaS per il Tier-2 Atlas</vt:lpstr>
      <vt:lpstr>Il Tier2 di Napoli</vt:lpstr>
      <vt:lpstr>Performance nell’ultimo mese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2014-12-13T13:32:57Z</dcterms:created>
  <dcterms:modified xsi:type="dcterms:W3CDTF">2015-01-06T22:00:47Z</dcterms:modified>
</cp:coreProperties>
</file>