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4117" r:id="rId2"/>
  </p:sldMasterIdLst>
  <p:notesMasterIdLst>
    <p:notesMasterId r:id="rId58"/>
  </p:notesMasterIdLst>
  <p:sldIdLst>
    <p:sldId id="902" r:id="rId3"/>
    <p:sldId id="903" r:id="rId4"/>
    <p:sldId id="913" r:id="rId5"/>
    <p:sldId id="789" r:id="rId6"/>
    <p:sldId id="791" r:id="rId7"/>
    <p:sldId id="796" r:id="rId8"/>
    <p:sldId id="905" r:id="rId9"/>
    <p:sldId id="914" r:id="rId10"/>
    <p:sldId id="904" r:id="rId11"/>
    <p:sldId id="906" r:id="rId12"/>
    <p:sldId id="907" r:id="rId13"/>
    <p:sldId id="908" r:id="rId14"/>
    <p:sldId id="909" r:id="rId15"/>
    <p:sldId id="910" r:id="rId16"/>
    <p:sldId id="911" r:id="rId17"/>
    <p:sldId id="912" r:id="rId18"/>
    <p:sldId id="915" r:id="rId19"/>
    <p:sldId id="860" r:id="rId20"/>
    <p:sldId id="897" r:id="rId21"/>
    <p:sldId id="898" r:id="rId22"/>
    <p:sldId id="867" r:id="rId23"/>
    <p:sldId id="868" r:id="rId24"/>
    <p:sldId id="869" r:id="rId25"/>
    <p:sldId id="862" r:id="rId26"/>
    <p:sldId id="865" r:id="rId27"/>
    <p:sldId id="817" r:id="rId28"/>
    <p:sldId id="891" r:id="rId29"/>
    <p:sldId id="892" r:id="rId30"/>
    <p:sldId id="918" r:id="rId31"/>
    <p:sldId id="871" r:id="rId32"/>
    <p:sldId id="901" r:id="rId33"/>
    <p:sldId id="872" r:id="rId34"/>
    <p:sldId id="875" r:id="rId35"/>
    <p:sldId id="836" r:id="rId36"/>
    <p:sldId id="829" r:id="rId37"/>
    <p:sldId id="883" r:id="rId38"/>
    <p:sldId id="873" r:id="rId39"/>
    <p:sldId id="894" r:id="rId40"/>
    <p:sldId id="895" r:id="rId41"/>
    <p:sldId id="885" r:id="rId42"/>
    <p:sldId id="879" r:id="rId43"/>
    <p:sldId id="887" r:id="rId44"/>
    <p:sldId id="859" r:id="rId45"/>
    <p:sldId id="899" r:id="rId46"/>
    <p:sldId id="822" r:id="rId47"/>
    <p:sldId id="920" r:id="rId48"/>
    <p:sldId id="876" r:id="rId49"/>
    <p:sldId id="922" r:id="rId50"/>
    <p:sldId id="921" r:id="rId51"/>
    <p:sldId id="923" r:id="rId52"/>
    <p:sldId id="924" r:id="rId53"/>
    <p:sldId id="925" r:id="rId54"/>
    <p:sldId id="926" r:id="rId55"/>
    <p:sldId id="927" r:id="rId56"/>
    <p:sldId id="92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CDEC"/>
    <a:srgbClr val="FF66CC"/>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2" autoAdjust="0"/>
    <p:restoredTop sz="94660"/>
  </p:normalViewPr>
  <p:slideViewPr>
    <p:cSldViewPr>
      <p:cViewPr>
        <p:scale>
          <a:sx n="83" d="100"/>
          <a:sy n="83" d="100"/>
        </p:scale>
        <p:origin x="-696" y="21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53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2D5688-FD22-47A4-905A-204011D66B79}" type="datetimeFigureOut">
              <a:rPr lang="en-US" smtClean="0"/>
              <a:pPr/>
              <a:t>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DEB106-9281-44B3-A133-8A7D35F44697}" type="slidenum">
              <a:rPr lang="en-US" smtClean="0"/>
              <a:pPr/>
              <a:t>‹N›</a:t>
            </a:fld>
            <a:endParaRPr lang="en-US"/>
          </a:p>
        </p:txBody>
      </p:sp>
    </p:spTree>
    <p:extLst>
      <p:ext uri="{BB962C8B-B14F-4D97-AF65-F5344CB8AC3E}">
        <p14:creationId xmlns:p14="http://schemas.microsoft.com/office/powerpoint/2010/main" val="419222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7FE03-0BD5-4075-8DF0-4A642B35EAD1}" type="slidenum">
              <a:rPr lang="de-DE">
                <a:solidFill>
                  <a:prstClr val="black"/>
                </a:solidFill>
              </a:rPr>
              <a:pPr/>
              <a:t>4</a:t>
            </a:fld>
            <a:endParaRPr lang="de-DE">
              <a:solidFill>
                <a:prstClr val="black"/>
              </a:solidFill>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0021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629849-B9A6-4FBF-9664-D204CF1D35B4}" type="slidenum">
              <a:rPr lang="en-US" altLang="en-US"/>
              <a:pPr/>
              <a:t>31</a:t>
            </a:fld>
            <a:endParaRPr lang="en-US" altLang="en-US"/>
          </a:p>
        </p:txBody>
      </p:sp>
      <p:sp>
        <p:nvSpPr>
          <p:cNvPr id="614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61753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CCB5E3CB-C109-4BFD-97E8-DF8293E4151D}" type="slidenum">
              <a:rPr lang="en-US" smtClean="0"/>
              <a:t>39</a:t>
            </a:fld>
            <a:endParaRPr lang="en-US"/>
          </a:p>
        </p:txBody>
      </p:sp>
    </p:spTree>
    <p:extLst>
      <p:ext uri="{BB962C8B-B14F-4D97-AF65-F5344CB8AC3E}">
        <p14:creationId xmlns:p14="http://schemas.microsoft.com/office/powerpoint/2010/main" val="3310307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A7B9A625-1B9A-44B4-AD0D-CCA53522C991}" type="datetimeFigureOut">
              <a:rPr lang="en-US"/>
              <a:pPr/>
              <a:t>1/5/2015</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515849AB-2EE5-452D-81FC-5988F53C2420}" type="slidenum">
              <a:rPr/>
              <a:pPr/>
              <a:t>‹N›</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3048000" cy="476250"/>
          </a:xfrm>
        </p:spPr>
        <p:txBody>
          <a:bodyPr/>
          <a:lstStyle>
            <a:lvl1pPr>
              <a:defRPr/>
            </a:lvl1pPr>
          </a:lstStyle>
          <a:p>
            <a:r>
              <a:rPr lang="en-US">
                <a:solidFill>
                  <a:srgbClr val="FFFFFF"/>
                </a:solidFill>
              </a:rPr>
              <a:t>Siegen, December 7, 2006 </a:t>
            </a: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solidFill>
                  <a:srgbClr val="FFFFFF"/>
                </a:solidFill>
              </a:rPr>
              <a:t>A. Ceccucci</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5F6EDB3-51BD-4664-9C27-2E8829AC7EB7}" type="slidenum">
              <a:rPr lang="en-US">
                <a:solidFill>
                  <a:srgbClr val="FFFFFF"/>
                </a:solidFill>
              </a:rPr>
              <a:pPr/>
              <a:t>‹N›</a:t>
            </a:fld>
            <a:endParaRPr lang="en-US">
              <a:solidFill>
                <a:srgbClr val="FFFFFF"/>
              </a:solidFill>
            </a:endParaRPr>
          </a:p>
        </p:txBody>
      </p:sp>
    </p:spTree>
  </p:cSld>
  <p:clrMapOvr>
    <a:masterClrMapping/>
  </p:clrMapOvr>
  <p:transition spd="slow">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b="1" i="0" baseline="0">
                <a:solidFill>
                  <a:srgbClr val="FFFFFF"/>
                </a:solidFill>
              </a:defRPr>
            </a:lvl1pPr>
            <a:extLst/>
          </a:lstStyle>
          <a:p>
            <a:r>
              <a:rPr lang="en-US" dirty="0" smtClean="0"/>
              <a:t>3/4/2012</a:t>
            </a:r>
            <a:endParaRPr lang="en-US" dirty="0"/>
          </a:p>
        </p:txBody>
      </p:sp>
      <p:sp>
        <p:nvSpPr>
          <p:cNvPr id="19" name="Footer Placeholder 18"/>
          <p:cNvSpPr>
            <a:spLocks noGrp="1"/>
          </p:cNvSpPr>
          <p:nvPr>
            <p:ph type="ftr" sz="quarter" idx="11"/>
          </p:nvPr>
        </p:nvSpPr>
        <p:spPr/>
        <p:txBody>
          <a:bodyPr/>
          <a:lstStyle>
            <a:lvl1pPr>
              <a:defRPr b="1" i="0" baseline="0">
                <a:solidFill>
                  <a:schemeClr val="accent1">
                    <a:tint val="20000"/>
                  </a:schemeClr>
                </a:solidFill>
              </a:defRPr>
            </a:lvl1pPr>
            <a:extLst/>
          </a:lstStyle>
          <a:p>
            <a:r>
              <a:rPr lang="en-US" dirty="0" smtClean="0">
                <a:solidFill>
                  <a:srgbClr val="2DA2BF">
                    <a:tint val="20000"/>
                  </a:srgbClr>
                </a:solidFill>
              </a:rPr>
              <a:t>NA62@SPSC105</a:t>
            </a:r>
            <a:endParaRPr lang="en-US"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b="1" i="0" baseline="0">
                <a:solidFill>
                  <a:srgbClr val="FFFFFF"/>
                </a:solidFill>
              </a:defRPr>
            </a:lvl1pPr>
            <a:extLst/>
          </a:lstStyle>
          <a:p>
            <a:fld id="{D5EFFBCC-6807-4576-9969-BFDF957774E8}" type="slidenum">
              <a:rPr lang="en-US" smtClean="0"/>
              <a:pPr/>
              <a:t>‹N›</a:t>
            </a:fld>
            <a:endParaRPr lang="en-US" dirty="0"/>
          </a:p>
        </p:txBody>
      </p:sp>
    </p:spTree>
    <p:extLst>
      <p:ext uri="{BB962C8B-B14F-4D97-AF65-F5344CB8AC3E}">
        <p14:creationId xmlns:p14="http://schemas.microsoft.com/office/powerpoint/2010/main" val="220131964"/>
      </p:ext>
    </p:extLst>
  </p:cSld>
  <p:clrMapOvr>
    <a:masterClrMapping/>
  </p:clrMapOvr>
  <p:transition spd="slow" advTm="4516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r>
              <a:rPr lang="en-US" dirty="0" smtClean="0">
                <a:solidFill>
                  <a:prstClr val="black"/>
                </a:solidFill>
              </a:rPr>
              <a:t>3/4/2012</a:t>
            </a:r>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r>
              <a:rPr lang="en-US" dirty="0" smtClean="0">
                <a:solidFill>
                  <a:prstClr val="black"/>
                </a:solidFill>
              </a:rPr>
              <a:t>NA62@SPSC105</a:t>
            </a:r>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D5EFFBCC-6807-4576-9969-BFDF957774E8}" type="slidenum">
              <a:rPr lang="en-US" smtClean="0">
                <a:solidFill>
                  <a:prstClr val="black"/>
                </a:solidFill>
              </a:rPr>
              <a:pPr/>
              <a:t>‹N›</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22978134"/>
      </p:ext>
    </p:extLst>
  </p:cSld>
  <p:clrMapOvr>
    <a:masterClrMapping/>
  </p:clrMapOvr>
  <p:transition spd="slow" advTm="4516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dirty="0" smtClean="0">
                <a:solidFill>
                  <a:prstClr val="white"/>
                </a:solidFill>
              </a:rPr>
              <a:t>3/4/2012</a:t>
            </a:r>
            <a:endParaRPr lang="en-US" dirty="0">
              <a:solidFill>
                <a:prstClr val="white"/>
              </a:solidFill>
            </a:endParaRPr>
          </a:p>
        </p:txBody>
      </p:sp>
      <p:sp>
        <p:nvSpPr>
          <p:cNvPr id="5" name="Footer Placeholder 4"/>
          <p:cNvSpPr>
            <a:spLocks noGrp="1"/>
          </p:cNvSpPr>
          <p:nvPr>
            <p:ph type="ftr" sz="quarter" idx="11"/>
          </p:nvPr>
        </p:nvSpPr>
        <p:spPr/>
        <p:txBody>
          <a:bodyPr/>
          <a:lstStyle>
            <a:extLst/>
          </a:lstStyle>
          <a:p>
            <a:r>
              <a:rPr lang="en-US" dirty="0" smtClean="0">
                <a:solidFill>
                  <a:prstClr val="white"/>
                </a:solidFill>
              </a:rPr>
              <a:t>NA62@SPSC105</a:t>
            </a:r>
            <a:endParaRPr lang="en-US" dirty="0">
              <a:solidFill>
                <a:prstClr val="white"/>
              </a:solidFill>
            </a:endParaRPr>
          </a:p>
        </p:txBody>
      </p:sp>
      <p:sp>
        <p:nvSpPr>
          <p:cNvPr id="6" name="Slide Number Placeholder 5"/>
          <p:cNvSpPr>
            <a:spLocks noGrp="1"/>
          </p:cNvSpPr>
          <p:nvPr>
            <p:ph type="sldNum" sz="quarter" idx="12"/>
          </p:nvPr>
        </p:nvSpPr>
        <p:spPr/>
        <p:txBody>
          <a:bodyPr/>
          <a:lstStyle>
            <a:extLst/>
          </a:lstStyle>
          <a:p>
            <a:fld id="{D5EFFBCC-6807-4576-9969-BFDF957774E8}" type="slidenum">
              <a:rPr lang="en-US" smtClean="0">
                <a:solidFill>
                  <a:prstClr val="white"/>
                </a:solidFill>
              </a:rPr>
              <a:pPr/>
              <a:t>‹N›</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342567201"/>
      </p:ext>
    </p:extLst>
  </p:cSld>
  <p:clrMapOvr>
    <a:overrideClrMapping bg1="dk1" tx1="lt1" bg2="dk2" tx2="lt2" accent1="accent1" accent2="accent2" accent3="accent3" accent4="accent4" accent5="accent5" accent6="accent6" hlink="hlink" folHlink="folHlink"/>
  </p:clrMapOvr>
  <p:transition spd="slow" advTm="4516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dirty="0" smtClean="0">
                <a:solidFill>
                  <a:prstClr val="white"/>
                </a:solidFill>
              </a:rPr>
              <a:t>3/4/2012</a:t>
            </a:r>
            <a:endParaRPr lang="en-US" dirty="0">
              <a:solidFill>
                <a:prstClr val="white"/>
              </a:solidFill>
            </a:endParaRPr>
          </a:p>
        </p:txBody>
      </p:sp>
      <p:sp>
        <p:nvSpPr>
          <p:cNvPr id="6" name="Footer Placeholder 5"/>
          <p:cNvSpPr>
            <a:spLocks noGrp="1"/>
          </p:cNvSpPr>
          <p:nvPr>
            <p:ph type="ftr" sz="quarter" idx="11"/>
          </p:nvPr>
        </p:nvSpPr>
        <p:spPr/>
        <p:txBody>
          <a:bodyPr/>
          <a:lstStyle>
            <a:extLst/>
          </a:lstStyle>
          <a:p>
            <a:r>
              <a:rPr lang="en-US" dirty="0" smtClean="0">
                <a:solidFill>
                  <a:prstClr val="white"/>
                </a:solidFill>
              </a:rPr>
              <a:t>NA62@SPSC105</a:t>
            </a:r>
            <a:endParaRPr lang="en-US" dirty="0">
              <a:solidFill>
                <a:prstClr val="white"/>
              </a:solidFill>
            </a:endParaRPr>
          </a:p>
        </p:txBody>
      </p:sp>
      <p:sp>
        <p:nvSpPr>
          <p:cNvPr id="7" name="Slide Number Placeholder 6"/>
          <p:cNvSpPr>
            <a:spLocks noGrp="1"/>
          </p:cNvSpPr>
          <p:nvPr>
            <p:ph type="sldNum" sz="quarter" idx="12"/>
          </p:nvPr>
        </p:nvSpPr>
        <p:spPr/>
        <p:txBody>
          <a:bodyPr/>
          <a:lstStyle>
            <a:extLst/>
          </a:lstStyle>
          <a:p>
            <a:fld id="{D5EFFBCC-6807-4576-9969-BFDF957774E8}" type="slidenum">
              <a:rPr lang="en-US" smtClean="0">
                <a:solidFill>
                  <a:prstClr val="white"/>
                </a:solidFill>
              </a:rPr>
              <a:pPr/>
              <a:t>‹N›</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67227186"/>
      </p:ext>
    </p:extLst>
  </p:cSld>
  <p:clrMapOvr>
    <a:overrideClrMapping bg1="dk1" tx1="lt1" bg2="dk2" tx2="lt2" accent1="accent1" accent2="accent2" accent3="accent3" accent4="accent4" accent5="accent5" accent6="accent6" hlink="hlink" folHlink="folHlink"/>
  </p:clrMapOvr>
  <p:transition spd="slow" advTm="4516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dirty="0" smtClean="0">
                <a:solidFill>
                  <a:prstClr val="black"/>
                </a:solidFill>
              </a:rPr>
              <a:t>3/4/2012</a:t>
            </a:r>
            <a:endParaRPr lang="en-US" dirty="0">
              <a:solidFill>
                <a:prstClr val="black"/>
              </a:solidFill>
            </a:endParaRPr>
          </a:p>
        </p:txBody>
      </p:sp>
      <p:sp>
        <p:nvSpPr>
          <p:cNvPr id="8" name="Footer Placeholder 7"/>
          <p:cNvSpPr>
            <a:spLocks noGrp="1"/>
          </p:cNvSpPr>
          <p:nvPr>
            <p:ph type="ftr" sz="quarter" idx="11"/>
          </p:nvPr>
        </p:nvSpPr>
        <p:spPr/>
        <p:txBody>
          <a:bodyPr/>
          <a:lstStyle>
            <a:extLst/>
          </a:lstStyle>
          <a:p>
            <a:r>
              <a:rPr lang="en-US" dirty="0" smtClean="0">
                <a:solidFill>
                  <a:prstClr val="black"/>
                </a:solidFill>
              </a:rPr>
              <a:t>NA62@SPSC105</a:t>
            </a:r>
            <a:endParaRPr lang="en-US" dirty="0">
              <a:solidFill>
                <a:prstClr val="black"/>
              </a:solidFill>
            </a:endParaRPr>
          </a:p>
        </p:txBody>
      </p:sp>
      <p:sp>
        <p:nvSpPr>
          <p:cNvPr id="9" name="Slide Number Placeholder 8"/>
          <p:cNvSpPr>
            <a:spLocks noGrp="1"/>
          </p:cNvSpPr>
          <p:nvPr>
            <p:ph type="sldNum" sz="quarter" idx="12"/>
          </p:nvPr>
        </p:nvSpPr>
        <p:spPr/>
        <p:txBody>
          <a:bodyPr/>
          <a:lstStyle>
            <a:extLst/>
          </a:lstStyle>
          <a:p>
            <a:fld id="{D5EFFBCC-6807-4576-9969-BFDF957774E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val="2983224954"/>
      </p:ext>
    </p:extLst>
  </p:cSld>
  <p:clrMapOvr>
    <a:overrideClrMapping bg1="lt1" tx1="dk1" bg2="lt2" tx2="dk2" accent1="accent1" accent2="accent2" accent3="accent3" accent4="accent4" accent5="accent5" accent6="accent6" hlink="hlink" folHlink="folHlink"/>
  </p:clrMapOvr>
  <p:transition spd="slow" advTm="4516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r>
              <a:rPr lang="en-US" dirty="0" smtClean="0">
                <a:solidFill>
                  <a:prstClr val="white"/>
                </a:solidFill>
              </a:rPr>
              <a:t>3/4/2012</a:t>
            </a:r>
            <a:endParaRPr lang="en-US" dirty="0">
              <a:solidFill>
                <a:prstClr val="white"/>
              </a:solidFill>
            </a:endParaRPr>
          </a:p>
        </p:txBody>
      </p:sp>
      <p:sp>
        <p:nvSpPr>
          <p:cNvPr id="4" name="Footer Placeholder 3"/>
          <p:cNvSpPr>
            <a:spLocks noGrp="1"/>
          </p:cNvSpPr>
          <p:nvPr>
            <p:ph type="ftr" sz="quarter" idx="11"/>
          </p:nvPr>
        </p:nvSpPr>
        <p:spPr/>
        <p:txBody>
          <a:bodyPr/>
          <a:lstStyle>
            <a:extLst/>
          </a:lstStyle>
          <a:p>
            <a:r>
              <a:rPr lang="en-US" dirty="0" smtClean="0">
                <a:solidFill>
                  <a:prstClr val="white"/>
                </a:solidFill>
              </a:rPr>
              <a:t>NA62@SPSC105</a:t>
            </a:r>
            <a:endParaRPr lang="en-US" dirty="0">
              <a:solidFill>
                <a:prstClr val="white"/>
              </a:solidFill>
            </a:endParaRPr>
          </a:p>
        </p:txBody>
      </p:sp>
      <p:sp>
        <p:nvSpPr>
          <p:cNvPr id="5" name="Slide Number Placeholder 4"/>
          <p:cNvSpPr>
            <a:spLocks noGrp="1"/>
          </p:cNvSpPr>
          <p:nvPr>
            <p:ph type="sldNum" sz="quarter" idx="12"/>
          </p:nvPr>
        </p:nvSpPr>
        <p:spPr/>
        <p:txBody>
          <a:bodyPr/>
          <a:lstStyle>
            <a:extLst/>
          </a:lstStyle>
          <a:p>
            <a:fld id="{D5EFFBCC-6807-4576-9969-BFDF957774E8}" type="slidenum">
              <a:rPr lang="en-US" smtClean="0">
                <a:solidFill>
                  <a:prstClr val="white"/>
                </a:solidFill>
              </a:rPr>
              <a:pPr/>
              <a:t>‹N›</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463847932"/>
      </p:ext>
    </p:extLst>
  </p:cSld>
  <p:clrMapOvr>
    <a:overrideClrMapping bg1="dk1" tx1="lt1" bg2="dk2" tx2="lt2" accent1="accent1" accent2="accent2" accent3="accent3" accent4="accent4" accent5="accent5" accent6="accent6" hlink="hlink" folHlink="folHlink"/>
  </p:clrMapOvr>
  <p:transition spd="slow" advTm="4516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r>
              <a:rPr lang="en-US" dirty="0" smtClean="0">
                <a:solidFill>
                  <a:prstClr val="black"/>
                </a:solidFill>
              </a:rPr>
              <a:t>3/4/2012</a:t>
            </a:r>
            <a:endParaRPr lang="en-US" dirty="0">
              <a:solidFill>
                <a:prstClr val="black"/>
              </a:solidFill>
            </a:endParaRPr>
          </a:p>
        </p:txBody>
      </p:sp>
      <p:sp>
        <p:nvSpPr>
          <p:cNvPr id="3" name="Footer Placeholder 2"/>
          <p:cNvSpPr>
            <a:spLocks noGrp="1"/>
          </p:cNvSpPr>
          <p:nvPr>
            <p:ph type="ftr" sz="quarter" idx="11"/>
          </p:nvPr>
        </p:nvSpPr>
        <p:spPr/>
        <p:txBody>
          <a:bodyPr/>
          <a:lstStyle>
            <a:extLst/>
          </a:lstStyle>
          <a:p>
            <a:r>
              <a:rPr lang="en-US" dirty="0" smtClean="0">
                <a:solidFill>
                  <a:prstClr val="black"/>
                </a:solidFill>
              </a:rPr>
              <a:t>NA62@SPSC105</a:t>
            </a:r>
            <a:endParaRPr lang="en-US" dirty="0">
              <a:solidFill>
                <a:prstClr val="black"/>
              </a:solidFill>
            </a:endParaRPr>
          </a:p>
        </p:txBody>
      </p:sp>
      <p:sp>
        <p:nvSpPr>
          <p:cNvPr id="4" name="Slide Number Placeholder 3"/>
          <p:cNvSpPr>
            <a:spLocks noGrp="1"/>
          </p:cNvSpPr>
          <p:nvPr>
            <p:ph type="sldNum" sz="quarter" idx="12"/>
          </p:nvPr>
        </p:nvSpPr>
        <p:spPr/>
        <p:txBody>
          <a:bodyPr/>
          <a:lstStyle>
            <a:extLst/>
          </a:lstStyle>
          <a:p>
            <a:fld id="{D5EFFBCC-6807-4576-9969-BFDF957774E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val="468929170"/>
      </p:ext>
    </p:extLst>
  </p:cSld>
  <p:clrMapOvr>
    <a:masterClrMapping/>
  </p:clrMapOvr>
  <p:transition spd="slow" advTm="4516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r>
              <a:rPr lang="en-US" dirty="0" smtClean="0">
                <a:solidFill>
                  <a:prstClr val="black"/>
                </a:solidFill>
              </a:rPr>
              <a:t>3/4/2012</a:t>
            </a:r>
            <a:endParaRPr lang="en-US" dirty="0">
              <a:solidFill>
                <a:prstClr val="black"/>
              </a:solidFill>
            </a:endParaRPr>
          </a:p>
        </p:txBody>
      </p:sp>
      <p:sp>
        <p:nvSpPr>
          <p:cNvPr id="6" name="Footer Placeholder 5"/>
          <p:cNvSpPr>
            <a:spLocks noGrp="1"/>
          </p:cNvSpPr>
          <p:nvPr>
            <p:ph type="ftr" sz="quarter" idx="11"/>
          </p:nvPr>
        </p:nvSpPr>
        <p:spPr/>
        <p:txBody>
          <a:bodyPr/>
          <a:lstStyle>
            <a:extLst/>
          </a:lstStyle>
          <a:p>
            <a:r>
              <a:rPr lang="en-US" dirty="0" smtClean="0">
                <a:solidFill>
                  <a:prstClr val="black"/>
                </a:solidFill>
              </a:rPr>
              <a:t>NA62@SPSC105</a:t>
            </a:r>
            <a:endParaRPr lang="en-US" dirty="0">
              <a:solidFill>
                <a:prstClr val="black"/>
              </a:solidFill>
            </a:endParaRPr>
          </a:p>
        </p:txBody>
      </p:sp>
      <p:sp>
        <p:nvSpPr>
          <p:cNvPr id="7" name="Slide Number Placeholder 6"/>
          <p:cNvSpPr>
            <a:spLocks noGrp="1"/>
          </p:cNvSpPr>
          <p:nvPr>
            <p:ph type="sldNum" sz="quarter" idx="12"/>
          </p:nvPr>
        </p:nvSpPr>
        <p:spPr/>
        <p:txBody>
          <a:bodyPr/>
          <a:lstStyle>
            <a:extLst/>
          </a:lstStyle>
          <a:p>
            <a:fld id="{D5EFFBCC-6807-4576-9969-BFDF957774E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val="2866862612"/>
      </p:ext>
    </p:extLst>
  </p:cSld>
  <p:clrMapOvr>
    <a:overrideClrMapping bg1="lt1" tx1="dk1" bg2="lt2" tx2="dk2" accent1="accent1" accent2="accent2" accent3="accent3" accent4="accent4" accent5="accent5" accent6="accent6" hlink="hlink" folHlink="folHlink"/>
  </p:clrMapOvr>
  <p:transition spd="slow" advTm="4516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dirty="0" smtClean="0">
                <a:solidFill>
                  <a:prstClr val="white"/>
                </a:solidFill>
              </a:rPr>
              <a:t>3/4/2012</a:t>
            </a:r>
            <a:endParaRPr lang="en-US" dirty="0">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smtClean="0">
                <a:solidFill>
                  <a:prstClr val="white"/>
                </a:solidFill>
              </a:rPr>
              <a:t>NA62@SPSC105</a:t>
            </a:r>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EFFBCC-6807-4576-9969-BFDF957774E8}" type="slidenum">
              <a:rPr lang="en-US" smtClean="0">
                <a:solidFill>
                  <a:prstClr val="white"/>
                </a:solidFill>
              </a:rPr>
              <a:pPr/>
              <a:t>‹N›</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3917378930"/>
      </p:ext>
    </p:extLst>
  </p:cSld>
  <p:clrMapOvr>
    <a:overrideClrMapping bg1="dk1" tx1="lt1" bg2="dk2" tx2="lt2" accent1="accent1" accent2="accent2" accent3="accent3" accent4="accent4" accent5="accent5" accent6="accent6" hlink="hlink" folHlink="folHlink"/>
  </p:clrMapOvr>
  <p:transition spd="slow" advTm="4516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188913"/>
            <a:ext cx="7793037" cy="768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16013" y="1052513"/>
            <a:ext cx="7772400" cy="4968875"/>
          </a:xfrm>
        </p:spPr>
        <p:txBody>
          <a:bodyPr/>
          <a:lstStyle/>
          <a:p>
            <a:endParaRPr lang="en-US"/>
          </a:p>
        </p:txBody>
      </p:sp>
      <p:sp>
        <p:nvSpPr>
          <p:cNvPr id="4" name="Date Placeholder 3"/>
          <p:cNvSpPr>
            <a:spLocks noGrp="1"/>
          </p:cNvSpPr>
          <p:nvPr>
            <p:ph type="dt" sz="half" idx="10"/>
          </p:nvPr>
        </p:nvSpPr>
        <p:spPr>
          <a:xfrm>
            <a:off x="107950" y="6243638"/>
            <a:ext cx="1905000" cy="457200"/>
          </a:xfrm>
        </p:spPr>
        <p:txBody>
          <a:bodyPr/>
          <a:lstStyle>
            <a:lvl1pPr>
              <a:defRPr/>
            </a:lvl1pPr>
          </a:lstStyle>
          <a:p>
            <a:r>
              <a:rPr lang="en-US" smtClean="0">
                <a:solidFill>
                  <a:prstClr val="black"/>
                </a:solidFill>
              </a:rPr>
              <a:t>5/4/2011</a:t>
            </a:r>
            <a:endParaRPr lang="ru-RU">
              <a:solidFill>
                <a:prstClr val="black"/>
              </a:solidFill>
            </a:endParaRPr>
          </a:p>
        </p:txBody>
      </p:sp>
      <p:sp>
        <p:nvSpPr>
          <p:cNvPr id="5" name="Footer Placeholder 4"/>
          <p:cNvSpPr>
            <a:spLocks noGrp="1"/>
          </p:cNvSpPr>
          <p:nvPr>
            <p:ph type="ftr" sz="quarter" idx="11"/>
          </p:nvPr>
        </p:nvSpPr>
        <p:spPr>
          <a:xfrm>
            <a:off x="2484438" y="6243638"/>
            <a:ext cx="4068762" cy="457200"/>
          </a:xfrm>
        </p:spPr>
        <p:txBody>
          <a:bodyPr/>
          <a:lstStyle>
            <a:lvl1pPr>
              <a:defRPr/>
            </a:lvl1pPr>
          </a:lstStyle>
          <a:p>
            <a:r>
              <a:rPr lang="en-US" dirty="0" smtClean="0">
                <a:solidFill>
                  <a:prstClr val="black"/>
                </a:solidFill>
              </a:rPr>
              <a:t>NA62@SPSC105</a:t>
            </a:r>
            <a:endParaRPr lang="ru-RU" dirty="0">
              <a:solidFill>
                <a:prstClr val="black"/>
              </a:solidFill>
            </a:endParaRPr>
          </a:p>
        </p:txBody>
      </p:sp>
      <p:sp>
        <p:nvSpPr>
          <p:cNvPr id="6" name="Slide Number Placeholder 5"/>
          <p:cNvSpPr>
            <a:spLocks noGrp="1"/>
          </p:cNvSpPr>
          <p:nvPr>
            <p:ph type="sldNum" sz="quarter" idx="12"/>
          </p:nvPr>
        </p:nvSpPr>
        <p:spPr>
          <a:xfrm>
            <a:off x="7042150" y="6243638"/>
            <a:ext cx="1905000" cy="457200"/>
          </a:xfrm>
        </p:spPr>
        <p:txBody>
          <a:bodyPr/>
          <a:lstStyle>
            <a:lvl1pPr>
              <a:defRPr/>
            </a:lvl1pPr>
          </a:lstStyle>
          <a:p>
            <a:fld id="{83EDD4FF-FA6A-442D-A8EB-C7783093809B}" type="slidenum">
              <a:rPr lang="ru-RU">
                <a:solidFill>
                  <a:prstClr val="black"/>
                </a:solidFill>
              </a:rPr>
              <a:pPr/>
              <a:t>‹N›</a:t>
            </a:fld>
            <a:endParaRPr lang="ru-RU">
              <a:solidFill>
                <a:prstClr val="black"/>
              </a:solidFill>
            </a:endParaRPr>
          </a:p>
        </p:txBody>
      </p:sp>
    </p:spTree>
    <p:extLst>
      <p:ext uri="{BB962C8B-B14F-4D97-AF65-F5344CB8AC3E}">
        <p14:creationId xmlns:p14="http://schemas.microsoft.com/office/powerpoint/2010/main" val="790942829"/>
      </p:ext>
    </p:extLst>
  </p:cSld>
  <p:clrMapOvr>
    <a:masterClrMapping/>
  </p:clrMapOvr>
  <p:transition spd="slow" advTm="4516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3"/>
          <p:cNvSpPr>
            <a:spLocks noGrp="1" noChangeArrowheads="1"/>
          </p:cNvSpPr>
          <p:nvPr>
            <p:ph idx="1"/>
          </p:nvPr>
        </p:nvSpPr>
        <p:spPr bwMode="auto">
          <a:xfrm>
            <a:off x="685800" y="10668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lvl1pPr>
              <a:defRPr sz="2400"/>
            </a:lvl1pPr>
            <a:lvl2pPr>
              <a:defRPr sz="2400"/>
            </a:lvl2pPr>
            <a:lvl3pPr>
              <a:defRPr sz="2400"/>
            </a:lvl3pPr>
            <a:lvl4pPr>
              <a:defRPr sz="2400"/>
            </a:lvl4pPr>
            <a:lvl5pPr>
              <a:defRPr sz="24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E691B0D-377D-AC4E-9574-1F6799EAB797}" type="slidenum">
              <a:rPr lang="en-US">
                <a:solidFill>
                  <a:prstClr val="black"/>
                </a:solidFill>
              </a:rPr>
              <a:pPr>
                <a:defRPr/>
              </a:pPr>
              <a:t>‹N›</a:t>
            </a:fld>
            <a:endParaRPr lang="en-US" sz="1400" dirty="0">
              <a:solidFill>
                <a:prstClr val="black"/>
              </a:solidFill>
            </a:endParaRPr>
          </a:p>
        </p:txBody>
      </p:sp>
    </p:spTree>
    <p:extLst>
      <p:ext uri="{BB962C8B-B14F-4D97-AF65-F5344CB8AC3E}">
        <p14:creationId xmlns:p14="http://schemas.microsoft.com/office/powerpoint/2010/main" val="2041171946"/>
      </p:ext>
    </p:extLst>
  </p:cSld>
  <p:clrMapOvr>
    <a:masterClrMapping/>
  </p:clrMapOvr>
  <p:transition spd="slow" advTm="4516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3"/>
          <p:cNvSpPr>
            <a:spLocks noGrp="1" noChangeArrowheads="1"/>
          </p:cNvSpPr>
          <p:nvPr>
            <p:ph idx="1"/>
          </p:nvPr>
        </p:nvSpPr>
        <p:spPr bwMode="auto">
          <a:xfrm>
            <a:off x="685800" y="10668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lvl1pPr>
              <a:defRPr sz="2400"/>
            </a:lvl1pPr>
            <a:lvl2pPr>
              <a:defRPr sz="2400"/>
            </a:lvl2pPr>
            <a:lvl3pPr>
              <a:defRPr sz="2400"/>
            </a:lvl3pPr>
            <a:lvl4pPr>
              <a:defRPr sz="2400"/>
            </a:lvl4pPr>
            <a:lvl5pPr>
              <a:defRPr sz="24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E691B0D-377D-AC4E-9574-1F6799EAB797}" type="slidenum">
              <a:rPr lang="en-US">
                <a:solidFill>
                  <a:prstClr val="black"/>
                </a:solidFill>
              </a:rPr>
              <a:pPr>
                <a:defRPr/>
              </a:pPr>
              <a:t>‹N›</a:t>
            </a:fld>
            <a:endParaRPr lang="en-US" sz="1400" dirty="0">
              <a:solidFill>
                <a:prstClr val="black"/>
              </a:solidFill>
            </a:endParaRPr>
          </a:p>
        </p:txBody>
      </p:sp>
    </p:spTree>
    <p:extLst>
      <p:ext uri="{BB962C8B-B14F-4D97-AF65-F5344CB8AC3E}">
        <p14:creationId xmlns:p14="http://schemas.microsoft.com/office/powerpoint/2010/main" val="2485553656"/>
      </p:ext>
    </p:extLst>
  </p:cSld>
  <p:clrMapOvr>
    <a:masterClrMapping/>
  </p:clrMapOvr>
  <p:transition spd="slow" advTm="4516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209392"/>
      </p:ext>
    </p:extLst>
  </p:cSld>
  <p:clrMapOvr>
    <a:masterClrMapping/>
  </p:clrMapOvr>
  <p:transition spd="slow" advTm="4516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fld id="{515849AB-2EE5-452D-81FC-5988F53C2420}" type="slidenum">
              <a:rPr lang="en-US" smtClean="0">
                <a:solidFill>
                  <a:srgbClr val="B13F9A"/>
                </a:solidFill>
              </a:rPr>
              <a:pPr/>
              <a:t>‹N›</a:t>
            </a:fld>
            <a:endParaRPr lang="en-US">
              <a:solidFill>
                <a:srgbClr val="B13F9A"/>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A7B9A625-1B9A-44B4-AD0D-CCA53522C991}" type="datetimeFigureOut">
              <a:rPr lang="en-US" smtClean="0">
                <a:solidFill>
                  <a:srgbClr val="F4E7ED"/>
                </a:solidFill>
              </a:rPr>
              <a:pPr/>
              <a:t>1/5/2015</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fld id="{515849AB-2EE5-452D-81FC-5988F53C2420}" type="slidenum">
              <a:rPr lang="en-US" smtClean="0">
                <a:solidFill>
                  <a:srgbClr val="F4E7ED"/>
                </a:solidFill>
              </a:rPr>
              <a:pPr/>
              <a:t>‹N›</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4"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A7B9A625-1B9A-44B4-AD0D-CCA53522C991}" type="datetimeFigureOut">
              <a:rPr lang="en-US" smtClean="0">
                <a:solidFill>
                  <a:srgbClr val="B13F9A"/>
                </a:solidFill>
              </a:rPr>
              <a:pPr/>
              <a:t>1/5/2015</a:t>
            </a:fld>
            <a:endParaRPr lang="en-US">
              <a:solidFill>
                <a:srgbClr val="B13F9A"/>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solidFill>
                <a:srgbClr val="B13F9A"/>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515849AB-2EE5-452D-81FC-5988F53C2420}" type="slidenum">
              <a:rPr lang="en-US" smtClean="0">
                <a:solidFill>
                  <a:srgbClr val="B13F9A"/>
                </a:solidFill>
              </a:rPr>
              <a:pPr/>
              <a:t>‹N›</a:t>
            </a:fld>
            <a:endParaRPr lang="en-US">
              <a:solidFill>
                <a:srgbClr val="B13F9A"/>
              </a:solidFill>
            </a:endParaRP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4131" r:id="rId12"/>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en-US" dirty="0" smtClean="0">
                <a:solidFill>
                  <a:prstClr val="black"/>
                </a:solidFill>
              </a:rPr>
              <a:t>3/4/2012</a:t>
            </a:r>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smtClean="0">
                <a:solidFill>
                  <a:prstClr val="black"/>
                </a:solidFill>
              </a:rPr>
              <a:t>NA62@SPSC105</a:t>
            </a:r>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5EFFBCC-6807-4576-9969-BFDF957774E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val="21143318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Lst>
  <p:transition spd="slow" advTm="45160">
    <p:wipe/>
  </p:transition>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73.emf"/><Relationship Id="rId7"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70.wmf"/><Relationship Id="rId4" Type="http://schemas.openxmlformats.org/officeDocument/2006/relationships/oleObject" Target="../embeddings/oleObject3.bin"/><Relationship Id="rId9" Type="http://schemas.openxmlformats.org/officeDocument/2006/relationships/image" Target="../media/image72.wmf"/></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75.png"/><Relationship Id="rId4" Type="http://schemas.openxmlformats.org/officeDocument/2006/relationships/image" Target="../media/image91.gif"/></Relationships>
</file>

<file path=ppt/slides/_rels/slide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slideLayout" Target="../slideLayouts/slideLayout18.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notesSlide" Target="../notesSlides/notesSlide1.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image" Target="../media/image4.jpeg"/><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383" Type="http://schemas.openxmlformats.org/officeDocument/2006/relationships/image" Target="../media/image3.jpeg"/><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gif"/><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04.jpeg"/><Relationship Id="rId4" Type="http://schemas.openxmlformats.org/officeDocument/2006/relationships/image" Target="../media/image10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5EFFBCC-6807-4576-9969-BFDF957774E8}" type="slidenum">
              <a:rPr lang="en-US" smtClean="0">
                <a:solidFill>
                  <a:prstClr val="white"/>
                </a:solidFill>
              </a:rPr>
              <a:pPr/>
              <a:t>1</a:t>
            </a:fld>
            <a:endParaRPr lang="en-US">
              <a:solidFill>
                <a:prstClr val="white"/>
              </a:solidFill>
            </a:endParaRPr>
          </a:p>
        </p:txBody>
      </p:sp>
      <p:sp>
        <p:nvSpPr>
          <p:cNvPr id="5" name="Titolo 4"/>
          <p:cNvSpPr>
            <a:spLocks noGrp="1"/>
          </p:cNvSpPr>
          <p:nvPr>
            <p:ph type="title"/>
          </p:nvPr>
        </p:nvSpPr>
        <p:spPr>
          <a:xfrm>
            <a:off x="457200" y="3294112"/>
            <a:ext cx="8435280" cy="1143000"/>
          </a:xfrm>
        </p:spPr>
        <p:txBody>
          <a:bodyPr>
            <a:noAutofit/>
          </a:bodyPr>
          <a:lstStyle/>
          <a:p>
            <a:r>
              <a:rPr lang="it-IT" sz="5400" dirty="0" smtClean="0"/>
              <a:t>NA62</a:t>
            </a:r>
            <a:r>
              <a:rPr lang="it-IT" sz="4400" dirty="0" smtClean="0"/>
              <a:t/>
            </a:r>
            <a:br>
              <a:rPr lang="it-IT" sz="4400" dirty="0" smtClean="0"/>
            </a:br>
            <a:r>
              <a:rPr lang="it-IT" sz="3200" dirty="0" smtClean="0"/>
              <a:t>Riunione di Gruppo I</a:t>
            </a:r>
            <a:br>
              <a:rPr lang="it-IT" sz="3200" dirty="0" smtClean="0"/>
            </a:br>
            <a:r>
              <a:rPr lang="it-IT" sz="3200" dirty="0" smtClean="0"/>
              <a:t>Napoli 07/01/2015</a:t>
            </a:r>
            <a:br>
              <a:rPr lang="it-IT" sz="3200" dirty="0" smtClean="0"/>
            </a:br>
            <a:r>
              <a:rPr lang="it-IT" sz="3200" dirty="0"/>
              <a:t/>
            </a:r>
            <a:br>
              <a:rPr lang="it-IT" sz="3200" dirty="0"/>
            </a:br>
            <a:r>
              <a:rPr lang="it-IT" sz="2400" dirty="0" err="1" smtClean="0">
                <a:solidFill>
                  <a:srgbClr val="FF0000"/>
                </a:solidFill>
              </a:rPr>
              <a:t>F.Ambrosino</a:t>
            </a:r>
            <a:r>
              <a:rPr lang="it-IT" sz="2400" dirty="0" smtClean="0"/>
              <a:t>, M.B. Brunetti, T. </a:t>
            </a:r>
            <a:r>
              <a:rPr lang="it-IT" sz="2400" dirty="0" err="1" smtClean="0"/>
              <a:t>Capussela</a:t>
            </a:r>
            <a:r>
              <a:rPr lang="it-IT" sz="2400" dirty="0" smtClean="0"/>
              <a:t>, </a:t>
            </a:r>
            <a:r>
              <a:rPr lang="it-IT" sz="2400" dirty="0" err="1" smtClean="0"/>
              <a:t>D.Di</a:t>
            </a:r>
            <a:r>
              <a:rPr lang="it-IT" sz="2400" dirty="0" smtClean="0"/>
              <a:t> Filippo, P. Massarotti, M. Mirra, M. Napolitano, G. Saracino</a:t>
            </a:r>
            <a:r>
              <a:rPr lang="it-IT" sz="3200" dirty="0" smtClean="0"/>
              <a:t/>
            </a:r>
            <a:br>
              <a:rPr lang="it-IT" sz="3200" dirty="0" smtClean="0"/>
            </a:br>
            <a:r>
              <a:rPr lang="it-IT" sz="3200" dirty="0"/>
              <a:t/>
            </a:r>
            <a:br>
              <a:rPr lang="it-IT" sz="3200" dirty="0"/>
            </a:br>
            <a:r>
              <a:rPr lang="it-IT" sz="4400" dirty="0" smtClean="0"/>
              <a:t> </a:t>
            </a:r>
            <a:endParaRPr lang="it-IT" sz="4400" dirty="0"/>
          </a:p>
        </p:txBody>
      </p:sp>
      <p:pic>
        <p:nvPicPr>
          <p:cNvPr id="6" name="Picture 2" descr="na62logo"/>
          <p:cNvPicPr>
            <a:picLocks noChangeAspect="1" noChangeArrowheads="1"/>
          </p:cNvPicPr>
          <p:nvPr/>
        </p:nvPicPr>
        <p:blipFill>
          <a:blip r:embed="rId2"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1830605529"/>
      </p:ext>
    </p:extLst>
  </p:cSld>
  <p:clrMapOvr>
    <a:masterClrMapping/>
  </p:clrMapOvr>
  <p:transition spd="slow" advTm="4516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7424"/>
            <a:ext cx="7239000" cy="1143000"/>
          </a:xfrm>
        </p:spPr>
        <p:txBody>
          <a:bodyPr/>
          <a:lstStyle/>
          <a:p>
            <a:r>
              <a:rPr lang="it-IT" dirty="0" smtClean="0"/>
              <a:t>LAV12 @ CERN</a:t>
            </a:r>
            <a:endParaRPr lang="it-IT" dirty="0"/>
          </a:p>
        </p:txBody>
      </p:sp>
      <p:pic>
        <p:nvPicPr>
          <p:cNvPr id="4" name="Picture 1" descr="1380608_10204348039291516_2153444950466466824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2" y="1052736"/>
            <a:ext cx="3942438" cy="5256584"/>
          </a:xfrm>
          <a:prstGeom prst="rect">
            <a:avLst/>
          </a:prstGeom>
        </p:spPr>
      </p:pic>
      <p:pic>
        <p:nvPicPr>
          <p:cNvPr id="5" name="Picture 2" descr="IMG_09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1053307"/>
            <a:ext cx="3942010" cy="5256013"/>
          </a:xfrm>
          <a:prstGeom prst="rect">
            <a:avLst/>
          </a:prstGeom>
        </p:spPr>
      </p:pic>
      <p:pic>
        <p:nvPicPr>
          <p:cNvPr id="6" name="Picture 2" descr="na62logo"/>
          <p:cNvPicPr>
            <a:picLocks noChangeAspect="1" noChangeArrowheads="1"/>
          </p:cNvPicPr>
          <p:nvPr/>
        </p:nvPicPr>
        <p:blipFill>
          <a:blip r:embed="rId4" cstate="print"/>
          <a:srcRect/>
          <a:stretch>
            <a:fillRect/>
          </a:stretch>
        </p:blipFill>
        <p:spPr bwMode="auto">
          <a:xfrm>
            <a:off x="7019925" y="28104"/>
            <a:ext cx="2124075" cy="736600"/>
          </a:xfrm>
          <a:prstGeom prst="rect">
            <a:avLst/>
          </a:prstGeom>
          <a:noFill/>
        </p:spPr>
      </p:pic>
    </p:spTree>
    <p:extLst>
      <p:ext uri="{BB962C8B-B14F-4D97-AF65-F5344CB8AC3E}">
        <p14:creationId xmlns:p14="http://schemas.microsoft.com/office/powerpoint/2010/main" val="2551733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06288"/>
            <a:ext cx="7239000" cy="1143000"/>
          </a:xfrm>
        </p:spPr>
        <p:txBody>
          <a:bodyPr/>
          <a:lstStyle/>
          <a:p>
            <a:r>
              <a:rPr lang="it-IT" dirty="0" smtClean="0"/>
              <a:t>Attività 2014: CHANTI</a:t>
            </a:r>
            <a:endParaRPr lang="it-IT" dirty="0"/>
          </a:p>
        </p:txBody>
      </p:sp>
      <p:pic>
        <p:nvPicPr>
          <p:cNvPr id="6" name="Picture 2" descr="na62logo"/>
          <p:cNvPicPr>
            <a:picLocks noChangeAspect="1" noChangeArrowheads="1"/>
          </p:cNvPicPr>
          <p:nvPr/>
        </p:nvPicPr>
        <p:blipFill>
          <a:blip r:embed="rId2" cstate="print"/>
          <a:srcRect/>
          <a:stretch>
            <a:fillRect/>
          </a:stretch>
        </p:blipFill>
        <p:spPr bwMode="auto">
          <a:xfrm>
            <a:off x="7019925" y="28104"/>
            <a:ext cx="2124075" cy="736600"/>
          </a:xfrm>
          <a:prstGeom prst="rect">
            <a:avLst/>
          </a:prstGeom>
          <a:noFill/>
        </p:spPr>
      </p:pic>
      <p:sp>
        <p:nvSpPr>
          <p:cNvPr id="7" name="Segnaposto contenuto 2"/>
          <p:cNvSpPr>
            <a:spLocks noGrp="1"/>
          </p:cNvSpPr>
          <p:nvPr>
            <p:ph idx="1"/>
          </p:nvPr>
        </p:nvSpPr>
        <p:spPr>
          <a:xfrm>
            <a:off x="323528" y="1174968"/>
            <a:ext cx="7624762" cy="4846320"/>
          </a:xfrm>
        </p:spPr>
        <p:txBody>
          <a:bodyPr/>
          <a:lstStyle/>
          <a:p>
            <a:pPr marL="0" indent="0">
              <a:buNone/>
            </a:pPr>
            <a:r>
              <a:rPr lang="it-IT" dirty="0"/>
              <a:t>Rivelatore 100% n</a:t>
            </a:r>
            <a:r>
              <a:rPr lang="it-IT" dirty="0" smtClean="0"/>
              <a:t>apoletano </a:t>
            </a:r>
            <a:r>
              <a:rPr lang="it-IT" dirty="0"/>
              <a:t>fin </a:t>
            </a:r>
            <a:r>
              <a:rPr lang="it-IT" dirty="0" smtClean="0"/>
              <a:t>dalla proposta e dal progetto. Nel 2014:</a:t>
            </a:r>
            <a:endParaRPr lang="it-IT" dirty="0"/>
          </a:p>
          <a:p>
            <a:r>
              <a:rPr lang="it-IT" dirty="0" smtClean="0"/>
              <a:t>Completati costruzione e test del detector</a:t>
            </a:r>
          </a:p>
          <a:p>
            <a:r>
              <a:rPr lang="it-IT" dirty="0" smtClean="0"/>
              <a:t>Acquistata, testata e calibrata l’elettronica di front-end (600 canali)</a:t>
            </a:r>
          </a:p>
          <a:p>
            <a:r>
              <a:rPr lang="it-IT" dirty="0" smtClean="0"/>
              <a:t>Completata la camera vuoto e istallato il tutto con successo al CERN</a:t>
            </a:r>
          </a:p>
          <a:p>
            <a:r>
              <a:rPr lang="it-IT" dirty="0" smtClean="0"/>
              <a:t>Raffinata la simulazione MC</a:t>
            </a:r>
          </a:p>
          <a:p>
            <a:r>
              <a:rPr lang="it-IT" dirty="0" smtClean="0"/>
              <a:t>Fondamentale l’apporto dei servizi (OM-PM-SER)</a:t>
            </a:r>
            <a:endParaRPr lang="it-IT" dirty="0"/>
          </a:p>
        </p:txBody>
      </p:sp>
    </p:spTree>
    <p:extLst>
      <p:ext uri="{BB962C8B-B14F-4D97-AF65-F5344CB8AC3E}">
        <p14:creationId xmlns:p14="http://schemas.microsoft.com/office/powerpoint/2010/main" val="1386543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7424"/>
            <a:ext cx="7239000" cy="1143000"/>
          </a:xfrm>
        </p:spPr>
        <p:txBody>
          <a:bodyPr/>
          <a:lstStyle/>
          <a:p>
            <a:r>
              <a:rPr lang="it-IT" dirty="0" smtClean="0"/>
              <a:t>CHANTI: costruzione</a:t>
            </a:r>
            <a:endParaRPr lang="it-IT" dirty="0"/>
          </a:p>
        </p:txBody>
      </p:sp>
      <p:pic>
        <p:nvPicPr>
          <p:cNvPr id="6" name="Picture 2" descr="na62logo"/>
          <p:cNvPicPr>
            <a:picLocks noChangeAspect="1" noChangeArrowheads="1"/>
          </p:cNvPicPr>
          <p:nvPr/>
        </p:nvPicPr>
        <p:blipFill>
          <a:blip r:embed="rId2" cstate="print"/>
          <a:srcRect/>
          <a:stretch>
            <a:fillRect/>
          </a:stretch>
        </p:blipFill>
        <p:spPr bwMode="auto">
          <a:xfrm>
            <a:off x="7019925" y="28104"/>
            <a:ext cx="2124075" cy="736600"/>
          </a:xfrm>
          <a:prstGeom prst="rect">
            <a:avLst/>
          </a:prstGeom>
          <a:noFill/>
        </p:spPr>
      </p:pic>
      <p:pic>
        <p:nvPicPr>
          <p:cNvPr id="9" name="Picture 11" descr="C:\Users\ambrosin\AppData\Local\Temp\foto_iphone_lug2014 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776" y="1556792"/>
            <a:ext cx="324036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Users\ambrosin\AppData\Local\Temp\foto_iphone_lug2014 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556792"/>
            <a:ext cx="32278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mbrosin\AppData\Local\Temp\foto_iphone_lug2014 0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86" y="4162772"/>
            <a:ext cx="3342118" cy="2506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mbrosin\AppData\Local\Temp\foto_iphone_lug2014 0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4944" y="4131840"/>
            <a:ext cx="3383360" cy="253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23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7424"/>
            <a:ext cx="7239000" cy="1143000"/>
          </a:xfrm>
        </p:spPr>
        <p:txBody>
          <a:bodyPr/>
          <a:lstStyle/>
          <a:p>
            <a:r>
              <a:rPr lang="it-IT" dirty="0" smtClean="0"/>
              <a:t>CHANTI: costruzione</a:t>
            </a:r>
            <a:endParaRPr lang="it-IT" dirty="0"/>
          </a:p>
        </p:txBody>
      </p:sp>
      <p:pic>
        <p:nvPicPr>
          <p:cNvPr id="6" name="Picture 2" descr="na62logo"/>
          <p:cNvPicPr>
            <a:picLocks noChangeAspect="1" noChangeArrowheads="1"/>
          </p:cNvPicPr>
          <p:nvPr/>
        </p:nvPicPr>
        <p:blipFill>
          <a:blip r:embed="rId2" cstate="print"/>
          <a:srcRect/>
          <a:stretch>
            <a:fillRect/>
          </a:stretch>
        </p:blipFill>
        <p:spPr bwMode="auto">
          <a:xfrm>
            <a:off x="7019925" y="28104"/>
            <a:ext cx="2124075" cy="736600"/>
          </a:xfrm>
          <a:prstGeom prst="rect">
            <a:avLst/>
          </a:prstGeom>
          <a:noFill/>
        </p:spPr>
      </p:pic>
      <p:pic>
        <p:nvPicPr>
          <p:cNvPr id="8" name="Picture 2" descr="C:\Users\ambrosin\AppData\Local\Temp\foto_iphone_lug2014 0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716966"/>
            <a:ext cx="2264792" cy="3019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3" descr="C:\Users\ambrosin\AppData\Local\Temp\foto_iphone_lug2014 0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0436" y="3716966"/>
            <a:ext cx="2264792" cy="3019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4" descr="C:\Users\ambrosin\Documents\Bluetooth\Inbox\DSC_01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1629" y="908718"/>
            <a:ext cx="3636338" cy="2727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0530" name="Picture 2" descr="C:\Users\ambrosin\AppData\Local\Temp\IMG_34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96" y="3716966"/>
            <a:ext cx="2255471" cy="3019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544" y="908720"/>
            <a:ext cx="3593715" cy="2695287"/>
          </a:xfrm>
          <a:prstGeom prst="rect">
            <a:avLst/>
          </a:prstGeom>
          <a:ln>
            <a:noFill/>
          </a:ln>
          <a:effectLst>
            <a:softEdge rad="112500"/>
          </a:effectLst>
        </p:spPr>
      </p:pic>
    </p:spTree>
    <p:extLst>
      <p:ext uri="{BB962C8B-B14F-4D97-AF65-F5344CB8AC3E}">
        <p14:creationId xmlns:p14="http://schemas.microsoft.com/office/powerpoint/2010/main" val="265564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7424"/>
            <a:ext cx="7239000" cy="1143000"/>
          </a:xfrm>
        </p:spPr>
        <p:txBody>
          <a:bodyPr/>
          <a:lstStyle/>
          <a:p>
            <a:r>
              <a:rPr lang="it-IT" dirty="0" smtClean="0"/>
              <a:t>CHANTI: </a:t>
            </a:r>
            <a:r>
              <a:rPr lang="it-IT" dirty="0" err="1" smtClean="0"/>
              <a:t>ISTALLAzione</a:t>
            </a:r>
            <a:endParaRPr lang="it-IT" dirty="0"/>
          </a:p>
        </p:txBody>
      </p:sp>
      <p:pic>
        <p:nvPicPr>
          <p:cNvPr id="6" name="Picture 2" descr="na62logo"/>
          <p:cNvPicPr>
            <a:picLocks noChangeAspect="1" noChangeArrowheads="1"/>
          </p:cNvPicPr>
          <p:nvPr/>
        </p:nvPicPr>
        <p:blipFill>
          <a:blip r:embed="rId2" cstate="print"/>
          <a:srcRect/>
          <a:stretch>
            <a:fillRect/>
          </a:stretch>
        </p:blipFill>
        <p:spPr bwMode="auto">
          <a:xfrm>
            <a:off x="7019925" y="28104"/>
            <a:ext cx="2124075" cy="736600"/>
          </a:xfrm>
          <a:prstGeom prst="rect">
            <a:avLst/>
          </a:prstGeom>
          <a:noFill/>
        </p:spPr>
      </p:pic>
      <p:pic>
        <p:nvPicPr>
          <p:cNvPr id="9" name="Picture 2" descr="D:\Documenti2\NA62\Materiale CHANTI\Camera\Camera\IMG_20140714_1506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74" y="1268760"/>
            <a:ext cx="3921900" cy="522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3" descr="D:\Documenti2\NA62\Materiale CHANTI\Camera\Camera\IMG_20140715_1453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1254754"/>
            <a:ext cx="3939902" cy="5253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0633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7424"/>
            <a:ext cx="7239000" cy="1143000"/>
          </a:xfrm>
        </p:spPr>
        <p:txBody>
          <a:bodyPr/>
          <a:lstStyle/>
          <a:p>
            <a:r>
              <a:rPr lang="it-IT" dirty="0" smtClean="0"/>
              <a:t>CHANTI: </a:t>
            </a:r>
            <a:r>
              <a:rPr lang="it-IT" dirty="0" err="1" smtClean="0"/>
              <a:t>ISTALLAzione</a:t>
            </a:r>
            <a:endParaRPr lang="it-IT" dirty="0"/>
          </a:p>
        </p:txBody>
      </p:sp>
      <p:pic>
        <p:nvPicPr>
          <p:cNvPr id="6" name="Picture 2" descr="na62logo"/>
          <p:cNvPicPr>
            <a:picLocks noChangeAspect="1" noChangeArrowheads="1"/>
          </p:cNvPicPr>
          <p:nvPr/>
        </p:nvPicPr>
        <p:blipFill>
          <a:blip r:embed="rId2" cstate="print"/>
          <a:srcRect/>
          <a:stretch>
            <a:fillRect/>
          </a:stretch>
        </p:blipFill>
        <p:spPr bwMode="auto">
          <a:xfrm>
            <a:off x="7019925" y="28104"/>
            <a:ext cx="2124075" cy="736600"/>
          </a:xfrm>
          <a:prstGeom prst="rect">
            <a:avLst/>
          </a:prstGeom>
          <a:noFill/>
        </p:spPr>
      </p:pic>
      <p:pic>
        <p:nvPicPr>
          <p:cNvPr id="7" name="Picture 2" descr="D:\Documenti2\NA62\Materiale CHANTI\Camera\Camera\IMG_20140715_1509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0" y="829470"/>
            <a:ext cx="3491921" cy="2618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272" y="2628292"/>
            <a:ext cx="5580112" cy="4185084"/>
          </a:xfrm>
          <a:prstGeom prst="rect">
            <a:avLst/>
          </a:prstGeom>
          <a:ln>
            <a:noFill/>
          </a:ln>
          <a:effectLst>
            <a:softEdge rad="112500"/>
          </a:effectLst>
        </p:spPr>
      </p:pic>
    </p:spTree>
    <p:extLst>
      <p:ext uri="{BB962C8B-B14F-4D97-AF65-F5344CB8AC3E}">
        <p14:creationId xmlns:p14="http://schemas.microsoft.com/office/powerpoint/2010/main" val="732194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87424"/>
            <a:ext cx="7239000" cy="1143000"/>
          </a:xfrm>
        </p:spPr>
        <p:txBody>
          <a:bodyPr/>
          <a:lstStyle/>
          <a:p>
            <a:r>
              <a:rPr lang="it-IT" dirty="0" smtClean="0"/>
              <a:t>CHANTI: FEE </a:t>
            </a:r>
            <a:r>
              <a:rPr lang="it-IT" dirty="0" err="1" smtClean="0"/>
              <a:t>calibration</a:t>
            </a:r>
            <a:endParaRPr lang="it-IT" dirty="0"/>
          </a:p>
        </p:txBody>
      </p:sp>
      <p:pic>
        <p:nvPicPr>
          <p:cNvPr id="6" name="Picture 2" descr="na62logo"/>
          <p:cNvPicPr>
            <a:picLocks noChangeAspect="1" noChangeArrowheads="1"/>
          </p:cNvPicPr>
          <p:nvPr/>
        </p:nvPicPr>
        <p:blipFill>
          <a:blip r:embed="rId2" cstate="print"/>
          <a:srcRect/>
          <a:stretch>
            <a:fillRect/>
          </a:stretch>
        </p:blipFill>
        <p:spPr bwMode="auto">
          <a:xfrm>
            <a:off x="7019925" y="28104"/>
            <a:ext cx="2124075" cy="736600"/>
          </a:xfrm>
          <a:prstGeom prst="rect">
            <a:avLst/>
          </a:prstGeom>
          <a:noFill/>
        </p:spPr>
      </p:pic>
      <p:sp>
        <p:nvSpPr>
          <p:cNvPr id="9" name="Segnaposto contenuto 2"/>
          <p:cNvSpPr>
            <a:spLocks noGrp="1"/>
          </p:cNvSpPr>
          <p:nvPr>
            <p:ph idx="1"/>
          </p:nvPr>
        </p:nvSpPr>
        <p:spPr>
          <a:xfrm>
            <a:off x="107504" y="886936"/>
            <a:ext cx="7974458" cy="1821984"/>
          </a:xfrm>
        </p:spPr>
        <p:txBody>
          <a:bodyPr>
            <a:normAutofit/>
          </a:bodyPr>
          <a:lstStyle/>
          <a:p>
            <a:r>
              <a:rPr lang="it-IT" sz="2000" dirty="0" err="1" smtClean="0"/>
              <a:t>Check</a:t>
            </a:r>
            <a:r>
              <a:rPr lang="it-IT" sz="2000" dirty="0" smtClean="0"/>
              <a:t> dell’intera catena di FEE, e della calibrazione relativa fra i canali fatto misurando l’ampiezza di singolo fotoelettrone.</a:t>
            </a:r>
          </a:p>
        </p:txBody>
      </p:sp>
      <p:pic>
        <p:nvPicPr>
          <p:cNvPr id="1431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22" y="1570224"/>
            <a:ext cx="4331970" cy="265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4221088"/>
            <a:ext cx="5256584" cy="2475784"/>
          </a:xfrm>
          <a:prstGeom prst="rect">
            <a:avLst/>
          </a:prstGeom>
        </p:spPr>
      </p:pic>
      <p:sp>
        <p:nvSpPr>
          <p:cNvPr id="11" name="TextBox 6"/>
          <p:cNvSpPr txBox="1"/>
          <p:nvPr/>
        </p:nvSpPr>
        <p:spPr>
          <a:xfrm rot="16200000">
            <a:off x="2309020" y="4924388"/>
            <a:ext cx="1564339" cy="369332"/>
          </a:xfrm>
          <a:prstGeom prst="rect">
            <a:avLst/>
          </a:prstGeom>
          <a:solidFill>
            <a:schemeClr val="bg1"/>
          </a:solidFill>
        </p:spPr>
        <p:txBody>
          <a:bodyPr wrap="none" rtlCol="0">
            <a:spAutoFit/>
          </a:bodyPr>
          <a:lstStyle/>
          <a:p>
            <a:r>
              <a:rPr lang="en-GB" b="1" dirty="0" smtClean="0"/>
              <a:t>Counts/0.2mV</a:t>
            </a:r>
            <a:endParaRPr lang="en-GB" b="1" dirty="0"/>
          </a:p>
        </p:txBody>
      </p:sp>
      <p:sp>
        <p:nvSpPr>
          <p:cNvPr id="12" name="TextBox 6"/>
          <p:cNvSpPr txBox="1"/>
          <p:nvPr/>
        </p:nvSpPr>
        <p:spPr>
          <a:xfrm>
            <a:off x="6762072" y="6372036"/>
            <a:ext cx="1050288" cy="369332"/>
          </a:xfrm>
          <a:prstGeom prst="rect">
            <a:avLst/>
          </a:prstGeom>
          <a:solidFill>
            <a:schemeClr val="bg1"/>
          </a:solidFill>
        </p:spPr>
        <p:txBody>
          <a:bodyPr wrap="none" rtlCol="0">
            <a:spAutoFit/>
          </a:bodyPr>
          <a:lstStyle/>
          <a:p>
            <a:r>
              <a:rPr lang="en-GB" b="1" dirty="0" smtClean="0"/>
              <a:t>SPE (mV)</a:t>
            </a:r>
            <a:endParaRPr lang="en-GB" b="1" dirty="0"/>
          </a:p>
        </p:txBody>
      </p:sp>
      <p:sp>
        <p:nvSpPr>
          <p:cNvPr id="13" name="TextBox 5"/>
          <p:cNvSpPr txBox="1"/>
          <p:nvPr/>
        </p:nvSpPr>
        <p:spPr>
          <a:xfrm>
            <a:off x="251520" y="4653136"/>
            <a:ext cx="2491062" cy="646331"/>
          </a:xfrm>
          <a:prstGeom prst="rect">
            <a:avLst/>
          </a:prstGeom>
          <a:noFill/>
        </p:spPr>
        <p:txBody>
          <a:bodyPr wrap="square" rtlCol="0">
            <a:spAutoFit/>
          </a:bodyPr>
          <a:lstStyle/>
          <a:p>
            <a:r>
              <a:rPr lang="en-GB" dirty="0" smtClean="0">
                <a:solidFill>
                  <a:srgbClr val="0000FF"/>
                </a:solidFill>
              </a:rPr>
              <a:t>SPE value for nominal bias voltage</a:t>
            </a:r>
          </a:p>
        </p:txBody>
      </p:sp>
      <p:sp>
        <p:nvSpPr>
          <p:cNvPr id="14" name="TextBox 5"/>
          <p:cNvSpPr txBox="1"/>
          <p:nvPr/>
        </p:nvSpPr>
        <p:spPr>
          <a:xfrm>
            <a:off x="251520" y="5544091"/>
            <a:ext cx="2491062" cy="646331"/>
          </a:xfrm>
          <a:prstGeom prst="rect">
            <a:avLst/>
          </a:prstGeom>
          <a:noFill/>
        </p:spPr>
        <p:txBody>
          <a:bodyPr wrap="square" rtlCol="0">
            <a:spAutoFit/>
          </a:bodyPr>
          <a:lstStyle/>
          <a:p>
            <a:r>
              <a:rPr lang="en-GB" dirty="0" smtClean="0">
                <a:solidFill>
                  <a:srgbClr val="FF0000"/>
                </a:solidFill>
              </a:rPr>
              <a:t>SPE value for nominal bias voltage + 0.25mV</a:t>
            </a:r>
          </a:p>
        </p:txBody>
      </p:sp>
      <p:sp>
        <p:nvSpPr>
          <p:cNvPr id="5" name="Freccia curva 4"/>
          <p:cNvSpPr/>
          <p:nvPr/>
        </p:nvSpPr>
        <p:spPr>
          <a:xfrm rot="5400000">
            <a:off x="4023368" y="2996952"/>
            <a:ext cx="813816" cy="86868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268050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solidFill>
                  <a:prstClr val="white"/>
                </a:solidFill>
              </a:rPr>
              <a:t>3/4/2012</a:t>
            </a:r>
            <a:endParaRPr lang="en-US" dirty="0">
              <a:solidFill>
                <a:prstClr val="white"/>
              </a:solidFill>
            </a:endParaRPr>
          </a:p>
        </p:txBody>
      </p:sp>
      <p:sp>
        <p:nvSpPr>
          <p:cNvPr id="3" name="Segnaposto piè di pagina 2"/>
          <p:cNvSpPr>
            <a:spLocks noGrp="1"/>
          </p:cNvSpPr>
          <p:nvPr>
            <p:ph type="ftr" sz="quarter" idx="11"/>
          </p:nvPr>
        </p:nvSpPr>
        <p:spPr/>
        <p:txBody>
          <a:bodyPr/>
          <a:lstStyle/>
          <a:p>
            <a:r>
              <a:rPr lang="en-US" smtClean="0">
                <a:solidFill>
                  <a:prstClr val="white"/>
                </a:solidFill>
              </a:rPr>
              <a:t>NA62@SPSC105</a:t>
            </a:r>
            <a:endParaRPr lang="en-US" dirty="0">
              <a:solidFill>
                <a:prstClr val="white"/>
              </a:solidFill>
            </a:endParaRPr>
          </a:p>
        </p:txBody>
      </p:sp>
      <p:sp>
        <p:nvSpPr>
          <p:cNvPr id="4" name="Segnaposto numero diapositiva 3"/>
          <p:cNvSpPr>
            <a:spLocks noGrp="1"/>
          </p:cNvSpPr>
          <p:nvPr>
            <p:ph type="sldNum" sz="quarter" idx="12"/>
          </p:nvPr>
        </p:nvSpPr>
        <p:spPr/>
        <p:txBody>
          <a:bodyPr/>
          <a:lstStyle/>
          <a:p>
            <a:fld id="{D5EFFBCC-6807-4576-9969-BFDF957774E8}" type="slidenum">
              <a:rPr lang="en-US" smtClean="0">
                <a:solidFill>
                  <a:prstClr val="white"/>
                </a:solidFill>
              </a:rPr>
              <a:pPr/>
              <a:t>17</a:t>
            </a:fld>
            <a:endParaRPr lang="en-US">
              <a:solidFill>
                <a:prstClr val="white"/>
              </a:solidFill>
            </a:endParaRPr>
          </a:p>
        </p:txBody>
      </p:sp>
      <p:sp>
        <p:nvSpPr>
          <p:cNvPr id="5" name="Titolo 4"/>
          <p:cNvSpPr>
            <a:spLocks noGrp="1"/>
          </p:cNvSpPr>
          <p:nvPr>
            <p:ph type="title"/>
          </p:nvPr>
        </p:nvSpPr>
        <p:spPr/>
        <p:txBody>
          <a:bodyPr/>
          <a:lstStyle/>
          <a:p>
            <a:r>
              <a:rPr lang="it-IT" dirty="0" err="1" smtClean="0"/>
              <a:t>Outline</a:t>
            </a:r>
            <a:endParaRPr lang="it-IT" dirty="0"/>
          </a:p>
        </p:txBody>
      </p:sp>
      <p:sp>
        <p:nvSpPr>
          <p:cNvPr id="6" name="CasellaDiTesto 5"/>
          <p:cNvSpPr txBox="1"/>
          <p:nvPr/>
        </p:nvSpPr>
        <p:spPr>
          <a:xfrm>
            <a:off x="683568" y="1988840"/>
            <a:ext cx="5396029" cy="2554545"/>
          </a:xfrm>
          <a:prstGeom prst="rect">
            <a:avLst/>
          </a:prstGeom>
          <a:noFill/>
        </p:spPr>
        <p:txBody>
          <a:bodyPr wrap="none" rtlCol="0">
            <a:spAutoFit/>
          </a:bodyPr>
          <a:lstStyle/>
          <a:p>
            <a:pPr marL="285750" indent="-285750">
              <a:buFont typeface="Arial" panose="020B0604020202020204" pitchFamily="34" charset="0"/>
              <a:buChar char="•"/>
            </a:pPr>
            <a:r>
              <a:rPr lang="it-IT" sz="3200" dirty="0" smtClean="0">
                <a:solidFill>
                  <a:schemeClr val="tx1">
                    <a:lumMod val="65000"/>
                  </a:schemeClr>
                </a:solidFill>
              </a:rPr>
              <a:t>NA62 postcard</a:t>
            </a:r>
          </a:p>
          <a:p>
            <a:pPr marL="285750" indent="-285750">
              <a:buFont typeface="Arial" panose="020B0604020202020204" pitchFamily="34" charset="0"/>
              <a:buChar char="•"/>
            </a:pPr>
            <a:r>
              <a:rPr lang="it-IT" sz="3200" dirty="0" smtClean="0">
                <a:solidFill>
                  <a:schemeClr val="tx1">
                    <a:lumMod val="65000"/>
                  </a:schemeClr>
                </a:solidFill>
              </a:rPr>
              <a:t>Attività napoletane 2014</a:t>
            </a:r>
          </a:p>
          <a:p>
            <a:pPr marL="285750" indent="-285750">
              <a:buFont typeface="Arial" panose="020B0604020202020204" pitchFamily="34" charset="0"/>
              <a:buChar char="•"/>
            </a:pPr>
            <a:r>
              <a:rPr lang="it-IT" sz="3200" dirty="0" err="1" smtClean="0"/>
              <a:t>Run</a:t>
            </a:r>
            <a:r>
              <a:rPr lang="it-IT" sz="3200" dirty="0" smtClean="0"/>
              <a:t> 2014</a:t>
            </a:r>
          </a:p>
          <a:p>
            <a:pPr marL="285750" indent="-285750">
              <a:buFont typeface="Arial" panose="020B0604020202020204" pitchFamily="34" charset="0"/>
              <a:buChar char="•"/>
            </a:pPr>
            <a:r>
              <a:rPr lang="it-IT" sz="3200" dirty="0" smtClean="0">
                <a:solidFill>
                  <a:schemeClr val="tx1">
                    <a:lumMod val="65000"/>
                  </a:schemeClr>
                </a:solidFill>
              </a:rPr>
              <a:t>Prospettive 2015</a:t>
            </a:r>
          </a:p>
          <a:p>
            <a:pPr marL="285750" indent="-285750">
              <a:buFont typeface="Arial" panose="020B0604020202020204" pitchFamily="34" charset="0"/>
              <a:buChar char="•"/>
            </a:pPr>
            <a:r>
              <a:rPr lang="it-IT" sz="3200" dirty="0" smtClean="0">
                <a:solidFill>
                  <a:schemeClr val="tx1">
                    <a:lumMod val="65000"/>
                  </a:schemeClr>
                </a:solidFill>
              </a:rPr>
              <a:t>Uno sguardo al futuro</a:t>
            </a:r>
          </a:p>
        </p:txBody>
      </p:sp>
    </p:spTree>
    <p:extLst>
      <p:ext uri="{BB962C8B-B14F-4D97-AF65-F5344CB8AC3E}">
        <p14:creationId xmlns:p14="http://schemas.microsoft.com/office/powerpoint/2010/main" val="830105571"/>
      </p:ext>
    </p:extLst>
  </p:cSld>
  <p:clrMapOvr>
    <a:masterClrMapping/>
  </p:clrMapOvr>
  <p:transition spd="slow" advTm="4516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7242048" cy="588680"/>
          </a:xfrm>
        </p:spPr>
        <p:txBody>
          <a:bodyPr/>
          <a:lstStyle/>
          <a:p>
            <a:r>
              <a:rPr lang="en-US" dirty="0" smtClean="0"/>
              <a:t>Installation and Start up</a:t>
            </a:r>
            <a:endParaRPr lang="en-US" dirty="0"/>
          </a:p>
        </p:txBody>
      </p:sp>
      <p:pic>
        <p:nvPicPr>
          <p:cNvPr id="4" name="Content Placeholder 3" descr="image001.jpg"/>
          <p:cNvPicPr>
            <a:picLocks noGrp="1" noChangeAspect="1"/>
          </p:cNvPicPr>
          <p:nvPr>
            <p:ph sz="half" idx="1"/>
          </p:nvPr>
        </p:nvPicPr>
        <p:blipFill>
          <a:blip r:embed="rId2" cstate="print"/>
          <a:stretch>
            <a:fillRect/>
          </a:stretch>
        </p:blipFill>
        <p:spPr>
          <a:xfrm>
            <a:off x="827584" y="980728"/>
            <a:ext cx="6583588" cy="4392489"/>
          </a:xfrm>
          <a:prstGeom prst="rect">
            <a:avLst/>
          </a:prstGeom>
          <a:ln>
            <a:noFill/>
          </a:ln>
          <a:effectLst>
            <a:softEdge rad="112500"/>
          </a:effectLst>
        </p:spPr>
      </p:pic>
      <p:sp>
        <p:nvSpPr>
          <p:cNvPr id="5" name="Content Placeholder 4"/>
          <p:cNvSpPr>
            <a:spLocks noGrp="1"/>
          </p:cNvSpPr>
          <p:nvPr>
            <p:ph sz="half" idx="2"/>
          </p:nvPr>
        </p:nvSpPr>
        <p:spPr>
          <a:xfrm>
            <a:off x="179512" y="5417840"/>
            <a:ext cx="8352928" cy="1440160"/>
          </a:xfrm>
        </p:spPr>
        <p:txBody>
          <a:bodyPr>
            <a:normAutofit lnSpcReduction="10000"/>
          </a:bodyPr>
          <a:lstStyle/>
          <a:p>
            <a:r>
              <a:rPr lang="en-US" sz="2000" dirty="0" smtClean="0"/>
              <a:t>The picture shows the last large element being installed (STRAW4)</a:t>
            </a:r>
          </a:p>
          <a:p>
            <a:r>
              <a:rPr lang="en-US" sz="2000" dirty="0" smtClean="0"/>
              <a:t>Beam time 2014: October 6 – December 15</a:t>
            </a:r>
          </a:p>
          <a:p>
            <a:r>
              <a:rPr lang="en-US" sz="2000" dirty="0" smtClean="0"/>
              <a:t>Somewhat “cold start”, with many beam instabilities in the first period: it was the very first SPS start after a long shutdown.</a:t>
            </a:r>
            <a:endParaRPr lang="en-US" dirty="0" smtClean="0"/>
          </a:p>
          <a:p>
            <a:endParaRPr lang="en-US" dirty="0"/>
          </a:p>
        </p:txBody>
      </p:sp>
      <p:pic>
        <p:nvPicPr>
          <p:cNvPr id="6" name="Picture 2" descr="na62logo"/>
          <p:cNvPicPr>
            <a:picLocks noChangeAspect="1" noChangeArrowheads="1"/>
          </p:cNvPicPr>
          <p:nvPr/>
        </p:nvPicPr>
        <p:blipFill>
          <a:blip r:embed="rId3"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1803085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00" y="116632"/>
            <a:ext cx="7239000" cy="588680"/>
          </a:xfrm>
        </p:spPr>
        <p:txBody>
          <a:bodyPr/>
          <a:lstStyle/>
          <a:p>
            <a:r>
              <a:rPr lang="en-GB" dirty="0" smtClean="0"/>
              <a:t>BEAM LINE STATUS</a:t>
            </a:r>
            <a:endParaRPr lang="en-GB" dirty="0"/>
          </a:p>
        </p:txBody>
      </p:sp>
      <p:sp>
        <p:nvSpPr>
          <p:cNvPr id="3" name="Content Placeholder 2"/>
          <p:cNvSpPr>
            <a:spLocks noGrp="1"/>
          </p:cNvSpPr>
          <p:nvPr>
            <p:ph idx="1"/>
          </p:nvPr>
        </p:nvSpPr>
        <p:spPr>
          <a:xfrm>
            <a:off x="35496" y="908720"/>
            <a:ext cx="7643192" cy="5248584"/>
          </a:xfrm>
        </p:spPr>
        <p:txBody>
          <a:bodyPr>
            <a:normAutofit/>
          </a:bodyPr>
          <a:lstStyle/>
          <a:p>
            <a:r>
              <a:rPr lang="en-GB" sz="2200" dirty="0" smtClean="0"/>
              <a:t>The K12 beam line was commissioned partly </a:t>
            </a:r>
            <a:br>
              <a:rPr lang="en-GB" sz="2200" dirty="0" smtClean="0"/>
            </a:br>
            <a:r>
              <a:rPr lang="en-GB" sz="2200" dirty="0" smtClean="0"/>
              <a:t>in the 2012 Technical Run, but: </a:t>
            </a:r>
            <a:br>
              <a:rPr lang="en-GB" sz="2200" dirty="0" smtClean="0"/>
            </a:br>
            <a:r>
              <a:rPr lang="en-GB" sz="2200" dirty="0" smtClean="0"/>
              <a:t>- loss of </a:t>
            </a:r>
            <a:r>
              <a:rPr lang="en-GB" sz="2200" dirty="0" err="1" smtClean="0"/>
              <a:t>kaon</a:t>
            </a:r>
            <a:r>
              <a:rPr lang="en-GB" sz="2200" dirty="0" smtClean="0"/>
              <a:t> flux</a:t>
            </a:r>
            <a:br>
              <a:rPr lang="en-GB" sz="2200" dirty="0" smtClean="0"/>
            </a:br>
            <a:r>
              <a:rPr lang="en-GB" sz="2200" dirty="0" smtClean="0"/>
              <a:t>- asymmetric horizontal profiles around KTAG.</a:t>
            </a:r>
          </a:p>
          <a:p>
            <a:r>
              <a:rPr lang="en-GB" sz="2200" dirty="0" smtClean="0"/>
              <a:t>Detailed studies were done, including </a:t>
            </a:r>
            <a:br>
              <a:rPr lang="en-GB" sz="2200" dirty="0" smtClean="0"/>
            </a:br>
            <a:r>
              <a:rPr lang="en-GB" sz="2200" dirty="0" smtClean="0"/>
              <a:t>- realignment of the front end of the beam</a:t>
            </a:r>
            <a:br>
              <a:rPr lang="en-GB" sz="2200" dirty="0" smtClean="0"/>
            </a:br>
            <a:r>
              <a:rPr lang="en-GB" sz="2200" dirty="0" smtClean="0"/>
              <a:t>- consolidation of T10 target </a:t>
            </a:r>
            <a:br>
              <a:rPr lang="en-GB" sz="2200" dirty="0" smtClean="0"/>
            </a:br>
            <a:r>
              <a:rPr lang="en-GB" sz="2200" dirty="0" smtClean="0"/>
              <a:t>- various optimisations made (e.g. installation </a:t>
            </a:r>
            <a:br>
              <a:rPr lang="en-GB" sz="2200" dirty="0" smtClean="0"/>
            </a:br>
            <a:r>
              <a:rPr lang="en-GB" sz="2200" dirty="0" smtClean="0"/>
              <a:t>  of fast vacuum valve in new position)</a:t>
            </a:r>
          </a:p>
          <a:p>
            <a:r>
              <a:rPr lang="en-GB" sz="2200" dirty="0" smtClean="0"/>
              <a:t>Now nominal K12 beam performance.</a:t>
            </a:r>
            <a:br>
              <a:rPr lang="en-GB" sz="2200" dirty="0" smtClean="0"/>
            </a:br>
            <a:r>
              <a:rPr lang="en-GB" sz="2200" dirty="0" smtClean="0"/>
              <a:t>Still low P42 flux requested</a:t>
            </a:r>
          </a:p>
          <a:p>
            <a:r>
              <a:rPr lang="en-GB" sz="2200" dirty="0" smtClean="0"/>
              <a:t>The vacuum system works fine.</a:t>
            </a:r>
          </a:p>
          <a:p>
            <a:r>
              <a:rPr lang="en-GB" sz="2200" dirty="0" smtClean="0"/>
              <a:t>Double wall to separate TCC8 and </a:t>
            </a:r>
            <a:br>
              <a:rPr lang="en-GB" sz="2200" dirty="0" smtClean="0"/>
            </a:br>
            <a:r>
              <a:rPr lang="en-GB" sz="2200" dirty="0" smtClean="0"/>
              <a:t>ECN3 air volumes operational.</a:t>
            </a:r>
            <a:endParaRPr lang="en-GB" sz="2200" dirty="0"/>
          </a:p>
        </p:txBody>
      </p:sp>
      <p:pic>
        <p:nvPicPr>
          <p:cNvPr id="5" name="Picture 4" descr="2014-10-15 08.35.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6136" y="4437112"/>
            <a:ext cx="3227851" cy="2420888"/>
          </a:xfrm>
          <a:prstGeom prst="rect">
            <a:avLst/>
          </a:prstGeom>
        </p:spPr>
      </p:pic>
      <p:pic>
        <p:nvPicPr>
          <p:cNvPr id="7" name="Picture 2" descr="na62logo"/>
          <p:cNvPicPr>
            <a:picLocks noChangeAspect="1" noChangeArrowheads="1"/>
          </p:cNvPicPr>
          <p:nvPr/>
        </p:nvPicPr>
        <p:blipFill>
          <a:blip r:embed="rId3" cstate="print"/>
          <a:srcRect/>
          <a:stretch>
            <a:fillRect/>
          </a:stretch>
        </p:blipFill>
        <p:spPr bwMode="auto">
          <a:xfrm>
            <a:off x="7019925" y="0"/>
            <a:ext cx="2124075" cy="736600"/>
          </a:xfrm>
          <a:prstGeom prst="rect">
            <a:avLst/>
          </a:prstGeom>
          <a:noFill/>
        </p:spPr>
      </p:pic>
      <p:pic>
        <p:nvPicPr>
          <p:cNvPr id="6" name="Picture 5" descr="2014-10-15 08.35.42.jpg"/>
          <p:cNvPicPr>
            <a:picLocks noChangeAspect="1"/>
          </p:cNvPicPr>
          <p:nvPr/>
        </p:nvPicPr>
        <p:blipFill rotWithShape="1">
          <a:blip r:embed="rId4" cstate="screen">
            <a:extLst>
              <a:ext uri="{28A0092B-C50C-407E-A947-70E740481C1C}">
                <a14:useLocalDpi xmlns:a14="http://schemas.microsoft.com/office/drawing/2010/main"/>
              </a:ext>
            </a:extLst>
          </a:blip>
          <a:srcRect b="-1622"/>
          <a:stretch/>
        </p:blipFill>
        <p:spPr>
          <a:xfrm>
            <a:off x="6408382" y="997766"/>
            <a:ext cx="2268074" cy="2863282"/>
          </a:xfrm>
          <a:prstGeom prst="rect">
            <a:avLst/>
          </a:prstGeom>
        </p:spPr>
      </p:pic>
    </p:spTree>
    <p:extLst>
      <p:ext uri="{BB962C8B-B14F-4D97-AF65-F5344CB8AC3E}">
        <p14:creationId xmlns:p14="http://schemas.microsoft.com/office/powerpoint/2010/main" val="2963101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5EFFBCC-6807-4576-9969-BFDF957774E8}" type="slidenum">
              <a:rPr lang="en-US" smtClean="0">
                <a:solidFill>
                  <a:prstClr val="white"/>
                </a:solidFill>
              </a:rPr>
              <a:pPr/>
              <a:t>2</a:t>
            </a:fld>
            <a:endParaRPr lang="en-US">
              <a:solidFill>
                <a:prstClr val="white"/>
              </a:solidFill>
            </a:endParaRPr>
          </a:p>
        </p:txBody>
      </p:sp>
      <p:sp>
        <p:nvSpPr>
          <p:cNvPr id="5" name="Titolo 4"/>
          <p:cNvSpPr>
            <a:spLocks noGrp="1"/>
          </p:cNvSpPr>
          <p:nvPr>
            <p:ph type="title"/>
          </p:nvPr>
        </p:nvSpPr>
        <p:spPr/>
        <p:txBody>
          <a:bodyPr/>
          <a:lstStyle/>
          <a:p>
            <a:r>
              <a:rPr lang="it-IT" dirty="0" err="1" smtClean="0"/>
              <a:t>Outline</a:t>
            </a:r>
            <a:endParaRPr lang="it-IT" dirty="0"/>
          </a:p>
        </p:txBody>
      </p:sp>
      <p:sp>
        <p:nvSpPr>
          <p:cNvPr id="6" name="CasellaDiTesto 5"/>
          <p:cNvSpPr txBox="1"/>
          <p:nvPr/>
        </p:nvSpPr>
        <p:spPr>
          <a:xfrm>
            <a:off x="683568" y="1988840"/>
            <a:ext cx="5396029" cy="2554545"/>
          </a:xfrm>
          <a:prstGeom prst="rect">
            <a:avLst/>
          </a:prstGeom>
          <a:noFill/>
        </p:spPr>
        <p:txBody>
          <a:bodyPr wrap="none" rtlCol="0">
            <a:spAutoFit/>
          </a:bodyPr>
          <a:lstStyle/>
          <a:p>
            <a:pPr marL="285750" indent="-285750">
              <a:buFont typeface="Arial" panose="020B0604020202020204" pitchFamily="34" charset="0"/>
              <a:buChar char="•"/>
            </a:pPr>
            <a:r>
              <a:rPr lang="it-IT" sz="3200" dirty="0" smtClean="0"/>
              <a:t>NA62 postcard</a:t>
            </a:r>
          </a:p>
          <a:p>
            <a:pPr marL="285750" indent="-285750">
              <a:buFont typeface="Arial" panose="020B0604020202020204" pitchFamily="34" charset="0"/>
              <a:buChar char="•"/>
            </a:pPr>
            <a:r>
              <a:rPr lang="it-IT" sz="3200" dirty="0" smtClean="0"/>
              <a:t>Attività napoletane 2014</a:t>
            </a:r>
          </a:p>
          <a:p>
            <a:pPr marL="285750" indent="-285750">
              <a:buFont typeface="Arial" panose="020B0604020202020204" pitchFamily="34" charset="0"/>
              <a:buChar char="•"/>
            </a:pPr>
            <a:r>
              <a:rPr lang="it-IT" sz="3200" dirty="0" err="1" smtClean="0"/>
              <a:t>Run</a:t>
            </a:r>
            <a:r>
              <a:rPr lang="it-IT" sz="3200" dirty="0" smtClean="0"/>
              <a:t> 2014</a:t>
            </a:r>
          </a:p>
          <a:p>
            <a:pPr marL="285750" indent="-285750">
              <a:buFont typeface="Arial" panose="020B0604020202020204" pitchFamily="34" charset="0"/>
              <a:buChar char="•"/>
            </a:pPr>
            <a:r>
              <a:rPr lang="it-IT" sz="3200" dirty="0" smtClean="0"/>
              <a:t>Prospettive 2015</a:t>
            </a:r>
          </a:p>
          <a:p>
            <a:pPr marL="285750" indent="-285750">
              <a:buFont typeface="Arial" panose="020B0604020202020204" pitchFamily="34" charset="0"/>
              <a:buChar char="•"/>
            </a:pPr>
            <a:r>
              <a:rPr lang="it-IT" sz="3200" dirty="0" smtClean="0"/>
              <a:t>Uno sguardo al futuro</a:t>
            </a:r>
          </a:p>
        </p:txBody>
      </p:sp>
    </p:spTree>
    <p:extLst>
      <p:ext uri="{BB962C8B-B14F-4D97-AF65-F5344CB8AC3E}">
        <p14:creationId xmlns:p14="http://schemas.microsoft.com/office/powerpoint/2010/main" val="1756031508"/>
      </p:ext>
    </p:extLst>
  </p:cSld>
  <p:clrMapOvr>
    <a:masterClrMapping/>
  </p:clrMapOvr>
  <p:transition spd="slow" advTm="4516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00" y="-271039"/>
            <a:ext cx="7239000" cy="1143000"/>
          </a:xfrm>
        </p:spPr>
        <p:txBody>
          <a:bodyPr/>
          <a:lstStyle/>
          <a:p>
            <a:r>
              <a:rPr lang="en-US" dirty="0"/>
              <a:t>NA62 </a:t>
            </a:r>
            <a:r>
              <a:rPr lang="en-US" dirty="0" smtClean="0"/>
              <a:t>BEAM LINE </a:t>
            </a:r>
            <a:r>
              <a:rPr lang="en-US" dirty="0"/>
              <a:t>status</a:t>
            </a:r>
          </a:p>
        </p:txBody>
      </p:sp>
      <p:sp>
        <p:nvSpPr>
          <p:cNvPr id="6" name="Slide Number Placeholder 5"/>
          <p:cNvSpPr>
            <a:spLocks noGrp="1"/>
          </p:cNvSpPr>
          <p:nvPr>
            <p:ph type="sldNum" sz="quarter" idx="12"/>
          </p:nvPr>
        </p:nvSpPr>
        <p:spPr/>
        <p:txBody>
          <a:bodyPr/>
          <a:lstStyle/>
          <a:p>
            <a:fld id="{4A822907-8A9D-4F6B-98F6-913902AD56B5}" type="slidenum">
              <a:rPr lang="en-US" smtClean="0"/>
              <a:t>20</a:t>
            </a:fld>
            <a:endParaRPr lang="en-US"/>
          </a:p>
        </p:txBody>
      </p:sp>
      <p:sp>
        <p:nvSpPr>
          <p:cNvPr id="9" name="TextBox 8"/>
          <p:cNvSpPr txBox="1"/>
          <p:nvPr/>
        </p:nvSpPr>
        <p:spPr>
          <a:xfrm>
            <a:off x="51322" y="4284455"/>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sp>
        <p:nvSpPr>
          <p:cNvPr id="10" name="TextBox 9"/>
          <p:cNvSpPr txBox="1"/>
          <p:nvPr/>
        </p:nvSpPr>
        <p:spPr>
          <a:xfrm>
            <a:off x="3479415" y="6303103"/>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pic>
        <p:nvPicPr>
          <p:cNvPr id="13" name="Picture 2" descr="na62logo"/>
          <p:cNvPicPr>
            <a:picLocks noChangeAspect="1" noChangeArrowheads="1"/>
          </p:cNvPicPr>
          <p:nvPr/>
        </p:nvPicPr>
        <p:blipFill>
          <a:blip r:embed="rId2" cstate="print"/>
          <a:srcRect/>
          <a:stretch>
            <a:fillRect/>
          </a:stretch>
        </p:blipFill>
        <p:spPr bwMode="auto">
          <a:xfrm>
            <a:off x="7019925" y="0"/>
            <a:ext cx="2124075" cy="736600"/>
          </a:xfrm>
          <a:prstGeom prst="rect">
            <a:avLst/>
          </a:prstGeom>
          <a:noFill/>
        </p:spPr>
      </p:pic>
      <p:pic>
        <p:nvPicPr>
          <p:cNvPr id="3" name="Picture 2" descr="K12MWPCprofiles.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1" y="2333848"/>
            <a:ext cx="4139952" cy="4191496"/>
          </a:xfrm>
          <a:prstGeom prst="rect">
            <a:avLst/>
          </a:prstGeom>
        </p:spPr>
      </p:pic>
      <p:sp>
        <p:nvSpPr>
          <p:cNvPr id="5" name="TextBox 4"/>
          <p:cNvSpPr txBox="1"/>
          <p:nvPr/>
        </p:nvSpPr>
        <p:spPr>
          <a:xfrm>
            <a:off x="107504" y="1268760"/>
            <a:ext cx="3348355" cy="923330"/>
          </a:xfrm>
          <a:prstGeom prst="rect">
            <a:avLst/>
          </a:prstGeom>
          <a:noFill/>
        </p:spPr>
        <p:txBody>
          <a:bodyPr wrap="none" rtlCol="0">
            <a:spAutoFit/>
          </a:bodyPr>
          <a:lstStyle/>
          <a:p>
            <a:r>
              <a:rPr lang="en-GB" dirty="0" smtClean="0"/>
              <a:t>Beam profile at the end of the </a:t>
            </a:r>
            <a:br>
              <a:rPr lang="en-GB" dirty="0" smtClean="0"/>
            </a:br>
            <a:r>
              <a:rPr lang="en-GB" dirty="0" smtClean="0"/>
              <a:t>dump tunnel. Spot size as</a:t>
            </a:r>
            <a:br>
              <a:rPr lang="en-GB" dirty="0" smtClean="0"/>
            </a:br>
            <a:r>
              <a:rPr lang="en-GB" dirty="0" smtClean="0"/>
              <a:t>calculated.</a:t>
            </a:r>
          </a:p>
        </p:txBody>
      </p:sp>
      <p:grpSp>
        <p:nvGrpSpPr>
          <p:cNvPr id="15" name="Group 14"/>
          <p:cNvGrpSpPr/>
          <p:nvPr/>
        </p:nvGrpSpPr>
        <p:grpSpPr>
          <a:xfrm>
            <a:off x="4139952" y="1556792"/>
            <a:ext cx="4913364" cy="4717688"/>
            <a:chOff x="4139952" y="1556792"/>
            <a:chExt cx="4913364" cy="4717688"/>
          </a:xfrm>
        </p:grpSpPr>
        <p:pic>
          <p:nvPicPr>
            <p:cNvPr id="4" name="Picture 3" descr="2014-10-16 15.02.35.jpg"/>
            <p:cNvPicPr>
              <a:picLocks noChangeAspect="1"/>
            </p:cNvPicPr>
            <p:nvPr/>
          </p:nvPicPr>
          <p:blipFill rotWithShape="1">
            <a:blip r:embed="rId4" cstate="print">
              <a:extLst>
                <a:ext uri="{28A0092B-C50C-407E-A947-70E740481C1C}">
                  <a14:useLocalDpi xmlns:a14="http://schemas.microsoft.com/office/drawing/2010/main" val="0"/>
                </a:ext>
              </a:extLst>
            </a:blip>
            <a:srcRect l="40949" t="25191" r="14165" b="38850"/>
            <a:stretch/>
          </p:blipFill>
          <p:spPr>
            <a:xfrm>
              <a:off x="4139952" y="1556792"/>
              <a:ext cx="4913364" cy="2952328"/>
            </a:xfrm>
            <a:prstGeom prst="rect">
              <a:avLst/>
            </a:prstGeom>
          </p:spPr>
        </p:pic>
        <p:sp>
          <p:nvSpPr>
            <p:cNvPr id="14" name="TextBox 13"/>
            <p:cNvSpPr txBox="1"/>
            <p:nvPr/>
          </p:nvSpPr>
          <p:spPr>
            <a:xfrm>
              <a:off x="4283968" y="4797152"/>
              <a:ext cx="3803708" cy="1477328"/>
            </a:xfrm>
            <a:prstGeom prst="rect">
              <a:avLst/>
            </a:prstGeom>
            <a:noFill/>
          </p:spPr>
          <p:txBody>
            <a:bodyPr wrap="none" rtlCol="0">
              <a:spAutoFit/>
            </a:bodyPr>
            <a:lstStyle/>
            <a:p>
              <a:r>
                <a:rPr lang="en-GB" dirty="0" smtClean="0"/>
                <a:t>Horizontal profiles before and</a:t>
              </a:r>
              <a:br>
                <a:rPr lang="en-GB" dirty="0" smtClean="0"/>
              </a:br>
              <a:r>
                <a:rPr lang="en-GB" dirty="0" smtClean="0"/>
                <a:t>after the KTAG counters. </a:t>
              </a:r>
              <a:br>
                <a:rPr lang="en-GB" dirty="0" smtClean="0"/>
              </a:br>
              <a:r>
                <a:rPr lang="en-GB" dirty="0" smtClean="0"/>
                <a:t>These were very asymmetric and</a:t>
              </a:r>
              <a:br>
                <a:rPr lang="en-GB" dirty="0" smtClean="0"/>
              </a:br>
              <a:r>
                <a:rPr lang="en-GB" dirty="0" smtClean="0"/>
                <a:t>cut in the 2012 run. Now the beam</a:t>
              </a:r>
              <a:br>
                <a:rPr lang="en-GB" dirty="0" smtClean="0"/>
              </a:br>
              <a:r>
                <a:rPr lang="en-GB" dirty="0" smtClean="0"/>
                <a:t>transmission is as expected. </a:t>
              </a:r>
              <a:endParaRPr lang="en-GB" dirty="0"/>
            </a:p>
          </p:txBody>
        </p:sp>
      </p:grpSp>
    </p:spTree>
    <p:extLst>
      <p:ext uri="{BB962C8B-B14F-4D97-AF65-F5344CB8AC3E}">
        <p14:creationId xmlns:p14="http://schemas.microsoft.com/office/powerpoint/2010/main" val="203111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63" y="-328548"/>
            <a:ext cx="7239000" cy="1143000"/>
          </a:xfrm>
        </p:spPr>
        <p:txBody>
          <a:bodyPr/>
          <a:lstStyle/>
          <a:p>
            <a:r>
              <a:rPr lang="en-US" dirty="0" smtClean="0"/>
              <a:t>NA62 detector status</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21</a:t>
            </a:fld>
            <a:endParaRPr lang="en-US"/>
          </a:p>
        </p:txBody>
      </p:sp>
      <p:pic>
        <p:nvPicPr>
          <p:cNvPr id="7" name="Picture 6" descr="DSC_460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867" y="914370"/>
            <a:ext cx="5677705" cy="3785136"/>
          </a:xfrm>
          <a:prstGeom prst="rect">
            <a:avLst/>
          </a:prstGeom>
          <a:effectLst>
            <a:softEdge rad="63500"/>
          </a:effectLst>
        </p:spPr>
      </p:pic>
      <p:pic>
        <p:nvPicPr>
          <p:cNvPr id="8" name="Picture 7" descr="DSC_460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0863" y="3242251"/>
            <a:ext cx="5161550" cy="3440736"/>
          </a:xfrm>
          <a:prstGeom prst="rect">
            <a:avLst/>
          </a:prstGeom>
          <a:effectLst>
            <a:softEdge rad="63500"/>
          </a:effectLst>
        </p:spPr>
      </p:pic>
      <p:sp>
        <p:nvSpPr>
          <p:cNvPr id="9" name="TextBox 8"/>
          <p:cNvSpPr txBox="1"/>
          <p:nvPr/>
        </p:nvSpPr>
        <p:spPr>
          <a:xfrm>
            <a:off x="51322" y="3938099"/>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sp>
        <p:nvSpPr>
          <p:cNvPr id="10" name="TextBox 9"/>
          <p:cNvSpPr txBox="1"/>
          <p:nvPr/>
        </p:nvSpPr>
        <p:spPr>
          <a:xfrm>
            <a:off x="3992575" y="6290275"/>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sp>
        <p:nvSpPr>
          <p:cNvPr id="3" name="TextBox 2"/>
          <p:cNvSpPr txBox="1"/>
          <p:nvPr/>
        </p:nvSpPr>
        <p:spPr>
          <a:xfrm>
            <a:off x="5323523" y="2818561"/>
            <a:ext cx="3032521" cy="373771"/>
          </a:xfrm>
          <a:prstGeom prst="rect">
            <a:avLst/>
          </a:prstGeom>
          <a:noFill/>
        </p:spPr>
        <p:txBody>
          <a:bodyPr wrap="square" rtlCol="0">
            <a:spAutoFit/>
          </a:bodyPr>
          <a:lstStyle/>
          <a:p>
            <a:pPr algn="ctr"/>
            <a:r>
              <a:rPr lang="en-US" b="1" dirty="0" smtClean="0">
                <a:solidFill>
                  <a:srgbClr val="4A66AC"/>
                </a:solidFill>
              </a:rPr>
              <a:t>LAV 1-5 in TTC8</a:t>
            </a:r>
            <a:r>
              <a:rPr lang="en-US" dirty="0" smtClean="0"/>
              <a:t> </a:t>
            </a:r>
            <a:endParaRPr lang="en-US" dirty="0"/>
          </a:p>
        </p:txBody>
      </p:sp>
      <p:sp>
        <p:nvSpPr>
          <p:cNvPr id="11" name="TextBox 10"/>
          <p:cNvSpPr txBox="1"/>
          <p:nvPr/>
        </p:nvSpPr>
        <p:spPr>
          <a:xfrm>
            <a:off x="94522" y="4673586"/>
            <a:ext cx="3898053" cy="373771"/>
          </a:xfrm>
          <a:prstGeom prst="rect">
            <a:avLst/>
          </a:prstGeom>
          <a:noFill/>
        </p:spPr>
        <p:txBody>
          <a:bodyPr wrap="square" rtlCol="0">
            <a:spAutoFit/>
          </a:bodyPr>
          <a:lstStyle/>
          <a:p>
            <a:pPr algn="ctr"/>
            <a:r>
              <a:rPr lang="en-US" b="1" dirty="0" smtClean="0">
                <a:solidFill>
                  <a:srgbClr val="4A66AC"/>
                </a:solidFill>
              </a:rPr>
              <a:t>View of ECN3</a:t>
            </a:r>
            <a:endParaRPr lang="en-US" dirty="0"/>
          </a:p>
        </p:txBody>
      </p:sp>
      <p:pic>
        <p:nvPicPr>
          <p:cNvPr id="12" name="Picture 2" descr="na62logo"/>
          <p:cNvPicPr>
            <a:picLocks noChangeAspect="1" noChangeArrowheads="1"/>
          </p:cNvPicPr>
          <p:nvPr/>
        </p:nvPicPr>
        <p:blipFill>
          <a:blip r:embed="rId4"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2493570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75" y="-354682"/>
            <a:ext cx="7239000" cy="1143000"/>
          </a:xfrm>
        </p:spPr>
        <p:txBody>
          <a:bodyPr/>
          <a:lstStyle/>
          <a:p>
            <a:r>
              <a:rPr lang="en-US" dirty="0" smtClean="0"/>
              <a:t>NA62 detector status</a:t>
            </a:r>
            <a:endParaRPr lang="en-US" dirty="0"/>
          </a:p>
        </p:txBody>
      </p:sp>
      <p:sp>
        <p:nvSpPr>
          <p:cNvPr id="6" name="Slide Number Placeholder 5"/>
          <p:cNvSpPr>
            <a:spLocks noGrp="1"/>
          </p:cNvSpPr>
          <p:nvPr>
            <p:ph type="sldNum" sz="quarter" idx="12"/>
          </p:nvPr>
        </p:nvSpPr>
        <p:spPr/>
        <p:txBody>
          <a:bodyPr/>
          <a:lstStyle/>
          <a:p>
            <a:fld id="{4A822907-8A9D-4F6B-98F6-913902AD56B5}" type="slidenum">
              <a:rPr lang="en-US" smtClean="0"/>
              <a:t>22</a:t>
            </a:fld>
            <a:endParaRPr lang="en-US"/>
          </a:p>
        </p:txBody>
      </p:sp>
      <p:pic>
        <p:nvPicPr>
          <p:cNvPr id="8" name="Picture 7" descr="DSC_469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04705"/>
            <a:ext cx="5161550" cy="3441033"/>
          </a:xfrm>
          <a:prstGeom prst="rect">
            <a:avLst/>
          </a:prstGeom>
          <a:effectLst>
            <a:softEdge rad="63500"/>
          </a:effectLst>
        </p:spPr>
      </p:pic>
      <p:pic>
        <p:nvPicPr>
          <p:cNvPr id="9" name="Picture 8" descr="DSC_468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2575" y="3229424"/>
            <a:ext cx="5161550" cy="3440735"/>
          </a:xfrm>
          <a:prstGeom prst="rect">
            <a:avLst/>
          </a:prstGeom>
          <a:effectLst>
            <a:softEdge rad="50800"/>
          </a:effectLst>
        </p:spPr>
      </p:pic>
      <p:sp>
        <p:nvSpPr>
          <p:cNvPr id="10" name="TextBox 9"/>
          <p:cNvSpPr txBox="1"/>
          <p:nvPr/>
        </p:nvSpPr>
        <p:spPr>
          <a:xfrm>
            <a:off x="51322" y="3938099"/>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sp>
        <p:nvSpPr>
          <p:cNvPr id="11" name="TextBox 10"/>
          <p:cNvSpPr txBox="1"/>
          <p:nvPr/>
        </p:nvSpPr>
        <p:spPr>
          <a:xfrm>
            <a:off x="3992575" y="6290275"/>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sp>
        <p:nvSpPr>
          <p:cNvPr id="12" name="TextBox 11"/>
          <p:cNvSpPr txBox="1"/>
          <p:nvPr/>
        </p:nvSpPr>
        <p:spPr>
          <a:xfrm>
            <a:off x="51322" y="4276653"/>
            <a:ext cx="3941253" cy="373771"/>
          </a:xfrm>
          <a:prstGeom prst="rect">
            <a:avLst/>
          </a:prstGeom>
          <a:noFill/>
        </p:spPr>
        <p:txBody>
          <a:bodyPr wrap="square" rtlCol="0">
            <a:spAutoFit/>
          </a:bodyPr>
          <a:lstStyle/>
          <a:p>
            <a:pPr algn="ctr"/>
            <a:r>
              <a:rPr lang="en-US" b="1" dirty="0" smtClean="0">
                <a:solidFill>
                  <a:srgbClr val="4A66AC"/>
                </a:solidFill>
              </a:rPr>
              <a:t>RICH Straw 4 and LAV11</a:t>
            </a:r>
            <a:endParaRPr lang="en-US" dirty="0"/>
          </a:p>
        </p:txBody>
      </p:sp>
      <p:sp>
        <p:nvSpPr>
          <p:cNvPr id="13" name="TextBox 12"/>
          <p:cNvSpPr txBox="1"/>
          <p:nvPr/>
        </p:nvSpPr>
        <p:spPr>
          <a:xfrm>
            <a:off x="5161550" y="2132856"/>
            <a:ext cx="3941253" cy="646331"/>
          </a:xfrm>
          <a:prstGeom prst="rect">
            <a:avLst/>
          </a:prstGeom>
          <a:noFill/>
        </p:spPr>
        <p:txBody>
          <a:bodyPr wrap="square" rtlCol="0">
            <a:spAutoFit/>
          </a:bodyPr>
          <a:lstStyle/>
          <a:p>
            <a:r>
              <a:rPr lang="en-US" b="1" dirty="0" smtClean="0">
                <a:solidFill>
                  <a:srgbClr val="4A66AC"/>
                </a:solidFill>
              </a:rPr>
              <a:t>Straw3 - LAV10 - MNP33 -</a:t>
            </a:r>
            <a:endParaRPr lang="en-US" b="1" dirty="0">
              <a:solidFill>
                <a:srgbClr val="4A66AC"/>
              </a:solidFill>
            </a:endParaRPr>
          </a:p>
          <a:p>
            <a:r>
              <a:rPr lang="en-US" b="1" dirty="0" smtClean="0">
                <a:solidFill>
                  <a:srgbClr val="4A66AC"/>
                </a:solidFill>
              </a:rPr>
              <a:t>Straw2 - LAV9</a:t>
            </a:r>
            <a:endParaRPr lang="en-US" dirty="0"/>
          </a:p>
        </p:txBody>
      </p:sp>
      <p:pic>
        <p:nvPicPr>
          <p:cNvPr id="14" name="Picture 2" descr="na62logo"/>
          <p:cNvPicPr>
            <a:picLocks noChangeAspect="1" noChangeArrowheads="1"/>
          </p:cNvPicPr>
          <p:nvPr/>
        </p:nvPicPr>
        <p:blipFill>
          <a:blip r:embed="rId4"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487382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00" y="-271039"/>
            <a:ext cx="7239000" cy="1143000"/>
          </a:xfrm>
        </p:spPr>
        <p:txBody>
          <a:bodyPr/>
          <a:lstStyle/>
          <a:p>
            <a:r>
              <a:rPr lang="en-US" dirty="0"/>
              <a:t>NA62 detector status</a:t>
            </a:r>
          </a:p>
        </p:txBody>
      </p:sp>
      <p:sp>
        <p:nvSpPr>
          <p:cNvPr id="6" name="Slide Number Placeholder 5"/>
          <p:cNvSpPr>
            <a:spLocks noGrp="1"/>
          </p:cNvSpPr>
          <p:nvPr>
            <p:ph type="sldNum" sz="quarter" idx="12"/>
          </p:nvPr>
        </p:nvSpPr>
        <p:spPr/>
        <p:txBody>
          <a:bodyPr/>
          <a:lstStyle/>
          <a:p>
            <a:fld id="{4A822907-8A9D-4F6B-98F6-913902AD56B5}" type="slidenum">
              <a:rPr lang="en-US" smtClean="0"/>
              <a:t>23</a:t>
            </a:fld>
            <a:endParaRPr lang="en-US"/>
          </a:p>
        </p:txBody>
      </p:sp>
      <p:pic>
        <p:nvPicPr>
          <p:cNvPr id="7" name="Picture 6" descr="DSC_469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94" y="904705"/>
            <a:ext cx="5677705" cy="3784777"/>
          </a:xfrm>
          <a:prstGeom prst="rect">
            <a:avLst/>
          </a:prstGeom>
          <a:effectLst>
            <a:softEdge rad="63500"/>
          </a:effectLst>
        </p:spPr>
      </p:pic>
      <p:pic>
        <p:nvPicPr>
          <p:cNvPr id="8" name="Picture 7" descr="DSC_466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77537" y="2899148"/>
            <a:ext cx="5677705" cy="3785915"/>
          </a:xfrm>
          <a:prstGeom prst="rect">
            <a:avLst/>
          </a:prstGeom>
          <a:effectLst>
            <a:softEdge rad="63500"/>
          </a:effectLst>
        </p:spPr>
      </p:pic>
      <p:sp>
        <p:nvSpPr>
          <p:cNvPr id="9" name="TextBox 8"/>
          <p:cNvSpPr txBox="1"/>
          <p:nvPr/>
        </p:nvSpPr>
        <p:spPr>
          <a:xfrm>
            <a:off x="51322" y="4284455"/>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sp>
        <p:nvSpPr>
          <p:cNvPr id="10" name="TextBox 9"/>
          <p:cNvSpPr txBox="1"/>
          <p:nvPr/>
        </p:nvSpPr>
        <p:spPr>
          <a:xfrm>
            <a:off x="3479415" y="6303103"/>
            <a:ext cx="481221" cy="338554"/>
          </a:xfrm>
          <a:prstGeom prst="rect">
            <a:avLst/>
          </a:prstGeom>
          <a:noFill/>
        </p:spPr>
        <p:txBody>
          <a:bodyPr wrap="none" rtlCol="0">
            <a:spAutoFit/>
          </a:bodyPr>
          <a:lstStyle/>
          <a:p>
            <a:r>
              <a:rPr lang="en-US" sz="1600" dirty="0" smtClean="0">
                <a:solidFill>
                  <a:srgbClr val="FFFFFF"/>
                </a:solidFill>
              </a:rPr>
              <a:t>SM</a:t>
            </a:r>
            <a:endParaRPr lang="en-US" sz="1600" dirty="0">
              <a:solidFill>
                <a:srgbClr val="FFFFFF"/>
              </a:solidFill>
            </a:endParaRPr>
          </a:p>
        </p:txBody>
      </p:sp>
      <p:sp>
        <p:nvSpPr>
          <p:cNvPr id="11" name="TextBox 10"/>
          <p:cNvSpPr txBox="1"/>
          <p:nvPr/>
        </p:nvSpPr>
        <p:spPr>
          <a:xfrm>
            <a:off x="19384" y="4688497"/>
            <a:ext cx="3460032" cy="373771"/>
          </a:xfrm>
          <a:prstGeom prst="rect">
            <a:avLst/>
          </a:prstGeom>
          <a:noFill/>
        </p:spPr>
        <p:txBody>
          <a:bodyPr wrap="square" rtlCol="0">
            <a:spAutoFit/>
          </a:bodyPr>
          <a:lstStyle/>
          <a:p>
            <a:pPr algn="ctr"/>
            <a:r>
              <a:rPr lang="en-US" b="1" dirty="0" err="1" smtClean="0">
                <a:solidFill>
                  <a:srgbClr val="4A66AC"/>
                </a:solidFill>
              </a:rPr>
              <a:t>LKr</a:t>
            </a:r>
            <a:r>
              <a:rPr lang="en-US" b="1" dirty="0" smtClean="0">
                <a:solidFill>
                  <a:srgbClr val="4A66AC"/>
                </a:solidFill>
              </a:rPr>
              <a:t> - CHOD LAV12 and RICH</a:t>
            </a:r>
            <a:endParaRPr lang="en-US" dirty="0"/>
          </a:p>
        </p:txBody>
      </p:sp>
      <p:sp>
        <p:nvSpPr>
          <p:cNvPr id="12" name="TextBox 11"/>
          <p:cNvSpPr txBox="1"/>
          <p:nvPr/>
        </p:nvSpPr>
        <p:spPr>
          <a:xfrm>
            <a:off x="5289909" y="2345843"/>
            <a:ext cx="3460032" cy="373771"/>
          </a:xfrm>
          <a:prstGeom prst="rect">
            <a:avLst/>
          </a:prstGeom>
          <a:noFill/>
        </p:spPr>
        <p:txBody>
          <a:bodyPr wrap="square" rtlCol="0">
            <a:spAutoFit/>
          </a:bodyPr>
          <a:lstStyle/>
          <a:p>
            <a:pPr algn="ctr"/>
            <a:r>
              <a:rPr lang="en-US" b="1" dirty="0" smtClean="0">
                <a:solidFill>
                  <a:srgbClr val="4A66AC"/>
                </a:solidFill>
              </a:rPr>
              <a:t>NA62 view from </a:t>
            </a:r>
            <a:r>
              <a:rPr lang="en-US" b="1" dirty="0" err="1" smtClean="0">
                <a:solidFill>
                  <a:srgbClr val="4A66AC"/>
                </a:solidFill>
              </a:rPr>
              <a:t>LKr</a:t>
            </a:r>
            <a:endParaRPr lang="en-US" dirty="0"/>
          </a:p>
        </p:txBody>
      </p:sp>
      <p:pic>
        <p:nvPicPr>
          <p:cNvPr id="13" name="Picture 2" descr="na62logo"/>
          <p:cNvPicPr>
            <a:picLocks noChangeAspect="1" noChangeArrowheads="1"/>
          </p:cNvPicPr>
          <p:nvPr/>
        </p:nvPicPr>
        <p:blipFill>
          <a:blip r:embed="rId4"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3894482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4848" y="753155"/>
            <a:ext cx="3677072" cy="2380143"/>
          </a:xfrm>
        </p:spPr>
      </p:pic>
      <p:sp>
        <p:nvSpPr>
          <p:cNvPr id="5" name="Title 4"/>
          <p:cNvSpPr>
            <a:spLocks noGrp="1"/>
          </p:cNvSpPr>
          <p:nvPr>
            <p:ph type="title"/>
          </p:nvPr>
        </p:nvSpPr>
        <p:spPr>
          <a:xfrm>
            <a:off x="539552" y="-638175"/>
            <a:ext cx="7277472" cy="1276350"/>
          </a:xfrm>
        </p:spPr>
        <p:txBody>
          <a:bodyPr/>
          <a:lstStyle/>
          <a:p>
            <a:r>
              <a:rPr lang="en-US" sz="3200" dirty="0" smtClean="0"/>
              <a:t>KTAG   </a:t>
            </a:r>
            <a:endParaRPr lang="en-US" sz="3200" dirty="0"/>
          </a:p>
        </p:txBody>
      </p:sp>
      <p:sp>
        <p:nvSpPr>
          <p:cNvPr id="4" name="Slide Number Placeholder 3"/>
          <p:cNvSpPr>
            <a:spLocks noGrp="1"/>
          </p:cNvSpPr>
          <p:nvPr>
            <p:ph type="sldNum" sz="quarter" idx="12"/>
          </p:nvPr>
        </p:nvSpPr>
        <p:spPr/>
        <p:txBody>
          <a:bodyPr/>
          <a:lstStyle/>
          <a:p>
            <a:fld id="{D62FD430-FFB4-44B5-92B7-E46BAE4A563A}" type="slidenum">
              <a:rPr lang="en-US" smtClean="0"/>
              <a:pPr/>
              <a:t>24</a:t>
            </a:fld>
            <a:endParaRPr lang="en-US"/>
          </a:p>
        </p:txBody>
      </p:sp>
      <p:sp>
        <p:nvSpPr>
          <p:cNvPr id="14" name="TextBox 13"/>
          <p:cNvSpPr txBox="1"/>
          <p:nvPr/>
        </p:nvSpPr>
        <p:spPr>
          <a:xfrm>
            <a:off x="4334981" y="5013176"/>
            <a:ext cx="3482043" cy="646331"/>
          </a:xfrm>
          <a:prstGeom prst="rect">
            <a:avLst/>
          </a:prstGeom>
          <a:noFill/>
        </p:spPr>
        <p:txBody>
          <a:bodyPr wrap="none" rtlCol="0">
            <a:spAutoFit/>
          </a:bodyPr>
          <a:lstStyle/>
          <a:p>
            <a:r>
              <a:rPr lang="en-US" dirty="0" smtClean="0"/>
              <a:t>Nominal N</a:t>
            </a:r>
            <a:r>
              <a:rPr lang="en-US" baseline="-25000" dirty="0" smtClean="0"/>
              <a:t>2</a:t>
            </a:r>
            <a:r>
              <a:rPr lang="en-US" dirty="0" smtClean="0"/>
              <a:t>  pressure for </a:t>
            </a:r>
            <a:r>
              <a:rPr lang="en-US" dirty="0" err="1" smtClean="0"/>
              <a:t>Kaons</a:t>
            </a:r>
            <a:r>
              <a:rPr lang="en-US" dirty="0" smtClean="0"/>
              <a:t> </a:t>
            </a:r>
          </a:p>
          <a:p>
            <a:endParaRPr lang="en-US" dirty="0"/>
          </a:p>
        </p:txBody>
      </p:sp>
      <p:sp>
        <p:nvSpPr>
          <p:cNvPr id="16" name="TextBox 15"/>
          <p:cNvSpPr txBox="1"/>
          <p:nvPr/>
        </p:nvSpPr>
        <p:spPr>
          <a:xfrm>
            <a:off x="4644008" y="5013176"/>
            <a:ext cx="184731" cy="369332"/>
          </a:xfrm>
          <a:prstGeom prst="rect">
            <a:avLst/>
          </a:prstGeom>
          <a:noFill/>
        </p:spPr>
        <p:txBody>
          <a:bodyPr wrap="none" rtlCol="0">
            <a:spAutoFit/>
          </a:bodyPr>
          <a:lstStyle/>
          <a:p>
            <a:endParaRPr lang="en-US" sz="180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2737" y="0"/>
            <a:ext cx="24812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178288" y="895507"/>
            <a:ext cx="3483646" cy="369332"/>
          </a:xfrm>
          <a:prstGeom prst="rect">
            <a:avLst/>
          </a:prstGeom>
          <a:noFill/>
        </p:spPr>
        <p:txBody>
          <a:bodyPr wrap="none" rtlCol="0">
            <a:spAutoFit/>
          </a:bodyPr>
          <a:lstStyle/>
          <a:p>
            <a:r>
              <a:rPr lang="en-US" b="1" dirty="0" smtClean="0">
                <a:solidFill>
                  <a:schemeClr val="bg2">
                    <a:lumMod val="50000"/>
                  </a:schemeClr>
                </a:solidFill>
              </a:rPr>
              <a:t>Birmingham, Bristol, Liverpool</a:t>
            </a:r>
            <a:endParaRPr lang="en-US" b="1" dirty="0">
              <a:solidFill>
                <a:schemeClr val="bg2">
                  <a:lumMod val="50000"/>
                </a:schemeClr>
              </a:solidFill>
            </a:endParaRPr>
          </a:p>
        </p:txBody>
      </p:sp>
      <p:pic>
        <p:nvPicPr>
          <p:cNvPr id="1430530" name="Picture 2"/>
          <p:cNvPicPr>
            <a:picLocks noGrp="1" noChangeAspect="1" noChangeArrowheads="1"/>
          </p:cNvPicPr>
          <p:nvPr>
            <p:ph sz="half" idx="2"/>
          </p:nvPr>
        </p:nvPicPr>
        <p:blipFill>
          <a:blip r:embed="rId4" cstate="print"/>
          <a:srcRect/>
          <a:stretch>
            <a:fillRect/>
          </a:stretch>
        </p:blipFill>
        <p:spPr bwMode="auto">
          <a:xfrm>
            <a:off x="4283968" y="1376985"/>
            <a:ext cx="3533056" cy="3313871"/>
          </a:xfrm>
          <a:prstGeom prst="rect">
            <a:avLst/>
          </a:prstGeom>
          <a:noFill/>
          <a:ln w="9525">
            <a:noFill/>
            <a:miter lim="800000"/>
            <a:headEnd/>
            <a:tailEnd/>
          </a:ln>
        </p:spPr>
      </p:pic>
      <p:sp>
        <p:nvSpPr>
          <p:cNvPr id="21" name="TextBox 20"/>
          <p:cNvSpPr txBox="1"/>
          <p:nvPr/>
        </p:nvSpPr>
        <p:spPr>
          <a:xfrm>
            <a:off x="1475656" y="1700808"/>
            <a:ext cx="184731" cy="369332"/>
          </a:xfrm>
          <a:prstGeom prst="rect">
            <a:avLst/>
          </a:prstGeom>
          <a:noFill/>
        </p:spPr>
        <p:txBody>
          <a:bodyPr wrap="none" rtlCol="0">
            <a:spAutoFit/>
          </a:bodyPr>
          <a:lstStyle/>
          <a:p>
            <a:endParaRPr lang="en-US" dirty="0"/>
          </a:p>
        </p:txBody>
      </p:sp>
      <p:sp>
        <p:nvSpPr>
          <p:cNvPr id="22" name="TextBox 21"/>
          <p:cNvSpPr txBox="1"/>
          <p:nvPr/>
        </p:nvSpPr>
        <p:spPr>
          <a:xfrm>
            <a:off x="1187624" y="1628800"/>
            <a:ext cx="1640193" cy="369332"/>
          </a:xfrm>
          <a:prstGeom prst="rect">
            <a:avLst/>
          </a:prstGeom>
          <a:noFill/>
        </p:spPr>
        <p:txBody>
          <a:bodyPr wrap="none" rtlCol="0">
            <a:spAutoFit/>
          </a:bodyPr>
          <a:lstStyle/>
          <a:p>
            <a:r>
              <a:rPr lang="en-US" dirty="0" smtClean="0"/>
              <a:t>Online display</a:t>
            </a:r>
            <a:endParaRPr lang="en-US" dirty="0"/>
          </a:p>
        </p:txBody>
      </p:sp>
      <p:sp>
        <p:nvSpPr>
          <p:cNvPr id="23" name="TextBox 22"/>
          <p:cNvSpPr txBox="1"/>
          <p:nvPr/>
        </p:nvSpPr>
        <p:spPr>
          <a:xfrm>
            <a:off x="467544" y="6237312"/>
            <a:ext cx="5196038" cy="369332"/>
          </a:xfrm>
          <a:prstGeom prst="rect">
            <a:avLst/>
          </a:prstGeom>
          <a:noFill/>
        </p:spPr>
        <p:txBody>
          <a:bodyPr wrap="none" rtlCol="0">
            <a:spAutoFit/>
          </a:bodyPr>
          <a:lstStyle/>
          <a:p>
            <a:r>
              <a:rPr lang="en-US" dirty="0" smtClean="0"/>
              <a:t>Preliminary: single hit time resolution (~280 </a:t>
            </a:r>
            <a:r>
              <a:rPr lang="en-US" dirty="0" err="1" smtClean="0"/>
              <a:t>ps</a:t>
            </a:r>
            <a:r>
              <a:rPr lang="en-US" dirty="0" smtClean="0"/>
              <a:t>) </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9" y="3315722"/>
            <a:ext cx="3891157" cy="2796158"/>
          </a:xfrm>
          <a:prstGeom prst="rect">
            <a:avLst/>
          </a:prstGeom>
        </p:spPr>
      </p:pic>
    </p:spTree>
    <p:extLst>
      <p:ext uri="{BB962C8B-B14F-4D97-AF65-F5344CB8AC3E}">
        <p14:creationId xmlns:p14="http://schemas.microsoft.com/office/powerpoint/2010/main" val="1263010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428" y="171067"/>
            <a:ext cx="7239000" cy="516672"/>
          </a:xfrm>
        </p:spPr>
        <p:txBody>
          <a:bodyPr>
            <a:normAutofit fontScale="90000"/>
          </a:bodyPr>
          <a:lstStyle/>
          <a:p>
            <a:r>
              <a:rPr lang="en-US" dirty="0" smtClean="0"/>
              <a:t>GIGATRACKER (GTK)</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048931" y="1420280"/>
            <a:ext cx="5472608" cy="1394979"/>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2737" y="0"/>
            <a:ext cx="24812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8"/>
          <p:cNvGrpSpPr/>
          <p:nvPr/>
        </p:nvGrpSpPr>
        <p:grpSpPr>
          <a:xfrm>
            <a:off x="14958" y="2996952"/>
            <a:ext cx="4752528" cy="3575361"/>
            <a:chOff x="4775516" y="3717032"/>
            <a:chExt cx="3456384" cy="2592288"/>
          </a:xfrm>
        </p:grpSpPr>
        <p:pic>
          <p:nvPicPr>
            <p:cNvPr id="11" name="Picture 10" descr="IMG_6458.JPG"/>
            <p:cNvPicPr>
              <a:picLocks noChangeAspect="1"/>
            </p:cNvPicPr>
            <p:nvPr/>
          </p:nvPicPr>
          <p:blipFill>
            <a:blip r:embed="rId4" cstate="print"/>
            <a:stretch>
              <a:fillRect/>
            </a:stretch>
          </p:blipFill>
          <p:spPr>
            <a:xfrm>
              <a:off x="4775516" y="3717032"/>
              <a:ext cx="3456384" cy="2592288"/>
            </a:xfrm>
            <a:prstGeom prst="rect">
              <a:avLst/>
            </a:prstGeom>
          </p:spPr>
        </p:pic>
        <p:sp>
          <p:nvSpPr>
            <p:cNvPr id="12" name="TextBox 11"/>
            <p:cNvSpPr txBox="1"/>
            <p:nvPr/>
          </p:nvSpPr>
          <p:spPr>
            <a:xfrm>
              <a:off x="5004048" y="3933056"/>
              <a:ext cx="691564" cy="334727"/>
            </a:xfrm>
            <a:prstGeom prst="rect">
              <a:avLst/>
            </a:prstGeom>
            <a:noFill/>
          </p:spPr>
          <p:txBody>
            <a:bodyPr wrap="none" rtlCol="0">
              <a:spAutoFit/>
            </a:bodyPr>
            <a:lstStyle/>
            <a:p>
              <a:r>
                <a:rPr lang="en-US" sz="2400" b="1" dirty="0" smtClean="0">
                  <a:solidFill>
                    <a:schemeClr val="bg1"/>
                  </a:solidFill>
                </a:rPr>
                <a:t>GTK</a:t>
              </a:r>
              <a:r>
                <a:rPr lang="en-US" sz="2400" b="1" dirty="0">
                  <a:solidFill>
                    <a:schemeClr val="bg1"/>
                  </a:solidFill>
                </a:rPr>
                <a:t>3</a:t>
              </a:r>
            </a:p>
          </p:txBody>
        </p:sp>
        <p:sp>
          <p:nvSpPr>
            <p:cNvPr id="13" name="TextBox 12"/>
            <p:cNvSpPr txBox="1"/>
            <p:nvPr/>
          </p:nvSpPr>
          <p:spPr>
            <a:xfrm>
              <a:off x="4860032" y="6021288"/>
              <a:ext cx="147785" cy="242704"/>
            </a:xfrm>
            <a:prstGeom prst="rect">
              <a:avLst/>
            </a:prstGeom>
            <a:noFill/>
          </p:spPr>
          <p:txBody>
            <a:bodyPr wrap="none" rtlCol="0">
              <a:spAutoFit/>
            </a:bodyPr>
            <a:lstStyle/>
            <a:p>
              <a:endParaRPr lang="en-US" sz="1400" dirty="0">
                <a:solidFill>
                  <a:schemeClr val="bg1"/>
                </a:solidFill>
              </a:endParaRPr>
            </a:p>
          </p:txBody>
        </p:sp>
      </p:grpSp>
      <p:sp>
        <p:nvSpPr>
          <p:cNvPr id="6" name="TextBox 5"/>
          <p:cNvSpPr txBox="1"/>
          <p:nvPr/>
        </p:nvSpPr>
        <p:spPr>
          <a:xfrm>
            <a:off x="277498" y="6079670"/>
            <a:ext cx="4043094" cy="369332"/>
          </a:xfrm>
          <a:prstGeom prst="rect">
            <a:avLst/>
          </a:prstGeom>
          <a:noFill/>
        </p:spPr>
        <p:txBody>
          <a:bodyPr wrap="none" rtlCol="0">
            <a:spAutoFit/>
          </a:bodyPr>
          <a:lstStyle/>
          <a:p>
            <a:r>
              <a:rPr lang="en-US" dirty="0" smtClean="0">
                <a:solidFill>
                  <a:schemeClr val="bg1"/>
                </a:solidFill>
              </a:rPr>
              <a:t>Installed in K12 beam on November 6</a:t>
            </a:r>
            <a:endParaRPr lang="en-GB" dirty="0">
              <a:solidFill>
                <a:schemeClr val="bg1"/>
              </a:solidFill>
            </a:endParaRPr>
          </a:p>
        </p:txBody>
      </p:sp>
      <p:sp>
        <p:nvSpPr>
          <p:cNvPr id="10" name="TextBox 9"/>
          <p:cNvSpPr txBox="1"/>
          <p:nvPr/>
        </p:nvSpPr>
        <p:spPr>
          <a:xfrm>
            <a:off x="1187624" y="717205"/>
            <a:ext cx="4556119" cy="369332"/>
          </a:xfrm>
          <a:prstGeom prst="rect">
            <a:avLst/>
          </a:prstGeom>
          <a:noFill/>
        </p:spPr>
        <p:txBody>
          <a:bodyPr wrap="none" rtlCol="0">
            <a:spAutoFit/>
          </a:bodyPr>
          <a:lstStyle/>
          <a:p>
            <a:r>
              <a:rPr lang="en-US" b="1" dirty="0" smtClean="0">
                <a:solidFill>
                  <a:srgbClr val="B83D68">
                    <a:lumMod val="75000"/>
                  </a:srgbClr>
                </a:solidFill>
              </a:rPr>
              <a:t>CERN, Ferrara</a:t>
            </a:r>
            <a:r>
              <a:rPr lang="en-US" b="1" dirty="0" smtClean="0">
                <a:solidFill>
                  <a:srgbClr val="B83D68">
                    <a:lumMod val="75000"/>
                  </a:srgbClr>
                </a:solidFill>
              </a:rPr>
              <a:t>, Louvain-la-</a:t>
            </a:r>
            <a:r>
              <a:rPr lang="en-US" b="1" dirty="0" err="1" smtClean="0">
                <a:solidFill>
                  <a:srgbClr val="B83D68">
                    <a:lumMod val="75000"/>
                  </a:srgbClr>
                </a:solidFill>
              </a:rPr>
              <a:t>Neuve</a:t>
            </a:r>
            <a:r>
              <a:rPr lang="en-US" b="1" dirty="0" smtClean="0">
                <a:solidFill>
                  <a:srgbClr val="B83D68">
                    <a:lumMod val="75000"/>
                  </a:srgbClr>
                </a:solidFill>
              </a:rPr>
              <a:t>, Torino</a:t>
            </a:r>
            <a:endParaRPr lang="en-US" b="1" dirty="0">
              <a:solidFill>
                <a:srgbClr val="B83D68">
                  <a:lumMod val="75000"/>
                </a:srgbClr>
              </a:solidFill>
            </a:endParaRPr>
          </a:p>
        </p:txBody>
      </p:sp>
      <p:pic>
        <p:nvPicPr>
          <p:cNvPr id="14" name="Immagine 1" descr="PB060046.JPG"/>
          <p:cNvPicPr>
            <a:picLocks noChangeAspect="1"/>
          </p:cNvPicPr>
          <p:nvPr/>
        </p:nvPicPr>
        <p:blipFill>
          <a:blip r:embed="rId5" cstate="print"/>
          <a:stretch>
            <a:fillRect/>
          </a:stretch>
        </p:blipFill>
        <p:spPr>
          <a:xfrm>
            <a:off x="5098507" y="3027647"/>
            <a:ext cx="2658499" cy="3544666"/>
          </a:xfrm>
          <a:prstGeom prst="rect">
            <a:avLst/>
          </a:prstGeom>
        </p:spPr>
      </p:pic>
    </p:spTree>
    <p:extLst>
      <p:ext uri="{BB962C8B-B14F-4D97-AF65-F5344CB8AC3E}">
        <p14:creationId xmlns:p14="http://schemas.microsoft.com/office/powerpoint/2010/main" val="13422055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88680"/>
          </a:xfrm>
        </p:spPr>
        <p:txBody>
          <a:bodyPr/>
          <a:lstStyle/>
          <a:p>
            <a:r>
              <a:rPr lang="en-US" dirty="0" smtClean="0"/>
              <a:t>GTK Read OUT CHIP</a:t>
            </a:r>
            <a:endParaRPr lang="en-US" dirty="0"/>
          </a:p>
        </p:txBody>
      </p:sp>
      <p:pic>
        <p:nvPicPr>
          <p:cNvPr id="1412098" name="Picture 2"/>
          <p:cNvPicPr>
            <a:picLocks noGrp="1" noChangeAspect="1" noChangeArrowheads="1"/>
          </p:cNvPicPr>
          <p:nvPr>
            <p:ph idx="1"/>
          </p:nvPr>
        </p:nvPicPr>
        <p:blipFill>
          <a:blip r:embed="rId2" cstate="print"/>
          <a:srcRect/>
          <a:stretch>
            <a:fillRect/>
          </a:stretch>
        </p:blipFill>
        <p:spPr bwMode="auto">
          <a:xfrm>
            <a:off x="179512" y="908720"/>
            <a:ext cx="4086937" cy="2952328"/>
          </a:xfrm>
          <a:prstGeom prst="rect">
            <a:avLst/>
          </a:prstGeom>
          <a:noFill/>
          <a:ln w="9525">
            <a:noFill/>
            <a:miter lim="800000"/>
            <a:headEnd/>
            <a:tailEnd/>
          </a:ln>
        </p:spPr>
      </p:pic>
      <p:pic>
        <p:nvPicPr>
          <p:cNvPr id="1412099" name="Picture 3"/>
          <p:cNvPicPr>
            <a:picLocks noChangeAspect="1" noChangeArrowheads="1"/>
          </p:cNvPicPr>
          <p:nvPr/>
        </p:nvPicPr>
        <p:blipFill>
          <a:blip r:embed="rId3" cstate="print"/>
          <a:srcRect/>
          <a:stretch>
            <a:fillRect/>
          </a:stretch>
        </p:blipFill>
        <p:spPr bwMode="auto">
          <a:xfrm>
            <a:off x="3995936" y="4077072"/>
            <a:ext cx="4104456" cy="1893089"/>
          </a:xfrm>
          <a:prstGeom prst="rect">
            <a:avLst/>
          </a:prstGeom>
          <a:noFill/>
          <a:ln w="9525">
            <a:noFill/>
            <a:miter lim="800000"/>
            <a:headEnd/>
            <a:tailEnd/>
          </a:ln>
        </p:spPr>
      </p:pic>
      <p:sp>
        <p:nvSpPr>
          <p:cNvPr id="6" name="TextBox 5"/>
          <p:cNvSpPr txBox="1"/>
          <p:nvPr/>
        </p:nvSpPr>
        <p:spPr>
          <a:xfrm>
            <a:off x="4427984" y="1124744"/>
            <a:ext cx="2592288" cy="2123658"/>
          </a:xfrm>
          <a:prstGeom prst="rect">
            <a:avLst/>
          </a:prstGeom>
          <a:noFill/>
        </p:spPr>
        <p:txBody>
          <a:bodyPr wrap="square" rtlCol="0">
            <a:spAutoFit/>
          </a:bodyPr>
          <a:lstStyle/>
          <a:p>
            <a:r>
              <a:rPr lang="en-US" sz="3600" dirty="0" err="1" smtClean="0"/>
              <a:t>TDCPix</a:t>
            </a:r>
            <a:endParaRPr lang="en-US" sz="3600" dirty="0" smtClean="0"/>
          </a:p>
          <a:p>
            <a:r>
              <a:rPr lang="en-US" sz="2400" dirty="0" smtClean="0"/>
              <a:t>130 nm CMOS IBM</a:t>
            </a:r>
          </a:p>
          <a:p>
            <a:endParaRPr lang="en-US" sz="2400" dirty="0" smtClean="0"/>
          </a:p>
          <a:p>
            <a:r>
              <a:rPr lang="en-US" sz="2400" dirty="0" smtClean="0"/>
              <a:t>CERN</a:t>
            </a:r>
          </a:p>
          <a:p>
            <a:r>
              <a:rPr lang="en-US" sz="2400" dirty="0" smtClean="0"/>
              <a:t>PH-ESE Design</a:t>
            </a:r>
          </a:p>
        </p:txBody>
      </p:sp>
      <p:sp>
        <p:nvSpPr>
          <p:cNvPr id="7" name="TextBox 6"/>
          <p:cNvSpPr txBox="1"/>
          <p:nvPr/>
        </p:nvSpPr>
        <p:spPr>
          <a:xfrm>
            <a:off x="4355976" y="3356992"/>
            <a:ext cx="3456384" cy="646331"/>
          </a:xfrm>
          <a:prstGeom prst="rect">
            <a:avLst/>
          </a:prstGeom>
          <a:noFill/>
        </p:spPr>
        <p:txBody>
          <a:bodyPr wrap="square" rtlCol="0">
            <a:spAutoFit/>
          </a:bodyPr>
          <a:lstStyle/>
          <a:p>
            <a:r>
              <a:rPr lang="en-US" dirty="0" smtClean="0"/>
              <a:t>Excellent performance</a:t>
            </a:r>
          </a:p>
          <a:p>
            <a:r>
              <a:rPr lang="en-US" dirty="0" smtClean="0"/>
              <a:t>Major breakthrough for NA62 </a:t>
            </a:r>
            <a:endParaRPr lang="en-US" dirty="0"/>
          </a:p>
        </p:txBody>
      </p:sp>
      <p:pic>
        <p:nvPicPr>
          <p:cNvPr id="8" name="Picture 2"/>
          <p:cNvPicPr>
            <a:picLocks noChangeAspect="1" noChangeArrowheads="1"/>
          </p:cNvPicPr>
          <p:nvPr/>
        </p:nvPicPr>
        <p:blipFill>
          <a:blip r:embed="rId4" cstate="print"/>
          <a:srcRect/>
          <a:stretch>
            <a:fillRect/>
          </a:stretch>
        </p:blipFill>
        <p:spPr bwMode="auto">
          <a:xfrm>
            <a:off x="179512" y="4005064"/>
            <a:ext cx="3967321" cy="2852936"/>
          </a:xfrm>
          <a:prstGeom prst="rect">
            <a:avLst/>
          </a:prstGeom>
          <a:noFill/>
          <a:ln w="9525">
            <a:noFill/>
            <a:miter lim="800000"/>
            <a:headEnd/>
            <a:tailEnd/>
          </a:ln>
        </p:spPr>
      </p:pic>
      <p:sp>
        <p:nvSpPr>
          <p:cNvPr id="10" name="TextBox 9"/>
          <p:cNvSpPr txBox="1"/>
          <p:nvPr/>
        </p:nvSpPr>
        <p:spPr>
          <a:xfrm>
            <a:off x="4211960" y="6021288"/>
            <a:ext cx="4006481" cy="369332"/>
          </a:xfrm>
          <a:prstGeom prst="rect">
            <a:avLst/>
          </a:prstGeom>
          <a:noFill/>
        </p:spPr>
        <p:txBody>
          <a:bodyPr wrap="none" rtlCol="0">
            <a:spAutoFit/>
          </a:bodyPr>
          <a:lstStyle/>
          <a:p>
            <a:r>
              <a:rPr lang="en-US" dirty="0" smtClean="0"/>
              <a:t>“Whole Chip” Resolution ~ 72 </a:t>
            </a:r>
            <a:r>
              <a:rPr lang="en-US" dirty="0" err="1" smtClean="0"/>
              <a:t>ps</a:t>
            </a:r>
            <a:r>
              <a:rPr lang="en-US" dirty="0" smtClean="0"/>
              <a:t> RMS</a:t>
            </a:r>
            <a:endParaRPr lang="en-US"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2737" y="0"/>
            <a:ext cx="24812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6512" y="764704"/>
            <a:ext cx="8568952" cy="6463308"/>
          </a:xfrm>
          <a:prstGeom prst="rect">
            <a:avLst/>
          </a:prstGeom>
          <a:noFill/>
        </p:spPr>
        <p:txBody>
          <a:bodyPr wrap="square" rtlCol="0">
            <a:spAutoFit/>
          </a:bodyPr>
          <a:lstStyle/>
          <a:p>
            <a:pPr>
              <a:buFont typeface="Arial" pitchFamily="34" charset="0"/>
              <a:buChar char="•"/>
            </a:pPr>
            <a:r>
              <a:rPr lang="it-IT" dirty="0" smtClean="0"/>
              <a:t> </a:t>
            </a:r>
            <a:r>
              <a:rPr lang="it-IT" b="1" dirty="0" smtClean="0"/>
              <a:t>First station has been installed in </a:t>
            </a:r>
            <a:r>
              <a:rPr lang="it-IT" b="1" dirty="0" smtClean="0"/>
              <a:t>GTK3-CHANTI (Nov.6)</a:t>
            </a:r>
            <a:r>
              <a:rPr lang="it-IT" dirty="0" smtClean="0"/>
              <a:t>: </a:t>
            </a:r>
            <a:endParaRPr lang="it-IT" dirty="0" smtClean="0"/>
          </a:p>
          <a:p>
            <a:r>
              <a:rPr lang="it-IT" dirty="0"/>
              <a:t> </a:t>
            </a:r>
            <a:r>
              <a:rPr lang="it-IT" dirty="0" smtClean="0"/>
              <a:t> chip thickness: 450</a:t>
            </a:r>
            <a:r>
              <a:rPr lang="it-IT" dirty="0" smtClean="0">
                <a:latin typeface="Symbol" pitchFamily="18" charset="2"/>
              </a:rPr>
              <a:t> m</a:t>
            </a:r>
            <a:r>
              <a:rPr lang="it-IT" dirty="0" smtClean="0"/>
              <a:t>m, total thickness: 800 </a:t>
            </a:r>
            <a:r>
              <a:rPr lang="it-IT" dirty="0" smtClean="0">
                <a:latin typeface="Symbol" pitchFamily="18" charset="2"/>
              </a:rPr>
              <a:t>m</a:t>
            </a:r>
            <a:r>
              <a:rPr lang="it-IT" dirty="0" smtClean="0"/>
              <a:t>m.</a:t>
            </a:r>
          </a:p>
          <a:p>
            <a:r>
              <a:rPr lang="it-IT" dirty="0" smtClean="0"/>
              <a:t>  </a:t>
            </a:r>
            <a:r>
              <a:rPr lang="it-IT" dirty="0" err="1" smtClean="0"/>
              <a:t>Only</a:t>
            </a:r>
            <a:r>
              <a:rPr lang="it-IT" dirty="0" smtClean="0"/>
              <a:t> chip #5 </a:t>
            </a:r>
            <a:r>
              <a:rPr lang="it-IT" dirty="0" err="1" smtClean="0"/>
              <a:t>connected</a:t>
            </a:r>
            <a:r>
              <a:rPr lang="it-IT" dirty="0" smtClean="0"/>
              <a:t> to DAQ</a:t>
            </a:r>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smtClean="0"/>
          </a:p>
          <a:p>
            <a:endParaRPr lang="it-IT" dirty="0"/>
          </a:p>
          <a:p>
            <a:pPr>
              <a:buFont typeface="Arial" pitchFamily="34" charset="0"/>
              <a:buChar char="•"/>
            </a:pPr>
            <a:r>
              <a:rPr lang="it-IT" dirty="0" smtClean="0"/>
              <a:t> </a:t>
            </a:r>
            <a:r>
              <a:rPr lang="it-IT" b="1" dirty="0" smtClean="0"/>
              <a:t>Second </a:t>
            </a:r>
            <a:r>
              <a:rPr lang="it-IT" b="1" dirty="0" smtClean="0"/>
              <a:t>station: </a:t>
            </a:r>
            <a:endParaRPr lang="it-IT" b="1" dirty="0" smtClean="0"/>
          </a:p>
          <a:p>
            <a:r>
              <a:rPr lang="it-IT" b="1" dirty="0"/>
              <a:t> </a:t>
            </a:r>
            <a:r>
              <a:rPr lang="it-IT" b="1" dirty="0" smtClean="0"/>
              <a:t> </a:t>
            </a:r>
            <a:r>
              <a:rPr lang="it-IT" dirty="0" smtClean="0"/>
              <a:t>chip thickness: 450</a:t>
            </a:r>
            <a:r>
              <a:rPr lang="it-IT" dirty="0" smtClean="0">
                <a:latin typeface="Symbol" pitchFamily="18" charset="2"/>
              </a:rPr>
              <a:t> m</a:t>
            </a:r>
            <a:r>
              <a:rPr lang="it-IT" dirty="0" smtClean="0"/>
              <a:t>m, total thickness: 800 </a:t>
            </a:r>
            <a:r>
              <a:rPr lang="it-IT" dirty="0" smtClean="0">
                <a:latin typeface="Symbol" pitchFamily="18" charset="2"/>
              </a:rPr>
              <a:t>m</a:t>
            </a:r>
            <a:r>
              <a:rPr lang="it-IT" dirty="0" smtClean="0"/>
              <a:t>m. </a:t>
            </a:r>
          </a:p>
          <a:p>
            <a:r>
              <a:rPr lang="it-IT" dirty="0"/>
              <a:t> </a:t>
            </a:r>
            <a:r>
              <a:rPr lang="it-IT" dirty="0" smtClean="0"/>
              <a:t> </a:t>
            </a:r>
            <a:r>
              <a:rPr lang="it-IT" dirty="0" err="1" smtClean="0"/>
              <a:t>Installed</a:t>
            </a:r>
            <a:r>
              <a:rPr lang="it-IT" dirty="0" smtClean="0"/>
              <a:t> </a:t>
            </a:r>
            <a:r>
              <a:rPr lang="it-IT" dirty="0" err="1" smtClean="0"/>
              <a:t>Nov</a:t>
            </a:r>
            <a:r>
              <a:rPr lang="it-IT" dirty="0" smtClean="0"/>
              <a:t> 35th. </a:t>
            </a:r>
          </a:p>
          <a:p>
            <a:r>
              <a:rPr lang="it-IT" dirty="0"/>
              <a:t> </a:t>
            </a:r>
            <a:r>
              <a:rPr lang="it-IT" dirty="0" smtClean="0"/>
              <a:t> </a:t>
            </a:r>
            <a:r>
              <a:rPr lang="it-IT" dirty="0" err="1" smtClean="0"/>
              <a:t>Removed</a:t>
            </a:r>
            <a:r>
              <a:rPr lang="it-IT" dirty="0" smtClean="0"/>
              <a:t> </a:t>
            </a:r>
            <a:r>
              <a:rPr lang="it-IT" dirty="0" err="1" smtClean="0"/>
              <a:t>after</a:t>
            </a:r>
            <a:r>
              <a:rPr lang="it-IT" dirty="0" smtClean="0"/>
              <a:t> temperature </a:t>
            </a:r>
            <a:r>
              <a:rPr lang="it-IT" dirty="0" err="1" smtClean="0"/>
              <a:t>problems</a:t>
            </a:r>
            <a:r>
              <a:rPr lang="it-IT" dirty="0" smtClean="0"/>
              <a:t> and re-</a:t>
            </a:r>
            <a:r>
              <a:rPr lang="it-IT" dirty="0" err="1" smtClean="0"/>
              <a:t>Installed</a:t>
            </a:r>
            <a:r>
              <a:rPr lang="it-IT" dirty="0" smtClean="0"/>
              <a:t> </a:t>
            </a:r>
            <a:r>
              <a:rPr lang="it-IT" dirty="0" err="1" smtClean="0"/>
              <a:t>Dec</a:t>
            </a:r>
            <a:r>
              <a:rPr lang="it-IT" dirty="0" smtClean="0"/>
              <a:t> 5°</a:t>
            </a:r>
          </a:p>
          <a:p>
            <a:endParaRPr lang="it-IT" dirty="0"/>
          </a:p>
          <a:p>
            <a:pPr>
              <a:buFont typeface="Arial" pitchFamily="34" charset="0"/>
              <a:buChar char="•"/>
            </a:pPr>
            <a:r>
              <a:rPr lang="it-IT" b="1" dirty="0" smtClean="0"/>
              <a:t> Third station: </a:t>
            </a:r>
            <a:r>
              <a:rPr lang="it-IT" dirty="0" smtClean="0"/>
              <a:t>chip thickness: 100</a:t>
            </a:r>
            <a:r>
              <a:rPr lang="it-IT" dirty="0" smtClean="0">
                <a:latin typeface="Symbol" pitchFamily="18" charset="2"/>
              </a:rPr>
              <a:t> m</a:t>
            </a:r>
            <a:r>
              <a:rPr lang="it-IT" dirty="0" smtClean="0"/>
              <a:t>m, </a:t>
            </a:r>
          </a:p>
          <a:p>
            <a:r>
              <a:rPr lang="it-IT" dirty="0"/>
              <a:t> </a:t>
            </a:r>
            <a:r>
              <a:rPr lang="it-IT" dirty="0" smtClean="0"/>
              <a:t>  total thickness: 450 </a:t>
            </a:r>
            <a:r>
              <a:rPr lang="it-IT" dirty="0" smtClean="0">
                <a:latin typeface="Symbol" pitchFamily="18" charset="2"/>
              </a:rPr>
              <a:t>m</a:t>
            </a:r>
            <a:r>
              <a:rPr lang="it-IT" dirty="0" smtClean="0"/>
              <a:t>m.</a:t>
            </a:r>
          </a:p>
          <a:p>
            <a:r>
              <a:rPr lang="it-IT" dirty="0" smtClean="0"/>
              <a:t>   </a:t>
            </a:r>
            <a:endParaRPr lang="it-IT" b="1" dirty="0"/>
          </a:p>
        </p:txBody>
      </p:sp>
      <p:sp>
        <p:nvSpPr>
          <p:cNvPr id="11" name="Title 1"/>
          <p:cNvSpPr txBox="1">
            <a:spLocks/>
          </p:cNvSpPr>
          <p:nvPr/>
        </p:nvSpPr>
        <p:spPr>
          <a:xfrm>
            <a:off x="467544" y="176024"/>
            <a:ext cx="7239000" cy="588680"/>
          </a:xfrm>
          <a:prstGeom prst="rect">
            <a:avLst/>
          </a:prstGeom>
        </p:spPr>
        <p:txBody>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dirty="0" smtClean="0"/>
              <a:t>GTK Status </a:t>
            </a:r>
            <a:endParaRPr lang="en-US"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2737" y="0"/>
            <a:ext cx="24812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289" y="1582460"/>
            <a:ext cx="2735055" cy="3646740"/>
          </a:xfrm>
          <a:prstGeom prst="rect">
            <a:avLst/>
          </a:prstGeom>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628800"/>
            <a:ext cx="4320480" cy="324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043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20040"/>
            <a:ext cx="7242048" cy="732696"/>
          </a:xfrm>
        </p:spPr>
        <p:txBody>
          <a:bodyPr/>
          <a:lstStyle/>
          <a:p>
            <a:r>
              <a:rPr lang="en-US" dirty="0" smtClean="0"/>
              <a:t>CHANTI:  </a:t>
            </a:r>
            <a:r>
              <a:rPr lang="en-US" dirty="0" smtClean="0"/>
              <a:t>performance</a:t>
            </a:r>
            <a:endParaRPr lang="en-US" dirty="0"/>
          </a:p>
        </p:txBody>
      </p:sp>
      <p:pic>
        <p:nvPicPr>
          <p:cNvPr id="14" name="Picture 6" descr="na62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0"/>
            <a:ext cx="2555776" cy="8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mbrosin\Desktop\TvsZ_M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4221088"/>
            <a:ext cx="3758514" cy="2220758"/>
          </a:xfrm>
          <a:prstGeom prst="rect">
            <a:avLst/>
          </a:prstGeom>
          <a:noFill/>
          <a:extLst>
            <a:ext uri="{909E8E84-426E-40DD-AFC4-6F175D3DCCD1}">
              <a14:hiddenFill xmlns:a14="http://schemas.microsoft.com/office/drawing/2010/main">
                <a:solidFill>
                  <a:srgbClr val="FFFFFF"/>
                </a:solidFill>
              </a14:hiddenFill>
            </a:ext>
          </a:extLst>
        </p:spPr>
      </p:pic>
      <p:pic>
        <p:nvPicPr>
          <p:cNvPr id="1430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84" y="4005064"/>
            <a:ext cx="439086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1"/>
          <p:cNvSpPr txBox="1"/>
          <p:nvPr/>
        </p:nvSpPr>
        <p:spPr>
          <a:xfrm>
            <a:off x="5868144" y="5877272"/>
            <a:ext cx="1854995" cy="307777"/>
          </a:xfrm>
          <a:prstGeom prst="rect">
            <a:avLst/>
          </a:prstGeom>
          <a:noFill/>
        </p:spPr>
        <p:txBody>
          <a:bodyPr wrap="none" rtlCol="0">
            <a:spAutoFit/>
          </a:bodyPr>
          <a:lstStyle/>
          <a:p>
            <a:r>
              <a:rPr lang="it-IT" sz="1400" dirty="0" err="1" smtClean="0"/>
              <a:t>Muon</a:t>
            </a:r>
            <a:r>
              <a:rPr lang="it-IT" sz="1400" dirty="0" smtClean="0"/>
              <a:t> </a:t>
            </a:r>
            <a:r>
              <a:rPr lang="it-IT" sz="1400" dirty="0" err="1" smtClean="0"/>
              <a:t>halo</a:t>
            </a:r>
            <a:r>
              <a:rPr lang="it-IT" sz="1400" dirty="0" smtClean="0"/>
              <a:t> in CHANTI</a:t>
            </a:r>
            <a:endParaRPr lang="it-IT" sz="1400" dirty="0"/>
          </a:p>
        </p:txBody>
      </p:sp>
      <p:grpSp>
        <p:nvGrpSpPr>
          <p:cNvPr id="11" name="Gruppo 10"/>
          <p:cNvGrpSpPr/>
          <p:nvPr/>
        </p:nvGrpSpPr>
        <p:grpSpPr>
          <a:xfrm>
            <a:off x="128405" y="1340768"/>
            <a:ext cx="4371587" cy="2392943"/>
            <a:chOff x="56397" y="1124744"/>
            <a:chExt cx="4891132" cy="2608967"/>
          </a:xfrm>
        </p:grpSpPr>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97" y="1124744"/>
              <a:ext cx="4891132" cy="2608967"/>
            </a:xfrm>
            <a:prstGeom prst="rect">
              <a:avLst/>
            </a:prstGeom>
          </p:spPr>
        </p:pic>
        <p:sp>
          <p:nvSpPr>
            <p:cNvPr id="5" name="CasellaDiTesto 4"/>
            <p:cNvSpPr txBox="1"/>
            <p:nvPr/>
          </p:nvSpPr>
          <p:spPr>
            <a:xfrm>
              <a:off x="2699792" y="1556792"/>
              <a:ext cx="1656184" cy="923330"/>
            </a:xfrm>
            <a:prstGeom prst="rect">
              <a:avLst/>
            </a:prstGeom>
            <a:solidFill>
              <a:schemeClr val="bg1"/>
            </a:solidFill>
          </p:spPr>
          <p:txBody>
            <a:bodyPr wrap="square" rtlCol="0">
              <a:spAutoFit/>
            </a:bodyPr>
            <a:lstStyle/>
            <a:p>
              <a:r>
                <a:rPr lang="it-IT" dirty="0" smtClean="0"/>
                <a:t>Time </a:t>
              </a:r>
              <a:r>
                <a:rPr lang="it-IT" dirty="0" err="1" smtClean="0"/>
                <a:t>slewing</a:t>
              </a:r>
              <a:r>
                <a:rPr lang="it-IT" dirty="0" smtClean="0"/>
                <a:t> </a:t>
              </a:r>
              <a:r>
                <a:rPr lang="it-IT" dirty="0" err="1" smtClean="0"/>
                <a:t>correction</a:t>
              </a:r>
              <a:endParaRPr lang="it-IT" dirty="0" smtClean="0"/>
            </a:p>
            <a:p>
              <a:endParaRPr lang="it-IT" dirty="0"/>
            </a:p>
          </p:txBody>
        </p:sp>
      </p:grpSp>
      <p:sp>
        <p:nvSpPr>
          <p:cNvPr id="7" name="CasellaDiTesto 6"/>
          <p:cNvSpPr txBox="1"/>
          <p:nvPr/>
        </p:nvSpPr>
        <p:spPr>
          <a:xfrm>
            <a:off x="3563888" y="3563724"/>
            <a:ext cx="1002967" cy="369332"/>
          </a:xfrm>
          <a:prstGeom prst="rect">
            <a:avLst/>
          </a:prstGeom>
          <a:noFill/>
        </p:spPr>
        <p:txBody>
          <a:bodyPr wrap="none" rtlCol="0">
            <a:spAutoFit/>
          </a:bodyPr>
          <a:lstStyle/>
          <a:p>
            <a:r>
              <a:rPr lang="it-IT" dirty="0" err="1" smtClean="0"/>
              <a:t>ToT</a:t>
            </a:r>
            <a:r>
              <a:rPr lang="it-IT" dirty="0" smtClean="0"/>
              <a:t> (ns)</a:t>
            </a:r>
            <a:endParaRPr lang="it-IT" dirty="0"/>
          </a:p>
        </p:txBody>
      </p:sp>
      <p:sp>
        <p:nvSpPr>
          <p:cNvPr id="16" name="CasellaDiTesto 15"/>
          <p:cNvSpPr txBox="1"/>
          <p:nvPr/>
        </p:nvSpPr>
        <p:spPr>
          <a:xfrm rot="16200000">
            <a:off x="-259098" y="1838262"/>
            <a:ext cx="1083951" cy="369332"/>
          </a:xfrm>
          <a:prstGeom prst="rect">
            <a:avLst/>
          </a:prstGeom>
          <a:noFill/>
        </p:spPr>
        <p:txBody>
          <a:bodyPr wrap="none" rtlCol="0">
            <a:spAutoFit/>
          </a:bodyPr>
          <a:lstStyle/>
          <a:p>
            <a:r>
              <a:rPr lang="it-IT" dirty="0" err="1" smtClean="0"/>
              <a:t>Corr</a:t>
            </a:r>
            <a:r>
              <a:rPr lang="it-IT" dirty="0" smtClean="0"/>
              <a:t> (ns)</a:t>
            </a:r>
            <a:endParaRPr lang="it-IT" dirty="0"/>
          </a:p>
        </p:txBody>
      </p:sp>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984" y="1628800"/>
            <a:ext cx="3720966" cy="1872208"/>
          </a:xfrm>
          <a:prstGeom prst="rect">
            <a:avLst/>
          </a:prstGeom>
        </p:spPr>
      </p:pic>
      <p:sp>
        <p:nvSpPr>
          <p:cNvPr id="6" name="Freccia a destra 5"/>
          <p:cNvSpPr/>
          <p:nvPr/>
        </p:nvSpPr>
        <p:spPr>
          <a:xfrm>
            <a:off x="3491880" y="2696146"/>
            <a:ext cx="1800200" cy="2287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6588224" y="1713582"/>
            <a:ext cx="1143521"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endParaRPr lang="it-IT" dirty="0" smtClean="0"/>
          </a:p>
          <a:p>
            <a:r>
              <a:rPr lang="it-IT" dirty="0">
                <a:latin typeface="Symbol" panose="05050102010706020507" pitchFamily="18" charset="2"/>
              </a:rPr>
              <a:t>s</a:t>
            </a:r>
            <a:r>
              <a:rPr lang="it-IT" dirty="0" smtClean="0"/>
              <a:t>=1.2ns</a:t>
            </a:r>
          </a:p>
          <a:p>
            <a:endParaRPr lang="it-IT" dirty="0"/>
          </a:p>
        </p:txBody>
      </p:sp>
      <p:sp>
        <p:nvSpPr>
          <p:cNvPr id="15" name="CasellaDiTesto 14"/>
          <p:cNvSpPr txBox="1"/>
          <p:nvPr/>
        </p:nvSpPr>
        <p:spPr>
          <a:xfrm>
            <a:off x="5669371" y="3500358"/>
            <a:ext cx="2252540" cy="369332"/>
          </a:xfrm>
          <a:prstGeom prst="rect">
            <a:avLst/>
          </a:prstGeom>
          <a:noFill/>
        </p:spPr>
        <p:txBody>
          <a:bodyPr wrap="none" rtlCol="0">
            <a:spAutoFit/>
          </a:bodyPr>
          <a:lstStyle/>
          <a:p>
            <a:r>
              <a:rPr lang="it-IT" dirty="0" smtClean="0"/>
              <a:t>Single hit </a:t>
            </a:r>
            <a:r>
              <a:rPr lang="it-IT" dirty="0" err="1" smtClean="0"/>
              <a:t>resolution</a:t>
            </a:r>
            <a:endParaRPr lang="it-IT" dirty="0"/>
          </a:p>
        </p:txBody>
      </p:sp>
    </p:spTree>
    <p:extLst>
      <p:ext uri="{BB962C8B-B14F-4D97-AF65-F5344CB8AC3E}">
        <p14:creationId xmlns:p14="http://schemas.microsoft.com/office/powerpoint/2010/main" val="1600837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264" y="32008"/>
            <a:ext cx="7242048" cy="732696"/>
          </a:xfrm>
        </p:spPr>
        <p:txBody>
          <a:bodyPr/>
          <a:lstStyle/>
          <a:p>
            <a:r>
              <a:rPr lang="en-US" dirty="0" smtClean="0"/>
              <a:t>CHANTI  </a:t>
            </a:r>
            <a:r>
              <a:rPr lang="en-US" dirty="0" smtClean="0"/>
              <a:t>performance</a:t>
            </a:r>
            <a:endParaRPr lang="en-US" dirty="0"/>
          </a:p>
        </p:txBody>
      </p:sp>
      <p:pic>
        <p:nvPicPr>
          <p:cNvPr id="14" name="Picture 6" descr="na62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0"/>
            <a:ext cx="2555776" cy="8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22" y="1772816"/>
            <a:ext cx="3972230" cy="507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55576" y="1259468"/>
            <a:ext cx="2688557"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smtClean="0"/>
              <a:t>SINGLE MUON in CHANTI</a:t>
            </a:r>
            <a:endParaRPr lang="it-IT" dirty="0"/>
          </a:p>
        </p:txBody>
      </p:sp>
      <p:pic>
        <p:nvPicPr>
          <p:cNvPr id="1433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698" y="1760136"/>
            <a:ext cx="3985694" cy="512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CasellaDiTesto 30"/>
          <p:cNvSpPr txBox="1"/>
          <p:nvPr/>
        </p:nvSpPr>
        <p:spPr>
          <a:xfrm>
            <a:off x="4763763" y="1259468"/>
            <a:ext cx="2810385"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err="1" smtClean="0"/>
              <a:t>Inelastic</a:t>
            </a:r>
            <a:r>
              <a:rPr lang="it-IT" dirty="0" smtClean="0"/>
              <a:t> </a:t>
            </a:r>
            <a:r>
              <a:rPr lang="it-IT" dirty="0" err="1" smtClean="0"/>
              <a:t>event</a:t>
            </a:r>
            <a:r>
              <a:rPr lang="it-IT" dirty="0" smtClean="0"/>
              <a:t> in CHANTI</a:t>
            </a:r>
            <a:endParaRPr lang="it-IT" dirty="0"/>
          </a:p>
        </p:txBody>
      </p:sp>
    </p:spTree>
    <p:extLst>
      <p:ext uri="{BB962C8B-B14F-4D97-AF65-F5344CB8AC3E}">
        <p14:creationId xmlns:p14="http://schemas.microsoft.com/office/powerpoint/2010/main" val="3880805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5EFFBCC-6807-4576-9969-BFDF957774E8}" type="slidenum">
              <a:rPr lang="en-US" smtClean="0">
                <a:solidFill>
                  <a:prstClr val="white"/>
                </a:solidFill>
              </a:rPr>
              <a:pPr/>
              <a:t>3</a:t>
            </a:fld>
            <a:endParaRPr lang="en-US">
              <a:solidFill>
                <a:prstClr val="white"/>
              </a:solidFill>
            </a:endParaRPr>
          </a:p>
        </p:txBody>
      </p:sp>
      <p:sp>
        <p:nvSpPr>
          <p:cNvPr id="5" name="Titolo 4"/>
          <p:cNvSpPr>
            <a:spLocks noGrp="1"/>
          </p:cNvSpPr>
          <p:nvPr>
            <p:ph type="title"/>
          </p:nvPr>
        </p:nvSpPr>
        <p:spPr/>
        <p:txBody>
          <a:bodyPr/>
          <a:lstStyle/>
          <a:p>
            <a:r>
              <a:rPr lang="it-IT" dirty="0" err="1" smtClean="0"/>
              <a:t>Outline</a:t>
            </a:r>
            <a:endParaRPr lang="it-IT" dirty="0"/>
          </a:p>
        </p:txBody>
      </p:sp>
      <p:sp>
        <p:nvSpPr>
          <p:cNvPr id="6" name="CasellaDiTesto 5"/>
          <p:cNvSpPr txBox="1"/>
          <p:nvPr/>
        </p:nvSpPr>
        <p:spPr>
          <a:xfrm>
            <a:off x="683568" y="1988840"/>
            <a:ext cx="5396029" cy="2554545"/>
          </a:xfrm>
          <a:prstGeom prst="rect">
            <a:avLst/>
          </a:prstGeom>
          <a:noFill/>
        </p:spPr>
        <p:txBody>
          <a:bodyPr wrap="none" rtlCol="0">
            <a:spAutoFit/>
          </a:bodyPr>
          <a:lstStyle/>
          <a:p>
            <a:pPr marL="285750" indent="-285750">
              <a:buFont typeface="Arial" panose="020B0604020202020204" pitchFamily="34" charset="0"/>
              <a:buChar char="•"/>
            </a:pPr>
            <a:r>
              <a:rPr lang="it-IT" sz="3200" dirty="0" smtClean="0"/>
              <a:t>NA62 postcard</a:t>
            </a:r>
          </a:p>
          <a:p>
            <a:pPr marL="285750" indent="-285750">
              <a:buFont typeface="Arial" panose="020B0604020202020204" pitchFamily="34" charset="0"/>
              <a:buChar char="•"/>
            </a:pPr>
            <a:r>
              <a:rPr lang="it-IT" sz="3200" dirty="0" smtClean="0">
                <a:solidFill>
                  <a:schemeClr val="tx1">
                    <a:lumMod val="65000"/>
                  </a:schemeClr>
                </a:solidFill>
              </a:rPr>
              <a:t>Attività napoletane 2014</a:t>
            </a:r>
          </a:p>
          <a:p>
            <a:pPr marL="285750" indent="-285750">
              <a:buFont typeface="Arial" panose="020B0604020202020204" pitchFamily="34" charset="0"/>
              <a:buChar char="•"/>
            </a:pPr>
            <a:r>
              <a:rPr lang="it-IT" sz="3200" dirty="0" err="1" smtClean="0">
                <a:solidFill>
                  <a:schemeClr val="tx1">
                    <a:lumMod val="65000"/>
                  </a:schemeClr>
                </a:solidFill>
              </a:rPr>
              <a:t>Run</a:t>
            </a:r>
            <a:r>
              <a:rPr lang="it-IT" sz="3200" dirty="0" smtClean="0">
                <a:solidFill>
                  <a:schemeClr val="tx1">
                    <a:lumMod val="65000"/>
                  </a:schemeClr>
                </a:solidFill>
              </a:rPr>
              <a:t> 2014</a:t>
            </a:r>
          </a:p>
          <a:p>
            <a:pPr marL="285750" indent="-285750">
              <a:buFont typeface="Arial" panose="020B0604020202020204" pitchFamily="34" charset="0"/>
              <a:buChar char="•"/>
            </a:pPr>
            <a:r>
              <a:rPr lang="it-IT" sz="3200" dirty="0" smtClean="0">
                <a:solidFill>
                  <a:schemeClr val="tx1">
                    <a:lumMod val="65000"/>
                  </a:schemeClr>
                </a:solidFill>
              </a:rPr>
              <a:t>Prospettive 2015</a:t>
            </a:r>
          </a:p>
          <a:p>
            <a:pPr marL="285750" indent="-285750">
              <a:buFont typeface="Arial" panose="020B0604020202020204" pitchFamily="34" charset="0"/>
              <a:buChar char="•"/>
            </a:pPr>
            <a:r>
              <a:rPr lang="it-IT" sz="3200" dirty="0" smtClean="0">
                <a:solidFill>
                  <a:schemeClr val="tx1">
                    <a:lumMod val="65000"/>
                  </a:schemeClr>
                </a:solidFill>
              </a:rPr>
              <a:t>Uno sguardo al futuro</a:t>
            </a:r>
          </a:p>
        </p:txBody>
      </p:sp>
    </p:spTree>
    <p:extLst>
      <p:ext uri="{BB962C8B-B14F-4D97-AF65-F5344CB8AC3E}">
        <p14:creationId xmlns:p14="http://schemas.microsoft.com/office/powerpoint/2010/main" val="1557736524"/>
      </p:ext>
    </p:extLst>
  </p:cSld>
  <p:clrMapOvr>
    <a:masterClrMapping/>
  </p:clrMapOvr>
  <p:transition spd="slow" advTm="45160">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35" y="246415"/>
            <a:ext cx="7239000" cy="578054"/>
          </a:xfrm>
        </p:spPr>
        <p:txBody>
          <a:bodyPr>
            <a:normAutofit fontScale="90000"/>
          </a:bodyPr>
          <a:lstStyle/>
          <a:p>
            <a:r>
              <a:rPr lang="en-US" dirty="0" smtClean="0"/>
              <a:t>LAV Time resolution studies</a:t>
            </a:r>
            <a:endParaRPr lang="en-US" dirty="0"/>
          </a:p>
        </p:txBody>
      </p:sp>
      <p:pic>
        <p:nvPicPr>
          <p:cNvPr id="7" name="Picture 6" descr="LAV3_t0s.png"/>
          <p:cNvPicPr>
            <a:picLocks noChangeAspect="1"/>
          </p:cNvPicPr>
          <p:nvPr/>
        </p:nvPicPr>
        <p:blipFill rotWithShape="1">
          <a:blip r:embed="rId2" cstate="print">
            <a:extLst>
              <a:ext uri="{28A0092B-C50C-407E-A947-70E740481C1C}">
                <a14:useLocalDpi xmlns:a14="http://schemas.microsoft.com/office/drawing/2010/main"/>
              </a:ext>
            </a:extLst>
          </a:blip>
          <a:srcRect t="1863" r="828" b="53973"/>
          <a:stretch/>
        </p:blipFill>
        <p:spPr>
          <a:xfrm>
            <a:off x="3536362" y="1368488"/>
            <a:ext cx="5630699" cy="1260752"/>
          </a:xfrm>
          <a:prstGeom prst="rect">
            <a:avLst/>
          </a:prstGeom>
        </p:spPr>
      </p:pic>
      <p:pic>
        <p:nvPicPr>
          <p:cNvPr id="8" name="Picture 7" descr="timeReso_t0unCorr_LAV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 y="928382"/>
            <a:ext cx="3565106" cy="2509260"/>
          </a:xfrm>
          <a:prstGeom prst="rect">
            <a:avLst/>
          </a:prstGeom>
        </p:spPr>
      </p:pic>
      <p:pic>
        <p:nvPicPr>
          <p:cNvPr id="9" name="Picture 8" descr="timeReso_t0corr_LAV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509" y="3589919"/>
            <a:ext cx="4208388" cy="2903574"/>
          </a:xfrm>
          <a:prstGeom prst="rect">
            <a:avLst/>
          </a:prstGeom>
        </p:spPr>
      </p:pic>
      <p:cxnSp>
        <p:nvCxnSpPr>
          <p:cNvPr id="13" name="Straight Arrow Connector 12"/>
          <p:cNvCxnSpPr/>
          <p:nvPr/>
        </p:nvCxnSpPr>
        <p:spPr>
          <a:xfrm flipV="1">
            <a:off x="1905057" y="2078261"/>
            <a:ext cx="1690850" cy="388362"/>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204006" y="1805359"/>
            <a:ext cx="1658252" cy="1060123"/>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2"/>
          <p:cNvSpPr>
            <a:spLocks noGrp="1"/>
          </p:cNvSpPr>
          <p:nvPr>
            <p:ph idx="1"/>
          </p:nvPr>
        </p:nvSpPr>
        <p:spPr>
          <a:xfrm>
            <a:off x="3879892" y="4622836"/>
            <a:ext cx="4910705" cy="1164566"/>
          </a:xfrm>
        </p:spPr>
        <p:txBody>
          <a:bodyPr vert="horz" lIns="91440" tIns="45720" rIns="91440" bIns="45720" rtlCol="0">
            <a:normAutofit fontScale="92500" lnSpcReduction="20000"/>
          </a:bodyPr>
          <a:lstStyle/>
          <a:p>
            <a:pPr marL="0" indent="0">
              <a:buNone/>
            </a:pPr>
            <a:r>
              <a:rPr lang="en-US" sz="2400" dirty="0"/>
              <a:t>Already achieved ~1ns time resolution per single block and a perfect time alignment </a:t>
            </a:r>
            <a:r>
              <a:rPr lang="en-US" sz="2400" dirty="0" smtClean="0"/>
              <a:t>with </a:t>
            </a:r>
            <a:r>
              <a:rPr lang="en-US" sz="2400" dirty="0"/>
              <a:t>respect to the </a:t>
            </a:r>
            <a:r>
              <a:rPr lang="en-US" sz="2400" dirty="0" smtClean="0"/>
              <a:t>KTAG</a:t>
            </a:r>
            <a:endParaRPr lang="en-US" sz="2400" dirty="0"/>
          </a:p>
        </p:txBody>
      </p:sp>
      <p:sp>
        <p:nvSpPr>
          <p:cNvPr id="21" name="Content Placeholder 2"/>
          <p:cNvSpPr txBox="1">
            <a:spLocks/>
          </p:cNvSpPr>
          <p:nvPr/>
        </p:nvSpPr>
        <p:spPr>
          <a:xfrm>
            <a:off x="3595907" y="2727451"/>
            <a:ext cx="4910705" cy="1164566"/>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1800" dirty="0"/>
              <a:t>Second peak induced by different cable length. Disappears after T</a:t>
            </a:r>
            <a:r>
              <a:rPr lang="en-US" sz="1800" baseline="-25000" dirty="0"/>
              <a:t>0</a:t>
            </a:r>
            <a:r>
              <a:rPr lang="en-US" sz="1800" dirty="0"/>
              <a:t> correction</a:t>
            </a:r>
          </a:p>
          <a:p>
            <a:pPr marL="0" indent="0">
              <a:buFont typeface="Wingdings 2" pitchFamily="18" charset="2"/>
              <a:buNone/>
            </a:pPr>
            <a:endParaRPr lang="en-US" sz="2400" dirty="0"/>
          </a:p>
        </p:txBody>
      </p:sp>
      <p:sp>
        <p:nvSpPr>
          <p:cNvPr id="22" name="TextBox 21"/>
          <p:cNvSpPr txBox="1"/>
          <p:nvPr/>
        </p:nvSpPr>
        <p:spPr>
          <a:xfrm>
            <a:off x="2183024" y="3301192"/>
            <a:ext cx="1521811" cy="307777"/>
          </a:xfrm>
          <a:prstGeom prst="rect">
            <a:avLst/>
          </a:prstGeom>
          <a:noFill/>
        </p:spPr>
        <p:txBody>
          <a:bodyPr wrap="square" rtlCol="0">
            <a:spAutoFit/>
          </a:bodyPr>
          <a:lstStyle/>
          <a:p>
            <a:r>
              <a:rPr lang="en-US" sz="1400" dirty="0" smtClean="0"/>
              <a:t>T</a:t>
            </a:r>
            <a:r>
              <a:rPr lang="en-US" sz="1400" baseline="-25000" dirty="0" smtClean="0"/>
              <a:t>LAV</a:t>
            </a:r>
            <a:r>
              <a:rPr lang="en-US" sz="1400" dirty="0" smtClean="0"/>
              <a:t>-T</a:t>
            </a:r>
            <a:r>
              <a:rPr lang="en-US" sz="1400" baseline="-25000" dirty="0" smtClean="0"/>
              <a:t>CEDAR</a:t>
            </a:r>
            <a:r>
              <a:rPr lang="en-US" sz="1400" dirty="0" smtClean="0"/>
              <a:t> (ns)</a:t>
            </a:r>
            <a:endParaRPr lang="en-US" sz="1400" dirty="0"/>
          </a:p>
        </p:txBody>
      </p:sp>
      <p:sp>
        <p:nvSpPr>
          <p:cNvPr id="23" name="TextBox 22"/>
          <p:cNvSpPr txBox="1"/>
          <p:nvPr/>
        </p:nvSpPr>
        <p:spPr>
          <a:xfrm>
            <a:off x="2335424" y="6381588"/>
            <a:ext cx="1521811" cy="307777"/>
          </a:xfrm>
          <a:prstGeom prst="rect">
            <a:avLst/>
          </a:prstGeom>
          <a:noFill/>
        </p:spPr>
        <p:txBody>
          <a:bodyPr wrap="square" rtlCol="0">
            <a:spAutoFit/>
          </a:bodyPr>
          <a:lstStyle/>
          <a:p>
            <a:r>
              <a:rPr lang="en-US" sz="1400" dirty="0" smtClean="0"/>
              <a:t>T</a:t>
            </a:r>
            <a:r>
              <a:rPr lang="en-US" sz="1400" baseline="-25000" dirty="0" smtClean="0"/>
              <a:t>LAV</a:t>
            </a:r>
            <a:r>
              <a:rPr lang="en-US" sz="1400" dirty="0" smtClean="0"/>
              <a:t>-T</a:t>
            </a:r>
            <a:r>
              <a:rPr lang="en-US" sz="1400" baseline="-25000" dirty="0" smtClean="0"/>
              <a:t>CEDAR</a:t>
            </a:r>
            <a:r>
              <a:rPr lang="en-US" sz="1400" dirty="0" smtClean="0"/>
              <a:t> (ns)</a:t>
            </a:r>
            <a:endParaRPr lang="en-US" sz="1400" dirty="0"/>
          </a:p>
        </p:txBody>
      </p:sp>
      <p:sp>
        <p:nvSpPr>
          <p:cNvPr id="24" name="TextBox 23"/>
          <p:cNvSpPr txBox="1"/>
          <p:nvPr/>
        </p:nvSpPr>
        <p:spPr>
          <a:xfrm>
            <a:off x="7599300" y="2573563"/>
            <a:ext cx="1521811" cy="307777"/>
          </a:xfrm>
          <a:prstGeom prst="rect">
            <a:avLst/>
          </a:prstGeom>
          <a:noFill/>
        </p:spPr>
        <p:txBody>
          <a:bodyPr wrap="square" rtlCol="0">
            <a:spAutoFit/>
          </a:bodyPr>
          <a:lstStyle/>
          <a:p>
            <a:pPr algn="r"/>
            <a:r>
              <a:rPr lang="en-US" sz="1400" dirty="0" smtClean="0"/>
              <a:t>Channel</a:t>
            </a:r>
            <a:endParaRPr lang="en-US" sz="1400" dirty="0"/>
          </a:p>
        </p:txBody>
      </p:sp>
      <p:sp>
        <p:nvSpPr>
          <p:cNvPr id="25" name="TextBox 24"/>
          <p:cNvSpPr txBox="1"/>
          <p:nvPr/>
        </p:nvSpPr>
        <p:spPr>
          <a:xfrm>
            <a:off x="3458495" y="1060711"/>
            <a:ext cx="1521811" cy="307777"/>
          </a:xfrm>
          <a:prstGeom prst="rect">
            <a:avLst/>
          </a:prstGeom>
          <a:noFill/>
        </p:spPr>
        <p:txBody>
          <a:bodyPr wrap="square" rtlCol="0">
            <a:spAutoFit/>
          </a:bodyPr>
          <a:lstStyle/>
          <a:p>
            <a:r>
              <a:rPr lang="en-US" sz="1400" dirty="0" smtClean="0"/>
              <a:t>T</a:t>
            </a:r>
            <a:r>
              <a:rPr lang="en-US" sz="1400" baseline="-25000" dirty="0" smtClean="0"/>
              <a:t>LAV</a:t>
            </a:r>
            <a:r>
              <a:rPr lang="en-US" sz="1400" dirty="0" smtClean="0"/>
              <a:t>-T</a:t>
            </a:r>
            <a:r>
              <a:rPr lang="en-US" sz="1400" baseline="-25000" dirty="0" smtClean="0"/>
              <a:t>CEDAR</a:t>
            </a:r>
            <a:r>
              <a:rPr lang="en-US" sz="1400" dirty="0" smtClean="0"/>
              <a:t> (ns)</a:t>
            </a:r>
            <a:endParaRPr lang="en-US" sz="1400" dirty="0"/>
          </a:p>
        </p:txBody>
      </p:sp>
      <p:pic>
        <p:nvPicPr>
          <p:cNvPr id="14" name="Picture 6" descr="na62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0"/>
            <a:ext cx="2555776" cy="8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8210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986213"/>
            <a:ext cx="2700337" cy="2160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981075"/>
            <a:ext cx="3060700" cy="243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363" y="981075"/>
            <a:ext cx="4319587" cy="2798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4"/>
          <p:cNvSpPr txBox="1">
            <a:spLocks noChangeArrowheads="1"/>
          </p:cNvSpPr>
          <p:nvPr/>
        </p:nvSpPr>
        <p:spPr bwMode="auto">
          <a:xfrm>
            <a:off x="5102225" y="3455988"/>
            <a:ext cx="4078288" cy="169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1764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5pPr>
            <a:lvl6pPr marL="25146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6pPr>
            <a:lvl7pPr marL="29718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7pPr>
            <a:lvl8pPr marL="34290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8pPr>
            <a:lvl9pPr marL="38862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9pPr>
          </a:lstStyle>
          <a:p>
            <a:pPr>
              <a:lnSpc>
                <a:spcPct val="93000"/>
              </a:lnSpc>
              <a:buFont typeface="Times New Roman" panose="02020603050405020304" pitchFamily="18" charset="0"/>
              <a:buChar char="•"/>
            </a:pPr>
            <a:r>
              <a:rPr lang="en-US" altLang="en-US" sz="2000" b="1" dirty="0">
                <a:solidFill>
                  <a:srgbClr val="000080"/>
                </a:solidFill>
              </a:rPr>
              <a:t> IRC </a:t>
            </a:r>
            <a:r>
              <a:rPr lang="en-US" altLang="en-US" sz="2000" b="1" dirty="0" smtClean="0">
                <a:solidFill>
                  <a:srgbClr val="000080"/>
                </a:solidFill>
              </a:rPr>
              <a:t>constructed </a:t>
            </a:r>
            <a:r>
              <a:rPr lang="en-US" altLang="en-US" sz="2000" b="1" dirty="0">
                <a:solidFill>
                  <a:srgbClr val="000080"/>
                </a:solidFill>
              </a:rPr>
              <a:t>at LNF</a:t>
            </a:r>
          </a:p>
          <a:p>
            <a:pPr>
              <a:lnSpc>
                <a:spcPct val="93000"/>
              </a:lnSpc>
              <a:buFont typeface="Times New Roman" panose="02020603050405020304" pitchFamily="18" charset="0"/>
              <a:buChar char="•"/>
            </a:pPr>
            <a:r>
              <a:rPr lang="en-US" altLang="en-US" sz="2000" b="1" dirty="0">
                <a:solidFill>
                  <a:srgbClr val="000080"/>
                </a:solidFill>
              </a:rPr>
              <a:t> SAC </a:t>
            </a:r>
            <a:r>
              <a:rPr lang="en-US" altLang="en-US" sz="2000" b="1" dirty="0" smtClean="0">
                <a:solidFill>
                  <a:srgbClr val="000080"/>
                </a:solidFill>
              </a:rPr>
              <a:t>upgraded and tested </a:t>
            </a:r>
          </a:p>
          <a:p>
            <a:pPr>
              <a:lnSpc>
                <a:spcPct val="93000"/>
              </a:lnSpc>
            </a:pPr>
            <a:r>
              <a:rPr lang="en-US" altLang="en-US" sz="2000" b="1" dirty="0">
                <a:solidFill>
                  <a:srgbClr val="000080"/>
                </a:solidFill>
              </a:rPr>
              <a:t> </a:t>
            </a:r>
            <a:r>
              <a:rPr lang="en-US" altLang="en-US" sz="2000" b="1" dirty="0" smtClean="0">
                <a:solidFill>
                  <a:srgbClr val="000080"/>
                </a:solidFill>
              </a:rPr>
              <a:t> at </a:t>
            </a:r>
            <a:r>
              <a:rPr lang="en-US" altLang="en-US" sz="2000" b="1" dirty="0">
                <a:solidFill>
                  <a:srgbClr val="000080"/>
                </a:solidFill>
              </a:rPr>
              <a:t>LNF BTF</a:t>
            </a:r>
          </a:p>
          <a:p>
            <a:pPr>
              <a:lnSpc>
                <a:spcPct val="93000"/>
              </a:lnSpc>
              <a:buFont typeface="Times New Roman" panose="02020603050405020304" pitchFamily="18" charset="0"/>
              <a:buChar char="•"/>
            </a:pPr>
            <a:r>
              <a:rPr lang="en-US" altLang="en-US" sz="2000" b="1" dirty="0">
                <a:solidFill>
                  <a:srgbClr val="000080"/>
                </a:solidFill>
              </a:rPr>
              <a:t> 2014 run: </a:t>
            </a:r>
            <a:endParaRPr lang="en-US" altLang="en-US" sz="2000" b="1" dirty="0" smtClean="0">
              <a:solidFill>
                <a:srgbClr val="000080"/>
              </a:solidFill>
            </a:endParaRPr>
          </a:p>
          <a:p>
            <a:pPr>
              <a:lnSpc>
                <a:spcPct val="93000"/>
              </a:lnSpc>
            </a:pPr>
            <a:r>
              <a:rPr lang="en-US" altLang="en-US" sz="2000" b="1" dirty="0">
                <a:solidFill>
                  <a:srgbClr val="000080"/>
                </a:solidFill>
              </a:rPr>
              <a:t> </a:t>
            </a:r>
            <a:r>
              <a:rPr lang="en-US" altLang="en-US" sz="2000" b="1" dirty="0" smtClean="0">
                <a:solidFill>
                  <a:srgbClr val="000080"/>
                </a:solidFill>
              </a:rPr>
              <a:t> LAV </a:t>
            </a:r>
            <a:r>
              <a:rPr lang="en-US" altLang="en-US" sz="2000" b="1" dirty="0">
                <a:solidFill>
                  <a:srgbClr val="000080"/>
                </a:solidFill>
              </a:rPr>
              <a:t>FEE + TDC/TEL62</a:t>
            </a:r>
            <a:br>
              <a:rPr lang="en-US" altLang="en-US" sz="2000" b="1" dirty="0">
                <a:solidFill>
                  <a:srgbClr val="000080"/>
                </a:solidFill>
              </a:rPr>
            </a:br>
            <a:r>
              <a:rPr lang="en-US" altLang="en-US" sz="2000" b="1" dirty="0">
                <a:solidFill>
                  <a:srgbClr val="000080"/>
                </a:solidFill>
              </a:rPr>
              <a:t>  </a:t>
            </a:r>
            <a:r>
              <a:rPr lang="en-US" altLang="en-US" sz="2000" b="1" dirty="0" smtClean="0">
                <a:solidFill>
                  <a:srgbClr val="000080"/>
                </a:solidFill>
              </a:rPr>
              <a:t>based </a:t>
            </a:r>
            <a:r>
              <a:rPr lang="en-US" altLang="en-US" sz="2000" b="1" dirty="0">
                <a:solidFill>
                  <a:srgbClr val="000080"/>
                </a:solidFill>
              </a:rPr>
              <a:t>readout </a:t>
            </a:r>
          </a:p>
        </p:txBody>
      </p:sp>
      <p:sp>
        <p:nvSpPr>
          <p:cNvPr id="5125" name="Text Box 5"/>
          <p:cNvSpPr txBox="1">
            <a:spLocks noChangeArrowheads="1"/>
          </p:cNvSpPr>
          <p:nvPr/>
        </p:nvSpPr>
        <p:spPr bwMode="auto">
          <a:xfrm>
            <a:off x="668436" y="211852"/>
            <a:ext cx="5919788"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8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5pPr>
            <a:lvl6pPr marL="25146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6pPr>
            <a:lvl7pPr marL="29718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7pPr>
            <a:lvl8pPr marL="34290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8pPr>
            <a:lvl9pPr marL="38862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sz="2400">
                <a:solidFill>
                  <a:srgbClr val="000000"/>
                </a:solidFill>
                <a:latin typeface="Times New Roman" panose="02020603050405020304" pitchFamily="18" charset="0"/>
                <a:ea typeface="msmincho" charset="0"/>
                <a:cs typeface="msmincho" charset="0"/>
              </a:defRPr>
            </a:lvl9pPr>
          </a:lstStyle>
          <a:p>
            <a:pPr>
              <a:lnSpc>
                <a:spcPct val="93000"/>
              </a:lnSpc>
            </a:pPr>
            <a:r>
              <a:rPr lang="en-US" altLang="en-US" sz="34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ea typeface="+mj-ea"/>
                <a:cs typeface="+mj-cs"/>
              </a:rPr>
              <a:t>Small Angle </a:t>
            </a:r>
            <a:r>
              <a:rPr lang="en-US" altLang="en-US" sz="3400" b="1" cap="all" dirty="0" err="1"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latin typeface="Trebuchet MS"/>
                <a:ea typeface="+mj-ea"/>
                <a:cs typeface="+mj-cs"/>
              </a:rPr>
              <a:t>Vetos</a:t>
            </a:r>
            <a:endParaRPr lang="it-IT" altLang="en-US" sz="4000" b="1" u="sng" dirty="0">
              <a:solidFill>
                <a:srgbClr val="FF0000"/>
              </a:solidFill>
              <a:effectLst>
                <a:outerShdw blurRad="38100" dist="38100" dir="2700000" algn="tl">
                  <a:srgbClr val="C0C0C0"/>
                </a:outerShdw>
              </a:effectLst>
              <a:latin typeface="Arial" panose="020B0604020202020204" pitchFamily="34" charset="0"/>
              <a:ea typeface="Microsoft YaHei" panose="020B0503020204020204" pitchFamily="34" charset="-122"/>
            </a:endParaRPr>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8913" y="5148263"/>
            <a:ext cx="2651125" cy="169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98913"/>
            <a:ext cx="2700338" cy="212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8" name="Text Box 8"/>
          <p:cNvSpPr txBox="1">
            <a:spLocks noChangeArrowheads="1"/>
          </p:cNvSpPr>
          <p:nvPr/>
        </p:nvSpPr>
        <p:spPr bwMode="auto">
          <a:xfrm>
            <a:off x="971550" y="6110903"/>
            <a:ext cx="3457575" cy="374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5pPr>
            <a:lvl6pPr marL="25146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6pPr>
            <a:lvl7pPr marL="29718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7pPr>
            <a:lvl8pPr marL="34290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8pPr>
            <a:lvl9pPr marL="3886200" indent="-228600" defTabSz="449263" fontAlgn="base">
              <a:lnSpc>
                <a:spcPts val="2938"/>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smincho" charset="0"/>
                <a:cs typeface="msmincho" charset="0"/>
              </a:defRPr>
            </a:lvl9pPr>
          </a:lstStyle>
          <a:p>
            <a:r>
              <a:rPr lang="en-US" altLang="en-US" sz="1600" b="1" dirty="0"/>
              <a:t>RAW data, no calibration or correction!</a:t>
            </a:r>
          </a:p>
        </p:txBody>
      </p:sp>
      <p:pic>
        <p:nvPicPr>
          <p:cNvPr id="10" name="Picture 6" descr="na62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224" y="0"/>
            <a:ext cx="2555776" cy="88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91680" y="1417301"/>
            <a:ext cx="814647" cy="523220"/>
          </a:xfrm>
          <a:prstGeom prst="rect">
            <a:avLst/>
          </a:prstGeom>
          <a:noFill/>
        </p:spPr>
        <p:txBody>
          <a:bodyPr wrap="none" rtlCol="0">
            <a:spAutoFit/>
          </a:bodyPr>
          <a:lstStyle/>
          <a:p>
            <a:r>
              <a:rPr lang="en-US" sz="2800" dirty="0" smtClean="0">
                <a:solidFill>
                  <a:schemeClr val="bg1"/>
                </a:solidFill>
              </a:rPr>
              <a:t>IRC </a:t>
            </a:r>
            <a:endParaRPr lang="en-GB" sz="2800" dirty="0">
              <a:solidFill>
                <a:schemeClr val="bg1"/>
              </a:solidFill>
            </a:endParaRPr>
          </a:p>
        </p:txBody>
      </p:sp>
    </p:spTree>
    <p:extLst>
      <p:ext uri="{BB962C8B-B14F-4D97-AF65-F5344CB8AC3E}">
        <p14:creationId xmlns:p14="http://schemas.microsoft.com/office/powerpoint/2010/main" val="13826189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368631"/>
          </a:xfrm>
        </p:spPr>
        <p:txBody>
          <a:bodyPr>
            <a:normAutofit fontScale="90000"/>
          </a:bodyPr>
          <a:lstStyle/>
          <a:p>
            <a:r>
              <a:rPr lang="en-US" dirty="0" smtClean="0"/>
              <a:t>Liquid KRYPTON READ OUT </a:t>
            </a:r>
            <a:endParaRPr lang="en-US" dirty="0"/>
          </a:p>
        </p:txBody>
      </p:sp>
      <p:pic>
        <p:nvPicPr>
          <p:cNvPr id="4" name="Content Placeholder 3" descr="image001.jpg"/>
          <p:cNvPicPr>
            <a:picLocks noGrp="1" noChangeAspect="1"/>
          </p:cNvPicPr>
          <p:nvPr>
            <p:ph idx="1"/>
          </p:nvPr>
        </p:nvPicPr>
        <p:blipFill>
          <a:blip r:embed="rId2" cstate="print"/>
          <a:stretch>
            <a:fillRect/>
          </a:stretch>
        </p:blipFill>
        <p:spPr>
          <a:xfrm>
            <a:off x="645468" y="737152"/>
            <a:ext cx="6432715" cy="4824536"/>
          </a:xfrm>
        </p:spPr>
      </p:pic>
      <p:sp>
        <p:nvSpPr>
          <p:cNvPr id="5" name="TextBox 4"/>
          <p:cNvSpPr txBox="1"/>
          <p:nvPr/>
        </p:nvSpPr>
        <p:spPr>
          <a:xfrm>
            <a:off x="-54167" y="6081196"/>
            <a:ext cx="8301824" cy="369332"/>
          </a:xfrm>
          <a:prstGeom prst="rect">
            <a:avLst/>
          </a:prstGeom>
          <a:noFill/>
        </p:spPr>
        <p:txBody>
          <a:bodyPr wrap="none" rtlCol="0">
            <a:spAutoFit/>
          </a:bodyPr>
          <a:lstStyle/>
          <a:p>
            <a:r>
              <a:rPr lang="en-US" b="1" dirty="0" smtClean="0">
                <a:solidFill>
                  <a:schemeClr val="bg2">
                    <a:lumMod val="50000"/>
                  </a:schemeClr>
                </a:solidFill>
              </a:rPr>
              <a:t>Specifications/Tender : CERN PH-ESE,PH-SME    Manufacturer: CAEN (ITALY)</a:t>
            </a:r>
            <a:endParaRPr lang="en-US" b="1" dirty="0">
              <a:solidFill>
                <a:schemeClr val="bg2">
                  <a:lumMod val="50000"/>
                </a:schemeClr>
              </a:solidFill>
            </a:endParaRPr>
          </a:p>
        </p:txBody>
      </p:sp>
      <p:sp>
        <p:nvSpPr>
          <p:cNvPr id="6" name="TextBox 5"/>
          <p:cNvSpPr txBox="1"/>
          <p:nvPr/>
        </p:nvSpPr>
        <p:spPr>
          <a:xfrm>
            <a:off x="510467" y="5685992"/>
            <a:ext cx="7132465" cy="369332"/>
          </a:xfrm>
          <a:prstGeom prst="rect">
            <a:avLst/>
          </a:prstGeom>
          <a:noFill/>
        </p:spPr>
        <p:txBody>
          <a:bodyPr wrap="none" rtlCol="0">
            <a:spAutoFit/>
          </a:bodyPr>
          <a:lstStyle/>
          <a:p>
            <a:r>
              <a:rPr lang="en-US" dirty="0" smtClean="0"/>
              <a:t>14 bit FADC, 40 Ms, 32 </a:t>
            </a:r>
            <a:r>
              <a:rPr lang="en-US" dirty="0" err="1" smtClean="0"/>
              <a:t>ch</a:t>
            </a:r>
            <a:r>
              <a:rPr lang="en-US" dirty="0" smtClean="0"/>
              <a:t> / module    </a:t>
            </a:r>
            <a:r>
              <a:rPr lang="en-US" b="1" dirty="0" smtClean="0">
                <a:solidFill>
                  <a:srgbClr val="FF0000"/>
                </a:solidFill>
              </a:rPr>
              <a:t>432 modules, 28 VME crates</a:t>
            </a:r>
            <a:endParaRPr lang="en-US" b="1" dirty="0">
              <a:solidFill>
                <a:srgbClr val="FF0000"/>
              </a:solidFill>
            </a:endParaRPr>
          </a:p>
        </p:txBody>
      </p:sp>
      <p:sp>
        <p:nvSpPr>
          <p:cNvPr id="7" name="TextBox 6"/>
          <p:cNvSpPr txBox="1"/>
          <p:nvPr/>
        </p:nvSpPr>
        <p:spPr>
          <a:xfrm>
            <a:off x="3995936" y="4797152"/>
            <a:ext cx="3222357" cy="369332"/>
          </a:xfrm>
          <a:prstGeom prst="rect">
            <a:avLst/>
          </a:prstGeom>
          <a:noFill/>
        </p:spPr>
        <p:txBody>
          <a:bodyPr wrap="none" rtlCol="0">
            <a:spAutoFit/>
          </a:bodyPr>
          <a:lstStyle/>
          <a:p>
            <a:r>
              <a:rPr lang="en-US" b="1" dirty="0" smtClean="0">
                <a:solidFill>
                  <a:schemeClr val="bg1"/>
                </a:solidFill>
              </a:rPr>
              <a:t>Commissioned  &amp; Readout!! </a:t>
            </a:r>
            <a:endParaRPr lang="en-US" b="1" dirty="0">
              <a:solidFill>
                <a:schemeClr val="bg1"/>
              </a:solidFill>
            </a:endParaRPr>
          </a:p>
        </p:txBody>
      </p:sp>
      <p:pic>
        <p:nvPicPr>
          <p:cNvPr id="1463298" name="Picture 2"/>
          <p:cNvPicPr>
            <a:picLocks noChangeAspect="1" noChangeArrowheads="1"/>
          </p:cNvPicPr>
          <p:nvPr/>
        </p:nvPicPr>
        <p:blipFill>
          <a:blip r:embed="rId3" cstate="print"/>
          <a:srcRect/>
          <a:stretch>
            <a:fillRect/>
          </a:stretch>
        </p:blipFill>
        <p:spPr bwMode="auto">
          <a:xfrm>
            <a:off x="816588" y="1009877"/>
            <a:ext cx="1914153" cy="1875016"/>
          </a:xfrm>
          <a:prstGeom prst="rect">
            <a:avLst/>
          </a:prstGeom>
          <a:noFill/>
          <a:ln w="9525">
            <a:noFill/>
            <a:miter lim="800000"/>
            <a:headEnd/>
            <a:tailEnd/>
          </a:ln>
        </p:spPr>
      </p:pic>
      <p:pic>
        <p:nvPicPr>
          <p:cNvPr id="1463299" name="Picture 3"/>
          <p:cNvPicPr>
            <a:picLocks noChangeAspect="1" noChangeArrowheads="1"/>
          </p:cNvPicPr>
          <p:nvPr/>
        </p:nvPicPr>
        <p:blipFill>
          <a:blip r:embed="rId4" cstate="print"/>
          <a:srcRect/>
          <a:stretch>
            <a:fillRect/>
          </a:stretch>
        </p:blipFill>
        <p:spPr bwMode="auto">
          <a:xfrm>
            <a:off x="783866" y="3277450"/>
            <a:ext cx="1979595" cy="1891680"/>
          </a:xfrm>
          <a:prstGeom prst="rect">
            <a:avLst/>
          </a:prstGeom>
          <a:noFill/>
          <a:ln w="9525">
            <a:noFill/>
            <a:miter lim="800000"/>
            <a:headEnd/>
            <a:tailEnd/>
          </a:ln>
        </p:spPr>
      </p:pic>
      <p:pic>
        <p:nvPicPr>
          <p:cNvPr id="9" name="Picture 2" descr="na62logo"/>
          <p:cNvPicPr>
            <a:picLocks noChangeAspect="1" noChangeArrowheads="1"/>
          </p:cNvPicPr>
          <p:nvPr/>
        </p:nvPicPr>
        <p:blipFill>
          <a:blip r:embed="rId5"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2310685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931224" cy="516672"/>
          </a:xfrm>
        </p:spPr>
        <p:txBody>
          <a:bodyPr>
            <a:normAutofit fontScale="90000"/>
          </a:bodyPr>
          <a:lstStyle/>
          <a:p>
            <a:r>
              <a:rPr lang="en-US" dirty="0" smtClean="0"/>
              <a:t>First Look at the 2014 LKR DATA…</a:t>
            </a:r>
            <a:endParaRPr lang="en-GB" dirty="0"/>
          </a:p>
        </p:txBody>
      </p:sp>
      <p:sp>
        <p:nvSpPr>
          <p:cNvPr id="5" name="TextBox 4"/>
          <p:cNvSpPr txBox="1"/>
          <p:nvPr/>
        </p:nvSpPr>
        <p:spPr>
          <a:xfrm>
            <a:off x="1979712" y="5983665"/>
            <a:ext cx="2424446" cy="369332"/>
          </a:xfrm>
          <a:prstGeom prst="rect">
            <a:avLst/>
          </a:prstGeom>
          <a:noFill/>
        </p:spPr>
        <p:txBody>
          <a:bodyPr wrap="none" rtlCol="0">
            <a:spAutoFit/>
          </a:bodyPr>
          <a:lstStyle/>
          <a:p>
            <a:r>
              <a:rPr lang="en-US" dirty="0" smtClean="0"/>
              <a:t>Not even Preliminary </a:t>
            </a:r>
            <a:endParaRPr lang="en-GB" dirty="0"/>
          </a:p>
        </p:txBody>
      </p:sp>
      <p:pic>
        <p:nvPicPr>
          <p:cNvPr id="7" name="Content Placeholder 6"/>
          <p:cNvPicPr>
            <a:picLocks noGrp="1" noChangeAspect="1"/>
          </p:cNvPicPr>
          <p:nvPr>
            <p:ph idx="1"/>
          </p:nvPr>
        </p:nvPicPr>
        <p:blipFill>
          <a:blip r:embed="rId3"/>
          <a:stretch>
            <a:fillRect/>
          </a:stretch>
        </p:blipFill>
        <p:spPr>
          <a:xfrm>
            <a:off x="0" y="1556792"/>
            <a:ext cx="7866220" cy="3960440"/>
          </a:xfrm>
          <a:prstGeom prst="rect">
            <a:avLst/>
          </a:prstGeom>
        </p:spPr>
      </p:pic>
      <p:sp>
        <p:nvSpPr>
          <p:cNvPr id="8" name="TextBox 7"/>
          <p:cNvSpPr txBox="1"/>
          <p:nvPr/>
        </p:nvSpPr>
        <p:spPr>
          <a:xfrm>
            <a:off x="443119" y="1090359"/>
            <a:ext cx="5040560" cy="369332"/>
          </a:xfrm>
          <a:prstGeom prst="rect">
            <a:avLst/>
          </a:prstGeom>
          <a:noFill/>
        </p:spPr>
        <p:txBody>
          <a:bodyPr wrap="square" rtlCol="0">
            <a:spAutoFit/>
          </a:bodyPr>
          <a:lstStyle/>
          <a:p>
            <a:r>
              <a:rPr lang="en-US" dirty="0" smtClean="0"/>
              <a:t>Squared missing mass spectrum </a:t>
            </a:r>
            <a:endParaRPr lang="en-GB" dirty="0"/>
          </a:p>
        </p:txBody>
      </p:sp>
      <p:graphicFrame>
        <p:nvGraphicFramePr>
          <p:cNvPr id="9" name="Object 8"/>
          <p:cNvGraphicFramePr>
            <a:graphicFrameLocks noChangeAspect="1"/>
          </p:cNvGraphicFramePr>
          <p:nvPr>
            <p:extLst/>
          </p:nvPr>
        </p:nvGraphicFramePr>
        <p:xfrm>
          <a:off x="4470400" y="3346450"/>
          <a:ext cx="203200" cy="165100"/>
        </p:xfrm>
        <a:graphic>
          <a:graphicData uri="http://schemas.openxmlformats.org/presentationml/2006/ole">
            <mc:AlternateContent xmlns:mc="http://schemas.openxmlformats.org/markup-compatibility/2006">
              <mc:Choice xmlns:v="urn:schemas-microsoft-com:vml" Requires="v">
                <p:oleObj spid="_x0000_s1429725" name="Equation" r:id="rId4" imgW="203040" imgH="164880" progId="Equation.3">
                  <p:embed/>
                </p:oleObj>
              </mc:Choice>
              <mc:Fallback>
                <p:oleObj name="Equation" r:id="rId4" imgW="203040" imgH="164880" progId="Equation.3">
                  <p:embed/>
                  <p:pic>
                    <p:nvPicPr>
                      <p:cNvPr id="0" name=""/>
                      <p:cNvPicPr/>
                      <p:nvPr/>
                    </p:nvPicPr>
                    <p:blipFill>
                      <a:blip r:embed="rId5"/>
                      <a:stretch>
                        <a:fillRect/>
                      </a:stretch>
                    </p:blipFill>
                    <p:spPr>
                      <a:xfrm>
                        <a:off x="4470400" y="3346450"/>
                        <a:ext cx="203200" cy="165100"/>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4470400" y="3346450"/>
          <a:ext cx="203200" cy="165100"/>
        </p:xfrm>
        <a:graphic>
          <a:graphicData uri="http://schemas.openxmlformats.org/presentationml/2006/ole">
            <mc:AlternateContent xmlns:mc="http://schemas.openxmlformats.org/markup-compatibility/2006">
              <mc:Choice xmlns:v="urn:schemas-microsoft-com:vml" Requires="v">
                <p:oleObj spid="_x0000_s1429726" name="Equation" r:id="rId6" imgW="203040" imgH="164880" progId="Equation.3">
                  <p:embed/>
                </p:oleObj>
              </mc:Choice>
              <mc:Fallback>
                <p:oleObj name="Equation" r:id="rId6" imgW="203040" imgH="164880" progId="Equation.3">
                  <p:embed/>
                  <p:pic>
                    <p:nvPicPr>
                      <p:cNvPr id="0" name=""/>
                      <p:cNvPicPr/>
                      <p:nvPr/>
                    </p:nvPicPr>
                    <p:blipFill>
                      <a:blip r:embed="rId7"/>
                      <a:stretch>
                        <a:fillRect/>
                      </a:stretch>
                    </p:blipFill>
                    <p:spPr>
                      <a:xfrm>
                        <a:off x="4470400" y="3346450"/>
                        <a:ext cx="203200" cy="165100"/>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2743200" y="3338513"/>
          <a:ext cx="3657600" cy="180975"/>
        </p:xfrm>
        <a:graphic>
          <a:graphicData uri="http://schemas.openxmlformats.org/presentationml/2006/ole">
            <mc:AlternateContent xmlns:mc="http://schemas.openxmlformats.org/markup-compatibility/2006">
              <mc:Choice xmlns:v="urn:schemas-microsoft-com:vml" Requires="v">
                <p:oleObj spid="_x0000_s1429727" name="Wordpad Document" r:id="rId8" imgW="3657600" imgH="181440" progId="WordPad.Document.1">
                  <p:embed/>
                </p:oleObj>
              </mc:Choice>
              <mc:Fallback>
                <p:oleObj name="Wordpad Document" r:id="rId8" imgW="3657600" imgH="181440" progId="WordPad.Document.1">
                  <p:embed/>
                  <p:pic>
                    <p:nvPicPr>
                      <p:cNvPr id="0" name=""/>
                      <p:cNvPicPr/>
                      <p:nvPr/>
                    </p:nvPicPr>
                    <p:blipFill>
                      <a:blip r:embed="rId9"/>
                      <a:stretch>
                        <a:fillRect/>
                      </a:stretch>
                    </p:blipFill>
                    <p:spPr>
                      <a:xfrm>
                        <a:off x="2743200" y="3338513"/>
                        <a:ext cx="3657600" cy="180975"/>
                      </a:xfrm>
                      <a:prstGeom prst="rect">
                        <a:avLst/>
                      </a:prstGeom>
                    </p:spPr>
                  </p:pic>
                </p:oleObj>
              </mc:Fallback>
            </mc:AlternateContent>
          </a:graphicData>
        </a:graphic>
      </p:graphicFrame>
      <p:sp>
        <p:nvSpPr>
          <p:cNvPr id="13" name="TextBox 12"/>
          <p:cNvSpPr txBox="1"/>
          <p:nvPr/>
        </p:nvSpPr>
        <p:spPr>
          <a:xfrm>
            <a:off x="4673600" y="1275025"/>
            <a:ext cx="2071401" cy="369332"/>
          </a:xfrm>
          <a:prstGeom prst="rect">
            <a:avLst/>
          </a:prstGeom>
          <a:noFill/>
        </p:spPr>
        <p:txBody>
          <a:bodyPr wrap="none" rtlCol="0">
            <a:spAutoFit/>
          </a:bodyPr>
          <a:lstStyle/>
          <a:p>
            <a:r>
              <a:rPr lang="en-US" dirty="0" smtClean="0"/>
              <a:t>M</a:t>
            </a:r>
            <a:r>
              <a:rPr lang="en-US" baseline="30000" dirty="0" smtClean="0"/>
              <a:t>2</a:t>
            </a:r>
            <a:r>
              <a:rPr lang="en-US" baseline="-25000" dirty="0" smtClean="0"/>
              <a:t>miss </a:t>
            </a:r>
            <a:r>
              <a:rPr lang="en-US" dirty="0" smtClean="0"/>
              <a:t> = (P</a:t>
            </a:r>
            <a:r>
              <a:rPr lang="en-US" baseline="-25000" dirty="0" smtClean="0"/>
              <a:t>K+</a:t>
            </a:r>
            <a:r>
              <a:rPr lang="en-US" dirty="0" smtClean="0"/>
              <a:t> –P</a:t>
            </a:r>
            <a:r>
              <a:rPr lang="en-US" baseline="-25000" dirty="0" smtClean="0">
                <a:latin typeface="Symbol" panose="05050102010706020507" pitchFamily="18" charset="2"/>
              </a:rPr>
              <a:t>p</a:t>
            </a:r>
            <a:r>
              <a:rPr lang="en-US" baseline="-25000" dirty="0" smtClean="0"/>
              <a:t>0</a:t>
            </a:r>
            <a:r>
              <a:rPr lang="en-US" dirty="0" smtClean="0"/>
              <a:t>)</a:t>
            </a:r>
            <a:r>
              <a:rPr lang="en-US" baseline="30000" dirty="0" smtClean="0"/>
              <a:t>2</a:t>
            </a:r>
            <a:r>
              <a:rPr lang="en-US" baseline="-25000" dirty="0" smtClean="0"/>
              <a:t> </a:t>
            </a:r>
            <a:endParaRPr lang="en-GB" baseline="-25000" dirty="0"/>
          </a:p>
        </p:txBody>
      </p:sp>
    </p:spTree>
    <p:extLst>
      <p:ext uri="{BB962C8B-B14F-4D97-AF65-F5344CB8AC3E}">
        <p14:creationId xmlns:p14="http://schemas.microsoft.com/office/powerpoint/2010/main" val="4254283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0" y="0"/>
            <a:ext cx="7793037" cy="768350"/>
          </a:xfrm>
        </p:spPr>
        <p:txBody>
          <a:bodyPr>
            <a:normAutofit/>
          </a:bodyPr>
          <a:lstStyle/>
          <a:p>
            <a:r>
              <a:rPr lang="fr-CH" sz="3600" dirty="0" smtClean="0"/>
              <a:t>NA62 STRAW TRACKER</a:t>
            </a:r>
            <a:endParaRPr lang="en-US" sz="3600" dirty="0"/>
          </a:p>
        </p:txBody>
      </p:sp>
      <p:pic>
        <p:nvPicPr>
          <p:cNvPr id="10" name="Espace réservé du contenu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908720"/>
            <a:ext cx="2482261" cy="3720485"/>
          </a:xfrm>
        </p:spPr>
      </p:pic>
      <p:sp>
        <p:nvSpPr>
          <p:cNvPr id="5" name="Espace réservé du numéro de diapositive 4"/>
          <p:cNvSpPr>
            <a:spLocks noGrp="1"/>
          </p:cNvSpPr>
          <p:nvPr>
            <p:ph type="sldNum" sz="quarter" idx="12"/>
          </p:nvPr>
        </p:nvSpPr>
        <p:spPr/>
        <p:txBody>
          <a:bodyPr/>
          <a:lstStyle/>
          <a:p>
            <a:fld id="{530EC20C-3D3E-F343-9563-C8829657BFF8}" type="slidenum">
              <a:rPr lang="en-US" smtClean="0">
                <a:solidFill>
                  <a:srgbClr val="FFFFFF"/>
                </a:solidFill>
              </a:rPr>
              <a:pPr/>
              <a:t>34</a:t>
            </a:fld>
            <a:endParaRPr lang="en-US">
              <a:solidFill>
                <a:srgbClr val="FFFFFF"/>
              </a:solidFill>
            </a:endParaRP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sz="quarter" idx="2"/>
          </p:nvPr>
        </p:nvSpPr>
        <p:spPr/>
        <p:txBody>
          <a:bodyPr/>
          <a:lstStyle/>
          <a:p>
            <a:endParaRPr lang="en-US"/>
          </a:p>
        </p:txBody>
      </p:sp>
      <p:sp>
        <p:nvSpPr>
          <p:cNvPr id="14" name="Content Placeholder 13"/>
          <p:cNvSpPr>
            <a:spLocks noGrp="1"/>
          </p:cNvSpPr>
          <p:nvPr>
            <p:ph sz="quarter" idx="3"/>
          </p:nvPr>
        </p:nvSpPr>
        <p:spPr/>
        <p:txBody>
          <a:bodyPr/>
          <a:lstStyle/>
          <a:p>
            <a:endParaRPr lang="en-US"/>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37150" r="16489"/>
          <a:stretch/>
        </p:blipFill>
        <p:spPr>
          <a:xfrm>
            <a:off x="3923928" y="1163569"/>
            <a:ext cx="3960032" cy="5694431"/>
          </a:xfrm>
          <a:prstGeom prst="rect">
            <a:avLst/>
          </a:prstGeom>
        </p:spPr>
      </p:pic>
      <p:pic>
        <p:nvPicPr>
          <p:cNvPr id="16" name="Picture 15" descr="P318033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512" y="4208069"/>
            <a:ext cx="3533241" cy="2649931"/>
          </a:xfrm>
          <a:prstGeom prst="rect">
            <a:avLst/>
          </a:prstGeom>
        </p:spPr>
      </p:pic>
      <p:sp>
        <p:nvSpPr>
          <p:cNvPr id="11" name="TextBox 10"/>
          <p:cNvSpPr txBox="1"/>
          <p:nvPr/>
        </p:nvSpPr>
        <p:spPr>
          <a:xfrm>
            <a:off x="2805789" y="763459"/>
            <a:ext cx="1678665" cy="400110"/>
          </a:xfrm>
          <a:prstGeom prst="rect">
            <a:avLst/>
          </a:prstGeom>
          <a:noFill/>
        </p:spPr>
        <p:txBody>
          <a:bodyPr wrap="none" rtlCol="0">
            <a:spAutoFit/>
          </a:bodyPr>
          <a:lstStyle/>
          <a:p>
            <a:r>
              <a:rPr lang="en-US" sz="2000" b="1" dirty="0" smtClean="0">
                <a:solidFill>
                  <a:schemeClr val="tx2">
                    <a:lumMod val="60000"/>
                    <a:lumOff val="40000"/>
                  </a:schemeClr>
                </a:solidFill>
              </a:rPr>
              <a:t>CERN </a:t>
            </a:r>
            <a:r>
              <a:rPr lang="en-US" sz="2000" b="1" dirty="0" smtClean="0">
                <a:solidFill>
                  <a:schemeClr val="tx2">
                    <a:lumMod val="60000"/>
                    <a:lumOff val="40000"/>
                  </a:schemeClr>
                </a:solidFill>
              </a:rPr>
              <a:t>– JINR </a:t>
            </a:r>
            <a:endParaRPr lang="en-US" sz="2000" b="1" dirty="0">
              <a:solidFill>
                <a:schemeClr val="tx2">
                  <a:lumMod val="60000"/>
                  <a:lumOff val="40000"/>
                </a:schemeClr>
              </a:solidFill>
            </a:endParaRPr>
          </a:p>
        </p:txBody>
      </p:sp>
    </p:spTree>
    <p:extLst>
      <p:ext uri="{BB962C8B-B14F-4D97-AF65-F5344CB8AC3E}">
        <p14:creationId xmlns:p14="http://schemas.microsoft.com/office/powerpoint/2010/main" val="1361925663"/>
      </p:ext>
    </p:extLst>
  </p:cSld>
  <p:clrMapOvr>
    <a:masterClrMapping/>
  </p:clrMapOvr>
  <p:transition spd="slow">
    <p:zoom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7596336" cy="216024"/>
          </a:xfrm>
        </p:spPr>
        <p:txBody>
          <a:bodyPr>
            <a:normAutofit fontScale="90000"/>
          </a:bodyPr>
          <a:lstStyle/>
          <a:p>
            <a:r>
              <a:rPr lang="en-US" dirty="0" smtClean="0"/>
              <a:t>Completion of THE STRAWS </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44008" y="1052736"/>
            <a:ext cx="3037575" cy="347554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1600" y="836712"/>
            <a:ext cx="3420560" cy="3694250"/>
          </a:xfrm>
          <a:prstGeom prst="rect">
            <a:avLst/>
          </a:prstGeom>
        </p:spPr>
      </p:pic>
      <p:pic>
        <p:nvPicPr>
          <p:cNvPr id="9" name="Picture 7" descr="na62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5200" y="0"/>
            <a:ext cx="1828800" cy="635000"/>
          </a:xfrm>
          <a:prstGeom prst="rect">
            <a:avLst/>
          </a:prstGeom>
          <a:noFill/>
          <a:ln w="38100" cmpd="dbl">
            <a:noFill/>
            <a:miter lim="800000"/>
            <a:headEnd/>
            <a:tailEnd/>
          </a:ln>
        </p:spPr>
      </p:pic>
      <p:graphicFrame>
        <p:nvGraphicFramePr>
          <p:cNvPr id="11" name="Объект 3"/>
          <p:cNvGraphicFramePr>
            <a:graphicFrameLocks noGrp="1"/>
          </p:cNvGraphicFramePr>
          <p:nvPr>
            <p:ph idx="1"/>
            <p:extLst>
              <p:ext uri="{D42A27DB-BD31-4B8C-83A1-F6EECF244321}">
                <p14:modId xmlns:p14="http://schemas.microsoft.com/office/powerpoint/2010/main" val="3102576116"/>
              </p:ext>
            </p:extLst>
          </p:nvPr>
        </p:nvGraphicFramePr>
        <p:xfrm>
          <a:off x="683568" y="4869160"/>
          <a:ext cx="6480720" cy="1490995"/>
        </p:xfrm>
        <a:graphic>
          <a:graphicData uri="http://schemas.openxmlformats.org/drawingml/2006/table">
            <a:tbl>
              <a:tblPr firstRow="1" firstCol="1" bandRow="1">
                <a:tableStyleId>{5C22544A-7EE6-4342-B048-85BDC9FD1C3A}</a:tableStyleId>
              </a:tblPr>
              <a:tblGrid>
                <a:gridCol w="1368151"/>
                <a:gridCol w="1008112"/>
                <a:gridCol w="1106591"/>
                <a:gridCol w="844327"/>
                <a:gridCol w="897099"/>
                <a:gridCol w="1256440"/>
              </a:tblGrid>
              <a:tr h="542594">
                <a:tc>
                  <a:txBody>
                    <a:bodyPr/>
                    <a:lstStyle/>
                    <a:p>
                      <a:pPr algn="ctr">
                        <a:spcAft>
                          <a:spcPts val="600"/>
                        </a:spcAft>
                      </a:pPr>
                      <a:r>
                        <a:rPr lang="en-US" sz="1200" dirty="0">
                          <a:solidFill>
                            <a:srgbClr val="002060"/>
                          </a:solidFill>
                          <a:effectLst/>
                          <a:latin typeface="Arial" pitchFamily="34" charset="0"/>
                          <a:cs typeface="Arial" pitchFamily="34" charset="0"/>
                        </a:rPr>
                        <a:t>Number (</a:t>
                      </a:r>
                      <a:r>
                        <a:rPr lang="en-US" sz="1200" dirty="0" err="1" smtClean="0">
                          <a:solidFill>
                            <a:srgbClr val="002060"/>
                          </a:solidFill>
                          <a:effectLst/>
                          <a:latin typeface="Arial" pitchFamily="34" charset="0"/>
                          <a:cs typeface="Arial" pitchFamily="34" charset="0"/>
                        </a:rPr>
                        <a:t>Ch</a:t>
                      </a:r>
                      <a:r>
                        <a:rPr lang="en-US" sz="1200" dirty="0" smtClean="0">
                          <a:solidFill>
                            <a:srgbClr val="002060"/>
                          </a:solidFill>
                          <a:effectLst/>
                          <a:latin typeface="Arial" pitchFamily="34" charset="0"/>
                          <a:cs typeface="Arial" pitchFamily="34" charset="0"/>
                        </a:rPr>
                        <a:t>/Mod/ </a:t>
                      </a:r>
                      <a:r>
                        <a:rPr lang="en-US" sz="1200" dirty="0">
                          <a:solidFill>
                            <a:srgbClr val="002060"/>
                          </a:solidFill>
                          <a:effectLst/>
                          <a:latin typeface="Arial" pitchFamily="34" charset="0"/>
                          <a:cs typeface="Arial" pitchFamily="34" charset="0"/>
                        </a:rPr>
                        <a:t>Coordinates)</a:t>
                      </a:r>
                      <a:endParaRPr lang="ru-RU" sz="12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200" dirty="0">
                          <a:solidFill>
                            <a:srgbClr val="002060"/>
                          </a:solidFill>
                          <a:effectLst/>
                          <a:latin typeface="Arial" pitchFamily="34" charset="0"/>
                          <a:cs typeface="Arial" pitchFamily="34" charset="0"/>
                        </a:rPr>
                        <a:t>Start of assembling</a:t>
                      </a:r>
                      <a:endParaRPr lang="ru-RU" sz="12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200" dirty="0">
                          <a:solidFill>
                            <a:srgbClr val="002060"/>
                          </a:solidFill>
                          <a:effectLst/>
                          <a:latin typeface="Arial" pitchFamily="34" charset="0"/>
                          <a:cs typeface="Arial" pitchFamily="34" charset="0"/>
                        </a:rPr>
                        <a:t>End of assembling</a:t>
                      </a:r>
                      <a:endParaRPr lang="ru-RU" sz="12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200" dirty="0">
                          <a:solidFill>
                            <a:srgbClr val="002060"/>
                          </a:solidFill>
                          <a:effectLst/>
                          <a:latin typeface="Arial" pitchFamily="34" charset="0"/>
                          <a:cs typeface="Arial" pitchFamily="34" charset="0"/>
                        </a:rPr>
                        <a:t>End of testing</a:t>
                      </a:r>
                      <a:endParaRPr lang="ru-RU" sz="12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200" dirty="0">
                          <a:solidFill>
                            <a:srgbClr val="002060"/>
                          </a:solidFill>
                          <a:effectLst/>
                          <a:latin typeface="Arial" pitchFamily="34" charset="0"/>
                          <a:cs typeface="Arial" pitchFamily="34" charset="0"/>
                        </a:rPr>
                        <a:t>Delivered to CERN</a:t>
                      </a:r>
                      <a:endParaRPr lang="ru-RU" sz="12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200" dirty="0" smtClean="0">
                          <a:solidFill>
                            <a:srgbClr val="002060"/>
                          </a:solidFill>
                          <a:effectLst/>
                          <a:latin typeface="Arial" pitchFamily="34" charset="0"/>
                          <a:cs typeface="Arial" pitchFamily="34" charset="0"/>
                        </a:rPr>
                        <a:t>Assembling</a:t>
                      </a:r>
                      <a:r>
                        <a:rPr lang="en-US" sz="1200" baseline="0" dirty="0" smtClean="0">
                          <a:solidFill>
                            <a:srgbClr val="002060"/>
                          </a:solidFill>
                          <a:effectLst/>
                          <a:latin typeface="Arial" pitchFamily="34" charset="0"/>
                          <a:cs typeface="Arial" pitchFamily="34" charset="0"/>
                        </a:rPr>
                        <a:t> and testing</a:t>
                      </a:r>
                      <a:r>
                        <a:rPr lang="en-US" sz="1200" dirty="0" smtClean="0">
                          <a:solidFill>
                            <a:srgbClr val="002060"/>
                          </a:solidFill>
                          <a:effectLst/>
                          <a:latin typeface="Arial" pitchFamily="34" charset="0"/>
                          <a:cs typeface="Arial" pitchFamily="34" charset="0"/>
                        </a:rPr>
                        <a:t> time</a:t>
                      </a:r>
                      <a:r>
                        <a:rPr lang="en-US" sz="1200" baseline="0" dirty="0">
                          <a:solidFill>
                            <a:srgbClr val="002060"/>
                          </a:solidFill>
                          <a:effectLst/>
                          <a:latin typeface="Arial" pitchFamily="34" charset="0"/>
                          <a:cs typeface="Arial" pitchFamily="34" charset="0"/>
                        </a:rPr>
                        <a:t> </a:t>
                      </a:r>
                      <a:r>
                        <a:rPr lang="en-US" sz="1200" baseline="0" dirty="0" smtClean="0">
                          <a:solidFill>
                            <a:srgbClr val="002060"/>
                          </a:solidFill>
                          <a:effectLst/>
                          <a:latin typeface="Arial" pitchFamily="34" charset="0"/>
                          <a:cs typeface="Arial" pitchFamily="34" charset="0"/>
                        </a:rPr>
                        <a:t>(months)</a:t>
                      </a:r>
                      <a:endParaRPr lang="en-US" sz="1200" dirty="0" smtClean="0">
                        <a:solidFill>
                          <a:srgbClr val="002060"/>
                        </a:solidFill>
                        <a:effectLst/>
                        <a:latin typeface="Arial" pitchFamily="34" charset="0"/>
                        <a:cs typeface="Arial" pitchFamily="34" charset="0"/>
                      </a:endParaRPr>
                    </a:p>
                  </a:txBody>
                  <a:tcPr marL="68580" marR="68580" marT="0" marB="0"/>
                </a:tc>
              </a:tr>
              <a:tr h="199672">
                <a:tc>
                  <a:txBody>
                    <a:bodyPr/>
                    <a:lstStyle/>
                    <a:p>
                      <a:pPr algn="ctr">
                        <a:spcAft>
                          <a:spcPts val="600"/>
                        </a:spcAft>
                      </a:pPr>
                      <a:r>
                        <a:rPr lang="en-US" sz="1400" dirty="0">
                          <a:solidFill>
                            <a:srgbClr val="002060"/>
                          </a:solidFill>
                          <a:effectLst/>
                          <a:latin typeface="Arial" pitchFamily="34" charset="0"/>
                          <a:cs typeface="Arial" pitchFamily="34" charset="0"/>
                        </a:rPr>
                        <a:t>CH2 M1 U-V</a:t>
                      </a:r>
                      <a:endParaRPr lang="ru-RU" sz="14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b="1" dirty="0">
                          <a:effectLst/>
                          <a:latin typeface="Arial" pitchFamily="34" charset="0"/>
                          <a:cs typeface="Arial" pitchFamily="34" charset="0"/>
                        </a:rPr>
                        <a:t>09.2012</a:t>
                      </a:r>
                      <a:endParaRPr lang="ru-RU" sz="1400" b="1"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a:t>
                      </a:r>
                      <a:r>
                        <a:rPr lang="ru-RU" sz="1400" dirty="0">
                          <a:effectLst/>
                          <a:latin typeface="Arial" pitchFamily="34" charset="0"/>
                          <a:cs typeface="Arial" pitchFamily="34" charset="0"/>
                        </a:rPr>
                        <a:t>4</a:t>
                      </a:r>
                      <a:r>
                        <a:rPr lang="en-US" sz="1400" dirty="0">
                          <a:effectLst/>
                          <a:latin typeface="Arial" pitchFamily="34" charset="0"/>
                          <a:cs typeface="Arial" pitchFamily="34" charset="0"/>
                        </a:rPr>
                        <a:t>.2013</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10.2013</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11.2013</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smtClean="0">
                          <a:effectLst/>
                          <a:latin typeface="Arial" pitchFamily="34" charset="0"/>
                          <a:ea typeface="Times New Roman"/>
                          <a:cs typeface="Arial" pitchFamily="34" charset="0"/>
                        </a:rPr>
                        <a:t>14</a:t>
                      </a:r>
                      <a:endParaRPr lang="ru-RU" sz="1400" dirty="0">
                        <a:effectLst/>
                        <a:latin typeface="Arial" pitchFamily="34" charset="0"/>
                        <a:ea typeface="Times New Roman"/>
                        <a:cs typeface="Arial" pitchFamily="34" charset="0"/>
                      </a:endParaRPr>
                    </a:p>
                  </a:txBody>
                  <a:tcPr marL="68580" marR="68580" marT="0" marB="0"/>
                </a:tc>
              </a:tr>
              <a:tr h="199672">
                <a:tc>
                  <a:txBody>
                    <a:bodyPr/>
                    <a:lstStyle/>
                    <a:p>
                      <a:pPr algn="ctr">
                        <a:spcAft>
                          <a:spcPts val="600"/>
                        </a:spcAft>
                      </a:pPr>
                      <a:r>
                        <a:rPr lang="en-US" sz="1400" dirty="0">
                          <a:solidFill>
                            <a:srgbClr val="002060"/>
                          </a:solidFill>
                          <a:effectLst/>
                          <a:latin typeface="Arial" pitchFamily="34" charset="0"/>
                          <a:cs typeface="Arial" pitchFamily="34" charset="0"/>
                        </a:rPr>
                        <a:t>CH2 M2 X-Y</a:t>
                      </a:r>
                      <a:endParaRPr lang="ru-RU" sz="14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07.2013</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01.2014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02.2014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04.2014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smtClean="0">
                          <a:effectLst/>
                          <a:latin typeface="Arial" pitchFamily="34" charset="0"/>
                          <a:ea typeface="Times New Roman"/>
                          <a:cs typeface="Arial" pitchFamily="34" charset="0"/>
                        </a:rPr>
                        <a:t>8</a:t>
                      </a:r>
                      <a:endParaRPr lang="ru-RU" sz="1400" dirty="0">
                        <a:effectLst/>
                        <a:latin typeface="Arial" pitchFamily="34" charset="0"/>
                        <a:ea typeface="Times New Roman"/>
                        <a:cs typeface="Arial" pitchFamily="34" charset="0"/>
                      </a:endParaRPr>
                    </a:p>
                  </a:txBody>
                  <a:tcPr marL="68580" marR="68580" marT="0" marB="0"/>
                </a:tc>
              </a:tr>
              <a:tr h="199672">
                <a:tc>
                  <a:txBody>
                    <a:bodyPr/>
                    <a:lstStyle/>
                    <a:p>
                      <a:pPr algn="ctr">
                        <a:spcAft>
                          <a:spcPts val="600"/>
                        </a:spcAft>
                      </a:pPr>
                      <a:r>
                        <a:rPr lang="en-US" sz="1400" dirty="0">
                          <a:solidFill>
                            <a:srgbClr val="002060"/>
                          </a:solidFill>
                          <a:effectLst/>
                          <a:latin typeface="Arial" pitchFamily="34" charset="0"/>
                          <a:cs typeface="Arial" pitchFamily="34" charset="0"/>
                        </a:rPr>
                        <a:t>CH4 M1 U-V</a:t>
                      </a:r>
                      <a:endParaRPr lang="ru-RU" sz="14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12.2013</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02.2014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03.2014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04.2014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smtClean="0">
                          <a:effectLst/>
                          <a:latin typeface="Arial" pitchFamily="34" charset="0"/>
                          <a:ea typeface="Times New Roman"/>
                          <a:cs typeface="Arial" pitchFamily="34" charset="0"/>
                        </a:rPr>
                        <a:t>4</a:t>
                      </a:r>
                      <a:endParaRPr lang="ru-RU" sz="1400" dirty="0">
                        <a:effectLst/>
                        <a:latin typeface="Arial" pitchFamily="34" charset="0"/>
                        <a:ea typeface="Times New Roman"/>
                        <a:cs typeface="Arial" pitchFamily="34" charset="0"/>
                      </a:endParaRPr>
                    </a:p>
                  </a:txBody>
                  <a:tcPr marL="68580" marR="68580" marT="0" marB="0"/>
                </a:tc>
              </a:tr>
              <a:tr h="302275">
                <a:tc>
                  <a:txBody>
                    <a:bodyPr/>
                    <a:lstStyle/>
                    <a:p>
                      <a:pPr algn="ctr">
                        <a:spcAft>
                          <a:spcPts val="600"/>
                        </a:spcAft>
                      </a:pPr>
                      <a:r>
                        <a:rPr lang="en-US" sz="1400" dirty="0">
                          <a:solidFill>
                            <a:srgbClr val="002060"/>
                          </a:solidFill>
                          <a:effectLst/>
                          <a:latin typeface="Arial" pitchFamily="34" charset="0"/>
                          <a:cs typeface="Arial" pitchFamily="34" charset="0"/>
                        </a:rPr>
                        <a:t>CH4 M2 X-Y</a:t>
                      </a:r>
                      <a:endParaRPr lang="ru-RU" sz="1400" dirty="0">
                        <a:solidFill>
                          <a:srgbClr val="002060"/>
                        </a:solidFill>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02.2014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05.2014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b="1" dirty="0">
                          <a:effectLst/>
                          <a:latin typeface="Arial" pitchFamily="34" charset="0"/>
                          <a:cs typeface="Arial" pitchFamily="34" charset="0"/>
                        </a:rPr>
                        <a:t>06.2014</a:t>
                      </a:r>
                      <a:endParaRPr lang="ru-RU" sz="1400" b="1"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a:effectLst/>
                          <a:latin typeface="Arial" pitchFamily="34" charset="0"/>
                          <a:cs typeface="Arial" pitchFamily="34" charset="0"/>
                        </a:rPr>
                        <a:t>07.2014</a:t>
                      </a:r>
                      <a:endParaRPr lang="ru-RU" sz="1400" dirty="0">
                        <a:effectLst/>
                        <a:latin typeface="Arial" pitchFamily="34" charset="0"/>
                        <a:ea typeface="Times New Roman"/>
                        <a:cs typeface="Arial" pitchFamily="34" charset="0"/>
                      </a:endParaRPr>
                    </a:p>
                  </a:txBody>
                  <a:tcPr marL="68580" marR="68580" marT="0" marB="0"/>
                </a:tc>
                <a:tc>
                  <a:txBody>
                    <a:bodyPr/>
                    <a:lstStyle/>
                    <a:p>
                      <a:pPr algn="ctr">
                        <a:spcAft>
                          <a:spcPts val="600"/>
                        </a:spcAft>
                      </a:pPr>
                      <a:r>
                        <a:rPr lang="en-US" sz="1400" dirty="0" smtClean="0">
                          <a:effectLst/>
                          <a:latin typeface="Arial" pitchFamily="34" charset="0"/>
                          <a:ea typeface="Times New Roman"/>
                          <a:cs typeface="Arial" pitchFamily="34" charset="0"/>
                        </a:rPr>
                        <a:t>5</a:t>
                      </a:r>
                      <a:endParaRPr lang="ru-RU" sz="14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36705524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042276" cy="537452"/>
          </a:xfrm>
        </p:spPr>
        <p:txBody>
          <a:bodyPr>
            <a:normAutofit fontScale="90000"/>
          </a:bodyPr>
          <a:lstStyle/>
          <a:p>
            <a:r>
              <a:rPr lang="en-US" sz="3600" dirty="0" smtClean="0"/>
              <a:t>STRAW Commissioning</a:t>
            </a:r>
            <a:endParaRPr lang="en-US" sz="3600" dirty="0"/>
          </a:p>
        </p:txBody>
      </p:sp>
      <p:sp>
        <p:nvSpPr>
          <p:cNvPr id="6" name="TextBox 5"/>
          <p:cNvSpPr txBox="1"/>
          <p:nvPr/>
        </p:nvSpPr>
        <p:spPr>
          <a:xfrm>
            <a:off x="3203848" y="699661"/>
            <a:ext cx="4313747" cy="2585323"/>
          </a:xfrm>
          <a:prstGeom prst="rect">
            <a:avLst/>
          </a:prstGeom>
          <a:noFill/>
        </p:spPr>
        <p:txBody>
          <a:bodyPr wrap="square" rtlCol="0">
            <a:spAutoFit/>
          </a:bodyPr>
          <a:lstStyle/>
          <a:p>
            <a:r>
              <a:rPr lang="en-US" dirty="0" smtClean="0"/>
              <a:t>Full Straw Spectrometer installed </a:t>
            </a:r>
          </a:p>
          <a:p>
            <a:endParaRPr lang="en-US" dirty="0" smtClean="0"/>
          </a:p>
          <a:p>
            <a:r>
              <a:rPr lang="en-US" dirty="0" smtClean="0"/>
              <a:t>Low Voltage and High Voltage powered </a:t>
            </a:r>
          </a:p>
          <a:p>
            <a:endParaRPr lang="en-US" dirty="0" smtClean="0"/>
          </a:p>
          <a:p>
            <a:r>
              <a:rPr lang="en-US" dirty="0" smtClean="0"/>
              <a:t>Straws 1, 2 and 4 read out </a:t>
            </a:r>
          </a:p>
          <a:p>
            <a:endParaRPr lang="en-US" dirty="0"/>
          </a:p>
          <a:p>
            <a:r>
              <a:rPr lang="en-US" dirty="0" smtClean="0"/>
              <a:t>1 out of 7168 straw shows a leak </a:t>
            </a:r>
          </a:p>
          <a:p>
            <a:endParaRPr lang="en-US" dirty="0" smtClean="0"/>
          </a:p>
          <a:p>
            <a:endParaRPr lang="en-US" dirty="0" smtClean="0"/>
          </a:p>
        </p:txBody>
      </p:sp>
      <p:pic>
        <p:nvPicPr>
          <p:cNvPr id="7" name="Picture 7" descr="na62log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72726" y="-19838"/>
            <a:ext cx="1828800" cy="635000"/>
          </a:xfrm>
          <a:prstGeom prst="rect">
            <a:avLst/>
          </a:prstGeom>
          <a:noFill/>
          <a:ln w="38100" cmpd="dbl">
            <a:noFill/>
            <a:miter lim="800000"/>
            <a:headEnd/>
            <a:tailEnd/>
          </a:ln>
        </p:spPr>
      </p:pic>
      <p:sp>
        <p:nvSpPr>
          <p:cNvPr id="14" name="TextBox 13"/>
          <p:cNvSpPr txBox="1"/>
          <p:nvPr/>
        </p:nvSpPr>
        <p:spPr>
          <a:xfrm>
            <a:off x="333858" y="4349807"/>
            <a:ext cx="2579552" cy="369332"/>
          </a:xfrm>
          <a:prstGeom prst="rect">
            <a:avLst/>
          </a:prstGeom>
          <a:noFill/>
        </p:spPr>
        <p:txBody>
          <a:bodyPr wrap="none" rtlCol="0">
            <a:spAutoFit/>
          </a:bodyPr>
          <a:lstStyle/>
          <a:p>
            <a:r>
              <a:rPr lang="en-US" dirty="0" smtClean="0">
                <a:solidFill>
                  <a:schemeClr val="bg1"/>
                </a:solidFill>
              </a:rPr>
              <a:t>Raw Leading times (ns)</a:t>
            </a:r>
            <a:endParaRPr lang="en-GB" dirty="0">
              <a:solidFill>
                <a:schemeClr val="bg1"/>
              </a:solidFill>
            </a:endParaRPr>
          </a:p>
        </p:txBody>
      </p:sp>
      <p:sp>
        <p:nvSpPr>
          <p:cNvPr id="13" name="TextBox 12"/>
          <p:cNvSpPr txBox="1"/>
          <p:nvPr/>
        </p:nvSpPr>
        <p:spPr>
          <a:xfrm>
            <a:off x="1446284" y="2468911"/>
            <a:ext cx="1360822" cy="461665"/>
          </a:xfrm>
          <a:prstGeom prst="rect">
            <a:avLst/>
          </a:prstGeom>
          <a:noFill/>
        </p:spPr>
        <p:txBody>
          <a:bodyPr wrap="none" rtlCol="0">
            <a:spAutoFit/>
          </a:bodyPr>
          <a:lstStyle/>
          <a:p>
            <a:r>
              <a:rPr lang="en-US" sz="1200" b="1" dirty="0" err="1" smtClean="0"/>
              <a:t>Ar</a:t>
            </a:r>
            <a:r>
              <a:rPr lang="en-US" sz="1200" b="1" dirty="0" smtClean="0"/>
              <a:t> 70% CO</a:t>
            </a:r>
            <a:r>
              <a:rPr lang="en-US" sz="1200" b="1" baseline="-25000" dirty="0" smtClean="0"/>
              <a:t>2</a:t>
            </a:r>
            <a:r>
              <a:rPr lang="en-US" sz="1200" b="1" dirty="0" smtClean="0"/>
              <a:t> 30%</a:t>
            </a:r>
          </a:p>
          <a:p>
            <a:r>
              <a:rPr lang="en-US" sz="1200" b="1" dirty="0" smtClean="0"/>
              <a:t>HV = 1750 V </a:t>
            </a:r>
            <a:endParaRPr lang="en-GB" sz="1200" b="1" dirty="0"/>
          </a:p>
        </p:txBody>
      </p:sp>
      <p:pic>
        <p:nvPicPr>
          <p:cNvPr id="143258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8520" y="980728"/>
            <a:ext cx="3356089" cy="327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2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708920"/>
            <a:ext cx="5244058" cy="392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e 14"/>
          <p:cNvSpPr/>
          <p:nvPr/>
        </p:nvSpPr>
        <p:spPr>
          <a:xfrm>
            <a:off x="6660232" y="5877272"/>
            <a:ext cx="936104" cy="6852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8993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97" y="-49500"/>
            <a:ext cx="6629400" cy="692696"/>
          </a:xfrm>
        </p:spPr>
        <p:txBody>
          <a:bodyPr/>
          <a:lstStyle/>
          <a:p>
            <a:r>
              <a:rPr lang="en-US" dirty="0" smtClean="0"/>
              <a:t>NA62 RICH</a:t>
            </a:r>
            <a:endParaRPr lang="en-US" dirty="0"/>
          </a:p>
        </p:txBody>
      </p:sp>
      <p:pic>
        <p:nvPicPr>
          <p:cNvPr id="3" name="Picture 6" descr="na62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3328" y="0"/>
            <a:ext cx="2410671"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160578" y="547564"/>
            <a:ext cx="3608680" cy="461665"/>
          </a:xfrm>
          <a:prstGeom prst="rect">
            <a:avLst/>
          </a:prstGeom>
          <a:noFill/>
        </p:spPr>
        <p:txBody>
          <a:bodyPr wrap="none" rtlCol="0">
            <a:spAutoFit/>
          </a:bodyPr>
          <a:lstStyle/>
          <a:p>
            <a:r>
              <a:rPr lang="en-US" sz="2400" b="1" dirty="0" smtClean="0">
                <a:solidFill>
                  <a:srgbClr val="C00000"/>
                </a:solidFill>
              </a:rPr>
              <a:t>CERN, </a:t>
            </a:r>
            <a:r>
              <a:rPr lang="en-US" sz="2400" b="1" dirty="0" smtClean="0">
                <a:solidFill>
                  <a:srgbClr val="C00000"/>
                </a:solidFill>
              </a:rPr>
              <a:t>Firenze, Perugia</a:t>
            </a:r>
            <a:endParaRPr lang="en-US" sz="2400" b="1" dirty="0">
              <a:solidFill>
                <a:srgbClr val="C00000"/>
              </a:solidFill>
            </a:endParaRPr>
          </a:p>
        </p:txBody>
      </p:sp>
      <p:pic>
        <p:nvPicPr>
          <p:cNvPr id="8" name="Picture 2"/>
          <p:cNvPicPr>
            <a:picLocks noChangeAspect="1" noChangeArrowheads="1"/>
          </p:cNvPicPr>
          <p:nvPr/>
        </p:nvPicPr>
        <p:blipFill>
          <a:blip r:embed="rId3" cstate="print"/>
          <a:srcRect/>
          <a:stretch>
            <a:fillRect/>
          </a:stretch>
        </p:blipFill>
        <p:spPr bwMode="auto">
          <a:xfrm>
            <a:off x="179512" y="908720"/>
            <a:ext cx="3791562" cy="2844821"/>
          </a:xfrm>
          <a:prstGeom prst="rect">
            <a:avLst/>
          </a:prstGeom>
          <a:noFill/>
          <a:ln w="9525">
            <a:noFill/>
            <a:miter lim="800000"/>
            <a:headEnd/>
            <a:tailEnd/>
          </a:ln>
        </p:spPr>
      </p:pic>
      <p:pic>
        <p:nvPicPr>
          <p:cNvPr id="1434626" name="Picture 2"/>
          <p:cNvPicPr>
            <a:picLocks noChangeAspect="1" noChangeArrowheads="1"/>
          </p:cNvPicPr>
          <p:nvPr/>
        </p:nvPicPr>
        <p:blipFill>
          <a:blip r:embed="rId4" cstate="print"/>
          <a:srcRect/>
          <a:stretch>
            <a:fillRect/>
          </a:stretch>
        </p:blipFill>
        <p:spPr bwMode="auto">
          <a:xfrm>
            <a:off x="179512" y="3933056"/>
            <a:ext cx="4695106" cy="2655014"/>
          </a:xfrm>
          <a:prstGeom prst="rect">
            <a:avLst/>
          </a:prstGeom>
          <a:noFill/>
          <a:ln w="9525">
            <a:noFill/>
            <a:miter lim="800000"/>
            <a:headEnd/>
            <a:tailEnd/>
          </a:ln>
        </p:spPr>
      </p:pic>
      <p:pic>
        <p:nvPicPr>
          <p:cNvPr id="10"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3017573"/>
            <a:ext cx="2880320" cy="3840427"/>
          </a:xfrm>
          <a:prstGeom prst="rect">
            <a:avLst/>
          </a:prstGeom>
        </p:spPr>
      </p:pic>
      <p:sp>
        <p:nvSpPr>
          <p:cNvPr id="11" name="TextBox 10"/>
          <p:cNvSpPr txBox="1"/>
          <p:nvPr/>
        </p:nvSpPr>
        <p:spPr>
          <a:xfrm>
            <a:off x="3995936" y="692696"/>
            <a:ext cx="184731" cy="646331"/>
          </a:xfrm>
          <a:prstGeom prst="rect">
            <a:avLst/>
          </a:prstGeom>
          <a:noFill/>
        </p:spPr>
        <p:txBody>
          <a:bodyPr wrap="none" rtlCol="0">
            <a:spAutoFit/>
          </a:bodyPr>
          <a:lstStyle/>
          <a:p>
            <a:endParaRPr lang="en-US" dirty="0" smtClean="0"/>
          </a:p>
          <a:p>
            <a:endParaRPr lang="en-US" dirty="0"/>
          </a:p>
        </p:txBody>
      </p:sp>
      <p:pic>
        <p:nvPicPr>
          <p:cNvPr id="1434628" name="Picture 4"/>
          <p:cNvPicPr>
            <a:picLocks noChangeAspect="1" noChangeArrowheads="1"/>
          </p:cNvPicPr>
          <p:nvPr/>
        </p:nvPicPr>
        <p:blipFill>
          <a:blip r:embed="rId6" cstate="print"/>
          <a:srcRect/>
          <a:stretch>
            <a:fillRect/>
          </a:stretch>
        </p:blipFill>
        <p:spPr bwMode="auto">
          <a:xfrm>
            <a:off x="4067943" y="1124744"/>
            <a:ext cx="3468427" cy="2592288"/>
          </a:xfrm>
          <a:prstGeom prst="rect">
            <a:avLst/>
          </a:prstGeom>
          <a:noFill/>
          <a:ln w="9525">
            <a:noFill/>
            <a:miter lim="800000"/>
            <a:headEnd/>
            <a:tailEnd/>
          </a:ln>
        </p:spPr>
      </p:pic>
      <p:sp>
        <p:nvSpPr>
          <p:cNvPr id="14" name="TextBox 13"/>
          <p:cNvSpPr txBox="1"/>
          <p:nvPr/>
        </p:nvSpPr>
        <p:spPr>
          <a:xfrm>
            <a:off x="611560" y="3284984"/>
            <a:ext cx="1661032" cy="369332"/>
          </a:xfrm>
          <a:prstGeom prst="rect">
            <a:avLst/>
          </a:prstGeom>
          <a:noFill/>
        </p:spPr>
        <p:txBody>
          <a:bodyPr wrap="none" rtlCol="0">
            <a:spAutoFit/>
          </a:bodyPr>
          <a:lstStyle/>
          <a:p>
            <a:r>
              <a:rPr lang="en-US" b="1" dirty="0" smtClean="0">
                <a:solidFill>
                  <a:schemeClr val="bg1"/>
                </a:solidFill>
              </a:rPr>
              <a:t>Mirror mosaic</a:t>
            </a:r>
            <a:endParaRPr lang="en-US" b="1" dirty="0">
              <a:solidFill>
                <a:schemeClr val="bg1"/>
              </a:solidFill>
            </a:endParaRPr>
          </a:p>
        </p:txBody>
      </p:sp>
      <p:sp>
        <p:nvSpPr>
          <p:cNvPr id="15" name="TextBox 14"/>
          <p:cNvSpPr txBox="1"/>
          <p:nvPr/>
        </p:nvSpPr>
        <p:spPr>
          <a:xfrm>
            <a:off x="1259632" y="4581128"/>
            <a:ext cx="848374" cy="369332"/>
          </a:xfrm>
          <a:prstGeom prst="rect">
            <a:avLst/>
          </a:prstGeom>
          <a:noFill/>
        </p:spPr>
        <p:txBody>
          <a:bodyPr wrap="none" rtlCol="0">
            <a:spAutoFit/>
          </a:bodyPr>
          <a:lstStyle/>
          <a:p>
            <a:r>
              <a:rPr lang="en-US" b="1" dirty="0" smtClean="0">
                <a:solidFill>
                  <a:schemeClr val="bg1"/>
                </a:solidFill>
              </a:rPr>
              <a:t>Vessel</a:t>
            </a:r>
            <a:endParaRPr lang="en-US" b="1" dirty="0">
              <a:solidFill>
                <a:schemeClr val="bg1"/>
              </a:solidFill>
            </a:endParaRPr>
          </a:p>
        </p:txBody>
      </p:sp>
      <p:sp>
        <p:nvSpPr>
          <p:cNvPr id="16" name="TextBox 15"/>
          <p:cNvSpPr txBox="1"/>
          <p:nvPr/>
        </p:nvSpPr>
        <p:spPr>
          <a:xfrm>
            <a:off x="4067944" y="1268760"/>
            <a:ext cx="1386918" cy="369332"/>
          </a:xfrm>
          <a:prstGeom prst="rect">
            <a:avLst/>
          </a:prstGeom>
          <a:noFill/>
        </p:spPr>
        <p:txBody>
          <a:bodyPr wrap="none" rtlCol="0">
            <a:spAutoFit/>
          </a:bodyPr>
          <a:lstStyle/>
          <a:p>
            <a:r>
              <a:rPr lang="en-US" b="1" dirty="0" smtClean="0">
                <a:solidFill>
                  <a:schemeClr val="bg1"/>
                </a:solidFill>
              </a:rPr>
              <a:t>Beam pipe </a:t>
            </a:r>
          </a:p>
        </p:txBody>
      </p:sp>
      <p:sp>
        <p:nvSpPr>
          <p:cNvPr id="17" name="TextBox 16"/>
          <p:cNvSpPr txBox="1"/>
          <p:nvPr/>
        </p:nvSpPr>
        <p:spPr>
          <a:xfrm>
            <a:off x="5436096" y="4005064"/>
            <a:ext cx="1803699" cy="369332"/>
          </a:xfrm>
          <a:prstGeom prst="rect">
            <a:avLst/>
          </a:prstGeom>
          <a:noFill/>
        </p:spPr>
        <p:txBody>
          <a:bodyPr wrap="none" rtlCol="0">
            <a:spAutoFit/>
          </a:bodyPr>
          <a:lstStyle/>
          <a:p>
            <a:r>
              <a:rPr lang="en-US" b="1" dirty="0" smtClean="0">
                <a:solidFill>
                  <a:schemeClr val="bg1"/>
                </a:solidFill>
              </a:rPr>
              <a:t>F/E Electronics</a:t>
            </a:r>
            <a:endParaRPr lang="en-US" b="1" dirty="0">
              <a:solidFill>
                <a:schemeClr val="bg1"/>
              </a:solidFill>
            </a:endParaRPr>
          </a:p>
        </p:txBody>
      </p:sp>
      <p:sp>
        <p:nvSpPr>
          <p:cNvPr id="4" name="TextBox 3"/>
          <p:cNvSpPr txBox="1"/>
          <p:nvPr/>
        </p:nvSpPr>
        <p:spPr>
          <a:xfrm>
            <a:off x="467544" y="5661248"/>
            <a:ext cx="2339102" cy="369332"/>
          </a:xfrm>
          <a:prstGeom prst="rect">
            <a:avLst/>
          </a:prstGeom>
          <a:noFill/>
        </p:spPr>
        <p:txBody>
          <a:bodyPr wrap="none" rtlCol="0">
            <a:spAutoFit/>
          </a:bodyPr>
          <a:lstStyle/>
          <a:p>
            <a:r>
              <a:rPr lang="en-US" dirty="0" smtClean="0">
                <a:solidFill>
                  <a:schemeClr val="bg1"/>
                </a:solidFill>
              </a:rPr>
              <a:t>Radiator: Neon 1 bar</a:t>
            </a:r>
            <a:endParaRPr lang="en-GB" dirty="0">
              <a:solidFill>
                <a:schemeClr val="bg1"/>
              </a:solidFill>
            </a:endParaRPr>
          </a:p>
        </p:txBody>
      </p:sp>
    </p:spTree>
    <p:extLst>
      <p:ext uri="{BB962C8B-B14F-4D97-AF65-F5344CB8AC3E}">
        <p14:creationId xmlns:p14="http://schemas.microsoft.com/office/powerpoint/2010/main" val="105416946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0304" y="58424"/>
            <a:ext cx="8291264" cy="798664"/>
          </a:xfrm>
        </p:spPr>
        <p:txBody>
          <a:bodyPr>
            <a:normAutofit/>
          </a:bodyPr>
          <a:lstStyle/>
          <a:p>
            <a:r>
              <a:rPr lang="it-IT" dirty="0" smtClean="0"/>
              <a:t>RICH Commissioning</a:t>
            </a:r>
            <a:endParaRPr lang="en-US" dirty="0"/>
          </a:p>
        </p:txBody>
      </p:sp>
      <p:sp>
        <p:nvSpPr>
          <p:cNvPr id="10" name="Segnaposto contenuto 9"/>
          <p:cNvSpPr>
            <a:spLocks noGrp="1"/>
          </p:cNvSpPr>
          <p:nvPr>
            <p:ph idx="1"/>
          </p:nvPr>
        </p:nvSpPr>
        <p:spPr>
          <a:xfrm>
            <a:off x="827584" y="5229200"/>
            <a:ext cx="7149480" cy="1296144"/>
          </a:xfrm>
        </p:spPr>
        <p:txBody>
          <a:bodyPr>
            <a:normAutofit fontScale="70000" lnSpcReduction="20000"/>
          </a:bodyPr>
          <a:lstStyle/>
          <a:p>
            <a:pPr marL="0" indent="0">
              <a:buNone/>
            </a:pPr>
            <a:r>
              <a:rPr lang="it-IT" sz="2000" dirty="0" smtClean="0"/>
              <a:t>7 missing or masked channels: </a:t>
            </a:r>
          </a:p>
          <a:p>
            <a:r>
              <a:rPr lang="it-IT" sz="2000" dirty="0" smtClean="0"/>
              <a:t>1 dead PMT or missing connection at HV divider</a:t>
            </a:r>
          </a:p>
          <a:p>
            <a:r>
              <a:rPr lang="it-IT" sz="2000" dirty="0" smtClean="0"/>
              <a:t>2 missing connections to readout</a:t>
            </a:r>
          </a:p>
          <a:p>
            <a:r>
              <a:rPr lang="it-IT" sz="2000" dirty="0" smtClean="0"/>
              <a:t>1 </a:t>
            </a:r>
            <a:r>
              <a:rPr lang="it-IT" sz="2000" dirty="0" err="1" smtClean="0"/>
              <a:t>masked</a:t>
            </a:r>
            <a:r>
              <a:rPr lang="it-IT" sz="2000" dirty="0" smtClean="0"/>
              <a:t> on </a:t>
            </a:r>
            <a:r>
              <a:rPr lang="it-IT" sz="2000" dirty="0" err="1" smtClean="0"/>
              <a:t>Jura</a:t>
            </a:r>
            <a:r>
              <a:rPr lang="it-IT" sz="2000" dirty="0" smtClean="0"/>
              <a:t> side</a:t>
            </a:r>
          </a:p>
          <a:p>
            <a:r>
              <a:rPr lang="it-IT" sz="2000" dirty="0" smtClean="0"/>
              <a:t>3 </a:t>
            </a:r>
            <a:r>
              <a:rPr lang="it-IT" sz="2000" dirty="0" err="1" smtClean="0"/>
              <a:t>masked</a:t>
            </a:r>
            <a:r>
              <a:rPr lang="it-IT" sz="2000" dirty="0" smtClean="0"/>
              <a:t> on </a:t>
            </a:r>
            <a:r>
              <a:rPr lang="it-IT" sz="2000" dirty="0" err="1" smtClean="0"/>
              <a:t>Saleve</a:t>
            </a:r>
            <a:r>
              <a:rPr lang="it-IT" sz="2000" dirty="0" smtClean="0"/>
              <a:t> side</a:t>
            </a:r>
          </a:p>
          <a:p>
            <a:pPr marL="0" indent="0">
              <a:buNone/>
            </a:pPr>
            <a:endParaRPr lang="en-US" sz="20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5" y="1646204"/>
            <a:ext cx="3997327" cy="3459356"/>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738588"/>
            <a:ext cx="3890575" cy="3366972"/>
          </a:xfrm>
          <a:prstGeom prst="rect">
            <a:avLst/>
          </a:prstGeom>
        </p:spPr>
      </p:pic>
      <p:sp>
        <p:nvSpPr>
          <p:cNvPr id="6" name="CasellaDiTesto 5"/>
          <p:cNvSpPr txBox="1"/>
          <p:nvPr/>
        </p:nvSpPr>
        <p:spPr>
          <a:xfrm>
            <a:off x="3743908" y="1075905"/>
            <a:ext cx="1512168" cy="369332"/>
          </a:xfrm>
          <a:prstGeom prst="rect">
            <a:avLst/>
          </a:prstGeom>
          <a:noFill/>
        </p:spPr>
        <p:txBody>
          <a:bodyPr wrap="square" rtlCol="0">
            <a:spAutoFit/>
          </a:bodyPr>
          <a:lstStyle/>
          <a:p>
            <a:r>
              <a:rPr lang="it-IT" dirty="0" smtClean="0"/>
              <a:t>1170 bursts</a:t>
            </a:r>
            <a:endParaRPr lang="en-US" dirty="0"/>
          </a:p>
        </p:txBody>
      </p:sp>
      <p:sp>
        <p:nvSpPr>
          <p:cNvPr id="8" name="Rectangle 7"/>
          <p:cNvSpPr/>
          <p:nvPr/>
        </p:nvSpPr>
        <p:spPr>
          <a:xfrm>
            <a:off x="611560" y="1066980"/>
            <a:ext cx="2523448" cy="369332"/>
          </a:xfrm>
          <a:prstGeom prst="rect">
            <a:avLst/>
          </a:prstGeom>
        </p:spPr>
        <p:txBody>
          <a:bodyPr wrap="none">
            <a:spAutoFit/>
          </a:bodyPr>
          <a:lstStyle/>
          <a:p>
            <a:r>
              <a:rPr lang="it-IT" dirty="0"/>
              <a:t>RUN 1068   (Q1</a:t>
            </a:r>
            <a:r>
              <a:rPr lang="it-IT" dirty="0">
                <a:sym typeface="Symbol"/>
              </a:rPr>
              <a:t>MUV3)</a:t>
            </a:r>
            <a:endParaRPr lang="en-GB"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776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6766" y="188640"/>
            <a:ext cx="7239000" cy="804704"/>
          </a:xfrm>
        </p:spPr>
        <p:txBody>
          <a:bodyPr/>
          <a:lstStyle/>
          <a:p>
            <a:r>
              <a:rPr lang="it-IT" dirty="0" smtClean="0"/>
              <a:t>RICH RINGS </a:t>
            </a:r>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 y="1166125"/>
            <a:ext cx="4211545" cy="328478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1073287"/>
            <a:ext cx="4167034" cy="3351502"/>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66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0994" y="4348340"/>
            <a:ext cx="5277916" cy="253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968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052" name="Freeform 4"/>
          <p:cNvSpPr>
            <a:spLocks/>
          </p:cNvSpPr>
          <p:nvPr>
            <p:custDataLst>
              <p:tags r:id="rId1"/>
            </p:custDataLst>
          </p:nvPr>
        </p:nvSpPr>
        <p:spPr bwMode="auto">
          <a:xfrm>
            <a:off x="2879403" y="5970389"/>
            <a:ext cx="33337" cy="57150"/>
          </a:xfrm>
          <a:custGeom>
            <a:avLst/>
            <a:gdLst/>
            <a:ahLst/>
            <a:cxnLst>
              <a:cxn ang="0">
                <a:pos x="0" y="0"/>
              </a:cxn>
              <a:cxn ang="0">
                <a:pos x="1" y="5"/>
              </a:cxn>
              <a:cxn ang="0">
                <a:pos x="4" y="10"/>
              </a:cxn>
              <a:cxn ang="0">
                <a:pos x="8" y="14"/>
              </a:cxn>
              <a:cxn ang="0">
                <a:pos x="13" y="20"/>
              </a:cxn>
              <a:cxn ang="0">
                <a:pos x="16" y="17"/>
              </a:cxn>
              <a:cxn ang="0">
                <a:pos x="19" y="13"/>
              </a:cxn>
              <a:cxn ang="0">
                <a:pos x="23" y="11"/>
              </a:cxn>
              <a:cxn ang="0">
                <a:pos x="27" y="10"/>
              </a:cxn>
              <a:cxn ang="0">
                <a:pos x="36" y="8"/>
              </a:cxn>
              <a:cxn ang="0">
                <a:pos x="46" y="7"/>
              </a:cxn>
              <a:cxn ang="0">
                <a:pos x="54" y="7"/>
              </a:cxn>
              <a:cxn ang="0">
                <a:pos x="63" y="6"/>
              </a:cxn>
              <a:cxn ang="0">
                <a:pos x="66" y="5"/>
              </a:cxn>
              <a:cxn ang="0">
                <a:pos x="69" y="4"/>
              </a:cxn>
              <a:cxn ang="0">
                <a:pos x="71" y="2"/>
              </a:cxn>
              <a:cxn ang="0">
                <a:pos x="73" y="0"/>
              </a:cxn>
              <a:cxn ang="0">
                <a:pos x="0" y="0"/>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53" name="Freeform 5"/>
          <p:cNvSpPr>
            <a:spLocks/>
          </p:cNvSpPr>
          <p:nvPr>
            <p:custDataLst>
              <p:tags r:id="rId2"/>
            </p:custDataLst>
          </p:nvPr>
        </p:nvSpPr>
        <p:spPr bwMode="auto">
          <a:xfrm>
            <a:off x="1037903" y="2071489"/>
            <a:ext cx="784225" cy="446088"/>
          </a:xfrm>
          <a:custGeom>
            <a:avLst/>
            <a:gdLst/>
            <a:ahLst/>
            <a:cxnLst>
              <a:cxn ang="0">
                <a:pos x="1395" y="807"/>
              </a:cxn>
              <a:cxn ang="0">
                <a:pos x="1394" y="753"/>
              </a:cxn>
              <a:cxn ang="0">
                <a:pos x="1373" y="648"/>
              </a:cxn>
              <a:cxn ang="0">
                <a:pos x="1323" y="641"/>
              </a:cxn>
              <a:cxn ang="0">
                <a:pos x="1264" y="639"/>
              </a:cxn>
              <a:cxn ang="0">
                <a:pos x="1134" y="582"/>
              </a:cxn>
              <a:cxn ang="0">
                <a:pos x="973" y="537"/>
              </a:cxn>
              <a:cxn ang="0">
                <a:pos x="943" y="504"/>
              </a:cxn>
              <a:cxn ang="0">
                <a:pos x="901" y="516"/>
              </a:cxn>
              <a:cxn ang="0">
                <a:pos x="849" y="570"/>
              </a:cxn>
              <a:cxn ang="0">
                <a:pos x="675" y="619"/>
              </a:cxn>
              <a:cxn ang="0">
                <a:pos x="678" y="578"/>
              </a:cxn>
              <a:cxn ang="0">
                <a:pos x="721" y="548"/>
              </a:cxn>
              <a:cxn ang="0">
                <a:pos x="786" y="545"/>
              </a:cxn>
              <a:cxn ang="0">
                <a:pos x="724" y="528"/>
              </a:cxn>
              <a:cxn ang="0">
                <a:pos x="578" y="589"/>
              </a:cxn>
              <a:cxn ang="0">
                <a:pos x="547" y="625"/>
              </a:cxn>
              <a:cxn ang="0">
                <a:pos x="526" y="650"/>
              </a:cxn>
              <a:cxn ang="0">
                <a:pos x="452" y="654"/>
              </a:cxn>
              <a:cxn ang="0">
                <a:pos x="383" y="702"/>
              </a:cxn>
              <a:cxn ang="0">
                <a:pos x="252" y="750"/>
              </a:cxn>
              <a:cxn ang="0">
                <a:pos x="105" y="807"/>
              </a:cxn>
              <a:cxn ang="0">
                <a:pos x="4" y="813"/>
              </a:cxn>
              <a:cxn ang="0">
                <a:pos x="14" y="789"/>
              </a:cxn>
              <a:cxn ang="0">
                <a:pos x="127" y="761"/>
              </a:cxn>
              <a:cxn ang="0">
                <a:pos x="265" y="696"/>
              </a:cxn>
              <a:cxn ang="0">
                <a:pos x="300" y="626"/>
              </a:cxn>
              <a:cxn ang="0">
                <a:pos x="253" y="657"/>
              </a:cxn>
              <a:cxn ang="0">
                <a:pos x="150" y="643"/>
              </a:cxn>
              <a:cxn ang="0">
                <a:pos x="172" y="610"/>
              </a:cxn>
              <a:cxn ang="0">
                <a:pos x="240" y="547"/>
              </a:cxn>
              <a:cxn ang="0">
                <a:pos x="152" y="575"/>
              </a:cxn>
              <a:cxn ang="0">
                <a:pos x="143" y="536"/>
              </a:cxn>
              <a:cxn ang="0">
                <a:pos x="346" y="380"/>
              </a:cxn>
              <a:cxn ang="0">
                <a:pos x="444" y="382"/>
              </a:cxn>
              <a:cxn ang="0">
                <a:pos x="569" y="349"/>
              </a:cxn>
              <a:cxn ang="0">
                <a:pos x="592" y="306"/>
              </a:cxn>
              <a:cxn ang="0">
                <a:pos x="506" y="331"/>
              </a:cxn>
              <a:cxn ang="0">
                <a:pos x="438" y="318"/>
              </a:cxn>
              <a:cxn ang="0">
                <a:pos x="472" y="287"/>
              </a:cxn>
              <a:cxn ang="0">
                <a:pos x="711" y="238"/>
              </a:cxn>
              <a:cxn ang="0">
                <a:pos x="749" y="210"/>
              </a:cxn>
              <a:cxn ang="0">
                <a:pos x="684" y="176"/>
              </a:cxn>
              <a:cxn ang="0">
                <a:pos x="739" y="109"/>
              </a:cxn>
              <a:cxn ang="0">
                <a:pos x="988" y="27"/>
              </a:cxn>
              <a:cxn ang="0">
                <a:pos x="1157" y="9"/>
              </a:cxn>
              <a:cxn ang="0">
                <a:pos x="1277" y="2"/>
              </a:cxn>
              <a:cxn ang="0">
                <a:pos x="1354" y="10"/>
              </a:cxn>
              <a:cxn ang="0">
                <a:pos x="1516" y="34"/>
              </a:cxn>
              <a:cxn ang="0">
                <a:pos x="1761" y="41"/>
              </a:cxn>
              <a:cxn ang="0">
                <a:pos x="1287" y="540"/>
              </a:cxn>
              <a:cxn ang="0">
                <a:pos x="1321" y="571"/>
              </a:cxn>
              <a:cxn ang="0">
                <a:pos x="1327" y="601"/>
              </a:cxn>
              <a:cxn ang="0">
                <a:pos x="1382" y="599"/>
              </a:cxn>
              <a:cxn ang="0">
                <a:pos x="1429" y="577"/>
              </a:cxn>
              <a:cxn ang="0">
                <a:pos x="1475" y="667"/>
              </a:cxn>
              <a:cxn ang="0">
                <a:pos x="1462" y="706"/>
              </a:cxn>
              <a:cxn ang="0">
                <a:pos x="1449" y="742"/>
              </a:cxn>
              <a:cxn ang="0">
                <a:pos x="1477" y="783"/>
              </a:cxn>
              <a:cxn ang="0">
                <a:pos x="1477" y="811"/>
              </a:cxn>
              <a:cxn ang="0">
                <a:pos x="1426" y="848"/>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FFCC0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54" name="Freeform 6"/>
          <p:cNvSpPr>
            <a:spLocks/>
          </p:cNvSpPr>
          <p:nvPr>
            <p:custDataLst>
              <p:tags r:id="rId3"/>
            </p:custDataLst>
          </p:nvPr>
        </p:nvSpPr>
        <p:spPr bwMode="auto">
          <a:xfrm>
            <a:off x="1498278" y="2687439"/>
            <a:ext cx="1381125" cy="769938"/>
          </a:xfrm>
          <a:custGeom>
            <a:avLst/>
            <a:gdLst/>
            <a:ahLst/>
            <a:cxnLst>
              <a:cxn ang="0">
                <a:pos x="2928" y="353"/>
              </a:cxn>
              <a:cxn ang="0">
                <a:pos x="2896" y="440"/>
              </a:cxn>
              <a:cxn ang="0">
                <a:pos x="2843" y="462"/>
              </a:cxn>
              <a:cxn ang="0">
                <a:pos x="2667" y="566"/>
              </a:cxn>
              <a:cxn ang="0">
                <a:pos x="2595" y="585"/>
              </a:cxn>
              <a:cxn ang="0">
                <a:pos x="2570" y="677"/>
              </a:cxn>
              <a:cxn ang="0">
                <a:pos x="2514" y="621"/>
              </a:cxn>
              <a:cxn ang="0">
                <a:pos x="2499" y="690"/>
              </a:cxn>
              <a:cxn ang="0">
                <a:pos x="2465" y="744"/>
              </a:cxn>
              <a:cxn ang="0">
                <a:pos x="2471" y="823"/>
              </a:cxn>
              <a:cxn ang="0">
                <a:pos x="2332" y="928"/>
              </a:cxn>
              <a:cxn ang="0">
                <a:pos x="2165" y="1045"/>
              </a:cxn>
              <a:cxn ang="0">
                <a:pos x="2112" y="1195"/>
              </a:cxn>
              <a:cxn ang="0">
                <a:pos x="2103" y="1457"/>
              </a:cxn>
              <a:cxn ang="0">
                <a:pos x="2026" y="1414"/>
              </a:cxn>
              <a:cxn ang="0">
                <a:pos x="1993" y="1326"/>
              </a:cxn>
              <a:cxn ang="0">
                <a:pos x="1959" y="1184"/>
              </a:cxn>
              <a:cxn ang="0">
                <a:pos x="1832" y="1168"/>
              </a:cxn>
              <a:cxn ang="0">
                <a:pos x="1653" y="1143"/>
              </a:cxn>
              <a:cxn ang="0">
                <a:pos x="1616" y="1186"/>
              </a:cxn>
              <a:cxn ang="0">
                <a:pos x="1548" y="1238"/>
              </a:cxn>
              <a:cxn ang="0">
                <a:pos x="1436" y="1192"/>
              </a:cxn>
              <a:cxn ang="0">
                <a:pos x="1231" y="1272"/>
              </a:cxn>
              <a:cxn ang="0">
                <a:pos x="1160" y="1392"/>
              </a:cxn>
              <a:cxn ang="0">
                <a:pos x="1080" y="1382"/>
              </a:cxn>
              <a:cxn ang="0">
                <a:pos x="1037" y="1227"/>
              </a:cxn>
              <a:cxn ang="0">
                <a:pos x="940" y="1190"/>
              </a:cxn>
              <a:cxn ang="0">
                <a:pos x="867" y="1219"/>
              </a:cxn>
              <a:cxn ang="0">
                <a:pos x="782" y="1087"/>
              </a:cxn>
              <a:cxn ang="0">
                <a:pos x="670" y="1065"/>
              </a:cxn>
              <a:cxn ang="0">
                <a:pos x="462" y="1065"/>
              </a:cxn>
              <a:cxn ang="0">
                <a:pos x="220" y="1016"/>
              </a:cxn>
              <a:cxn ang="0">
                <a:pos x="88" y="920"/>
              </a:cxn>
              <a:cxn ang="0">
                <a:pos x="39" y="848"/>
              </a:cxn>
              <a:cxn ang="0">
                <a:pos x="29" y="662"/>
              </a:cxn>
              <a:cxn ang="0">
                <a:pos x="0" y="604"/>
              </a:cxn>
              <a:cxn ang="0">
                <a:pos x="141" y="336"/>
              </a:cxn>
              <a:cxn ang="0">
                <a:pos x="247" y="176"/>
              </a:cxn>
              <a:cxn ang="0">
                <a:pos x="355" y="102"/>
              </a:cxn>
              <a:cxn ang="0">
                <a:pos x="376" y="120"/>
              </a:cxn>
              <a:cxn ang="0">
                <a:pos x="1827" y="0"/>
              </a:cxn>
              <a:cxn ang="0">
                <a:pos x="1926" y="55"/>
              </a:cxn>
              <a:cxn ang="0">
                <a:pos x="2015" y="69"/>
              </a:cxn>
              <a:cxn ang="0">
                <a:pos x="1929" y="128"/>
              </a:cxn>
              <a:cxn ang="0">
                <a:pos x="1977" y="166"/>
              </a:cxn>
              <a:cxn ang="0">
                <a:pos x="2094" y="155"/>
              </a:cxn>
              <a:cxn ang="0">
                <a:pos x="2284" y="193"/>
              </a:cxn>
              <a:cxn ang="0">
                <a:pos x="2217" y="204"/>
              </a:cxn>
              <a:cxn ang="0">
                <a:pos x="2087" y="264"/>
              </a:cxn>
              <a:cxn ang="0">
                <a:pos x="2021" y="355"/>
              </a:cxn>
              <a:cxn ang="0">
                <a:pos x="2012" y="451"/>
              </a:cxn>
              <a:cxn ang="0">
                <a:pos x="2076" y="417"/>
              </a:cxn>
              <a:cxn ang="0">
                <a:pos x="2205" y="252"/>
              </a:cxn>
              <a:cxn ang="0">
                <a:pos x="2267" y="303"/>
              </a:cxn>
              <a:cxn ang="0">
                <a:pos x="2299" y="394"/>
              </a:cxn>
              <a:cxn ang="0">
                <a:pos x="2206" y="454"/>
              </a:cxn>
              <a:cxn ang="0">
                <a:pos x="2317" y="457"/>
              </a:cxn>
              <a:cxn ang="0">
                <a:pos x="2570" y="373"/>
              </a:cxn>
              <a:cxn ang="0">
                <a:pos x="2730" y="252"/>
              </a:cxn>
              <a:cxn ang="0">
                <a:pos x="3016" y="203"/>
              </a:cxn>
              <a:cxn ang="0">
                <a:pos x="3136" y="118"/>
              </a:cxn>
              <a:cxn ang="0">
                <a:pos x="3149" y="184"/>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FFC000"/>
          </a:solidFill>
          <a:ln w="9525" cmpd="sng">
            <a:solidFill>
              <a:srgbClr val="FFFFFF"/>
            </a:solidFill>
            <a:prstDash val="solid"/>
            <a:round/>
            <a:headEnd/>
            <a:tailEnd/>
          </a:ln>
        </p:spPr>
        <p:txBody>
          <a:bodyPr/>
          <a:lstStyle/>
          <a:p>
            <a:pPr>
              <a:buFont typeface="Arial" pitchFamily="34" charset="0"/>
              <a:buChar char="•"/>
            </a:pPr>
            <a:endParaRPr lang="en-US" sz="800" b="1" dirty="0" smtClean="0">
              <a:solidFill>
                <a:prstClr val="white"/>
              </a:solidFill>
            </a:endParaRPr>
          </a:p>
        </p:txBody>
      </p:sp>
      <p:sp>
        <p:nvSpPr>
          <p:cNvPr id="2055" name="Freeform 7"/>
          <p:cNvSpPr>
            <a:spLocks/>
          </p:cNvSpPr>
          <p:nvPr>
            <p:custDataLst>
              <p:tags r:id="rId4"/>
            </p:custDataLst>
          </p:nvPr>
        </p:nvSpPr>
        <p:spPr bwMode="auto">
          <a:xfrm>
            <a:off x="2331715" y="4238427"/>
            <a:ext cx="339725" cy="590550"/>
          </a:xfrm>
          <a:custGeom>
            <a:avLst/>
            <a:gdLst/>
            <a:ahLst/>
            <a:cxnLst>
              <a:cxn ang="0">
                <a:pos x="583" y="277"/>
              </a:cxn>
              <a:cxn ang="0">
                <a:pos x="549" y="295"/>
              </a:cxn>
              <a:cxn ang="0">
                <a:pos x="484" y="387"/>
              </a:cxn>
              <a:cxn ang="0">
                <a:pos x="465" y="457"/>
              </a:cxn>
              <a:cxn ang="0">
                <a:pos x="481" y="522"/>
              </a:cxn>
              <a:cxn ang="0">
                <a:pos x="530" y="591"/>
              </a:cxn>
              <a:cxn ang="0">
                <a:pos x="579" y="616"/>
              </a:cxn>
              <a:cxn ang="0">
                <a:pos x="625" y="600"/>
              </a:cxn>
              <a:cxn ang="0">
                <a:pos x="654" y="653"/>
              </a:cxn>
              <a:cxn ang="0">
                <a:pos x="672" y="683"/>
              </a:cxn>
              <a:cxn ang="0">
                <a:pos x="714" y="687"/>
              </a:cxn>
              <a:cxn ang="0">
                <a:pos x="749" y="712"/>
              </a:cxn>
              <a:cxn ang="0">
                <a:pos x="770" y="756"/>
              </a:cxn>
              <a:cxn ang="0">
                <a:pos x="761" y="790"/>
              </a:cxn>
              <a:cxn ang="0">
                <a:pos x="760" y="825"/>
              </a:cxn>
              <a:cxn ang="0">
                <a:pos x="772" y="882"/>
              </a:cxn>
              <a:cxn ang="0">
                <a:pos x="758" y="932"/>
              </a:cxn>
              <a:cxn ang="0">
                <a:pos x="770" y="994"/>
              </a:cxn>
              <a:cxn ang="0">
                <a:pos x="763" y="1054"/>
              </a:cxn>
              <a:cxn ang="0">
                <a:pos x="691" y="1122"/>
              </a:cxn>
              <a:cxn ang="0">
                <a:pos x="648" y="1103"/>
              </a:cxn>
              <a:cxn ang="0">
                <a:pos x="602" y="1056"/>
              </a:cxn>
              <a:cxn ang="0">
                <a:pos x="463" y="998"/>
              </a:cxn>
              <a:cxn ang="0">
                <a:pos x="425" y="967"/>
              </a:cxn>
              <a:cxn ang="0">
                <a:pos x="331" y="894"/>
              </a:cxn>
              <a:cxn ang="0">
                <a:pos x="318" y="867"/>
              </a:cxn>
              <a:cxn ang="0">
                <a:pos x="328" y="815"/>
              </a:cxn>
              <a:cxn ang="0">
                <a:pos x="290" y="778"/>
              </a:cxn>
              <a:cxn ang="0">
                <a:pos x="259" y="745"/>
              </a:cxn>
              <a:cxn ang="0">
                <a:pos x="243" y="689"/>
              </a:cxn>
              <a:cxn ang="0">
                <a:pos x="153" y="530"/>
              </a:cxn>
              <a:cxn ang="0">
                <a:pos x="120" y="487"/>
              </a:cxn>
              <a:cxn ang="0">
                <a:pos x="90" y="432"/>
              </a:cxn>
              <a:cxn ang="0">
                <a:pos x="22" y="397"/>
              </a:cxn>
              <a:cxn ang="0">
                <a:pos x="0" y="363"/>
              </a:cxn>
              <a:cxn ang="0">
                <a:pos x="13" y="276"/>
              </a:cxn>
              <a:cxn ang="0">
                <a:pos x="28" y="246"/>
              </a:cxn>
              <a:cxn ang="0">
                <a:pos x="72" y="222"/>
              </a:cxn>
              <a:cxn ang="0">
                <a:pos x="95" y="272"/>
              </a:cxn>
              <a:cxn ang="0">
                <a:pos x="158" y="307"/>
              </a:cxn>
              <a:cxn ang="0">
                <a:pos x="184" y="271"/>
              </a:cxn>
              <a:cxn ang="0">
                <a:pos x="201" y="225"/>
              </a:cxn>
              <a:cxn ang="0">
                <a:pos x="270" y="170"/>
              </a:cxn>
              <a:cxn ang="0">
                <a:pos x="344" y="120"/>
              </a:cxn>
              <a:cxn ang="0">
                <a:pos x="357" y="70"/>
              </a:cxn>
              <a:cxn ang="0">
                <a:pos x="347" y="5"/>
              </a:cxn>
              <a:cxn ang="0">
                <a:pos x="422" y="53"/>
              </a:cxn>
              <a:cxn ang="0">
                <a:pos x="467" y="107"/>
              </a:cxn>
              <a:cxn ang="0">
                <a:pos x="506" y="154"/>
              </a:cxn>
              <a:cxn ang="0">
                <a:pos x="561" y="157"/>
              </a:cxn>
              <a:cxn ang="0">
                <a:pos x="617" y="149"/>
              </a:cxn>
              <a:cxn ang="0">
                <a:pos x="640" y="156"/>
              </a:cxn>
              <a:cxn ang="0">
                <a:pos x="654" y="193"/>
              </a:cxn>
              <a:cxn ang="0">
                <a:pos x="627" y="210"/>
              </a:cxn>
              <a:cxn ang="0">
                <a:pos x="627" y="240"/>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56" name="Freeform 8"/>
          <p:cNvSpPr>
            <a:spLocks/>
          </p:cNvSpPr>
          <p:nvPr>
            <p:custDataLst>
              <p:tags r:id="rId5"/>
            </p:custDataLst>
          </p:nvPr>
        </p:nvSpPr>
        <p:spPr bwMode="auto">
          <a:xfrm>
            <a:off x="2631753" y="4801989"/>
            <a:ext cx="261937" cy="1130300"/>
          </a:xfrm>
          <a:custGeom>
            <a:avLst/>
            <a:gdLst/>
            <a:ahLst/>
            <a:cxnLst>
              <a:cxn ang="0">
                <a:pos x="418" y="2021"/>
              </a:cxn>
              <a:cxn ang="0">
                <a:pos x="342" y="1955"/>
              </a:cxn>
              <a:cxn ang="0">
                <a:pos x="339" y="1893"/>
              </a:cxn>
              <a:cxn ang="0">
                <a:pos x="345" y="1843"/>
              </a:cxn>
              <a:cxn ang="0">
                <a:pos x="362" y="1791"/>
              </a:cxn>
              <a:cxn ang="0">
                <a:pos x="354" y="1740"/>
              </a:cxn>
              <a:cxn ang="0">
                <a:pos x="332" y="1683"/>
              </a:cxn>
              <a:cxn ang="0">
                <a:pos x="303" y="1581"/>
              </a:cxn>
              <a:cxn ang="0">
                <a:pos x="226" y="1460"/>
              </a:cxn>
              <a:cxn ang="0">
                <a:pos x="206" y="1381"/>
              </a:cxn>
              <a:cxn ang="0">
                <a:pos x="217" y="1299"/>
              </a:cxn>
              <a:cxn ang="0">
                <a:pos x="208" y="1235"/>
              </a:cxn>
              <a:cxn ang="0">
                <a:pos x="185" y="1165"/>
              </a:cxn>
              <a:cxn ang="0">
                <a:pos x="211" y="1123"/>
              </a:cxn>
              <a:cxn ang="0">
                <a:pos x="195" y="1082"/>
              </a:cxn>
              <a:cxn ang="0">
                <a:pos x="211" y="1025"/>
              </a:cxn>
              <a:cxn ang="0">
                <a:pos x="210" y="993"/>
              </a:cxn>
              <a:cxn ang="0">
                <a:pos x="187" y="927"/>
              </a:cxn>
              <a:cxn ang="0">
                <a:pos x="136" y="852"/>
              </a:cxn>
              <a:cxn ang="0">
                <a:pos x="134" y="686"/>
              </a:cxn>
              <a:cxn ang="0">
                <a:pos x="183" y="584"/>
              </a:cxn>
              <a:cxn ang="0">
                <a:pos x="189" y="522"/>
              </a:cxn>
              <a:cxn ang="0">
                <a:pos x="160" y="459"/>
              </a:cxn>
              <a:cxn ang="0">
                <a:pos x="182" y="406"/>
              </a:cxn>
              <a:cxn ang="0">
                <a:pos x="229" y="346"/>
              </a:cxn>
              <a:cxn ang="0">
                <a:pos x="200" y="308"/>
              </a:cxn>
              <a:cxn ang="0">
                <a:pos x="148" y="222"/>
              </a:cxn>
              <a:cxn ang="0">
                <a:pos x="129" y="125"/>
              </a:cxn>
              <a:cxn ang="0">
                <a:pos x="91" y="37"/>
              </a:cxn>
              <a:cxn ang="0">
                <a:pos x="0" y="44"/>
              </a:cxn>
              <a:cxn ang="0">
                <a:pos x="31" y="200"/>
              </a:cxn>
              <a:cxn ang="0">
                <a:pos x="42" y="304"/>
              </a:cxn>
              <a:cxn ang="0">
                <a:pos x="27" y="374"/>
              </a:cxn>
              <a:cxn ang="0">
                <a:pos x="52" y="524"/>
              </a:cxn>
              <a:cxn ang="0">
                <a:pos x="46" y="649"/>
              </a:cxn>
              <a:cxn ang="0">
                <a:pos x="36" y="718"/>
              </a:cxn>
              <a:cxn ang="0">
                <a:pos x="52" y="767"/>
              </a:cxn>
              <a:cxn ang="0">
                <a:pos x="64" y="871"/>
              </a:cxn>
              <a:cxn ang="0">
                <a:pos x="81" y="913"/>
              </a:cxn>
              <a:cxn ang="0">
                <a:pos x="73" y="1045"/>
              </a:cxn>
              <a:cxn ang="0">
                <a:pos x="63" y="1152"/>
              </a:cxn>
              <a:cxn ang="0">
                <a:pos x="40" y="1188"/>
              </a:cxn>
              <a:cxn ang="0">
                <a:pos x="60" y="1258"/>
              </a:cxn>
              <a:cxn ang="0">
                <a:pos x="106" y="1343"/>
              </a:cxn>
              <a:cxn ang="0">
                <a:pos x="93" y="1396"/>
              </a:cxn>
              <a:cxn ang="0">
                <a:pos x="106" y="1449"/>
              </a:cxn>
              <a:cxn ang="0">
                <a:pos x="164" y="1467"/>
              </a:cxn>
              <a:cxn ang="0">
                <a:pos x="209" y="1621"/>
              </a:cxn>
              <a:cxn ang="0">
                <a:pos x="227" y="1709"/>
              </a:cxn>
              <a:cxn ang="0">
                <a:pos x="151" y="1749"/>
              </a:cxn>
              <a:cxn ang="0">
                <a:pos x="207" y="1776"/>
              </a:cxn>
              <a:cxn ang="0">
                <a:pos x="250" y="1820"/>
              </a:cxn>
              <a:cxn ang="0">
                <a:pos x="275" y="1871"/>
              </a:cxn>
              <a:cxn ang="0">
                <a:pos x="308" y="1961"/>
              </a:cxn>
              <a:cxn ang="0">
                <a:pos x="359" y="2013"/>
              </a:cxn>
              <a:cxn ang="0">
                <a:pos x="393" y="2048"/>
              </a:cxn>
              <a:cxn ang="0">
                <a:pos x="424" y="2074"/>
              </a:cxn>
              <a:cxn ang="0">
                <a:pos x="465" y="2110"/>
              </a:cxn>
              <a:cxn ang="0">
                <a:pos x="519" y="2140"/>
              </a:cxn>
              <a:cxn ang="0">
                <a:pos x="538" y="2151"/>
              </a:cxn>
              <a:cxn ang="0">
                <a:pos x="586" y="2098"/>
              </a:cxn>
              <a:cxn ang="0">
                <a:pos x="591" y="2071"/>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57" name="Freeform 9"/>
          <p:cNvSpPr>
            <a:spLocks/>
          </p:cNvSpPr>
          <p:nvPr>
            <p:custDataLst>
              <p:tags r:id="rId6"/>
            </p:custDataLst>
          </p:nvPr>
        </p:nvSpPr>
        <p:spPr bwMode="auto">
          <a:xfrm>
            <a:off x="2536503" y="4084439"/>
            <a:ext cx="966787" cy="1203325"/>
          </a:xfrm>
          <a:custGeom>
            <a:avLst/>
            <a:gdLst/>
            <a:ahLst/>
            <a:cxnLst>
              <a:cxn ang="0">
                <a:pos x="440" y="896"/>
              </a:cxn>
              <a:cxn ang="0">
                <a:pos x="505" y="985"/>
              </a:cxn>
              <a:cxn ang="0">
                <a:pos x="572" y="1054"/>
              </a:cxn>
              <a:cxn ang="0">
                <a:pos x="716" y="1098"/>
              </a:cxn>
              <a:cxn ang="0">
                <a:pos x="798" y="1204"/>
              </a:cxn>
              <a:cxn ang="0">
                <a:pos x="846" y="1292"/>
              </a:cxn>
              <a:cxn ang="0">
                <a:pos x="939" y="1355"/>
              </a:cxn>
              <a:cxn ang="0">
                <a:pos x="957" y="1466"/>
              </a:cxn>
              <a:cxn ang="0">
                <a:pos x="976" y="1541"/>
              </a:cxn>
              <a:cxn ang="0">
                <a:pos x="992" y="1632"/>
              </a:cxn>
              <a:cxn ang="0">
                <a:pos x="1131" y="1698"/>
              </a:cxn>
              <a:cxn ang="0">
                <a:pos x="1193" y="1805"/>
              </a:cxn>
              <a:cxn ang="0">
                <a:pos x="1243" y="1864"/>
              </a:cxn>
              <a:cxn ang="0">
                <a:pos x="1183" y="2003"/>
              </a:cxn>
              <a:cxn ang="0">
                <a:pos x="1084" y="2128"/>
              </a:cxn>
              <a:cxn ang="0">
                <a:pos x="1180" y="2161"/>
              </a:cxn>
              <a:cxn ang="0">
                <a:pos x="1296" y="2234"/>
              </a:cxn>
              <a:cxn ang="0">
                <a:pos x="1419" y="2198"/>
              </a:cxn>
              <a:cxn ang="0">
                <a:pos x="1518" y="2036"/>
              </a:cxn>
              <a:cxn ang="0">
                <a:pos x="1512" y="1918"/>
              </a:cxn>
              <a:cxn ang="0">
                <a:pos x="1561" y="1793"/>
              </a:cxn>
              <a:cxn ang="0">
                <a:pos x="1706" y="1727"/>
              </a:cxn>
              <a:cxn ang="0">
                <a:pos x="1798" y="1681"/>
              </a:cxn>
              <a:cxn ang="0">
                <a:pos x="1897" y="1641"/>
              </a:cxn>
              <a:cxn ang="0">
                <a:pos x="1982" y="1400"/>
              </a:cxn>
              <a:cxn ang="0">
                <a:pos x="2014" y="1288"/>
              </a:cxn>
              <a:cxn ang="0">
                <a:pos x="2002" y="1090"/>
              </a:cxn>
              <a:cxn ang="0">
                <a:pos x="2073" y="1009"/>
              </a:cxn>
              <a:cxn ang="0">
                <a:pos x="2190" y="877"/>
              </a:cxn>
              <a:cxn ang="0">
                <a:pos x="2222" y="732"/>
              </a:cxn>
              <a:cxn ang="0">
                <a:pos x="2157" y="599"/>
              </a:cxn>
              <a:cxn ang="0">
                <a:pos x="2059" y="563"/>
              </a:cxn>
              <a:cxn ang="0">
                <a:pos x="1921" y="462"/>
              </a:cxn>
              <a:cxn ang="0">
                <a:pos x="1742" y="450"/>
              </a:cxn>
              <a:cxn ang="0">
                <a:pos x="1670" y="447"/>
              </a:cxn>
              <a:cxn ang="0">
                <a:pos x="1636" y="394"/>
              </a:cxn>
              <a:cxn ang="0">
                <a:pos x="1512" y="348"/>
              </a:cxn>
              <a:cxn ang="0">
                <a:pos x="1411" y="409"/>
              </a:cxn>
              <a:cxn ang="0">
                <a:pos x="1338" y="405"/>
              </a:cxn>
              <a:cxn ang="0">
                <a:pos x="1247" y="384"/>
              </a:cxn>
              <a:cxn ang="0">
                <a:pos x="1317" y="268"/>
              </a:cxn>
              <a:cxn ang="0">
                <a:pos x="1338" y="184"/>
              </a:cxn>
              <a:cxn ang="0">
                <a:pos x="1291" y="68"/>
              </a:cxn>
              <a:cxn ang="0">
                <a:pos x="1124" y="135"/>
              </a:cxn>
              <a:cxn ang="0">
                <a:pos x="1003" y="170"/>
              </a:cxn>
              <a:cxn ang="0">
                <a:pos x="960" y="187"/>
              </a:cxn>
              <a:cxn ang="0">
                <a:pos x="812" y="176"/>
              </a:cxn>
              <a:cxn ang="0">
                <a:pos x="811" y="67"/>
              </a:cxn>
              <a:cxn ang="0">
                <a:pos x="745" y="0"/>
              </a:cxn>
              <a:cxn ang="0">
                <a:pos x="700" y="31"/>
              </a:cxn>
              <a:cxn ang="0">
                <a:pos x="589" y="70"/>
              </a:cxn>
              <a:cxn ang="0">
                <a:pos x="560" y="198"/>
              </a:cxn>
              <a:cxn ang="0">
                <a:pos x="453" y="258"/>
              </a:cxn>
              <a:cxn ang="0">
                <a:pos x="286" y="197"/>
              </a:cxn>
              <a:cxn ang="0">
                <a:pos x="253" y="240"/>
              </a:cxn>
              <a:cxn ang="0">
                <a:pos x="198" y="311"/>
              </a:cxn>
              <a:cxn ang="0">
                <a:pos x="246" y="388"/>
              </a:cxn>
              <a:cxn ang="0">
                <a:pos x="194" y="560"/>
              </a:cxn>
              <a:cxn ang="0">
                <a:pos x="100" y="567"/>
              </a:cxn>
              <a:cxn ang="0">
                <a:pos x="16" y="687"/>
              </a:cxn>
              <a:cxn ang="0">
                <a:pos x="22" y="824"/>
              </a:cxn>
              <a:cxn ang="0">
                <a:pos x="120" y="905"/>
              </a:cxn>
              <a:cxn ang="0">
                <a:pos x="191" y="949"/>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58" name="Freeform 10"/>
          <p:cNvSpPr>
            <a:spLocks/>
          </p:cNvSpPr>
          <p:nvPr>
            <p:custDataLst>
              <p:tags r:id="rId7"/>
            </p:custDataLst>
          </p:nvPr>
        </p:nvSpPr>
        <p:spPr bwMode="auto">
          <a:xfrm>
            <a:off x="4649465" y="3030339"/>
            <a:ext cx="69850" cy="49213"/>
          </a:xfrm>
          <a:custGeom>
            <a:avLst/>
            <a:gdLst/>
            <a:ahLst/>
            <a:cxnLst>
              <a:cxn ang="0">
                <a:pos x="94" y="0"/>
              </a:cxn>
              <a:cxn ang="0">
                <a:pos x="107" y="18"/>
              </a:cxn>
              <a:cxn ang="0">
                <a:pos x="112" y="12"/>
              </a:cxn>
              <a:cxn ang="0">
                <a:pos x="117" y="8"/>
              </a:cxn>
              <a:cxn ang="0">
                <a:pos x="122" y="5"/>
              </a:cxn>
              <a:cxn ang="0">
                <a:pos x="127" y="3"/>
              </a:cxn>
              <a:cxn ang="0">
                <a:pos x="137" y="1"/>
              </a:cxn>
              <a:cxn ang="0">
                <a:pos x="148" y="0"/>
              </a:cxn>
              <a:cxn ang="0">
                <a:pos x="151" y="0"/>
              </a:cxn>
              <a:cxn ang="0">
                <a:pos x="161" y="0"/>
              </a:cxn>
              <a:cxn ang="0">
                <a:pos x="161" y="92"/>
              </a:cxn>
              <a:cxn ang="0">
                <a:pos x="155" y="93"/>
              </a:cxn>
              <a:cxn ang="0">
                <a:pos x="150" y="93"/>
              </a:cxn>
              <a:cxn ang="0">
                <a:pos x="145" y="92"/>
              </a:cxn>
              <a:cxn ang="0">
                <a:pos x="140" y="91"/>
              </a:cxn>
              <a:cxn ang="0">
                <a:pos x="129" y="88"/>
              </a:cxn>
              <a:cxn ang="0">
                <a:pos x="120" y="82"/>
              </a:cxn>
              <a:cxn ang="0">
                <a:pos x="111" y="75"/>
              </a:cxn>
              <a:cxn ang="0">
                <a:pos x="104" y="67"/>
              </a:cxn>
              <a:cxn ang="0">
                <a:pos x="97" y="59"/>
              </a:cxn>
              <a:cxn ang="0">
                <a:pos x="94" y="49"/>
              </a:cxn>
              <a:cxn ang="0">
                <a:pos x="92" y="50"/>
              </a:cxn>
              <a:cxn ang="0">
                <a:pos x="89" y="51"/>
              </a:cxn>
              <a:cxn ang="0">
                <a:pos x="86" y="51"/>
              </a:cxn>
              <a:cxn ang="0">
                <a:pos x="84" y="51"/>
              </a:cxn>
              <a:cxn ang="0">
                <a:pos x="78" y="50"/>
              </a:cxn>
              <a:cxn ang="0">
                <a:pos x="74" y="49"/>
              </a:cxn>
              <a:cxn ang="0">
                <a:pos x="65" y="48"/>
              </a:cxn>
              <a:cxn ang="0">
                <a:pos x="55" y="45"/>
              </a:cxn>
              <a:cxn ang="0">
                <a:pos x="44" y="40"/>
              </a:cxn>
              <a:cxn ang="0">
                <a:pos x="32" y="34"/>
              </a:cxn>
              <a:cxn ang="0">
                <a:pos x="21" y="26"/>
              </a:cxn>
              <a:cxn ang="0">
                <a:pos x="12" y="18"/>
              </a:cxn>
              <a:cxn ang="0">
                <a:pos x="8" y="14"/>
              </a:cxn>
              <a:cxn ang="0">
                <a:pos x="5" y="9"/>
              </a:cxn>
              <a:cxn ang="0">
                <a:pos x="3" y="5"/>
              </a:cxn>
              <a:cxn ang="0">
                <a:pos x="0" y="0"/>
              </a:cxn>
              <a:cxn ang="0">
                <a:pos x="94" y="0"/>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59" name="Freeform 11"/>
          <p:cNvSpPr>
            <a:spLocks/>
          </p:cNvSpPr>
          <p:nvPr>
            <p:custDataLst>
              <p:tags r:id="rId8"/>
            </p:custDataLst>
          </p:nvPr>
        </p:nvSpPr>
        <p:spPr bwMode="auto">
          <a:xfrm>
            <a:off x="4147815" y="2904927"/>
            <a:ext cx="82550" cy="160337"/>
          </a:xfrm>
          <a:custGeom>
            <a:avLst/>
            <a:gdLst/>
            <a:ahLst/>
            <a:cxnLst>
              <a:cxn ang="0">
                <a:pos x="38" y="3"/>
              </a:cxn>
              <a:cxn ang="0">
                <a:pos x="37" y="0"/>
              </a:cxn>
              <a:cxn ang="0">
                <a:pos x="57" y="3"/>
              </a:cxn>
              <a:cxn ang="0">
                <a:pos x="110" y="14"/>
              </a:cxn>
              <a:cxn ang="0">
                <a:pos x="155" y="25"/>
              </a:cxn>
              <a:cxn ang="0">
                <a:pos x="181" y="28"/>
              </a:cxn>
              <a:cxn ang="0">
                <a:pos x="192" y="35"/>
              </a:cxn>
              <a:cxn ang="0">
                <a:pos x="188" y="47"/>
              </a:cxn>
              <a:cxn ang="0">
                <a:pos x="175" y="82"/>
              </a:cxn>
              <a:cxn ang="0">
                <a:pos x="158" y="127"/>
              </a:cxn>
              <a:cxn ang="0">
                <a:pos x="147" y="165"/>
              </a:cxn>
              <a:cxn ang="0">
                <a:pos x="146" y="207"/>
              </a:cxn>
              <a:cxn ang="0">
                <a:pos x="144" y="249"/>
              </a:cxn>
              <a:cxn ang="0">
                <a:pos x="134" y="277"/>
              </a:cxn>
              <a:cxn ang="0">
                <a:pos x="106" y="296"/>
              </a:cxn>
              <a:cxn ang="0">
                <a:pos x="83" y="303"/>
              </a:cxn>
              <a:cxn ang="0">
                <a:pos x="72" y="307"/>
              </a:cxn>
              <a:cxn ang="0">
                <a:pos x="52" y="305"/>
              </a:cxn>
              <a:cxn ang="0">
                <a:pos x="32" y="291"/>
              </a:cxn>
              <a:cxn ang="0">
                <a:pos x="30" y="277"/>
              </a:cxn>
              <a:cxn ang="0">
                <a:pos x="22" y="257"/>
              </a:cxn>
              <a:cxn ang="0">
                <a:pos x="10" y="231"/>
              </a:cxn>
              <a:cxn ang="0">
                <a:pos x="2" y="211"/>
              </a:cxn>
              <a:cxn ang="0">
                <a:pos x="0" y="197"/>
              </a:cxn>
              <a:cxn ang="0">
                <a:pos x="0" y="180"/>
              </a:cxn>
              <a:cxn ang="0">
                <a:pos x="2" y="165"/>
              </a:cxn>
              <a:cxn ang="0">
                <a:pos x="11" y="145"/>
              </a:cxn>
              <a:cxn ang="0">
                <a:pos x="33" y="109"/>
              </a:cxn>
              <a:cxn ang="0">
                <a:pos x="48" y="81"/>
              </a:cxn>
              <a:cxn ang="0">
                <a:pos x="52" y="62"/>
              </a:cxn>
              <a:cxn ang="0">
                <a:pos x="53" y="41"/>
              </a:cxn>
              <a:cxn ang="0">
                <a:pos x="55" y="30"/>
              </a:cxn>
              <a:cxn ang="0">
                <a:pos x="57" y="26"/>
              </a:cxn>
              <a:cxn ang="0">
                <a:pos x="60" y="22"/>
              </a:cxn>
              <a:cxn ang="0">
                <a:pos x="44" y="7"/>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60" name="Freeform 12"/>
          <p:cNvSpPr>
            <a:spLocks/>
          </p:cNvSpPr>
          <p:nvPr>
            <p:custDataLst>
              <p:tags r:id="rId9"/>
            </p:custDataLst>
          </p:nvPr>
        </p:nvSpPr>
        <p:spPr bwMode="auto">
          <a:xfrm>
            <a:off x="4228778" y="2390577"/>
            <a:ext cx="171450" cy="269875"/>
          </a:xfrm>
          <a:custGeom>
            <a:avLst/>
            <a:gdLst/>
            <a:ahLst/>
            <a:cxnLst>
              <a:cxn ang="0">
                <a:pos x="26" y="2"/>
              </a:cxn>
              <a:cxn ang="0">
                <a:pos x="95" y="13"/>
              </a:cxn>
              <a:cxn ang="0">
                <a:pos x="116" y="23"/>
              </a:cxn>
              <a:cxn ang="0">
                <a:pos x="80" y="47"/>
              </a:cxn>
              <a:cxn ang="0">
                <a:pos x="64" y="62"/>
              </a:cxn>
              <a:cxn ang="0">
                <a:pos x="77" y="69"/>
              </a:cxn>
              <a:cxn ang="0">
                <a:pos x="167" y="79"/>
              </a:cxn>
              <a:cxn ang="0">
                <a:pos x="210" y="109"/>
              </a:cxn>
              <a:cxn ang="0">
                <a:pos x="154" y="127"/>
              </a:cxn>
              <a:cxn ang="0">
                <a:pos x="147" y="138"/>
              </a:cxn>
              <a:cxn ang="0">
                <a:pos x="191" y="143"/>
              </a:cxn>
              <a:cxn ang="0">
                <a:pos x="211" y="156"/>
              </a:cxn>
              <a:cxn ang="0">
                <a:pos x="243" y="191"/>
              </a:cxn>
              <a:cxn ang="0">
                <a:pos x="258" y="212"/>
              </a:cxn>
              <a:cxn ang="0">
                <a:pos x="260" y="237"/>
              </a:cxn>
              <a:cxn ang="0">
                <a:pos x="272" y="254"/>
              </a:cxn>
              <a:cxn ang="0">
                <a:pos x="286" y="279"/>
              </a:cxn>
              <a:cxn ang="0">
                <a:pos x="306" y="297"/>
              </a:cxn>
              <a:cxn ang="0">
                <a:pos x="327" y="320"/>
              </a:cxn>
              <a:cxn ang="0">
                <a:pos x="346" y="337"/>
              </a:cxn>
              <a:cxn ang="0">
                <a:pos x="370" y="341"/>
              </a:cxn>
              <a:cxn ang="0">
                <a:pos x="396" y="365"/>
              </a:cxn>
              <a:cxn ang="0">
                <a:pos x="395" y="395"/>
              </a:cxn>
              <a:cxn ang="0">
                <a:pos x="382" y="404"/>
              </a:cxn>
              <a:cxn ang="0">
                <a:pos x="367" y="415"/>
              </a:cxn>
              <a:cxn ang="0">
                <a:pos x="368" y="426"/>
              </a:cxn>
              <a:cxn ang="0">
                <a:pos x="376" y="443"/>
              </a:cxn>
              <a:cxn ang="0">
                <a:pos x="359" y="463"/>
              </a:cxn>
              <a:cxn ang="0">
                <a:pos x="146" y="500"/>
              </a:cxn>
              <a:cxn ang="0">
                <a:pos x="68" y="508"/>
              </a:cxn>
              <a:cxn ang="0">
                <a:pos x="53" y="518"/>
              </a:cxn>
              <a:cxn ang="0">
                <a:pos x="58" y="493"/>
              </a:cxn>
              <a:cxn ang="0">
                <a:pos x="71" y="476"/>
              </a:cxn>
              <a:cxn ang="0">
                <a:pos x="114" y="458"/>
              </a:cxn>
              <a:cxn ang="0">
                <a:pos x="172" y="439"/>
              </a:cxn>
              <a:cxn ang="0">
                <a:pos x="179" y="426"/>
              </a:cxn>
              <a:cxn ang="0">
                <a:pos x="171" y="434"/>
              </a:cxn>
              <a:cxn ang="0">
                <a:pos x="111" y="432"/>
              </a:cxn>
              <a:cxn ang="0">
                <a:pos x="76" y="420"/>
              </a:cxn>
              <a:cxn ang="0">
                <a:pos x="77" y="402"/>
              </a:cxn>
              <a:cxn ang="0">
                <a:pos x="95" y="391"/>
              </a:cxn>
              <a:cxn ang="0">
                <a:pos x="87" y="352"/>
              </a:cxn>
              <a:cxn ang="0">
                <a:pos x="105" y="329"/>
              </a:cxn>
              <a:cxn ang="0">
                <a:pos x="154" y="309"/>
              </a:cxn>
              <a:cxn ang="0">
                <a:pos x="172" y="291"/>
              </a:cxn>
              <a:cxn ang="0">
                <a:pos x="148" y="271"/>
              </a:cxn>
              <a:cxn ang="0">
                <a:pos x="139" y="247"/>
              </a:cxn>
              <a:cxn ang="0">
                <a:pos x="94" y="239"/>
              </a:cxn>
              <a:cxn ang="0">
                <a:pos x="80" y="216"/>
              </a:cxn>
              <a:cxn ang="0">
                <a:pos x="90" y="192"/>
              </a:cxn>
              <a:cxn ang="0">
                <a:pos x="100" y="168"/>
              </a:cxn>
              <a:cxn ang="0">
                <a:pos x="73" y="186"/>
              </a:cxn>
              <a:cxn ang="0">
                <a:pos x="22" y="162"/>
              </a:cxn>
              <a:cxn ang="0">
                <a:pos x="20" y="142"/>
              </a:cxn>
              <a:cxn ang="0">
                <a:pos x="14" y="131"/>
              </a:cxn>
              <a:cxn ang="0">
                <a:pos x="20" y="63"/>
              </a:cxn>
              <a:cxn ang="0">
                <a:pos x="19" y="49"/>
              </a:cxn>
              <a:cxn ang="0">
                <a:pos x="4" y="40"/>
              </a:cxn>
              <a:cxn ang="0">
                <a:pos x="20" y="19"/>
              </a:cxn>
              <a:cxn ang="0">
                <a:pos x="3" y="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C1CD23"/>
          </a:solidFill>
          <a:ln w="9525" cmpd="sng">
            <a:solidFill>
              <a:srgbClr val="FFFFFF"/>
            </a:solidFill>
            <a:prstDash val="solid"/>
            <a:round/>
            <a:headEnd/>
            <a:tailEnd/>
          </a:ln>
        </p:spPr>
        <p:txBody>
          <a:bodyPr/>
          <a:lstStyle/>
          <a:p>
            <a:endParaRPr lang="en-US" dirty="0">
              <a:solidFill>
                <a:srgbClr val="C1CD23"/>
              </a:solidFill>
            </a:endParaRPr>
          </a:p>
        </p:txBody>
      </p:sp>
      <p:sp>
        <p:nvSpPr>
          <p:cNvPr id="2061" name="Freeform 13"/>
          <p:cNvSpPr>
            <a:spLocks/>
          </p:cNvSpPr>
          <p:nvPr>
            <p:custDataLst>
              <p:tags r:id="rId10"/>
            </p:custDataLst>
          </p:nvPr>
        </p:nvSpPr>
        <p:spPr bwMode="auto">
          <a:xfrm>
            <a:off x="4587553" y="2693789"/>
            <a:ext cx="169862" cy="76200"/>
          </a:xfrm>
          <a:custGeom>
            <a:avLst/>
            <a:gdLst/>
            <a:ahLst/>
            <a:cxnLst>
              <a:cxn ang="0">
                <a:pos x="190" y="21"/>
              </a:cxn>
              <a:cxn ang="0">
                <a:pos x="177" y="31"/>
              </a:cxn>
              <a:cxn ang="0">
                <a:pos x="174" y="45"/>
              </a:cxn>
              <a:cxn ang="0">
                <a:pos x="168" y="53"/>
              </a:cxn>
              <a:cxn ang="0">
                <a:pos x="166" y="61"/>
              </a:cxn>
              <a:cxn ang="0">
                <a:pos x="177" y="74"/>
              </a:cxn>
              <a:cxn ang="0">
                <a:pos x="155" y="86"/>
              </a:cxn>
              <a:cxn ang="0">
                <a:pos x="108" y="96"/>
              </a:cxn>
              <a:cxn ang="0">
                <a:pos x="77" y="97"/>
              </a:cxn>
              <a:cxn ang="0">
                <a:pos x="52" y="95"/>
              </a:cxn>
              <a:cxn ang="0">
                <a:pos x="4" y="111"/>
              </a:cxn>
              <a:cxn ang="0">
                <a:pos x="0" y="129"/>
              </a:cxn>
              <a:cxn ang="0">
                <a:pos x="4" y="131"/>
              </a:cxn>
              <a:cxn ang="0">
                <a:pos x="12" y="131"/>
              </a:cxn>
              <a:cxn ang="0">
                <a:pos x="51" y="129"/>
              </a:cxn>
              <a:cxn ang="0">
                <a:pos x="114" y="127"/>
              </a:cxn>
              <a:cxn ang="0">
                <a:pos x="123" y="134"/>
              </a:cxn>
              <a:cxn ang="0">
                <a:pos x="137" y="141"/>
              </a:cxn>
              <a:cxn ang="0">
                <a:pos x="159" y="147"/>
              </a:cxn>
              <a:cxn ang="0">
                <a:pos x="185" y="148"/>
              </a:cxn>
              <a:cxn ang="0">
                <a:pos x="210" y="148"/>
              </a:cxn>
              <a:cxn ang="0">
                <a:pos x="233" y="148"/>
              </a:cxn>
              <a:cxn ang="0">
                <a:pos x="255" y="148"/>
              </a:cxn>
              <a:cxn ang="0">
                <a:pos x="275" y="143"/>
              </a:cxn>
              <a:cxn ang="0">
                <a:pos x="301" y="134"/>
              </a:cxn>
              <a:cxn ang="0">
                <a:pos x="334" y="121"/>
              </a:cxn>
              <a:cxn ang="0">
                <a:pos x="353" y="103"/>
              </a:cxn>
              <a:cxn ang="0">
                <a:pos x="372" y="72"/>
              </a:cxn>
              <a:cxn ang="0">
                <a:pos x="376" y="52"/>
              </a:cxn>
              <a:cxn ang="0">
                <a:pos x="363" y="44"/>
              </a:cxn>
              <a:cxn ang="0">
                <a:pos x="357" y="32"/>
              </a:cxn>
              <a:cxn ang="0">
                <a:pos x="347" y="22"/>
              </a:cxn>
              <a:cxn ang="0">
                <a:pos x="334" y="17"/>
              </a:cxn>
              <a:cxn ang="0">
                <a:pos x="319" y="8"/>
              </a:cxn>
              <a:cxn ang="0">
                <a:pos x="203" y="18"/>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62" name="Freeform 14"/>
          <p:cNvSpPr>
            <a:spLocks/>
          </p:cNvSpPr>
          <p:nvPr>
            <p:custDataLst>
              <p:tags r:id="rId11"/>
            </p:custDataLst>
          </p:nvPr>
        </p:nvSpPr>
        <p:spPr bwMode="auto">
          <a:xfrm>
            <a:off x="6079803" y="2542977"/>
            <a:ext cx="1281112" cy="1038225"/>
          </a:xfrm>
          <a:custGeom>
            <a:avLst/>
            <a:gdLst/>
            <a:ahLst/>
            <a:cxnLst>
              <a:cxn ang="0">
                <a:pos x="373" y="1071"/>
              </a:cxn>
              <a:cxn ang="0">
                <a:pos x="385" y="1182"/>
              </a:cxn>
              <a:cxn ang="0">
                <a:pos x="478" y="1358"/>
              </a:cxn>
              <a:cxn ang="0">
                <a:pos x="768" y="1492"/>
              </a:cxn>
              <a:cxn ang="0">
                <a:pos x="1036" y="1552"/>
              </a:cxn>
              <a:cxn ang="0">
                <a:pos x="1124" y="1529"/>
              </a:cxn>
              <a:cxn ang="0">
                <a:pos x="1401" y="1448"/>
              </a:cxn>
              <a:cxn ang="0">
                <a:pos x="1547" y="1542"/>
              </a:cxn>
              <a:cxn ang="0">
                <a:pos x="1577" y="1697"/>
              </a:cxn>
              <a:cxn ang="0">
                <a:pos x="1607" y="1773"/>
              </a:cxn>
              <a:cxn ang="0">
                <a:pos x="1706" y="1912"/>
              </a:cxn>
              <a:cxn ang="0">
                <a:pos x="1842" y="1859"/>
              </a:cxn>
              <a:cxn ang="0">
                <a:pos x="2072" y="1854"/>
              </a:cxn>
              <a:cxn ang="0">
                <a:pos x="2265" y="1983"/>
              </a:cxn>
              <a:cxn ang="0">
                <a:pos x="2357" y="1910"/>
              </a:cxn>
              <a:cxn ang="0">
                <a:pos x="2457" y="1866"/>
              </a:cxn>
              <a:cxn ang="0">
                <a:pos x="2546" y="1826"/>
              </a:cxn>
              <a:cxn ang="0">
                <a:pos x="2683" y="1732"/>
              </a:cxn>
              <a:cxn ang="0">
                <a:pos x="2719" y="1616"/>
              </a:cxn>
              <a:cxn ang="0">
                <a:pos x="2794" y="1420"/>
              </a:cxn>
              <a:cxn ang="0">
                <a:pos x="2705" y="1375"/>
              </a:cxn>
              <a:cxn ang="0">
                <a:pos x="2640" y="1273"/>
              </a:cxn>
              <a:cxn ang="0">
                <a:pos x="2669" y="1227"/>
              </a:cxn>
              <a:cxn ang="0">
                <a:pos x="2532" y="1061"/>
              </a:cxn>
              <a:cxn ang="0">
                <a:pos x="2583" y="993"/>
              </a:cxn>
              <a:cxn ang="0">
                <a:pos x="2453" y="962"/>
              </a:cxn>
              <a:cxn ang="0">
                <a:pos x="2333" y="887"/>
              </a:cxn>
              <a:cxn ang="0">
                <a:pos x="2368" y="836"/>
              </a:cxn>
              <a:cxn ang="0">
                <a:pos x="2443" y="756"/>
              </a:cxn>
              <a:cxn ang="0">
                <a:pos x="2496" y="780"/>
              </a:cxn>
              <a:cxn ang="0">
                <a:pos x="2532" y="853"/>
              </a:cxn>
              <a:cxn ang="0">
                <a:pos x="2689" y="763"/>
              </a:cxn>
              <a:cxn ang="0">
                <a:pos x="2828" y="673"/>
              </a:cxn>
              <a:cxn ang="0">
                <a:pos x="2886" y="564"/>
              </a:cxn>
              <a:cxn ang="0">
                <a:pos x="2928" y="494"/>
              </a:cxn>
              <a:cxn ang="0">
                <a:pos x="2893" y="307"/>
              </a:cxn>
              <a:cxn ang="0">
                <a:pos x="2722" y="341"/>
              </a:cxn>
              <a:cxn ang="0">
                <a:pos x="2461" y="205"/>
              </a:cxn>
              <a:cxn ang="0">
                <a:pos x="2300" y="89"/>
              </a:cxn>
              <a:cxn ang="0">
                <a:pos x="1980" y="53"/>
              </a:cxn>
              <a:cxn ang="0">
                <a:pos x="2007" y="155"/>
              </a:cxn>
              <a:cxn ang="0">
                <a:pos x="1952" y="227"/>
              </a:cxn>
              <a:cxn ang="0">
                <a:pos x="2025" y="350"/>
              </a:cxn>
              <a:cxn ang="0">
                <a:pos x="2146" y="370"/>
              </a:cxn>
              <a:cxn ang="0">
                <a:pos x="2041" y="455"/>
              </a:cxn>
              <a:cxn ang="0">
                <a:pos x="1891" y="570"/>
              </a:cxn>
              <a:cxn ang="0">
                <a:pos x="1630" y="713"/>
              </a:cxn>
              <a:cxn ang="0">
                <a:pos x="1228" y="659"/>
              </a:cxn>
              <a:cxn ang="0">
                <a:pos x="1036" y="560"/>
              </a:cxn>
              <a:cxn ang="0">
                <a:pos x="752" y="495"/>
              </a:cxn>
              <a:cxn ang="0">
                <a:pos x="686" y="379"/>
              </a:cxn>
              <a:cxn ang="0">
                <a:pos x="512" y="299"/>
              </a:cxn>
              <a:cxn ang="0">
                <a:pos x="430" y="311"/>
              </a:cxn>
              <a:cxn ang="0">
                <a:pos x="423" y="388"/>
              </a:cxn>
              <a:cxn ang="0">
                <a:pos x="305" y="382"/>
              </a:cxn>
              <a:cxn ang="0">
                <a:pos x="227" y="507"/>
              </a:cxn>
              <a:cxn ang="0">
                <a:pos x="260" y="595"/>
              </a:cxn>
              <a:cxn ang="0">
                <a:pos x="252" y="716"/>
              </a:cxn>
              <a:cxn ang="0">
                <a:pos x="118" y="781"/>
              </a:cxn>
              <a:cxn ang="0">
                <a:pos x="40" y="894"/>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63" name="Freeform 15"/>
          <p:cNvSpPr>
            <a:spLocks/>
          </p:cNvSpPr>
          <p:nvPr>
            <p:custDataLst>
              <p:tags r:id="rId12"/>
            </p:custDataLst>
          </p:nvPr>
        </p:nvSpPr>
        <p:spPr bwMode="auto">
          <a:xfrm>
            <a:off x="4771703" y="2084189"/>
            <a:ext cx="220662" cy="273050"/>
          </a:xfrm>
          <a:custGeom>
            <a:avLst/>
            <a:gdLst/>
            <a:ahLst/>
            <a:cxnLst>
              <a:cxn ang="0">
                <a:pos x="345" y="493"/>
              </a:cxn>
              <a:cxn ang="0">
                <a:pos x="256" y="505"/>
              </a:cxn>
              <a:cxn ang="0">
                <a:pos x="235" y="517"/>
              </a:cxn>
              <a:cxn ang="0">
                <a:pos x="210" y="522"/>
              </a:cxn>
              <a:cxn ang="0">
                <a:pos x="155" y="524"/>
              </a:cxn>
              <a:cxn ang="0">
                <a:pos x="106" y="522"/>
              </a:cxn>
              <a:cxn ang="0">
                <a:pos x="94" y="516"/>
              </a:cxn>
              <a:cxn ang="0">
                <a:pos x="71" y="509"/>
              </a:cxn>
              <a:cxn ang="0">
                <a:pos x="36" y="496"/>
              </a:cxn>
              <a:cxn ang="0">
                <a:pos x="22" y="486"/>
              </a:cxn>
              <a:cxn ang="0">
                <a:pos x="20" y="477"/>
              </a:cxn>
              <a:cxn ang="0">
                <a:pos x="27" y="463"/>
              </a:cxn>
              <a:cxn ang="0">
                <a:pos x="32" y="445"/>
              </a:cxn>
              <a:cxn ang="0">
                <a:pos x="28" y="432"/>
              </a:cxn>
              <a:cxn ang="0">
                <a:pos x="10" y="417"/>
              </a:cxn>
              <a:cxn ang="0">
                <a:pos x="1" y="407"/>
              </a:cxn>
              <a:cxn ang="0">
                <a:pos x="1" y="391"/>
              </a:cxn>
              <a:cxn ang="0">
                <a:pos x="17" y="360"/>
              </a:cxn>
              <a:cxn ang="0">
                <a:pos x="48" y="328"/>
              </a:cxn>
              <a:cxn ang="0">
                <a:pos x="86" y="299"/>
              </a:cxn>
              <a:cxn ang="0">
                <a:pos x="124" y="279"/>
              </a:cxn>
              <a:cxn ang="0">
                <a:pos x="160" y="272"/>
              </a:cxn>
              <a:cxn ang="0">
                <a:pos x="155" y="264"/>
              </a:cxn>
              <a:cxn ang="0">
                <a:pos x="142" y="259"/>
              </a:cxn>
              <a:cxn ang="0">
                <a:pos x="133" y="251"/>
              </a:cxn>
              <a:cxn ang="0">
                <a:pos x="127" y="229"/>
              </a:cxn>
              <a:cxn ang="0">
                <a:pos x="124" y="195"/>
              </a:cxn>
              <a:cxn ang="0">
                <a:pos x="115" y="161"/>
              </a:cxn>
              <a:cxn ang="0">
                <a:pos x="100" y="134"/>
              </a:cxn>
              <a:cxn ang="0">
                <a:pos x="68" y="90"/>
              </a:cxn>
              <a:cxn ang="0">
                <a:pos x="86" y="60"/>
              </a:cxn>
              <a:cxn ang="0">
                <a:pos x="106" y="56"/>
              </a:cxn>
              <a:cxn ang="0">
                <a:pos x="130" y="58"/>
              </a:cxn>
              <a:cxn ang="0">
                <a:pos x="139" y="61"/>
              </a:cxn>
              <a:cxn ang="0">
                <a:pos x="160" y="56"/>
              </a:cxn>
              <a:cxn ang="0">
                <a:pos x="164" y="33"/>
              </a:cxn>
              <a:cxn ang="0">
                <a:pos x="171" y="13"/>
              </a:cxn>
              <a:cxn ang="0">
                <a:pos x="187" y="0"/>
              </a:cxn>
              <a:cxn ang="0">
                <a:pos x="225" y="0"/>
              </a:cxn>
              <a:cxn ang="0">
                <a:pos x="254" y="8"/>
              </a:cxn>
              <a:cxn ang="0">
                <a:pos x="280" y="21"/>
              </a:cxn>
              <a:cxn ang="0">
                <a:pos x="279" y="62"/>
              </a:cxn>
              <a:cxn ang="0">
                <a:pos x="292" y="77"/>
              </a:cxn>
              <a:cxn ang="0">
                <a:pos x="319" y="94"/>
              </a:cxn>
              <a:cxn ang="0">
                <a:pos x="356" y="119"/>
              </a:cxn>
              <a:cxn ang="0">
                <a:pos x="346" y="135"/>
              </a:cxn>
              <a:cxn ang="0">
                <a:pos x="340" y="153"/>
              </a:cxn>
              <a:cxn ang="0">
                <a:pos x="344" y="176"/>
              </a:cxn>
              <a:cxn ang="0">
                <a:pos x="363" y="200"/>
              </a:cxn>
              <a:cxn ang="0">
                <a:pos x="378" y="210"/>
              </a:cxn>
              <a:cxn ang="0">
                <a:pos x="386" y="256"/>
              </a:cxn>
              <a:cxn ang="0">
                <a:pos x="404" y="289"/>
              </a:cxn>
              <a:cxn ang="0">
                <a:pos x="432" y="315"/>
              </a:cxn>
              <a:cxn ang="0">
                <a:pos x="463" y="335"/>
              </a:cxn>
              <a:cxn ang="0">
                <a:pos x="466" y="390"/>
              </a:cxn>
              <a:cxn ang="0">
                <a:pos x="397" y="457"/>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64" name="Freeform 16"/>
          <p:cNvSpPr>
            <a:spLocks/>
          </p:cNvSpPr>
          <p:nvPr>
            <p:custDataLst>
              <p:tags r:id="rId13"/>
            </p:custDataLst>
          </p:nvPr>
        </p:nvSpPr>
        <p:spPr bwMode="auto">
          <a:xfrm>
            <a:off x="4508178" y="2501702"/>
            <a:ext cx="182562" cy="238125"/>
          </a:xfrm>
          <a:custGeom>
            <a:avLst/>
            <a:gdLst/>
            <a:ahLst/>
            <a:cxnLst>
              <a:cxn ang="0">
                <a:pos x="426" y="190"/>
              </a:cxn>
              <a:cxn ang="0">
                <a:pos x="408" y="128"/>
              </a:cxn>
              <a:cxn ang="0">
                <a:pos x="387" y="85"/>
              </a:cxn>
              <a:cxn ang="0">
                <a:pos x="367" y="62"/>
              </a:cxn>
              <a:cxn ang="0">
                <a:pos x="356" y="58"/>
              </a:cxn>
              <a:cxn ang="0">
                <a:pos x="335" y="45"/>
              </a:cxn>
              <a:cxn ang="0">
                <a:pos x="314" y="38"/>
              </a:cxn>
              <a:cxn ang="0">
                <a:pos x="293" y="38"/>
              </a:cxn>
              <a:cxn ang="0">
                <a:pos x="276" y="42"/>
              </a:cxn>
              <a:cxn ang="0">
                <a:pos x="251" y="58"/>
              </a:cxn>
              <a:cxn ang="0">
                <a:pos x="235" y="67"/>
              </a:cxn>
              <a:cxn ang="0">
                <a:pos x="217" y="66"/>
              </a:cxn>
              <a:cxn ang="0">
                <a:pos x="174" y="37"/>
              </a:cxn>
              <a:cxn ang="0">
                <a:pos x="113" y="0"/>
              </a:cxn>
              <a:cxn ang="0">
                <a:pos x="95" y="23"/>
              </a:cxn>
              <a:cxn ang="0">
                <a:pos x="93" y="43"/>
              </a:cxn>
              <a:cxn ang="0">
                <a:pos x="98" y="52"/>
              </a:cxn>
              <a:cxn ang="0">
                <a:pos x="119" y="69"/>
              </a:cxn>
              <a:cxn ang="0">
                <a:pos x="99" y="73"/>
              </a:cxn>
              <a:cxn ang="0">
                <a:pos x="66" y="93"/>
              </a:cxn>
              <a:cxn ang="0">
                <a:pos x="58" y="119"/>
              </a:cxn>
              <a:cxn ang="0">
                <a:pos x="45" y="138"/>
              </a:cxn>
              <a:cxn ang="0">
                <a:pos x="35" y="156"/>
              </a:cxn>
              <a:cxn ang="0">
                <a:pos x="33" y="179"/>
              </a:cxn>
              <a:cxn ang="0">
                <a:pos x="7" y="238"/>
              </a:cxn>
              <a:cxn ang="0">
                <a:pos x="15" y="246"/>
              </a:cxn>
              <a:cxn ang="0">
                <a:pos x="26" y="247"/>
              </a:cxn>
              <a:cxn ang="0">
                <a:pos x="33" y="346"/>
              </a:cxn>
              <a:cxn ang="0">
                <a:pos x="93" y="353"/>
              </a:cxn>
              <a:cxn ang="0">
                <a:pos x="104" y="376"/>
              </a:cxn>
              <a:cxn ang="0">
                <a:pos x="89" y="425"/>
              </a:cxn>
              <a:cxn ang="0">
                <a:pos x="109" y="447"/>
              </a:cxn>
              <a:cxn ang="0">
                <a:pos x="152" y="447"/>
              </a:cxn>
              <a:cxn ang="0">
                <a:pos x="205" y="444"/>
              </a:cxn>
              <a:cxn ang="0">
                <a:pos x="276" y="446"/>
              </a:cxn>
              <a:cxn ang="0">
                <a:pos x="343" y="442"/>
              </a:cxn>
              <a:cxn ang="0">
                <a:pos x="372" y="432"/>
              </a:cxn>
              <a:cxn ang="0">
                <a:pos x="359" y="413"/>
              </a:cxn>
              <a:cxn ang="0">
                <a:pos x="369" y="403"/>
              </a:cxn>
              <a:cxn ang="0">
                <a:pos x="372" y="382"/>
              </a:cxn>
              <a:cxn ang="0">
                <a:pos x="380" y="367"/>
              </a:cxn>
              <a:cxn ang="0">
                <a:pos x="343" y="344"/>
              </a:cxn>
              <a:cxn ang="0">
                <a:pos x="325" y="323"/>
              </a:cxn>
              <a:cxn ang="0">
                <a:pos x="311" y="294"/>
              </a:cxn>
              <a:cxn ang="0">
                <a:pos x="294" y="277"/>
              </a:cxn>
              <a:cxn ang="0">
                <a:pos x="314" y="275"/>
              </a:cxn>
              <a:cxn ang="0">
                <a:pos x="346" y="271"/>
              </a:cxn>
              <a:cxn ang="0">
                <a:pos x="369" y="260"/>
              </a:cxn>
              <a:cxn ang="0">
                <a:pos x="407" y="240"/>
              </a:cxn>
              <a:cxn ang="0">
                <a:pos x="438" y="235"/>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6666FF"/>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65" name="Freeform 17"/>
          <p:cNvSpPr>
            <a:spLocks/>
          </p:cNvSpPr>
          <p:nvPr>
            <p:custDataLst>
              <p:tags r:id="rId14"/>
            </p:custDataLst>
          </p:nvPr>
        </p:nvSpPr>
        <p:spPr bwMode="auto">
          <a:xfrm>
            <a:off x="4533578" y="2758877"/>
            <a:ext cx="250825" cy="274637"/>
          </a:xfrm>
          <a:custGeom>
            <a:avLst/>
            <a:gdLst/>
            <a:ahLst/>
            <a:cxnLst>
              <a:cxn ang="0">
                <a:pos x="327" y="88"/>
              </a:cxn>
              <a:cxn ang="0">
                <a:pos x="312" y="85"/>
              </a:cxn>
              <a:cxn ang="0">
                <a:pos x="301" y="79"/>
              </a:cxn>
              <a:cxn ang="0">
                <a:pos x="275" y="66"/>
              </a:cxn>
              <a:cxn ang="0">
                <a:pos x="251" y="78"/>
              </a:cxn>
              <a:cxn ang="0">
                <a:pos x="246" y="105"/>
              </a:cxn>
              <a:cxn ang="0">
                <a:pos x="253" y="153"/>
              </a:cxn>
              <a:cxn ang="0">
                <a:pos x="270" y="172"/>
              </a:cxn>
              <a:cxn ang="0">
                <a:pos x="287" y="178"/>
              </a:cxn>
              <a:cxn ang="0">
                <a:pos x="298" y="191"/>
              </a:cxn>
              <a:cxn ang="0">
                <a:pos x="351" y="225"/>
              </a:cxn>
              <a:cxn ang="0">
                <a:pos x="449" y="309"/>
              </a:cxn>
              <a:cxn ang="0">
                <a:pos x="477" y="322"/>
              </a:cxn>
              <a:cxn ang="0">
                <a:pos x="504" y="328"/>
              </a:cxn>
              <a:cxn ang="0">
                <a:pos x="536" y="356"/>
              </a:cxn>
              <a:cxn ang="0">
                <a:pos x="578" y="376"/>
              </a:cxn>
              <a:cxn ang="0">
                <a:pos x="565" y="407"/>
              </a:cxn>
              <a:cxn ang="0">
                <a:pos x="526" y="383"/>
              </a:cxn>
              <a:cxn ang="0">
                <a:pos x="508" y="376"/>
              </a:cxn>
              <a:cxn ang="0">
                <a:pos x="498" y="397"/>
              </a:cxn>
              <a:cxn ang="0">
                <a:pos x="506" y="426"/>
              </a:cxn>
              <a:cxn ang="0">
                <a:pos x="514" y="442"/>
              </a:cxn>
              <a:cxn ang="0">
                <a:pos x="500" y="468"/>
              </a:cxn>
              <a:cxn ang="0">
                <a:pos x="483" y="505"/>
              </a:cxn>
              <a:cxn ang="0">
                <a:pos x="465" y="522"/>
              </a:cxn>
              <a:cxn ang="0">
                <a:pos x="436" y="505"/>
              </a:cxn>
              <a:cxn ang="0">
                <a:pos x="456" y="484"/>
              </a:cxn>
              <a:cxn ang="0">
                <a:pos x="465" y="467"/>
              </a:cxn>
              <a:cxn ang="0">
                <a:pos x="461" y="441"/>
              </a:cxn>
              <a:cxn ang="0">
                <a:pos x="427" y="395"/>
              </a:cxn>
              <a:cxn ang="0">
                <a:pos x="385" y="369"/>
              </a:cxn>
              <a:cxn ang="0">
                <a:pos x="355" y="356"/>
              </a:cxn>
              <a:cxn ang="0">
                <a:pos x="318" y="330"/>
              </a:cxn>
              <a:cxn ang="0">
                <a:pos x="268" y="315"/>
              </a:cxn>
              <a:cxn ang="0">
                <a:pos x="218" y="285"/>
              </a:cxn>
              <a:cxn ang="0">
                <a:pos x="162" y="229"/>
              </a:cxn>
              <a:cxn ang="0">
                <a:pos x="126" y="168"/>
              </a:cxn>
              <a:cxn ang="0">
                <a:pos x="77" y="154"/>
              </a:cxn>
              <a:cxn ang="0">
                <a:pos x="51" y="157"/>
              </a:cxn>
              <a:cxn ang="0">
                <a:pos x="15" y="165"/>
              </a:cxn>
              <a:cxn ang="0">
                <a:pos x="3" y="133"/>
              </a:cxn>
              <a:cxn ang="0">
                <a:pos x="1" y="93"/>
              </a:cxn>
              <a:cxn ang="0">
                <a:pos x="6" y="49"/>
              </a:cxn>
              <a:cxn ang="0">
                <a:pos x="45" y="41"/>
              </a:cxn>
              <a:cxn ang="0">
                <a:pos x="68" y="33"/>
              </a:cxn>
              <a:cxn ang="0">
                <a:pos x="83" y="48"/>
              </a:cxn>
              <a:cxn ang="0">
                <a:pos x="104" y="44"/>
              </a:cxn>
              <a:cxn ang="0">
                <a:pos x="149" y="16"/>
              </a:cxn>
              <a:cxn ang="0">
                <a:pos x="239" y="0"/>
              </a:cxn>
              <a:cxn ang="0">
                <a:pos x="257" y="13"/>
              </a:cxn>
              <a:cxn ang="0">
                <a:pos x="332" y="19"/>
              </a:cxn>
              <a:cxn ang="0">
                <a:pos x="322" y="65"/>
              </a:cxn>
              <a:cxn ang="0">
                <a:pos x="325" y="90"/>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66" name="Freeform 18"/>
          <p:cNvSpPr>
            <a:spLocks/>
          </p:cNvSpPr>
          <p:nvPr>
            <p:custDataLst>
              <p:tags r:id="rId15"/>
            </p:custDataLst>
          </p:nvPr>
        </p:nvSpPr>
        <p:spPr bwMode="auto">
          <a:xfrm>
            <a:off x="4551040" y="2927152"/>
            <a:ext cx="33338" cy="82550"/>
          </a:xfrm>
          <a:custGeom>
            <a:avLst/>
            <a:gdLst/>
            <a:ahLst/>
            <a:cxnLst>
              <a:cxn ang="0">
                <a:pos x="0" y="37"/>
              </a:cxn>
              <a:cxn ang="0">
                <a:pos x="6" y="37"/>
              </a:cxn>
              <a:cxn ang="0">
                <a:pos x="11" y="36"/>
              </a:cxn>
              <a:cxn ang="0">
                <a:pos x="16" y="35"/>
              </a:cxn>
              <a:cxn ang="0">
                <a:pos x="19" y="33"/>
              </a:cxn>
              <a:cxn ang="0">
                <a:pos x="26" y="28"/>
              </a:cxn>
              <a:cxn ang="0">
                <a:pos x="31" y="22"/>
              </a:cxn>
              <a:cxn ang="0">
                <a:pos x="37" y="16"/>
              </a:cxn>
              <a:cxn ang="0">
                <a:pos x="41" y="10"/>
              </a:cxn>
              <a:cxn ang="0">
                <a:pos x="46" y="5"/>
              </a:cxn>
              <a:cxn ang="0">
                <a:pos x="53" y="0"/>
              </a:cxn>
              <a:cxn ang="0">
                <a:pos x="57" y="3"/>
              </a:cxn>
              <a:cxn ang="0">
                <a:pos x="62" y="7"/>
              </a:cxn>
              <a:cxn ang="0">
                <a:pos x="64" y="10"/>
              </a:cxn>
              <a:cxn ang="0">
                <a:pos x="66" y="14"/>
              </a:cxn>
              <a:cxn ang="0">
                <a:pos x="69" y="22"/>
              </a:cxn>
              <a:cxn ang="0">
                <a:pos x="72" y="32"/>
              </a:cxn>
              <a:cxn ang="0">
                <a:pos x="73" y="40"/>
              </a:cxn>
              <a:cxn ang="0">
                <a:pos x="74" y="49"/>
              </a:cxn>
              <a:cxn ang="0">
                <a:pos x="76" y="58"/>
              </a:cxn>
              <a:cxn ang="0">
                <a:pos x="79" y="67"/>
              </a:cxn>
              <a:cxn ang="0">
                <a:pos x="79" y="98"/>
              </a:cxn>
              <a:cxn ang="0">
                <a:pos x="68" y="115"/>
              </a:cxn>
              <a:cxn ang="0">
                <a:pos x="59" y="129"/>
              </a:cxn>
              <a:cxn ang="0">
                <a:pos x="53" y="136"/>
              </a:cxn>
              <a:cxn ang="0">
                <a:pos x="50" y="144"/>
              </a:cxn>
              <a:cxn ang="0">
                <a:pos x="48" y="151"/>
              </a:cxn>
              <a:cxn ang="0">
                <a:pos x="46" y="160"/>
              </a:cxn>
              <a:cxn ang="0">
                <a:pos x="40" y="155"/>
              </a:cxn>
              <a:cxn ang="0">
                <a:pos x="33" y="150"/>
              </a:cxn>
              <a:cxn ang="0">
                <a:pos x="28" y="144"/>
              </a:cxn>
              <a:cxn ang="0">
                <a:pos x="22" y="137"/>
              </a:cxn>
              <a:cxn ang="0">
                <a:pos x="18" y="130"/>
              </a:cxn>
              <a:cxn ang="0">
                <a:pos x="15" y="123"/>
              </a:cxn>
              <a:cxn ang="0">
                <a:pos x="11" y="115"/>
              </a:cxn>
              <a:cxn ang="0">
                <a:pos x="8" y="108"/>
              </a:cxn>
              <a:cxn ang="0">
                <a:pos x="4" y="91"/>
              </a:cxn>
              <a:cxn ang="0">
                <a:pos x="1" y="73"/>
              </a:cxn>
              <a:cxn ang="0">
                <a:pos x="0" y="55"/>
              </a:cxn>
              <a:cxn ang="0">
                <a:pos x="0" y="37"/>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nvGrpSpPr>
          <p:cNvPr id="2" name="Group 19"/>
          <p:cNvGrpSpPr>
            <a:grpSpLocks/>
          </p:cNvGrpSpPr>
          <p:nvPr>
            <p:custDataLst>
              <p:tags r:id="rId16"/>
            </p:custDataLst>
          </p:nvPr>
        </p:nvGrpSpPr>
        <p:grpSpPr bwMode="auto">
          <a:xfrm>
            <a:off x="6870378" y="3987602"/>
            <a:ext cx="473075" cy="212725"/>
            <a:chOff x="4488" y="2394"/>
            <a:chExt cx="358" cy="124"/>
          </a:xfrm>
        </p:grpSpPr>
        <p:sp>
          <p:nvSpPr>
            <p:cNvPr id="2068" name="Freeform 20"/>
            <p:cNvSpPr>
              <a:spLocks/>
            </p:cNvSpPr>
            <p:nvPr/>
          </p:nvSpPr>
          <p:spPr bwMode="auto">
            <a:xfrm>
              <a:off x="4675" y="2394"/>
              <a:ext cx="171" cy="124"/>
            </a:xfrm>
            <a:custGeom>
              <a:avLst/>
              <a:gdLst/>
              <a:ahLst/>
              <a:cxnLst>
                <a:cxn ang="0">
                  <a:pos x="424" y="198"/>
                </a:cxn>
                <a:cxn ang="0">
                  <a:pos x="387" y="193"/>
                </a:cxn>
                <a:cxn ang="0">
                  <a:pos x="367" y="203"/>
                </a:cxn>
                <a:cxn ang="0">
                  <a:pos x="354" y="217"/>
                </a:cxn>
                <a:cxn ang="0">
                  <a:pos x="347" y="254"/>
                </a:cxn>
                <a:cxn ang="0">
                  <a:pos x="327" y="306"/>
                </a:cxn>
                <a:cxn ang="0">
                  <a:pos x="305" y="335"/>
                </a:cxn>
                <a:cxn ang="0">
                  <a:pos x="289" y="350"/>
                </a:cxn>
                <a:cxn ang="0">
                  <a:pos x="271" y="359"/>
                </a:cxn>
                <a:cxn ang="0">
                  <a:pos x="256" y="368"/>
                </a:cxn>
                <a:cxn ang="0">
                  <a:pos x="253" y="376"/>
                </a:cxn>
                <a:cxn ang="0">
                  <a:pos x="215" y="370"/>
                </a:cxn>
                <a:cxn ang="0">
                  <a:pos x="183" y="367"/>
                </a:cxn>
                <a:cxn ang="0">
                  <a:pos x="155" y="373"/>
                </a:cxn>
                <a:cxn ang="0">
                  <a:pos x="138" y="388"/>
                </a:cxn>
                <a:cxn ang="0">
                  <a:pos x="97" y="405"/>
                </a:cxn>
                <a:cxn ang="0">
                  <a:pos x="62" y="407"/>
                </a:cxn>
                <a:cxn ang="0">
                  <a:pos x="45" y="400"/>
                </a:cxn>
                <a:cxn ang="0">
                  <a:pos x="15" y="368"/>
                </a:cxn>
                <a:cxn ang="0">
                  <a:pos x="2" y="344"/>
                </a:cxn>
                <a:cxn ang="0">
                  <a:pos x="8" y="335"/>
                </a:cxn>
                <a:cxn ang="0">
                  <a:pos x="34" y="344"/>
                </a:cxn>
                <a:cxn ang="0">
                  <a:pos x="53" y="336"/>
                </a:cxn>
                <a:cxn ang="0">
                  <a:pos x="56" y="314"/>
                </a:cxn>
                <a:cxn ang="0">
                  <a:pos x="71" y="300"/>
                </a:cxn>
                <a:cxn ang="0">
                  <a:pos x="82" y="286"/>
                </a:cxn>
                <a:cxn ang="0">
                  <a:pos x="89" y="272"/>
                </a:cxn>
                <a:cxn ang="0">
                  <a:pos x="101" y="262"/>
                </a:cxn>
                <a:cxn ang="0">
                  <a:pos x="137" y="246"/>
                </a:cxn>
                <a:cxn ang="0">
                  <a:pos x="175" y="232"/>
                </a:cxn>
                <a:cxn ang="0">
                  <a:pos x="202" y="217"/>
                </a:cxn>
                <a:cxn ang="0">
                  <a:pos x="213" y="205"/>
                </a:cxn>
                <a:cxn ang="0">
                  <a:pos x="219" y="191"/>
                </a:cxn>
                <a:cxn ang="0">
                  <a:pos x="227" y="161"/>
                </a:cxn>
                <a:cxn ang="0">
                  <a:pos x="229" y="149"/>
                </a:cxn>
                <a:cxn ang="0">
                  <a:pos x="231" y="152"/>
                </a:cxn>
                <a:cxn ang="0">
                  <a:pos x="239" y="143"/>
                </a:cxn>
                <a:cxn ang="0">
                  <a:pos x="237" y="155"/>
                </a:cxn>
                <a:cxn ang="0">
                  <a:pos x="240" y="174"/>
                </a:cxn>
                <a:cxn ang="0">
                  <a:pos x="251" y="193"/>
                </a:cxn>
                <a:cxn ang="0">
                  <a:pos x="272" y="205"/>
                </a:cxn>
                <a:cxn ang="0">
                  <a:pos x="306" y="204"/>
                </a:cxn>
                <a:cxn ang="0">
                  <a:pos x="320" y="205"/>
                </a:cxn>
                <a:cxn ang="0">
                  <a:pos x="327" y="198"/>
                </a:cxn>
                <a:cxn ang="0">
                  <a:pos x="324" y="176"/>
                </a:cxn>
                <a:cxn ang="0">
                  <a:pos x="299" y="130"/>
                </a:cxn>
                <a:cxn ang="0">
                  <a:pos x="319" y="109"/>
                </a:cxn>
                <a:cxn ang="0">
                  <a:pos x="344" y="66"/>
                </a:cxn>
                <a:cxn ang="0">
                  <a:pos x="374" y="22"/>
                </a:cxn>
                <a:cxn ang="0">
                  <a:pos x="399" y="0"/>
                </a:cxn>
                <a:cxn ang="0">
                  <a:pos x="401" y="23"/>
                </a:cxn>
                <a:cxn ang="0">
                  <a:pos x="413" y="50"/>
                </a:cxn>
                <a:cxn ang="0">
                  <a:pos x="439" y="75"/>
                </a:cxn>
                <a:cxn ang="0">
                  <a:pos x="486" y="106"/>
                </a:cxn>
                <a:cxn ang="0">
                  <a:pos x="508" y="132"/>
                </a:cxn>
                <a:cxn ang="0">
                  <a:pos x="499" y="149"/>
                </a:cxn>
                <a:cxn ang="0">
                  <a:pos x="478" y="152"/>
                </a:cxn>
                <a:cxn ang="0">
                  <a:pos x="458" y="180"/>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69" name="Freeform 21"/>
            <p:cNvSpPr>
              <a:spLocks/>
            </p:cNvSpPr>
            <p:nvPr/>
          </p:nvSpPr>
          <p:spPr bwMode="auto">
            <a:xfrm>
              <a:off x="4488" y="2420"/>
              <a:ext cx="77" cy="89"/>
            </a:xfrm>
            <a:custGeom>
              <a:avLst/>
              <a:gdLst/>
              <a:ahLst/>
              <a:cxnLst>
                <a:cxn ang="0">
                  <a:pos x="151" y="24"/>
                </a:cxn>
                <a:cxn ang="0">
                  <a:pos x="165" y="48"/>
                </a:cxn>
                <a:cxn ang="0">
                  <a:pos x="174" y="56"/>
                </a:cxn>
                <a:cxn ang="0">
                  <a:pos x="181" y="60"/>
                </a:cxn>
                <a:cxn ang="0">
                  <a:pos x="186" y="166"/>
                </a:cxn>
                <a:cxn ang="0">
                  <a:pos x="189" y="196"/>
                </a:cxn>
                <a:cxn ang="0">
                  <a:pos x="193" y="207"/>
                </a:cxn>
                <a:cxn ang="0">
                  <a:pos x="199" y="216"/>
                </a:cxn>
                <a:cxn ang="0">
                  <a:pos x="232" y="246"/>
                </a:cxn>
                <a:cxn ang="0">
                  <a:pos x="219" y="288"/>
                </a:cxn>
                <a:cxn ang="0">
                  <a:pos x="186" y="282"/>
                </a:cxn>
                <a:cxn ang="0">
                  <a:pos x="151" y="264"/>
                </a:cxn>
                <a:cxn ang="0">
                  <a:pos x="113" y="235"/>
                </a:cxn>
                <a:cxn ang="0">
                  <a:pos x="81" y="207"/>
                </a:cxn>
                <a:cxn ang="0">
                  <a:pos x="56" y="176"/>
                </a:cxn>
                <a:cxn ang="0">
                  <a:pos x="31" y="145"/>
                </a:cxn>
                <a:cxn ang="0">
                  <a:pos x="9" y="126"/>
                </a:cxn>
                <a:cxn ang="0">
                  <a:pos x="2" y="117"/>
                </a:cxn>
                <a:cxn ang="0">
                  <a:pos x="0" y="109"/>
                </a:cxn>
                <a:cxn ang="0">
                  <a:pos x="0" y="100"/>
                </a:cxn>
                <a:cxn ang="0">
                  <a:pos x="3" y="92"/>
                </a:cxn>
                <a:cxn ang="0">
                  <a:pos x="11" y="79"/>
                </a:cxn>
                <a:cxn ang="0">
                  <a:pos x="12" y="52"/>
                </a:cxn>
                <a:cxn ang="0">
                  <a:pos x="7" y="15"/>
                </a:cxn>
                <a:cxn ang="0">
                  <a:pos x="13" y="0"/>
                </a:cxn>
                <a:cxn ang="0">
                  <a:pos x="26" y="3"/>
                </a:cxn>
                <a:cxn ang="0">
                  <a:pos x="42" y="10"/>
                </a:cxn>
                <a:cxn ang="0">
                  <a:pos x="59" y="21"/>
                </a:cxn>
                <a:cxn ang="0">
                  <a:pos x="73" y="28"/>
                </a:cxn>
                <a:cxn ang="0">
                  <a:pos x="81" y="31"/>
                </a:cxn>
                <a:cxn ang="0">
                  <a:pos x="91" y="31"/>
                </a:cxn>
                <a:cxn ang="0">
                  <a:pos x="105" y="26"/>
                </a:cxn>
                <a:cxn ang="0">
                  <a:pos x="120" y="19"/>
                </a:cxn>
                <a:cxn ang="0">
                  <a:pos x="133" y="11"/>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sp>
        <p:nvSpPr>
          <p:cNvPr id="2070" name="Freeform 22"/>
          <p:cNvSpPr>
            <a:spLocks/>
          </p:cNvSpPr>
          <p:nvPr>
            <p:custDataLst>
              <p:tags r:id="rId17"/>
            </p:custDataLst>
          </p:nvPr>
        </p:nvSpPr>
        <p:spPr bwMode="auto">
          <a:xfrm>
            <a:off x="4892353" y="1863527"/>
            <a:ext cx="3065462" cy="1074737"/>
          </a:xfrm>
          <a:custGeom>
            <a:avLst/>
            <a:gdLst/>
            <a:ahLst/>
            <a:cxnLst>
              <a:cxn ang="0">
                <a:pos x="725" y="1733"/>
              </a:cxn>
              <a:cxn ang="0">
                <a:pos x="1070" y="1937"/>
              </a:cxn>
              <a:cxn ang="0">
                <a:pos x="1212" y="1814"/>
              </a:cxn>
              <a:cxn ang="0">
                <a:pos x="1674" y="1469"/>
              </a:cxn>
              <a:cxn ang="0">
                <a:pos x="2618" y="1315"/>
              </a:cxn>
              <a:cxn ang="0">
                <a:pos x="3350" y="1494"/>
              </a:cxn>
              <a:cxn ang="0">
                <a:pos x="3676" y="1438"/>
              </a:cxn>
              <a:cxn ang="0">
                <a:pos x="4136" y="1492"/>
              </a:cxn>
              <a:cxn ang="0">
                <a:pos x="4577" y="1509"/>
              </a:cxn>
              <a:cxn ang="0">
                <a:pos x="4759" y="1372"/>
              </a:cxn>
              <a:cxn ang="0">
                <a:pos x="5156" y="1476"/>
              </a:cxn>
              <a:cxn ang="0">
                <a:pos x="5614" y="1598"/>
              </a:cxn>
              <a:cxn ang="0">
                <a:pos x="5604" y="1844"/>
              </a:cxn>
              <a:cxn ang="0">
                <a:pos x="5853" y="1612"/>
              </a:cxn>
              <a:cxn ang="0">
                <a:pos x="5570" y="1256"/>
              </a:cxn>
              <a:cxn ang="0">
                <a:pos x="5331" y="1147"/>
              </a:cxn>
              <a:cxn ang="0">
                <a:pos x="5857" y="982"/>
              </a:cxn>
              <a:cxn ang="0">
                <a:pos x="5974" y="822"/>
              </a:cxn>
              <a:cxn ang="0">
                <a:pos x="6132" y="761"/>
              </a:cxn>
              <a:cxn ang="0">
                <a:pos x="6195" y="974"/>
              </a:cxn>
              <a:cxn ang="0">
                <a:pos x="6352" y="1251"/>
              </a:cxn>
              <a:cxn ang="0">
                <a:pos x="6575" y="1410"/>
              </a:cxn>
              <a:cxn ang="0">
                <a:pos x="6566" y="1214"/>
              </a:cxn>
              <a:cxn ang="0">
                <a:pos x="6373" y="1037"/>
              </a:cxn>
              <a:cxn ang="0">
                <a:pos x="6547" y="885"/>
              </a:cxn>
              <a:cxn ang="0">
                <a:pos x="6801" y="784"/>
              </a:cxn>
              <a:cxn ang="0">
                <a:pos x="6628" y="618"/>
              </a:cxn>
              <a:cxn ang="0">
                <a:pos x="6799" y="636"/>
              </a:cxn>
              <a:cxn ang="0">
                <a:pos x="6861" y="543"/>
              </a:cxn>
              <a:cxn ang="0">
                <a:pos x="6500" y="462"/>
              </a:cxn>
              <a:cxn ang="0">
                <a:pos x="5843" y="410"/>
              </a:cxn>
              <a:cxn ang="0">
                <a:pos x="5693" y="415"/>
              </a:cxn>
              <a:cxn ang="0">
                <a:pos x="4991" y="351"/>
              </a:cxn>
              <a:cxn ang="0">
                <a:pos x="4728" y="290"/>
              </a:cxn>
              <a:cxn ang="0">
                <a:pos x="4412" y="290"/>
              </a:cxn>
              <a:cxn ang="0">
                <a:pos x="4009" y="318"/>
              </a:cxn>
              <a:cxn ang="0">
                <a:pos x="3574" y="261"/>
              </a:cxn>
              <a:cxn ang="0">
                <a:pos x="3290" y="244"/>
              </a:cxn>
              <a:cxn ang="0">
                <a:pos x="3008" y="235"/>
              </a:cxn>
              <a:cxn ang="0">
                <a:pos x="2724" y="58"/>
              </a:cxn>
              <a:cxn ang="0">
                <a:pos x="2617" y="140"/>
              </a:cxn>
              <a:cxn ang="0">
                <a:pos x="2134" y="167"/>
              </a:cxn>
              <a:cxn ang="0">
                <a:pos x="2159" y="200"/>
              </a:cxn>
              <a:cxn ang="0">
                <a:pos x="2198" y="342"/>
              </a:cxn>
              <a:cxn ang="0">
                <a:pos x="1933" y="256"/>
              </a:cxn>
              <a:cxn ang="0">
                <a:pos x="1787" y="273"/>
              </a:cxn>
              <a:cxn ang="0">
                <a:pos x="1917" y="446"/>
              </a:cxn>
              <a:cxn ang="0">
                <a:pos x="2076" y="529"/>
              </a:cxn>
              <a:cxn ang="0">
                <a:pos x="1883" y="593"/>
              </a:cxn>
              <a:cxn ang="0">
                <a:pos x="1832" y="464"/>
              </a:cxn>
              <a:cxn ang="0">
                <a:pos x="1621" y="231"/>
              </a:cxn>
              <a:cxn ang="0">
                <a:pos x="1623" y="451"/>
              </a:cxn>
              <a:cxn ang="0">
                <a:pos x="1238" y="397"/>
              </a:cxn>
              <a:cxn ang="0">
                <a:pos x="1198" y="477"/>
              </a:cxn>
              <a:cxn ang="0">
                <a:pos x="908" y="500"/>
              </a:cxn>
              <a:cxn ang="0">
                <a:pos x="692" y="483"/>
              </a:cxn>
              <a:cxn ang="0">
                <a:pos x="602" y="585"/>
              </a:cxn>
              <a:cxn ang="0">
                <a:pos x="407" y="739"/>
              </a:cxn>
              <a:cxn ang="0">
                <a:pos x="390" y="612"/>
              </a:cxn>
              <a:cxn ang="0">
                <a:pos x="150" y="440"/>
              </a:cxn>
              <a:cxn ang="0">
                <a:pos x="71" y="605"/>
              </a:cxn>
              <a:cxn ang="0">
                <a:pos x="112" y="958"/>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FF99FF"/>
          </a:solidFill>
          <a:ln w="9525" cap="flat" cmpd="sng">
            <a:solidFill>
              <a:srgbClr val="FFFFFF"/>
            </a:solidFill>
            <a:prstDash val="solid"/>
            <a:round/>
            <a:headEnd type="none" w="med" len="med"/>
            <a:tailEnd type="none" w="med" len="med"/>
          </a:ln>
          <a:effectLst/>
        </p:spPr>
        <p:txBody>
          <a:bodyPr/>
          <a:lstStyle/>
          <a:p>
            <a:endParaRPr lang="en-US" sz="800" dirty="0" smtClean="0">
              <a:solidFill>
                <a:prstClr val="white"/>
              </a:solidFill>
            </a:endParaRPr>
          </a:p>
          <a:p>
            <a:endParaRPr lang="en-US" sz="800" dirty="0">
              <a:solidFill>
                <a:prstClr val="white"/>
              </a:solidFill>
            </a:endParaRPr>
          </a:p>
          <a:p>
            <a:pPr lvl="1"/>
            <a:endParaRPr lang="en-US" sz="800" b="1" dirty="0" smtClean="0">
              <a:solidFill>
                <a:prstClr val="white"/>
              </a:solidFill>
            </a:endParaRPr>
          </a:p>
          <a:p>
            <a:endParaRPr lang="en-US" sz="800" b="1" dirty="0" smtClean="0">
              <a:solidFill>
                <a:prstClr val="white"/>
              </a:solidFill>
            </a:endParaRPr>
          </a:p>
        </p:txBody>
      </p:sp>
      <p:sp>
        <p:nvSpPr>
          <p:cNvPr id="2071" name="Freeform 23"/>
          <p:cNvSpPr>
            <a:spLocks/>
          </p:cNvSpPr>
          <p:nvPr>
            <p:custDataLst>
              <p:tags r:id="rId18"/>
            </p:custDataLst>
          </p:nvPr>
        </p:nvSpPr>
        <p:spPr bwMode="auto">
          <a:xfrm>
            <a:off x="4155753" y="2850952"/>
            <a:ext cx="280987" cy="247650"/>
          </a:xfrm>
          <a:custGeom>
            <a:avLst/>
            <a:gdLst/>
            <a:ahLst/>
            <a:cxnLst>
              <a:cxn ang="0">
                <a:pos x="406" y="27"/>
              </a:cxn>
              <a:cxn ang="0">
                <a:pos x="428" y="45"/>
              </a:cxn>
              <a:cxn ang="0">
                <a:pos x="458" y="60"/>
              </a:cxn>
              <a:cxn ang="0">
                <a:pos x="512" y="78"/>
              </a:cxn>
              <a:cxn ang="0">
                <a:pos x="538" y="81"/>
              </a:cxn>
              <a:cxn ang="0">
                <a:pos x="562" y="99"/>
              </a:cxn>
              <a:cxn ang="0">
                <a:pos x="567" y="97"/>
              </a:cxn>
              <a:cxn ang="0">
                <a:pos x="575" y="85"/>
              </a:cxn>
              <a:cxn ang="0">
                <a:pos x="583" y="78"/>
              </a:cxn>
              <a:cxn ang="0">
                <a:pos x="603" y="80"/>
              </a:cxn>
              <a:cxn ang="0">
                <a:pos x="624" y="79"/>
              </a:cxn>
              <a:cxn ang="0">
                <a:pos x="640" y="84"/>
              </a:cxn>
              <a:cxn ang="0">
                <a:pos x="646" y="103"/>
              </a:cxn>
              <a:cxn ang="0">
                <a:pos x="646" y="123"/>
              </a:cxn>
              <a:cxn ang="0">
                <a:pos x="618" y="131"/>
              </a:cxn>
              <a:cxn ang="0">
                <a:pos x="586" y="146"/>
              </a:cxn>
              <a:cxn ang="0">
                <a:pos x="560" y="165"/>
              </a:cxn>
              <a:cxn ang="0">
                <a:pos x="504" y="214"/>
              </a:cxn>
              <a:cxn ang="0">
                <a:pos x="489" y="227"/>
              </a:cxn>
              <a:cxn ang="0">
                <a:pos x="474" y="254"/>
              </a:cxn>
              <a:cxn ang="0">
                <a:pos x="473" y="282"/>
              </a:cxn>
              <a:cxn ang="0">
                <a:pos x="473" y="311"/>
              </a:cxn>
              <a:cxn ang="0">
                <a:pos x="463" y="340"/>
              </a:cxn>
              <a:cxn ang="0">
                <a:pos x="450" y="354"/>
              </a:cxn>
              <a:cxn ang="0">
                <a:pos x="411" y="384"/>
              </a:cxn>
              <a:cxn ang="0">
                <a:pos x="383" y="411"/>
              </a:cxn>
              <a:cxn ang="0">
                <a:pos x="374" y="425"/>
              </a:cxn>
              <a:cxn ang="0">
                <a:pos x="369" y="432"/>
              </a:cxn>
              <a:cxn ang="0">
                <a:pos x="310" y="429"/>
              </a:cxn>
              <a:cxn ang="0">
                <a:pos x="257" y="434"/>
              </a:cxn>
              <a:cxn ang="0">
                <a:pos x="224" y="446"/>
              </a:cxn>
              <a:cxn ang="0">
                <a:pos x="193" y="467"/>
              </a:cxn>
              <a:cxn ang="0">
                <a:pos x="179" y="469"/>
              </a:cxn>
              <a:cxn ang="0">
                <a:pos x="169" y="461"/>
              </a:cxn>
              <a:cxn ang="0">
                <a:pos x="153" y="432"/>
              </a:cxn>
              <a:cxn ang="0">
                <a:pos x="140" y="414"/>
              </a:cxn>
              <a:cxn ang="0">
                <a:pos x="122" y="400"/>
              </a:cxn>
              <a:cxn ang="0">
                <a:pos x="114" y="379"/>
              </a:cxn>
              <a:cxn ang="0">
                <a:pos x="126" y="336"/>
              </a:cxn>
              <a:cxn ang="0">
                <a:pos x="127" y="267"/>
              </a:cxn>
              <a:cxn ang="0">
                <a:pos x="147" y="206"/>
              </a:cxn>
              <a:cxn ang="0">
                <a:pos x="168" y="149"/>
              </a:cxn>
              <a:cxn ang="0">
                <a:pos x="172" y="131"/>
              </a:cxn>
              <a:cxn ang="0">
                <a:pos x="116" y="123"/>
              </a:cxn>
              <a:cxn ang="0">
                <a:pos x="62" y="109"/>
              </a:cxn>
              <a:cxn ang="0">
                <a:pos x="17" y="93"/>
              </a:cxn>
              <a:cxn ang="0">
                <a:pos x="0" y="38"/>
              </a:cxn>
              <a:cxn ang="0">
                <a:pos x="23" y="34"/>
              </a:cxn>
              <a:cxn ang="0">
                <a:pos x="51" y="20"/>
              </a:cxn>
              <a:cxn ang="0">
                <a:pos x="73" y="4"/>
              </a:cxn>
              <a:cxn ang="0">
                <a:pos x="86" y="0"/>
              </a:cxn>
              <a:cxn ang="0">
                <a:pos x="132" y="7"/>
              </a:cxn>
              <a:cxn ang="0">
                <a:pos x="171" y="17"/>
              </a:cxn>
              <a:cxn ang="0">
                <a:pos x="209" y="20"/>
              </a:cxn>
              <a:cxn ang="0">
                <a:pos x="235" y="29"/>
              </a:cxn>
              <a:cxn ang="0">
                <a:pos x="258" y="37"/>
              </a:cxn>
              <a:cxn ang="0">
                <a:pos x="385" y="26"/>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72" name="Freeform 24"/>
          <p:cNvSpPr>
            <a:spLocks/>
          </p:cNvSpPr>
          <p:nvPr>
            <p:custDataLst>
              <p:tags r:id="rId19"/>
            </p:custDataLst>
          </p:nvPr>
        </p:nvSpPr>
        <p:spPr bwMode="auto">
          <a:xfrm>
            <a:off x="6787828" y="3589139"/>
            <a:ext cx="207962" cy="455613"/>
          </a:xfrm>
          <a:custGeom>
            <a:avLst/>
            <a:gdLst/>
            <a:ahLst/>
            <a:cxnLst>
              <a:cxn ang="0">
                <a:pos x="379" y="357"/>
              </a:cxn>
              <a:cxn ang="0">
                <a:pos x="333" y="370"/>
              </a:cxn>
              <a:cxn ang="0">
                <a:pos x="314" y="390"/>
              </a:cxn>
              <a:cxn ang="0">
                <a:pos x="316" y="428"/>
              </a:cxn>
              <a:cxn ang="0">
                <a:pos x="352" y="492"/>
              </a:cxn>
              <a:cxn ang="0">
                <a:pos x="359" y="530"/>
              </a:cxn>
              <a:cxn ang="0">
                <a:pos x="366" y="555"/>
              </a:cxn>
              <a:cxn ang="0">
                <a:pos x="323" y="526"/>
              </a:cxn>
              <a:cxn ang="0">
                <a:pos x="309" y="492"/>
              </a:cxn>
              <a:cxn ang="0">
                <a:pos x="269" y="467"/>
              </a:cxn>
              <a:cxn ang="0">
                <a:pos x="210" y="439"/>
              </a:cxn>
              <a:cxn ang="0">
                <a:pos x="193" y="406"/>
              </a:cxn>
              <a:cxn ang="0">
                <a:pos x="156" y="477"/>
              </a:cxn>
              <a:cxn ang="0">
                <a:pos x="156" y="524"/>
              </a:cxn>
              <a:cxn ang="0">
                <a:pos x="132" y="575"/>
              </a:cxn>
              <a:cxn ang="0">
                <a:pos x="128" y="621"/>
              </a:cxn>
              <a:cxn ang="0">
                <a:pos x="154" y="650"/>
              </a:cxn>
              <a:cxn ang="0">
                <a:pos x="175" y="685"/>
              </a:cxn>
              <a:cxn ang="0">
                <a:pos x="185" y="730"/>
              </a:cxn>
              <a:cxn ang="0">
                <a:pos x="226" y="780"/>
              </a:cxn>
              <a:cxn ang="0">
                <a:pos x="281" y="825"/>
              </a:cxn>
              <a:cxn ang="0">
                <a:pos x="340" y="850"/>
              </a:cxn>
              <a:cxn ang="0">
                <a:pos x="298" y="867"/>
              </a:cxn>
              <a:cxn ang="0">
                <a:pos x="269" y="864"/>
              </a:cxn>
              <a:cxn ang="0">
                <a:pos x="229" y="841"/>
              </a:cxn>
              <a:cxn ang="0">
                <a:pos x="200" y="823"/>
              </a:cxn>
              <a:cxn ang="0">
                <a:pos x="137" y="759"/>
              </a:cxn>
              <a:cxn ang="0">
                <a:pos x="83" y="730"/>
              </a:cxn>
              <a:cxn ang="0">
                <a:pos x="74" y="688"/>
              </a:cxn>
              <a:cxn ang="0">
                <a:pos x="80" y="653"/>
              </a:cxn>
              <a:cxn ang="0">
                <a:pos x="88" y="617"/>
              </a:cxn>
              <a:cxn ang="0">
                <a:pos x="120" y="498"/>
              </a:cxn>
              <a:cxn ang="0">
                <a:pos x="108" y="404"/>
              </a:cxn>
              <a:cxn ang="0">
                <a:pos x="62" y="319"/>
              </a:cxn>
              <a:cxn ang="0">
                <a:pos x="64" y="285"/>
              </a:cxn>
              <a:cxn ang="0">
                <a:pos x="74" y="265"/>
              </a:cxn>
              <a:cxn ang="0">
                <a:pos x="56" y="202"/>
              </a:cxn>
              <a:cxn ang="0">
                <a:pos x="23" y="158"/>
              </a:cxn>
              <a:cxn ang="0">
                <a:pos x="1" y="102"/>
              </a:cxn>
              <a:cxn ang="0">
                <a:pos x="11" y="44"/>
              </a:cxn>
              <a:cxn ang="0">
                <a:pos x="49" y="16"/>
              </a:cxn>
              <a:cxn ang="0">
                <a:pos x="120" y="0"/>
              </a:cxn>
              <a:cxn ang="0">
                <a:pos x="156" y="28"/>
              </a:cxn>
              <a:cxn ang="0">
                <a:pos x="179" y="36"/>
              </a:cxn>
              <a:cxn ang="0">
                <a:pos x="197" y="136"/>
              </a:cxn>
              <a:cxn ang="0">
                <a:pos x="213" y="166"/>
              </a:cxn>
              <a:cxn ang="0">
                <a:pos x="231" y="155"/>
              </a:cxn>
              <a:cxn ang="0">
                <a:pos x="258" y="126"/>
              </a:cxn>
              <a:cxn ang="0">
                <a:pos x="281" y="141"/>
              </a:cxn>
              <a:cxn ang="0">
                <a:pos x="298" y="136"/>
              </a:cxn>
              <a:cxn ang="0">
                <a:pos x="316" y="108"/>
              </a:cxn>
              <a:cxn ang="0">
                <a:pos x="346" y="108"/>
              </a:cxn>
              <a:cxn ang="0">
                <a:pos x="387" y="157"/>
              </a:cxn>
              <a:cxn ang="0">
                <a:pos x="454" y="246"/>
              </a:cxn>
              <a:cxn ang="0">
                <a:pos x="478" y="307"/>
              </a:cxn>
              <a:cxn ang="0">
                <a:pos x="468" y="338"/>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73" name="Freeform 25"/>
          <p:cNvSpPr>
            <a:spLocks/>
          </p:cNvSpPr>
          <p:nvPr>
            <p:custDataLst>
              <p:tags r:id="rId20"/>
            </p:custDataLst>
          </p:nvPr>
        </p:nvSpPr>
        <p:spPr bwMode="auto">
          <a:xfrm>
            <a:off x="2896865" y="5976739"/>
            <a:ext cx="23813" cy="57150"/>
          </a:xfrm>
          <a:custGeom>
            <a:avLst/>
            <a:gdLst/>
            <a:ahLst/>
            <a:cxnLst>
              <a:cxn ang="0">
                <a:pos x="0" y="8"/>
              </a:cxn>
              <a:cxn ang="0">
                <a:pos x="7" y="13"/>
              </a:cxn>
              <a:cxn ang="0">
                <a:pos x="14" y="17"/>
              </a:cxn>
              <a:cxn ang="0">
                <a:pos x="22" y="19"/>
              </a:cxn>
              <a:cxn ang="0">
                <a:pos x="29" y="19"/>
              </a:cxn>
              <a:cxn ang="0">
                <a:pos x="35" y="18"/>
              </a:cxn>
              <a:cxn ang="0">
                <a:pos x="42" y="15"/>
              </a:cxn>
              <a:cxn ang="0">
                <a:pos x="47" y="12"/>
              </a:cxn>
              <a:cxn ang="0">
                <a:pos x="53" y="8"/>
              </a:cxn>
              <a:cxn ang="0">
                <a:pos x="47" y="5"/>
              </a:cxn>
              <a:cxn ang="0">
                <a:pos x="42" y="2"/>
              </a:cxn>
              <a:cxn ang="0">
                <a:pos x="35" y="1"/>
              </a:cxn>
              <a:cxn ang="0">
                <a:pos x="29" y="0"/>
              </a:cxn>
              <a:cxn ang="0">
                <a:pos x="22" y="0"/>
              </a:cxn>
              <a:cxn ang="0">
                <a:pos x="14" y="1"/>
              </a:cxn>
              <a:cxn ang="0">
                <a:pos x="7" y="3"/>
              </a:cxn>
              <a:cxn ang="0">
                <a:pos x="0" y="8"/>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74" name="Line 26" descr="Horizontal dunkel"/>
          <p:cNvSpPr>
            <a:spLocks noChangeShapeType="1"/>
          </p:cNvSpPr>
          <p:nvPr>
            <p:custDataLst>
              <p:tags r:id="rId21"/>
            </p:custDataLst>
          </p:nvPr>
        </p:nvSpPr>
        <p:spPr bwMode="auto">
          <a:xfrm>
            <a:off x="1358578" y="2898577"/>
            <a:ext cx="3175" cy="9525"/>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075" name="Freeform 27"/>
          <p:cNvSpPr>
            <a:spLocks/>
          </p:cNvSpPr>
          <p:nvPr>
            <p:custDataLst>
              <p:tags r:id="rId22"/>
            </p:custDataLst>
          </p:nvPr>
        </p:nvSpPr>
        <p:spPr bwMode="auto">
          <a:xfrm>
            <a:off x="1361753" y="2895402"/>
            <a:ext cx="3175" cy="55562"/>
          </a:xfrm>
          <a:custGeom>
            <a:avLst/>
            <a:gdLst/>
            <a:ahLst/>
            <a:cxnLst>
              <a:cxn ang="0">
                <a:pos x="0" y="24"/>
              </a:cxn>
              <a:cxn ang="0">
                <a:pos x="0" y="19"/>
              </a:cxn>
              <a:cxn ang="0">
                <a:pos x="1" y="14"/>
              </a:cxn>
              <a:cxn ang="0">
                <a:pos x="3" y="8"/>
              </a:cxn>
              <a:cxn ang="0">
                <a:pos x="6" y="0"/>
              </a:cxn>
            </a:cxnLst>
            <a:rect l="0" t="0" r="r" b="b"/>
            <a:pathLst>
              <a:path w="6" h="24">
                <a:moveTo>
                  <a:pt x="0" y="24"/>
                </a:moveTo>
                <a:lnTo>
                  <a:pt x="0" y="19"/>
                </a:lnTo>
                <a:lnTo>
                  <a:pt x="1" y="14"/>
                </a:lnTo>
                <a:lnTo>
                  <a:pt x="3" y="8"/>
                </a:lnTo>
                <a:lnTo>
                  <a:pt x="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76" name="Freeform 28"/>
          <p:cNvSpPr>
            <a:spLocks/>
          </p:cNvSpPr>
          <p:nvPr>
            <p:custDataLst>
              <p:tags r:id="rId23"/>
            </p:custDataLst>
          </p:nvPr>
        </p:nvSpPr>
        <p:spPr bwMode="auto">
          <a:xfrm>
            <a:off x="1337940" y="2949377"/>
            <a:ext cx="23813" cy="57150"/>
          </a:xfrm>
          <a:custGeom>
            <a:avLst/>
            <a:gdLst/>
            <a:ahLst/>
            <a:cxnLst>
              <a:cxn ang="0">
                <a:pos x="0" y="24"/>
              </a:cxn>
              <a:cxn ang="0">
                <a:pos x="0" y="30"/>
              </a:cxn>
              <a:cxn ang="0">
                <a:pos x="2" y="36"/>
              </a:cxn>
              <a:cxn ang="0">
                <a:pos x="3" y="42"/>
              </a:cxn>
              <a:cxn ang="0">
                <a:pos x="5" y="47"/>
              </a:cxn>
              <a:cxn ang="0">
                <a:pos x="9" y="58"/>
              </a:cxn>
              <a:cxn ang="0">
                <a:pos x="14" y="67"/>
              </a:cxn>
              <a:cxn ang="0">
                <a:pos x="47" y="67"/>
              </a:cxn>
              <a:cxn ang="0">
                <a:pos x="47" y="0"/>
              </a:cxn>
              <a:cxn ang="0">
                <a:pos x="36" y="2"/>
              </a:cxn>
              <a:cxn ang="0">
                <a:pos x="26" y="4"/>
              </a:cxn>
              <a:cxn ang="0">
                <a:pos x="18" y="7"/>
              </a:cxn>
              <a:cxn ang="0">
                <a:pos x="11" y="9"/>
              </a:cxn>
              <a:cxn ang="0">
                <a:pos x="6" y="12"/>
              </a:cxn>
              <a:cxn ang="0">
                <a:pos x="3" y="16"/>
              </a:cxn>
              <a:cxn ang="0">
                <a:pos x="0" y="20"/>
              </a:cxn>
              <a:cxn ang="0">
                <a:pos x="0" y="24"/>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77" name="Freeform 29"/>
          <p:cNvSpPr>
            <a:spLocks/>
          </p:cNvSpPr>
          <p:nvPr>
            <p:custDataLst>
              <p:tags r:id="rId24"/>
            </p:custDataLst>
          </p:nvPr>
        </p:nvSpPr>
        <p:spPr bwMode="auto">
          <a:xfrm>
            <a:off x="2663503" y="2944614"/>
            <a:ext cx="49212" cy="57150"/>
          </a:xfrm>
          <a:custGeom>
            <a:avLst/>
            <a:gdLst/>
            <a:ahLst/>
            <a:cxnLst>
              <a:cxn ang="0">
                <a:pos x="0" y="36"/>
              </a:cxn>
              <a:cxn ang="0">
                <a:pos x="59" y="36"/>
              </a:cxn>
              <a:cxn ang="0">
                <a:pos x="67" y="30"/>
              </a:cxn>
              <a:cxn ang="0">
                <a:pos x="75" y="26"/>
              </a:cxn>
              <a:cxn ang="0">
                <a:pos x="84" y="23"/>
              </a:cxn>
              <a:cxn ang="0">
                <a:pos x="91" y="20"/>
              </a:cxn>
              <a:cxn ang="0">
                <a:pos x="98" y="17"/>
              </a:cxn>
              <a:cxn ang="0">
                <a:pos x="104" y="13"/>
              </a:cxn>
              <a:cxn ang="0">
                <a:pos x="107" y="11"/>
              </a:cxn>
              <a:cxn ang="0">
                <a:pos x="109" y="8"/>
              </a:cxn>
              <a:cxn ang="0">
                <a:pos x="111" y="4"/>
              </a:cxn>
              <a:cxn ang="0">
                <a:pos x="112" y="0"/>
              </a:cxn>
              <a:cxn ang="0">
                <a:pos x="100" y="0"/>
              </a:cxn>
              <a:cxn ang="0">
                <a:pos x="85" y="1"/>
              </a:cxn>
              <a:cxn ang="0">
                <a:pos x="67" y="3"/>
              </a:cxn>
              <a:cxn ang="0">
                <a:pos x="48" y="7"/>
              </a:cxn>
              <a:cxn ang="0">
                <a:pos x="40" y="9"/>
              </a:cxn>
              <a:cxn ang="0">
                <a:pos x="31" y="11"/>
              </a:cxn>
              <a:cxn ang="0">
                <a:pos x="23" y="14"/>
              </a:cxn>
              <a:cxn ang="0">
                <a:pos x="17" y="18"/>
              </a:cxn>
              <a:cxn ang="0">
                <a:pos x="10" y="22"/>
              </a:cxn>
              <a:cxn ang="0">
                <a:pos x="6" y="26"/>
              </a:cxn>
              <a:cxn ang="0">
                <a:pos x="1" y="31"/>
              </a:cxn>
              <a:cxn ang="0">
                <a:pos x="0" y="36"/>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78" name="Freeform 30"/>
          <p:cNvSpPr>
            <a:spLocks/>
          </p:cNvSpPr>
          <p:nvPr>
            <p:custDataLst>
              <p:tags r:id="rId25"/>
            </p:custDataLst>
          </p:nvPr>
        </p:nvSpPr>
        <p:spPr bwMode="auto">
          <a:xfrm>
            <a:off x="5401940" y="2501702"/>
            <a:ext cx="874713" cy="452437"/>
          </a:xfrm>
          <a:custGeom>
            <a:avLst/>
            <a:gdLst/>
            <a:ahLst/>
            <a:cxnLst>
              <a:cxn ang="0">
                <a:pos x="433" y="765"/>
              </a:cxn>
              <a:cxn ang="0">
                <a:pos x="412" y="764"/>
              </a:cxn>
              <a:cxn ang="0">
                <a:pos x="390" y="794"/>
              </a:cxn>
              <a:cxn ang="0">
                <a:pos x="375" y="792"/>
              </a:cxn>
              <a:cxn ang="0">
                <a:pos x="370" y="751"/>
              </a:cxn>
              <a:cxn ang="0">
                <a:pos x="324" y="724"/>
              </a:cxn>
              <a:cxn ang="0">
                <a:pos x="312" y="708"/>
              </a:cxn>
              <a:cxn ang="0">
                <a:pos x="288" y="692"/>
              </a:cxn>
              <a:cxn ang="0">
                <a:pos x="251" y="641"/>
              </a:cxn>
              <a:cxn ang="0">
                <a:pos x="232" y="610"/>
              </a:cxn>
              <a:cxn ang="0">
                <a:pos x="253" y="594"/>
              </a:cxn>
              <a:cxn ang="0">
                <a:pos x="279" y="573"/>
              </a:cxn>
              <a:cxn ang="0">
                <a:pos x="338" y="544"/>
              </a:cxn>
              <a:cxn ang="0">
                <a:pos x="319" y="487"/>
              </a:cxn>
              <a:cxn ang="0">
                <a:pos x="258" y="475"/>
              </a:cxn>
              <a:cxn ang="0">
                <a:pos x="209" y="470"/>
              </a:cxn>
              <a:cxn ang="0">
                <a:pos x="157" y="495"/>
              </a:cxn>
              <a:cxn ang="0">
                <a:pos x="106" y="505"/>
              </a:cxn>
              <a:cxn ang="0">
                <a:pos x="27" y="413"/>
              </a:cxn>
              <a:cxn ang="0">
                <a:pos x="20" y="283"/>
              </a:cxn>
              <a:cxn ang="0">
                <a:pos x="113" y="259"/>
              </a:cxn>
              <a:cxn ang="0">
                <a:pos x="292" y="222"/>
              </a:cxn>
              <a:cxn ang="0">
                <a:pos x="498" y="253"/>
              </a:cxn>
              <a:cxn ang="0">
                <a:pos x="717" y="253"/>
              </a:cxn>
              <a:cxn ang="0">
                <a:pos x="658" y="185"/>
              </a:cxn>
              <a:cxn ang="0">
                <a:pos x="830" y="68"/>
              </a:cxn>
              <a:cxn ang="0">
                <a:pos x="1050" y="13"/>
              </a:cxn>
              <a:cxn ang="0">
                <a:pos x="1176" y="61"/>
              </a:cxn>
              <a:cxn ang="0">
                <a:pos x="1296" y="111"/>
              </a:cxn>
              <a:cxn ang="0">
                <a:pos x="1442" y="99"/>
              </a:cxn>
              <a:cxn ang="0">
                <a:pos x="1647" y="271"/>
              </a:cxn>
              <a:cxn ang="0">
                <a:pos x="1793" y="265"/>
              </a:cxn>
              <a:cxn ang="0">
                <a:pos x="2000" y="339"/>
              </a:cxn>
              <a:cxn ang="0">
                <a:pos x="2002" y="381"/>
              </a:cxn>
              <a:cxn ang="0">
                <a:pos x="1981" y="399"/>
              </a:cxn>
              <a:cxn ang="0">
                <a:pos x="1960" y="404"/>
              </a:cxn>
              <a:cxn ang="0">
                <a:pos x="1963" y="425"/>
              </a:cxn>
              <a:cxn ang="0">
                <a:pos x="1985" y="466"/>
              </a:cxn>
              <a:cxn ang="0">
                <a:pos x="1979" y="478"/>
              </a:cxn>
              <a:cxn ang="0">
                <a:pos x="1939" y="481"/>
              </a:cxn>
              <a:cxn ang="0">
                <a:pos x="1893" y="474"/>
              </a:cxn>
              <a:cxn ang="0">
                <a:pos x="1864" y="474"/>
              </a:cxn>
              <a:cxn ang="0">
                <a:pos x="1878" y="548"/>
              </a:cxn>
              <a:cxn ang="0">
                <a:pos x="1880" y="586"/>
              </a:cxn>
              <a:cxn ang="0">
                <a:pos x="1789" y="588"/>
              </a:cxn>
              <a:cxn ang="0">
                <a:pos x="1768" y="604"/>
              </a:cxn>
              <a:cxn ang="0">
                <a:pos x="1795" y="619"/>
              </a:cxn>
              <a:cxn ang="0">
                <a:pos x="1814" y="650"/>
              </a:cxn>
              <a:cxn ang="0">
                <a:pos x="1834" y="689"/>
              </a:cxn>
              <a:cxn ang="0">
                <a:pos x="1837" y="706"/>
              </a:cxn>
              <a:cxn ang="0">
                <a:pos x="1837" y="754"/>
              </a:cxn>
              <a:cxn ang="0">
                <a:pos x="1741" y="740"/>
              </a:cxn>
              <a:cxn ang="0">
                <a:pos x="1475" y="764"/>
              </a:cxn>
              <a:cxn ang="0">
                <a:pos x="1316" y="795"/>
              </a:cxn>
              <a:cxn ang="0">
                <a:pos x="1142" y="838"/>
              </a:cxn>
              <a:cxn ang="0">
                <a:pos x="963" y="697"/>
              </a:cxn>
              <a:cxn ang="0">
                <a:pos x="684" y="586"/>
              </a:cxn>
              <a:cxn ang="0">
                <a:pos x="584" y="832"/>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79" name="Freeform 31"/>
          <p:cNvSpPr>
            <a:spLocks/>
          </p:cNvSpPr>
          <p:nvPr>
            <p:custDataLst>
              <p:tags r:id="rId26"/>
            </p:custDataLst>
          </p:nvPr>
        </p:nvSpPr>
        <p:spPr bwMode="auto">
          <a:xfrm>
            <a:off x="5632128" y="2804914"/>
            <a:ext cx="409575" cy="249238"/>
          </a:xfrm>
          <a:custGeom>
            <a:avLst/>
            <a:gdLst/>
            <a:ahLst/>
            <a:cxnLst>
              <a:cxn ang="0">
                <a:pos x="638" y="443"/>
              </a:cxn>
              <a:cxn ang="0">
                <a:pos x="558" y="418"/>
              </a:cxn>
              <a:cxn ang="0">
                <a:pos x="471" y="376"/>
              </a:cxn>
              <a:cxn ang="0">
                <a:pos x="392" y="307"/>
              </a:cxn>
              <a:cxn ang="0">
                <a:pos x="305" y="258"/>
              </a:cxn>
              <a:cxn ang="0">
                <a:pos x="253" y="209"/>
              </a:cxn>
              <a:cxn ang="0">
                <a:pos x="186" y="172"/>
              </a:cxn>
              <a:cxn ang="0">
                <a:pos x="133" y="190"/>
              </a:cxn>
              <a:cxn ang="0">
                <a:pos x="99" y="240"/>
              </a:cxn>
              <a:cxn ang="0">
                <a:pos x="40" y="246"/>
              </a:cxn>
              <a:cxn ang="0">
                <a:pos x="0" y="24"/>
              </a:cxn>
              <a:cxn ang="0">
                <a:pos x="79" y="6"/>
              </a:cxn>
              <a:cxn ang="0">
                <a:pos x="133" y="55"/>
              </a:cxn>
              <a:cxn ang="0">
                <a:pos x="157" y="15"/>
              </a:cxn>
              <a:cxn ang="0">
                <a:pos x="332" y="117"/>
              </a:cxn>
              <a:cxn ang="0">
                <a:pos x="438" y="117"/>
              </a:cxn>
              <a:cxn ang="0">
                <a:pos x="525" y="135"/>
              </a:cxn>
              <a:cxn ang="0">
                <a:pos x="597" y="228"/>
              </a:cxn>
              <a:cxn ang="0">
                <a:pos x="671" y="252"/>
              </a:cxn>
              <a:cxn ang="0">
                <a:pos x="730" y="258"/>
              </a:cxn>
              <a:cxn ang="0">
                <a:pos x="791" y="215"/>
              </a:cxn>
              <a:cxn ang="0">
                <a:pos x="843" y="196"/>
              </a:cxn>
              <a:cxn ang="0">
                <a:pos x="824" y="252"/>
              </a:cxn>
              <a:cxn ang="0">
                <a:pos x="870" y="240"/>
              </a:cxn>
              <a:cxn ang="0">
                <a:pos x="950" y="283"/>
              </a:cxn>
              <a:cxn ang="0">
                <a:pos x="883" y="320"/>
              </a:cxn>
              <a:cxn ang="0">
                <a:pos x="824" y="283"/>
              </a:cxn>
              <a:cxn ang="0">
                <a:pos x="764" y="277"/>
              </a:cxn>
              <a:cxn ang="0">
                <a:pos x="737" y="320"/>
              </a:cxn>
              <a:cxn ang="0">
                <a:pos x="684" y="357"/>
              </a:cxn>
              <a:cxn ang="0">
                <a:pos x="710" y="388"/>
              </a:cxn>
              <a:cxn ang="0">
                <a:pos x="743" y="437"/>
              </a:cxn>
              <a:cxn ang="0">
                <a:pos x="717" y="468"/>
              </a:cxn>
              <a:cxn ang="0">
                <a:pos x="703" y="465"/>
              </a:cxn>
              <a:cxn ang="0">
                <a:pos x="684" y="461"/>
              </a:cxn>
              <a:cxn ang="0">
                <a:pos x="658" y="46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80" name="Freeform 32"/>
          <p:cNvSpPr>
            <a:spLocks/>
          </p:cNvSpPr>
          <p:nvPr>
            <p:custDataLst>
              <p:tags r:id="rId27"/>
            </p:custDataLst>
          </p:nvPr>
        </p:nvSpPr>
        <p:spPr bwMode="auto">
          <a:xfrm>
            <a:off x="4439915" y="3808214"/>
            <a:ext cx="296863" cy="288925"/>
          </a:xfrm>
          <a:custGeom>
            <a:avLst/>
            <a:gdLst/>
            <a:ahLst/>
            <a:cxnLst>
              <a:cxn ang="0">
                <a:pos x="6" y="383"/>
              </a:cxn>
              <a:cxn ang="0">
                <a:pos x="8" y="316"/>
              </a:cxn>
              <a:cxn ang="0">
                <a:pos x="17" y="287"/>
              </a:cxn>
              <a:cxn ang="0">
                <a:pos x="52" y="238"/>
              </a:cxn>
              <a:cxn ang="0">
                <a:pos x="71" y="205"/>
              </a:cxn>
              <a:cxn ang="0">
                <a:pos x="73" y="167"/>
              </a:cxn>
              <a:cxn ang="0">
                <a:pos x="73" y="137"/>
              </a:cxn>
              <a:cxn ang="0">
                <a:pos x="54" y="108"/>
              </a:cxn>
              <a:cxn ang="0">
                <a:pos x="61" y="79"/>
              </a:cxn>
              <a:cxn ang="0">
                <a:pos x="76" y="50"/>
              </a:cxn>
              <a:cxn ang="0">
                <a:pos x="96" y="25"/>
              </a:cxn>
              <a:cxn ang="0">
                <a:pos x="120" y="7"/>
              </a:cxn>
              <a:cxn ang="0">
                <a:pos x="146" y="0"/>
              </a:cxn>
              <a:cxn ang="0">
                <a:pos x="173" y="5"/>
              </a:cxn>
              <a:cxn ang="0">
                <a:pos x="206" y="26"/>
              </a:cxn>
              <a:cxn ang="0">
                <a:pos x="236" y="45"/>
              </a:cxn>
              <a:cxn ang="0">
                <a:pos x="259" y="50"/>
              </a:cxn>
              <a:cxn ang="0">
                <a:pos x="272" y="44"/>
              </a:cxn>
              <a:cxn ang="0">
                <a:pos x="284" y="35"/>
              </a:cxn>
              <a:cxn ang="0">
                <a:pos x="300" y="32"/>
              </a:cxn>
              <a:cxn ang="0">
                <a:pos x="318" y="39"/>
              </a:cxn>
              <a:cxn ang="0">
                <a:pos x="337" y="65"/>
              </a:cxn>
              <a:cxn ang="0">
                <a:pos x="353" y="79"/>
              </a:cxn>
              <a:cxn ang="0">
                <a:pos x="370" y="81"/>
              </a:cxn>
              <a:cxn ang="0">
                <a:pos x="381" y="75"/>
              </a:cxn>
              <a:cxn ang="0">
                <a:pos x="397" y="56"/>
              </a:cxn>
              <a:cxn ang="0">
                <a:pos x="419" y="38"/>
              </a:cxn>
              <a:cxn ang="0">
                <a:pos x="458" y="22"/>
              </a:cxn>
              <a:cxn ang="0">
                <a:pos x="487" y="25"/>
              </a:cxn>
              <a:cxn ang="0">
                <a:pos x="511" y="35"/>
              </a:cxn>
              <a:cxn ang="0">
                <a:pos x="537" y="43"/>
              </a:cxn>
              <a:cxn ang="0">
                <a:pos x="571" y="39"/>
              </a:cxn>
              <a:cxn ang="0">
                <a:pos x="646" y="67"/>
              </a:cxn>
              <a:cxn ang="0">
                <a:pos x="665" y="105"/>
              </a:cxn>
              <a:cxn ang="0">
                <a:pos x="623" y="183"/>
              </a:cxn>
              <a:cxn ang="0">
                <a:pos x="593" y="233"/>
              </a:cxn>
              <a:cxn ang="0">
                <a:pos x="570" y="291"/>
              </a:cxn>
              <a:cxn ang="0">
                <a:pos x="550" y="343"/>
              </a:cxn>
              <a:cxn ang="0">
                <a:pos x="525" y="407"/>
              </a:cxn>
              <a:cxn ang="0">
                <a:pos x="516" y="422"/>
              </a:cxn>
              <a:cxn ang="0">
                <a:pos x="500" y="439"/>
              </a:cxn>
              <a:cxn ang="0">
                <a:pos x="482" y="443"/>
              </a:cxn>
              <a:cxn ang="0">
                <a:pos x="459" y="432"/>
              </a:cxn>
              <a:cxn ang="0">
                <a:pos x="440" y="421"/>
              </a:cxn>
              <a:cxn ang="0">
                <a:pos x="408" y="424"/>
              </a:cxn>
              <a:cxn ang="0">
                <a:pos x="381" y="441"/>
              </a:cxn>
              <a:cxn ang="0">
                <a:pos x="364" y="469"/>
              </a:cxn>
              <a:cxn ang="0">
                <a:pos x="342" y="521"/>
              </a:cxn>
              <a:cxn ang="0">
                <a:pos x="325" y="549"/>
              </a:cxn>
              <a:cxn ang="0">
                <a:pos x="229" y="546"/>
              </a:cxn>
              <a:cxn ang="0">
                <a:pos x="217" y="548"/>
              </a:cxn>
              <a:cxn ang="0">
                <a:pos x="179" y="543"/>
              </a:cxn>
              <a:cxn ang="0">
                <a:pos x="161" y="540"/>
              </a:cxn>
              <a:cxn ang="0">
                <a:pos x="144" y="531"/>
              </a:cxn>
              <a:cxn ang="0">
                <a:pos x="129" y="515"/>
              </a:cxn>
              <a:cxn ang="0">
                <a:pos x="119" y="496"/>
              </a:cxn>
              <a:cxn ang="0">
                <a:pos x="113" y="472"/>
              </a:cxn>
              <a:cxn ang="0">
                <a:pos x="100" y="460"/>
              </a:cxn>
              <a:cxn ang="0">
                <a:pos x="83" y="447"/>
              </a:cxn>
              <a:cxn ang="0">
                <a:pos x="63" y="432"/>
              </a:cxn>
              <a:cxn ang="0">
                <a:pos x="39" y="429"/>
              </a:cxn>
              <a:cxn ang="0">
                <a:pos x="0" y="438"/>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81" name="Freeform 33"/>
          <p:cNvSpPr>
            <a:spLocks/>
          </p:cNvSpPr>
          <p:nvPr>
            <p:custDataLst>
              <p:tags r:id="rId28"/>
            </p:custDataLst>
          </p:nvPr>
        </p:nvSpPr>
        <p:spPr bwMode="auto">
          <a:xfrm>
            <a:off x="5282878" y="3673277"/>
            <a:ext cx="152400" cy="169862"/>
          </a:xfrm>
          <a:custGeom>
            <a:avLst/>
            <a:gdLst/>
            <a:ahLst/>
            <a:cxnLst>
              <a:cxn ang="0">
                <a:pos x="326" y="324"/>
              </a:cxn>
              <a:cxn ang="0">
                <a:pos x="331" y="321"/>
              </a:cxn>
              <a:cxn ang="0">
                <a:pos x="337" y="318"/>
              </a:cxn>
              <a:cxn ang="0">
                <a:pos x="346" y="318"/>
              </a:cxn>
              <a:cxn ang="0">
                <a:pos x="356" y="324"/>
              </a:cxn>
              <a:cxn ang="0">
                <a:pos x="319" y="285"/>
              </a:cxn>
              <a:cxn ang="0">
                <a:pos x="278" y="235"/>
              </a:cxn>
              <a:cxn ang="0">
                <a:pos x="253" y="204"/>
              </a:cxn>
              <a:cxn ang="0">
                <a:pos x="232" y="186"/>
              </a:cxn>
              <a:cxn ang="0">
                <a:pos x="219" y="181"/>
              </a:cxn>
              <a:cxn ang="0">
                <a:pos x="208" y="180"/>
              </a:cxn>
              <a:cxn ang="0">
                <a:pos x="201" y="179"/>
              </a:cxn>
              <a:cxn ang="0">
                <a:pos x="199" y="174"/>
              </a:cxn>
              <a:cxn ang="0">
                <a:pos x="198" y="170"/>
              </a:cxn>
              <a:cxn ang="0">
                <a:pos x="195" y="169"/>
              </a:cxn>
              <a:cxn ang="0">
                <a:pos x="184" y="172"/>
              </a:cxn>
              <a:cxn ang="0">
                <a:pos x="171" y="172"/>
              </a:cxn>
              <a:cxn ang="0">
                <a:pos x="165" y="168"/>
              </a:cxn>
              <a:cxn ang="0">
                <a:pos x="160" y="161"/>
              </a:cxn>
              <a:cxn ang="0">
                <a:pos x="152" y="144"/>
              </a:cxn>
              <a:cxn ang="0">
                <a:pos x="143" y="131"/>
              </a:cxn>
              <a:cxn ang="0">
                <a:pos x="133" y="119"/>
              </a:cxn>
              <a:cxn ang="0">
                <a:pos x="127" y="105"/>
              </a:cxn>
              <a:cxn ang="0">
                <a:pos x="122" y="84"/>
              </a:cxn>
              <a:cxn ang="0">
                <a:pos x="119" y="53"/>
              </a:cxn>
              <a:cxn ang="0">
                <a:pos x="117" y="23"/>
              </a:cxn>
              <a:cxn ang="0">
                <a:pos x="112" y="0"/>
              </a:cxn>
              <a:cxn ang="0">
                <a:pos x="73" y="26"/>
              </a:cxn>
              <a:cxn ang="0">
                <a:pos x="61" y="33"/>
              </a:cxn>
              <a:cxn ang="0">
                <a:pos x="33" y="50"/>
              </a:cxn>
              <a:cxn ang="0">
                <a:pos x="21" y="61"/>
              </a:cxn>
              <a:cxn ang="0">
                <a:pos x="17" y="72"/>
              </a:cxn>
              <a:cxn ang="0">
                <a:pos x="16" y="83"/>
              </a:cxn>
              <a:cxn ang="0">
                <a:pos x="20" y="93"/>
              </a:cxn>
              <a:cxn ang="0">
                <a:pos x="22" y="100"/>
              </a:cxn>
              <a:cxn ang="0">
                <a:pos x="20" y="110"/>
              </a:cxn>
              <a:cxn ang="0">
                <a:pos x="15" y="123"/>
              </a:cxn>
              <a:cxn ang="0">
                <a:pos x="7" y="136"/>
              </a:cxn>
              <a:cxn ang="0">
                <a:pos x="0" y="155"/>
              </a:cxn>
              <a:cxn ang="0">
                <a:pos x="0" y="174"/>
              </a:cxn>
              <a:cxn ang="0">
                <a:pos x="5" y="182"/>
              </a:cxn>
              <a:cxn ang="0">
                <a:pos x="11" y="187"/>
              </a:cxn>
              <a:cxn ang="0">
                <a:pos x="20" y="186"/>
              </a:cxn>
              <a:cxn ang="0">
                <a:pos x="44" y="168"/>
              </a:cxn>
              <a:cxn ang="0">
                <a:pos x="60" y="161"/>
              </a:cxn>
              <a:cxn ang="0">
                <a:pos x="76" y="150"/>
              </a:cxn>
              <a:cxn ang="0">
                <a:pos x="93" y="159"/>
              </a:cxn>
              <a:cxn ang="0">
                <a:pos x="110" y="164"/>
              </a:cxn>
              <a:cxn ang="0">
                <a:pos x="142" y="180"/>
              </a:cxn>
              <a:cxn ang="0">
                <a:pos x="163" y="190"/>
              </a:cxn>
              <a:cxn ang="0">
                <a:pos x="196" y="209"/>
              </a:cxn>
              <a:cxn ang="0">
                <a:pos x="219" y="225"/>
              </a:cxn>
              <a:cxn ang="0">
                <a:pos x="245" y="244"/>
              </a:cxn>
              <a:cxn ang="0">
                <a:pos x="256" y="254"/>
              </a:cxn>
              <a:cxn ang="0">
                <a:pos x="267" y="270"/>
              </a:cxn>
              <a:cxn ang="0">
                <a:pos x="269" y="279"/>
              </a:cxn>
              <a:cxn ang="0">
                <a:pos x="269" y="286"/>
              </a:cxn>
              <a:cxn ang="0">
                <a:pos x="270" y="290"/>
              </a:cxn>
              <a:cxn ang="0">
                <a:pos x="276" y="292"/>
              </a:cxn>
              <a:cxn ang="0">
                <a:pos x="292" y="302"/>
              </a:cxn>
              <a:cxn ang="0">
                <a:pos x="318" y="3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82" name="Freeform 34"/>
          <p:cNvSpPr>
            <a:spLocks/>
          </p:cNvSpPr>
          <p:nvPr>
            <p:custDataLst>
              <p:tags r:id="rId29"/>
            </p:custDataLst>
          </p:nvPr>
        </p:nvSpPr>
        <p:spPr bwMode="auto">
          <a:xfrm>
            <a:off x="4744715" y="2677914"/>
            <a:ext cx="125413" cy="57150"/>
          </a:xfrm>
          <a:custGeom>
            <a:avLst/>
            <a:gdLst/>
            <a:ahLst/>
            <a:cxnLst>
              <a:cxn ang="0">
                <a:pos x="126" y="0"/>
              </a:cxn>
              <a:cxn ang="0">
                <a:pos x="153" y="0"/>
              </a:cxn>
              <a:cxn ang="0">
                <a:pos x="198" y="1"/>
              </a:cxn>
              <a:cxn ang="0">
                <a:pos x="250" y="6"/>
              </a:cxn>
              <a:cxn ang="0">
                <a:pos x="292" y="7"/>
              </a:cxn>
              <a:cxn ang="0">
                <a:pos x="290" y="20"/>
              </a:cxn>
              <a:cxn ang="0">
                <a:pos x="285" y="33"/>
              </a:cxn>
              <a:cxn ang="0">
                <a:pos x="279" y="55"/>
              </a:cxn>
              <a:cxn ang="0">
                <a:pos x="135" y="70"/>
              </a:cxn>
              <a:cxn ang="0">
                <a:pos x="99" y="89"/>
              </a:cxn>
              <a:cxn ang="0">
                <a:pos x="79" y="96"/>
              </a:cxn>
              <a:cxn ang="0">
                <a:pos x="66" y="98"/>
              </a:cxn>
              <a:cxn ang="0">
                <a:pos x="55" y="98"/>
              </a:cxn>
              <a:cxn ang="0">
                <a:pos x="45" y="94"/>
              </a:cxn>
              <a:cxn ang="0">
                <a:pos x="33" y="86"/>
              </a:cxn>
              <a:cxn ang="0">
                <a:pos x="20" y="77"/>
              </a:cxn>
              <a:cxn ang="0">
                <a:pos x="7" y="69"/>
              </a:cxn>
              <a:cxn ang="0">
                <a:pos x="1" y="57"/>
              </a:cxn>
              <a:cxn ang="0">
                <a:pos x="0" y="42"/>
              </a:cxn>
              <a:cxn ang="0">
                <a:pos x="1" y="25"/>
              </a:cxn>
              <a:cxn ang="0">
                <a:pos x="3" y="20"/>
              </a:cxn>
              <a:cxn ang="0">
                <a:pos x="9" y="18"/>
              </a:cxn>
              <a:cxn ang="0">
                <a:pos x="15" y="21"/>
              </a:cxn>
              <a:cxn ang="0">
                <a:pos x="25" y="28"/>
              </a:cxn>
              <a:cxn ang="0">
                <a:pos x="35" y="32"/>
              </a:cxn>
              <a:cxn ang="0">
                <a:pos x="45" y="34"/>
              </a:cxn>
              <a:cxn ang="0">
                <a:pos x="54" y="33"/>
              </a:cxn>
              <a:cxn ang="0">
                <a:pos x="67" y="29"/>
              </a:cxn>
              <a:cxn ang="0">
                <a:pos x="81" y="19"/>
              </a:cxn>
              <a:cxn ang="0">
                <a:pos x="88" y="11"/>
              </a:cxn>
              <a:cxn ang="0">
                <a:pos x="94" y="6"/>
              </a:cxn>
              <a:cxn ang="0">
                <a:pos x="109" y="1"/>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00FF0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083" name="Freeform 35"/>
          <p:cNvSpPr>
            <a:spLocks/>
          </p:cNvSpPr>
          <p:nvPr>
            <p:custDataLst>
              <p:tags r:id="rId30"/>
            </p:custDataLst>
          </p:nvPr>
        </p:nvSpPr>
        <p:spPr bwMode="auto">
          <a:xfrm>
            <a:off x="5608315" y="3398639"/>
            <a:ext cx="19050" cy="57150"/>
          </a:xfrm>
          <a:custGeom>
            <a:avLst/>
            <a:gdLst/>
            <a:ahLst/>
            <a:cxnLst>
              <a:cxn ang="0">
                <a:pos x="39" y="93"/>
              </a:cxn>
              <a:cxn ang="0">
                <a:pos x="31" y="91"/>
              </a:cxn>
              <a:cxn ang="0">
                <a:pos x="26" y="89"/>
              </a:cxn>
              <a:cxn ang="0">
                <a:pos x="21" y="87"/>
              </a:cxn>
              <a:cxn ang="0">
                <a:pos x="18" y="84"/>
              </a:cxn>
              <a:cxn ang="0">
                <a:pos x="15" y="79"/>
              </a:cxn>
              <a:cxn ang="0">
                <a:pos x="14" y="73"/>
              </a:cxn>
              <a:cxn ang="0">
                <a:pos x="13" y="65"/>
              </a:cxn>
              <a:cxn ang="0">
                <a:pos x="11" y="55"/>
              </a:cxn>
              <a:cxn ang="0">
                <a:pos x="11" y="48"/>
              </a:cxn>
              <a:cxn ang="0">
                <a:pos x="9" y="42"/>
              </a:cxn>
              <a:cxn ang="0">
                <a:pos x="6" y="38"/>
              </a:cxn>
              <a:cxn ang="0">
                <a:pos x="4" y="36"/>
              </a:cxn>
              <a:cxn ang="0">
                <a:pos x="2" y="34"/>
              </a:cxn>
              <a:cxn ang="0">
                <a:pos x="0" y="32"/>
              </a:cxn>
              <a:cxn ang="0">
                <a:pos x="2" y="29"/>
              </a:cxn>
              <a:cxn ang="0">
                <a:pos x="5" y="24"/>
              </a:cxn>
              <a:cxn ang="0">
                <a:pos x="6" y="28"/>
              </a:cxn>
              <a:cxn ang="0">
                <a:pos x="7" y="29"/>
              </a:cxn>
              <a:cxn ang="0">
                <a:pos x="8" y="30"/>
              </a:cxn>
              <a:cxn ang="0">
                <a:pos x="9" y="29"/>
              </a:cxn>
              <a:cxn ang="0">
                <a:pos x="11" y="25"/>
              </a:cxn>
              <a:cxn ang="0">
                <a:pos x="14" y="19"/>
              </a:cxn>
              <a:cxn ang="0">
                <a:pos x="16" y="12"/>
              </a:cxn>
              <a:cxn ang="0">
                <a:pos x="20" y="6"/>
              </a:cxn>
              <a:cxn ang="0">
                <a:pos x="22" y="4"/>
              </a:cxn>
              <a:cxn ang="0">
                <a:pos x="25" y="2"/>
              </a:cxn>
              <a:cxn ang="0">
                <a:pos x="28" y="0"/>
              </a:cxn>
              <a:cxn ang="0">
                <a:pos x="32" y="0"/>
              </a:cxn>
              <a:cxn ang="0">
                <a:pos x="33" y="10"/>
              </a:cxn>
              <a:cxn ang="0">
                <a:pos x="33" y="16"/>
              </a:cxn>
              <a:cxn ang="0">
                <a:pos x="33" y="20"/>
              </a:cxn>
              <a:cxn ang="0">
                <a:pos x="32" y="23"/>
              </a:cxn>
              <a:cxn ang="0">
                <a:pos x="32" y="27"/>
              </a:cxn>
              <a:cxn ang="0">
                <a:pos x="32" y="31"/>
              </a:cxn>
              <a:cxn ang="0">
                <a:pos x="35" y="36"/>
              </a:cxn>
              <a:cxn ang="0">
                <a:pos x="39" y="43"/>
              </a:cxn>
              <a:cxn ang="0">
                <a:pos x="38" y="44"/>
              </a:cxn>
              <a:cxn ang="0">
                <a:pos x="37" y="45"/>
              </a:cxn>
              <a:cxn ang="0">
                <a:pos x="37" y="48"/>
              </a:cxn>
              <a:cxn ang="0">
                <a:pos x="38" y="51"/>
              </a:cxn>
              <a:cxn ang="0">
                <a:pos x="39" y="59"/>
              </a:cxn>
              <a:cxn ang="0">
                <a:pos x="41" y="68"/>
              </a:cxn>
              <a:cxn ang="0">
                <a:pos x="42" y="76"/>
              </a:cxn>
              <a:cxn ang="0">
                <a:pos x="43" y="85"/>
              </a:cxn>
              <a:cxn ang="0">
                <a:pos x="43" y="88"/>
              </a:cxn>
              <a:cxn ang="0">
                <a:pos x="42" y="91"/>
              </a:cxn>
              <a:cxn ang="0">
                <a:pos x="40" y="92"/>
              </a:cxn>
              <a:cxn ang="0">
                <a:pos x="39" y="93"/>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84" name="Freeform 36"/>
          <p:cNvSpPr>
            <a:spLocks/>
          </p:cNvSpPr>
          <p:nvPr>
            <p:custDataLst>
              <p:tags r:id="rId31"/>
            </p:custDataLst>
          </p:nvPr>
        </p:nvSpPr>
        <p:spPr bwMode="auto">
          <a:xfrm>
            <a:off x="5727378" y="3403402"/>
            <a:ext cx="14287" cy="57150"/>
          </a:xfrm>
          <a:custGeom>
            <a:avLst/>
            <a:gdLst/>
            <a:ahLst/>
            <a:cxnLst>
              <a:cxn ang="0">
                <a:pos x="40" y="56"/>
              </a:cxn>
              <a:cxn ang="0">
                <a:pos x="37" y="46"/>
              </a:cxn>
              <a:cxn ang="0">
                <a:pos x="33" y="38"/>
              </a:cxn>
              <a:cxn ang="0">
                <a:pos x="28" y="32"/>
              </a:cxn>
              <a:cxn ang="0">
                <a:pos x="23" y="28"/>
              </a:cxn>
              <a:cxn ang="0">
                <a:pos x="11" y="21"/>
              </a:cxn>
              <a:cxn ang="0">
                <a:pos x="0" y="12"/>
              </a:cxn>
              <a:cxn ang="0">
                <a:pos x="13" y="4"/>
              </a:cxn>
              <a:cxn ang="0">
                <a:pos x="20" y="0"/>
              </a:cxn>
              <a:cxn ang="0">
                <a:pos x="28" y="12"/>
              </a:cxn>
              <a:cxn ang="0">
                <a:pos x="35" y="22"/>
              </a:cxn>
              <a:cxn ang="0">
                <a:pos x="37" y="25"/>
              </a:cxn>
              <a:cxn ang="0">
                <a:pos x="39" y="29"/>
              </a:cxn>
              <a:cxn ang="0">
                <a:pos x="39" y="33"/>
              </a:cxn>
              <a:cxn ang="0">
                <a:pos x="40" y="37"/>
              </a:cxn>
              <a:cxn ang="0">
                <a:pos x="40" y="44"/>
              </a:cxn>
              <a:cxn ang="0">
                <a:pos x="40" y="46"/>
              </a:cxn>
              <a:cxn ang="0">
                <a:pos x="40" y="49"/>
              </a:cxn>
              <a:cxn ang="0">
                <a:pos x="40" y="56"/>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85" name="Freeform 37"/>
          <p:cNvSpPr>
            <a:spLocks/>
          </p:cNvSpPr>
          <p:nvPr>
            <p:custDataLst>
              <p:tags r:id="rId32"/>
            </p:custDataLst>
          </p:nvPr>
        </p:nvSpPr>
        <p:spPr bwMode="auto">
          <a:xfrm>
            <a:off x="7214865" y="4063802"/>
            <a:ext cx="44450" cy="57150"/>
          </a:xfrm>
          <a:custGeom>
            <a:avLst/>
            <a:gdLst/>
            <a:ahLst/>
            <a:cxnLst>
              <a:cxn ang="0">
                <a:pos x="0" y="7"/>
              </a:cxn>
              <a:cxn ang="0">
                <a:pos x="12" y="10"/>
              </a:cxn>
              <a:cxn ang="0">
                <a:pos x="24" y="12"/>
              </a:cxn>
              <a:cxn ang="0">
                <a:pos x="35" y="13"/>
              </a:cxn>
              <a:cxn ang="0">
                <a:pos x="45" y="13"/>
              </a:cxn>
              <a:cxn ang="0">
                <a:pos x="54" y="11"/>
              </a:cxn>
              <a:cxn ang="0">
                <a:pos x="61" y="8"/>
              </a:cxn>
              <a:cxn ang="0">
                <a:pos x="68" y="5"/>
              </a:cxn>
              <a:cxn ang="0">
                <a:pos x="74" y="0"/>
              </a:cxn>
              <a:cxn ang="0">
                <a:pos x="84" y="16"/>
              </a:cxn>
              <a:cxn ang="0">
                <a:pos x="94" y="30"/>
              </a:cxn>
              <a:cxn ang="0">
                <a:pos x="101" y="44"/>
              </a:cxn>
              <a:cxn ang="0">
                <a:pos x="105" y="55"/>
              </a:cxn>
              <a:cxn ang="0">
                <a:pos x="106" y="60"/>
              </a:cxn>
              <a:cxn ang="0">
                <a:pos x="106" y="63"/>
              </a:cxn>
              <a:cxn ang="0">
                <a:pos x="105" y="67"/>
              </a:cxn>
              <a:cxn ang="0">
                <a:pos x="103" y="69"/>
              </a:cxn>
              <a:cxn ang="0">
                <a:pos x="101" y="70"/>
              </a:cxn>
              <a:cxn ang="0">
                <a:pos x="98" y="70"/>
              </a:cxn>
              <a:cxn ang="0">
                <a:pos x="92" y="70"/>
              </a:cxn>
              <a:cxn ang="0">
                <a:pos x="87" y="68"/>
              </a:cxn>
              <a:cxn ang="0">
                <a:pos x="74" y="70"/>
              </a:cxn>
              <a:cxn ang="0">
                <a:pos x="63" y="71"/>
              </a:cxn>
              <a:cxn ang="0">
                <a:pos x="53" y="69"/>
              </a:cxn>
              <a:cxn ang="0">
                <a:pos x="45" y="66"/>
              </a:cxn>
              <a:cxn ang="0">
                <a:pos x="37" y="62"/>
              </a:cxn>
              <a:cxn ang="0">
                <a:pos x="32" y="57"/>
              </a:cxn>
              <a:cxn ang="0">
                <a:pos x="27" y="51"/>
              </a:cxn>
              <a:cxn ang="0">
                <a:pos x="24" y="45"/>
              </a:cxn>
              <a:cxn ang="0">
                <a:pos x="21" y="38"/>
              </a:cxn>
              <a:cxn ang="0">
                <a:pos x="20" y="30"/>
              </a:cxn>
              <a:cxn ang="0">
                <a:pos x="19" y="24"/>
              </a:cxn>
              <a:cxn ang="0">
                <a:pos x="18" y="19"/>
              </a:cxn>
              <a:cxn ang="0">
                <a:pos x="18" y="14"/>
              </a:cxn>
              <a:cxn ang="0">
                <a:pos x="19" y="10"/>
              </a:cxn>
              <a:cxn ang="0">
                <a:pos x="20" y="7"/>
              </a:cxn>
              <a:cxn ang="0">
                <a:pos x="21" y="7"/>
              </a:cxn>
              <a:cxn ang="0">
                <a:pos x="20" y="10"/>
              </a:cxn>
              <a:cxn ang="0">
                <a:pos x="19" y="16"/>
              </a:cxn>
              <a:cxn ang="0">
                <a:pos x="19" y="17"/>
              </a:cxn>
              <a:cxn ang="0">
                <a:pos x="19" y="17"/>
              </a:cxn>
              <a:cxn ang="0">
                <a:pos x="20" y="17"/>
              </a:cxn>
              <a:cxn ang="0">
                <a:pos x="21" y="17"/>
              </a:cxn>
              <a:cxn ang="0">
                <a:pos x="23" y="13"/>
              </a:cxn>
              <a:cxn ang="0">
                <a:pos x="27" y="7"/>
              </a:cxn>
              <a:cxn ang="0">
                <a:pos x="0" y="7"/>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3" name="Group 38"/>
          <p:cNvGrpSpPr>
            <a:grpSpLocks/>
          </p:cNvGrpSpPr>
          <p:nvPr>
            <p:custDataLst>
              <p:tags r:id="rId33"/>
            </p:custDataLst>
          </p:nvPr>
        </p:nvGrpSpPr>
        <p:grpSpPr bwMode="auto">
          <a:xfrm>
            <a:off x="3066728" y="5871964"/>
            <a:ext cx="65087" cy="55563"/>
            <a:chOff x="1654" y="3671"/>
            <a:chExt cx="49" cy="17"/>
          </a:xfrm>
        </p:grpSpPr>
        <p:sp>
          <p:nvSpPr>
            <p:cNvPr id="2087" name="Freeform 39"/>
            <p:cNvSpPr>
              <a:spLocks/>
            </p:cNvSpPr>
            <p:nvPr/>
          </p:nvSpPr>
          <p:spPr bwMode="auto">
            <a:xfrm>
              <a:off x="1654" y="3672"/>
              <a:ext cx="20" cy="14"/>
            </a:xfrm>
            <a:custGeom>
              <a:avLst/>
              <a:gdLst/>
              <a:ahLst/>
              <a:cxnLst>
                <a:cxn ang="0">
                  <a:pos x="26" y="43"/>
                </a:cxn>
                <a:cxn ang="0">
                  <a:pos x="59" y="18"/>
                </a:cxn>
                <a:cxn ang="0">
                  <a:pos x="55" y="14"/>
                </a:cxn>
                <a:cxn ang="0">
                  <a:pos x="51" y="9"/>
                </a:cxn>
                <a:cxn ang="0">
                  <a:pos x="47" y="5"/>
                </a:cxn>
                <a:cxn ang="0">
                  <a:pos x="46" y="0"/>
                </a:cxn>
                <a:cxn ang="0">
                  <a:pos x="41" y="1"/>
                </a:cxn>
                <a:cxn ang="0">
                  <a:pos x="34" y="4"/>
                </a:cxn>
                <a:cxn ang="0">
                  <a:pos x="31" y="6"/>
                </a:cxn>
                <a:cxn ang="0">
                  <a:pos x="29" y="8"/>
                </a:cxn>
                <a:cxn ang="0">
                  <a:pos x="26" y="10"/>
                </a:cxn>
                <a:cxn ang="0">
                  <a:pos x="26" y="12"/>
                </a:cxn>
                <a:cxn ang="0">
                  <a:pos x="20" y="13"/>
                </a:cxn>
                <a:cxn ang="0">
                  <a:pos x="13" y="16"/>
                </a:cxn>
                <a:cxn ang="0">
                  <a:pos x="6" y="20"/>
                </a:cxn>
                <a:cxn ang="0">
                  <a:pos x="0" y="24"/>
                </a:cxn>
                <a:cxn ang="0">
                  <a:pos x="5" y="29"/>
                </a:cxn>
                <a:cxn ang="0">
                  <a:pos x="10" y="34"/>
                </a:cxn>
                <a:cxn ang="0">
                  <a:pos x="18" y="39"/>
                </a:cxn>
                <a:cxn ang="0">
                  <a:pos x="26" y="43"/>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88" name="Freeform 40"/>
            <p:cNvSpPr>
              <a:spLocks/>
            </p:cNvSpPr>
            <p:nvPr/>
          </p:nvSpPr>
          <p:spPr bwMode="auto">
            <a:xfrm>
              <a:off x="1681" y="3671"/>
              <a:ext cx="22" cy="17"/>
            </a:xfrm>
            <a:custGeom>
              <a:avLst/>
              <a:gdLst/>
              <a:ahLst/>
              <a:cxnLst>
                <a:cxn ang="0">
                  <a:pos x="0" y="2"/>
                </a:cxn>
                <a:cxn ang="0">
                  <a:pos x="24" y="1"/>
                </a:cxn>
                <a:cxn ang="0">
                  <a:pos x="39" y="0"/>
                </a:cxn>
                <a:cxn ang="0">
                  <a:pos x="45" y="1"/>
                </a:cxn>
                <a:cxn ang="0">
                  <a:pos x="51" y="2"/>
                </a:cxn>
                <a:cxn ang="0">
                  <a:pos x="58" y="4"/>
                </a:cxn>
                <a:cxn ang="0">
                  <a:pos x="67" y="8"/>
                </a:cxn>
                <a:cxn ang="0">
                  <a:pos x="55" y="13"/>
                </a:cxn>
                <a:cxn ang="0">
                  <a:pos x="46" y="19"/>
                </a:cxn>
                <a:cxn ang="0">
                  <a:pos x="42" y="22"/>
                </a:cxn>
                <a:cxn ang="0">
                  <a:pos x="36" y="24"/>
                </a:cxn>
                <a:cxn ang="0">
                  <a:pos x="29" y="26"/>
                </a:cxn>
                <a:cxn ang="0">
                  <a:pos x="20" y="26"/>
                </a:cxn>
                <a:cxn ang="0">
                  <a:pos x="24" y="26"/>
                </a:cxn>
                <a:cxn ang="0">
                  <a:pos x="34" y="26"/>
                </a:cxn>
                <a:cxn ang="0">
                  <a:pos x="29" y="34"/>
                </a:cxn>
                <a:cxn ang="0">
                  <a:pos x="25" y="40"/>
                </a:cxn>
                <a:cxn ang="0">
                  <a:pos x="22" y="44"/>
                </a:cxn>
                <a:cxn ang="0">
                  <a:pos x="20" y="46"/>
                </a:cxn>
                <a:cxn ang="0">
                  <a:pos x="12" y="48"/>
                </a:cxn>
                <a:cxn ang="0">
                  <a:pos x="0" y="51"/>
                </a:cxn>
                <a:cxn ang="0">
                  <a:pos x="0" y="2"/>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sp>
        <p:nvSpPr>
          <p:cNvPr id="2089" name="Freeform 41"/>
          <p:cNvSpPr>
            <a:spLocks/>
          </p:cNvSpPr>
          <p:nvPr>
            <p:custDataLst>
              <p:tags r:id="rId34"/>
            </p:custDataLst>
          </p:nvPr>
        </p:nvSpPr>
        <p:spPr bwMode="auto">
          <a:xfrm>
            <a:off x="2714303" y="3666927"/>
            <a:ext cx="31750" cy="58737"/>
          </a:xfrm>
          <a:custGeom>
            <a:avLst/>
            <a:gdLst/>
            <a:ahLst/>
            <a:cxnLst>
              <a:cxn ang="0">
                <a:pos x="0" y="15"/>
              </a:cxn>
              <a:cxn ang="0">
                <a:pos x="1" y="19"/>
              </a:cxn>
              <a:cxn ang="0">
                <a:pos x="2" y="21"/>
              </a:cxn>
              <a:cxn ang="0">
                <a:pos x="4" y="24"/>
              </a:cxn>
              <a:cxn ang="0">
                <a:pos x="7" y="26"/>
              </a:cxn>
              <a:cxn ang="0">
                <a:pos x="13" y="29"/>
              </a:cxn>
              <a:cxn ang="0">
                <a:pos x="22" y="31"/>
              </a:cxn>
              <a:cxn ang="0">
                <a:pos x="40" y="33"/>
              </a:cxn>
              <a:cxn ang="0">
                <a:pos x="54" y="34"/>
              </a:cxn>
              <a:cxn ang="0">
                <a:pos x="58" y="33"/>
              </a:cxn>
              <a:cxn ang="0">
                <a:pos x="62" y="32"/>
              </a:cxn>
              <a:cxn ang="0">
                <a:pos x="65" y="29"/>
              </a:cxn>
              <a:cxn ang="0">
                <a:pos x="67" y="27"/>
              </a:cxn>
              <a:cxn ang="0">
                <a:pos x="73" y="21"/>
              </a:cxn>
              <a:cxn ang="0">
                <a:pos x="80" y="15"/>
              </a:cxn>
              <a:cxn ang="0">
                <a:pos x="75" y="10"/>
              </a:cxn>
              <a:cxn ang="0">
                <a:pos x="70" y="7"/>
              </a:cxn>
              <a:cxn ang="0">
                <a:pos x="65" y="4"/>
              </a:cxn>
              <a:cxn ang="0">
                <a:pos x="60" y="2"/>
              </a:cxn>
              <a:cxn ang="0">
                <a:pos x="55" y="0"/>
              </a:cxn>
              <a:cxn ang="0">
                <a:pos x="51" y="0"/>
              </a:cxn>
              <a:cxn ang="0">
                <a:pos x="45" y="1"/>
              </a:cxn>
              <a:cxn ang="0">
                <a:pos x="41" y="2"/>
              </a:cxn>
              <a:cxn ang="0">
                <a:pos x="34" y="2"/>
              </a:cxn>
              <a:cxn ang="0">
                <a:pos x="21" y="2"/>
              </a:cxn>
              <a:cxn ang="0">
                <a:pos x="13" y="3"/>
              </a:cxn>
              <a:cxn ang="0">
                <a:pos x="7" y="5"/>
              </a:cxn>
              <a:cxn ang="0">
                <a:pos x="4" y="7"/>
              </a:cxn>
              <a:cxn ang="0">
                <a:pos x="2" y="9"/>
              </a:cxn>
              <a:cxn ang="0">
                <a:pos x="1" y="11"/>
              </a:cxn>
              <a:cxn ang="0">
                <a:pos x="0" y="15"/>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0" name="Freeform 42"/>
          <p:cNvSpPr>
            <a:spLocks/>
          </p:cNvSpPr>
          <p:nvPr>
            <p:custDataLst>
              <p:tags r:id="rId35"/>
            </p:custDataLst>
          </p:nvPr>
        </p:nvSpPr>
        <p:spPr bwMode="auto">
          <a:xfrm>
            <a:off x="2769865" y="3673277"/>
            <a:ext cx="1588" cy="58737"/>
          </a:xfrm>
          <a:custGeom>
            <a:avLst/>
            <a:gdLst/>
            <a:ahLst/>
            <a:cxnLst>
              <a:cxn ang="0">
                <a:pos x="0" y="0"/>
              </a:cxn>
              <a:cxn ang="0">
                <a:pos x="7" y="13"/>
              </a:cxn>
              <a:cxn ang="0">
                <a:pos x="7" y="7"/>
              </a:cxn>
            </a:cxnLst>
            <a:rect l="0" t="0" r="r" b="b"/>
            <a:pathLst>
              <a:path w="7" h="13">
                <a:moveTo>
                  <a:pt x="0" y="0"/>
                </a:moveTo>
                <a:lnTo>
                  <a:pt x="7" y="13"/>
                </a:lnTo>
                <a:lnTo>
                  <a:pt x="7" y="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1" name="Freeform 43"/>
          <p:cNvSpPr>
            <a:spLocks/>
          </p:cNvSpPr>
          <p:nvPr>
            <p:custDataLst>
              <p:tags r:id="rId36"/>
            </p:custDataLst>
          </p:nvPr>
        </p:nvSpPr>
        <p:spPr bwMode="auto">
          <a:xfrm>
            <a:off x="2782565" y="3674864"/>
            <a:ext cx="6350" cy="58738"/>
          </a:xfrm>
          <a:custGeom>
            <a:avLst/>
            <a:gdLst/>
            <a:ahLst/>
            <a:cxnLst>
              <a:cxn ang="0">
                <a:pos x="0" y="0"/>
              </a:cxn>
              <a:cxn ang="0">
                <a:pos x="7" y="3"/>
              </a:cxn>
              <a:cxn ang="0">
                <a:pos x="20" y="6"/>
              </a:cxn>
              <a:cxn ang="0">
                <a:pos x="0" y="0"/>
              </a:cxn>
            </a:cxnLst>
            <a:rect l="0" t="0" r="r" b="b"/>
            <a:pathLst>
              <a:path w="20" h="6">
                <a:moveTo>
                  <a:pt x="0" y="0"/>
                </a:moveTo>
                <a:lnTo>
                  <a:pt x="7" y="3"/>
                </a:lnTo>
                <a:lnTo>
                  <a:pt x="20" y="6"/>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2" name="Freeform 44"/>
          <p:cNvSpPr>
            <a:spLocks/>
          </p:cNvSpPr>
          <p:nvPr>
            <p:custDataLst>
              <p:tags r:id="rId37"/>
            </p:custDataLst>
          </p:nvPr>
        </p:nvSpPr>
        <p:spPr bwMode="auto">
          <a:xfrm>
            <a:off x="2796853" y="3665339"/>
            <a:ext cx="7937" cy="57150"/>
          </a:xfrm>
          <a:custGeom>
            <a:avLst/>
            <a:gdLst/>
            <a:ahLst/>
            <a:cxnLst>
              <a:cxn ang="0">
                <a:pos x="0" y="12"/>
              </a:cxn>
              <a:cxn ang="0">
                <a:pos x="14" y="0"/>
              </a:cxn>
              <a:cxn ang="0">
                <a:pos x="0" y="12"/>
              </a:cxn>
            </a:cxnLst>
            <a:rect l="0" t="0" r="r" b="b"/>
            <a:pathLst>
              <a:path w="14" h="12">
                <a:moveTo>
                  <a:pt x="0" y="12"/>
                </a:moveTo>
                <a:lnTo>
                  <a:pt x="14" y="0"/>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3" name="Freeform 45"/>
          <p:cNvSpPr>
            <a:spLocks/>
          </p:cNvSpPr>
          <p:nvPr>
            <p:custDataLst>
              <p:tags r:id="rId38"/>
            </p:custDataLst>
          </p:nvPr>
        </p:nvSpPr>
        <p:spPr bwMode="auto">
          <a:xfrm>
            <a:off x="2776215" y="3657402"/>
            <a:ext cx="11113" cy="58737"/>
          </a:xfrm>
          <a:custGeom>
            <a:avLst/>
            <a:gdLst/>
            <a:ahLst/>
            <a:cxnLst>
              <a:cxn ang="0">
                <a:pos x="0" y="0"/>
              </a:cxn>
              <a:cxn ang="0">
                <a:pos x="0" y="4"/>
              </a:cxn>
              <a:cxn ang="0">
                <a:pos x="2" y="6"/>
              </a:cxn>
              <a:cxn ang="0">
                <a:pos x="7" y="7"/>
              </a:cxn>
              <a:cxn ang="0">
                <a:pos x="10" y="7"/>
              </a:cxn>
              <a:cxn ang="0">
                <a:pos x="15" y="6"/>
              </a:cxn>
              <a:cxn ang="0">
                <a:pos x="19" y="4"/>
              </a:cxn>
              <a:cxn ang="0">
                <a:pos x="23" y="2"/>
              </a:cxn>
              <a:cxn ang="0">
                <a:pos x="27" y="0"/>
              </a:cxn>
              <a:cxn ang="0">
                <a:pos x="0" y="0"/>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4" name="Freeform 46"/>
          <p:cNvSpPr>
            <a:spLocks/>
          </p:cNvSpPr>
          <p:nvPr>
            <p:custDataLst>
              <p:tags r:id="rId39"/>
            </p:custDataLst>
          </p:nvPr>
        </p:nvSpPr>
        <p:spPr bwMode="auto">
          <a:xfrm>
            <a:off x="2825428" y="3685977"/>
            <a:ext cx="14287" cy="60325"/>
          </a:xfrm>
          <a:custGeom>
            <a:avLst/>
            <a:gdLst/>
            <a:ahLst/>
            <a:cxnLst>
              <a:cxn ang="0">
                <a:pos x="0" y="0"/>
              </a:cxn>
              <a:cxn ang="0">
                <a:pos x="11" y="3"/>
              </a:cxn>
              <a:cxn ang="0">
                <a:pos x="27" y="6"/>
              </a:cxn>
            </a:cxnLst>
            <a:rect l="0" t="0" r="r" b="b"/>
            <a:pathLst>
              <a:path w="27" h="6">
                <a:moveTo>
                  <a:pt x="0" y="0"/>
                </a:moveTo>
                <a:lnTo>
                  <a:pt x="11" y="3"/>
                </a:lnTo>
                <a:lnTo>
                  <a:pt x="27"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5" name="Line 47"/>
          <p:cNvSpPr>
            <a:spLocks noChangeShapeType="1"/>
          </p:cNvSpPr>
          <p:nvPr>
            <p:custDataLst>
              <p:tags r:id="rId40"/>
            </p:custDataLst>
          </p:nvPr>
        </p:nvSpPr>
        <p:spPr bwMode="auto">
          <a:xfrm flipH="1" flipV="1">
            <a:off x="2833365" y="3682802"/>
            <a:ext cx="6350" cy="9525"/>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096" name="Line 48"/>
          <p:cNvSpPr>
            <a:spLocks noChangeShapeType="1"/>
          </p:cNvSpPr>
          <p:nvPr>
            <p:custDataLst>
              <p:tags r:id="rId41"/>
            </p:custDataLst>
          </p:nvPr>
        </p:nvSpPr>
        <p:spPr bwMode="auto">
          <a:xfrm flipH="1">
            <a:off x="2833365" y="3708202"/>
            <a:ext cx="6350" cy="11112"/>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097" name="Freeform 49"/>
          <p:cNvSpPr>
            <a:spLocks/>
          </p:cNvSpPr>
          <p:nvPr>
            <p:custDataLst>
              <p:tags r:id="rId42"/>
            </p:custDataLst>
          </p:nvPr>
        </p:nvSpPr>
        <p:spPr bwMode="auto">
          <a:xfrm>
            <a:off x="2833365" y="3703439"/>
            <a:ext cx="11113" cy="58738"/>
          </a:xfrm>
          <a:custGeom>
            <a:avLst/>
            <a:gdLst/>
            <a:ahLst/>
            <a:cxnLst>
              <a:cxn ang="0">
                <a:pos x="0" y="24"/>
              </a:cxn>
              <a:cxn ang="0">
                <a:pos x="2" y="24"/>
              </a:cxn>
              <a:cxn ang="0">
                <a:pos x="6" y="22"/>
              </a:cxn>
              <a:cxn ang="0">
                <a:pos x="9" y="20"/>
              </a:cxn>
              <a:cxn ang="0">
                <a:pos x="12" y="16"/>
              </a:cxn>
              <a:cxn ang="0">
                <a:pos x="15" y="13"/>
              </a:cxn>
              <a:cxn ang="0">
                <a:pos x="18" y="9"/>
              </a:cxn>
              <a:cxn ang="0">
                <a:pos x="19" y="4"/>
              </a:cxn>
              <a:cxn ang="0">
                <a:pos x="20" y="0"/>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8" name="Freeform 50"/>
          <p:cNvSpPr>
            <a:spLocks/>
          </p:cNvSpPr>
          <p:nvPr>
            <p:custDataLst>
              <p:tags r:id="rId43"/>
            </p:custDataLst>
          </p:nvPr>
        </p:nvSpPr>
        <p:spPr bwMode="auto">
          <a:xfrm>
            <a:off x="2839715" y="3732014"/>
            <a:ext cx="17463" cy="55563"/>
          </a:xfrm>
          <a:custGeom>
            <a:avLst/>
            <a:gdLst/>
            <a:ahLst/>
            <a:cxnLst>
              <a:cxn ang="0">
                <a:pos x="13" y="7"/>
              </a:cxn>
              <a:cxn ang="0">
                <a:pos x="0" y="19"/>
              </a:cxn>
              <a:cxn ang="0">
                <a:pos x="10" y="20"/>
              </a:cxn>
              <a:cxn ang="0">
                <a:pos x="19" y="22"/>
              </a:cxn>
              <a:cxn ang="0">
                <a:pos x="27" y="25"/>
              </a:cxn>
              <a:cxn ang="0">
                <a:pos x="33" y="25"/>
              </a:cxn>
              <a:cxn ang="0">
                <a:pos x="33" y="0"/>
              </a:cxn>
              <a:cxn ang="0">
                <a:pos x="27" y="0"/>
              </a:cxn>
              <a:cxn ang="0">
                <a:pos x="13" y="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099" name="Freeform 51"/>
          <p:cNvSpPr>
            <a:spLocks/>
          </p:cNvSpPr>
          <p:nvPr>
            <p:custDataLst>
              <p:tags r:id="rId44"/>
            </p:custDataLst>
          </p:nvPr>
        </p:nvSpPr>
        <p:spPr bwMode="auto">
          <a:xfrm>
            <a:off x="2846065" y="3779639"/>
            <a:ext cx="15875" cy="57150"/>
          </a:xfrm>
          <a:custGeom>
            <a:avLst/>
            <a:gdLst/>
            <a:ahLst/>
            <a:cxnLst>
              <a:cxn ang="0">
                <a:pos x="0" y="0"/>
              </a:cxn>
              <a:cxn ang="0">
                <a:pos x="3" y="6"/>
              </a:cxn>
              <a:cxn ang="0">
                <a:pos x="6" y="11"/>
              </a:cxn>
              <a:cxn ang="0">
                <a:pos x="10" y="14"/>
              </a:cxn>
              <a:cxn ang="0">
                <a:pos x="15" y="16"/>
              </a:cxn>
              <a:cxn ang="0">
                <a:pos x="27" y="18"/>
              </a:cxn>
              <a:cxn ang="0">
                <a:pos x="40" y="18"/>
              </a:cxn>
              <a:cxn ang="0">
                <a:pos x="40" y="0"/>
              </a:cxn>
              <a:cxn ang="0">
                <a:pos x="30" y="0"/>
              </a:cxn>
              <a:cxn ang="0">
                <a:pos x="20" y="0"/>
              </a:cxn>
              <a:cxn ang="0">
                <a:pos x="10" y="0"/>
              </a:cxn>
              <a:cxn ang="0">
                <a:pos x="0" y="0"/>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0" name="Freeform 52"/>
          <p:cNvSpPr>
            <a:spLocks/>
          </p:cNvSpPr>
          <p:nvPr>
            <p:custDataLst>
              <p:tags r:id="rId45"/>
            </p:custDataLst>
          </p:nvPr>
        </p:nvSpPr>
        <p:spPr bwMode="auto">
          <a:xfrm>
            <a:off x="2855590" y="3805039"/>
            <a:ext cx="3175" cy="57150"/>
          </a:xfrm>
          <a:custGeom>
            <a:avLst/>
            <a:gdLst/>
            <a:ahLst/>
            <a:cxnLst>
              <a:cxn ang="0">
                <a:pos x="4" y="32"/>
              </a:cxn>
              <a:cxn ang="0">
                <a:pos x="6" y="28"/>
              </a:cxn>
              <a:cxn ang="0">
                <a:pos x="8" y="25"/>
              </a:cxn>
              <a:cxn ang="0">
                <a:pos x="9" y="22"/>
              </a:cxn>
              <a:cxn ang="0">
                <a:pos x="10" y="18"/>
              </a:cxn>
              <a:cxn ang="0">
                <a:pos x="11" y="9"/>
              </a:cxn>
              <a:cxn ang="0">
                <a:pos x="11" y="0"/>
              </a:cxn>
              <a:cxn ang="0">
                <a:pos x="6" y="3"/>
              </a:cxn>
              <a:cxn ang="0">
                <a:pos x="3" y="7"/>
              </a:cxn>
              <a:cxn ang="0">
                <a:pos x="1" y="11"/>
              </a:cxn>
              <a:cxn ang="0">
                <a:pos x="0" y="16"/>
              </a:cxn>
              <a:cxn ang="0">
                <a:pos x="0" y="20"/>
              </a:cxn>
              <a:cxn ang="0">
                <a:pos x="1" y="24"/>
              </a:cxn>
              <a:cxn ang="0">
                <a:pos x="2" y="28"/>
              </a:cxn>
              <a:cxn ang="0">
                <a:pos x="4" y="32"/>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1" name="Freeform 53"/>
          <p:cNvSpPr>
            <a:spLocks/>
          </p:cNvSpPr>
          <p:nvPr>
            <p:custDataLst>
              <p:tags r:id="rId46"/>
            </p:custDataLst>
          </p:nvPr>
        </p:nvSpPr>
        <p:spPr bwMode="auto">
          <a:xfrm>
            <a:off x="2877815" y="3835202"/>
            <a:ext cx="1588" cy="55562"/>
          </a:xfrm>
          <a:custGeom>
            <a:avLst/>
            <a:gdLst/>
            <a:ahLst/>
            <a:cxnLst>
              <a:cxn ang="0">
                <a:pos x="0" y="0"/>
              </a:cxn>
              <a:cxn ang="0">
                <a:pos x="0" y="24"/>
              </a:cxn>
              <a:cxn ang="0">
                <a:pos x="14" y="12"/>
              </a:cxn>
              <a:cxn ang="0">
                <a:pos x="0" y="0"/>
              </a:cxn>
            </a:cxnLst>
            <a:rect l="0" t="0" r="r" b="b"/>
            <a:pathLst>
              <a:path w="14" h="24">
                <a:moveTo>
                  <a:pt x="0" y="0"/>
                </a:moveTo>
                <a:lnTo>
                  <a:pt x="0" y="24"/>
                </a:lnTo>
                <a:lnTo>
                  <a:pt x="14" y="12"/>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2" name="Freeform 54"/>
          <p:cNvSpPr>
            <a:spLocks/>
          </p:cNvSpPr>
          <p:nvPr>
            <p:custDataLst>
              <p:tags r:id="rId47"/>
            </p:custDataLst>
          </p:nvPr>
        </p:nvSpPr>
        <p:spPr bwMode="auto">
          <a:xfrm>
            <a:off x="2839715" y="3847902"/>
            <a:ext cx="15875" cy="58737"/>
          </a:xfrm>
          <a:custGeom>
            <a:avLst/>
            <a:gdLst/>
            <a:ahLst/>
            <a:cxnLst>
              <a:cxn ang="0">
                <a:pos x="0" y="12"/>
              </a:cxn>
              <a:cxn ang="0">
                <a:pos x="7" y="15"/>
              </a:cxn>
              <a:cxn ang="0">
                <a:pos x="13" y="18"/>
              </a:cxn>
              <a:cxn ang="0">
                <a:pos x="22" y="7"/>
              </a:cxn>
              <a:cxn ang="0">
                <a:pos x="27" y="0"/>
              </a:cxn>
              <a:cxn ang="0">
                <a:pos x="22" y="0"/>
              </a:cxn>
              <a:cxn ang="0">
                <a:pos x="18" y="1"/>
              </a:cxn>
              <a:cxn ang="0">
                <a:pos x="13" y="2"/>
              </a:cxn>
              <a:cxn ang="0">
                <a:pos x="10" y="4"/>
              </a:cxn>
              <a:cxn ang="0">
                <a:pos x="5" y="8"/>
              </a:cxn>
              <a:cxn ang="0">
                <a:pos x="0" y="12"/>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3" name="Freeform 55"/>
          <p:cNvSpPr>
            <a:spLocks/>
          </p:cNvSpPr>
          <p:nvPr>
            <p:custDataLst>
              <p:tags r:id="rId48"/>
            </p:custDataLst>
          </p:nvPr>
        </p:nvSpPr>
        <p:spPr bwMode="auto">
          <a:xfrm>
            <a:off x="2825428" y="3912989"/>
            <a:ext cx="23812" cy="57150"/>
          </a:xfrm>
          <a:custGeom>
            <a:avLst/>
            <a:gdLst/>
            <a:ahLst/>
            <a:cxnLst>
              <a:cxn ang="0">
                <a:pos x="0" y="36"/>
              </a:cxn>
              <a:cxn ang="0">
                <a:pos x="1" y="39"/>
              </a:cxn>
              <a:cxn ang="0">
                <a:pos x="2" y="41"/>
              </a:cxn>
              <a:cxn ang="0">
                <a:pos x="4" y="43"/>
              </a:cxn>
              <a:cxn ang="0">
                <a:pos x="6" y="45"/>
              </a:cxn>
              <a:cxn ang="0">
                <a:pos x="12" y="48"/>
              </a:cxn>
              <a:cxn ang="0">
                <a:pos x="14" y="49"/>
              </a:cxn>
              <a:cxn ang="0">
                <a:pos x="18" y="49"/>
              </a:cxn>
              <a:cxn ang="0">
                <a:pos x="24" y="46"/>
              </a:cxn>
              <a:cxn ang="0">
                <a:pos x="29" y="42"/>
              </a:cxn>
              <a:cxn ang="0">
                <a:pos x="35" y="39"/>
              </a:cxn>
              <a:cxn ang="0">
                <a:pos x="39" y="35"/>
              </a:cxn>
              <a:cxn ang="0">
                <a:pos x="44" y="31"/>
              </a:cxn>
              <a:cxn ang="0">
                <a:pos x="46" y="27"/>
              </a:cxn>
              <a:cxn ang="0">
                <a:pos x="47" y="24"/>
              </a:cxn>
              <a:cxn ang="0">
                <a:pos x="47" y="12"/>
              </a:cxn>
              <a:cxn ang="0">
                <a:pos x="47" y="0"/>
              </a:cxn>
              <a:cxn ang="0">
                <a:pos x="27" y="0"/>
              </a:cxn>
              <a:cxn ang="0">
                <a:pos x="17" y="8"/>
              </a:cxn>
              <a:cxn ang="0">
                <a:pos x="9" y="16"/>
              </a:cxn>
              <a:cxn ang="0">
                <a:pos x="5" y="20"/>
              </a:cxn>
              <a:cxn ang="0">
                <a:pos x="2" y="25"/>
              </a:cxn>
              <a:cxn ang="0">
                <a:pos x="1" y="30"/>
              </a:cxn>
              <a:cxn ang="0">
                <a:pos x="0" y="36"/>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4" name="Freeform 56"/>
          <p:cNvSpPr>
            <a:spLocks/>
          </p:cNvSpPr>
          <p:nvPr>
            <p:custDataLst>
              <p:tags r:id="rId49"/>
            </p:custDataLst>
          </p:nvPr>
        </p:nvSpPr>
        <p:spPr bwMode="auto">
          <a:xfrm>
            <a:off x="2844478" y="3889177"/>
            <a:ext cx="12700" cy="57150"/>
          </a:xfrm>
          <a:custGeom>
            <a:avLst/>
            <a:gdLst/>
            <a:ahLst/>
            <a:cxnLst>
              <a:cxn ang="0">
                <a:pos x="0" y="0"/>
              </a:cxn>
              <a:cxn ang="0">
                <a:pos x="0" y="4"/>
              </a:cxn>
              <a:cxn ang="0">
                <a:pos x="3" y="7"/>
              </a:cxn>
              <a:cxn ang="0">
                <a:pos x="6" y="8"/>
              </a:cxn>
              <a:cxn ang="0">
                <a:pos x="11" y="9"/>
              </a:cxn>
              <a:cxn ang="0">
                <a:pos x="15" y="8"/>
              </a:cxn>
              <a:cxn ang="0">
                <a:pos x="20" y="7"/>
              </a:cxn>
              <a:cxn ang="0">
                <a:pos x="23" y="4"/>
              </a:cxn>
              <a:cxn ang="0">
                <a:pos x="26" y="0"/>
              </a:cxn>
              <a:cxn ang="0">
                <a:pos x="0" y="0"/>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5" name="Freeform 57"/>
          <p:cNvSpPr>
            <a:spLocks/>
          </p:cNvSpPr>
          <p:nvPr>
            <p:custDataLst>
              <p:tags r:id="rId50"/>
            </p:custDataLst>
          </p:nvPr>
        </p:nvSpPr>
        <p:spPr bwMode="auto">
          <a:xfrm>
            <a:off x="2326953" y="3560564"/>
            <a:ext cx="15875" cy="57150"/>
          </a:xfrm>
          <a:custGeom>
            <a:avLst/>
            <a:gdLst/>
            <a:ahLst/>
            <a:cxnLst>
              <a:cxn ang="0">
                <a:pos x="0" y="0"/>
              </a:cxn>
              <a:cxn ang="0">
                <a:pos x="0" y="18"/>
              </a:cxn>
              <a:cxn ang="0">
                <a:pos x="6" y="18"/>
              </a:cxn>
              <a:cxn ang="0">
                <a:pos x="13" y="18"/>
              </a:cxn>
              <a:cxn ang="0">
                <a:pos x="23" y="17"/>
              </a:cxn>
              <a:cxn ang="0">
                <a:pos x="30" y="14"/>
              </a:cxn>
              <a:cxn ang="0">
                <a:pos x="34" y="12"/>
              </a:cxn>
              <a:cxn ang="0">
                <a:pos x="37" y="10"/>
              </a:cxn>
              <a:cxn ang="0">
                <a:pos x="38" y="8"/>
              </a:cxn>
              <a:cxn ang="0">
                <a:pos x="39" y="6"/>
              </a:cxn>
              <a:cxn ang="0">
                <a:pos x="29" y="5"/>
              </a:cxn>
              <a:cxn ang="0">
                <a:pos x="19" y="3"/>
              </a:cxn>
              <a:cxn ang="0">
                <a:pos x="10" y="0"/>
              </a:cxn>
              <a:cxn ang="0">
                <a:pos x="0" y="0"/>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4" name="Group 58"/>
          <p:cNvGrpSpPr>
            <a:grpSpLocks/>
          </p:cNvGrpSpPr>
          <p:nvPr>
            <p:custDataLst>
              <p:tags r:id="rId51"/>
            </p:custDataLst>
          </p:nvPr>
        </p:nvGrpSpPr>
        <p:grpSpPr bwMode="auto">
          <a:xfrm>
            <a:off x="2452365" y="3393877"/>
            <a:ext cx="131763" cy="195262"/>
            <a:chOff x="1199" y="2121"/>
            <a:chExt cx="97" cy="123"/>
          </a:xfrm>
        </p:grpSpPr>
        <p:sp>
          <p:nvSpPr>
            <p:cNvPr id="2107" name="Freeform 59"/>
            <p:cNvSpPr>
              <a:spLocks/>
            </p:cNvSpPr>
            <p:nvPr/>
          </p:nvSpPr>
          <p:spPr bwMode="auto">
            <a:xfrm>
              <a:off x="1274" y="2236"/>
              <a:ext cx="16" cy="8"/>
            </a:xfrm>
            <a:custGeom>
              <a:avLst/>
              <a:gdLst/>
              <a:ahLst/>
              <a:cxnLst>
                <a:cxn ang="0">
                  <a:pos x="0" y="25"/>
                </a:cxn>
                <a:cxn ang="0">
                  <a:pos x="7" y="25"/>
                </a:cxn>
                <a:cxn ang="0">
                  <a:pos x="15" y="24"/>
                </a:cxn>
                <a:cxn ang="0">
                  <a:pos x="23" y="22"/>
                </a:cxn>
                <a:cxn ang="0">
                  <a:pos x="30" y="19"/>
                </a:cxn>
                <a:cxn ang="0">
                  <a:pos x="38" y="15"/>
                </a:cxn>
                <a:cxn ang="0">
                  <a:pos x="43" y="11"/>
                </a:cxn>
                <a:cxn ang="0">
                  <a:pos x="49" y="6"/>
                </a:cxn>
                <a:cxn ang="0">
                  <a:pos x="52" y="0"/>
                </a:cxn>
                <a:cxn ang="0">
                  <a:pos x="40" y="0"/>
                </a:cxn>
                <a:cxn ang="0">
                  <a:pos x="31" y="0"/>
                </a:cxn>
                <a:cxn ang="0">
                  <a:pos x="23" y="1"/>
                </a:cxn>
                <a:cxn ang="0">
                  <a:pos x="16" y="3"/>
                </a:cxn>
                <a:cxn ang="0">
                  <a:pos x="11" y="6"/>
                </a:cxn>
                <a:cxn ang="0">
                  <a:pos x="5" y="10"/>
                </a:cxn>
                <a:cxn ang="0">
                  <a:pos x="2" y="16"/>
                </a:cxn>
                <a:cxn ang="0">
                  <a:pos x="0" y="25"/>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8" name="Freeform 60"/>
            <p:cNvSpPr>
              <a:spLocks/>
            </p:cNvSpPr>
            <p:nvPr/>
          </p:nvSpPr>
          <p:spPr bwMode="auto">
            <a:xfrm>
              <a:off x="1199" y="2131"/>
              <a:ext cx="11" cy="4"/>
            </a:xfrm>
            <a:custGeom>
              <a:avLst/>
              <a:gdLst/>
              <a:ahLst/>
              <a:cxnLst>
                <a:cxn ang="0">
                  <a:pos x="0" y="0"/>
                </a:cxn>
                <a:cxn ang="0">
                  <a:pos x="0" y="6"/>
                </a:cxn>
                <a:cxn ang="0">
                  <a:pos x="0" y="13"/>
                </a:cxn>
                <a:cxn ang="0">
                  <a:pos x="9" y="13"/>
                </a:cxn>
                <a:cxn ang="0">
                  <a:pos x="16" y="13"/>
                </a:cxn>
                <a:cxn ang="0">
                  <a:pos x="24" y="11"/>
                </a:cxn>
                <a:cxn ang="0">
                  <a:pos x="33" y="6"/>
                </a:cxn>
                <a:cxn ang="0">
                  <a:pos x="24" y="3"/>
                </a:cxn>
                <a:cxn ang="0">
                  <a:pos x="16" y="1"/>
                </a:cxn>
                <a:cxn ang="0">
                  <a:pos x="9" y="0"/>
                </a:cxn>
                <a:cxn ang="0">
                  <a:pos x="0" y="0"/>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09" name="Freeform 61"/>
            <p:cNvSpPr>
              <a:spLocks/>
            </p:cNvSpPr>
            <p:nvPr/>
          </p:nvSpPr>
          <p:spPr bwMode="auto">
            <a:xfrm>
              <a:off x="1210" y="2121"/>
              <a:ext cx="20" cy="28"/>
            </a:xfrm>
            <a:custGeom>
              <a:avLst/>
              <a:gdLst/>
              <a:ahLst/>
              <a:cxnLst>
                <a:cxn ang="0">
                  <a:pos x="26" y="18"/>
                </a:cxn>
                <a:cxn ang="0">
                  <a:pos x="0" y="0"/>
                </a:cxn>
                <a:cxn ang="0">
                  <a:pos x="26" y="0"/>
                </a:cxn>
                <a:cxn ang="0">
                  <a:pos x="29" y="4"/>
                </a:cxn>
                <a:cxn ang="0">
                  <a:pos x="33" y="8"/>
                </a:cxn>
                <a:cxn ang="0">
                  <a:pos x="36" y="11"/>
                </a:cxn>
                <a:cxn ang="0">
                  <a:pos x="39" y="14"/>
                </a:cxn>
                <a:cxn ang="0">
                  <a:pos x="47" y="17"/>
                </a:cxn>
                <a:cxn ang="0">
                  <a:pos x="54" y="18"/>
                </a:cxn>
                <a:cxn ang="0">
                  <a:pos x="58" y="30"/>
                </a:cxn>
                <a:cxn ang="0">
                  <a:pos x="62" y="40"/>
                </a:cxn>
                <a:cxn ang="0">
                  <a:pos x="63" y="45"/>
                </a:cxn>
                <a:cxn ang="0">
                  <a:pos x="66" y="50"/>
                </a:cxn>
                <a:cxn ang="0">
                  <a:pos x="66" y="55"/>
                </a:cxn>
                <a:cxn ang="0">
                  <a:pos x="67" y="61"/>
                </a:cxn>
                <a:cxn ang="0">
                  <a:pos x="63" y="74"/>
                </a:cxn>
                <a:cxn ang="0">
                  <a:pos x="60" y="86"/>
                </a:cxn>
                <a:cxn ang="0">
                  <a:pos x="55" y="69"/>
                </a:cxn>
                <a:cxn ang="0">
                  <a:pos x="51" y="54"/>
                </a:cxn>
                <a:cxn ang="0">
                  <a:pos x="50" y="47"/>
                </a:cxn>
                <a:cxn ang="0">
                  <a:pos x="50" y="41"/>
                </a:cxn>
                <a:cxn ang="0">
                  <a:pos x="51" y="35"/>
                </a:cxn>
                <a:cxn ang="0">
                  <a:pos x="54" y="30"/>
                </a:cxn>
                <a:cxn ang="0">
                  <a:pos x="44" y="30"/>
                </a:cxn>
                <a:cxn ang="0">
                  <a:pos x="35" y="29"/>
                </a:cxn>
                <a:cxn ang="0">
                  <a:pos x="32" y="27"/>
                </a:cxn>
                <a:cxn ang="0">
                  <a:pos x="28" y="25"/>
                </a:cxn>
                <a:cxn ang="0">
                  <a:pos x="27" y="22"/>
                </a:cxn>
                <a:cxn ang="0">
                  <a:pos x="26" y="18"/>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0" name="Freeform 62"/>
            <p:cNvSpPr>
              <a:spLocks/>
            </p:cNvSpPr>
            <p:nvPr/>
          </p:nvSpPr>
          <p:spPr bwMode="auto">
            <a:xfrm>
              <a:off x="1201" y="2159"/>
              <a:ext cx="16" cy="28"/>
            </a:xfrm>
            <a:custGeom>
              <a:avLst/>
              <a:gdLst/>
              <a:ahLst/>
              <a:cxnLst>
                <a:cxn ang="0">
                  <a:pos x="27" y="12"/>
                </a:cxn>
                <a:cxn ang="0">
                  <a:pos x="20" y="6"/>
                </a:cxn>
                <a:cxn ang="0">
                  <a:pos x="14" y="0"/>
                </a:cxn>
                <a:cxn ang="0">
                  <a:pos x="9" y="5"/>
                </a:cxn>
                <a:cxn ang="0">
                  <a:pos x="5" y="13"/>
                </a:cxn>
                <a:cxn ang="0">
                  <a:pos x="1" y="21"/>
                </a:cxn>
                <a:cxn ang="0">
                  <a:pos x="0" y="30"/>
                </a:cxn>
                <a:cxn ang="0">
                  <a:pos x="0" y="36"/>
                </a:cxn>
                <a:cxn ang="0">
                  <a:pos x="3" y="43"/>
                </a:cxn>
                <a:cxn ang="0">
                  <a:pos x="5" y="50"/>
                </a:cxn>
                <a:cxn ang="0">
                  <a:pos x="8" y="58"/>
                </a:cxn>
                <a:cxn ang="0">
                  <a:pos x="12" y="66"/>
                </a:cxn>
                <a:cxn ang="0">
                  <a:pos x="17" y="74"/>
                </a:cxn>
                <a:cxn ang="0">
                  <a:pos x="22" y="80"/>
                </a:cxn>
                <a:cxn ang="0">
                  <a:pos x="27" y="86"/>
                </a:cxn>
                <a:cxn ang="0">
                  <a:pos x="31" y="79"/>
                </a:cxn>
                <a:cxn ang="0">
                  <a:pos x="37" y="69"/>
                </a:cxn>
                <a:cxn ang="0">
                  <a:pos x="42" y="57"/>
                </a:cxn>
                <a:cxn ang="0">
                  <a:pos x="46" y="45"/>
                </a:cxn>
                <a:cxn ang="0">
                  <a:pos x="49" y="39"/>
                </a:cxn>
                <a:cxn ang="0">
                  <a:pos x="49" y="33"/>
                </a:cxn>
                <a:cxn ang="0">
                  <a:pos x="49" y="26"/>
                </a:cxn>
                <a:cxn ang="0">
                  <a:pos x="48" y="22"/>
                </a:cxn>
                <a:cxn ang="0">
                  <a:pos x="44" y="18"/>
                </a:cxn>
                <a:cxn ang="0">
                  <a:pos x="40" y="15"/>
                </a:cxn>
                <a:cxn ang="0">
                  <a:pos x="34" y="13"/>
                </a:cxn>
                <a:cxn ang="0">
                  <a:pos x="27" y="12"/>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1" name="Freeform 63"/>
            <p:cNvSpPr>
              <a:spLocks/>
            </p:cNvSpPr>
            <p:nvPr/>
          </p:nvSpPr>
          <p:spPr bwMode="auto">
            <a:xfrm>
              <a:off x="1226" y="2161"/>
              <a:ext cx="2" cy="4"/>
            </a:xfrm>
            <a:custGeom>
              <a:avLst/>
              <a:gdLst/>
              <a:ahLst/>
              <a:cxnLst>
                <a:cxn ang="0">
                  <a:pos x="0" y="12"/>
                </a:cxn>
                <a:cxn ang="0">
                  <a:pos x="6" y="0"/>
                </a:cxn>
                <a:cxn ang="0">
                  <a:pos x="4" y="0"/>
                </a:cxn>
                <a:cxn ang="0">
                  <a:pos x="2" y="2"/>
                </a:cxn>
                <a:cxn ang="0">
                  <a:pos x="1" y="4"/>
                </a:cxn>
                <a:cxn ang="0">
                  <a:pos x="0" y="6"/>
                </a:cxn>
                <a:cxn ang="0">
                  <a:pos x="0" y="10"/>
                </a:cxn>
                <a:cxn ang="0">
                  <a:pos x="0" y="12"/>
                </a:cxn>
              </a:cxnLst>
              <a:rect l="0" t="0" r="r" b="b"/>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2" name="Freeform 64"/>
            <p:cNvSpPr>
              <a:spLocks/>
            </p:cNvSpPr>
            <p:nvPr/>
          </p:nvSpPr>
          <p:spPr bwMode="auto">
            <a:xfrm>
              <a:off x="1230" y="2154"/>
              <a:ext cx="13" cy="15"/>
            </a:xfrm>
            <a:custGeom>
              <a:avLst/>
              <a:gdLst/>
              <a:ahLst/>
              <a:cxnLst>
                <a:cxn ang="0">
                  <a:pos x="0" y="0"/>
                </a:cxn>
                <a:cxn ang="0">
                  <a:pos x="11" y="9"/>
                </a:cxn>
                <a:cxn ang="0">
                  <a:pos x="22" y="17"/>
                </a:cxn>
                <a:cxn ang="0">
                  <a:pos x="32" y="24"/>
                </a:cxn>
                <a:cxn ang="0">
                  <a:pos x="39" y="30"/>
                </a:cxn>
                <a:cxn ang="0">
                  <a:pos x="36" y="39"/>
                </a:cxn>
                <a:cxn ang="0">
                  <a:pos x="33" y="48"/>
                </a:cxn>
                <a:cxn ang="0">
                  <a:pos x="18" y="36"/>
                </a:cxn>
                <a:cxn ang="0">
                  <a:pos x="8" y="26"/>
                </a:cxn>
                <a:cxn ang="0">
                  <a:pos x="4" y="21"/>
                </a:cxn>
                <a:cxn ang="0">
                  <a:pos x="2" y="15"/>
                </a:cxn>
                <a:cxn ang="0">
                  <a:pos x="0" y="8"/>
                </a:cxn>
                <a:cxn ang="0">
                  <a:pos x="0" y="0"/>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3" name="Freeform 65"/>
            <p:cNvSpPr>
              <a:spLocks/>
            </p:cNvSpPr>
            <p:nvPr/>
          </p:nvSpPr>
          <p:spPr bwMode="auto">
            <a:xfrm>
              <a:off x="1247" y="2167"/>
              <a:ext cx="6" cy="14"/>
            </a:xfrm>
            <a:custGeom>
              <a:avLst/>
              <a:gdLst/>
              <a:ahLst/>
              <a:cxnLst>
                <a:cxn ang="0">
                  <a:pos x="7" y="0"/>
                </a:cxn>
                <a:cxn ang="0">
                  <a:pos x="11" y="9"/>
                </a:cxn>
                <a:cxn ang="0">
                  <a:pos x="15" y="16"/>
                </a:cxn>
                <a:cxn ang="0">
                  <a:pos x="16" y="22"/>
                </a:cxn>
                <a:cxn ang="0">
                  <a:pos x="16" y="27"/>
                </a:cxn>
                <a:cxn ang="0">
                  <a:pos x="15" y="31"/>
                </a:cxn>
                <a:cxn ang="0">
                  <a:pos x="11" y="35"/>
                </a:cxn>
                <a:cxn ang="0">
                  <a:pos x="7" y="39"/>
                </a:cxn>
                <a:cxn ang="0">
                  <a:pos x="0" y="43"/>
                </a:cxn>
                <a:cxn ang="0">
                  <a:pos x="2" y="28"/>
                </a:cxn>
                <a:cxn ang="0">
                  <a:pos x="4" y="18"/>
                </a:cxn>
                <a:cxn ang="0">
                  <a:pos x="6" y="9"/>
                </a:cxn>
                <a:cxn ang="0">
                  <a:pos x="7" y="0"/>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4" name="Freeform 66"/>
            <p:cNvSpPr>
              <a:spLocks/>
            </p:cNvSpPr>
            <p:nvPr/>
          </p:nvSpPr>
          <p:spPr bwMode="auto">
            <a:xfrm>
              <a:off x="1248" y="2190"/>
              <a:ext cx="8" cy="12"/>
            </a:xfrm>
            <a:custGeom>
              <a:avLst/>
              <a:gdLst/>
              <a:ahLst/>
              <a:cxnLst>
                <a:cxn ang="0">
                  <a:pos x="24" y="36"/>
                </a:cxn>
                <a:cxn ang="0">
                  <a:pos x="19" y="27"/>
                </a:cxn>
                <a:cxn ang="0">
                  <a:pos x="15" y="18"/>
                </a:cxn>
                <a:cxn ang="0">
                  <a:pos x="12" y="9"/>
                </a:cxn>
                <a:cxn ang="0">
                  <a:pos x="11" y="0"/>
                </a:cxn>
                <a:cxn ang="0">
                  <a:pos x="6" y="10"/>
                </a:cxn>
                <a:cxn ang="0">
                  <a:pos x="3" y="19"/>
                </a:cxn>
                <a:cxn ang="0">
                  <a:pos x="1" y="26"/>
                </a:cxn>
                <a:cxn ang="0">
                  <a:pos x="0" y="31"/>
                </a:cxn>
                <a:cxn ang="0">
                  <a:pos x="1" y="33"/>
                </a:cxn>
                <a:cxn ang="0">
                  <a:pos x="2" y="35"/>
                </a:cxn>
                <a:cxn ang="0">
                  <a:pos x="4" y="36"/>
                </a:cxn>
                <a:cxn ang="0">
                  <a:pos x="6" y="37"/>
                </a:cxn>
                <a:cxn ang="0">
                  <a:pos x="14" y="37"/>
                </a:cxn>
                <a:cxn ang="0">
                  <a:pos x="24" y="36"/>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5" name="Freeform 67"/>
            <p:cNvSpPr>
              <a:spLocks/>
            </p:cNvSpPr>
            <p:nvPr/>
          </p:nvSpPr>
          <p:spPr bwMode="auto">
            <a:xfrm>
              <a:off x="1265" y="2204"/>
              <a:ext cx="11" cy="17"/>
            </a:xfrm>
            <a:custGeom>
              <a:avLst/>
              <a:gdLst/>
              <a:ahLst/>
              <a:cxnLst>
                <a:cxn ang="0">
                  <a:pos x="34" y="0"/>
                </a:cxn>
                <a:cxn ang="0">
                  <a:pos x="34" y="13"/>
                </a:cxn>
                <a:cxn ang="0">
                  <a:pos x="34" y="25"/>
                </a:cxn>
                <a:cxn ang="0">
                  <a:pos x="33" y="32"/>
                </a:cxn>
                <a:cxn ang="0">
                  <a:pos x="31" y="38"/>
                </a:cxn>
                <a:cxn ang="0">
                  <a:pos x="29" y="43"/>
                </a:cxn>
                <a:cxn ang="0">
                  <a:pos x="24" y="47"/>
                </a:cxn>
                <a:cxn ang="0">
                  <a:pos x="20" y="51"/>
                </a:cxn>
                <a:cxn ang="0">
                  <a:pos x="14" y="53"/>
                </a:cxn>
                <a:cxn ang="0">
                  <a:pos x="8" y="55"/>
                </a:cxn>
                <a:cxn ang="0">
                  <a:pos x="0" y="55"/>
                </a:cxn>
                <a:cxn ang="0">
                  <a:pos x="9" y="36"/>
                </a:cxn>
                <a:cxn ang="0">
                  <a:pos x="14" y="21"/>
                </a:cxn>
                <a:cxn ang="0">
                  <a:pos x="18" y="16"/>
                </a:cxn>
                <a:cxn ang="0">
                  <a:pos x="22" y="10"/>
                </a:cxn>
                <a:cxn ang="0">
                  <a:pos x="28" y="5"/>
                </a:cxn>
                <a:cxn ang="0">
                  <a:pos x="34" y="0"/>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6" name="Freeform 68"/>
            <p:cNvSpPr>
              <a:spLocks/>
            </p:cNvSpPr>
            <p:nvPr/>
          </p:nvSpPr>
          <p:spPr bwMode="auto">
            <a:xfrm>
              <a:off x="1285" y="2215"/>
              <a:ext cx="11" cy="4"/>
            </a:xfrm>
            <a:custGeom>
              <a:avLst/>
              <a:gdLst/>
              <a:ahLst/>
              <a:cxnLst>
                <a:cxn ang="0">
                  <a:pos x="0" y="0"/>
                </a:cxn>
                <a:cxn ang="0">
                  <a:pos x="2" y="4"/>
                </a:cxn>
                <a:cxn ang="0">
                  <a:pos x="6" y="7"/>
                </a:cxn>
                <a:cxn ang="0">
                  <a:pos x="10" y="9"/>
                </a:cxn>
                <a:cxn ang="0">
                  <a:pos x="14" y="11"/>
                </a:cxn>
                <a:cxn ang="0">
                  <a:pos x="23" y="12"/>
                </a:cxn>
                <a:cxn ang="0">
                  <a:pos x="33" y="12"/>
                </a:cxn>
                <a:cxn ang="0">
                  <a:pos x="28" y="8"/>
                </a:cxn>
                <a:cxn ang="0">
                  <a:pos x="19" y="4"/>
                </a:cxn>
                <a:cxn ang="0">
                  <a:pos x="10" y="1"/>
                </a:cxn>
                <a:cxn ang="0">
                  <a:pos x="0" y="0"/>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sp>
        <p:nvSpPr>
          <p:cNvPr id="2117" name="Freeform 69"/>
          <p:cNvSpPr>
            <a:spLocks/>
          </p:cNvSpPr>
          <p:nvPr>
            <p:custDataLst>
              <p:tags r:id="rId52"/>
            </p:custDataLst>
          </p:nvPr>
        </p:nvSpPr>
        <p:spPr bwMode="auto">
          <a:xfrm>
            <a:off x="8265790" y="4821039"/>
            <a:ext cx="12700" cy="57150"/>
          </a:xfrm>
          <a:custGeom>
            <a:avLst/>
            <a:gdLst/>
            <a:ahLst/>
            <a:cxnLst>
              <a:cxn ang="0">
                <a:pos x="0" y="62"/>
              </a:cxn>
              <a:cxn ang="0">
                <a:pos x="0" y="53"/>
              </a:cxn>
              <a:cxn ang="0">
                <a:pos x="0" y="45"/>
              </a:cxn>
              <a:cxn ang="0">
                <a:pos x="0" y="37"/>
              </a:cxn>
              <a:cxn ang="0">
                <a:pos x="0" y="31"/>
              </a:cxn>
              <a:cxn ang="0">
                <a:pos x="0" y="26"/>
              </a:cxn>
              <a:cxn ang="0">
                <a:pos x="2" y="22"/>
              </a:cxn>
              <a:cxn ang="0">
                <a:pos x="4" y="17"/>
              </a:cxn>
              <a:cxn ang="0">
                <a:pos x="8" y="13"/>
              </a:cxn>
              <a:cxn ang="0">
                <a:pos x="14" y="6"/>
              </a:cxn>
              <a:cxn ang="0">
                <a:pos x="20" y="0"/>
              </a:cxn>
              <a:cxn ang="0">
                <a:pos x="26" y="6"/>
              </a:cxn>
              <a:cxn ang="0">
                <a:pos x="33" y="13"/>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8" name="Freeform 70"/>
          <p:cNvSpPr>
            <a:spLocks/>
          </p:cNvSpPr>
          <p:nvPr>
            <p:custDataLst>
              <p:tags r:id="rId53"/>
            </p:custDataLst>
          </p:nvPr>
        </p:nvSpPr>
        <p:spPr bwMode="auto">
          <a:xfrm>
            <a:off x="8275315" y="4911527"/>
            <a:ext cx="9525" cy="58737"/>
          </a:xfrm>
          <a:custGeom>
            <a:avLst/>
            <a:gdLst/>
            <a:ahLst/>
            <a:cxnLst>
              <a:cxn ang="0">
                <a:pos x="0" y="18"/>
              </a:cxn>
              <a:cxn ang="0">
                <a:pos x="0" y="0"/>
              </a:cxn>
              <a:cxn ang="0">
                <a:pos x="26" y="0"/>
              </a:cxn>
              <a:cxn ang="0">
                <a:pos x="6" y="12"/>
              </a:cxn>
              <a:cxn ang="0">
                <a:pos x="6" y="6"/>
              </a:cxn>
            </a:cxnLst>
            <a:rect l="0" t="0" r="r" b="b"/>
            <a:pathLst>
              <a:path w="26" h="18">
                <a:moveTo>
                  <a:pt x="0" y="18"/>
                </a:moveTo>
                <a:lnTo>
                  <a:pt x="0" y="0"/>
                </a:lnTo>
                <a:lnTo>
                  <a:pt x="26" y="0"/>
                </a:lnTo>
                <a:lnTo>
                  <a:pt x="6" y="12"/>
                </a:lnTo>
                <a:lnTo>
                  <a:pt x="6"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19" name="Freeform 71"/>
          <p:cNvSpPr>
            <a:spLocks/>
          </p:cNvSpPr>
          <p:nvPr>
            <p:custDataLst>
              <p:tags r:id="rId54"/>
            </p:custDataLst>
          </p:nvPr>
        </p:nvSpPr>
        <p:spPr bwMode="auto">
          <a:xfrm>
            <a:off x="8389615" y="4821039"/>
            <a:ext cx="77788" cy="130175"/>
          </a:xfrm>
          <a:custGeom>
            <a:avLst/>
            <a:gdLst/>
            <a:ahLst/>
            <a:cxnLst>
              <a:cxn ang="0">
                <a:pos x="180" y="222"/>
              </a:cxn>
              <a:cxn ang="0">
                <a:pos x="175" y="223"/>
              </a:cxn>
              <a:cxn ang="0">
                <a:pos x="171" y="223"/>
              </a:cxn>
              <a:cxn ang="0">
                <a:pos x="167" y="225"/>
              </a:cxn>
              <a:cxn ang="0">
                <a:pos x="164" y="227"/>
              </a:cxn>
              <a:cxn ang="0">
                <a:pos x="158" y="232"/>
              </a:cxn>
              <a:cxn ang="0">
                <a:pos x="153" y="240"/>
              </a:cxn>
              <a:cxn ang="0">
                <a:pos x="140" y="232"/>
              </a:cxn>
              <a:cxn ang="0">
                <a:pos x="131" y="223"/>
              </a:cxn>
              <a:cxn ang="0">
                <a:pos x="123" y="214"/>
              </a:cxn>
              <a:cxn ang="0">
                <a:pos x="118" y="206"/>
              </a:cxn>
              <a:cxn ang="0">
                <a:pos x="112" y="195"/>
              </a:cxn>
              <a:cxn ang="0">
                <a:pos x="106" y="185"/>
              </a:cxn>
              <a:cxn ang="0">
                <a:pos x="98" y="174"/>
              </a:cxn>
              <a:cxn ang="0">
                <a:pos x="87" y="161"/>
              </a:cxn>
              <a:cxn ang="0">
                <a:pos x="82" y="153"/>
              </a:cxn>
              <a:cxn ang="0">
                <a:pos x="75" y="146"/>
              </a:cxn>
              <a:cxn ang="0">
                <a:pos x="70" y="139"/>
              </a:cxn>
              <a:cxn ang="0">
                <a:pos x="62" y="133"/>
              </a:cxn>
              <a:cxn ang="0">
                <a:pos x="48" y="121"/>
              </a:cxn>
              <a:cxn ang="0">
                <a:pos x="33" y="110"/>
              </a:cxn>
              <a:cxn ang="0">
                <a:pos x="27" y="104"/>
              </a:cxn>
              <a:cxn ang="0">
                <a:pos x="21" y="98"/>
              </a:cxn>
              <a:cxn ang="0">
                <a:pos x="15" y="92"/>
              </a:cxn>
              <a:cxn ang="0">
                <a:pos x="10" y="84"/>
              </a:cxn>
              <a:cxn ang="0">
                <a:pos x="6" y="77"/>
              </a:cxn>
              <a:cxn ang="0">
                <a:pos x="4" y="68"/>
              </a:cxn>
              <a:cxn ang="0">
                <a:pos x="1" y="60"/>
              </a:cxn>
              <a:cxn ang="0">
                <a:pos x="0" y="50"/>
              </a:cxn>
              <a:cxn ang="0">
                <a:pos x="0" y="35"/>
              </a:cxn>
              <a:cxn ang="0">
                <a:pos x="0" y="25"/>
              </a:cxn>
              <a:cxn ang="0">
                <a:pos x="0" y="15"/>
              </a:cxn>
              <a:cxn ang="0">
                <a:pos x="0" y="0"/>
              </a:cxn>
              <a:cxn ang="0">
                <a:pos x="10" y="8"/>
              </a:cxn>
              <a:cxn ang="0">
                <a:pos x="19" y="17"/>
              </a:cxn>
              <a:cxn ang="0">
                <a:pos x="27" y="27"/>
              </a:cxn>
              <a:cxn ang="0">
                <a:pos x="34" y="38"/>
              </a:cxn>
              <a:cxn ang="0">
                <a:pos x="41" y="48"/>
              </a:cxn>
              <a:cxn ang="0">
                <a:pos x="46" y="58"/>
              </a:cxn>
              <a:cxn ang="0">
                <a:pos x="51" y="66"/>
              </a:cxn>
              <a:cxn ang="0">
                <a:pos x="54" y="74"/>
              </a:cxn>
              <a:cxn ang="0">
                <a:pos x="60" y="86"/>
              </a:cxn>
              <a:cxn ang="0">
                <a:pos x="66" y="98"/>
              </a:cxn>
              <a:cxn ang="0">
                <a:pos x="74" y="107"/>
              </a:cxn>
              <a:cxn ang="0">
                <a:pos x="82" y="116"/>
              </a:cxn>
              <a:cxn ang="0">
                <a:pos x="100" y="133"/>
              </a:cxn>
              <a:cxn ang="0">
                <a:pos x="119" y="149"/>
              </a:cxn>
              <a:cxn ang="0">
                <a:pos x="139" y="164"/>
              </a:cxn>
              <a:cxn ang="0">
                <a:pos x="155" y="180"/>
              </a:cxn>
              <a:cxn ang="0">
                <a:pos x="163" y="189"/>
              </a:cxn>
              <a:cxn ang="0">
                <a:pos x="169" y="199"/>
              </a:cxn>
              <a:cxn ang="0">
                <a:pos x="175" y="210"/>
              </a:cxn>
              <a:cxn ang="0">
                <a:pos x="180" y="222"/>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20" name="Freeform 72"/>
          <p:cNvSpPr>
            <a:spLocks/>
          </p:cNvSpPr>
          <p:nvPr>
            <p:custDataLst>
              <p:tags r:id="rId55"/>
            </p:custDataLst>
          </p:nvPr>
        </p:nvSpPr>
        <p:spPr bwMode="auto">
          <a:xfrm>
            <a:off x="8389615" y="4794052"/>
            <a:ext cx="14288" cy="57150"/>
          </a:xfrm>
          <a:custGeom>
            <a:avLst/>
            <a:gdLst/>
            <a:ahLst/>
            <a:cxnLst>
              <a:cxn ang="0">
                <a:pos x="0" y="0"/>
              </a:cxn>
              <a:cxn ang="0">
                <a:pos x="1" y="5"/>
              </a:cxn>
              <a:cxn ang="0">
                <a:pos x="3" y="11"/>
              </a:cxn>
              <a:cxn ang="0">
                <a:pos x="4" y="14"/>
              </a:cxn>
              <a:cxn ang="0">
                <a:pos x="4" y="19"/>
              </a:cxn>
              <a:cxn ang="0">
                <a:pos x="3" y="24"/>
              </a:cxn>
              <a:cxn ang="0">
                <a:pos x="0" y="30"/>
              </a:cxn>
              <a:cxn ang="0">
                <a:pos x="17" y="27"/>
              </a:cxn>
              <a:cxn ang="0">
                <a:pos x="27" y="24"/>
              </a:cxn>
              <a:cxn ang="0">
                <a:pos x="23" y="20"/>
              </a:cxn>
              <a:cxn ang="0">
                <a:pos x="17" y="12"/>
              </a:cxn>
              <a:cxn ang="0">
                <a:pos x="11" y="8"/>
              </a:cxn>
              <a:cxn ang="0">
                <a:pos x="7" y="4"/>
              </a:cxn>
              <a:cxn ang="0">
                <a:pos x="4" y="1"/>
              </a:cxn>
              <a:cxn ang="0">
                <a:pos x="0" y="0"/>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5" name="Group 73"/>
          <p:cNvGrpSpPr>
            <a:grpSpLocks/>
          </p:cNvGrpSpPr>
          <p:nvPr>
            <p:custDataLst>
              <p:tags r:id="rId56"/>
            </p:custDataLst>
          </p:nvPr>
        </p:nvGrpSpPr>
        <p:grpSpPr bwMode="auto">
          <a:xfrm>
            <a:off x="8080053" y="5314752"/>
            <a:ext cx="458787" cy="404812"/>
            <a:chOff x="5372" y="3323"/>
            <a:chExt cx="341" cy="253"/>
          </a:xfrm>
        </p:grpSpPr>
        <p:sp>
          <p:nvSpPr>
            <p:cNvPr id="2122" name="Freeform 74"/>
            <p:cNvSpPr>
              <a:spLocks/>
            </p:cNvSpPr>
            <p:nvPr/>
          </p:nvSpPr>
          <p:spPr bwMode="auto">
            <a:xfrm>
              <a:off x="5372" y="3565"/>
              <a:ext cx="16" cy="11"/>
            </a:xfrm>
            <a:custGeom>
              <a:avLst/>
              <a:gdLst/>
              <a:ahLst/>
              <a:cxnLst>
                <a:cxn ang="0">
                  <a:pos x="0" y="31"/>
                </a:cxn>
                <a:cxn ang="0">
                  <a:pos x="4" y="26"/>
                </a:cxn>
                <a:cxn ang="0">
                  <a:pos x="8" y="21"/>
                </a:cxn>
                <a:cxn ang="0">
                  <a:pos x="15" y="16"/>
                </a:cxn>
                <a:cxn ang="0">
                  <a:pos x="21" y="11"/>
                </a:cxn>
                <a:cxn ang="0">
                  <a:pos x="29" y="7"/>
                </a:cxn>
                <a:cxn ang="0">
                  <a:pos x="38" y="3"/>
                </a:cxn>
                <a:cxn ang="0">
                  <a:pos x="45" y="1"/>
                </a:cxn>
                <a:cxn ang="0">
                  <a:pos x="53" y="0"/>
                </a:cxn>
                <a:cxn ang="0">
                  <a:pos x="53" y="18"/>
                </a:cxn>
                <a:cxn ang="0">
                  <a:pos x="38" y="24"/>
                </a:cxn>
                <a:cxn ang="0">
                  <a:pos x="27" y="30"/>
                </a:cxn>
                <a:cxn ang="0">
                  <a:pos x="21" y="32"/>
                </a:cxn>
                <a:cxn ang="0">
                  <a:pos x="16" y="33"/>
                </a:cxn>
                <a:cxn ang="0">
                  <a:pos x="9" y="33"/>
                </a:cxn>
                <a:cxn ang="0">
                  <a:pos x="0" y="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123" name="Freeform 75"/>
            <p:cNvSpPr>
              <a:spLocks/>
            </p:cNvSpPr>
            <p:nvPr/>
          </p:nvSpPr>
          <p:spPr bwMode="auto">
            <a:xfrm>
              <a:off x="5379" y="3446"/>
              <a:ext cx="202" cy="117"/>
            </a:xfrm>
            <a:custGeom>
              <a:avLst/>
              <a:gdLst/>
              <a:ahLst/>
              <a:cxnLst>
                <a:cxn ang="0">
                  <a:pos x="24" y="296"/>
                </a:cxn>
                <a:cxn ang="0">
                  <a:pos x="50" y="290"/>
                </a:cxn>
                <a:cxn ang="0">
                  <a:pos x="65" y="277"/>
                </a:cxn>
                <a:cxn ang="0">
                  <a:pos x="79" y="253"/>
                </a:cxn>
                <a:cxn ang="0">
                  <a:pos x="100" y="256"/>
                </a:cxn>
                <a:cxn ang="0">
                  <a:pos x="126" y="253"/>
                </a:cxn>
                <a:cxn ang="0">
                  <a:pos x="141" y="247"/>
                </a:cxn>
                <a:cxn ang="0">
                  <a:pos x="162" y="229"/>
                </a:cxn>
                <a:cxn ang="0">
                  <a:pos x="180" y="208"/>
                </a:cxn>
                <a:cxn ang="0">
                  <a:pos x="211" y="192"/>
                </a:cxn>
                <a:cxn ang="0">
                  <a:pos x="260" y="175"/>
                </a:cxn>
                <a:cxn ang="0">
                  <a:pos x="329" y="152"/>
                </a:cxn>
                <a:cxn ang="0">
                  <a:pos x="361" y="137"/>
                </a:cxn>
                <a:cxn ang="0">
                  <a:pos x="392" y="130"/>
                </a:cxn>
                <a:cxn ang="0">
                  <a:pos x="406" y="127"/>
                </a:cxn>
                <a:cxn ang="0">
                  <a:pos x="440" y="107"/>
                </a:cxn>
                <a:cxn ang="0">
                  <a:pos x="469" y="80"/>
                </a:cxn>
                <a:cxn ang="0">
                  <a:pos x="478" y="63"/>
                </a:cxn>
                <a:cxn ang="0">
                  <a:pos x="504" y="58"/>
                </a:cxn>
                <a:cxn ang="0">
                  <a:pos x="537" y="36"/>
                </a:cxn>
                <a:cxn ang="0">
                  <a:pos x="568" y="11"/>
                </a:cxn>
                <a:cxn ang="0">
                  <a:pos x="591" y="0"/>
                </a:cxn>
                <a:cxn ang="0">
                  <a:pos x="602" y="22"/>
                </a:cxn>
                <a:cxn ang="0">
                  <a:pos x="617" y="30"/>
                </a:cxn>
                <a:cxn ang="0">
                  <a:pos x="625" y="46"/>
                </a:cxn>
                <a:cxn ang="0">
                  <a:pos x="601" y="88"/>
                </a:cxn>
                <a:cxn ang="0">
                  <a:pos x="568" y="125"/>
                </a:cxn>
                <a:cxn ang="0">
                  <a:pos x="529" y="154"/>
                </a:cxn>
                <a:cxn ang="0">
                  <a:pos x="487" y="173"/>
                </a:cxn>
                <a:cxn ang="0">
                  <a:pos x="445" y="180"/>
                </a:cxn>
                <a:cxn ang="0">
                  <a:pos x="438" y="197"/>
                </a:cxn>
                <a:cxn ang="0">
                  <a:pos x="433" y="200"/>
                </a:cxn>
                <a:cxn ang="0">
                  <a:pos x="395" y="199"/>
                </a:cxn>
                <a:cxn ang="0">
                  <a:pos x="367" y="210"/>
                </a:cxn>
                <a:cxn ang="0">
                  <a:pos x="347" y="212"/>
                </a:cxn>
                <a:cxn ang="0">
                  <a:pos x="338" y="204"/>
                </a:cxn>
                <a:cxn ang="0">
                  <a:pos x="313" y="241"/>
                </a:cxn>
                <a:cxn ang="0">
                  <a:pos x="272" y="280"/>
                </a:cxn>
                <a:cxn ang="0">
                  <a:pos x="220" y="315"/>
                </a:cxn>
                <a:cxn ang="0">
                  <a:pos x="164" y="343"/>
                </a:cxn>
                <a:cxn ang="0">
                  <a:pos x="110" y="357"/>
                </a:cxn>
                <a:cxn ang="0">
                  <a:pos x="71" y="356"/>
                </a:cxn>
                <a:cxn ang="0">
                  <a:pos x="56" y="348"/>
                </a:cxn>
                <a:cxn ang="0">
                  <a:pos x="33" y="340"/>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124" name="Freeform 76"/>
            <p:cNvSpPr>
              <a:spLocks/>
            </p:cNvSpPr>
            <p:nvPr/>
          </p:nvSpPr>
          <p:spPr bwMode="auto">
            <a:xfrm>
              <a:off x="5597" y="3323"/>
              <a:ext cx="116" cy="141"/>
            </a:xfrm>
            <a:custGeom>
              <a:avLst/>
              <a:gdLst/>
              <a:ahLst/>
              <a:cxnLst>
                <a:cxn ang="0">
                  <a:pos x="60" y="288"/>
                </a:cxn>
                <a:cxn ang="0">
                  <a:pos x="95" y="269"/>
                </a:cxn>
                <a:cxn ang="0">
                  <a:pos x="165" y="209"/>
                </a:cxn>
                <a:cxn ang="0">
                  <a:pos x="172" y="168"/>
                </a:cxn>
                <a:cxn ang="0">
                  <a:pos x="180" y="149"/>
                </a:cxn>
                <a:cxn ang="0">
                  <a:pos x="193" y="137"/>
                </a:cxn>
                <a:cxn ang="0">
                  <a:pos x="190" y="126"/>
                </a:cxn>
                <a:cxn ang="0">
                  <a:pos x="179" y="94"/>
                </a:cxn>
                <a:cxn ang="0">
                  <a:pos x="173" y="34"/>
                </a:cxn>
                <a:cxn ang="0">
                  <a:pos x="182" y="0"/>
                </a:cxn>
                <a:cxn ang="0">
                  <a:pos x="194" y="11"/>
                </a:cxn>
                <a:cxn ang="0">
                  <a:pos x="207" y="29"/>
                </a:cxn>
                <a:cxn ang="0">
                  <a:pos x="231" y="56"/>
                </a:cxn>
                <a:cxn ang="0">
                  <a:pos x="238" y="73"/>
                </a:cxn>
                <a:cxn ang="0">
                  <a:pos x="237" y="88"/>
                </a:cxn>
                <a:cxn ang="0">
                  <a:pos x="226" y="102"/>
                </a:cxn>
                <a:cxn ang="0">
                  <a:pos x="205" y="120"/>
                </a:cxn>
                <a:cxn ang="0">
                  <a:pos x="199" y="131"/>
                </a:cxn>
                <a:cxn ang="0">
                  <a:pos x="199" y="149"/>
                </a:cxn>
                <a:cxn ang="0">
                  <a:pos x="205" y="159"/>
                </a:cxn>
                <a:cxn ang="0">
                  <a:pos x="226" y="160"/>
                </a:cxn>
                <a:cxn ang="0">
                  <a:pos x="233" y="153"/>
                </a:cxn>
                <a:cxn ang="0">
                  <a:pos x="232" y="135"/>
                </a:cxn>
                <a:cxn ang="0">
                  <a:pos x="259" y="193"/>
                </a:cxn>
                <a:cxn ang="0">
                  <a:pos x="271" y="208"/>
                </a:cxn>
                <a:cxn ang="0">
                  <a:pos x="291" y="219"/>
                </a:cxn>
                <a:cxn ang="0">
                  <a:pos x="300" y="217"/>
                </a:cxn>
                <a:cxn ang="0">
                  <a:pos x="312" y="206"/>
                </a:cxn>
                <a:cxn ang="0">
                  <a:pos x="341" y="194"/>
                </a:cxn>
                <a:cxn ang="0">
                  <a:pos x="355" y="206"/>
                </a:cxn>
                <a:cxn ang="0">
                  <a:pos x="342" y="240"/>
                </a:cxn>
                <a:cxn ang="0">
                  <a:pos x="321" y="261"/>
                </a:cxn>
                <a:cxn ang="0">
                  <a:pos x="295" y="275"/>
                </a:cxn>
                <a:cxn ang="0">
                  <a:pos x="247" y="288"/>
                </a:cxn>
                <a:cxn ang="0">
                  <a:pos x="208" y="299"/>
                </a:cxn>
                <a:cxn ang="0">
                  <a:pos x="193" y="308"/>
                </a:cxn>
                <a:cxn ang="0">
                  <a:pos x="179" y="339"/>
                </a:cxn>
                <a:cxn ang="0">
                  <a:pos x="163" y="356"/>
                </a:cxn>
                <a:cxn ang="0">
                  <a:pos x="109" y="394"/>
                </a:cxn>
                <a:cxn ang="0">
                  <a:pos x="48" y="424"/>
                </a:cxn>
                <a:cxn ang="0">
                  <a:pos x="19" y="431"/>
                </a:cxn>
                <a:cxn ang="0">
                  <a:pos x="7" y="426"/>
                </a:cxn>
                <a:cxn ang="0">
                  <a:pos x="1" y="415"/>
                </a:cxn>
                <a:cxn ang="0">
                  <a:pos x="1" y="402"/>
                </a:cxn>
                <a:cxn ang="0">
                  <a:pos x="9" y="391"/>
                </a:cxn>
                <a:cxn ang="0">
                  <a:pos x="56" y="374"/>
                </a:cxn>
                <a:cxn ang="0">
                  <a:pos x="73" y="351"/>
                </a:cxn>
                <a:cxn ang="0">
                  <a:pos x="71" y="335"/>
                </a:cxn>
                <a:cxn ang="0">
                  <a:pos x="64" y="326"/>
                </a:cxn>
                <a:cxn ang="0">
                  <a:pos x="51" y="320"/>
                </a:cxn>
                <a:cxn ang="0">
                  <a:pos x="19" y="320"/>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sp>
        <p:nvSpPr>
          <p:cNvPr id="2125" name="Freeform 77"/>
          <p:cNvSpPr>
            <a:spLocks/>
          </p:cNvSpPr>
          <p:nvPr>
            <p:custDataLst>
              <p:tags r:id="rId57"/>
            </p:custDataLst>
          </p:nvPr>
        </p:nvSpPr>
        <p:spPr bwMode="auto">
          <a:xfrm>
            <a:off x="7722865" y="3971727"/>
            <a:ext cx="9525" cy="57150"/>
          </a:xfrm>
          <a:custGeom>
            <a:avLst/>
            <a:gdLst/>
            <a:ahLst/>
            <a:cxnLst>
              <a:cxn ang="0">
                <a:pos x="0" y="43"/>
              </a:cxn>
              <a:cxn ang="0">
                <a:pos x="1" y="29"/>
              </a:cxn>
              <a:cxn ang="0">
                <a:pos x="3" y="17"/>
              </a:cxn>
              <a:cxn ang="0">
                <a:pos x="4" y="11"/>
              </a:cxn>
              <a:cxn ang="0">
                <a:pos x="6" y="7"/>
              </a:cxn>
              <a:cxn ang="0">
                <a:pos x="9" y="3"/>
              </a:cxn>
              <a:cxn ang="0">
                <a:pos x="15" y="0"/>
              </a:cxn>
              <a:cxn ang="0">
                <a:pos x="15" y="15"/>
              </a:cxn>
              <a:cxn ang="0">
                <a:pos x="18" y="31"/>
              </a:cxn>
              <a:cxn ang="0">
                <a:pos x="20" y="44"/>
              </a:cxn>
              <a:cxn ang="0">
                <a:pos x="21" y="49"/>
              </a:cxn>
              <a:cxn ang="0">
                <a:pos x="10" y="55"/>
              </a:cxn>
              <a:cxn ang="0">
                <a:pos x="0" y="62"/>
              </a:cxn>
              <a:cxn ang="0">
                <a:pos x="0" y="43"/>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26" name="Freeform 78"/>
          <p:cNvSpPr>
            <a:spLocks/>
          </p:cNvSpPr>
          <p:nvPr>
            <p:custDataLst>
              <p:tags r:id="rId58"/>
            </p:custDataLst>
          </p:nvPr>
        </p:nvSpPr>
        <p:spPr bwMode="auto">
          <a:xfrm>
            <a:off x="8449940" y="4873427"/>
            <a:ext cx="14288" cy="57150"/>
          </a:xfrm>
          <a:custGeom>
            <a:avLst/>
            <a:gdLst/>
            <a:ahLst/>
            <a:cxnLst>
              <a:cxn ang="0">
                <a:pos x="0" y="0"/>
              </a:cxn>
              <a:cxn ang="0">
                <a:pos x="5" y="5"/>
              </a:cxn>
              <a:cxn ang="0">
                <a:pos x="10" y="10"/>
              </a:cxn>
              <a:cxn ang="0">
                <a:pos x="11" y="13"/>
              </a:cxn>
              <a:cxn ang="0">
                <a:pos x="12" y="16"/>
              </a:cxn>
              <a:cxn ang="0">
                <a:pos x="13" y="20"/>
              </a:cxn>
              <a:cxn ang="0">
                <a:pos x="13" y="24"/>
              </a:cxn>
              <a:cxn ang="0">
                <a:pos x="33" y="0"/>
              </a:cxn>
              <a:cxn ang="0">
                <a:pos x="24" y="0"/>
              </a:cxn>
              <a:cxn ang="0">
                <a:pos x="16" y="0"/>
              </a:cxn>
              <a:cxn ang="0">
                <a:pos x="9" y="0"/>
              </a:cxn>
              <a:cxn ang="0">
                <a:pos x="0" y="0"/>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27" name="Freeform 79"/>
          <p:cNvSpPr>
            <a:spLocks/>
          </p:cNvSpPr>
          <p:nvPr>
            <p:custDataLst>
              <p:tags r:id="rId59"/>
            </p:custDataLst>
          </p:nvPr>
        </p:nvSpPr>
        <p:spPr bwMode="auto">
          <a:xfrm>
            <a:off x="8472165" y="4882952"/>
            <a:ext cx="17463" cy="58737"/>
          </a:xfrm>
          <a:custGeom>
            <a:avLst/>
            <a:gdLst/>
            <a:ahLst/>
            <a:cxnLst>
              <a:cxn ang="0">
                <a:pos x="26" y="25"/>
              </a:cxn>
              <a:cxn ang="0">
                <a:pos x="29" y="22"/>
              </a:cxn>
              <a:cxn ang="0">
                <a:pos x="33" y="18"/>
              </a:cxn>
              <a:cxn ang="0">
                <a:pos x="33" y="0"/>
              </a:cxn>
              <a:cxn ang="0">
                <a:pos x="25" y="0"/>
              </a:cxn>
              <a:cxn ang="0">
                <a:pos x="16" y="0"/>
              </a:cxn>
              <a:cxn ang="0">
                <a:pos x="6" y="0"/>
              </a:cxn>
              <a:cxn ang="0">
                <a:pos x="0" y="0"/>
              </a:cxn>
              <a:cxn ang="0">
                <a:pos x="26" y="25"/>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28" name="Freeform 80"/>
          <p:cNvSpPr>
            <a:spLocks/>
          </p:cNvSpPr>
          <p:nvPr>
            <p:custDataLst>
              <p:tags r:id="rId60"/>
            </p:custDataLst>
          </p:nvPr>
        </p:nvSpPr>
        <p:spPr bwMode="auto">
          <a:xfrm>
            <a:off x="7786365" y="3960614"/>
            <a:ext cx="1588" cy="55563"/>
          </a:xfrm>
          <a:custGeom>
            <a:avLst/>
            <a:gdLst/>
            <a:ahLst/>
            <a:cxnLst>
              <a:cxn ang="0">
                <a:pos x="0" y="0"/>
              </a:cxn>
              <a:cxn ang="0">
                <a:pos x="7" y="0"/>
              </a:cxn>
              <a:cxn ang="0">
                <a:pos x="0" y="0"/>
              </a:cxn>
            </a:cxnLst>
            <a:rect l="0" t="0" r="r" b="b"/>
            <a:pathLst>
              <a:path w="7">
                <a:moveTo>
                  <a:pt x="0" y="0"/>
                </a:moveTo>
                <a:lnTo>
                  <a:pt x="7"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29" name="Freeform 81"/>
          <p:cNvSpPr>
            <a:spLocks/>
          </p:cNvSpPr>
          <p:nvPr>
            <p:custDataLst>
              <p:tags r:id="rId61"/>
            </p:custDataLst>
          </p:nvPr>
        </p:nvSpPr>
        <p:spPr bwMode="auto">
          <a:xfrm>
            <a:off x="7845103" y="3905052"/>
            <a:ext cx="6350" cy="57150"/>
          </a:xfrm>
          <a:custGeom>
            <a:avLst/>
            <a:gdLst/>
            <a:ahLst/>
            <a:cxnLst>
              <a:cxn ang="0">
                <a:pos x="16" y="0"/>
              </a:cxn>
              <a:cxn ang="0">
                <a:pos x="16" y="6"/>
              </a:cxn>
              <a:cxn ang="0">
                <a:pos x="14" y="13"/>
              </a:cxn>
              <a:cxn ang="0">
                <a:pos x="13" y="16"/>
              </a:cxn>
              <a:cxn ang="0">
                <a:pos x="11" y="20"/>
              </a:cxn>
              <a:cxn ang="0">
                <a:pos x="7" y="23"/>
              </a:cxn>
              <a:cxn ang="0">
                <a:pos x="3" y="25"/>
              </a:cxn>
              <a:cxn ang="0">
                <a:pos x="1" y="24"/>
              </a:cxn>
              <a:cxn ang="0">
                <a:pos x="0" y="21"/>
              </a:cxn>
              <a:cxn ang="0">
                <a:pos x="1" y="18"/>
              </a:cxn>
              <a:cxn ang="0">
                <a:pos x="2" y="13"/>
              </a:cxn>
              <a:cxn ang="0">
                <a:pos x="4" y="9"/>
              </a:cxn>
              <a:cxn ang="0">
                <a:pos x="7" y="4"/>
              </a:cxn>
              <a:cxn ang="0">
                <a:pos x="11" y="1"/>
              </a:cxn>
              <a:cxn ang="0">
                <a:pos x="16" y="0"/>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0" name="Freeform 82"/>
          <p:cNvSpPr>
            <a:spLocks/>
          </p:cNvSpPr>
          <p:nvPr>
            <p:custDataLst>
              <p:tags r:id="rId62"/>
            </p:custDataLst>
          </p:nvPr>
        </p:nvSpPr>
        <p:spPr bwMode="auto">
          <a:xfrm>
            <a:off x="7957815" y="3793927"/>
            <a:ext cx="4763" cy="57150"/>
          </a:xfrm>
          <a:custGeom>
            <a:avLst/>
            <a:gdLst/>
            <a:ahLst/>
            <a:cxnLst>
              <a:cxn ang="0">
                <a:pos x="0" y="0"/>
              </a:cxn>
              <a:cxn ang="0">
                <a:pos x="3" y="1"/>
              </a:cxn>
              <a:cxn ang="0">
                <a:pos x="5" y="2"/>
              </a:cxn>
              <a:cxn ang="0">
                <a:pos x="7" y="4"/>
              </a:cxn>
              <a:cxn ang="0">
                <a:pos x="9" y="7"/>
              </a:cxn>
              <a:cxn ang="0">
                <a:pos x="13" y="13"/>
              </a:cxn>
              <a:cxn ang="0">
                <a:pos x="14" y="18"/>
              </a:cxn>
              <a:cxn ang="0">
                <a:pos x="0" y="0"/>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1" name="Freeform 83"/>
          <p:cNvSpPr>
            <a:spLocks/>
          </p:cNvSpPr>
          <p:nvPr>
            <p:custDataLst>
              <p:tags r:id="rId63"/>
            </p:custDataLst>
          </p:nvPr>
        </p:nvSpPr>
        <p:spPr bwMode="auto">
          <a:xfrm>
            <a:off x="8110215" y="4492427"/>
            <a:ext cx="26988" cy="58737"/>
          </a:xfrm>
          <a:custGeom>
            <a:avLst/>
            <a:gdLst/>
            <a:ahLst/>
            <a:cxnLst>
              <a:cxn ang="0">
                <a:pos x="0" y="0"/>
              </a:cxn>
              <a:cxn ang="0">
                <a:pos x="1" y="17"/>
              </a:cxn>
              <a:cxn ang="0">
                <a:pos x="3" y="30"/>
              </a:cxn>
              <a:cxn ang="0">
                <a:pos x="7" y="41"/>
              </a:cxn>
              <a:cxn ang="0">
                <a:pos x="12" y="50"/>
              </a:cxn>
              <a:cxn ang="0">
                <a:pos x="17" y="58"/>
              </a:cxn>
              <a:cxn ang="0">
                <a:pos x="23" y="64"/>
              </a:cxn>
              <a:cxn ang="0">
                <a:pos x="28" y="69"/>
              </a:cxn>
              <a:cxn ang="0">
                <a:pos x="33" y="74"/>
              </a:cxn>
              <a:cxn ang="0">
                <a:pos x="44" y="65"/>
              </a:cxn>
              <a:cxn ang="0">
                <a:pos x="55" y="55"/>
              </a:cxn>
              <a:cxn ang="0">
                <a:pos x="59" y="49"/>
              </a:cxn>
              <a:cxn ang="0">
                <a:pos x="63" y="43"/>
              </a:cxn>
              <a:cxn ang="0">
                <a:pos x="66" y="37"/>
              </a:cxn>
              <a:cxn ang="0">
                <a:pos x="67" y="30"/>
              </a:cxn>
              <a:cxn ang="0">
                <a:pos x="67" y="25"/>
              </a:cxn>
              <a:cxn ang="0">
                <a:pos x="67" y="18"/>
              </a:cxn>
              <a:cxn ang="0">
                <a:pos x="67" y="9"/>
              </a:cxn>
              <a:cxn ang="0">
                <a:pos x="67" y="0"/>
              </a:cxn>
              <a:cxn ang="0">
                <a:pos x="48" y="0"/>
              </a:cxn>
              <a:cxn ang="0">
                <a:pos x="33" y="0"/>
              </a:cxn>
              <a:cxn ang="0">
                <a:pos x="17" y="0"/>
              </a:cxn>
              <a:cxn ang="0">
                <a:pos x="0" y="0"/>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2" name="Freeform 84"/>
          <p:cNvSpPr>
            <a:spLocks/>
          </p:cNvSpPr>
          <p:nvPr>
            <p:custDataLst>
              <p:tags r:id="rId64"/>
            </p:custDataLst>
          </p:nvPr>
        </p:nvSpPr>
        <p:spPr bwMode="auto">
          <a:xfrm>
            <a:off x="8173715" y="4506714"/>
            <a:ext cx="12700" cy="57150"/>
          </a:xfrm>
          <a:custGeom>
            <a:avLst/>
            <a:gdLst/>
            <a:ahLst/>
            <a:cxnLst>
              <a:cxn ang="0">
                <a:pos x="0" y="0"/>
              </a:cxn>
              <a:cxn ang="0">
                <a:pos x="2" y="3"/>
              </a:cxn>
              <a:cxn ang="0">
                <a:pos x="4" y="7"/>
              </a:cxn>
              <a:cxn ang="0">
                <a:pos x="5" y="11"/>
              </a:cxn>
              <a:cxn ang="0">
                <a:pos x="6" y="16"/>
              </a:cxn>
              <a:cxn ang="0">
                <a:pos x="10" y="28"/>
              </a:cxn>
              <a:cxn ang="0">
                <a:pos x="13" y="38"/>
              </a:cxn>
              <a:cxn ang="0">
                <a:pos x="16" y="37"/>
              </a:cxn>
              <a:cxn ang="0">
                <a:pos x="20" y="36"/>
              </a:cxn>
              <a:cxn ang="0">
                <a:pos x="23" y="34"/>
              </a:cxn>
              <a:cxn ang="0">
                <a:pos x="26" y="31"/>
              </a:cxn>
              <a:cxn ang="0">
                <a:pos x="28" y="28"/>
              </a:cxn>
              <a:cxn ang="0">
                <a:pos x="32" y="24"/>
              </a:cxn>
              <a:cxn ang="0">
                <a:pos x="33" y="21"/>
              </a:cxn>
              <a:cxn ang="0">
                <a:pos x="34" y="19"/>
              </a:cxn>
              <a:cxn ang="0">
                <a:pos x="31" y="18"/>
              </a:cxn>
              <a:cxn ang="0">
                <a:pos x="28" y="17"/>
              </a:cxn>
              <a:cxn ang="0">
                <a:pos x="26" y="14"/>
              </a:cxn>
              <a:cxn ang="0">
                <a:pos x="24" y="12"/>
              </a:cxn>
              <a:cxn ang="0">
                <a:pos x="19" y="6"/>
              </a:cxn>
              <a:cxn ang="0">
                <a:pos x="13" y="0"/>
              </a:cxn>
              <a:cxn ang="0">
                <a:pos x="6" y="0"/>
              </a:cxn>
              <a:cxn ang="0">
                <a:pos x="0" y="0"/>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3" name="Freeform 85"/>
          <p:cNvSpPr>
            <a:spLocks/>
          </p:cNvSpPr>
          <p:nvPr>
            <p:custDataLst>
              <p:tags r:id="rId65"/>
            </p:custDataLst>
          </p:nvPr>
        </p:nvSpPr>
        <p:spPr bwMode="auto">
          <a:xfrm>
            <a:off x="8030840" y="4282877"/>
            <a:ext cx="25400" cy="55562"/>
          </a:xfrm>
          <a:custGeom>
            <a:avLst/>
            <a:gdLst/>
            <a:ahLst/>
            <a:cxnLst>
              <a:cxn ang="0">
                <a:pos x="53" y="23"/>
              </a:cxn>
              <a:cxn ang="0">
                <a:pos x="53" y="4"/>
              </a:cxn>
              <a:cxn ang="0">
                <a:pos x="49" y="2"/>
              </a:cxn>
              <a:cxn ang="0">
                <a:pos x="45" y="1"/>
              </a:cxn>
              <a:cxn ang="0">
                <a:pos x="42" y="0"/>
              </a:cxn>
              <a:cxn ang="0">
                <a:pos x="38" y="0"/>
              </a:cxn>
              <a:cxn ang="0">
                <a:pos x="31" y="1"/>
              </a:cxn>
              <a:cxn ang="0">
                <a:pos x="24" y="4"/>
              </a:cxn>
              <a:cxn ang="0">
                <a:pos x="11" y="13"/>
              </a:cxn>
              <a:cxn ang="0">
                <a:pos x="0" y="23"/>
              </a:cxn>
              <a:cxn ang="0">
                <a:pos x="53" y="23"/>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4" name="Freeform 86"/>
          <p:cNvSpPr>
            <a:spLocks/>
          </p:cNvSpPr>
          <p:nvPr>
            <p:custDataLst>
              <p:tags r:id="rId66"/>
            </p:custDataLst>
          </p:nvPr>
        </p:nvSpPr>
        <p:spPr bwMode="auto">
          <a:xfrm>
            <a:off x="7973690" y="4257477"/>
            <a:ext cx="11113" cy="57150"/>
          </a:xfrm>
          <a:custGeom>
            <a:avLst/>
            <a:gdLst/>
            <a:ahLst/>
            <a:cxnLst>
              <a:cxn ang="0">
                <a:pos x="0" y="0"/>
              </a:cxn>
              <a:cxn ang="0">
                <a:pos x="4" y="4"/>
              </a:cxn>
              <a:cxn ang="0">
                <a:pos x="11" y="8"/>
              </a:cxn>
              <a:cxn ang="0">
                <a:pos x="14" y="9"/>
              </a:cxn>
              <a:cxn ang="0">
                <a:pos x="18" y="11"/>
              </a:cxn>
              <a:cxn ang="0">
                <a:pos x="22" y="11"/>
              </a:cxn>
              <a:cxn ang="0">
                <a:pos x="26" y="12"/>
              </a:cxn>
              <a:cxn ang="0">
                <a:pos x="21" y="7"/>
              </a:cxn>
              <a:cxn ang="0">
                <a:pos x="13" y="3"/>
              </a:cxn>
              <a:cxn ang="0">
                <a:pos x="5" y="1"/>
              </a:cxn>
              <a:cxn ang="0">
                <a:pos x="0" y="0"/>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5" name="Freeform 87"/>
          <p:cNvSpPr>
            <a:spLocks/>
          </p:cNvSpPr>
          <p:nvPr>
            <p:custDataLst>
              <p:tags r:id="rId67"/>
            </p:custDataLst>
          </p:nvPr>
        </p:nvSpPr>
        <p:spPr bwMode="auto">
          <a:xfrm>
            <a:off x="8173715" y="4589264"/>
            <a:ext cx="31750" cy="57150"/>
          </a:xfrm>
          <a:custGeom>
            <a:avLst/>
            <a:gdLst/>
            <a:ahLst/>
            <a:cxnLst>
              <a:cxn ang="0">
                <a:pos x="0" y="0"/>
              </a:cxn>
              <a:cxn ang="0">
                <a:pos x="20" y="0"/>
              </a:cxn>
              <a:cxn ang="0">
                <a:pos x="37" y="0"/>
              </a:cxn>
              <a:cxn ang="0">
                <a:pos x="55" y="0"/>
              </a:cxn>
              <a:cxn ang="0">
                <a:pos x="73" y="0"/>
              </a:cxn>
            </a:cxnLst>
            <a:rect l="0" t="0" r="r" b="b"/>
            <a:pathLst>
              <a:path w="73">
                <a:moveTo>
                  <a:pt x="0" y="0"/>
                </a:moveTo>
                <a:lnTo>
                  <a:pt x="20" y="0"/>
                </a:lnTo>
                <a:lnTo>
                  <a:pt x="37" y="0"/>
                </a:lnTo>
                <a:lnTo>
                  <a:pt x="55" y="0"/>
                </a:lnTo>
                <a:lnTo>
                  <a:pt x="7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6" name="Freeform 88"/>
          <p:cNvSpPr>
            <a:spLocks/>
          </p:cNvSpPr>
          <p:nvPr>
            <p:custDataLst>
              <p:tags r:id="rId68"/>
            </p:custDataLst>
          </p:nvPr>
        </p:nvSpPr>
        <p:spPr bwMode="auto">
          <a:xfrm>
            <a:off x="8129265" y="4578152"/>
            <a:ext cx="22225" cy="57150"/>
          </a:xfrm>
          <a:custGeom>
            <a:avLst/>
            <a:gdLst/>
            <a:ahLst/>
            <a:cxnLst>
              <a:cxn ang="0">
                <a:pos x="0" y="0"/>
              </a:cxn>
              <a:cxn ang="0">
                <a:pos x="14" y="0"/>
              </a:cxn>
              <a:cxn ang="0">
                <a:pos x="27" y="3"/>
              </a:cxn>
              <a:cxn ang="0">
                <a:pos x="32" y="3"/>
              </a:cxn>
              <a:cxn ang="0">
                <a:pos x="39" y="3"/>
              </a:cxn>
              <a:cxn ang="0">
                <a:pos x="45" y="1"/>
              </a:cxn>
              <a:cxn ang="0">
                <a:pos x="53" y="0"/>
              </a:cxn>
            </a:cxnLst>
            <a:rect l="0" t="0" r="r" b="b"/>
            <a:pathLst>
              <a:path w="53" h="3">
                <a:moveTo>
                  <a:pt x="0" y="0"/>
                </a:moveTo>
                <a:lnTo>
                  <a:pt x="14" y="0"/>
                </a:lnTo>
                <a:lnTo>
                  <a:pt x="27" y="3"/>
                </a:lnTo>
                <a:lnTo>
                  <a:pt x="32" y="3"/>
                </a:lnTo>
                <a:lnTo>
                  <a:pt x="39" y="3"/>
                </a:lnTo>
                <a:lnTo>
                  <a:pt x="45" y="1"/>
                </a:lnTo>
                <a:lnTo>
                  <a:pt x="5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7" name="Line 89"/>
          <p:cNvSpPr>
            <a:spLocks noChangeShapeType="1"/>
          </p:cNvSpPr>
          <p:nvPr>
            <p:custDataLst>
              <p:tags r:id="rId69"/>
            </p:custDataLst>
          </p:nvPr>
        </p:nvSpPr>
        <p:spPr bwMode="auto">
          <a:xfrm>
            <a:off x="8162603" y="4563864"/>
            <a:ext cx="20637" cy="6350"/>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38" name="Freeform 90"/>
          <p:cNvSpPr>
            <a:spLocks/>
          </p:cNvSpPr>
          <p:nvPr>
            <p:custDataLst>
              <p:tags r:id="rId70"/>
            </p:custDataLst>
          </p:nvPr>
        </p:nvSpPr>
        <p:spPr bwMode="auto">
          <a:xfrm>
            <a:off x="8183240" y="4570214"/>
            <a:ext cx="1588" cy="57150"/>
          </a:xfrm>
          <a:custGeom>
            <a:avLst/>
            <a:gdLst/>
            <a:ahLst/>
            <a:cxnLst>
              <a:cxn ang="0">
                <a:pos x="0" y="0"/>
              </a:cxn>
              <a:cxn ang="0">
                <a:pos x="0" y="6"/>
              </a:cxn>
              <a:cxn ang="0">
                <a:pos x="0" y="13"/>
              </a:cxn>
            </a:cxnLst>
            <a:rect l="0" t="0" r="r" b="b"/>
            <a:pathLst>
              <a:path h="13">
                <a:moveTo>
                  <a:pt x="0" y="0"/>
                </a:moveTo>
                <a:lnTo>
                  <a:pt x="0" y="6"/>
                </a:lnTo>
                <a:lnTo>
                  <a:pt x="0"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39" name="Freeform 91"/>
          <p:cNvSpPr>
            <a:spLocks/>
          </p:cNvSpPr>
          <p:nvPr>
            <p:custDataLst>
              <p:tags r:id="rId71"/>
            </p:custDataLst>
          </p:nvPr>
        </p:nvSpPr>
        <p:spPr bwMode="auto">
          <a:xfrm>
            <a:off x="8137203" y="4563864"/>
            <a:ext cx="14287" cy="58738"/>
          </a:xfrm>
          <a:custGeom>
            <a:avLst/>
            <a:gdLst/>
            <a:ahLst/>
            <a:cxnLst>
              <a:cxn ang="0">
                <a:pos x="0" y="0"/>
              </a:cxn>
              <a:cxn ang="0">
                <a:pos x="15" y="0"/>
              </a:cxn>
              <a:cxn ang="0">
                <a:pos x="26" y="0"/>
              </a:cxn>
            </a:cxnLst>
            <a:rect l="0" t="0" r="r" b="b"/>
            <a:pathLst>
              <a:path w="26">
                <a:moveTo>
                  <a:pt x="0" y="0"/>
                </a:moveTo>
                <a:lnTo>
                  <a:pt x="15" y="0"/>
                </a:lnTo>
                <a:lnTo>
                  <a:pt x="2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40" name="Freeform 92"/>
          <p:cNvSpPr>
            <a:spLocks/>
          </p:cNvSpPr>
          <p:nvPr>
            <p:custDataLst>
              <p:tags r:id="rId72"/>
            </p:custDataLst>
          </p:nvPr>
        </p:nvSpPr>
        <p:spPr bwMode="auto">
          <a:xfrm>
            <a:off x="8130853" y="4544814"/>
            <a:ext cx="6350" cy="60325"/>
          </a:xfrm>
          <a:custGeom>
            <a:avLst/>
            <a:gdLst/>
            <a:ahLst/>
            <a:cxnLst>
              <a:cxn ang="0">
                <a:pos x="20" y="0"/>
              </a:cxn>
              <a:cxn ang="0">
                <a:pos x="0" y="13"/>
              </a:cxn>
              <a:cxn ang="0">
                <a:pos x="4" y="18"/>
              </a:cxn>
              <a:cxn ang="0">
                <a:pos x="10" y="21"/>
              </a:cxn>
              <a:cxn ang="0">
                <a:pos x="14" y="24"/>
              </a:cxn>
              <a:cxn ang="0">
                <a:pos x="20" y="25"/>
              </a:cxn>
              <a:cxn ang="0">
                <a:pos x="20" y="0"/>
              </a:cxn>
            </a:cxnLst>
            <a:rect l="0" t="0" r="r" b="b"/>
            <a:pathLst>
              <a:path w="20" h="25">
                <a:moveTo>
                  <a:pt x="20" y="0"/>
                </a:moveTo>
                <a:lnTo>
                  <a:pt x="0" y="13"/>
                </a:lnTo>
                <a:lnTo>
                  <a:pt x="4" y="18"/>
                </a:lnTo>
                <a:lnTo>
                  <a:pt x="10" y="21"/>
                </a:lnTo>
                <a:lnTo>
                  <a:pt x="14" y="24"/>
                </a:lnTo>
                <a:lnTo>
                  <a:pt x="20" y="25"/>
                </a:lnTo>
                <a:lnTo>
                  <a:pt x="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41" name="Freeform 93"/>
          <p:cNvSpPr>
            <a:spLocks/>
          </p:cNvSpPr>
          <p:nvPr>
            <p:custDataLst>
              <p:tags r:id="rId73"/>
            </p:custDataLst>
          </p:nvPr>
        </p:nvSpPr>
        <p:spPr bwMode="auto">
          <a:xfrm>
            <a:off x="8211815" y="4271764"/>
            <a:ext cx="1588" cy="57150"/>
          </a:xfrm>
          <a:custGeom>
            <a:avLst/>
            <a:gdLst/>
            <a:ahLst/>
            <a:cxnLst>
              <a:cxn ang="0">
                <a:pos x="0" y="24"/>
              </a:cxn>
              <a:cxn ang="0">
                <a:pos x="0" y="0"/>
              </a:cxn>
              <a:cxn ang="0">
                <a:pos x="6" y="12"/>
              </a:cxn>
              <a:cxn ang="0">
                <a:pos x="0" y="24"/>
              </a:cxn>
            </a:cxnLst>
            <a:rect l="0" t="0" r="r" b="b"/>
            <a:pathLst>
              <a:path w="6" h="24">
                <a:moveTo>
                  <a:pt x="0" y="24"/>
                </a:moveTo>
                <a:lnTo>
                  <a:pt x="0" y="0"/>
                </a:lnTo>
                <a:lnTo>
                  <a:pt x="6" y="12"/>
                </a:lnTo>
                <a:lnTo>
                  <a:pt x="0" y="2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6" name="Group 94"/>
          <p:cNvGrpSpPr>
            <a:grpSpLocks/>
          </p:cNvGrpSpPr>
          <p:nvPr>
            <p:custDataLst>
              <p:tags r:id="rId74"/>
            </p:custDataLst>
          </p:nvPr>
        </p:nvGrpSpPr>
        <p:grpSpPr bwMode="auto">
          <a:xfrm>
            <a:off x="8086403" y="3943152"/>
            <a:ext cx="163512" cy="114300"/>
            <a:chOff x="5379" y="2466"/>
            <a:chExt cx="122" cy="71"/>
          </a:xfrm>
        </p:grpSpPr>
        <p:sp>
          <p:nvSpPr>
            <p:cNvPr id="2143" name="Freeform 95"/>
            <p:cNvSpPr>
              <a:spLocks/>
            </p:cNvSpPr>
            <p:nvPr/>
          </p:nvSpPr>
          <p:spPr bwMode="auto">
            <a:xfrm>
              <a:off x="5428" y="2492"/>
              <a:ext cx="6" cy="9"/>
            </a:xfrm>
            <a:custGeom>
              <a:avLst/>
              <a:gdLst/>
              <a:ahLst/>
              <a:cxnLst>
                <a:cxn ang="0">
                  <a:pos x="19" y="25"/>
                </a:cxn>
                <a:cxn ang="0">
                  <a:pos x="18" y="20"/>
                </a:cxn>
                <a:cxn ang="0">
                  <a:pos x="17" y="12"/>
                </a:cxn>
                <a:cxn ang="0">
                  <a:pos x="16" y="9"/>
                </a:cxn>
                <a:cxn ang="0">
                  <a:pos x="17" y="6"/>
                </a:cxn>
                <a:cxn ang="0">
                  <a:pos x="17" y="3"/>
                </a:cxn>
                <a:cxn ang="0">
                  <a:pos x="19" y="0"/>
                </a:cxn>
                <a:cxn ang="0">
                  <a:pos x="0" y="0"/>
                </a:cxn>
                <a:cxn ang="0">
                  <a:pos x="1" y="7"/>
                </a:cxn>
                <a:cxn ang="0">
                  <a:pos x="5" y="15"/>
                </a:cxn>
                <a:cxn ang="0">
                  <a:pos x="7" y="19"/>
                </a:cxn>
                <a:cxn ang="0">
                  <a:pos x="11" y="23"/>
                </a:cxn>
                <a:cxn ang="0">
                  <a:pos x="15" y="25"/>
                </a:cxn>
                <a:cxn ang="0">
                  <a:pos x="19" y="25"/>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44" name="Freeform 96"/>
            <p:cNvSpPr>
              <a:spLocks/>
            </p:cNvSpPr>
            <p:nvPr/>
          </p:nvSpPr>
          <p:spPr bwMode="auto">
            <a:xfrm>
              <a:off x="5379" y="2505"/>
              <a:ext cx="7" cy="6"/>
            </a:xfrm>
            <a:custGeom>
              <a:avLst/>
              <a:gdLst/>
              <a:ahLst/>
              <a:cxnLst>
                <a:cxn ang="0">
                  <a:pos x="26" y="18"/>
                </a:cxn>
                <a:cxn ang="0">
                  <a:pos x="7" y="18"/>
                </a:cxn>
                <a:cxn ang="0">
                  <a:pos x="3" y="9"/>
                </a:cxn>
                <a:cxn ang="0">
                  <a:pos x="0" y="0"/>
                </a:cxn>
                <a:cxn ang="0">
                  <a:pos x="6" y="2"/>
                </a:cxn>
                <a:cxn ang="0">
                  <a:pos x="13" y="6"/>
                </a:cxn>
                <a:cxn ang="0">
                  <a:pos x="20" y="12"/>
                </a:cxn>
                <a:cxn ang="0">
                  <a:pos x="26" y="18"/>
                </a:cxn>
              </a:cxnLst>
              <a:rect l="0" t="0" r="r" b="b"/>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45" name="Freeform 97"/>
            <p:cNvSpPr>
              <a:spLocks/>
            </p:cNvSpPr>
            <p:nvPr/>
          </p:nvSpPr>
          <p:spPr bwMode="auto">
            <a:xfrm>
              <a:off x="5392" y="2466"/>
              <a:ext cx="5" cy="6"/>
            </a:xfrm>
            <a:custGeom>
              <a:avLst/>
              <a:gdLst/>
              <a:ahLst/>
              <a:cxnLst>
                <a:cxn ang="0">
                  <a:pos x="0" y="18"/>
                </a:cxn>
                <a:cxn ang="0">
                  <a:pos x="13" y="0"/>
                </a:cxn>
                <a:cxn ang="0">
                  <a:pos x="0" y="18"/>
                </a:cxn>
              </a:cxnLst>
              <a:rect l="0" t="0" r="r" b="b"/>
              <a:pathLst>
                <a:path w="13" h="18">
                  <a:moveTo>
                    <a:pt x="0" y="18"/>
                  </a:moveTo>
                  <a:lnTo>
                    <a:pt x="13" y="0"/>
                  </a:lnTo>
                  <a:lnTo>
                    <a:pt x="0"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46" name="Freeform 98"/>
            <p:cNvSpPr>
              <a:spLocks/>
            </p:cNvSpPr>
            <p:nvPr/>
          </p:nvSpPr>
          <p:spPr bwMode="auto">
            <a:xfrm>
              <a:off x="5426" y="2468"/>
              <a:ext cx="8" cy="8"/>
            </a:xfrm>
            <a:custGeom>
              <a:avLst/>
              <a:gdLst/>
              <a:ahLst/>
              <a:cxnLst>
                <a:cxn ang="0">
                  <a:pos x="0" y="24"/>
                </a:cxn>
                <a:cxn ang="0">
                  <a:pos x="3" y="23"/>
                </a:cxn>
                <a:cxn ang="0">
                  <a:pos x="7" y="22"/>
                </a:cxn>
                <a:cxn ang="0">
                  <a:pos x="11" y="19"/>
                </a:cxn>
                <a:cxn ang="0">
                  <a:pos x="16" y="16"/>
                </a:cxn>
                <a:cxn ang="0">
                  <a:pos x="20" y="13"/>
                </a:cxn>
                <a:cxn ang="0">
                  <a:pos x="23" y="9"/>
                </a:cxn>
                <a:cxn ang="0">
                  <a:pos x="25" y="4"/>
                </a:cxn>
                <a:cxn ang="0">
                  <a:pos x="26" y="0"/>
                </a:cxn>
                <a:cxn ang="0">
                  <a:pos x="0" y="24"/>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47" name="Freeform 99"/>
            <p:cNvSpPr>
              <a:spLocks/>
            </p:cNvSpPr>
            <p:nvPr/>
          </p:nvSpPr>
          <p:spPr bwMode="auto">
            <a:xfrm>
              <a:off x="5490" y="2490"/>
              <a:ext cx="11" cy="2"/>
            </a:xfrm>
            <a:custGeom>
              <a:avLst/>
              <a:gdLst/>
              <a:ahLst/>
              <a:cxnLst>
                <a:cxn ang="0">
                  <a:pos x="0" y="6"/>
                </a:cxn>
                <a:cxn ang="0">
                  <a:pos x="10" y="6"/>
                </a:cxn>
                <a:cxn ang="0">
                  <a:pos x="17" y="5"/>
                </a:cxn>
                <a:cxn ang="0">
                  <a:pos x="25" y="4"/>
                </a:cxn>
                <a:cxn ang="0">
                  <a:pos x="34" y="0"/>
                </a:cxn>
              </a:cxnLst>
              <a:rect l="0" t="0" r="r" b="b"/>
              <a:pathLst>
                <a:path w="34" h="6">
                  <a:moveTo>
                    <a:pt x="0" y="6"/>
                  </a:moveTo>
                  <a:lnTo>
                    <a:pt x="10" y="6"/>
                  </a:lnTo>
                  <a:lnTo>
                    <a:pt x="17" y="5"/>
                  </a:lnTo>
                  <a:lnTo>
                    <a:pt x="25" y="4"/>
                  </a:lnTo>
                  <a:lnTo>
                    <a:pt x="34"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48" name="Line 100"/>
            <p:cNvSpPr>
              <a:spLocks noChangeShapeType="1"/>
            </p:cNvSpPr>
            <p:nvPr/>
          </p:nvSpPr>
          <p:spPr bwMode="auto">
            <a:xfrm flipH="1">
              <a:off x="5495" y="2490"/>
              <a:ext cx="6" cy="1"/>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49" name="Freeform 101"/>
            <p:cNvSpPr>
              <a:spLocks/>
            </p:cNvSpPr>
            <p:nvPr/>
          </p:nvSpPr>
          <p:spPr bwMode="auto">
            <a:xfrm>
              <a:off x="5464" y="2530"/>
              <a:ext cx="1" cy="7"/>
            </a:xfrm>
            <a:custGeom>
              <a:avLst/>
              <a:gdLst/>
              <a:ahLst/>
              <a:cxnLst>
                <a:cxn ang="0">
                  <a:pos x="0" y="19"/>
                </a:cxn>
                <a:cxn ang="0">
                  <a:pos x="0" y="9"/>
                </a:cxn>
                <a:cxn ang="0">
                  <a:pos x="0" y="0"/>
                </a:cxn>
              </a:cxnLst>
              <a:rect l="0" t="0" r="r" b="b"/>
              <a:pathLst>
                <a:path h="19">
                  <a:moveTo>
                    <a:pt x="0" y="19"/>
                  </a:moveTo>
                  <a:lnTo>
                    <a:pt x="0" y="9"/>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50" name="Line 102"/>
            <p:cNvSpPr>
              <a:spLocks noChangeShapeType="1"/>
            </p:cNvSpPr>
            <p:nvPr/>
          </p:nvSpPr>
          <p:spPr bwMode="auto">
            <a:xfrm>
              <a:off x="5464" y="2530"/>
              <a:ext cx="6" cy="1"/>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51" name="Freeform 103"/>
            <p:cNvSpPr>
              <a:spLocks/>
            </p:cNvSpPr>
            <p:nvPr/>
          </p:nvSpPr>
          <p:spPr bwMode="auto">
            <a:xfrm>
              <a:off x="5466" y="2530"/>
              <a:ext cx="4" cy="2"/>
            </a:xfrm>
            <a:custGeom>
              <a:avLst/>
              <a:gdLst/>
              <a:ahLst/>
              <a:cxnLst>
                <a:cxn ang="0">
                  <a:pos x="14" y="0"/>
                </a:cxn>
                <a:cxn ang="0">
                  <a:pos x="7" y="3"/>
                </a:cxn>
                <a:cxn ang="0">
                  <a:pos x="0" y="6"/>
                </a:cxn>
              </a:cxnLst>
              <a:rect l="0" t="0" r="r" b="b"/>
              <a:pathLst>
                <a:path w="14" h="6">
                  <a:moveTo>
                    <a:pt x="14" y="0"/>
                  </a:moveTo>
                  <a:lnTo>
                    <a:pt x="7" y="3"/>
                  </a:lnTo>
                  <a:lnTo>
                    <a:pt x="0"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sp>
        <p:nvSpPr>
          <p:cNvPr id="2152" name="Freeform 104"/>
          <p:cNvSpPr>
            <a:spLocks/>
          </p:cNvSpPr>
          <p:nvPr>
            <p:custDataLst>
              <p:tags r:id="rId75"/>
            </p:custDataLst>
          </p:nvPr>
        </p:nvSpPr>
        <p:spPr bwMode="auto">
          <a:xfrm>
            <a:off x="6670353" y="3805039"/>
            <a:ext cx="6350" cy="57150"/>
          </a:xfrm>
          <a:custGeom>
            <a:avLst/>
            <a:gdLst/>
            <a:ahLst/>
            <a:cxnLst>
              <a:cxn ang="0">
                <a:pos x="13" y="111"/>
              </a:cxn>
              <a:cxn ang="0">
                <a:pos x="9" y="103"/>
              </a:cxn>
              <a:cxn ang="0">
                <a:pos x="4" y="95"/>
              </a:cxn>
              <a:cxn ang="0">
                <a:pos x="2" y="91"/>
              </a:cxn>
              <a:cxn ang="0">
                <a:pos x="1" y="87"/>
              </a:cxn>
              <a:cxn ang="0">
                <a:pos x="0" y="80"/>
              </a:cxn>
              <a:cxn ang="0">
                <a:pos x="0" y="74"/>
              </a:cxn>
              <a:cxn ang="0">
                <a:pos x="0" y="61"/>
              </a:cxn>
              <a:cxn ang="0">
                <a:pos x="1" y="51"/>
              </a:cxn>
              <a:cxn ang="0">
                <a:pos x="3" y="41"/>
              </a:cxn>
              <a:cxn ang="0">
                <a:pos x="5" y="33"/>
              </a:cxn>
              <a:cxn ang="0">
                <a:pos x="9" y="24"/>
              </a:cxn>
              <a:cxn ang="0">
                <a:pos x="14" y="17"/>
              </a:cxn>
              <a:cxn ang="0">
                <a:pos x="20" y="9"/>
              </a:cxn>
              <a:cxn ang="0">
                <a:pos x="26" y="0"/>
              </a:cxn>
              <a:cxn ang="0">
                <a:pos x="26" y="6"/>
              </a:cxn>
              <a:cxn ang="0">
                <a:pos x="26" y="13"/>
              </a:cxn>
              <a:cxn ang="0">
                <a:pos x="26" y="22"/>
              </a:cxn>
              <a:cxn ang="0">
                <a:pos x="26" y="32"/>
              </a:cxn>
              <a:cxn ang="0">
                <a:pos x="25" y="44"/>
              </a:cxn>
              <a:cxn ang="0">
                <a:pos x="22" y="56"/>
              </a:cxn>
              <a:cxn ang="0">
                <a:pos x="18" y="67"/>
              </a:cxn>
              <a:cxn ang="0">
                <a:pos x="13" y="80"/>
              </a:cxn>
              <a:cxn ang="0">
                <a:pos x="13" y="111"/>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55" name="Freeform 107"/>
          <p:cNvSpPr>
            <a:spLocks/>
          </p:cNvSpPr>
          <p:nvPr>
            <p:custDataLst>
              <p:tags r:id="rId76"/>
            </p:custDataLst>
          </p:nvPr>
        </p:nvSpPr>
        <p:spPr bwMode="auto">
          <a:xfrm>
            <a:off x="8026078" y="2554089"/>
            <a:ext cx="20637" cy="57150"/>
          </a:xfrm>
          <a:custGeom>
            <a:avLst/>
            <a:gdLst/>
            <a:ahLst/>
            <a:cxnLst>
              <a:cxn ang="0">
                <a:pos x="46" y="0"/>
              </a:cxn>
              <a:cxn ang="0">
                <a:pos x="40" y="7"/>
              </a:cxn>
              <a:cxn ang="0">
                <a:pos x="35" y="13"/>
              </a:cxn>
              <a:cxn ang="0">
                <a:pos x="31" y="14"/>
              </a:cxn>
              <a:cxn ang="0">
                <a:pos x="29" y="15"/>
              </a:cxn>
              <a:cxn ang="0">
                <a:pos x="26" y="16"/>
              </a:cxn>
              <a:cxn ang="0">
                <a:pos x="23" y="16"/>
              </a:cxn>
              <a:cxn ang="0">
                <a:pos x="16" y="14"/>
              </a:cxn>
              <a:cxn ang="0">
                <a:pos x="11" y="11"/>
              </a:cxn>
              <a:cxn ang="0">
                <a:pos x="5" y="6"/>
              </a:cxn>
              <a:cxn ang="0">
                <a:pos x="0" y="0"/>
              </a:cxn>
              <a:cxn ang="0">
                <a:pos x="46" y="0"/>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56" name="Freeform 108"/>
          <p:cNvSpPr>
            <a:spLocks/>
          </p:cNvSpPr>
          <p:nvPr>
            <p:custDataLst>
              <p:tags r:id="rId77"/>
            </p:custDataLst>
          </p:nvPr>
        </p:nvSpPr>
        <p:spPr bwMode="auto">
          <a:xfrm>
            <a:off x="8202290" y="2587427"/>
            <a:ext cx="15875" cy="57150"/>
          </a:xfrm>
          <a:custGeom>
            <a:avLst/>
            <a:gdLst/>
            <a:ahLst/>
            <a:cxnLst>
              <a:cxn ang="0">
                <a:pos x="39" y="25"/>
              </a:cxn>
              <a:cxn ang="0">
                <a:pos x="36" y="26"/>
              </a:cxn>
              <a:cxn ang="0">
                <a:pos x="32" y="26"/>
              </a:cxn>
              <a:cxn ang="0">
                <a:pos x="28" y="26"/>
              </a:cxn>
              <a:cxn ang="0">
                <a:pos x="25" y="25"/>
              </a:cxn>
              <a:cxn ang="0">
                <a:pos x="18" y="22"/>
              </a:cxn>
              <a:cxn ang="0">
                <a:pos x="12" y="18"/>
              </a:cxn>
              <a:cxn ang="0">
                <a:pos x="7" y="13"/>
              </a:cxn>
              <a:cxn ang="0">
                <a:pos x="3" y="7"/>
              </a:cxn>
              <a:cxn ang="0">
                <a:pos x="1" y="3"/>
              </a:cxn>
              <a:cxn ang="0">
                <a:pos x="0" y="0"/>
              </a:cxn>
              <a:cxn ang="0">
                <a:pos x="11" y="6"/>
              </a:cxn>
              <a:cxn ang="0">
                <a:pos x="22" y="13"/>
              </a:cxn>
              <a:cxn ang="0">
                <a:pos x="33" y="20"/>
              </a:cxn>
              <a:cxn ang="0">
                <a:pos x="39" y="25"/>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57" name="Freeform 109"/>
          <p:cNvSpPr>
            <a:spLocks/>
          </p:cNvSpPr>
          <p:nvPr>
            <p:custDataLst>
              <p:tags r:id="rId78"/>
            </p:custDataLst>
          </p:nvPr>
        </p:nvSpPr>
        <p:spPr bwMode="auto">
          <a:xfrm>
            <a:off x="7651428" y="2817614"/>
            <a:ext cx="4762" cy="58738"/>
          </a:xfrm>
          <a:custGeom>
            <a:avLst/>
            <a:gdLst/>
            <a:ahLst/>
            <a:cxnLst>
              <a:cxn ang="0">
                <a:pos x="11" y="0"/>
              </a:cxn>
              <a:cxn ang="0">
                <a:pos x="11" y="5"/>
              </a:cxn>
              <a:cxn ang="0">
                <a:pos x="10" y="12"/>
              </a:cxn>
              <a:cxn ang="0">
                <a:pos x="9" y="20"/>
              </a:cxn>
              <a:cxn ang="0">
                <a:pos x="4" y="25"/>
              </a:cxn>
              <a:cxn ang="0">
                <a:pos x="2" y="23"/>
              </a:cxn>
              <a:cxn ang="0">
                <a:pos x="1" y="20"/>
              </a:cxn>
              <a:cxn ang="0">
                <a:pos x="0" y="15"/>
              </a:cxn>
              <a:cxn ang="0">
                <a:pos x="0" y="12"/>
              </a:cxn>
              <a:cxn ang="0">
                <a:pos x="1" y="9"/>
              </a:cxn>
              <a:cxn ang="0">
                <a:pos x="3" y="5"/>
              </a:cxn>
              <a:cxn ang="0">
                <a:pos x="6" y="2"/>
              </a:cxn>
              <a:cxn ang="0">
                <a:pos x="11" y="0"/>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58" name="Freeform 110"/>
          <p:cNvSpPr>
            <a:spLocks/>
          </p:cNvSpPr>
          <p:nvPr>
            <p:custDataLst>
              <p:tags r:id="rId79"/>
            </p:custDataLst>
          </p:nvPr>
        </p:nvSpPr>
        <p:spPr bwMode="auto">
          <a:xfrm>
            <a:off x="7465690" y="3379589"/>
            <a:ext cx="14288" cy="58738"/>
          </a:xfrm>
          <a:custGeom>
            <a:avLst/>
            <a:gdLst/>
            <a:ahLst/>
            <a:cxnLst>
              <a:cxn ang="0">
                <a:pos x="20" y="0"/>
              </a:cxn>
              <a:cxn ang="0">
                <a:pos x="16" y="12"/>
              </a:cxn>
              <a:cxn ang="0">
                <a:pos x="10" y="20"/>
              </a:cxn>
              <a:cxn ang="0">
                <a:pos x="5" y="26"/>
              </a:cxn>
              <a:cxn ang="0">
                <a:pos x="0" y="31"/>
              </a:cxn>
              <a:cxn ang="0">
                <a:pos x="0" y="25"/>
              </a:cxn>
              <a:cxn ang="0">
                <a:pos x="1" y="19"/>
              </a:cxn>
              <a:cxn ang="0">
                <a:pos x="2" y="13"/>
              </a:cxn>
              <a:cxn ang="0">
                <a:pos x="5" y="9"/>
              </a:cxn>
              <a:cxn ang="0">
                <a:pos x="8" y="6"/>
              </a:cxn>
              <a:cxn ang="0">
                <a:pos x="11" y="3"/>
              </a:cxn>
              <a:cxn ang="0">
                <a:pos x="16" y="0"/>
              </a:cxn>
              <a:cxn ang="0">
                <a:pos x="20" y="0"/>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59" name="Freeform 111"/>
          <p:cNvSpPr>
            <a:spLocks/>
          </p:cNvSpPr>
          <p:nvPr>
            <p:custDataLst>
              <p:tags r:id="rId80"/>
            </p:custDataLst>
          </p:nvPr>
        </p:nvSpPr>
        <p:spPr bwMode="auto">
          <a:xfrm>
            <a:off x="7483153" y="3314502"/>
            <a:ext cx="15875" cy="57150"/>
          </a:xfrm>
          <a:custGeom>
            <a:avLst/>
            <a:gdLst/>
            <a:ahLst/>
            <a:cxnLst>
              <a:cxn ang="0">
                <a:pos x="13" y="37"/>
              </a:cxn>
              <a:cxn ang="0">
                <a:pos x="0" y="12"/>
              </a:cxn>
              <a:cxn ang="0">
                <a:pos x="6" y="7"/>
              </a:cxn>
              <a:cxn ang="0">
                <a:pos x="13" y="4"/>
              </a:cxn>
              <a:cxn ang="0">
                <a:pos x="21" y="1"/>
              </a:cxn>
              <a:cxn ang="0">
                <a:pos x="26" y="0"/>
              </a:cxn>
              <a:cxn ang="0">
                <a:pos x="26" y="6"/>
              </a:cxn>
              <a:cxn ang="0">
                <a:pos x="25" y="11"/>
              </a:cxn>
              <a:cxn ang="0">
                <a:pos x="24" y="17"/>
              </a:cxn>
              <a:cxn ang="0">
                <a:pos x="23" y="21"/>
              </a:cxn>
              <a:cxn ang="0">
                <a:pos x="18" y="29"/>
              </a:cxn>
              <a:cxn ang="0">
                <a:pos x="13" y="37"/>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0" name="Freeform 112"/>
          <p:cNvSpPr>
            <a:spLocks/>
          </p:cNvSpPr>
          <p:nvPr>
            <p:custDataLst>
              <p:tags r:id="rId81"/>
            </p:custDataLst>
          </p:nvPr>
        </p:nvSpPr>
        <p:spPr bwMode="auto">
          <a:xfrm>
            <a:off x="7372028" y="3163689"/>
            <a:ext cx="1587" cy="60325"/>
          </a:xfrm>
          <a:custGeom>
            <a:avLst/>
            <a:gdLst/>
            <a:ahLst/>
            <a:cxnLst>
              <a:cxn ang="0">
                <a:pos x="0" y="18"/>
              </a:cxn>
              <a:cxn ang="0">
                <a:pos x="0" y="0"/>
              </a:cxn>
              <a:cxn ang="0">
                <a:pos x="7" y="12"/>
              </a:cxn>
              <a:cxn ang="0">
                <a:pos x="0" y="18"/>
              </a:cxn>
            </a:cxnLst>
            <a:rect l="0" t="0" r="r" b="b"/>
            <a:pathLst>
              <a:path w="7" h="18">
                <a:moveTo>
                  <a:pt x="0" y="18"/>
                </a:moveTo>
                <a:lnTo>
                  <a:pt x="0" y="0"/>
                </a:lnTo>
                <a:lnTo>
                  <a:pt x="7" y="12"/>
                </a:lnTo>
                <a:lnTo>
                  <a:pt x="0"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1" name="Freeform 113"/>
          <p:cNvSpPr>
            <a:spLocks/>
          </p:cNvSpPr>
          <p:nvPr>
            <p:custDataLst>
              <p:tags r:id="rId82"/>
            </p:custDataLst>
          </p:nvPr>
        </p:nvSpPr>
        <p:spPr bwMode="auto">
          <a:xfrm>
            <a:off x="4224015" y="2290564"/>
            <a:ext cx="9525" cy="57150"/>
          </a:xfrm>
          <a:custGeom>
            <a:avLst/>
            <a:gdLst/>
            <a:ahLst/>
            <a:cxnLst>
              <a:cxn ang="0">
                <a:pos x="0" y="12"/>
              </a:cxn>
              <a:cxn ang="0">
                <a:pos x="19" y="0"/>
              </a:cxn>
              <a:cxn ang="0">
                <a:pos x="24" y="5"/>
              </a:cxn>
              <a:cxn ang="0">
                <a:pos x="28" y="12"/>
              </a:cxn>
              <a:cxn ang="0">
                <a:pos x="32" y="22"/>
              </a:cxn>
              <a:cxn ang="0">
                <a:pos x="33" y="31"/>
              </a:cxn>
              <a:cxn ang="0">
                <a:pos x="27" y="30"/>
              </a:cxn>
              <a:cxn ang="0">
                <a:pos x="22" y="28"/>
              </a:cxn>
              <a:cxn ang="0">
                <a:pos x="16" y="25"/>
              </a:cxn>
              <a:cxn ang="0">
                <a:pos x="11" y="22"/>
              </a:cxn>
              <a:cxn ang="0">
                <a:pos x="3" y="15"/>
              </a:cxn>
              <a:cxn ang="0">
                <a:pos x="0" y="12"/>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2" name="Freeform 114"/>
          <p:cNvSpPr>
            <a:spLocks/>
          </p:cNvSpPr>
          <p:nvPr>
            <p:custDataLst>
              <p:tags r:id="rId83"/>
            </p:custDataLst>
          </p:nvPr>
        </p:nvSpPr>
        <p:spPr bwMode="auto">
          <a:xfrm>
            <a:off x="4209728" y="2058789"/>
            <a:ext cx="3175" cy="57150"/>
          </a:xfrm>
          <a:custGeom>
            <a:avLst/>
            <a:gdLst/>
            <a:ahLst/>
            <a:cxnLst>
              <a:cxn ang="0">
                <a:pos x="14" y="0"/>
              </a:cxn>
              <a:cxn ang="0">
                <a:pos x="0" y="6"/>
              </a:cxn>
              <a:cxn ang="0">
                <a:pos x="14" y="0"/>
              </a:cxn>
            </a:cxnLst>
            <a:rect l="0" t="0" r="r" b="b"/>
            <a:pathLst>
              <a:path w="14" h="6">
                <a:moveTo>
                  <a:pt x="14" y="0"/>
                </a:moveTo>
                <a:lnTo>
                  <a:pt x="0" y="6"/>
                </a:lnTo>
                <a:lnTo>
                  <a:pt x="14"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3" name="Freeform 115"/>
          <p:cNvSpPr>
            <a:spLocks/>
          </p:cNvSpPr>
          <p:nvPr>
            <p:custDataLst>
              <p:tags r:id="rId84"/>
            </p:custDataLst>
          </p:nvPr>
        </p:nvSpPr>
        <p:spPr bwMode="auto">
          <a:xfrm>
            <a:off x="5690865" y="3836789"/>
            <a:ext cx="25400" cy="55563"/>
          </a:xfrm>
          <a:custGeom>
            <a:avLst/>
            <a:gdLst/>
            <a:ahLst/>
            <a:cxnLst>
              <a:cxn ang="0">
                <a:pos x="59" y="6"/>
              </a:cxn>
              <a:cxn ang="0">
                <a:pos x="57" y="11"/>
              </a:cxn>
              <a:cxn ang="0">
                <a:pos x="53" y="15"/>
              </a:cxn>
              <a:cxn ang="0">
                <a:pos x="49" y="19"/>
              </a:cxn>
              <a:cxn ang="0">
                <a:pos x="45" y="24"/>
              </a:cxn>
              <a:cxn ang="0">
                <a:pos x="40" y="27"/>
              </a:cxn>
              <a:cxn ang="0">
                <a:pos x="36" y="29"/>
              </a:cxn>
              <a:cxn ang="0">
                <a:pos x="30" y="31"/>
              </a:cxn>
              <a:cxn ang="0">
                <a:pos x="26" y="31"/>
              </a:cxn>
              <a:cxn ang="0">
                <a:pos x="21" y="31"/>
              </a:cxn>
              <a:cxn ang="0">
                <a:pos x="17" y="30"/>
              </a:cxn>
              <a:cxn ang="0">
                <a:pos x="14" y="29"/>
              </a:cxn>
              <a:cxn ang="0">
                <a:pos x="11" y="27"/>
              </a:cxn>
              <a:cxn ang="0">
                <a:pos x="4" y="20"/>
              </a:cxn>
              <a:cxn ang="0">
                <a:pos x="0" y="12"/>
              </a:cxn>
              <a:cxn ang="0">
                <a:pos x="1" y="9"/>
              </a:cxn>
              <a:cxn ang="0">
                <a:pos x="3" y="6"/>
              </a:cxn>
              <a:cxn ang="0">
                <a:pos x="5" y="4"/>
              </a:cxn>
              <a:cxn ang="0">
                <a:pos x="8" y="3"/>
              </a:cxn>
              <a:cxn ang="0">
                <a:pos x="16" y="1"/>
              </a:cxn>
              <a:cxn ang="0">
                <a:pos x="24" y="0"/>
              </a:cxn>
              <a:cxn ang="0">
                <a:pos x="34" y="0"/>
              </a:cxn>
              <a:cxn ang="0">
                <a:pos x="42" y="2"/>
              </a:cxn>
              <a:cxn ang="0">
                <a:pos x="51" y="4"/>
              </a:cxn>
              <a:cxn ang="0">
                <a:pos x="59" y="6"/>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4" name="Freeform 116"/>
          <p:cNvSpPr>
            <a:spLocks/>
          </p:cNvSpPr>
          <p:nvPr>
            <p:custDataLst>
              <p:tags r:id="rId85"/>
            </p:custDataLst>
          </p:nvPr>
        </p:nvSpPr>
        <p:spPr bwMode="auto">
          <a:xfrm>
            <a:off x="5394003" y="3698677"/>
            <a:ext cx="19050" cy="58737"/>
          </a:xfrm>
          <a:custGeom>
            <a:avLst/>
            <a:gdLst/>
            <a:ahLst/>
            <a:cxnLst>
              <a:cxn ang="0">
                <a:pos x="14" y="0"/>
              </a:cxn>
              <a:cxn ang="0">
                <a:pos x="8" y="10"/>
              </a:cxn>
              <a:cxn ang="0">
                <a:pos x="4" y="19"/>
              </a:cxn>
              <a:cxn ang="0">
                <a:pos x="2" y="28"/>
              </a:cxn>
              <a:cxn ang="0">
                <a:pos x="0" y="37"/>
              </a:cxn>
              <a:cxn ang="0">
                <a:pos x="0" y="42"/>
              </a:cxn>
              <a:cxn ang="0">
                <a:pos x="2" y="47"/>
              </a:cxn>
              <a:cxn ang="0">
                <a:pos x="3" y="51"/>
              </a:cxn>
              <a:cxn ang="0">
                <a:pos x="5" y="55"/>
              </a:cxn>
              <a:cxn ang="0">
                <a:pos x="7" y="58"/>
              </a:cxn>
              <a:cxn ang="0">
                <a:pos x="9" y="60"/>
              </a:cxn>
              <a:cxn ang="0">
                <a:pos x="13" y="62"/>
              </a:cxn>
              <a:cxn ang="0">
                <a:pos x="16" y="64"/>
              </a:cxn>
              <a:cxn ang="0">
                <a:pos x="22" y="67"/>
              </a:cxn>
              <a:cxn ang="0">
                <a:pos x="31" y="68"/>
              </a:cxn>
              <a:cxn ang="0">
                <a:pos x="39" y="68"/>
              </a:cxn>
              <a:cxn ang="0">
                <a:pos x="47" y="68"/>
              </a:cxn>
              <a:cxn ang="0">
                <a:pos x="41" y="58"/>
              </a:cxn>
              <a:cxn ang="0">
                <a:pos x="38" y="48"/>
              </a:cxn>
              <a:cxn ang="0">
                <a:pos x="36" y="43"/>
              </a:cxn>
              <a:cxn ang="0">
                <a:pos x="35" y="38"/>
              </a:cxn>
              <a:cxn ang="0">
                <a:pos x="33" y="31"/>
              </a:cxn>
              <a:cxn ang="0">
                <a:pos x="33" y="25"/>
              </a:cxn>
              <a:cxn ang="0">
                <a:pos x="24" y="13"/>
              </a:cxn>
              <a:cxn ang="0">
                <a:pos x="14" y="0"/>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7" name="Group 117"/>
          <p:cNvGrpSpPr>
            <a:grpSpLocks/>
          </p:cNvGrpSpPr>
          <p:nvPr>
            <p:custDataLst>
              <p:tags r:id="rId86"/>
            </p:custDataLst>
          </p:nvPr>
        </p:nvGrpSpPr>
        <p:grpSpPr bwMode="auto">
          <a:xfrm>
            <a:off x="6165528" y="3886002"/>
            <a:ext cx="46037" cy="374650"/>
            <a:chOff x="3950" y="2430"/>
            <a:chExt cx="36" cy="234"/>
          </a:xfrm>
        </p:grpSpPr>
        <p:sp>
          <p:nvSpPr>
            <p:cNvPr id="2166" name="Freeform 118"/>
            <p:cNvSpPr>
              <a:spLocks/>
            </p:cNvSpPr>
            <p:nvPr/>
          </p:nvSpPr>
          <p:spPr bwMode="auto">
            <a:xfrm>
              <a:off x="3975" y="2658"/>
              <a:ext cx="6" cy="6"/>
            </a:xfrm>
            <a:custGeom>
              <a:avLst/>
              <a:gdLst/>
              <a:ahLst/>
              <a:cxnLst>
                <a:cxn ang="0">
                  <a:pos x="0" y="0"/>
                </a:cxn>
                <a:cxn ang="0">
                  <a:pos x="0" y="20"/>
                </a:cxn>
                <a:cxn ang="0">
                  <a:pos x="19" y="14"/>
                </a:cxn>
                <a:cxn ang="0">
                  <a:pos x="14" y="8"/>
                </a:cxn>
                <a:cxn ang="0">
                  <a:pos x="10" y="4"/>
                </a:cxn>
                <a:cxn ang="0">
                  <a:pos x="4" y="1"/>
                </a:cxn>
                <a:cxn ang="0">
                  <a:pos x="0" y="0"/>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7" name="Freeform 119"/>
            <p:cNvSpPr>
              <a:spLocks/>
            </p:cNvSpPr>
            <p:nvPr/>
          </p:nvSpPr>
          <p:spPr bwMode="auto">
            <a:xfrm>
              <a:off x="3975" y="2644"/>
              <a:ext cx="6" cy="4"/>
            </a:xfrm>
            <a:custGeom>
              <a:avLst/>
              <a:gdLst/>
              <a:ahLst/>
              <a:cxnLst>
                <a:cxn ang="0">
                  <a:pos x="13" y="12"/>
                </a:cxn>
                <a:cxn ang="0">
                  <a:pos x="19" y="0"/>
                </a:cxn>
                <a:cxn ang="0">
                  <a:pos x="0" y="0"/>
                </a:cxn>
                <a:cxn ang="0">
                  <a:pos x="13" y="12"/>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8" name="Freeform 120"/>
            <p:cNvSpPr>
              <a:spLocks/>
            </p:cNvSpPr>
            <p:nvPr/>
          </p:nvSpPr>
          <p:spPr bwMode="auto">
            <a:xfrm>
              <a:off x="3975" y="2637"/>
              <a:ext cx="6" cy="1"/>
            </a:xfrm>
            <a:custGeom>
              <a:avLst/>
              <a:gdLst/>
              <a:ahLst/>
              <a:cxnLst>
                <a:cxn ang="0">
                  <a:pos x="0" y="0"/>
                </a:cxn>
                <a:cxn ang="0">
                  <a:pos x="10" y="0"/>
                </a:cxn>
                <a:cxn ang="0">
                  <a:pos x="19" y="0"/>
                </a:cxn>
                <a:cxn ang="0">
                  <a:pos x="10" y="0"/>
                </a:cxn>
                <a:cxn ang="0">
                  <a:pos x="0" y="0"/>
                </a:cxn>
              </a:cxnLst>
              <a:rect l="0" t="0" r="r" b="b"/>
              <a:pathLst>
                <a:path w="19">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69"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en-US" dirty="0">
                <a:solidFill>
                  <a:prstClr val="white"/>
                </a:solidFill>
              </a:endParaRPr>
            </a:p>
          </p:txBody>
        </p:sp>
        <p:sp>
          <p:nvSpPr>
            <p:cNvPr id="2170" name="Line 122"/>
            <p:cNvSpPr>
              <a:spLocks noChangeShapeType="1"/>
            </p:cNvSpPr>
            <p:nvPr/>
          </p:nvSpPr>
          <p:spPr bwMode="auto">
            <a:xfrm flipV="1">
              <a:off x="3972" y="2595"/>
              <a:ext cx="5" cy="4"/>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71" name="Freeform 123"/>
            <p:cNvSpPr>
              <a:spLocks/>
            </p:cNvSpPr>
            <p:nvPr/>
          </p:nvSpPr>
          <p:spPr bwMode="auto">
            <a:xfrm>
              <a:off x="3975" y="2595"/>
              <a:ext cx="2" cy="1"/>
            </a:xfrm>
            <a:custGeom>
              <a:avLst/>
              <a:gdLst/>
              <a:ahLst/>
              <a:cxnLst>
                <a:cxn ang="0">
                  <a:pos x="6" y="0"/>
                </a:cxn>
                <a:cxn ang="0">
                  <a:pos x="5" y="1"/>
                </a:cxn>
                <a:cxn ang="0">
                  <a:pos x="3" y="2"/>
                </a:cxn>
                <a:cxn ang="0">
                  <a:pos x="1" y="3"/>
                </a:cxn>
                <a:cxn ang="0">
                  <a:pos x="0" y="2"/>
                </a:cxn>
                <a:cxn ang="0">
                  <a:pos x="0" y="2"/>
                </a:cxn>
                <a:cxn ang="0">
                  <a:pos x="0" y="0"/>
                </a:cxn>
              </a:cxnLst>
              <a:rect l="0" t="0" r="r" b="b"/>
              <a:pathLst>
                <a:path w="6" h="3">
                  <a:moveTo>
                    <a:pt x="6" y="0"/>
                  </a:moveTo>
                  <a:lnTo>
                    <a:pt x="5" y="1"/>
                  </a:lnTo>
                  <a:lnTo>
                    <a:pt x="3" y="2"/>
                  </a:lnTo>
                  <a:lnTo>
                    <a:pt x="1" y="3"/>
                  </a:lnTo>
                  <a:lnTo>
                    <a:pt x="0" y="2"/>
                  </a:lnTo>
                  <a:lnTo>
                    <a:pt x="0" y="2"/>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72" name="Freeform 124"/>
            <p:cNvSpPr>
              <a:spLocks/>
            </p:cNvSpPr>
            <p:nvPr/>
          </p:nvSpPr>
          <p:spPr bwMode="auto">
            <a:xfrm>
              <a:off x="3981" y="2555"/>
              <a:ext cx="5" cy="8"/>
            </a:xfrm>
            <a:custGeom>
              <a:avLst/>
              <a:gdLst/>
              <a:ahLst/>
              <a:cxnLst>
                <a:cxn ang="0">
                  <a:pos x="14" y="0"/>
                </a:cxn>
                <a:cxn ang="0">
                  <a:pos x="13" y="5"/>
                </a:cxn>
                <a:cxn ang="0">
                  <a:pos x="9" y="12"/>
                </a:cxn>
                <a:cxn ang="0">
                  <a:pos x="5" y="19"/>
                </a:cxn>
                <a:cxn ang="0">
                  <a:pos x="0" y="24"/>
                </a:cxn>
                <a:cxn ang="0">
                  <a:pos x="0" y="16"/>
                </a:cxn>
                <a:cxn ang="0">
                  <a:pos x="0" y="12"/>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73" name="Line 125"/>
            <p:cNvSpPr>
              <a:spLocks noChangeShapeType="1"/>
            </p:cNvSpPr>
            <p:nvPr/>
          </p:nvSpPr>
          <p:spPr bwMode="auto">
            <a:xfrm>
              <a:off x="3981" y="2559"/>
              <a:ext cx="2" cy="1"/>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74" name="Freeform 126"/>
            <p:cNvSpPr>
              <a:spLocks/>
            </p:cNvSpPr>
            <p:nvPr/>
          </p:nvSpPr>
          <p:spPr bwMode="auto">
            <a:xfrm>
              <a:off x="3977" y="2572"/>
              <a:ext cx="4" cy="3"/>
            </a:xfrm>
            <a:custGeom>
              <a:avLst/>
              <a:gdLst/>
              <a:ahLst/>
              <a:cxnLst>
                <a:cxn ang="0">
                  <a:pos x="13" y="12"/>
                </a:cxn>
                <a:cxn ang="0">
                  <a:pos x="0" y="0"/>
                </a:cxn>
                <a:cxn ang="0">
                  <a:pos x="13" y="12"/>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75" name="Freeform 127"/>
            <p:cNvSpPr>
              <a:spLocks/>
            </p:cNvSpPr>
            <p:nvPr/>
          </p:nvSpPr>
          <p:spPr bwMode="auto">
            <a:xfrm>
              <a:off x="3981" y="2585"/>
              <a:ext cx="2" cy="6"/>
            </a:xfrm>
            <a:custGeom>
              <a:avLst/>
              <a:gdLst/>
              <a:ahLst/>
              <a:cxnLst>
                <a:cxn ang="0">
                  <a:pos x="0" y="0"/>
                </a:cxn>
                <a:cxn ang="0">
                  <a:pos x="0" y="19"/>
                </a:cxn>
                <a:cxn ang="0">
                  <a:pos x="0" y="0"/>
                </a:cxn>
                <a:cxn ang="0">
                  <a:pos x="7" y="0"/>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76" name="Line 128"/>
            <p:cNvSpPr>
              <a:spLocks noChangeShapeType="1"/>
            </p:cNvSpPr>
            <p:nvPr/>
          </p:nvSpPr>
          <p:spPr bwMode="auto">
            <a:xfrm flipV="1">
              <a:off x="3981" y="2599"/>
              <a:ext cx="1" cy="4"/>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77" name="Freeform 129"/>
            <p:cNvSpPr>
              <a:spLocks/>
            </p:cNvSpPr>
            <p:nvPr/>
          </p:nvSpPr>
          <p:spPr bwMode="auto">
            <a:xfrm>
              <a:off x="3970" y="2545"/>
              <a:ext cx="2" cy="6"/>
            </a:xfrm>
            <a:custGeom>
              <a:avLst/>
              <a:gdLst/>
              <a:ahLst/>
              <a:cxnLst>
                <a:cxn ang="0">
                  <a:pos x="0" y="18"/>
                </a:cxn>
                <a:cxn ang="0">
                  <a:pos x="8" y="6"/>
                </a:cxn>
                <a:cxn ang="0">
                  <a:pos x="0" y="0"/>
                </a:cxn>
                <a:cxn ang="0">
                  <a:pos x="0" y="18"/>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78" name="Freeform 130"/>
            <p:cNvSpPr>
              <a:spLocks/>
            </p:cNvSpPr>
            <p:nvPr/>
          </p:nvSpPr>
          <p:spPr bwMode="auto">
            <a:xfrm>
              <a:off x="3968" y="2532"/>
              <a:ext cx="2" cy="7"/>
            </a:xfrm>
            <a:custGeom>
              <a:avLst/>
              <a:gdLst/>
              <a:ahLst/>
              <a:cxnLst>
                <a:cxn ang="0">
                  <a:pos x="0" y="0"/>
                </a:cxn>
                <a:cxn ang="0">
                  <a:pos x="0" y="19"/>
                </a:cxn>
                <a:cxn ang="0">
                  <a:pos x="6" y="13"/>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79" name="Freeform 131"/>
            <p:cNvSpPr>
              <a:spLocks/>
            </p:cNvSpPr>
            <p:nvPr/>
          </p:nvSpPr>
          <p:spPr bwMode="auto">
            <a:xfrm>
              <a:off x="3965" y="2513"/>
              <a:ext cx="10" cy="5"/>
            </a:xfrm>
            <a:custGeom>
              <a:avLst/>
              <a:gdLst/>
              <a:ahLst/>
              <a:cxnLst>
                <a:cxn ang="0">
                  <a:pos x="0" y="0"/>
                </a:cxn>
                <a:cxn ang="0">
                  <a:pos x="0" y="19"/>
                </a:cxn>
                <a:cxn ang="0">
                  <a:pos x="28" y="19"/>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80" name="Freeform 132"/>
            <p:cNvSpPr>
              <a:spLocks/>
            </p:cNvSpPr>
            <p:nvPr/>
          </p:nvSpPr>
          <p:spPr bwMode="auto">
            <a:xfrm>
              <a:off x="3970" y="2513"/>
              <a:ext cx="5" cy="5"/>
            </a:xfrm>
            <a:custGeom>
              <a:avLst/>
              <a:gdLst/>
              <a:ahLst/>
              <a:cxnLst>
                <a:cxn ang="0">
                  <a:pos x="15" y="19"/>
                </a:cxn>
                <a:cxn ang="0">
                  <a:pos x="8" y="9"/>
                </a:cxn>
                <a:cxn ang="0">
                  <a:pos x="0" y="0"/>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81" name="Freeform 133"/>
            <p:cNvSpPr>
              <a:spLocks/>
            </p:cNvSpPr>
            <p:nvPr/>
          </p:nvSpPr>
          <p:spPr bwMode="auto">
            <a:xfrm>
              <a:off x="3975" y="2658"/>
              <a:ext cx="6" cy="6"/>
            </a:xfrm>
            <a:custGeom>
              <a:avLst/>
              <a:gdLst/>
              <a:ahLst/>
              <a:cxnLst>
                <a:cxn ang="0">
                  <a:pos x="0" y="0"/>
                </a:cxn>
                <a:cxn ang="0">
                  <a:pos x="0" y="20"/>
                </a:cxn>
                <a:cxn ang="0">
                  <a:pos x="19" y="14"/>
                </a:cxn>
                <a:cxn ang="0">
                  <a:pos x="14" y="8"/>
                </a:cxn>
                <a:cxn ang="0">
                  <a:pos x="10" y="4"/>
                </a:cxn>
                <a:cxn ang="0">
                  <a:pos x="4" y="1"/>
                </a:cxn>
                <a:cxn ang="0">
                  <a:pos x="0" y="0"/>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82" name="Freeform 134"/>
            <p:cNvSpPr>
              <a:spLocks/>
            </p:cNvSpPr>
            <p:nvPr/>
          </p:nvSpPr>
          <p:spPr bwMode="auto">
            <a:xfrm>
              <a:off x="3975" y="2644"/>
              <a:ext cx="6" cy="4"/>
            </a:xfrm>
            <a:custGeom>
              <a:avLst/>
              <a:gdLst/>
              <a:ahLst/>
              <a:cxnLst>
                <a:cxn ang="0">
                  <a:pos x="13" y="12"/>
                </a:cxn>
                <a:cxn ang="0">
                  <a:pos x="19" y="0"/>
                </a:cxn>
                <a:cxn ang="0">
                  <a:pos x="0" y="0"/>
                </a:cxn>
                <a:cxn ang="0">
                  <a:pos x="13" y="12"/>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83" name="Freeform 135"/>
            <p:cNvSpPr>
              <a:spLocks/>
            </p:cNvSpPr>
            <p:nvPr/>
          </p:nvSpPr>
          <p:spPr bwMode="auto">
            <a:xfrm>
              <a:off x="3975" y="2637"/>
              <a:ext cx="6" cy="1"/>
            </a:xfrm>
            <a:custGeom>
              <a:avLst/>
              <a:gdLst/>
              <a:ahLst/>
              <a:cxnLst>
                <a:cxn ang="0">
                  <a:pos x="0" y="0"/>
                </a:cxn>
                <a:cxn ang="0">
                  <a:pos x="10" y="0"/>
                </a:cxn>
                <a:cxn ang="0">
                  <a:pos x="19" y="0"/>
                </a:cxn>
                <a:cxn ang="0">
                  <a:pos x="10" y="0"/>
                </a:cxn>
                <a:cxn ang="0">
                  <a:pos x="0" y="0"/>
                </a:cxn>
              </a:cxnLst>
              <a:rect l="0" t="0" r="r" b="b"/>
              <a:pathLst>
                <a:path w="19">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84"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p>
              <a:endParaRPr lang="en-US" dirty="0">
                <a:solidFill>
                  <a:prstClr val="white"/>
                </a:solidFill>
              </a:endParaRPr>
            </a:p>
          </p:txBody>
        </p:sp>
        <p:sp>
          <p:nvSpPr>
            <p:cNvPr id="2185" name="Line 137"/>
            <p:cNvSpPr>
              <a:spLocks noChangeShapeType="1"/>
            </p:cNvSpPr>
            <p:nvPr/>
          </p:nvSpPr>
          <p:spPr bwMode="auto">
            <a:xfrm flipV="1">
              <a:off x="3972" y="2595"/>
              <a:ext cx="5" cy="4"/>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86" name="Freeform 138"/>
            <p:cNvSpPr>
              <a:spLocks/>
            </p:cNvSpPr>
            <p:nvPr/>
          </p:nvSpPr>
          <p:spPr bwMode="auto">
            <a:xfrm>
              <a:off x="3975" y="2595"/>
              <a:ext cx="2" cy="1"/>
            </a:xfrm>
            <a:custGeom>
              <a:avLst/>
              <a:gdLst/>
              <a:ahLst/>
              <a:cxnLst>
                <a:cxn ang="0">
                  <a:pos x="6" y="0"/>
                </a:cxn>
                <a:cxn ang="0">
                  <a:pos x="5" y="1"/>
                </a:cxn>
                <a:cxn ang="0">
                  <a:pos x="3" y="2"/>
                </a:cxn>
                <a:cxn ang="0">
                  <a:pos x="1" y="3"/>
                </a:cxn>
                <a:cxn ang="0">
                  <a:pos x="0" y="2"/>
                </a:cxn>
                <a:cxn ang="0">
                  <a:pos x="0" y="2"/>
                </a:cxn>
                <a:cxn ang="0">
                  <a:pos x="0" y="0"/>
                </a:cxn>
              </a:cxnLst>
              <a:rect l="0" t="0" r="r" b="b"/>
              <a:pathLst>
                <a:path w="6" h="3">
                  <a:moveTo>
                    <a:pt x="6" y="0"/>
                  </a:moveTo>
                  <a:lnTo>
                    <a:pt x="5" y="1"/>
                  </a:lnTo>
                  <a:lnTo>
                    <a:pt x="3" y="2"/>
                  </a:lnTo>
                  <a:lnTo>
                    <a:pt x="1" y="3"/>
                  </a:lnTo>
                  <a:lnTo>
                    <a:pt x="0" y="2"/>
                  </a:lnTo>
                  <a:lnTo>
                    <a:pt x="0" y="2"/>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87" name="Freeform 139"/>
            <p:cNvSpPr>
              <a:spLocks/>
            </p:cNvSpPr>
            <p:nvPr/>
          </p:nvSpPr>
          <p:spPr bwMode="auto">
            <a:xfrm>
              <a:off x="3981" y="2555"/>
              <a:ext cx="5" cy="8"/>
            </a:xfrm>
            <a:custGeom>
              <a:avLst/>
              <a:gdLst/>
              <a:ahLst/>
              <a:cxnLst>
                <a:cxn ang="0">
                  <a:pos x="14" y="0"/>
                </a:cxn>
                <a:cxn ang="0">
                  <a:pos x="13" y="5"/>
                </a:cxn>
                <a:cxn ang="0">
                  <a:pos x="9" y="12"/>
                </a:cxn>
                <a:cxn ang="0">
                  <a:pos x="5" y="19"/>
                </a:cxn>
                <a:cxn ang="0">
                  <a:pos x="0" y="24"/>
                </a:cxn>
                <a:cxn ang="0">
                  <a:pos x="0" y="16"/>
                </a:cxn>
                <a:cxn ang="0">
                  <a:pos x="0" y="12"/>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88" name="Line 140"/>
            <p:cNvSpPr>
              <a:spLocks noChangeShapeType="1"/>
            </p:cNvSpPr>
            <p:nvPr/>
          </p:nvSpPr>
          <p:spPr bwMode="auto">
            <a:xfrm>
              <a:off x="3981" y="2559"/>
              <a:ext cx="2" cy="1"/>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89" name="Freeform 141"/>
            <p:cNvSpPr>
              <a:spLocks/>
            </p:cNvSpPr>
            <p:nvPr/>
          </p:nvSpPr>
          <p:spPr bwMode="auto">
            <a:xfrm>
              <a:off x="3977" y="2572"/>
              <a:ext cx="4" cy="3"/>
            </a:xfrm>
            <a:custGeom>
              <a:avLst/>
              <a:gdLst/>
              <a:ahLst/>
              <a:cxnLst>
                <a:cxn ang="0">
                  <a:pos x="13" y="12"/>
                </a:cxn>
                <a:cxn ang="0">
                  <a:pos x="0" y="0"/>
                </a:cxn>
                <a:cxn ang="0">
                  <a:pos x="13" y="12"/>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90" name="Freeform 142"/>
            <p:cNvSpPr>
              <a:spLocks/>
            </p:cNvSpPr>
            <p:nvPr/>
          </p:nvSpPr>
          <p:spPr bwMode="auto">
            <a:xfrm>
              <a:off x="3981" y="2585"/>
              <a:ext cx="2" cy="6"/>
            </a:xfrm>
            <a:custGeom>
              <a:avLst/>
              <a:gdLst/>
              <a:ahLst/>
              <a:cxnLst>
                <a:cxn ang="0">
                  <a:pos x="0" y="0"/>
                </a:cxn>
                <a:cxn ang="0">
                  <a:pos x="0" y="19"/>
                </a:cxn>
                <a:cxn ang="0">
                  <a:pos x="0" y="0"/>
                </a:cxn>
                <a:cxn ang="0">
                  <a:pos x="7" y="0"/>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91" name="Line 143"/>
            <p:cNvSpPr>
              <a:spLocks noChangeShapeType="1"/>
            </p:cNvSpPr>
            <p:nvPr/>
          </p:nvSpPr>
          <p:spPr bwMode="auto">
            <a:xfrm flipV="1">
              <a:off x="3981" y="2599"/>
              <a:ext cx="1" cy="4"/>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192" name="Freeform 144"/>
            <p:cNvSpPr>
              <a:spLocks/>
            </p:cNvSpPr>
            <p:nvPr/>
          </p:nvSpPr>
          <p:spPr bwMode="auto">
            <a:xfrm>
              <a:off x="3970" y="2545"/>
              <a:ext cx="2" cy="6"/>
            </a:xfrm>
            <a:custGeom>
              <a:avLst/>
              <a:gdLst/>
              <a:ahLst/>
              <a:cxnLst>
                <a:cxn ang="0">
                  <a:pos x="0" y="18"/>
                </a:cxn>
                <a:cxn ang="0">
                  <a:pos x="8" y="6"/>
                </a:cxn>
                <a:cxn ang="0">
                  <a:pos x="0" y="0"/>
                </a:cxn>
                <a:cxn ang="0">
                  <a:pos x="0" y="18"/>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93" name="Freeform 145"/>
            <p:cNvSpPr>
              <a:spLocks/>
            </p:cNvSpPr>
            <p:nvPr/>
          </p:nvSpPr>
          <p:spPr bwMode="auto">
            <a:xfrm>
              <a:off x="3968" y="2532"/>
              <a:ext cx="2" cy="7"/>
            </a:xfrm>
            <a:custGeom>
              <a:avLst/>
              <a:gdLst/>
              <a:ahLst/>
              <a:cxnLst>
                <a:cxn ang="0">
                  <a:pos x="0" y="0"/>
                </a:cxn>
                <a:cxn ang="0">
                  <a:pos x="0" y="19"/>
                </a:cxn>
                <a:cxn ang="0">
                  <a:pos x="6" y="13"/>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94" name="Freeform 146"/>
            <p:cNvSpPr>
              <a:spLocks/>
            </p:cNvSpPr>
            <p:nvPr/>
          </p:nvSpPr>
          <p:spPr bwMode="auto">
            <a:xfrm>
              <a:off x="3965" y="2513"/>
              <a:ext cx="10" cy="5"/>
            </a:xfrm>
            <a:custGeom>
              <a:avLst/>
              <a:gdLst/>
              <a:ahLst/>
              <a:cxnLst>
                <a:cxn ang="0">
                  <a:pos x="0" y="0"/>
                </a:cxn>
                <a:cxn ang="0">
                  <a:pos x="0" y="19"/>
                </a:cxn>
                <a:cxn ang="0">
                  <a:pos x="28" y="19"/>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95" name="Freeform 147"/>
            <p:cNvSpPr>
              <a:spLocks/>
            </p:cNvSpPr>
            <p:nvPr/>
          </p:nvSpPr>
          <p:spPr bwMode="auto">
            <a:xfrm>
              <a:off x="3970" y="2513"/>
              <a:ext cx="5" cy="5"/>
            </a:xfrm>
            <a:custGeom>
              <a:avLst/>
              <a:gdLst/>
              <a:ahLst/>
              <a:cxnLst>
                <a:cxn ang="0">
                  <a:pos x="15" y="19"/>
                </a:cxn>
                <a:cxn ang="0">
                  <a:pos x="8" y="9"/>
                </a:cxn>
                <a:cxn ang="0">
                  <a:pos x="0" y="0"/>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96" name="Freeform 148"/>
            <p:cNvSpPr>
              <a:spLocks/>
            </p:cNvSpPr>
            <p:nvPr/>
          </p:nvSpPr>
          <p:spPr bwMode="auto">
            <a:xfrm>
              <a:off x="3950" y="2430"/>
              <a:ext cx="7" cy="6"/>
            </a:xfrm>
            <a:custGeom>
              <a:avLst/>
              <a:gdLst/>
              <a:ahLst/>
              <a:cxnLst>
                <a:cxn ang="0">
                  <a:pos x="13" y="18"/>
                </a:cxn>
                <a:cxn ang="0">
                  <a:pos x="20" y="0"/>
                </a:cxn>
                <a:cxn ang="0">
                  <a:pos x="0" y="0"/>
                </a:cxn>
                <a:cxn ang="0">
                  <a:pos x="13" y="18"/>
                </a:cxn>
              </a:cxnLst>
              <a:rect l="0" t="0" r="r" b="b"/>
              <a:pathLst>
                <a:path w="20" h="18">
                  <a:moveTo>
                    <a:pt x="13" y="18"/>
                  </a:moveTo>
                  <a:lnTo>
                    <a:pt x="20" y="0"/>
                  </a:lnTo>
                  <a:lnTo>
                    <a:pt x="0" y="0"/>
                  </a:lnTo>
                  <a:lnTo>
                    <a:pt x="13"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grpSp>
        <p:nvGrpSpPr>
          <p:cNvPr id="8" name="Group 149"/>
          <p:cNvGrpSpPr>
            <a:grpSpLocks/>
          </p:cNvGrpSpPr>
          <p:nvPr>
            <p:custDataLst>
              <p:tags r:id="rId87"/>
            </p:custDataLst>
          </p:nvPr>
        </p:nvGrpSpPr>
        <p:grpSpPr bwMode="auto">
          <a:xfrm>
            <a:off x="8230865" y="4386064"/>
            <a:ext cx="185738" cy="214313"/>
            <a:chOff x="5486" y="2743"/>
            <a:chExt cx="137" cy="132"/>
          </a:xfrm>
        </p:grpSpPr>
        <p:sp>
          <p:nvSpPr>
            <p:cNvPr id="2198" name="Freeform 150"/>
            <p:cNvSpPr>
              <a:spLocks/>
            </p:cNvSpPr>
            <p:nvPr/>
          </p:nvSpPr>
          <p:spPr bwMode="auto">
            <a:xfrm>
              <a:off x="5595" y="2806"/>
              <a:ext cx="13" cy="28"/>
            </a:xfrm>
            <a:custGeom>
              <a:avLst/>
              <a:gdLst/>
              <a:ahLst/>
              <a:cxnLst>
                <a:cxn ang="0">
                  <a:pos x="0" y="31"/>
                </a:cxn>
                <a:cxn ang="0">
                  <a:pos x="0" y="42"/>
                </a:cxn>
                <a:cxn ang="0">
                  <a:pos x="2" y="51"/>
                </a:cxn>
                <a:cxn ang="0">
                  <a:pos x="5" y="59"/>
                </a:cxn>
                <a:cxn ang="0">
                  <a:pos x="10" y="66"/>
                </a:cxn>
                <a:cxn ang="0">
                  <a:pos x="15" y="72"/>
                </a:cxn>
                <a:cxn ang="0">
                  <a:pos x="22" y="77"/>
                </a:cxn>
                <a:cxn ang="0">
                  <a:pos x="31" y="82"/>
                </a:cxn>
                <a:cxn ang="0">
                  <a:pos x="40" y="87"/>
                </a:cxn>
                <a:cxn ang="0">
                  <a:pos x="35" y="82"/>
                </a:cxn>
                <a:cxn ang="0">
                  <a:pos x="32" y="77"/>
                </a:cxn>
                <a:cxn ang="0">
                  <a:pos x="29" y="71"/>
                </a:cxn>
                <a:cxn ang="0">
                  <a:pos x="26" y="65"/>
                </a:cxn>
                <a:cxn ang="0">
                  <a:pos x="22" y="52"/>
                </a:cxn>
                <a:cxn ang="0">
                  <a:pos x="20" y="39"/>
                </a:cxn>
                <a:cxn ang="0">
                  <a:pos x="18" y="27"/>
                </a:cxn>
                <a:cxn ang="0">
                  <a:pos x="13" y="16"/>
                </a:cxn>
                <a:cxn ang="0">
                  <a:pos x="11" y="11"/>
                </a:cxn>
                <a:cxn ang="0">
                  <a:pos x="8" y="6"/>
                </a:cxn>
                <a:cxn ang="0">
                  <a:pos x="4" y="3"/>
                </a:cxn>
                <a:cxn ang="0">
                  <a:pos x="0" y="0"/>
                </a:cxn>
                <a:cxn ang="0">
                  <a:pos x="0" y="9"/>
                </a:cxn>
                <a:cxn ang="0">
                  <a:pos x="0" y="16"/>
                </a:cxn>
                <a:cxn ang="0">
                  <a:pos x="0" y="23"/>
                </a:cxn>
                <a:cxn ang="0">
                  <a:pos x="0" y="31"/>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199" name="Freeform 151"/>
            <p:cNvSpPr>
              <a:spLocks/>
            </p:cNvSpPr>
            <p:nvPr/>
          </p:nvSpPr>
          <p:spPr bwMode="auto">
            <a:xfrm>
              <a:off x="5603" y="2842"/>
              <a:ext cx="20" cy="12"/>
            </a:xfrm>
            <a:custGeom>
              <a:avLst/>
              <a:gdLst/>
              <a:ahLst/>
              <a:cxnLst>
                <a:cxn ang="0">
                  <a:pos x="0" y="31"/>
                </a:cxn>
                <a:cxn ang="0">
                  <a:pos x="19" y="32"/>
                </a:cxn>
                <a:cxn ang="0">
                  <a:pos x="35" y="34"/>
                </a:cxn>
                <a:cxn ang="0">
                  <a:pos x="49" y="36"/>
                </a:cxn>
                <a:cxn ang="0">
                  <a:pos x="61" y="37"/>
                </a:cxn>
                <a:cxn ang="0">
                  <a:pos x="55" y="29"/>
                </a:cxn>
                <a:cxn ang="0">
                  <a:pos x="49" y="22"/>
                </a:cxn>
                <a:cxn ang="0">
                  <a:pos x="42" y="17"/>
                </a:cxn>
                <a:cxn ang="0">
                  <a:pos x="35" y="12"/>
                </a:cxn>
                <a:cxn ang="0">
                  <a:pos x="28" y="9"/>
                </a:cxn>
                <a:cxn ang="0">
                  <a:pos x="19" y="5"/>
                </a:cxn>
                <a:cxn ang="0">
                  <a:pos x="10" y="2"/>
                </a:cxn>
                <a:cxn ang="0">
                  <a:pos x="0" y="0"/>
                </a:cxn>
                <a:cxn ang="0">
                  <a:pos x="0" y="31"/>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0" name="Freeform 152"/>
            <p:cNvSpPr>
              <a:spLocks/>
            </p:cNvSpPr>
            <p:nvPr/>
          </p:nvSpPr>
          <p:spPr bwMode="auto">
            <a:xfrm>
              <a:off x="5568" y="2865"/>
              <a:ext cx="13" cy="10"/>
            </a:xfrm>
            <a:custGeom>
              <a:avLst/>
              <a:gdLst/>
              <a:ahLst/>
              <a:cxnLst>
                <a:cxn ang="0">
                  <a:pos x="40" y="30"/>
                </a:cxn>
                <a:cxn ang="0">
                  <a:pos x="33" y="28"/>
                </a:cxn>
                <a:cxn ang="0">
                  <a:pos x="26" y="25"/>
                </a:cxn>
                <a:cxn ang="0">
                  <a:pos x="21" y="22"/>
                </a:cxn>
                <a:cxn ang="0">
                  <a:pos x="15" y="19"/>
                </a:cxn>
                <a:cxn ang="0">
                  <a:pos x="11" y="16"/>
                </a:cxn>
                <a:cxn ang="0">
                  <a:pos x="6" y="11"/>
                </a:cxn>
                <a:cxn ang="0">
                  <a:pos x="3" y="6"/>
                </a:cxn>
                <a:cxn ang="0">
                  <a:pos x="0" y="0"/>
                </a:cxn>
                <a:cxn ang="0">
                  <a:pos x="8" y="2"/>
                </a:cxn>
                <a:cxn ang="0">
                  <a:pos x="15" y="6"/>
                </a:cxn>
                <a:cxn ang="0">
                  <a:pos x="22" y="10"/>
                </a:cxn>
                <a:cxn ang="0">
                  <a:pos x="27" y="15"/>
                </a:cxn>
                <a:cxn ang="0">
                  <a:pos x="33" y="19"/>
                </a:cxn>
                <a:cxn ang="0">
                  <a:pos x="36" y="23"/>
                </a:cxn>
                <a:cxn ang="0">
                  <a:pos x="39" y="27"/>
                </a:cxn>
                <a:cxn ang="0">
                  <a:pos x="40" y="30"/>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1" name="Freeform 153"/>
            <p:cNvSpPr>
              <a:spLocks/>
            </p:cNvSpPr>
            <p:nvPr/>
          </p:nvSpPr>
          <p:spPr bwMode="auto">
            <a:xfrm>
              <a:off x="5515" y="2789"/>
              <a:ext cx="24" cy="26"/>
            </a:xfrm>
            <a:custGeom>
              <a:avLst/>
              <a:gdLst/>
              <a:ahLst/>
              <a:cxnLst>
                <a:cxn ang="0">
                  <a:pos x="74" y="80"/>
                </a:cxn>
                <a:cxn ang="0">
                  <a:pos x="72" y="73"/>
                </a:cxn>
                <a:cxn ang="0">
                  <a:pos x="71" y="66"/>
                </a:cxn>
                <a:cxn ang="0">
                  <a:pos x="69" y="60"/>
                </a:cxn>
                <a:cxn ang="0">
                  <a:pos x="66" y="53"/>
                </a:cxn>
                <a:cxn ang="0">
                  <a:pos x="58" y="42"/>
                </a:cxn>
                <a:cxn ang="0">
                  <a:pos x="48" y="33"/>
                </a:cxn>
                <a:cxn ang="0">
                  <a:pos x="38" y="25"/>
                </a:cxn>
                <a:cxn ang="0">
                  <a:pos x="29" y="17"/>
                </a:cxn>
                <a:cxn ang="0">
                  <a:pos x="20" y="9"/>
                </a:cxn>
                <a:cxn ang="0">
                  <a:pos x="13" y="0"/>
                </a:cxn>
                <a:cxn ang="0">
                  <a:pos x="9" y="5"/>
                </a:cxn>
                <a:cxn ang="0">
                  <a:pos x="4" y="10"/>
                </a:cxn>
                <a:cxn ang="0">
                  <a:pos x="1" y="14"/>
                </a:cxn>
                <a:cxn ang="0">
                  <a:pos x="0" y="19"/>
                </a:cxn>
                <a:cxn ang="0">
                  <a:pos x="0" y="25"/>
                </a:cxn>
                <a:cxn ang="0">
                  <a:pos x="2" y="30"/>
                </a:cxn>
                <a:cxn ang="0">
                  <a:pos x="4" y="36"/>
                </a:cxn>
                <a:cxn ang="0">
                  <a:pos x="7" y="41"/>
                </a:cxn>
                <a:cxn ang="0">
                  <a:pos x="10" y="46"/>
                </a:cxn>
                <a:cxn ang="0">
                  <a:pos x="14" y="51"/>
                </a:cxn>
                <a:cxn ang="0">
                  <a:pos x="19" y="56"/>
                </a:cxn>
                <a:cxn ang="0">
                  <a:pos x="24" y="61"/>
                </a:cxn>
                <a:cxn ang="0">
                  <a:pos x="30" y="66"/>
                </a:cxn>
                <a:cxn ang="0">
                  <a:pos x="35" y="69"/>
                </a:cxn>
                <a:cxn ang="0">
                  <a:pos x="42" y="72"/>
                </a:cxn>
                <a:cxn ang="0">
                  <a:pos x="47" y="75"/>
                </a:cxn>
                <a:cxn ang="0">
                  <a:pos x="54" y="77"/>
                </a:cxn>
                <a:cxn ang="0">
                  <a:pos x="60" y="79"/>
                </a:cxn>
                <a:cxn ang="0">
                  <a:pos x="67" y="80"/>
                </a:cxn>
                <a:cxn ang="0">
                  <a:pos x="74" y="80"/>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2" name="Freeform 154"/>
            <p:cNvSpPr>
              <a:spLocks/>
            </p:cNvSpPr>
            <p:nvPr/>
          </p:nvSpPr>
          <p:spPr bwMode="auto">
            <a:xfrm>
              <a:off x="5555" y="2785"/>
              <a:ext cx="26" cy="27"/>
            </a:xfrm>
            <a:custGeom>
              <a:avLst/>
              <a:gdLst/>
              <a:ahLst/>
              <a:cxnLst>
                <a:cxn ang="0">
                  <a:pos x="52" y="80"/>
                </a:cxn>
                <a:cxn ang="0">
                  <a:pos x="86" y="80"/>
                </a:cxn>
                <a:cxn ang="0">
                  <a:pos x="86" y="61"/>
                </a:cxn>
                <a:cxn ang="0">
                  <a:pos x="79" y="59"/>
                </a:cxn>
                <a:cxn ang="0">
                  <a:pos x="72" y="56"/>
                </a:cxn>
                <a:cxn ang="0">
                  <a:pos x="67" y="53"/>
                </a:cxn>
                <a:cxn ang="0">
                  <a:pos x="61" y="49"/>
                </a:cxn>
                <a:cxn ang="0">
                  <a:pos x="51" y="41"/>
                </a:cxn>
                <a:cxn ang="0">
                  <a:pos x="43" y="33"/>
                </a:cxn>
                <a:cxn ang="0">
                  <a:pos x="34" y="25"/>
                </a:cxn>
                <a:cxn ang="0">
                  <a:pos x="24" y="16"/>
                </a:cxn>
                <a:cxn ang="0">
                  <a:pos x="13" y="7"/>
                </a:cxn>
                <a:cxn ang="0">
                  <a:pos x="0" y="0"/>
                </a:cxn>
                <a:cxn ang="0">
                  <a:pos x="1" y="8"/>
                </a:cxn>
                <a:cxn ang="0">
                  <a:pos x="5" y="20"/>
                </a:cxn>
                <a:cxn ang="0">
                  <a:pos x="11" y="32"/>
                </a:cxn>
                <a:cxn ang="0">
                  <a:pos x="18" y="44"/>
                </a:cxn>
                <a:cxn ang="0">
                  <a:pos x="27" y="57"/>
                </a:cxn>
                <a:cxn ang="0">
                  <a:pos x="36" y="67"/>
                </a:cxn>
                <a:cxn ang="0">
                  <a:pos x="40" y="72"/>
                </a:cxn>
                <a:cxn ang="0">
                  <a:pos x="45" y="76"/>
                </a:cxn>
                <a:cxn ang="0">
                  <a:pos x="49" y="79"/>
                </a:cxn>
                <a:cxn ang="0">
                  <a:pos x="52" y="80"/>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3" name="Freeform 155"/>
            <p:cNvSpPr>
              <a:spLocks/>
            </p:cNvSpPr>
            <p:nvPr/>
          </p:nvSpPr>
          <p:spPr bwMode="auto">
            <a:xfrm>
              <a:off x="5570" y="2825"/>
              <a:ext cx="25" cy="11"/>
            </a:xfrm>
            <a:custGeom>
              <a:avLst/>
              <a:gdLst/>
              <a:ahLst/>
              <a:cxnLst>
                <a:cxn ang="0">
                  <a:pos x="0" y="7"/>
                </a:cxn>
                <a:cxn ang="0">
                  <a:pos x="3" y="11"/>
                </a:cxn>
                <a:cxn ang="0">
                  <a:pos x="5" y="15"/>
                </a:cxn>
                <a:cxn ang="0">
                  <a:pos x="9" y="18"/>
                </a:cxn>
                <a:cxn ang="0">
                  <a:pos x="14" y="21"/>
                </a:cxn>
                <a:cxn ang="0">
                  <a:pos x="18" y="24"/>
                </a:cxn>
                <a:cxn ang="0">
                  <a:pos x="23" y="26"/>
                </a:cxn>
                <a:cxn ang="0">
                  <a:pos x="29" y="28"/>
                </a:cxn>
                <a:cxn ang="0">
                  <a:pos x="34" y="29"/>
                </a:cxn>
                <a:cxn ang="0">
                  <a:pos x="47" y="31"/>
                </a:cxn>
                <a:cxn ang="0">
                  <a:pos x="58" y="31"/>
                </a:cxn>
                <a:cxn ang="0">
                  <a:pos x="63" y="30"/>
                </a:cxn>
                <a:cxn ang="0">
                  <a:pos x="67" y="29"/>
                </a:cxn>
                <a:cxn ang="0">
                  <a:pos x="71" y="27"/>
                </a:cxn>
                <a:cxn ang="0">
                  <a:pos x="74" y="25"/>
                </a:cxn>
                <a:cxn ang="0">
                  <a:pos x="64" y="18"/>
                </a:cxn>
                <a:cxn ang="0">
                  <a:pos x="55" y="13"/>
                </a:cxn>
                <a:cxn ang="0">
                  <a:pos x="51" y="10"/>
                </a:cxn>
                <a:cxn ang="0">
                  <a:pos x="47" y="8"/>
                </a:cxn>
                <a:cxn ang="0">
                  <a:pos x="43" y="5"/>
                </a:cxn>
                <a:cxn ang="0">
                  <a:pos x="41" y="0"/>
                </a:cxn>
                <a:cxn ang="0">
                  <a:pos x="33" y="1"/>
                </a:cxn>
                <a:cxn ang="0">
                  <a:pos x="28" y="1"/>
                </a:cxn>
                <a:cxn ang="0">
                  <a:pos x="22" y="1"/>
                </a:cxn>
                <a:cxn ang="0">
                  <a:pos x="18" y="0"/>
                </a:cxn>
                <a:cxn ang="0">
                  <a:pos x="14" y="0"/>
                </a:cxn>
                <a:cxn ang="0">
                  <a:pos x="10" y="0"/>
                </a:cxn>
                <a:cxn ang="0">
                  <a:pos x="6" y="3"/>
                </a:cxn>
                <a:cxn ang="0">
                  <a:pos x="0" y="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4" name="Freeform 156"/>
            <p:cNvSpPr>
              <a:spLocks/>
            </p:cNvSpPr>
            <p:nvPr/>
          </p:nvSpPr>
          <p:spPr bwMode="auto">
            <a:xfrm>
              <a:off x="5562" y="2819"/>
              <a:ext cx="6" cy="1"/>
            </a:xfrm>
            <a:custGeom>
              <a:avLst/>
              <a:gdLst/>
              <a:ahLst/>
              <a:cxnLst>
                <a:cxn ang="0">
                  <a:pos x="20" y="0"/>
                </a:cxn>
                <a:cxn ang="0">
                  <a:pos x="0" y="0"/>
                </a:cxn>
                <a:cxn ang="0">
                  <a:pos x="10" y="0"/>
                </a:cxn>
                <a:cxn ang="0">
                  <a:pos x="20" y="0"/>
                </a:cxn>
              </a:cxnLst>
              <a:rect l="0" t="0" r="r" b="b"/>
              <a:pathLst>
                <a:path w="20">
                  <a:moveTo>
                    <a:pt x="20" y="0"/>
                  </a:moveTo>
                  <a:lnTo>
                    <a:pt x="0" y="0"/>
                  </a:lnTo>
                  <a:lnTo>
                    <a:pt x="10" y="0"/>
                  </a:lnTo>
                  <a:lnTo>
                    <a:pt x="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5" name="Freeform 157"/>
            <p:cNvSpPr>
              <a:spLocks/>
            </p:cNvSpPr>
            <p:nvPr/>
          </p:nvSpPr>
          <p:spPr bwMode="auto">
            <a:xfrm>
              <a:off x="5509" y="2769"/>
              <a:ext cx="32" cy="21"/>
            </a:xfrm>
            <a:custGeom>
              <a:avLst/>
              <a:gdLst/>
              <a:ahLst/>
              <a:cxnLst>
                <a:cxn ang="0">
                  <a:pos x="7" y="25"/>
                </a:cxn>
                <a:cxn ang="0">
                  <a:pos x="35" y="40"/>
                </a:cxn>
                <a:cxn ang="0">
                  <a:pos x="61" y="55"/>
                </a:cxn>
                <a:cxn ang="0">
                  <a:pos x="72" y="60"/>
                </a:cxn>
                <a:cxn ang="0">
                  <a:pos x="83" y="65"/>
                </a:cxn>
                <a:cxn ang="0">
                  <a:pos x="87" y="65"/>
                </a:cxn>
                <a:cxn ang="0">
                  <a:pos x="91" y="65"/>
                </a:cxn>
                <a:cxn ang="0">
                  <a:pos x="96" y="65"/>
                </a:cxn>
                <a:cxn ang="0">
                  <a:pos x="100" y="62"/>
                </a:cxn>
                <a:cxn ang="0">
                  <a:pos x="94" y="60"/>
                </a:cxn>
                <a:cxn ang="0">
                  <a:pos x="88" y="56"/>
                </a:cxn>
                <a:cxn ang="0">
                  <a:pos x="83" y="52"/>
                </a:cxn>
                <a:cxn ang="0">
                  <a:pos x="78" y="46"/>
                </a:cxn>
                <a:cxn ang="0">
                  <a:pos x="67" y="34"/>
                </a:cxn>
                <a:cxn ang="0">
                  <a:pos x="57" y="21"/>
                </a:cxn>
                <a:cxn ang="0">
                  <a:pos x="52" y="15"/>
                </a:cxn>
                <a:cxn ang="0">
                  <a:pos x="46" y="10"/>
                </a:cxn>
                <a:cxn ang="0">
                  <a:pos x="40" y="4"/>
                </a:cxn>
                <a:cxn ang="0">
                  <a:pos x="33" y="1"/>
                </a:cxn>
                <a:cxn ang="0">
                  <a:pos x="27" y="0"/>
                </a:cxn>
                <a:cxn ang="0">
                  <a:pos x="18" y="0"/>
                </a:cxn>
                <a:cxn ang="0">
                  <a:pos x="10" y="2"/>
                </a:cxn>
                <a:cxn ang="0">
                  <a:pos x="0" y="6"/>
                </a:cxn>
                <a:cxn ang="0">
                  <a:pos x="7" y="25"/>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6" name="Freeform 158"/>
            <p:cNvSpPr>
              <a:spLocks/>
            </p:cNvSpPr>
            <p:nvPr/>
          </p:nvSpPr>
          <p:spPr bwMode="auto">
            <a:xfrm>
              <a:off x="5486" y="2743"/>
              <a:ext cx="24" cy="34"/>
            </a:xfrm>
            <a:custGeom>
              <a:avLst/>
              <a:gdLst/>
              <a:ahLst/>
              <a:cxnLst>
                <a:cxn ang="0">
                  <a:pos x="72" y="85"/>
                </a:cxn>
                <a:cxn ang="0">
                  <a:pos x="56" y="61"/>
                </a:cxn>
                <a:cxn ang="0">
                  <a:pos x="43" y="41"/>
                </a:cxn>
                <a:cxn ang="0">
                  <a:pos x="29" y="20"/>
                </a:cxn>
                <a:cxn ang="0">
                  <a:pos x="12" y="0"/>
                </a:cxn>
                <a:cxn ang="0">
                  <a:pos x="6" y="16"/>
                </a:cxn>
                <a:cxn ang="0">
                  <a:pos x="2" y="33"/>
                </a:cxn>
                <a:cxn ang="0">
                  <a:pos x="0" y="40"/>
                </a:cxn>
                <a:cxn ang="0">
                  <a:pos x="0" y="48"/>
                </a:cxn>
                <a:cxn ang="0">
                  <a:pos x="0" y="55"/>
                </a:cxn>
                <a:cxn ang="0">
                  <a:pos x="0" y="62"/>
                </a:cxn>
                <a:cxn ang="0">
                  <a:pos x="1" y="68"/>
                </a:cxn>
                <a:cxn ang="0">
                  <a:pos x="3" y="74"/>
                </a:cxn>
                <a:cxn ang="0">
                  <a:pos x="6" y="79"/>
                </a:cxn>
                <a:cxn ang="0">
                  <a:pos x="10" y="83"/>
                </a:cxn>
                <a:cxn ang="0">
                  <a:pos x="14" y="88"/>
                </a:cxn>
                <a:cxn ang="0">
                  <a:pos x="20" y="90"/>
                </a:cxn>
                <a:cxn ang="0">
                  <a:pos x="25" y="92"/>
                </a:cxn>
                <a:cxn ang="0">
                  <a:pos x="33" y="92"/>
                </a:cxn>
                <a:cxn ang="0">
                  <a:pos x="43" y="93"/>
                </a:cxn>
                <a:cxn ang="0">
                  <a:pos x="54" y="96"/>
                </a:cxn>
                <a:cxn ang="0">
                  <a:pos x="65" y="100"/>
                </a:cxn>
                <a:cxn ang="0">
                  <a:pos x="79" y="104"/>
                </a:cxn>
                <a:cxn ang="0">
                  <a:pos x="72" y="85"/>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sp>
        <p:nvSpPr>
          <p:cNvPr id="2207" name="Freeform 159"/>
          <p:cNvSpPr>
            <a:spLocks/>
          </p:cNvSpPr>
          <p:nvPr>
            <p:custDataLst>
              <p:tags r:id="rId88"/>
            </p:custDataLst>
          </p:nvPr>
        </p:nvSpPr>
        <p:spPr bwMode="auto">
          <a:xfrm>
            <a:off x="4576440" y="4124127"/>
            <a:ext cx="11113" cy="55562"/>
          </a:xfrm>
          <a:custGeom>
            <a:avLst/>
            <a:gdLst/>
            <a:ahLst/>
            <a:cxnLst>
              <a:cxn ang="0">
                <a:pos x="27" y="0"/>
              </a:cxn>
              <a:cxn ang="0">
                <a:pos x="27" y="12"/>
              </a:cxn>
              <a:cxn ang="0">
                <a:pos x="27" y="19"/>
              </a:cxn>
              <a:cxn ang="0">
                <a:pos x="9" y="19"/>
              </a:cxn>
              <a:cxn ang="0">
                <a:pos x="0" y="19"/>
              </a:cxn>
              <a:cxn ang="0">
                <a:pos x="9" y="12"/>
              </a:cxn>
              <a:cxn ang="0">
                <a:pos x="27" y="0"/>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8" name="Freeform 160"/>
          <p:cNvSpPr>
            <a:spLocks/>
          </p:cNvSpPr>
          <p:nvPr>
            <p:custDataLst>
              <p:tags r:id="rId89"/>
            </p:custDataLst>
          </p:nvPr>
        </p:nvSpPr>
        <p:spPr bwMode="auto">
          <a:xfrm>
            <a:off x="4500240" y="4263827"/>
            <a:ext cx="14288" cy="57150"/>
          </a:xfrm>
          <a:custGeom>
            <a:avLst/>
            <a:gdLst/>
            <a:ahLst/>
            <a:cxnLst>
              <a:cxn ang="0">
                <a:pos x="0" y="0"/>
              </a:cxn>
              <a:cxn ang="0">
                <a:pos x="39" y="0"/>
              </a:cxn>
              <a:cxn ang="0">
                <a:pos x="36" y="9"/>
              </a:cxn>
              <a:cxn ang="0">
                <a:pos x="33" y="19"/>
              </a:cxn>
              <a:cxn ang="0">
                <a:pos x="27" y="28"/>
              </a:cxn>
              <a:cxn ang="0">
                <a:pos x="22" y="34"/>
              </a:cxn>
              <a:cxn ang="0">
                <a:pos x="19" y="35"/>
              </a:cxn>
              <a:cxn ang="0">
                <a:pos x="16" y="35"/>
              </a:cxn>
              <a:cxn ang="0">
                <a:pos x="13" y="34"/>
              </a:cxn>
              <a:cxn ang="0">
                <a:pos x="11" y="31"/>
              </a:cxn>
              <a:cxn ang="0">
                <a:pos x="7" y="26"/>
              </a:cxn>
              <a:cxn ang="0">
                <a:pos x="5" y="20"/>
              </a:cxn>
              <a:cxn ang="0">
                <a:pos x="2" y="11"/>
              </a:cxn>
              <a:cxn ang="0">
                <a:pos x="0" y="0"/>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09" name="Freeform 161"/>
          <p:cNvSpPr>
            <a:spLocks/>
          </p:cNvSpPr>
          <p:nvPr>
            <p:custDataLst>
              <p:tags r:id="rId90"/>
            </p:custDataLst>
          </p:nvPr>
        </p:nvSpPr>
        <p:spPr bwMode="auto">
          <a:xfrm>
            <a:off x="6298878" y="2590602"/>
            <a:ext cx="728662" cy="331787"/>
          </a:xfrm>
          <a:custGeom>
            <a:avLst/>
            <a:gdLst/>
            <a:ahLst/>
            <a:cxnLst>
              <a:cxn ang="0">
                <a:pos x="32" y="216"/>
              </a:cxn>
              <a:cxn ang="0">
                <a:pos x="86" y="249"/>
              </a:cxn>
              <a:cxn ang="0">
                <a:pos x="155" y="264"/>
              </a:cxn>
              <a:cxn ang="0">
                <a:pos x="191" y="281"/>
              </a:cxn>
              <a:cxn ang="0">
                <a:pos x="238" y="331"/>
              </a:cxn>
              <a:cxn ang="0">
                <a:pos x="253" y="349"/>
              </a:cxn>
              <a:cxn ang="0">
                <a:pos x="254" y="386"/>
              </a:cxn>
              <a:cxn ang="0">
                <a:pos x="273" y="408"/>
              </a:cxn>
              <a:cxn ang="0">
                <a:pos x="341" y="416"/>
              </a:cxn>
              <a:cxn ang="0">
                <a:pos x="463" y="452"/>
              </a:cxn>
              <a:cxn ang="0">
                <a:pos x="546" y="469"/>
              </a:cxn>
              <a:cxn ang="0">
                <a:pos x="575" y="510"/>
              </a:cxn>
              <a:cxn ang="0">
                <a:pos x="622" y="542"/>
              </a:cxn>
              <a:cxn ang="0">
                <a:pos x="670" y="555"/>
              </a:cxn>
              <a:cxn ang="0">
                <a:pos x="917" y="576"/>
              </a:cxn>
              <a:cxn ang="0">
                <a:pos x="1037" y="614"/>
              </a:cxn>
              <a:cxn ang="0">
                <a:pos x="1117" y="630"/>
              </a:cxn>
              <a:cxn ang="0">
                <a:pos x="1157" y="613"/>
              </a:cxn>
              <a:cxn ang="0">
                <a:pos x="1344" y="564"/>
              </a:cxn>
              <a:cxn ang="0">
                <a:pos x="1395" y="510"/>
              </a:cxn>
              <a:cxn ang="0">
                <a:pos x="1403" y="483"/>
              </a:cxn>
              <a:cxn ang="0">
                <a:pos x="1386" y="455"/>
              </a:cxn>
              <a:cxn ang="0">
                <a:pos x="1370" y="415"/>
              </a:cxn>
              <a:cxn ang="0">
                <a:pos x="1499" y="394"/>
              </a:cxn>
              <a:cxn ang="0">
                <a:pos x="1594" y="343"/>
              </a:cxn>
              <a:cxn ang="0">
                <a:pos x="1651" y="325"/>
              </a:cxn>
              <a:cxn ang="0">
                <a:pos x="1688" y="297"/>
              </a:cxn>
              <a:cxn ang="0">
                <a:pos x="1656" y="279"/>
              </a:cxn>
              <a:cxn ang="0">
                <a:pos x="1619" y="252"/>
              </a:cxn>
              <a:cxn ang="0">
                <a:pos x="1583" y="248"/>
              </a:cxn>
              <a:cxn ang="0">
                <a:pos x="1553" y="258"/>
              </a:cxn>
              <a:cxn ang="0">
                <a:pos x="1497" y="256"/>
              </a:cxn>
              <a:cxn ang="0">
                <a:pos x="1457" y="235"/>
              </a:cxn>
              <a:cxn ang="0">
                <a:pos x="1434" y="187"/>
              </a:cxn>
              <a:cxn ang="0">
                <a:pos x="1367" y="124"/>
              </a:cxn>
              <a:cxn ang="0">
                <a:pos x="1286" y="120"/>
              </a:cxn>
              <a:cxn ang="0">
                <a:pos x="1260" y="147"/>
              </a:cxn>
              <a:cxn ang="0">
                <a:pos x="1236" y="165"/>
              </a:cxn>
              <a:cxn ang="0">
                <a:pos x="1168" y="167"/>
              </a:cxn>
              <a:cxn ang="0">
                <a:pos x="1044" y="167"/>
              </a:cxn>
              <a:cxn ang="0">
                <a:pos x="986" y="140"/>
              </a:cxn>
              <a:cxn ang="0">
                <a:pos x="922" y="108"/>
              </a:cxn>
              <a:cxn ang="0">
                <a:pos x="852" y="100"/>
              </a:cxn>
              <a:cxn ang="0">
                <a:pos x="801" y="114"/>
              </a:cxn>
              <a:cxn ang="0">
                <a:pos x="740" y="116"/>
              </a:cxn>
              <a:cxn ang="0">
                <a:pos x="692" y="101"/>
              </a:cxn>
              <a:cxn ang="0">
                <a:pos x="662" y="68"/>
              </a:cxn>
              <a:cxn ang="0">
                <a:pos x="446" y="7"/>
              </a:cxn>
              <a:cxn ang="0">
                <a:pos x="446" y="44"/>
              </a:cxn>
              <a:cxn ang="0">
                <a:pos x="471" y="79"/>
              </a:cxn>
              <a:cxn ang="0">
                <a:pos x="490" y="106"/>
              </a:cxn>
              <a:cxn ang="0">
                <a:pos x="307" y="122"/>
              </a:cxn>
              <a:cxn ang="0">
                <a:pos x="294" y="87"/>
              </a:cxn>
              <a:cxn ang="0">
                <a:pos x="225" y="97"/>
              </a:cxn>
              <a:cxn ang="0">
                <a:pos x="185" y="88"/>
              </a:cxn>
              <a:cxn ang="0">
                <a:pos x="138" y="97"/>
              </a:cxn>
              <a:cxn ang="0">
                <a:pos x="68" y="143"/>
              </a:cxn>
              <a:cxn ang="0">
                <a:pos x="31" y="151"/>
              </a:cxn>
              <a:cxn ang="0">
                <a:pos x="4" y="169"/>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10" name="Freeform 162"/>
          <p:cNvSpPr>
            <a:spLocks/>
          </p:cNvSpPr>
          <p:nvPr>
            <p:custDataLst>
              <p:tags r:id="rId91"/>
            </p:custDataLst>
          </p:nvPr>
        </p:nvSpPr>
        <p:spPr bwMode="auto">
          <a:xfrm>
            <a:off x="2625403" y="4557514"/>
            <a:ext cx="328612" cy="415925"/>
          </a:xfrm>
          <a:custGeom>
            <a:avLst/>
            <a:gdLst/>
            <a:ahLst/>
            <a:cxnLst>
              <a:cxn ang="0">
                <a:pos x="26" y="80"/>
              </a:cxn>
              <a:cxn ang="0">
                <a:pos x="49" y="88"/>
              </a:cxn>
              <a:cxn ang="0">
                <a:pos x="72" y="108"/>
              </a:cxn>
              <a:cxn ang="0">
                <a:pos x="88" y="134"/>
              </a:cxn>
              <a:cxn ang="0">
                <a:pos x="93" y="169"/>
              </a:cxn>
              <a:cxn ang="0">
                <a:pos x="84" y="186"/>
              </a:cxn>
              <a:cxn ang="0">
                <a:pos x="81" y="205"/>
              </a:cxn>
              <a:cxn ang="0">
                <a:pos x="88" y="240"/>
              </a:cxn>
              <a:cxn ang="0">
                <a:pos x="95" y="278"/>
              </a:cxn>
              <a:cxn ang="0">
                <a:pos x="83" y="308"/>
              </a:cxn>
              <a:cxn ang="0">
                <a:pos x="81" y="352"/>
              </a:cxn>
              <a:cxn ang="0">
                <a:pos x="93" y="390"/>
              </a:cxn>
              <a:cxn ang="0">
                <a:pos x="99" y="415"/>
              </a:cxn>
              <a:cxn ang="0">
                <a:pos x="78" y="457"/>
              </a:cxn>
              <a:cxn ang="0">
                <a:pos x="113" y="529"/>
              </a:cxn>
              <a:cxn ang="0">
                <a:pos x="138" y="577"/>
              </a:cxn>
              <a:cxn ang="0">
                <a:pos x="146" y="622"/>
              </a:cxn>
              <a:cxn ang="0">
                <a:pos x="152" y="659"/>
              </a:cxn>
              <a:cxn ang="0">
                <a:pos x="187" y="738"/>
              </a:cxn>
              <a:cxn ang="0">
                <a:pos x="214" y="782"/>
              </a:cxn>
              <a:cxn ang="0">
                <a:pos x="230" y="794"/>
              </a:cxn>
              <a:cxn ang="0">
                <a:pos x="251" y="790"/>
              </a:cxn>
              <a:cxn ang="0">
                <a:pos x="289" y="761"/>
              </a:cxn>
              <a:cxn ang="0">
                <a:pos x="324" y="746"/>
              </a:cxn>
              <a:cxn ang="0">
                <a:pos x="355" y="748"/>
              </a:cxn>
              <a:cxn ang="0">
                <a:pos x="388" y="770"/>
              </a:cxn>
              <a:cxn ang="0">
                <a:pos x="418" y="780"/>
              </a:cxn>
              <a:cxn ang="0">
                <a:pos x="437" y="758"/>
              </a:cxn>
              <a:cxn ang="0">
                <a:pos x="478" y="745"/>
              </a:cxn>
              <a:cxn ang="0">
                <a:pos x="525" y="622"/>
              </a:cxn>
              <a:cxn ang="0">
                <a:pos x="539" y="600"/>
              </a:cxn>
              <a:cxn ang="0">
                <a:pos x="575" y="584"/>
              </a:cxn>
              <a:cxn ang="0">
                <a:pos x="665" y="573"/>
              </a:cxn>
              <a:cxn ang="0">
                <a:pos x="687" y="579"/>
              </a:cxn>
              <a:cxn ang="0">
                <a:pos x="704" y="585"/>
              </a:cxn>
              <a:cxn ang="0">
                <a:pos x="744" y="573"/>
              </a:cxn>
              <a:cxn ang="0">
                <a:pos x="757" y="541"/>
              </a:cxn>
              <a:cxn ang="0">
                <a:pos x="752" y="499"/>
              </a:cxn>
              <a:cxn ang="0">
                <a:pos x="726" y="462"/>
              </a:cxn>
              <a:cxn ang="0">
                <a:pos x="710" y="435"/>
              </a:cxn>
              <a:cxn ang="0">
                <a:pos x="671" y="401"/>
              </a:cxn>
              <a:cxn ang="0">
                <a:pos x="633" y="399"/>
              </a:cxn>
              <a:cxn ang="0">
                <a:pos x="605" y="378"/>
              </a:cxn>
              <a:cxn ang="0">
                <a:pos x="590" y="349"/>
              </a:cxn>
              <a:cxn ang="0">
                <a:pos x="585" y="311"/>
              </a:cxn>
              <a:cxn ang="0">
                <a:pos x="583" y="269"/>
              </a:cxn>
              <a:cxn ang="0">
                <a:pos x="560" y="242"/>
              </a:cxn>
              <a:cxn ang="0">
                <a:pos x="503" y="205"/>
              </a:cxn>
              <a:cxn ang="0">
                <a:pos x="440" y="178"/>
              </a:cxn>
              <a:cxn ang="0">
                <a:pos x="392" y="167"/>
              </a:cxn>
              <a:cxn ang="0">
                <a:pos x="359" y="161"/>
              </a:cxn>
              <a:cxn ang="0">
                <a:pos x="330" y="145"/>
              </a:cxn>
              <a:cxn ang="0">
                <a:pos x="307" y="122"/>
              </a:cxn>
              <a:cxn ang="0">
                <a:pos x="292" y="92"/>
              </a:cxn>
              <a:cxn ang="0">
                <a:pos x="279" y="19"/>
              </a:cxn>
              <a:cxn ang="0">
                <a:pos x="261" y="3"/>
              </a:cxn>
              <a:cxn ang="0">
                <a:pos x="227" y="3"/>
              </a:cxn>
              <a:cxn ang="0">
                <a:pos x="173" y="30"/>
              </a:cxn>
              <a:cxn ang="0">
                <a:pos x="119" y="66"/>
              </a:cxn>
              <a:cxn ang="0">
                <a:pos x="0" y="80"/>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11" name="Freeform 163"/>
          <p:cNvSpPr>
            <a:spLocks/>
          </p:cNvSpPr>
          <p:nvPr>
            <p:custDataLst>
              <p:tags r:id="rId92"/>
            </p:custDataLst>
          </p:nvPr>
        </p:nvSpPr>
        <p:spPr bwMode="auto">
          <a:xfrm>
            <a:off x="2839715" y="3987602"/>
            <a:ext cx="119063" cy="215900"/>
          </a:xfrm>
          <a:custGeom>
            <a:avLst/>
            <a:gdLst/>
            <a:ahLst/>
            <a:cxnLst>
              <a:cxn ang="0">
                <a:pos x="225" y="140"/>
              </a:cxn>
              <a:cxn ang="0">
                <a:pos x="213" y="133"/>
              </a:cxn>
              <a:cxn ang="0">
                <a:pos x="201" y="121"/>
              </a:cxn>
              <a:cxn ang="0">
                <a:pos x="190" y="105"/>
              </a:cxn>
              <a:cxn ang="0">
                <a:pos x="183" y="96"/>
              </a:cxn>
              <a:cxn ang="0">
                <a:pos x="176" y="93"/>
              </a:cxn>
              <a:cxn ang="0">
                <a:pos x="167" y="94"/>
              </a:cxn>
              <a:cxn ang="0">
                <a:pos x="161" y="101"/>
              </a:cxn>
              <a:cxn ang="0">
                <a:pos x="153" y="86"/>
              </a:cxn>
              <a:cxn ang="0">
                <a:pos x="142" y="54"/>
              </a:cxn>
              <a:cxn ang="0">
                <a:pos x="132" y="36"/>
              </a:cxn>
              <a:cxn ang="0">
                <a:pos x="123" y="25"/>
              </a:cxn>
              <a:cxn ang="0">
                <a:pos x="111" y="14"/>
              </a:cxn>
              <a:cxn ang="0">
                <a:pos x="96" y="5"/>
              </a:cxn>
              <a:cxn ang="0">
                <a:pos x="80" y="7"/>
              </a:cxn>
              <a:cxn ang="0">
                <a:pos x="69" y="19"/>
              </a:cxn>
              <a:cxn ang="0">
                <a:pos x="63" y="25"/>
              </a:cxn>
              <a:cxn ang="0">
                <a:pos x="57" y="32"/>
              </a:cxn>
              <a:cxn ang="0">
                <a:pos x="56" y="42"/>
              </a:cxn>
              <a:cxn ang="0">
                <a:pos x="58" y="59"/>
              </a:cxn>
              <a:cxn ang="0">
                <a:pos x="52" y="78"/>
              </a:cxn>
              <a:cxn ang="0">
                <a:pos x="33" y="90"/>
              </a:cxn>
              <a:cxn ang="0">
                <a:pos x="17" y="104"/>
              </a:cxn>
              <a:cxn ang="0">
                <a:pos x="4" y="118"/>
              </a:cxn>
              <a:cxn ang="0">
                <a:pos x="40" y="198"/>
              </a:cxn>
              <a:cxn ang="0">
                <a:pos x="73" y="205"/>
              </a:cxn>
              <a:cxn ang="0">
                <a:pos x="84" y="210"/>
              </a:cxn>
              <a:cxn ang="0">
                <a:pos x="93" y="218"/>
              </a:cxn>
              <a:cxn ang="0">
                <a:pos x="99" y="226"/>
              </a:cxn>
              <a:cxn ang="0">
                <a:pos x="103" y="237"/>
              </a:cxn>
              <a:cxn ang="0">
                <a:pos x="106" y="265"/>
              </a:cxn>
              <a:cxn ang="0">
                <a:pos x="103" y="279"/>
              </a:cxn>
              <a:cxn ang="0">
                <a:pos x="96" y="293"/>
              </a:cxn>
              <a:cxn ang="0">
                <a:pos x="89" y="307"/>
              </a:cxn>
              <a:cxn ang="0">
                <a:pos x="86" y="321"/>
              </a:cxn>
              <a:cxn ang="0">
                <a:pos x="91" y="343"/>
              </a:cxn>
              <a:cxn ang="0">
                <a:pos x="107" y="374"/>
              </a:cxn>
              <a:cxn ang="0">
                <a:pos x="117" y="389"/>
              </a:cxn>
              <a:cxn ang="0">
                <a:pos x="129" y="401"/>
              </a:cxn>
              <a:cxn ang="0">
                <a:pos x="141" y="411"/>
              </a:cxn>
              <a:cxn ang="0">
                <a:pos x="153" y="414"/>
              </a:cxn>
              <a:cxn ang="0">
                <a:pos x="215" y="398"/>
              </a:cxn>
              <a:cxn ang="0">
                <a:pos x="255" y="385"/>
              </a:cxn>
              <a:cxn ang="0">
                <a:pos x="267" y="377"/>
              </a:cxn>
              <a:cxn ang="0">
                <a:pos x="273" y="370"/>
              </a:cxn>
              <a:cxn ang="0">
                <a:pos x="269" y="352"/>
              </a:cxn>
              <a:cxn ang="0">
                <a:pos x="263" y="335"/>
              </a:cxn>
              <a:cxn ang="0">
                <a:pos x="242" y="309"/>
              </a:cxn>
              <a:cxn ang="0">
                <a:pos x="222" y="282"/>
              </a:cxn>
              <a:cxn ang="0">
                <a:pos x="215" y="266"/>
              </a:cxn>
              <a:cxn ang="0">
                <a:pos x="212" y="247"/>
              </a:cxn>
              <a:cxn ang="0">
                <a:pos x="215" y="215"/>
              </a:cxn>
              <a:cxn ang="0">
                <a:pos x="222" y="190"/>
              </a:cxn>
              <a:cxn ang="0">
                <a:pos x="230" y="167"/>
              </a:cxn>
              <a:cxn ang="0">
                <a:pos x="232" y="142"/>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nvGrpSpPr>
          <p:cNvPr id="9" name="Group 164"/>
          <p:cNvGrpSpPr>
            <a:grpSpLocks/>
          </p:cNvGrpSpPr>
          <p:nvPr>
            <p:custDataLst>
              <p:tags r:id="rId93"/>
            </p:custDataLst>
          </p:nvPr>
        </p:nvGrpSpPr>
        <p:grpSpPr bwMode="auto">
          <a:xfrm>
            <a:off x="2553965" y="3822502"/>
            <a:ext cx="323850" cy="401637"/>
            <a:chOff x="1486" y="2412"/>
            <a:chExt cx="244" cy="256"/>
          </a:xfrm>
        </p:grpSpPr>
        <p:sp>
          <p:nvSpPr>
            <p:cNvPr id="2213" name="Freeform 165"/>
            <p:cNvSpPr>
              <a:spLocks/>
            </p:cNvSpPr>
            <p:nvPr/>
          </p:nvSpPr>
          <p:spPr bwMode="auto">
            <a:xfrm>
              <a:off x="1639" y="2457"/>
              <a:ext cx="18" cy="7"/>
            </a:xfrm>
            <a:custGeom>
              <a:avLst/>
              <a:gdLst/>
              <a:ahLst/>
              <a:cxnLst>
                <a:cxn ang="0">
                  <a:pos x="0" y="0"/>
                </a:cxn>
                <a:cxn ang="0">
                  <a:pos x="0" y="18"/>
                </a:cxn>
                <a:cxn ang="0">
                  <a:pos x="6" y="20"/>
                </a:cxn>
                <a:cxn ang="0">
                  <a:pos x="10" y="21"/>
                </a:cxn>
                <a:cxn ang="0">
                  <a:pos x="14" y="22"/>
                </a:cxn>
                <a:cxn ang="0">
                  <a:pos x="20" y="22"/>
                </a:cxn>
                <a:cxn ang="0">
                  <a:pos x="23" y="22"/>
                </a:cxn>
                <a:cxn ang="0">
                  <a:pos x="27" y="21"/>
                </a:cxn>
                <a:cxn ang="0">
                  <a:pos x="31" y="20"/>
                </a:cxn>
                <a:cxn ang="0">
                  <a:pos x="33" y="18"/>
                </a:cxn>
                <a:cxn ang="0">
                  <a:pos x="35" y="16"/>
                </a:cxn>
                <a:cxn ang="0">
                  <a:pos x="41" y="12"/>
                </a:cxn>
                <a:cxn ang="0">
                  <a:pos x="47" y="8"/>
                </a:cxn>
                <a:cxn ang="0">
                  <a:pos x="54" y="6"/>
                </a:cxn>
                <a:cxn ang="0">
                  <a:pos x="36" y="5"/>
                </a:cxn>
                <a:cxn ang="0">
                  <a:pos x="20" y="3"/>
                </a:cxn>
                <a:cxn ang="0">
                  <a:pos x="6" y="1"/>
                </a:cxn>
                <a:cxn ang="0">
                  <a:pos x="0" y="0"/>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14" name="Freeform 166"/>
            <p:cNvSpPr>
              <a:spLocks/>
            </p:cNvSpPr>
            <p:nvPr/>
          </p:nvSpPr>
          <p:spPr bwMode="auto">
            <a:xfrm>
              <a:off x="1526" y="2412"/>
              <a:ext cx="2" cy="8"/>
            </a:xfrm>
            <a:custGeom>
              <a:avLst/>
              <a:gdLst/>
              <a:ahLst/>
              <a:cxnLst>
                <a:cxn ang="0">
                  <a:pos x="6" y="24"/>
                </a:cxn>
                <a:cxn ang="0">
                  <a:pos x="6" y="0"/>
                </a:cxn>
                <a:cxn ang="0">
                  <a:pos x="4" y="1"/>
                </a:cxn>
                <a:cxn ang="0">
                  <a:pos x="1" y="3"/>
                </a:cxn>
                <a:cxn ang="0">
                  <a:pos x="0" y="7"/>
                </a:cxn>
                <a:cxn ang="0">
                  <a:pos x="0" y="12"/>
                </a:cxn>
                <a:cxn ang="0">
                  <a:pos x="0" y="16"/>
                </a:cxn>
                <a:cxn ang="0">
                  <a:pos x="1" y="20"/>
                </a:cxn>
                <a:cxn ang="0">
                  <a:pos x="4" y="23"/>
                </a:cxn>
                <a:cxn ang="0">
                  <a:pos x="6" y="24"/>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15" name="Freeform 167"/>
            <p:cNvSpPr>
              <a:spLocks/>
            </p:cNvSpPr>
            <p:nvPr/>
          </p:nvSpPr>
          <p:spPr bwMode="auto">
            <a:xfrm>
              <a:off x="1557" y="2438"/>
              <a:ext cx="8" cy="4"/>
            </a:xfrm>
            <a:custGeom>
              <a:avLst/>
              <a:gdLst/>
              <a:ahLst/>
              <a:cxnLst>
                <a:cxn ang="0">
                  <a:pos x="0" y="12"/>
                </a:cxn>
                <a:cxn ang="0">
                  <a:pos x="27" y="12"/>
                </a:cxn>
                <a:cxn ang="0">
                  <a:pos x="14" y="0"/>
                </a:cxn>
                <a:cxn ang="0">
                  <a:pos x="0" y="12"/>
                </a:cxn>
              </a:cxnLst>
              <a:rect l="0" t="0" r="r" b="b"/>
              <a:pathLst>
                <a:path w="27" h="12">
                  <a:moveTo>
                    <a:pt x="0" y="12"/>
                  </a:moveTo>
                  <a:lnTo>
                    <a:pt x="27" y="12"/>
                  </a:lnTo>
                  <a:lnTo>
                    <a:pt x="14" y="0"/>
                  </a:lnTo>
                  <a:lnTo>
                    <a:pt x="0"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16" name="Freeform 168"/>
            <p:cNvSpPr>
              <a:spLocks/>
            </p:cNvSpPr>
            <p:nvPr/>
          </p:nvSpPr>
          <p:spPr bwMode="auto">
            <a:xfrm>
              <a:off x="1486" y="2444"/>
              <a:ext cx="244" cy="224"/>
            </a:xfrm>
            <a:custGeom>
              <a:avLst/>
              <a:gdLst/>
              <a:ahLst/>
              <a:cxnLst>
                <a:cxn ang="0">
                  <a:pos x="9" y="208"/>
                </a:cxn>
                <a:cxn ang="0">
                  <a:pos x="50" y="266"/>
                </a:cxn>
                <a:cxn ang="0">
                  <a:pos x="121" y="294"/>
                </a:cxn>
                <a:cxn ang="0">
                  <a:pos x="166" y="316"/>
                </a:cxn>
                <a:cxn ang="0">
                  <a:pos x="198" y="346"/>
                </a:cxn>
                <a:cxn ang="0">
                  <a:pos x="296" y="379"/>
                </a:cxn>
                <a:cxn ang="0">
                  <a:pos x="286" y="420"/>
                </a:cxn>
                <a:cxn ang="0">
                  <a:pos x="311" y="513"/>
                </a:cxn>
                <a:cxn ang="0">
                  <a:pos x="303" y="535"/>
                </a:cxn>
                <a:cxn ang="0">
                  <a:pos x="302" y="566"/>
                </a:cxn>
                <a:cxn ang="0">
                  <a:pos x="328" y="617"/>
                </a:cxn>
                <a:cxn ang="0">
                  <a:pos x="371" y="659"/>
                </a:cxn>
                <a:cxn ang="0">
                  <a:pos x="415" y="671"/>
                </a:cxn>
                <a:cxn ang="0">
                  <a:pos x="465" y="653"/>
                </a:cxn>
                <a:cxn ang="0">
                  <a:pos x="507" y="619"/>
                </a:cxn>
                <a:cxn ang="0">
                  <a:pos x="524" y="586"/>
                </a:cxn>
                <a:cxn ang="0">
                  <a:pos x="477" y="469"/>
                </a:cxn>
                <a:cxn ang="0">
                  <a:pos x="577" y="500"/>
                </a:cxn>
                <a:cxn ang="0">
                  <a:pos x="600" y="477"/>
                </a:cxn>
                <a:cxn ang="0">
                  <a:pos x="652" y="445"/>
                </a:cxn>
                <a:cxn ang="0">
                  <a:pos x="669" y="441"/>
                </a:cxn>
                <a:cxn ang="0">
                  <a:pos x="685" y="435"/>
                </a:cxn>
                <a:cxn ang="0">
                  <a:pos x="666" y="327"/>
                </a:cxn>
                <a:cxn ang="0">
                  <a:pos x="709" y="294"/>
                </a:cxn>
                <a:cxn ang="0">
                  <a:pos x="714" y="253"/>
                </a:cxn>
                <a:cxn ang="0">
                  <a:pos x="726" y="235"/>
                </a:cxn>
                <a:cxn ang="0">
                  <a:pos x="728" y="213"/>
                </a:cxn>
                <a:cxn ang="0">
                  <a:pos x="700" y="196"/>
                </a:cxn>
                <a:cxn ang="0">
                  <a:pos x="686" y="168"/>
                </a:cxn>
                <a:cxn ang="0">
                  <a:pos x="670" y="145"/>
                </a:cxn>
                <a:cxn ang="0">
                  <a:pos x="639" y="152"/>
                </a:cxn>
                <a:cxn ang="0">
                  <a:pos x="630" y="134"/>
                </a:cxn>
                <a:cxn ang="0">
                  <a:pos x="602" y="115"/>
                </a:cxn>
                <a:cxn ang="0">
                  <a:pos x="584" y="97"/>
                </a:cxn>
                <a:cxn ang="0">
                  <a:pos x="536" y="75"/>
                </a:cxn>
                <a:cxn ang="0">
                  <a:pos x="490" y="87"/>
                </a:cxn>
                <a:cxn ang="0">
                  <a:pos x="472" y="101"/>
                </a:cxn>
                <a:cxn ang="0">
                  <a:pos x="434" y="116"/>
                </a:cxn>
                <a:cxn ang="0">
                  <a:pos x="418" y="104"/>
                </a:cxn>
                <a:cxn ang="0">
                  <a:pos x="393" y="102"/>
                </a:cxn>
                <a:cxn ang="0">
                  <a:pos x="359" y="83"/>
                </a:cxn>
                <a:cxn ang="0">
                  <a:pos x="317" y="85"/>
                </a:cxn>
                <a:cxn ang="0">
                  <a:pos x="291" y="92"/>
                </a:cxn>
                <a:cxn ang="0">
                  <a:pos x="252" y="93"/>
                </a:cxn>
                <a:cxn ang="0">
                  <a:pos x="233" y="52"/>
                </a:cxn>
                <a:cxn ang="0">
                  <a:pos x="179" y="22"/>
                </a:cxn>
                <a:cxn ang="0">
                  <a:pos x="148" y="10"/>
                </a:cxn>
                <a:cxn ang="0">
                  <a:pos x="136" y="46"/>
                </a:cxn>
                <a:cxn ang="0">
                  <a:pos x="119" y="69"/>
                </a:cxn>
                <a:cxn ang="0">
                  <a:pos x="119" y="137"/>
                </a:cxn>
                <a:cxn ang="0">
                  <a:pos x="104" y="194"/>
                </a:cxn>
                <a:cxn ang="0">
                  <a:pos x="87" y="190"/>
                </a:cxn>
                <a:cxn ang="0">
                  <a:pos x="70" y="184"/>
                </a:cxn>
                <a:cxn ang="0">
                  <a:pos x="57" y="169"/>
                </a:cxn>
                <a:cxn ang="0">
                  <a:pos x="52" y="119"/>
                </a:cxn>
                <a:cxn ang="0">
                  <a:pos x="73" y="61"/>
                </a:cxn>
                <a:cxn ang="0">
                  <a:pos x="97" y="15"/>
                </a:cxn>
                <a:cxn ang="0">
                  <a:pos x="52" y="30"/>
                </a:cxn>
                <a:cxn ang="0">
                  <a:pos x="16" y="70"/>
                </a:cxn>
                <a:cxn ang="0">
                  <a:pos x="1" y="120"/>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sp>
        <p:nvSpPr>
          <p:cNvPr id="2217" name="Freeform 169"/>
          <p:cNvSpPr>
            <a:spLocks/>
          </p:cNvSpPr>
          <p:nvPr>
            <p:custDataLst>
              <p:tags r:id="rId94"/>
            </p:custDataLst>
          </p:nvPr>
        </p:nvSpPr>
        <p:spPr bwMode="auto">
          <a:xfrm>
            <a:off x="7575228" y="5362377"/>
            <a:ext cx="31750" cy="11112"/>
          </a:xfrm>
          <a:custGeom>
            <a:avLst/>
            <a:gdLst/>
            <a:ahLst/>
            <a:cxnLst>
              <a:cxn ang="0">
                <a:pos x="0" y="23"/>
              </a:cxn>
              <a:cxn ang="0">
                <a:pos x="22" y="13"/>
              </a:cxn>
              <a:cxn ang="0">
                <a:pos x="45" y="4"/>
              </a:cxn>
              <a:cxn ang="0">
                <a:pos x="56" y="1"/>
              </a:cxn>
              <a:cxn ang="0">
                <a:pos x="65" y="0"/>
              </a:cxn>
              <a:cxn ang="0">
                <a:pos x="69" y="0"/>
              </a:cxn>
              <a:cxn ang="0">
                <a:pos x="74" y="1"/>
              </a:cxn>
              <a:cxn ang="0">
                <a:pos x="77" y="2"/>
              </a:cxn>
              <a:cxn ang="0">
                <a:pos x="79" y="4"/>
              </a:cxn>
              <a:cxn ang="0">
                <a:pos x="77" y="8"/>
              </a:cxn>
              <a:cxn ang="0">
                <a:pos x="75" y="13"/>
              </a:cxn>
              <a:cxn ang="0">
                <a:pos x="72" y="16"/>
              </a:cxn>
              <a:cxn ang="0">
                <a:pos x="68" y="19"/>
              </a:cxn>
              <a:cxn ang="0">
                <a:pos x="64" y="21"/>
              </a:cxn>
              <a:cxn ang="0">
                <a:pos x="59" y="22"/>
              </a:cxn>
              <a:cxn ang="0">
                <a:pos x="53" y="23"/>
              </a:cxn>
              <a:cxn ang="0">
                <a:pos x="46" y="23"/>
              </a:cxn>
              <a:cxn ang="0">
                <a:pos x="37" y="23"/>
              </a:cxn>
              <a:cxn ang="0">
                <a:pos x="32" y="21"/>
              </a:cxn>
              <a:cxn ang="0">
                <a:pos x="26" y="20"/>
              </a:cxn>
              <a:cxn ang="0">
                <a:pos x="23" y="19"/>
              </a:cxn>
              <a:cxn ang="0">
                <a:pos x="19" y="18"/>
              </a:cxn>
              <a:cxn ang="0">
                <a:pos x="14" y="18"/>
              </a:cxn>
              <a:cxn ang="0">
                <a:pos x="9" y="20"/>
              </a:cxn>
              <a:cxn ang="0">
                <a:pos x="0" y="23"/>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18" name="Freeform 170"/>
          <p:cNvSpPr>
            <a:spLocks/>
          </p:cNvSpPr>
          <p:nvPr>
            <p:custDataLst>
              <p:tags r:id="rId95"/>
            </p:custDataLst>
          </p:nvPr>
        </p:nvSpPr>
        <p:spPr bwMode="auto">
          <a:xfrm>
            <a:off x="7691115" y="5495727"/>
            <a:ext cx="1588" cy="4762"/>
          </a:xfrm>
          <a:custGeom>
            <a:avLst/>
            <a:gdLst/>
            <a:ahLst/>
            <a:cxnLst>
              <a:cxn ang="0">
                <a:pos x="0" y="0"/>
              </a:cxn>
              <a:cxn ang="0">
                <a:pos x="0" y="6"/>
              </a:cxn>
              <a:cxn ang="0">
                <a:pos x="0" y="0"/>
              </a:cxn>
            </a:cxnLst>
            <a:rect l="0" t="0" r="r" b="b"/>
            <a:pathLst>
              <a:path h="6">
                <a:moveTo>
                  <a:pt x="0" y="0"/>
                </a:moveTo>
                <a:lnTo>
                  <a:pt x="0" y="6"/>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19" name="Line 171"/>
          <p:cNvSpPr>
            <a:spLocks noChangeShapeType="1"/>
          </p:cNvSpPr>
          <p:nvPr>
            <p:custDataLst>
              <p:tags r:id="rId96"/>
            </p:custDataLst>
          </p:nvPr>
        </p:nvSpPr>
        <p:spPr bwMode="auto">
          <a:xfrm flipV="1">
            <a:off x="7781603" y="5494139"/>
            <a:ext cx="1587" cy="12700"/>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220" name="Freeform 172"/>
          <p:cNvSpPr>
            <a:spLocks/>
          </p:cNvSpPr>
          <p:nvPr>
            <p:custDataLst>
              <p:tags r:id="rId97"/>
            </p:custDataLst>
          </p:nvPr>
        </p:nvSpPr>
        <p:spPr bwMode="auto">
          <a:xfrm>
            <a:off x="7781603" y="5494139"/>
            <a:ext cx="3175" cy="15875"/>
          </a:xfrm>
          <a:custGeom>
            <a:avLst/>
            <a:gdLst/>
            <a:ahLst/>
            <a:cxnLst>
              <a:cxn ang="0">
                <a:pos x="0" y="0"/>
              </a:cxn>
              <a:cxn ang="0">
                <a:pos x="2" y="1"/>
              </a:cxn>
              <a:cxn ang="0">
                <a:pos x="4" y="4"/>
              </a:cxn>
              <a:cxn ang="0">
                <a:pos x="5" y="8"/>
              </a:cxn>
              <a:cxn ang="0">
                <a:pos x="5" y="13"/>
              </a:cxn>
              <a:cxn ang="0">
                <a:pos x="5" y="18"/>
              </a:cxn>
              <a:cxn ang="0">
                <a:pos x="4" y="23"/>
              </a:cxn>
              <a:cxn ang="0">
                <a:pos x="2" y="27"/>
              </a:cxn>
              <a:cxn ang="0">
                <a:pos x="0" y="30"/>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21" name="Freeform 173"/>
          <p:cNvSpPr>
            <a:spLocks/>
          </p:cNvSpPr>
          <p:nvPr>
            <p:custDataLst>
              <p:tags r:id="rId98"/>
            </p:custDataLst>
          </p:nvPr>
        </p:nvSpPr>
        <p:spPr bwMode="auto">
          <a:xfrm>
            <a:off x="8080053" y="4963914"/>
            <a:ext cx="22225" cy="28575"/>
          </a:xfrm>
          <a:custGeom>
            <a:avLst/>
            <a:gdLst/>
            <a:ahLst/>
            <a:cxnLst>
              <a:cxn ang="0">
                <a:pos x="0" y="12"/>
              </a:cxn>
              <a:cxn ang="0">
                <a:pos x="1" y="17"/>
              </a:cxn>
              <a:cxn ang="0">
                <a:pos x="5" y="22"/>
              </a:cxn>
              <a:cxn ang="0">
                <a:pos x="9" y="27"/>
              </a:cxn>
              <a:cxn ang="0">
                <a:pos x="15" y="33"/>
              </a:cxn>
              <a:cxn ang="0">
                <a:pos x="26" y="44"/>
              </a:cxn>
              <a:cxn ang="0">
                <a:pos x="33" y="55"/>
              </a:cxn>
              <a:cxn ang="0">
                <a:pos x="53" y="55"/>
              </a:cxn>
              <a:cxn ang="0">
                <a:pos x="40" y="41"/>
              </a:cxn>
              <a:cxn ang="0">
                <a:pos x="28" y="29"/>
              </a:cxn>
              <a:cxn ang="0">
                <a:pos x="23" y="23"/>
              </a:cxn>
              <a:cxn ang="0">
                <a:pos x="19" y="16"/>
              </a:cxn>
              <a:cxn ang="0">
                <a:pos x="16" y="8"/>
              </a:cxn>
              <a:cxn ang="0">
                <a:pos x="14" y="0"/>
              </a:cxn>
              <a:cxn ang="0">
                <a:pos x="7" y="6"/>
              </a:cxn>
              <a:cxn ang="0">
                <a:pos x="0" y="12"/>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22" name="Freeform 174"/>
          <p:cNvSpPr>
            <a:spLocks/>
          </p:cNvSpPr>
          <p:nvPr>
            <p:custDataLst>
              <p:tags r:id="rId99"/>
            </p:custDataLst>
          </p:nvPr>
        </p:nvSpPr>
        <p:spPr bwMode="auto">
          <a:xfrm>
            <a:off x="8086403" y="4890889"/>
            <a:ext cx="26987" cy="39688"/>
          </a:xfrm>
          <a:custGeom>
            <a:avLst/>
            <a:gdLst/>
            <a:ahLst/>
            <a:cxnLst>
              <a:cxn ang="0">
                <a:pos x="0" y="32"/>
              </a:cxn>
              <a:cxn ang="0">
                <a:pos x="9" y="43"/>
              </a:cxn>
              <a:cxn ang="0">
                <a:pos x="20" y="55"/>
              </a:cxn>
              <a:cxn ang="0">
                <a:pos x="26" y="61"/>
              </a:cxn>
              <a:cxn ang="0">
                <a:pos x="32" y="67"/>
              </a:cxn>
              <a:cxn ang="0">
                <a:pos x="39" y="71"/>
              </a:cxn>
              <a:cxn ang="0">
                <a:pos x="46" y="75"/>
              </a:cxn>
              <a:cxn ang="0">
                <a:pos x="51" y="61"/>
              </a:cxn>
              <a:cxn ang="0">
                <a:pos x="58" y="48"/>
              </a:cxn>
              <a:cxn ang="0">
                <a:pos x="61" y="42"/>
              </a:cxn>
              <a:cxn ang="0">
                <a:pos x="63" y="36"/>
              </a:cxn>
              <a:cxn ang="0">
                <a:pos x="65" y="31"/>
              </a:cxn>
              <a:cxn ang="0">
                <a:pos x="65" y="26"/>
              </a:cxn>
              <a:cxn ang="0">
                <a:pos x="65" y="21"/>
              </a:cxn>
              <a:cxn ang="0">
                <a:pos x="63" y="18"/>
              </a:cxn>
              <a:cxn ang="0">
                <a:pos x="61" y="13"/>
              </a:cxn>
              <a:cxn ang="0">
                <a:pos x="58" y="10"/>
              </a:cxn>
              <a:cxn ang="0">
                <a:pos x="51" y="5"/>
              </a:cxn>
              <a:cxn ang="0">
                <a:pos x="46" y="0"/>
              </a:cxn>
              <a:cxn ang="0">
                <a:pos x="34" y="0"/>
              </a:cxn>
              <a:cxn ang="0">
                <a:pos x="26" y="0"/>
              </a:cxn>
              <a:cxn ang="0">
                <a:pos x="25" y="2"/>
              </a:cxn>
              <a:cxn ang="0">
                <a:pos x="24" y="7"/>
              </a:cxn>
              <a:cxn ang="0">
                <a:pos x="23" y="9"/>
              </a:cxn>
              <a:cxn ang="0">
                <a:pos x="23" y="11"/>
              </a:cxn>
              <a:cxn ang="0">
                <a:pos x="24" y="12"/>
              </a:cxn>
              <a:cxn ang="0">
                <a:pos x="26" y="1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23" name="Freeform 175"/>
          <p:cNvSpPr>
            <a:spLocks/>
          </p:cNvSpPr>
          <p:nvPr>
            <p:custDataLst>
              <p:tags r:id="rId100"/>
            </p:custDataLst>
          </p:nvPr>
        </p:nvSpPr>
        <p:spPr bwMode="auto">
          <a:xfrm>
            <a:off x="8062590" y="4867077"/>
            <a:ext cx="17463" cy="30162"/>
          </a:xfrm>
          <a:custGeom>
            <a:avLst/>
            <a:gdLst/>
            <a:ahLst/>
            <a:cxnLst>
              <a:cxn ang="0">
                <a:pos x="0" y="62"/>
              </a:cxn>
              <a:cxn ang="0">
                <a:pos x="3" y="52"/>
              </a:cxn>
              <a:cxn ang="0">
                <a:pos x="7" y="43"/>
              </a:cxn>
              <a:cxn ang="0">
                <a:pos x="12" y="33"/>
              </a:cxn>
              <a:cxn ang="0">
                <a:pos x="17" y="25"/>
              </a:cxn>
              <a:cxn ang="0">
                <a:pos x="23" y="17"/>
              </a:cxn>
              <a:cxn ang="0">
                <a:pos x="29" y="9"/>
              </a:cxn>
              <a:cxn ang="0">
                <a:pos x="35" y="3"/>
              </a:cxn>
              <a:cxn ang="0">
                <a:pos x="40" y="0"/>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24" name="Freeform 176"/>
          <p:cNvSpPr>
            <a:spLocks/>
          </p:cNvSpPr>
          <p:nvPr>
            <p:custDataLst>
              <p:tags r:id="rId101"/>
            </p:custDataLst>
          </p:nvPr>
        </p:nvSpPr>
        <p:spPr bwMode="auto">
          <a:xfrm>
            <a:off x="7981628" y="4744839"/>
            <a:ext cx="68262" cy="138113"/>
          </a:xfrm>
          <a:custGeom>
            <a:avLst/>
            <a:gdLst/>
            <a:ahLst/>
            <a:cxnLst>
              <a:cxn ang="0">
                <a:pos x="159" y="259"/>
              </a:cxn>
              <a:cxn ang="0">
                <a:pos x="159" y="251"/>
              </a:cxn>
              <a:cxn ang="0">
                <a:pos x="159" y="244"/>
              </a:cxn>
              <a:cxn ang="0">
                <a:pos x="159" y="236"/>
              </a:cxn>
              <a:cxn ang="0">
                <a:pos x="159" y="228"/>
              </a:cxn>
              <a:cxn ang="0">
                <a:pos x="159" y="224"/>
              </a:cxn>
              <a:cxn ang="0">
                <a:pos x="158" y="219"/>
              </a:cxn>
              <a:cxn ang="0">
                <a:pos x="156" y="215"/>
              </a:cxn>
              <a:cxn ang="0">
                <a:pos x="153" y="210"/>
              </a:cxn>
              <a:cxn ang="0">
                <a:pos x="145" y="202"/>
              </a:cxn>
              <a:cxn ang="0">
                <a:pos x="135" y="195"/>
              </a:cxn>
              <a:cxn ang="0">
                <a:pos x="124" y="189"/>
              </a:cxn>
              <a:cxn ang="0">
                <a:pos x="112" y="184"/>
              </a:cxn>
              <a:cxn ang="0">
                <a:pos x="99" y="180"/>
              </a:cxn>
              <a:cxn ang="0">
                <a:pos x="87" y="179"/>
              </a:cxn>
              <a:cxn ang="0">
                <a:pos x="85" y="178"/>
              </a:cxn>
              <a:cxn ang="0">
                <a:pos x="82" y="177"/>
              </a:cxn>
              <a:cxn ang="0">
                <a:pos x="81" y="175"/>
              </a:cxn>
              <a:cxn ang="0">
                <a:pos x="80" y="173"/>
              </a:cxn>
              <a:cxn ang="0">
                <a:pos x="80" y="167"/>
              </a:cxn>
              <a:cxn ang="0">
                <a:pos x="81" y="161"/>
              </a:cxn>
              <a:cxn ang="0">
                <a:pos x="85" y="148"/>
              </a:cxn>
              <a:cxn ang="0">
                <a:pos x="87" y="142"/>
              </a:cxn>
              <a:cxn ang="0">
                <a:pos x="73" y="141"/>
              </a:cxn>
              <a:cxn ang="0">
                <a:pos x="59" y="139"/>
              </a:cxn>
              <a:cxn ang="0">
                <a:pos x="48" y="135"/>
              </a:cxn>
              <a:cxn ang="0">
                <a:pos x="40" y="129"/>
              </a:cxn>
              <a:cxn ang="0">
                <a:pos x="31" y="121"/>
              </a:cxn>
              <a:cxn ang="0">
                <a:pos x="24" y="113"/>
              </a:cxn>
              <a:cxn ang="0">
                <a:pos x="18" y="104"/>
              </a:cxn>
              <a:cxn ang="0">
                <a:pos x="13" y="94"/>
              </a:cxn>
              <a:cxn ang="0">
                <a:pos x="9" y="84"/>
              </a:cxn>
              <a:cxn ang="0">
                <a:pos x="7" y="73"/>
              </a:cxn>
              <a:cxn ang="0">
                <a:pos x="5" y="60"/>
              </a:cxn>
              <a:cxn ang="0">
                <a:pos x="2" y="48"/>
              </a:cxn>
              <a:cxn ang="0">
                <a:pos x="0" y="25"/>
              </a:cxn>
              <a:cxn ang="0">
                <a:pos x="0" y="0"/>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25" name="Line 177"/>
          <p:cNvSpPr>
            <a:spLocks noChangeShapeType="1"/>
          </p:cNvSpPr>
          <p:nvPr>
            <p:custDataLst>
              <p:tags r:id="rId102"/>
            </p:custDataLst>
          </p:nvPr>
        </p:nvSpPr>
        <p:spPr bwMode="auto">
          <a:xfrm flipH="1" flipV="1">
            <a:off x="7975278" y="4711502"/>
            <a:ext cx="6350" cy="33337"/>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226" name="Freeform 178"/>
          <p:cNvSpPr>
            <a:spLocks/>
          </p:cNvSpPr>
          <p:nvPr>
            <p:custDataLst>
              <p:tags r:id="rId103"/>
            </p:custDataLst>
          </p:nvPr>
        </p:nvSpPr>
        <p:spPr bwMode="auto">
          <a:xfrm>
            <a:off x="7975278" y="4695627"/>
            <a:ext cx="6350" cy="15875"/>
          </a:xfrm>
          <a:custGeom>
            <a:avLst/>
            <a:gdLst/>
            <a:ahLst/>
            <a:cxnLst>
              <a:cxn ang="0">
                <a:pos x="0" y="25"/>
              </a:cxn>
              <a:cxn ang="0">
                <a:pos x="1" y="19"/>
              </a:cxn>
              <a:cxn ang="0">
                <a:pos x="4" y="13"/>
              </a:cxn>
              <a:cxn ang="0">
                <a:pos x="8" y="6"/>
              </a:cxn>
              <a:cxn ang="0">
                <a:pos x="13" y="0"/>
              </a:cxn>
            </a:cxnLst>
            <a:rect l="0" t="0" r="r" b="b"/>
            <a:pathLst>
              <a:path w="13" h="25">
                <a:moveTo>
                  <a:pt x="0" y="25"/>
                </a:moveTo>
                <a:lnTo>
                  <a:pt x="1" y="19"/>
                </a:lnTo>
                <a:lnTo>
                  <a:pt x="4" y="13"/>
                </a:lnTo>
                <a:lnTo>
                  <a:pt x="8" y="6"/>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27" name="Line 179"/>
          <p:cNvSpPr>
            <a:spLocks noChangeShapeType="1"/>
          </p:cNvSpPr>
          <p:nvPr>
            <p:custDataLst>
              <p:tags r:id="rId104"/>
            </p:custDataLst>
          </p:nvPr>
        </p:nvSpPr>
        <p:spPr bwMode="auto">
          <a:xfrm flipV="1">
            <a:off x="7981628" y="4682927"/>
            <a:ext cx="0" cy="12700"/>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228" name="Freeform 180"/>
          <p:cNvSpPr>
            <a:spLocks/>
          </p:cNvSpPr>
          <p:nvPr>
            <p:custDataLst>
              <p:tags r:id="rId105"/>
            </p:custDataLst>
          </p:nvPr>
        </p:nvSpPr>
        <p:spPr bwMode="auto">
          <a:xfrm>
            <a:off x="7935590" y="4616252"/>
            <a:ext cx="46038" cy="66675"/>
          </a:xfrm>
          <a:custGeom>
            <a:avLst/>
            <a:gdLst/>
            <a:ahLst/>
            <a:cxnLst>
              <a:cxn ang="0">
                <a:pos x="100" y="123"/>
              </a:cxn>
              <a:cxn ang="0">
                <a:pos x="90" y="122"/>
              </a:cxn>
              <a:cxn ang="0">
                <a:pos x="76" y="119"/>
              </a:cxn>
              <a:cxn ang="0">
                <a:pos x="60" y="114"/>
              </a:cxn>
              <a:cxn ang="0">
                <a:pos x="43" y="107"/>
              </a:cxn>
              <a:cxn ang="0">
                <a:pos x="34" y="103"/>
              </a:cxn>
              <a:cxn ang="0">
                <a:pos x="27" y="99"/>
              </a:cxn>
              <a:cxn ang="0">
                <a:pos x="20" y="94"/>
              </a:cxn>
              <a:cxn ang="0">
                <a:pos x="13" y="89"/>
              </a:cxn>
              <a:cxn ang="0">
                <a:pos x="8" y="84"/>
              </a:cxn>
              <a:cxn ang="0">
                <a:pos x="4" y="79"/>
              </a:cxn>
              <a:cxn ang="0">
                <a:pos x="1" y="73"/>
              </a:cxn>
              <a:cxn ang="0">
                <a:pos x="0" y="68"/>
              </a:cxn>
              <a:cxn ang="0">
                <a:pos x="2" y="55"/>
              </a:cxn>
              <a:cxn ang="0">
                <a:pos x="7" y="36"/>
              </a:cxn>
              <a:cxn ang="0">
                <a:pos x="11" y="17"/>
              </a:cxn>
              <a:cxn ang="0">
                <a:pos x="13" y="0"/>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29" name="Freeform 181"/>
          <p:cNvSpPr>
            <a:spLocks/>
          </p:cNvSpPr>
          <p:nvPr>
            <p:custDataLst>
              <p:tags r:id="rId106"/>
            </p:custDataLst>
          </p:nvPr>
        </p:nvSpPr>
        <p:spPr bwMode="auto">
          <a:xfrm>
            <a:off x="7949878" y="4559102"/>
            <a:ext cx="1587" cy="50800"/>
          </a:xfrm>
          <a:custGeom>
            <a:avLst/>
            <a:gdLst/>
            <a:ahLst/>
            <a:cxnLst>
              <a:cxn ang="0">
                <a:pos x="5" y="0"/>
              </a:cxn>
              <a:cxn ang="0">
                <a:pos x="4" y="34"/>
              </a:cxn>
              <a:cxn ang="0">
                <a:pos x="1" y="59"/>
              </a:cxn>
              <a:cxn ang="0">
                <a:pos x="0" y="69"/>
              </a:cxn>
              <a:cxn ang="0">
                <a:pos x="0" y="78"/>
              </a:cxn>
              <a:cxn ang="0">
                <a:pos x="2" y="87"/>
              </a:cxn>
              <a:cxn ang="0">
                <a:pos x="5" y="99"/>
              </a:cxn>
            </a:cxnLst>
            <a:rect l="0" t="0" r="r" b="b"/>
            <a:pathLst>
              <a:path w="5" h="99">
                <a:moveTo>
                  <a:pt x="5" y="0"/>
                </a:moveTo>
                <a:lnTo>
                  <a:pt x="4" y="34"/>
                </a:lnTo>
                <a:lnTo>
                  <a:pt x="1" y="59"/>
                </a:lnTo>
                <a:lnTo>
                  <a:pt x="0" y="69"/>
                </a:lnTo>
                <a:lnTo>
                  <a:pt x="0" y="78"/>
                </a:lnTo>
                <a:lnTo>
                  <a:pt x="2" y="87"/>
                </a:lnTo>
                <a:lnTo>
                  <a:pt x="5" y="9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0" name="Freeform 182"/>
          <p:cNvSpPr>
            <a:spLocks/>
          </p:cNvSpPr>
          <p:nvPr>
            <p:custDataLst>
              <p:tags r:id="rId107"/>
            </p:custDataLst>
          </p:nvPr>
        </p:nvSpPr>
        <p:spPr bwMode="auto">
          <a:xfrm>
            <a:off x="7956228" y="4552752"/>
            <a:ext cx="7937" cy="36512"/>
          </a:xfrm>
          <a:custGeom>
            <a:avLst/>
            <a:gdLst/>
            <a:ahLst/>
            <a:cxnLst>
              <a:cxn ang="0">
                <a:pos x="14" y="0"/>
              </a:cxn>
              <a:cxn ang="0">
                <a:pos x="8" y="16"/>
              </a:cxn>
              <a:cxn ang="0">
                <a:pos x="4" y="33"/>
              </a:cxn>
              <a:cxn ang="0">
                <a:pos x="2" y="52"/>
              </a:cxn>
              <a:cxn ang="0">
                <a:pos x="0" y="68"/>
              </a:cxn>
            </a:cxnLst>
            <a:rect l="0" t="0" r="r" b="b"/>
            <a:pathLst>
              <a:path w="14" h="68">
                <a:moveTo>
                  <a:pt x="14" y="0"/>
                </a:moveTo>
                <a:lnTo>
                  <a:pt x="8" y="16"/>
                </a:lnTo>
                <a:lnTo>
                  <a:pt x="4" y="33"/>
                </a:lnTo>
                <a:lnTo>
                  <a:pt x="2" y="52"/>
                </a:lnTo>
                <a:lnTo>
                  <a:pt x="0" y="6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1" name="Freeform 183"/>
          <p:cNvSpPr>
            <a:spLocks/>
          </p:cNvSpPr>
          <p:nvPr>
            <p:custDataLst>
              <p:tags r:id="rId108"/>
            </p:custDataLst>
          </p:nvPr>
        </p:nvSpPr>
        <p:spPr bwMode="auto">
          <a:xfrm>
            <a:off x="7972103" y="4533702"/>
            <a:ext cx="1587" cy="22225"/>
          </a:xfrm>
          <a:custGeom>
            <a:avLst/>
            <a:gdLst/>
            <a:ahLst/>
            <a:cxnLst>
              <a:cxn ang="0">
                <a:pos x="0" y="0"/>
              </a:cxn>
              <a:cxn ang="0">
                <a:pos x="0" y="13"/>
              </a:cxn>
              <a:cxn ang="0">
                <a:pos x="0" y="26"/>
              </a:cxn>
              <a:cxn ang="0">
                <a:pos x="0" y="37"/>
              </a:cxn>
              <a:cxn ang="0">
                <a:pos x="0" y="43"/>
              </a:cxn>
            </a:cxnLst>
            <a:rect l="0" t="0" r="r" b="b"/>
            <a:pathLst>
              <a:path h="43">
                <a:moveTo>
                  <a:pt x="0" y="0"/>
                </a:moveTo>
                <a:lnTo>
                  <a:pt x="0" y="13"/>
                </a:lnTo>
                <a:lnTo>
                  <a:pt x="0" y="26"/>
                </a:lnTo>
                <a:lnTo>
                  <a:pt x="0" y="37"/>
                </a:lnTo>
                <a:lnTo>
                  <a:pt x="0" y="4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2" name="Line 184"/>
          <p:cNvSpPr>
            <a:spLocks noChangeShapeType="1"/>
          </p:cNvSpPr>
          <p:nvPr>
            <p:custDataLst>
              <p:tags r:id="rId109"/>
            </p:custDataLst>
          </p:nvPr>
        </p:nvSpPr>
        <p:spPr bwMode="auto">
          <a:xfrm flipV="1">
            <a:off x="7972103" y="4552752"/>
            <a:ext cx="1587" cy="3175"/>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233" name="Freeform 185"/>
          <p:cNvSpPr>
            <a:spLocks/>
          </p:cNvSpPr>
          <p:nvPr>
            <p:custDataLst>
              <p:tags r:id="rId110"/>
            </p:custDataLst>
          </p:nvPr>
        </p:nvSpPr>
        <p:spPr bwMode="auto">
          <a:xfrm>
            <a:off x="7956228" y="4536877"/>
            <a:ext cx="1587" cy="15875"/>
          </a:xfrm>
          <a:custGeom>
            <a:avLst/>
            <a:gdLst/>
            <a:ahLst/>
            <a:cxnLst>
              <a:cxn ang="0">
                <a:pos x="0" y="31"/>
              </a:cxn>
              <a:cxn ang="0">
                <a:pos x="0" y="22"/>
              </a:cxn>
              <a:cxn ang="0">
                <a:pos x="0" y="15"/>
              </a:cxn>
              <a:cxn ang="0">
                <a:pos x="0" y="8"/>
              </a:cxn>
              <a:cxn ang="0">
                <a:pos x="0" y="0"/>
              </a:cxn>
            </a:cxnLst>
            <a:rect l="0" t="0" r="r" b="b"/>
            <a:pathLst>
              <a:path h="31">
                <a:moveTo>
                  <a:pt x="0" y="31"/>
                </a:moveTo>
                <a:lnTo>
                  <a:pt x="0" y="22"/>
                </a:lnTo>
                <a:lnTo>
                  <a:pt x="0" y="15"/>
                </a:lnTo>
                <a:lnTo>
                  <a:pt x="0" y="8"/>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4" name="Freeform 186"/>
          <p:cNvSpPr>
            <a:spLocks/>
          </p:cNvSpPr>
          <p:nvPr>
            <p:custDataLst>
              <p:tags r:id="rId111"/>
            </p:custDataLst>
          </p:nvPr>
        </p:nvSpPr>
        <p:spPr bwMode="auto">
          <a:xfrm>
            <a:off x="7676828" y="5525889"/>
            <a:ext cx="96837" cy="87313"/>
          </a:xfrm>
          <a:custGeom>
            <a:avLst/>
            <a:gdLst/>
            <a:ahLst/>
            <a:cxnLst>
              <a:cxn ang="0">
                <a:pos x="19" y="158"/>
              </a:cxn>
              <a:cxn ang="0">
                <a:pos x="7" y="142"/>
              </a:cxn>
              <a:cxn ang="0">
                <a:pos x="0" y="130"/>
              </a:cxn>
              <a:cxn ang="0">
                <a:pos x="1" y="108"/>
              </a:cxn>
              <a:cxn ang="0">
                <a:pos x="11" y="68"/>
              </a:cxn>
              <a:cxn ang="0">
                <a:pos x="24" y="39"/>
              </a:cxn>
              <a:cxn ang="0">
                <a:pos x="34" y="21"/>
              </a:cxn>
              <a:cxn ang="0">
                <a:pos x="44" y="9"/>
              </a:cxn>
              <a:cxn ang="0">
                <a:pos x="54" y="1"/>
              </a:cxn>
              <a:cxn ang="0">
                <a:pos x="65" y="1"/>
              </a:cxn>
              <a:cxn ang="0">
                <a:pos x="76" y="3"/>
              </a:cxn>
              <a:cxn ang="0">
                <a:pos x="88" y="8"/>
              </a:cxn>
              <a:cxn ang="0">
                <a:pos x="100" y="17"/>
              </a:cxn>
              <a:cxn ang="0">
                <a:pos x="112" y="24"/>
              </a:cxn>
              <a:cxn ang="0">
                <a:pos x="128" y="24"/>
              </a:cxn>
              <a:cxn ang="0">
                <a:pos x="145" y="19"/>
              </a:cxn>
              <a:cxn ang="0">
                <a:pos x="165" y="7"/>
              </a:cxn>
              <a:cxn ang="0">
                <a:pos x="225" y="0"/>
              </a:cxn>
              <a:cxn ang="0">
                <a:pos x="215" y="22"/>
              </a:cxn>
              <a:cxn ang="0">
                <a:pos x="201" y="41"/>
              </a:cxn>
              <a:cxn ang="0">
                <a:pos x="168" y="72"/>
              </a:cxn>
              <a:cxn ang="0">
                <a:pos x="138" y="100"/>
              </a:cxn>
              <a:cxn ang="0">
                <a:pos x="129" y="114"/>
              </a:cxn>
              <a:cxn ang="0">
                <a:pos x="126" y="130"/>
              </a:cxn>
              <a:cxn ang="0">
                <a:pos x="123" y="126"/>
              </a:cxn>
              <a:cxn ang="0">
                <a:pos x="120" y="117"/>
              </a:cxn>
              <a:cxn ang="0">
                <a:pos x="106" y="121"/>
              </a:cxn>
              <a:cxn ang="0">
                <a:pos x="97" y="128"/>
              </a:cxn>
              <a:cxn ang="0">
                <a:pos x="80" y="145"/>
              </a:cxn>
              <a:cxn ang="0">
                <a:pos x="71" y="153"/>
              </a:cxn>
              <a:cxn ang="0">
                <a:pos x="60" y="160"/>
              </a:cxn>
              <a:cxn ang="0">
                <a:pos x="46" y="165"/>
              </a:cxn>
              <a:cxn ang="0">
                <a:pos x="26" y="167"/>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5" name="Freeform 187"/>
          <p:cNvSpPr>
            <a:spLocks/>
          </p:cNvSpPr>
          <p:nvPr>
            <p:custDataLst>
              <p:tags r:id="rId112"/>
            </p:custDataLst>
          </p:nvPr>
        </p:nvSpPr>
        <p:spPr bwMode="auto">
          <a:xfrm>
            <a:off x="7814940" y="4744839"/>
            <a:ext cx="3175" cy="17463"/>
          </a:xfrm>
          <a:custGeom>
            <a:avLst/>
            <a:gdLst/>
            <a:ahLst/>
            <a:cxnLst>
              <a:cxn ang="0">
                <a:pos x="0" y="31"/>
              </a:cxn>
              <a:cxn ang="0">
                <a:pos x="5" y="22"/>
              </a:cxn>
              <a:cxn ang="0">
                <a:pos x="6" y="13"/>
              </a:cxn>
              <a:cxn ang="0">
                <a:pos x="7" y="6"/>
              </a:cxn>
              <a:cxn ang="0">
                <a:pos x="7" y="0"/>
              </a:cxn>
              <a:cxn ang="0">
                <a:pos x="6" y="6"/>
              </a:cxn>
              <a:cxn ang="0">
                <a:pos x="4" y="13"/>
              </a:cxn>
              <a:cxn ang="0">
                <a:pos x="1" y="22"/>
              </a:cxn>
              <a:cxn ang="0">
                <a:pos x="0" y="31"/>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6" name="Freeform 188"/>
          <p:cNvSpPr>
            <a:spLocks/>
          </p:cNvSpPr>
          <p:nvPr>
            <p:custDataLst>
              <p:tags r:id="rId113"/>
            </p:custDataLst>
          </p:nvPr>
        </p:nvSpPr>
        <p:spPr bwMode="auto">
          <a:xfrm>
            <a:off x="7748265" y="4667052"/>
            <a:ext cx="15875" cy="15875"/>
          </a:xfrm>
          <a:custGeom>
            <a:avLst/>
            <a:gdLst/>
            <a:ahLst/>
            <a:cxnLst>
              <a:cxn ang="0">
                <a:pos x="33" y="31"/>
              </a:cxn>
              <a:cxn ang="0">
                <a:pos x="33" y="0"/>
              </a:cxn>
              <a:cxn ang="0">
                <a:pos x="27" y="0"/>
              </a:cxn>
              <a:cxn ang="0">
                <a:pos x="22" y="2"/>
              </a:cxn>
              <a:cxn ang="0">
                <a:pos x="16" y="5"/>
              </a:cxn>
              <a:cxn ang="0">
                <a:pos x="11" y="8"/>
              </a:cxn>
              <a:cxn ang="0">
                <a:pos x="6" y="12"/>
              </a:cxn>
              <a:cxn ang="0">
                <a:pos x="3" y="16"/>
              </a:cxn>
              <a:cxn ang="0">
                <a:pos x="1" y="21"/>
              </a:cxn>
              <a:cxn ang="0">
                <a:pos x="0" y="25"/>
              </a:cxn>
              <a:cxn ang="0">
                <a:pos x="1" y="27"/>
              </a:cxn>
              <a:cxn ang="0">
                <a:pos x="3" y="29"/>
              </a:cxn>
              <a:cxn ang="0">
                <a:pos x="6" y="30"/>
              </a:cxn>
              <a:cxn ang="0">
                <a:pos x="11" y="30"/>
              </a:cxn>
              <a:cxn ang="0">
                <a:pos x="22" y="31"/>
              </a:cxn>
              <a:cxn ang="0">
                <a:pos x="33" y="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7" name="Freeform 189"/>
          <p:cNvSpPr>
            <a:spLocks/>
          </p:cNvSpPr>
          <p:nvPr>
            <p:custDataLst>
              <p:tags r:id="rId114"/>
            </p:custDataLst>
          </p:nvPr>
        </p:nvSpPr>
        <p:spPr bwMode="auto">
          <a:xfrm>
            <a:off x="7764140" y="4579739"/>
            <a:ext cx="3175" cy="9525"/>
          </a:xfrm>
          <a:custGeom>
            <a:avLst/>
            <a:gdLst/>
            <a:ahLst/>
            <a:cxnLst>
              <a:cxn ang="0">
                <a:pos x="0" y="19"/>
              </a:cxn>
              <a:cxn ang="0">
                <a:pos x="2" y="18"/>
              </a:cxn>
              <a:cxn ang="0">
                <a:pos x="5" y="17"/>
              </a:cxn>
              <a:cxn ang="0">
                <a:pos x="7" y="15"/>
              </a:cxn>
              <a:cxn ang="0">
                <a:pos x="8" y="12"/>
              </a:cxn>
              <a:cxn ang="0">
                <a:pos x="12" y="6"/>
              </a:cxn>
              <a:cxn ang="0">
                <a:pos x="13" y="0"/>
              </a:cxn>
              <a:cxn ang="0">
                <a:pos x="0" y="19"/>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8" name="Freeform 190"/>
          <p:cNvSpPr>
            <a:spLocks/>
          </p:cNvSpPr>
          <p:nvPr>
            <p:custDataLst>
              <p:tags r:id="rId115"/>
            </p:custDataLst>
          </p:nvPr>
        </p:nvSpPr>
        <p:spPr bwMode="auto">
          <a:xfrm>
            <a:off x="7603803" y="4582914"/>
            <a:ext cx="36512" cy="22225"/>
          </a:xfrm>
          <a:custGeom>
            <a:avLst/>
            <a:gdLst/>
            <a:ahLst/>
            <a:cxnLst>
              <a:cxn ang="0">
                <a:pos x="54" y="42"/>
              </a:cxn>
              <a:cxn ang="0">
                <a:pos x="59" y="42"/>
              </a:cxn>
              <a:cxn ang="0">
                <a:pos x="64" y="41"/>
              </a:cxn>
              <a:cxn ang="0">
                <a:pos x="68" y="40"/>
              </a:cxn>
              <a:cxn ang="0">
                <a:pos x="71" y="38"/>
              </a:cxn>
              <a:cxn ang="0">
                <a:pos x="75" y="34"/>
              </a:cxn>
              <a:cxn ang="0">
                <a:pos x="78" y="28"/>
              </a:cxn>
              <a:cxn ang="0">
                <a:pos x="79" y="22"/>
              </a:cxn>
              <a:cxn ang="0">
                <a:pos x="80" y="16"/>
              </a:cxn>
              <a:cxn ang="0">
                <a:pos x="82" y="11"/>
              </a:cxn>
              <a:cxn ang="0">
                <a:pos x="87" y="6"/>
              </a:cxn>
              <a:cxn ang="0">
                <a:pos x="77" y="2"/>
              </a:cxn>
              <a:cxn ang="0">
                <a:pos x="67" y="0"/>
              </a:cxn>
              <a:cxn ang="0">
                <a:pos x="57" y="0"/>
              </a:cxn>
              <a:cxn ang="0">
                <a:pos x="47" y="0"/>
              </a:cxn>
              <a:cxn ang="0">
                <a:pos x="40" y="0"/>
              </a:cxn>
              <a:cxn ang="0">
                <a:pos x="32" y="2"/>
              </a:cxn>
              <a:cxn ang="0">
                <a:pos x="25" y="4"/>
              </a:cxn>
              <a:cxn ang="0">
                <a:pos x="19" y="6"/>
              </a:cxn>
              <a:cxn ang="0">
                <a:pos x="8" y="12"/>
              </a:cxn>
              <a:cxn ang="0">
                <a:pos x="0" y="18"/>
              </a:cxn>
              <a:cxn ang="0">
                <a:pos x="11" y="24"/>
              </a:cxn>
              <a:cxn ang="0">
                <a:pos x="27" y="32"/>
              </a:cxn>
              <a:cxn ang="0">
                <a:pos x="43" y="39"/>
              </a:cxn>
              <a:cxn ang="0">
                <a:pos x="54" y="42"/>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39" name="Freeform 191"/>
          <p:cNvSpPr>
            <a:spLocks/>
          </p:cNvSpPr>
          <p:nvPr>
            <p:custDataLst>
              <p:tags r:id="rId116"/>
            </p:custDataLst>
          </p:nvPr>
        </p:nvSpPr>
        <p:spPr bwMode="auto">
          <a:xfrm>
            <a:off x="7848278" y="5046464"/>
            <a:ext cx="1587" cy="14288"/>
          </a:xfrm>
          <a:custGeom>
            <a:avLst/>
            <a:gdLst/>
            <a:ahLst/>
            <a:cxnLst>
              <a:cxn ang="0">
                <a:pos x="0" y="0"/>
              </a:cxn>
              <a:cxn ang="0">
                <a:pos x="7" y="0"/>
              </a:cxn>
              <a:cxn ang="0">
                <a:pos x="7" y="18"/>
              </a:cxn>
              <a:cxn ang="0">
                <a:pos x="0" y="31"/>
              </a:cxn>
              <a:cxn ang="0">
                <a:pos x="0" y="0"/>
              </a:cxn>
            </a:cxnLst>
            <a:rect l="0" t="0" r="r" b="b"/>
            <a:pathLst>
              <a:path w="7" h="31">
                <a:moveTo>
                  <a:pt x="0" y="0"/>
                </a:moveTo>
                <a:lnTo>
                  <a:pt x="7" y="0"/>
                </a:lnTo>
                <a:lnTo>
                  <a:pt x="7" y="18"/>
                </a:lnTo>
                <a:lnTo>
                  <a:pt x="0" y="31"/>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40" name="Freeform 192"/>
          <p:cNvSpPr>
            <a:spLocks/>
          </p:cNvSpPr>
          <p:nvPr>
            <p:custDataLst>
              <p:tags r:id="rId117"/>
            </p:custDataLst>
          </p:nvPr>
        </p:nvSpPr>
        <p:spPr bwMode="auto">
          <a:xfrm>
            <a:off x="7084690" y="4552752"/>
            <a:ext cx="1019175" cy="908050"/>
          </a:xfrm>
          <a:custGeom>
            <a:avLst/>
            <a:gdLst/>
            <a:ahLst/>
            <a:cxnLst>
              <a:cxn ang="0">
                <a:pos x="214" y="707"/>
              </a:cxn>
              <a:cxn ang="0">
                <a:pos x="325" y="649"/>
              </a:cxn>
              <a:cxn ang="0">
                <a:pos x="435" y="606"/>
              </a:cxn>
              <a:cxn ang="0">
                <a:pos x="605" y="570"/>
              </a:cxn>
              <a:cxn ang="0">
                <a:pos x="677" y="437"/>
              </a:cxn>
              <a:cxn ang="0">
                <a:pos x="758" y="439"/>
              </a:cxn>
              <a:cxn ang="0">
                <a:pos x="784" y="363"/>
              </a:cxn>
              <a:cxn ang="0">
                <a:pos x="866" y="316"/>
              </a:cxn>
              <a:cxn ang="0">
                <a:pos x="939" y="246"/>
              </a:cxn>
              <a:cxn ang="0">
                <a:pos x="1027" y="223"/>
              </a:cxn>
              <a:cxn ang="0">
                <a:pos x="1078" y="284"/>
              </a:cxn>
              <a:cxn ang="0">
                <a:pos x="1135" y="270"/>
              </a:cxn>
              <a:cxn ang="0">
                <a:pos x="1176" y="172"/>
              </a:cxn>
              <a:cxn ang="0">
                <a:pos x="1320" y="117"/>
              </a:cxn>
              <a:cxn ang="0">
                <a:pos x="1336" y="41"/>
              </a:cxn>
              <a:cxn ang="0">
                <a:pos x="1432" y="107"/>
              </a:cxn>
              <a:cxn ang="0">
                <a:pos x="1544" y="117"/>
              </a:cxn>
              <a:cxn ang="0">
                <a:pos x="1465" y="262"/>
              </a:cxn>
              <a:cxn ang="0">
                <a:pos x="1509" y="333"/>
              </a:cxn>
              <a:cxn ang="0">
                <a:pos x="1582" y="354"/>
              </a:cxn>
              <a:cxn ang="0">
                <a:pos x="1668" y="423"/>
              </a:cxn>
              <a:cxn ang="0">
                <a:pos x="1764" y="413"/>
              </a:cxn>
              <a:cxn ang="0">
                <a:pos x="1830" y="205"/>
              </a:cxn>
              <a:cxn ang="0">
                <a:pos x="1904" y="10"/>
              </a:cxn>
              <a:cxn ang="0">
                <a:pos x="1933" y="80"/>
              </a:cxn>
              <a:cxn ang="0">
                <a:pos x="1944" y="176"/>
              </a:cxn>
              <a:cxn ang="0">
                <a:pos x="1986" y="240"/>
              </a:cxn>
              <a:cxn ang="0">
                <a:pos x="2040" y="429"/>
              </a:cxn>
              <a:cxn ang="0">
                <a:pos x="2089" y="540"/>
              </a:cxn>
              <a:cxn ang="0">
                <a:pos x="2163" y="686"/>
              </a:cxn>
              <a:cxn ang="0">
                <a:pos x="2219" y="769"/>
              </a:cxn>
              <a:cxn ang="0">
                <a:pos x="2332" y="892"/>
              </a:cxn>
              <a:cxn ang="0">
                <a:pos x="2276" y="1105"/>
              </a:cxn>
              <a:cxn ang="0">
                <a:pos x="2087" y="1362"/>
              </a:cxn>
              <a:cxn ang="0">
                <a:pos x="2005" y="1432"/>
              </a:cxn>
              <a:cxn ang="0">
                <a:pos x="1838" y="1591"/>
              </a:cxn>
              <a:cxn ang="0">
                <a:pos x="1749" y="1676"/>
              </a:cxn>
              <a:cxn ang="0">
                <a:pos x="1589" y="1726"/>
              </a:cxn>
              <a:cxn ang="0">
                <a:pos x="1517" y="1693"/>
              </a:cxn>
              <a:cxn ang="0">
                <a:pos x="1410" y="1729"/>
              </a:cxn>
              <a:cxn ang="0">
                <a:pos x="1297" y="1693"/>
              </a:cxn>
              <a:cxn ang="0">
                <a:pos x="1279" y="1614"/>
              </a:cxn>
              <a:cxn ang="0">
                <a:pos x="1263" y="1516"/>
              </a:cxn>
              <a:cxn ang="0">
                <a:pos x="1225" y="1500"/>
              </a:cxn>
              <a:cxn ang="0">
                <a:pos x="1280" y="1382"/>
              </a:cxn>
              <a:cxn ang="0">
                <a:pos x="1088" y="1362"/>
              </a:cxn>
              <a:cxn ang="0">
                <a:pos x="961" y="1282"/>
              </a:cxn>
              <a:cxn ang="0">
                <a:pos x="754" y="1323"/>
              </a:cxn>
              <a:cxn ang="0">
                <a:pos x="507" y="1419"/>
              </a:cxn>
              <a:cxn ang="0">
                <a:pos x="214" y="1473"/>
              </a:cxn>
              <a:cxn ang="0">
                <a:pos x="55" y="1490"/>
              </a:cxn>
              <a:cxn ang="0">
                <a:pos x="2" y="1423"/>
              </a:cxn>
              <a:cxn ang="0">
                <a:pos x="97" y="1344"/>
              </a:cxn>
              <a:cxn ang="0">
                <a:pos x="75" y="1241"/>
              </a:cxn>
              <a:cxn ang="0">
                <a:pos x="113" y="1170"/>
              </a:cxn>
              <a:cxn ang="0">
                <a:pos x="58" y="943"/>
              </a:cxn>
              <a:cxn ang="0">
                <a:pos x="113" y="964"/>
              </a:cxn>
              <a:cxn ang="0">
                <a:pos x="106" y="862"/>
              </a:cxn>
              <a:cxn ang="0">
                <a:pos x="147" y="765"/>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41" name="Freeform 193"/>
          <p:cNvSpPr>
            <a:spLocks/>
          </p:cNvSpPr>
          <p:nvPr>
            <p:custDataLst>
              <p:tags r:id="rId118"/>
            </p:custDataLst>
          </p:nvPr>
        </p:nvSpPr>
        <p:spPr bwMode="auto">
          <a:xfrm>
            <a:off x="1571303" y="3219252"/>
            <a:ext cx="668337" cy="581025"/>
          </a:xfrm>
          <a:custGeom>
            <a:avLst/>
            <a:gdLst/>
            <a:ahLst/>
            <a:cxnLst>
              <a:cxn ang="0">
                <a:pos x="1243" y="925"/>
              </a:cxn>
              <a:cxn ang="0">
                <a:pos x="1299" y="982"/>
              </a:cxn>
              <a:cxn ang="0">
                <a:pos x="1220" y="999"/>
              </a:cxn>
              <a:cxn ang="0">
                <a:pos x="1177" y="1095"/>
              </a:cxn>
              <a:cxn ang="0">
                <a:pos x="1065" y="1006"/>
              </a:cxn>
              <a:cxn ang="0">
                <a:pos x="994" y="1012"/>
              </a:cxn>
              <a:cxn ang="0">
                <a:pos x="913" y="1039"/>
              </a:cxn>
              <a:cxn ang="0">
                <a:pos x="786" y="971"/>
              </a:cxn>
              <a:cxn ang="0">
                <a:pos x="648" y="917"/>
              </a:cxn>
              <a:cxn ang="0">
                <a:pos x="588" y="883"/>
              </a:cxn>
              <a:cxn ang="0">
                <a:pos x="537" y="835"/>
              </a:cxn>
              <a:cxn ang="0">
                <a:pos x="485" y="826"/>
              </a:cxn>
              <a:cxn ang="0">
                <a:pos x="439" y="757"/>
              </a:cxn>
              <a:cxn ang="0">
                <a:pos x="467" y="705"/>
              </a:cxn>
              <a:cxn ang="0">
                <a:pos x="450" y="601"/>
              </a:cxn>
              <a:cxn ang="0">
                <a:pos x="352" y="468"/>
              </a:cxn>
              <a:cxn ang="0">
                <a:pos x="304" y="426"/>
              </a:cxn>
              <a:cxn ang="0">
                <a:pos x="293" y="369"/>
              </a:cxn>
              <a:cxn ang="0">
                <a:pos x="217" y="248"/>
              </a:cxn>
              <a:cxn ang="0">
                <a:pos x="167" y="74"/>
              </a:cxn>
              <a:cxn ang="0">
                <a:pos x="84" y="104"/>
              </a:cxn>
              <a:cxn ang="0">
                <a:pos x="113" y="222"/>
              </a:cxn>
              <a:cxn ang="0">
                <a:pos x="150" y="326"/>
              </a:cxn>
              <a:cxn ang="0">
                <a:pos x="196" y="402"/>
              </a:cxn>
              <a:cxn ang="0">
                <a:pos x="200" y="465"/>
              </a:cxn>
              <a:cxn ang="0">
                <a:pos x="213" y="524"/>
              </a:cxn>
              <a:cxn ang="0">
                <a:pos x="259" y="571"/>
              </a:cxn>
              <a:cxn ang="0">
                <a:pos x="214" y="596"/>
              </a:cxn>
              <a:cxn ang="0">
                <a:pos x="193" y="542"/>
              </a:cxn>
              <a:cxn ang="0">
                <a:pos x="120" y="474"/>
              </a:cxn>
              <a:cxn ang="0">
                <a:pos x="146" y="420"/>
              </a:cxn>
              <a:cxn ang="0">
                <a:pos x="89" y="366"/>
              </a:cxn>
              <a:cxn ang="0">
                <a:pos x="27" y="307"/>
              </a:cxn>
              <a:cxn ang="0">
                <a:pos x="65" y="289"/>
              </a:cxn>
              <a:cxn ang="0">
                <a:pos x="64" y="225"/>
              </a:cxn>
              <a:cxn ang="0">
                <a:pos x="6" y="117"/>
              </a:cxn>
              <a:cxn ang="0">
                <a:pos x="38" y="5"/>
              </a:cxn>
              <a:cxn ang="0">
                <a:pos x="211" y="18"/>
              </a:cxn>
              <a:cxn ang="0">
                <a:pos x="361" y="76"/>
              </a:cxn>
              <a:cxn ang="0">
                <a:pos x="498" y="55"/>
              </a:cxn>
              <a:cxn ang="0">
                <a:pos x="593" y="54"/>
              </a:cxn>
              <a:cxn ang="0">
                <a:pos x="633" y="110"/>
              </a:cxn>
              <a:cxn ang="0">
                <a:pos x="700" y="215"/>
              </a:cxn>
              <a:cxn ang="0">
                <a:pos x="750" y="192"/>
              </a:cxn>
              <a:cxn ang="0">
                <a:pos x="822" y="176"/>
              </a:cxn>
              <a:cxn ang="0">
                <a:pos x="879" y="244"/>
              </a:cxn>
              <a:cxn ang="0">
                <a:pos x="905" y="362"/>
              </a:cxn>
              <a:cxn ang="0">
                <a:pos x="964" y="405"/>
              </a:cxn>
              <a:cxn ang="0">
                <a:pos x="977" y="456"/>
              </a:cxn>
              <a:cxn ang="0">
                <a:pos x="931" y="492"/>
              </a:cxn>
              <a:cxn ang="0">
                <a:pos x="917" y="634"/>
              </a:cxn>
              <a:cxn ang="0">
                <a:pos x="956" y="791"/>
              </a:cxn>
              <a:cxn ang="0">
                <a:pos x="1054" y="877"/>
              </a:cxn>
              <a:cxn ang="0">
                <a:pos x="1166" y="849"/>
              </a:cxn>
              <a:cxn ang="0">
                <a:pos x="1249" y="850"/>
              </a:cxn>
              <a:cxn ang="0">
                <a:pos x="1296" y="742"/>
              </a:cxn>
              <a:cxn ang="0">
                <a:pos x="1336" y="693"/>
              </a:cxn>
              <a:cxn ang="0">
                <a:pos x="1506" y="678"/>
              </a:cxn>
              <a:cxn ang="0">
                <a:pos x="1503" y="729"/>
              </a:cxn>
              <a:cxn ang="0">
                <a:pos x="1468" y="821"/>
              </a:cxn>
              <a:cxn ang="0">
                <a:pos x="1369" y="888"/>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92D050"/>
          </a:solidFill>
          <a:ln w="9525" cap="flat" cmpd="sng">
            <a:solidFill>
              <a:srgbClr val="FFFFFF"/>
            </a:solidFill>
            <a:prstDash val="solid"/>
            <a:round/>
            <a:headEnd type="none" w="med" len="med"/>
            <a:tailEnd type="none" w="med" len="med"/>
          </a:ln>
          <a:effectLst/>
        </p:spPr>
        <p:txBody>
          <a:bodyPr/>
          <a:lstStyle/>
          <a:p>
            <a:r>
              <a:rPr lang="en-US" sz="800" b="1" dirty="0" smtClean="0">
                <a:solidFill>
                  <a:prstClr val="white"/>
                </a:solidFill>
              </a:rPr>
              <a:t>                           </a:t>
            </a:r>
            <a:endParaRPr lang="en-US" sz="800" b="1" dirty="0">
              <a:solidFill>
                <a:prstClr val="white"/>
              </a:solidFill>
            </a:endParaRPr>
          </a:p>
        </p:txBody>
      </p:sp>
      <p:sp>
        <p:nvSpPr>
          <p:cNvPr id="2242" name="Freeform 194"/>
          <p:cNvSpPr>
            <a:spLocks/>
          </p:cNvSpPr>
          <p:nvPr>
            <p:custDataLst>
              <p:tags r:id="rId119"/>
            </p:custDataLst>
          </p:nvPr>
        </p:nvSpPr>
        <p:spPr bwMode="auto">
          <a:xfrm>
            <a:off x="2846065" y="4859139"/>
            <a:ext cx="211138" cy="265113"/>
          </a:xfrm>
          <a:custGeom>
            <a:avLst/>
            <a:gdLst/>
            <a:ahLst/>
            <a:cxnLst>
              <a:cxn ang="0">
                <a:pos x="14" y="176"/>
              </a:cxn>
              <a:cxn ang="0">
                <a:pos x="31" y="198"/>
              </a:cxn>
              <a:cxn ang="0">
                <a:pos x="51" y="232"/>
              </a:cxn>
              <a:cxn ang="0">
                <a:pos x="82" y="266"/>
              </a:cxn>
              <a:cxn ang="0">
                <a:pos x="126" y="293"/>
              </a:cxn>
              <a:cxn ang="0">
                <a:pos x="170" y="310"/>
              </a:cxn>
              <a:cxn ang="0">
                <a:pos x="246" y="328"/>
              </a:cxn>
              <a:cxn ang="0">
                <a:pos x="295" y="344"/>
              </a:cxn>
              <a:cxn ang="0">
                <a:pos x="299" y="381"/>
              </a:cxn>
              <a:cxn ang="0">
                <a:pos x="277" y="418"/>
              </a:cxn>
              <a:cxn ang="0">
                <a:pos x="267" y="443"/>
              </a:cxn>
              <a:cxn ang="0">
                <a:pos x="266" y="463"/>
              </a:cxn>
              <a:cxn ang="0">
                <a:pos x="278" y="482"/>
              </a:cxn>
              <a:cxn ang="0">
                <a:pos x="299" y="494"/>
              </a:cxn>
              <a:cxn ang="0">
                <a:pos x="344" y="504"/>
              </a:cxn>
              <a:cxn ang="0">
                <a:pos x="387" y="504"/>
              </a:cxn>
              <a:cxn ang="0">
                <a:pos x="415" y="494"/>
              </a:cxn>
              <a:cxn ang="0">
                <a:pos x="446" y="474"/>
              </a:cxn>
              <a:cxn ang="0">
                <a:pos x="473" y="447"/>
              </a:cxn>
              <a:cxn ang="0">
                <a:pos x="485" y="418"/>
              </a:cxn>
              <a:cxn ang="0">
                <a:pos x="484" y="397"/>
              </a:cxn>
              <a:cxn ang="0">
                <a:pos x="478" y="358"/>
              </a:cxn>
              <a:cxn ang="0">
                <a:pos x="471" y="316"/>
              </a:cxn>
              <a:cxn ang="0">
                <a:pos x="465" y="270"/>
              </a:cxn>
              <a:cxn ang="0">
                <a:pos x="456" y="252"/>
              </a:cxn>
              <a:cxn ang="0">
                <a:pos x="439" y="239"/>
              </a:cxn>
              <a:cxn ang="0">
                <a:pos x="413" y="232"/>
              </a:cxn>
              <a:cxn ang="0">
                <a:pos x="392" y="222"/>
              </a:cxn>
              <a:cxn ang="0">
                <a:pos x="370" y="207"/>
              </a:cxn>
              <a:cxn ang="0">
                <a:pos x="330" y="188"/>
              </a:cxn>
              <a:cxn ang="0">
                <a:pos x="290" y="172"/>
              </a:cxn>
              <a:cxn ang="0">
                <a:pos x="273" y="160"/>
              </a:cxn>
              <a:cxn ang="0">
                <a:pos x="264" y="151"/>
              </a:cxn>
              <a:cxn ang="0">
                <a:pos x="261" y="125"/>
              </a:cxn>
              <a:cxn ang="0">
                <a:pos x="261" y="90"/>
              </a:cxn>
              <a:cxn ang="0">
                <a:pos x="255" y="71"/>
              </a:cxn>
              <a:cxn ang="0">
                <a:pos x="241" y="55"/>
              </a:cxn>
              <a:cxn ang="0">
                <a:pos x="234" y="37"/>
              </a:cxn>
              <a:cxn ang="0">
                <a:pos x="199" y="12"/>
              </a:cxn>
              <a:cxn ang="0">
                <a:pos x="186" y="8"/>
              </a:cxn>
              <a:cxn ang="0">
                <a:pos x="173" y="2"/>
              </a:cxn>
              <a:cxn ang="0">
                <a:pos x="139" y="1"/>
              </a:cxn>
              <a:cxn ang="0">
                <a:pos x="70" y="11"/>
              </a:cxn>
              <a:cxn ang="0">
                <a:pos x="42" y="21"/>
              </a:cxn>
              <a:cxn ang="0">
                <a:pos x="24" y="37"/>
              </a:cxn>
              <a:cxn ang="0">
                <a:pos x="20" y="64"/>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43" name="Freeform 195"/>
          <p:cNvSpPr>
            <a:spLocks/>
          </p:cNvSpPr>
          <p:nvPr>
            <p:custDataLst>
              <p:tags r:id="rId120"/>
            </p:custDataLst>
          </p:nvPr>
        </p:nvSpPr>
        <p:spPr bwMode="auto">
          <a:xfrm>
            <a:off x="3015928" y="4063802"/>
            <a:ext cx="73025" cy="109537"/>
          </a:xfrm>
          <a:custGeom>
            <a:avLst/>
            <a:gdLst/>
            <a:ahLst/>
            <a:cxnLst>
              <a:cxn ang="0">
                <a:pos x="7" y="183"/>
              </a:cxn>
              <a:cxn ang="0">
                <a:pos x="79" y="208"/>
              </a:cxn>
              <a:cxn ang="0">
                <a:pos x="85" y="207"/>
              </a:cxn>
              <a:cxn ang="0">
                <a:pos x="90" y="204"/>
              </a:cxn>
              <a:cxn ang="0">
                <a:pos x="97" y="198"/>
              </a:cxn>
              <a:cxn ang="0">
                <a:pos x="104" y="192"/>
              </a:cxn>
              <a:cxn ang="0">
                <a:pos x="117" y="176"/>
              </a:cxn>
              <a:cxn ang="0">
                <a:pos x="130" y="158"/>
              </a:cxn>
              <a:cxn ang="0">
                <a:pos x="154" y="122"/>
              </a:cxn>
              <a:cxn ang="0">
                <a:pos x="166" y="103"/>
              </a:cxn>
              <a:cxn ang="0">
                <a:pos x="144" y="94"/>
              </a:cxn>
              <a:cxn ang="0">
                <a:pos x="126" y="84"/>
              </a:cxn>
              <a:cxn ang="0">
                <a:pos x="108" y="74"/>
              </a:cxn>
              <a:cxn ang="0">
                <a:pos x="93" y="64"/>
              </a:cxn>
              <a:cxn ang="0">
                <a:pos x="86" y="58"/>
              </a:cxn>
              <a:cxn ang="0">
                <a:pos x="81" y="53"/>
              </a:cxn>
              <a:cxn ang="0">
                <a:pos x="75" y="47"/>
              </a:cxn>
              <a:cxn ang="0">
                <a:pos x="71" y="40"/>
              </a:cxn>
              <a:cxn ang="0">
                <a:pos x="67" y="33"/>
              </a:cxn>
              <a:cxn ang="0">
                <a:pos x="64" y="26"/>
              </a:cxn>
              <a:cxn ang="0">
                <a:pos x="62" y="18"/>
              </a:cxn>
              <a:cxn ang="0">
                <a:pos x="60" y="11"/>
              </a:cxn>
              <a:cxn ang="0">
                <a:pos x="50" y="10"/>
              </a:cxn>
              <a:cxn ang="0">
                <a:pos x="43" y="8"/>
              </a:cxn>
              <a:cxn ang="0">
                <a:pos x="40" y="5"/>
              </a:cxn>
              <a:cxn ang="0">
                <a:pos x="39" y="3"/>
              </a:cxn>
              <a:cxn ang="0">
                <a:pos x="38" y="1"/>
              </a:cxn>
              <a:cxn ang="0">
                <a:pos x="36" y="0"/>
              </a:cxn>
              <a:cxn ang="0">
                <a:pos x="32" y="1"/>
              </a:cxn>
              <a:cxn ang="0">
                <a:pos x="27" y="5"/>
              </a:cxn>
              <a:cxn ang="0">
                <a:pos x="20" y="11"/>
              </a:cxn>
              <a:cxn ang="0">
                <a:pos x="11" y="22"/>
              </a:cxn>
              <a:cxn ang="0">
                <a:pos x="7" y="29"/>
              </a:cxn>
              <a:cxn ang="0">
                <a:pos x="4" y="37"/>
              </a:cxn>
              <a:cxn ang="0">
                <a:pos x="2" y="45"/>
              </a:cxn>
              <a:cxn ang="0">
                <a:pos x="0" y="54"/>
              </a:cxn>
              <a:cxn ang="0">
                <a:pos x="0" y="60"/>
              </a:cxn>
              <a:cxn ang="0">
                <a:pos x="2" y="65"/>
              </a:cxn>
              <a:cxn ang="0">
                <a:pos x="3" y="70"/>
              </a:cxn>
              <a:cxn ang="0">
                <a:pos x="5" y="76"/>
              </a:cxn>
              <a:cxn ang="0">
                <a:pos x="10" y="86"/>
              </a:cxn>
              <a:cxn ang="0">
                <a:pos x="17" y="98"/>
              </a:cxn>
              <a:cxn ang="0">
                <a:pos x="22" y="109"/>
              </a:cxn>
              <a:cxn ang="0">
                <a:pos x="28" y="120"/>
              </a:cxn>
              <a:cxn ang="0">
                <a:pos x="30" y="126"/>
              </a:cxn>
              <a:cxn ang="0">
                <a:pos x="32" y="133"/>
              </a:cxn>
              <a:cxn ang="0">
                <a:pos x="33" y="139"/>
              </a:cxn>
              <a:cxn ang="0">
                <a:pos x="33" y="147"/>
              </a:cxn>
              <a:cxn ang="0">
                <a:pos x="32" y="153"/>
              </a:cxn>
              <a:cxn ang="0">
                <a:pos x="31" y="159"/>
              </a:cxn>
              <a:cxn ang="0">
                <a:pos x="28" y="165"/>
              </a:cxn>
              <a:cxn ang="0">
                <a:pos x="25" y="169"/>
              </a:cxn>
              <a:cxn ang="0">
                <a:pos x="21" y="174"/>
              </a:cxn>
              <a:cxn ang="0">
                <a:pos x="17" y="177"/>
              </a:cxn>
              <a:cxn ang="0">
                <a:pos x="11" y="180"/>
              </a:cxn>
              <a:cxn ang="0">
                <a:pos x="7" y="183"/>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44" name="Freeform 196"/>
          <p:cNvSpPr>
            <a:spLocks/>
          </p:cNvSpPr>
          <p:nvPr>
            <p:custDataLst>
              <p:tags r:id="rId121"/>
            </p:custDataLst>
          </p:nvPr>
        </p:nvSpPr>
        <p:spPr bwMode="auto">
          <a:xfrm>
            <a:off x="2530153" y="3622477"/>
            <a:ext cx="69850" cy="58737"/>
          </a:xfrm>
          <a:custGeom>
            <a:avLst/>
            <a:gdLst/>
            <a:ahLst/>
            <a:cxnLst>
              <a:cxn ang="0">
                <a:pos x="153" y="104"/>
              </a:cxn>
              <a:cxn ang="0">
                <a:pos x="134" y="102"/>
              </a:cxn>
              <a:cxn ang="0">
                <a:pos x="110" y="97"/>
              </a:cxn>
              <a:cxn ang="0">
                <a:pos x="96" y="94"/>
              </a:cxn>
              <a:cxn ang="0">
                <a:pos x="80" y="93"/>
              </a:cxn>
              <a:cxn ang="0">
                <a:pos x="73" y="93"/>
              </a:cxn>
              <a:cxn ang="0">
                <a:pos x="64" y="94"/>
              </a:cxn>
              <a:cxn ang="0">
                <a:pos x="55" y="96"/>
              </a:cxn>
              <a:cxn ang="0">
                <a:pos x="47" y="98"/>
              </a:cxn>
              <a:cxn ang="0">
                <a:pos x="41" y="100"/>
              </a:cxn>
              <a:cxn ang="0">
                <a:pos x="34" y="100"/>
              </a:cxn>
              <a:cxn ang="0">
                <a:pos x="27" y="99"/>
              </a:cxn>
              <a:cxn ang="0">
                <a:pos x="19" y="96"/>
              </a:cxn>
              <a:cxn ang="0">
                <a:pos x="11" y="92"/>
              </a:cxn>
              <a:cxn ang="0">
                <a:pos x="6" y="88"/>
              </a:cxn>
              <a:cxn ang="0">
                <a:pos x="3" y="86"/>
              </a:cxn>
              <a:cxn ang="0">
                <a:pos x="1" y="84"/>
              </a:cxn>
              <a:cxn ang="0">
                <a:pos x="0" y="81"/>
              </a:cxn>
              <a:cxn ang="0">
                <a:pos x="0" y="79"/>
              </a:cxn>
              <a:cxn ang="0">
                <a:pos x="0" y="76"/>
              </a:cxn>
              <a:cxn ang="0">
                <a:pos x="1" y="74"/>
              </a:cxn>
              <a:cxn ang="0">
                <a:pos x="3" y="71"/>
              </a:cxn>
              <a:cxn ang="0">
                <a:pos x="6" y="70"/>
              </a:cxn>
              <a:cxn ang="0">
                <a:pos x="12" y="67"/>
              </a:cxn>
              <a:cxn ang="0">
                <a:pos x="20" y="66"/>
              </a:cxn>
              <a:cxn ang="0">
                <a:pos x="40" y="66"/>
              </a:cxn>
              <a:cxn ang="0">
                <a:pos x="61" y="67"/>
              </a:cxn>
              <a:cxn ang="0">
                <a:pos x="70" y="67"/>
              </a:cxn>
              <a:cxn ang="0">
                <a:pos x="79" y="67"/>
              </a:cxn>
              <a:cxn ang="0">
                <a:pos x="87" y="67"/>
              </a:cxn>
              <a:cxn ang="0">
                <a:pos x="94" y="67"/>
              </a:cxn>
              <a:cxn ang="0">
                <a:pos x="94" y="56"/>
              </a:cxn>
              <a:cxn ang="0">
                <a:pos x="94" y="43"/>
              </a:cxn>
              <a:cxn ang="0">
                <a:pos x="94" y="29"/>
              </a:cxn>
              <a:cxn ang="0">
                <a:pos x="94" y="18"/>
              </a:cxn>
              <a:cxn ang="0">
                <a:pos x="79" y="17"/>
              </a:cxn>
              <a:cxn ang="0">
                <a:pos x="67" y="15"/>
              </a:cxn>
              <a:cxn ang="0">
                <a:pos x="62" y="13"/>
              </a:cxn>
              <a:cxn ang="0">
                <a:pos x="57" y="10"/>
              </a:cxn>
              <a:cxn ang="0">
                <a:pos x="52" y="6"/>
              </a:cxn>
              <a:cxn ang="0">
                <a:pos x="47" y="0"/>
              </a:cxn>
              <a:cxn ang="0">
                <a:pos x="146" y="0"/>
              </a:cxn>
              <a:cxn ang="0">
                <a:pos x="147" y="6"/>
              </a:cxn>
              <a:cxn ang="0">
                <a:pos x="148" y="13"/>
              </a:cxn>
              <a:cxn ang="0">
                <a:pos x="150" y="19"/>
              </a:cxn>
              <a:cxn ang="0">
                <a:pos x="152" y="25"/>
              </a:cxn>
              <a:cxn ang="0">
                <a:pos x="156" y="35"/>
              </a:cxn>
              <a:cxn ang="0">
                <a:pos x="159" y="46"/>
              </a:cxn>
              <a:cxn ang="0">
                <a:pos x="163" y="54"/>
              </a:cxn>
              <a:cxn ang="0">
                <a:pos x="164" y="62"/>
              </a:cxn>
              <a:cxn ang="0">
                <a:pos x="163" y="65"/>
              </a:cxn>
              <a:cxn ang="0">
                <a:pos x="160" y="68"/>
              </a:cxn>
              <a:cxn ang="0">
                <a:pos x="157" y="71"/>
              </a:cxn>
              <a:cxn ang="0">
                <a:pos x="153" y="73"/>
              </a:cxn>
              <a:cxn ang="0">
                <a:pos x="153" y="104"/>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45" name="Freeform 197"/>
          <p:cNvSpPr>
            <a:spLocks/>
          </p:cNvSpPr>
          <p:nvPr>
            <p:custDataLst>
              <p:tags r:id="rId122"/>
            </p:custDataLst>
          </p:nvPr>
        </p:nvSpPr>
        <p:spPr bwMode="auto">
          <a:xfrm>
            <a:off x="2896865" y="5976739"/>
            <a:ext cx="23813" cy="57150"/>
          </a:xfrm>
          <a:custGeom>
            <a:avLst/>
            <a:gdLst/>
            <a:ahLst/>
            <a:cxnLst>
              <a:cxn ang="0">
                <a:pos x="0" y="8"/>
              </a:cxn>
              <a:cxn ang="0">
                <a:pos x="7" y="13"/>
              </a:cxn>
              <a:cxn ang="0">
                <a:pos x="14" y="17"/>
              </a:cxn>
              <a:cxn ang="0">
                <a:pos x="22" y="19"/>
              </a:cxn>
              <a:cxn ang="0">
                <a:pos x="29" y="19"/>
              </a:cxn>
              <a:cxn ang="0">
                <a:pos x="35" y="18"/>
              </a:cxn>
              <a:cxn ang="0">
                <a:pos x="42" y="15"/>
              </a:cxn>
              <a:cxn ang="0">
                <a:pos x="47" y="12"/>
              </a:cxn>
              <a:cxn ang="0">
                <a:pos x="53" y="8"/>
              </a:cxn>
              <a:cxn ang="0">
                <a:pos x="47" y="5"/>
              </a:cxn>
              <a:cxn ang="0">
                <a:pos x="42" y="2"/>
              </a:cxn>
              <a:cxn ang="0">
                <a:pos x="35" y="1"/>
              </a:cxn>
              <a:cxn ang="0">
                <a:pos x="29" y="0"/>
              </a:cxn>
              <a:cxn ang="0">
                <a:pos x="22" y="0"/>
              </a:cxn>
              <a:cxn ang="0">
                <a:pos x="14" y="1"/>
              </a:cxn>
              <a:cxn ang="0">
                <a:pos x="7" y="3"/>
              </a:cxn>
              <a:cxn ang="0">
                <a:pos x="0" y="8"/>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46" name="Freeform 198"/>
          <p:cNvSpPr>
            <a:spLocks/>
          </p:cNvSpPr>
          <p:nvPr>
            <p:custDataLst>
              <p:tags r:id="rId123"/>
            </p:custDataLst>
          </p:nvPr>
        </p:nvSpPr>
        <p:spPr bwMode="auto">
          <a:xfrm>
            <a:off x="2861940" y="5956102"/>
            <a:ext cx="34925" cy="58737"/>
          </a:xfrm>
          <a:custGeom>
            <a:avLst/>
            <a:gdLst/>
            <a:ahLst/>
            <a:cxnLst>
              <a:cxn ang="0">
                <a:pos x="0" y="0"/>
              </a:cxn>
              <a:cxn ang="0">
                <a:pos x="1" y="6"/>
              </a:cxn>
              <a:cxn ang="0">
                <a:pos x="5" y="12"/>
              </a:cxn>
              <a:cxn ang="0">
                <a:pos x="8" y="14"/>
              </a:cxn>
              <a:cxn ang="0">
                <a:pos x="11" y="16"/>
              </a:cxn>
              <a:cxn ang="0">
                <a:pos x="15" y="18"/>
              </a:cxn>
              <a:cxn ang="0">
                <a:pos x="20" y="18"/>
              </a:cxn>
              <a:cxn ang="0">
                <a:pos x="22" y="15"/>
              </a:cxn>
              <a:cxn ang="0">
                <a:pos x="24" y="13"/>
              </a:cxn>
              <a:cxn ang="0">
                <a:pos x="26" y="11"/>
              </a:cxn>
              <a:cxn ang="0">
                <a:pos x="31" y="10"/>
              </a:cxn>
              <a:cxn ang="0">
                <a:pos x="38" y="8"/>
              </a:cxn>
              <a:cxn ang="0">
                <a:pos x="47" y="7"/>
              </a:cxn>
              <a:cxn ang="0">
                <a:pos x="57" y="7"/>
              </a:cxn>
              <a:cxn ang="0">
                <a:pos x="66" y="6"/>
              </a:cxn>
              <a:cxn ang="0">
                <a:pos x="70" y="5"/>
              </a:cxn>
              <a:cxn ang="0">
                <a:pos x="74" y="4"/>
              </a:cxn>
              <a:cxn ang="0">
                <a:pos x="77" y="2"/>
              </a:cxn>
              <a:cxn ang="0">
                <a:pos x="80" y="0"/>
              </a:cxn>
              <a:cxn ang="0">
                <a:pos x="0" y="0"/>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47" name="Freeform 199"/>
          <p:cNvSpPr>
            <a:spLocks/>
          </p:cNvSpPr>
          <p:nvPr>
            <p:custDataLst>
              <p:tags r:id="rId124"/>
            </p:custDataLst>
          </p:nvPr>
        </p:nvSpPr>
        <p:spPr bwMode="auto">
          <a:xfrm>
            <a:off x="2861940" y="5935464"/>
            <a:ext cx="22225" cy="60325"/>
          </a:xfrm>
          <a:custGeom>
            <a:avLst/>
            <a:gdLst/>
            <a:ahLst/>
            <a:cxnLst>
              <a:cxn ang="0">
                <a:pos x="20" y="0"/>
              </a:cxn>
              <a:cxn ang="0">
                <a:pos x="0" y="18"/>
              </a:cxn>
              <a:cxn ang="0">
                <a:pos x="9" y="22"/>
              </a:cxn>
              <a:cxn ang="0">
                <a:pos x="16" y="25"/>
              </a:cxn>
              <a:cxn ang="0">
                <a:pos x="23" y="27"/>
              </a:cxn>
              <a:cxn ang="0">
                <a:pos x="29" y="27"/>
              </a:cxn>
              <a:cxn ang="0">
                <a:pos x="33" y="27"/>
              </a:cxn>
              <a:cxn ang="0">
                <a:pos x="37" y="25"/>
              </a:cxn>
              <a:cxn ang="0">
                <a:pos x="42" y="22"/>
              </a:cxn>
              <a:cxn ang="0">
                <a:pos x="46" y="18"/>
              </a:cxn>
              <a:cxn ang="0">
                <a:pos x="41" y="16"/>
              </a:cxn>
              <a:cxn ang="0">
                <a:pos x="33" y="11"/>
              </a:cxn>
              <a:cxn ang="0">
                <a:pos x="26" y="5"/>
              </a:cxn>
              <a:cxn ang="0">
                <a:pos x="20" y="0"/>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48" name="Freeform 200"/>
          <p:cNvSpPr>
            <a:spLocks/>
          </p:cNvSpPr>
          <p:nvPr>
            <p:custDataLst>
              <p:tags r:id="rId125"/>
            </p:custDataLst>
          </p:nvPr>
        </p:nvSpPr>
        <p:spPr bwMode="auto">
          <a:xfrm>
            <a:off x="2831778" y="5929114"/>
            <a:ext cx="25400" cy="60325"/>
          </a:xfrm>
          <a:custGeom>
            <a:avLst/>
            <a:gdLst/>
            <a:ahLst/>
            <a:cxnLst>
              <a:cxn ang="0">
                <a:pos x="34" y="0"/>
              </a:cxn>
              <a:cxn ang="0">
                <a:pos x="20" y="4"/>
              </a:cxn>
              <a:cxn ang="0">
                <a:pos x="10" y="10"/>
              </a:cxn>
              <a:cxn ang="0">
                <a:pos x="6" y="13"/>
              </a:cxn>
              <a:cxn ang="0">
                <a:pos x="4" y="16"/>
              </a:cxn>
              <a:cxn ang="0">
                <a:pos x="2" y="20"/>
              </a:cxn>
              <a:cxn ang="0">
                <a:pos x="0" y="24"/>
              </a:cxn>
              <a:cxn ang="0">
                <a:pos x="2" y="28"/>
              </a:cxn>
              <a:cxn ang="0">
                <a:pos x="3" y="32"/>
              </a:cxn>
              <a:cxn ang="0">
                <a:pos x="5" y="35"/>
              </a:cxn>
              <a:cxn ang="0">
                <a:pos x="8" y="37"/>
              </a:cxn>
              <a:cxn ang="0">
                <a:pos x="11" y="38"/>
              </a:cxn>
              <a:cxn ang="0">
                <a:pos x="16" y="39"/>
              </a:cxn>
              <a:cxn ang="0">
                <a:pos x="20" y="39"/>
              </a:cxn>
              <a:cxn ang="0">
                <a:pos x="25" y="39"/>
              </a:cxn>
              <a:cxn ang="0">
                <a:pos x="30" y="38"/>
              </a:cxn>
              <a:cxn ang="0">
                <a:pos x="34" y="37"/>
              </a:cxn>
              <a:cxn ang="0">
                <a:pos x="39" y="35"/>
              </a:cxn>
              <a:cxn ang="0">
                <a:pos x="43" y="33"/>
              </a:cxn>
              <a:cxn ang="0">
                <a:pos x="47" y="30"/>
              </a:cxn>
              <a:cxn ang="0">
                <a:pos x="50" y="26"/>
              </a:cxn>
              <a:cxn ang="0">
                <a:pos x="52" y="22"/>
              </a:cxn>
              <a:cxn ang="0">
                <a:pos x="54" y="18"/>
              </a:cxn>
              <a:cxn ang="0">
                <a:pos x="51" y="17"/>
              </a:cxn>
              <a:cxn ang="0">
                <a:pos x="48" y="16"/>
              </a:cxn>
              <a:cxn ang="0">
                <a:pos x="44" y="14"/>
              </a:cxn>
              <a:cxn ang="0">
                <a:pos x="42" y="11"/>
              </a:cxn>
              <a:cxn ang="0">
                <a:pos x="39" y="8"/>
              </a:cxn>
              <a:cxn ang="0">
                <a:pos x="37" y="5"/>
              </a:cxn>
              <a:cxn ang="0">
                <a:pos x="34" y="2"/>
              </a:cxn>
              <a:cxn ang="0">
                <a:pos x="34" y="0"/>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49" name="Freeform 201"/>
          <p:cNvSpPr>
            <a:spLocks/>
          </p:cNvSpPr>
          <p:nvPr>
            <p:custDataLst>
              <p:tags r:id="rId126"/>
            </p:custDataLst>
          </p:nvPr>
        </p:nvSpPr>
        <p:spPr bwMode="auto">
          <a:xfrm>
            <a:off x="2806378" y="5919589"/>
            <a:ext cx="28575" cy="58738"/>
          </a:xfrm>
          <a:custGeom>
            <a:avLst/>
            <a:gdLst/>
            <a:ahLst/>
            <a:cxnLst>
              <a:cxn ang="0">
                <a:pos x="0" y="11"/>
              </a:cxn>
              <a:cxn ang="0">
                <a:pos x="10" y="13"/>
              </a:cxn>
              <a:cxn ang="0">
                <a:pos x="18" y="14"/>
              </a:cxn>
              <a:cxn ang="0">
                <a:pos x="27" y="15"/>
              </a:cxn>
              <a:cxn ang="0">
                <a:pos x="35" y="15"/>
              </a:cxn>
              <a:cxn ang="0">
                <a:pos x="41" y="14"/>
              </a:cxn>
              <a:cxn ang="0">
                <a:pos x="48" y="12"/>
              </a:cxn>
              <a:cxn ang="0">
                <a:pos x="55" y="9"/>
              </a:cxn>
              <a:cxn ang="0">
                <a:pos x="60" y="5"/>
              </a:cxn>
              <a:cxn ang="0">
                <a:pos x="57" y="3"/>
              </a:cxn>
              <a:cxn ang="0">
                <a:pos x="54" y="0"/>
              </a:cxn>
              <a:cxn ang="0">
                <a:pos x="51" y="0"/>
              </a:cxn>
              <a:cxn ang="0">
                <a:pos x="47" y="0"/>
              </a:cxn>
              <a:cxn ang="0">
                <a:pos x="40" y="0"/>
              </a:cxn>
              <a:cxn ang="0">
                <a:pos x="33" y="3"/>
              </a:cxn>
              <a:cxn ang="0">
                <a:pos x="24" y="6"/>
              </a:cxn>
              <a:cxn ang="0">
                <a:pos x="16" y="8"/>
              </a:cxn>
              <a:cxn ang="0">
                <a:pos x="7" y="10"/>
              </a:cxn>
              <a:cxn ang="0">
                <a:pos x="0" y="11"/>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0" name="Freeform 202"/>
          <p:cNvSpPr>
            <a:spLocks/>
          </p:cNvSpPr>
          <p:nvPr>
            <p:custDataLst>
              <p:tags r:id="rId127"/>
            </p:custDataLst>
          </p:nvPr>
        </p:nvSpPr>
        <p:spPr bwMode="auto">
          <a:xfrm>
            <a:off x="2782565" y="5906889"/>
            <a:ext cx="33338" cy="57150"/>
          </a:xfrm>
          <a:custGeom>
            <a:avLst/>
            <a:gdLst/>
            <a:ahLst/>
            <a:cxnLst>
              <a:cxn ang="0">
                <a:pos x="40" y="0"/>
              </a:cxn>
              <a:cxn ang="0">
                <a:pos x="34" y="1"/>
              </a:cxn>
              <a:cxn ang="0">
                <a:pos x="30" y="2"/>
              </a:cxn>
              <a:cxn ang="0">
                <a:pos x="25" y="4"/>
              </a:cxn>
              <a:cxn ang="0">
                <a:pos x="20" y="6"/>
              </a:cxn>
              <a:cxn ang="0">
                <a:pos x="15" y="9"/>
              </a:cxn>
              <a:cxn ang="0">
                <a:pos x="10" y="11"/>
              </a:cxn>
              <a:cxn ang="0">
                <a:pos x="5" y="12"/>
              </a:cxn>
              <a:cxn ang="0">
                <a:pos x="0" y="13"/>
              </a:cxn>
              <a:cxn ang="0">
                <a:pos x="5" y="21"/>
              </a:cxn>
              <a:cxn ang="0">
                <a:pos x="10" y="26"/>
              </a:cxn>
              <a:cxn ang="0">
                <a:pos x="12" y="29"/>
              </a:cxn>
              <a:cxn ang="0">
                <a:pos x="15" y="31"/>
              </a:cxn>
              <a:cxn ang="0">
                <a:pos x="18" y="31"/>
              </a:cxn>
              <a:cxn ang="0">
                <a:pos x="20" y="32"/>
              </a:cxn>
              <a:cxn ang="0">
                <a:pos x="27" y="31"/>
              </a:cxn>
              <a:cxn ang="0">
                <a:pos x="34" y="30"/>
              </a:cxn>
              <a:cxn ang="0">
                <a:pos x="41" y="27"/>
              </a:cxn>
              <a:cxn ang="0">
                <a:pos x="48" y="24"/>
              </a:cxn>
              <a:cxn ang="0">
                <a:pos x="62" y="18"/>
              </a:cxn>
              <a:cxn ang="0">
                <a:pos x="79" y="13"/>
              </a:cxn>
              <a:cxn ang="0">
                <a:pos x="67" y="6"/>
              </a:cxn>
              <a:cxn ang="0">
                <a:pos x="58" y="2"/>
              </a:cxn>
              <a:cxn ang="0">
                <a:pos x="49" y="1"/>
              </a:cxn>
              <a:cxn ang="0">
                <a:pos x="40" y="0"/>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1" name="Freeform 203"/>
          <p:cNvSpPr>
            <a:spLocks/>
          </p:cNvSpPr>
          <p:nvPr>
            <p:custDataLst>
              <p:tags r:id="rId128"/>
            </p:custDataLst>
          </p:nvPr>
        </p:nvSpPr>
        <p:spPr bwMode="auto">
          <a:xfrm>
            <a:off x="2776215" y="5887839"/>
            <a:ext cx="30163" cy="57150"/>
          </a:xfrm>
          <a:custGeom>
            <a:avLst/>
            <a:gdLst/>
            <a:ahLst/>
            <a:cxnLst>
              <a:cxn ang="0">
                <a:pos x="33" y="0"/>
              </a:cxn>
              <a:cxn ang="0">
                <a:pos x="25" y="1"/>
              </a:cxn>
              <a:cxn ang="0">
                <a:pos x="19" y="2"/>
              </a:cxn>
              <a:cxn ang="0">
                <a:pos x="13" y="4"/>
              </a:cxn>
              <a:cxn ang="0">
                <a:pos x="9" y="7"/>
              </a:cxn>
              <a:cxn ang="0">
                <a:pos x="5" y="11"/>
              </a:cxn>
              <a:cxn ang="0">
                <a:pos x="2" y="14"/>
              </a:cxn>
              <a:cxn ang="0">
                <a:pos x="0" y="17"/>
              </a:cxn>
              <a:cxn ang="0">
                <a:pos x="0" y="19"/>
              </a:cxn>
              <a:cxn ang="0">
                <a:pos x="19" y="19"/>
              </a:cxn>
              <a:cxn ang="0">
                <a:pos x="38" y="19"/>
              </a:cxn>
              <a:cxn ang="0">
                <a:pos x="46" y="18"/>
              </a:cxn>
              <a:cxn ang="0">
                <a:pos x="54" y="17"/>
              </a:cxn>
              <a:cxn ang="0">
                <a:pos x="61" y="15"/>
              </a:cxn>
              <a:cxn ang="0">
                <a:pos x="66" y="13"/>
              </a:cxn>
              <a:cxn ang="0">
                <a:pos x="57" y="8"/>
              </a:cxn>
              <a:cxn ang="0">
                <a:pos x="50" y="4"/>
              </a:cxn>
              <a:cxn ang="0">
                <a:pos x="42" y="1"/>
              </a:cxn>
              <a:cxn ang="0">
                <a:pos x="33" y="0"/>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2" name="Freeform 204"/>
          <p:cNvSpPr>
            <a:spLocks/>
          </p:cNvSpPr>
          <p:nvPr>
            <p:custDataLst>
              <p:tags r:id="rId129"/>
            </p:custDataLst>
          </p:nvPr>
        </p:nvSpPr>
        <p:spPr bwMode="auto">
          <a:xfrm>
            <a:off x="2676203" y="5578277"/>
            <a:ext cx="25400" cy="60325"/>
          </a:xfrm>
          <a:custGeom>
            <a:avLst/>
            <a:gdLst/>
            <a:ahLst/>
            <a:cxnLst>
              <a:cxn ang="0">
                <a:pos x="13" y="0"/>
              </a:cxn>
              <a:cxn ang="0">
                <a:pos x="8" y="5"/>
              </a:cxn>
              <a:cxn ang="0">
                <a:pos x="4" y="10"/>
              </a:cxn>
              <a:cxn ang="0">
                <a:pos x="2" y="13"/>
              </a:cxn>
              <a:cxn ang="0">
                <a:pos x="1" y="16"/>
              </a:cxn>
              <a:cxn ang="0">
                <a:pos x="0" y="20"/>
              </a:cxn>
              <a:cxn ang="0">
                <a:pos x="0" y="25"/>
              </a:cxn>
              <a:cxn ang="0">
                <a:pos x="0" y="30"/>
              </a:cxn>
              <a:cxn ang="0">
                <a:pos x="2" y="39"/>
              </a:cxn>
              <a:cxn ang="0">
                <a:pos x="6" y="48"/>
              </a:cxn>
              <a:cxn ang="0">
                <a:pos x="9" y="57"/>
              </a:cxn>
              <a:cxn ang="0">
                <a:pos x="13" y="66"/>
              </a:cxn>
              <a:cxn ang="0">
                <a:pos x="20" y="73"/>
              </a:cxn>
              <a:cxn ang="0">
                <a:pos x="22" y="76"/>
              </a:cxn>
              <a:cxn ang="0">
                <a:pos x="26" y="78"/>
              </a:cxn>
              <a:cxn ang="0">
                <a:pos x="30" y="80"/>
              </a:cxn>
              <a:cxn ang="0">
                <a:pos x="33" y="80"/>
              </a:cxn>
              <a:cxn ang="0">
                <a:pos x="36" y="79"/>
              </a:cxn>
              <a:cxn ang="0">
                <a:pos x="38" y="78"/>
              </a:cxn>
              <a:cxn ang="0">
                <a:pos x="42" y="76"/>
              </a:cxn>
              <a:cxn ang="0">
                <a:pos x="45" y="73"/>
              </a:cxn>
              <a:cxn ang="0">
                <a:pos x="48" y="70"/>
              </a:cxn>
              <a:cxn ang="0">
                <a:pos x="51" y="67"/>
              </a:cxn>
              <a:cxn ang="0">
                <a:pos x="53" y="64"/>
              </a:cxn>
              <a:cxn ang="0">
                <a:pos x="53" y="62"/>
              </a:cxn>
              <a:cxn ang="0">
                <a:pos x="52" y="54"/>
              </a:cxn>
              <a:cxn ang="0">
                <a:pos x="49" y="47"/>
              </a:cxn>
              <a:cxn ang="0">
                <a:pos x="46" y="42"/>
              </a:cxn>
              <a:cxn ang="0">
                <a:pos x="43" y="37"/>
              </a:cxn>
              <a:cxn ang="0">
                <a:pos x="40" y="32"/>
              </a:cxn>
              <a:cxn ang="0">
                <a:pos x="36" y="27"/>
              </a:cxn>
              <a:cxn ang="0">
                <a:pos x="34" y="20"/>
              </a:cxn>
              <a:cxn ang="0">
                <a:pos x="33" y="12"/>
              </a:cxn>
              <a:cxn ang="0">
                <a:pos x="33" y="10"/>
              </a:cxn>
              <a:cxn ang="0">
                <a:pos x="31" y="8"/>
              </a:cxn>
              <a:cxn ang="0">
                <a:pos x="29" y="6"/>
              </a:cxn>
              <a:cxn ang="0">
                <a:pos x="25" y="4"/>
              </a:cxn>
              <a:cxn ang="0">
                <a:pos x="19" y="1"/>
              </a:cxn>
              <a:cxn ang="0">
                <a:pos x="13" y="0"/>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3" name="Freeform 205"/>
          <p:cNvSpPr>
            <a:spLocks/>
          </p:cNvSpPr>
          <p:nvPr>
            <p:custDataLst>
              <p:tags r:id="rId130"/>
            </p:custDataLst>
          </p:nvPr>
        </p:nvSpPr>
        <p:spPr bwMode="auto">
          <a:xfrm>
            <a:off x="2706365" y="5673527"/>
            <a:ext cx="17463" cy="53975"/>
          </a:xfrm>
          <a:custGeom>
            <a:avLst/>
            <a:gdLst/>
            <a:ahLst/>
            <a:cxnLst>
              <a:cxn ang="0">
                <a:pos x="0" y="43"/>
              </a:cxn>
              <a:cxn ang="0">
                <a:pos x="27" y="43"/>
              </a:cxn>
              <a:cxn ang="0">
                <a:pos x="41" y="24"/>
              </a:cxn>
              <a:cxn ang="0">
                <a:pos x="38" y="12"/>
              </a:cxn>
              <a:cxn ang="0">
                <a:pos x="34" y="0"/>
              </a:cxn>
              <a:cxn ang="0">
                <a:pos x="27" y="4"/>
              </a:cxn>
              <a:cxn ang="0">
                <a:pos x="20" y="9"/>
              </a:cxn>
              <a:cxn ang="0">
                <a:pos x="15" y="14"/>
              </a:cxn>
              <a:cxn ang="0">
                <a:pos x="10" y="19"/>
              </a:cxn>
              <a:cxn ang="0">
                <a:pos x="6" y="24"/>
              </a:cxn>
              <a:cxn ang="0">
                <a:pos x="3" y="30"/>
              </a:cxn>
              <a:cxn ang="0">
                <a:pos x="1" y="37"/>
              </a:cxn>
              <a:cxn ang="0">
                <a:pos x="0" y="43"/>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4" name="Freeform 206"/>
          <p:cNvSpPr>
            <a:spLocks/>
          </p:cNvSpPr>
          <p:nvPr>
            <p:custDataLst>
              <p:tags r:id="rId131"/>
            </p:custDataLst>
          </p:nvPr>
        </p:nvSpPr>
        <p:spPr bwMode="auto">
          <a:xfrm>
            <a:off x="2711128" y="5695752"/>
            <a:ext cx="7937" cy="58737"/>
          </a:xfrm>
          <a:custGeom>
            <a:avLst/>
            <a:gdLst/>
            <a:ahLst/>
            <a:cxnLst>
              <a:cxn ang="0">
                <a:pos x="20" y="0"/>
              </a:cxn>
              <a:cxn ang="0">
                <a:pos x="0" y="0"/>
              </a:cxn>
              <a:cxn ang="0">
                <a:pos x="1" y="5"/>
              </a:cxn>
              <a:cxn ang="0">
                <a:pos x="2" y="9"/>
              </a:cxn>
              <a:cxn ang="0">
                <a:pos x="4" y="13"/>
              </a:cxn>
              <a:cxn ang="0">
                <a:pos x="7" y="17"/>
              </a:cxn>
              <a:cxn ang="0">
                <a:pos x="10" y="20"/>
              </a:cxn>
              <a:cxn ang="0">
                <a:pos x="14" y="22"/>
              </a:cxn>
              <a:cxn ang="0">
                <a:pos x="17" y="24"/>
              </a:cxn>
              <a:cxn ang="0">
                <a:pos x="20" y="24"/>
              </a:cxn>
              <a:cxn ang="0">
                <a:pos x="20" y="0"/>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5" name="Freeform 207"/>
          <p:cNvSpPr>
            <a:spLocks/>
          </p:cNvSpPr>
          <p:nvPr>
            <p:custDataLst>
              <p:tags r:id="rId132"/>
            </p:custDataLst>
          </p:nvPr>
        </p:nvSpPr>
        <p:spPr bwMode="auto">
          <a:xfrm>
            <a:off x="2725415" y="5757664"/>
            <a:ext cx="17463" cy="60325"/>
          </a:xfrm>
          <a:custGeom>
            <a:avLst/>
            <a:gdLst/>
            <a:ahLst/>
            <a:cxnLst>
              <a:cxn ang="0">
                <a:pos x="0" y="12"/>
              </a:cxn>
              <a:cxn ang="0">
                <a:pos x="2" y="17"/>
              </a:cxn>
              <a:cxn ang="0">
                <a:pos x="6" y="22"/>
              </a:cxn>
              <a:cxn ang="0">
                <a:pos x="12" y="27"/>
              </a:cxn>
              <a:cxn ang="0">
                <a:pos x="16" y="32"/>
              </a:cxn>
              <a:cxn ang="0">
                <a:pos x="23" y="37"/>
              </a:cxn>
              <a:cxn ang="0">
                <a:pos x="28" y="40"/>
              </a:cxn>
              <a:cxn ang="0">
                <a:pos x="34" y="43"/>
              </a:cxn>
              <a:cxn ang="0">
                <a:pos x="39" y="43"/>
              </a:cxn>
              <a:cxn ang="0">
                <a:pos x="38" y="32"/>
              </a:cxn>
              <a:cxn ang="0">
                <a:pos x="36" y="19"/>
              </a:cxn>
              <a:cxn ang="0">
                <a:pos x="34" y="8"/>
              </a:cxn>
              <a:cxn ang="0">
                <a:pos x="32" y="0"/>
              </a:cxn>
              <a:cxn ang="0">
                <a:pos x="19" y="3"/>
              </a:cxn>
              <a:cxn ang="0">
                <a:pos x="6" y="6"/>
              </a:cxn>
              <a:cxn ang="0">
                <a:pos x="0" y="12"/>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6" name="Freeform 208"/>
          <p:cNvSpPr>
            <a:spLocks/>
          </p:cNvSpPr>
          <p:nvPr>
            <p:custDataLst>
              <p:tags r:id="rId133"/>
            </p:custDataLst>
          </p:nvPr>
        </p:nvSpPr>
        <p:spPr bwMode="auto">
          <a:xfrm>
            <a:off x="2712715" y="5770364"/>
            <a:ext cx="26988" cy="58738"/>
          </a:xfrm>
          <a:custGeom>
            <a:avLst/>
            <a:gdLst/>
            <a:ahLst/>
            <a:cxnLst>
              <a:cxn ang="0">
                <a:pos x="29" y="26"/>
              </a:cxn>
              <a:cxn ang="0">
                <a:pos x="8" y="0"/>
              </a:cxn>
              <a:cxn ang="0">
                <a:pos x="4" y="5"/>
              </a:cxn>
              <a:cxn ang="0">
                <a:pos x="1" y="11"/>
              </a:cxn>
              <a:cxn ang="0">
                <a:pos x="0" y="16"/>
              </a:cxn>
              <a:cxn ang="0">
                <a:pos x="0" y="21"/>
              </a:cxn>
              <a:cxn ang="0">
                <a:pos x="2" y="26"/>
              </a:cxn>
              <a:cxn ang="0">
                <a:pos x="4" y="31"/>
              </a:cxn>
              <a:cxn ang="0">
                <a:pos x="8" y="36"/>
              </a:cxn>
              <a:cxn ang="0">
                <a:pos x="11" y="41"/>
              </a:cxn>
              <a:cxn ang="0">
                <a:pos x="16" y="45"/>
              </a:cxn>
              <a:cxn ang="0">
                <a:pos x="21" y="49"/>
              </a:cxn>
              <a:cxn ang="0">
                <a:pos x="26" y="53"/>
              </a:cxn>
              <a:cxn ang="0">
                <a:pos x="33" y="56"/>
              </a:cxn>
              <a:cxn ang="0">
                <a:pos x="38" y="58"/>
              </a:cxn>
              <a:cxn ang="0">
                <a:pos x="44" y="60"/>
              </a:cxn>
              <a:cxn ang="0">
                <a:pos x="49" y="61"/>
              </a:cxn>
              <a:cxn ang="0">
                <a:pos x="55" y="62"/>
              </a:cxn>
              <a:cxn ang="0">
                <a:pos x="54" y="53"/>
              </a:cxn>
              <a:cxn ang="0">
                <a:pos x="53" y="46"/>
              </a:cxn>
              <a:cxn ang="0">
                <a:pos x="49" y="40"/>
              </a:cxn>
              <a:cxn ang="0">
                <a:pos x="46" y="35"/>
              </a:cxn>
              <a:cxn ang="0">
                <a:pos x="43" y="31"/>
              </a:cxn>
              <a:cxn ang="0">
                <a:pos x="38" y="28"/>
              </a:cxn>
              <a:cxn ang="0">
                <a:pos x="33" y="26"/>
              </a:cxn>
              <a:cxn ang="0">
                <a:pos x="29" y="26"/>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7" name="Freeform 209"/>
          <p:cNvSpPr>
            <a:spLocks/>
          </p:cNvSpPr>
          <p:nvPr>
            <p:custDataLst>
              <p:tags r:id="rId134"/>
            </p:custDataLst>
          </p:nvPr>
        </p:nvSpPr>
        <p:spPr bwMode="auto">
          <a:xfrm>
            <a:off x="2742878" y="5803702"/>
            <a:ext cx="11112" cy="58737"/>
          </a:xfrm>
          <a:custGeom>
            <a:avLst/>
            <a:gdLst/>
            <a:ahLst/>
            <a:cxnLst>
              <a:cxn ang="0">
                <a:pos x="33" y="13"/>
              </a:cxn>
              <a:cxn ang="0">
                <a:pos x="7" y="0"/>
              </a:cxn>
              <a:cxn ang="0">
                <a:pos x="4" y="8"/>
              </a:cxn>
              <a:cxn ang="0">
                <a:pos x="0" y="19"/>
              </a:cxn>
              <a:cxn ang="0">
                <a:pos x="2" y="28"/>
              </a:cxn>
              <a:cxn ang="0">
                <a:pos x="5" y="36"/>
              </a:cxn>
              <a:cxn ang="0">
                <a:pos x="6" y="39"/>
              </a:cxn>
              <a:cxn ang="0">
                <a:pos x="8" y="41"/>
              </a:cxn>
              <a:cxn ang="0">
                <a:pos x="11" y="43"/>
              </a:cxn>
              <a:cxn ang="0">
                <a:pos x="14" y="43"/>
              </a:cxn>
              <a:cxn ang="0">
                <a:pos x="18" y="43"/>
              </a:cxn>
              <a:cxn ang="0">
                <a:pos x="22" y="42"/>
              </a:cxn>
              <a:cxn ang="0">
                <a:pos x="26" y="41"/>
              </a:cxn>
              <a:cxn ang="0">
                <a:pos x="28" y="39"/>
              </a:cxn>
              <a:cxn ang="0">
                <a:pos x="31" y="35"/>
              </a:cxn>
              <a:cxn ang="0">
                <a:pos x="33" y="30"/>
              </a:cxn>
              <a:cxn ang="0">
                <a:pos x="35" y="20"/>
              </a:cxn>
              <a:cxn ang="0">
                <a:pos x="33" y="13"/>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8" name="Freeform 210"/>
          <p:cNvSpPr>
            <a:spLocks/>
          </p:cNvSpPr>
          <p:nvPr>
            <p:custDataLst>
              <p:tags r:id="rId135"/>
            </p:custDataLst>
          </p:nvPr>
        </p:nvSpPr>
        <p:spPr bwMode="auto">
          <a:xfrm>
            <a:off x="2739703" y="5837039"/>
            <a:ext cx="20637" cy="55563"/>
          </a:xfrm>
          <a:custGeom>
            <a:avLst/>
            <a:gdLst/>
            <a:ahLst/>
            <a:cxnLst>
              <a:cxn ang="0">
                <a:pos x="53" y="0"/>
              </a:cxn>
              <a:cxn ang="0">
                <a:pos x="41" y="1"/>
              </a:cxn>
              <a:cxn ang="0">
                <a:pos x="32" y="2"/>
              </a:cxn>
              <a:cxn ang="0">
                <a:pos x="25" y="5"/>
              </a:cxn>
              <a:cxn ang="0">
                <a:pos x="21" y="7"/>
              </a:cxn>
              <a:cxn ang="0">
                <a:pos x="17" y="10"/>
              </a:cxn>
              <a:cxn ang="0">
                <a:pos x="13" y="13"/>
              </a:cxn>
              <a:cxn ang="0">
                <a:pos x="8" y="16"/>
              </a:cxn>
              <a:cxn ang="0">
                <a:pos x="0" y="18"/>
              </a:cxn>
              <a:cxn ang="0">
                <a:pos x="5" y="20"/>
              </a:cxn>
              <a:cxn ang="0">
                <a:pos x="11" y="21"/>
              </a:cxn>
              <a:cxn ang="0">
                <a:pos x="17" y="21"/>
              </a:cxn>
              <a:cxn ang="0">
                <a:pos x="24" y="21"/>
              </a:cxn>
              <a:cxn ang="0">
                <a:pos x="38" y="19"/>
              </a:cxn>
              <a:cxn ang="0">
                <a:pos x="53" y="18"/>
              </a:cxn>
              <a:cxn ang="0">
                <a:pos x="53" y="0"/>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59" name="Freeform 211"/>
          <p:cNvSpPr>
            <a:spLocks/>
          </p:cNvSpPr>
          <p:nvPr>
            <p:custDataLst>
              <p:tags r:id="rId136"/>
            </p:custDataLst>
          </p:nvPr>
        </p:nvSpPr>
        <p:spPr bwMode="auto">
          <a:xfrm>
            <a:off x="2763515" y="5851327"/>
            <a:ext cx="17463" cy="57150"/>
          </a:xfrm>
          <a:custGeom>
            <a:avLst/>
            <a:gdLst/>
            <a:ahLst/>
            <a:cxnLst>
              <a:cxn ang="0">
                <a:pos x="22" y="0"/>
              </a:cxn>
              <a:cxn ang="0">
                <a:pos x="12" y="0"/>
              </a:cxn>
              <a:cxn ang="0">
                <a:pos x="2" y="0"/>
              </a:cxn>
              <a:cxn ang="0">
                <a:pos x="1" y="0"/>
              </a:cxn>
              <a:cxn ang="0">
                <a:pos x="0" y="1"/>
              </a:cxn>
              <a:cxn ang="0">
                <a:pos x="0" y="3"/>
              </a:cxn>
              <a:cxn ang="0">
                <a:pos x="0" y="6"/>
              </a:cxn>
              <a:cxn ang="0">
                <a:pos x="1" y="10"/>
              </a:cxn>
              <a:cxn ang="0">
                <a:pos x="2" y="12"/>
              </a:cxn>
              <a:cxn ang="0">
                <a:pos x="3" y="18"/>
              </a:cxn>
              <a:cxn ang="0">
                <a:pos x="5" y="25"/>
              </a:cxn>
              <a:cxn ang="0">
                <a:pos x="10" y="30"/>
              </a:cxn>
              <a:cxn ang="0">
                <a:pos x="15" y="34"/>
              </a:cxn>
              <a:cxn ang="0">
                <a:pos x="21" y="37"/>
              </a:cxn>
              <a:cxn ang="0">
                <a:pos x="27" y="38"/>
              </a:cxn>
              <a:cxn ang="0">
                <a:pos x="35" y="38"/>
              </a:cxn>
              <a:cxn ang="0">
                <a:pos x="43" y="37"/>
              </a:cxn>
              <a:cxn ang="0">
                <a:pos x="40" y="29"/>
              </a:cxn>
              <a:cxn ang="0">
                <a:pos x="36" y="23"/>
              </a:cxn>
              <a:cxn ang="0">
                <a:pos x="33" y="17"/>
              </a:cxn>
              <a:cxn ang="0">
                <a:pos x="30" y="13"/>
              </a:cxn>
              <a:cxn ang="0">
                <a:pos x="27" y="10"/>
              </a:cxn>
              <a:cxn ang="0">
                <a:pos x="24" y="7"/>
              </a:cxn>
              <a:cxn ang="0">
                <a:pos x="23" y="4"/>
              </a:cxn>
              <a:cxn ang="0">
                <a:pos x="22" y="0"/>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60" name="Freeform 212"/>
          <p:cNvSpPr>
            <a:spLocks/>
          </p:cNvSpPr>
          <p:nvPr>
            <p:custDataLst>
              <p:tags r:id="rId137"/>
            </p:custDataLst>
          </p:nvPr>
        </p:nvSpPr>
        <p:spPr bwMode="auto">
          <a:xfrm>
            <a:off x="2765103" y="5879902"/>
            <a:ext cx="6350" cy="57150"/>
          </a:xfrm>
          <a:custGeom>
            <a:avLst/>
            <a:gdLst/>
            <a:ahLst/>
            <a:cxnLst>
              <a:cxn ang="0">
                <a:pos x="0" y="0"/>
              </a:cxn>
              <a:cxn ang="0">
                <a:pos x="1" y="2"/>
              </a:cxn>
              <a:cxn ang="0">
                <a:pos x="2" y="3"/>
              </a:cxn>
              <a:cxn ang="0">
                <a:pos x="4" y="4"/>
              </a:cxn>
              <a:cxn ang="0">
                <a:pos x="7" y="5"/>
              </a:cxn>
              <a:cxn ang="0">
                <a:pos x="11" y="4"/>
              </a:cxn>
              <a:cxn ang="0">
                <a:pos x="14" y="3"/>
              </a:cxn>
              <a:cxn ang="0">
                <a:pos x="17" y="2"/>
              </a:cxn>
              <a:cxn ang="0">
                <a:pos x="20" y="0"/>
              </a:cxn>
              <a:cxn ang="0">
                <a:pos x="0" y="0"/>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61" name="Freeform 213"/>
          <p:cNvSpPr>
            <a:spLocks/>
          </p:cNvSpPr>
          <p:nvPr>
            <p:custDataLst>
              <p:tags r:id="rId138"/>
            </p:custDataLst>
          </p:nvPr>
        </p:nvSpPr>
        <p:spPr bwMode="auto">
          <a:xfrm>
            <a:off x="2839715" y="5949752"/>
            <a:ext cx="34925" cy="57150"/>
          </a:xfrm>
          <a:custGeom>
            <a:avLst/>
            <a:gdLst/>
            <a:ahLst/>
            <a:cxnLst>
              <a:cxn ang="0">
                <a:pos x="40" y="0"/>
              </a:cxn>
              <a:cxn ang="0">
                <a:pos x="32" y="1"/>
              </a:cxn>
              <a:cxn ang="0">
                <a:pos x="26" y="2"/>
              </a:cxn>
              <a:cxn ang="0">
                <a:pos x="20" y="5"/>
              </a:cxn>
              <a:cxn ang="0">
                <a:pos x="15" y="8"/>
              </a:cxn>
              <a:cxn ang="0">
                <a:pos x="6" y="14"/>
              </a:cxn>
              <a:cxn ang="0">
                <a:pos x="0" y="19"/>
              </a:cxn>
              <a:cxn ang="0">
                <a:pos x="20" y="20"/>
              </a:cxn>
              <a:cxn ang="0">
                <a:pos x="39" y="22"/>
              </a:cxn>
              <a:cxn ang="0">
                <a:pos x="49" y="22"/>
              </a:cxn>
              <a:cxn ang="0">
                <a:pos x="57" y="22"/>
              </a:cxn>
              <a:cxn ang="0">
                <a:pos x="65" y="21"/>
              </a:cxn>
              <a:cxn ang="0">
                <a:pos x="73" y="19"/>
              </a:cxn>
              <a:cxn ang="0">
                <a:pos x="64" y="14"/>
              </a:cxn>
              <a:cxn ang="0">
                <a:pos x="56" y="8"/>
              </a:cxn>
              <a:cxn ang="0">
                <a:pos x="53" y="5"/>
              </a:cxn>
              <a:cxn ang="0">
                <a:pos x="49" y="2"/>
              </a:cxn>
              <a:cxn ang="0">
                <a:pos x="44" y="1"/>
              </a:cxn>
              <a:cxn ang="0">
                <a:pos x="40" y="0"/>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62" name="Freeform 214"/>
          <p:cNvSpPr>
            <a:spLocks/>
          </p:cNvSpPr>
          <p:nvPr>
            <p:custDataLst>
              <p:tags r:id="rId139"/>
            </p:custDataLst>
          </p:nvPr>
        </p:nvSpPr>
        <p:spPr bwMode="auto">
          <a:xfrm>
            <a:off x="2877815" y="5891014"/>
            <a:ext cx="123825" cy="100013"/>
          </a:xfrm>
          <a:custGeom>
            <a:avLst/>
            <a:gdLst/>
            <a:ahLst/>
            <a:cxnLst>
              <a:cxn ang="0">
                <a:pos x="235" y="168"/>
              </a:cxn>
              <a:cxn ang="0">
                <a:pos x="188" y="171"/>
              </a:cxn>
              <a:cxn ang="0">
                <a:pos x="168" y="168"/>
              </a:cxn>
              <a:cxn ang="0">
                <a:pos x="155" y="164"/>
              </a:cxn>
              <a:cxn ang="0">
                <a:pos x="130" y="135"/>
              </a:cxn>
              <a:cxn ang="0">
                <a:pos x="104" y="94"/>
              </a:cxn>
              <a:cxn ang="0">
                <a:pos x="94" y="74"/>
              </a:cxn>
              <a:cxn ang="0">
                <a:pos x="87" y="51"/>
              </a:cxn>
              <a:cxn ang="0">
                <a:pos x="83" y="27"/>
              </a:cxn>
              <a:cxn ang="0">
                <a:pos x="43" y="0"/>
              </a:cxn>
              <a:cxn ang="0">
                <a:pos x="28" y="52"/>
              </a:cxn>
              <a:cxn ang="0">
                <a:pos x="18" y="61"/>
              </a:cxn>
              <a:cxn ang="0">
                <a:pos x="6" y="69"/>
              </a:cxn>
              <a:cxn ang="0">
                <a:pos x="0" y="73"/>
              </a:cxn>
              <a:cxn ang="0">
                <a:pos x="1" y="75"/>
              </a:cxn>
              <a:cxn ang="0">
                <a:pos x="9" y="81"/>
              </a:cxn>
              <a:cxn ang="0">
                <a:pos x="37" y="111"/>
              </a:cxn>
              <a:cxn ang="0">
                <a:pos x="45" y="122"/>
              </a:cxn>
              <a:cxn ang="0">
                <a:pos x="53" y="129"/>
              </a:cxn>
              <a:cxn ang="0">
                <a:pos x="62" y="134"/>
              </a:cxn>
              <a:cxn ang="0">
                <a:pos x="71" y="136"/>
              </a:cxn>
              <a:cxn ang="0">
                <a:pos x="76" y="141"/>
              </a:cxn>
              <a:cxn ang="0">
                <a:pos x="79" y="148"/>
              </a:cxn>
              <a:cxn ang="0">
                <a:pos x="86" y="153"/>
              </a:cxn>
              <a:cxn ang="0">
                <a:pos x="99" y="154"/>
              </a:cxn>
              <a:cxn ang="0">
                <a:pos x="106" y="157"/>
              </a:cxn>
              <a:cxn ang="0">
                <a:pos x="109" y="163"/>
              </a:cxn>
              <a:cxn ang="0">
                <a:pos x="109" y="179"/>
              </a:cxn>
              <a:cxn ang="0">
                <a:pos x="111" y="189"/>
              </a:cxn>
              <a:cxn ang="0">
                <a:pos x="115" y="193"/>
              </a:cxn>
              <a:cxn ang="0">
                <a:pos x="129" y="193"/>
              </a:cxn>
              <a:cxn ang="0">
                <a:pos x="164" y="191"/>
              </a:cxn>
              <a:cxn ang="0">
                <a:pos x="180" y="189"/>
              </a:cxn>
              <a:cxn ang="0">
                <a:pos x="192" y="186"/>
              </a:cxn>
              <a:cxn ang="0">
                <a:pos x="212" y="188"/>
              </a:cxn>
              <a:cxn ang="0">
                <a:pos x="281" y="167"/>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63" name="Freeform 215"/>
          <p:cNvSpPr>
            <a:spLocks/>
          </p:cNvSpPr>
          <p:nvPr>
            <p:custDataLst>
              <p:tags r:id="rId140"/>
            </p:custDataLst>
          </p:nvPr>
        </p:nvSpPr>
        <p:spPr bwMode="auto">
          <a:xfrm>
            <a:off x="2430140" y="3657402"/>
            <a:ext cx="52388" cy="58737"/>
          </a:xfrm>
          <a:custGeom>
            <a:avLst/>
            <a:gdLst/>
            <a:ahLst/>
            <a:cxnLst>
              <a:cxn ang="0">
                <a:pos x="0" y="18"/>
              </a:cxn>
              <a:cxn ang="0">
                <a:pos x="4" y="26"/>
              </a:cxn>
              <a:cxn ang="0">
                <a:pos x="10" y="33"/>
              </a:cxn>
              <a:cxn ang="0">
                <a:pos x="15" y="37"/>
              </a:cxn>
              <a:cxn ang="0">
                <a:pos x="21" y="41"/>
              </a:cxn>
              <a:cxn ang="0">
                <a:pos x="27" y="44"/>
              </a:cxn>
              <a:cxn ang="0">
                <a:pos x="35" y="46"/>
              </a:cxn>
              <a:cxn ang="0">
                <a:pos x="43" y="48"/>
              </a:cxn>
              <a:cxn ang="0">
                <a:pos x="51" y="49"/>
              </a:cxn>
              <a:cxn ang="0">
                <a:pos x="67" y="50"/>
              </a:cxn>
              <a:cxn ang="0">
                <a:pos x="85" y="51"/>
              </a:cxn>
              <a:cxn ang="0">
                <a:pos x="102" y="52"/>
              </a:cxn>
              <a:cxn ang="0">
                <a:pos x="120" y="56"/>
              </a:cxn>
              <a:cxn ang="0">
                <a:pos x="120" y="37"/>
              </a:cxn>
              <a:cxn ang="0">
                <a:pos x="111" y="34"/>
              </a:cxn>
              <a:cxn ang="0">
                <a:pos x="102" y="30"/>
              </a:cxn>
              <a:cxn ang="0">
                <a:pos x="94" y="24"/>
              </a:cxn>
              <a:cxn ang="0">
                <a:pos x="88" y="18"/>
              </a:cxn>
              <a:cxn ang="0">
                <a:pos x="81" y="13"/>
              </a:cxn>
              <a:cxn ang="0">
                <a:pos x="75" y="7"/>
              </a:cxn>
              <a:cxn ang="0">
                <a:pos x="67" y="3"/>
              </a:cxn>
              <a:cxn ang="0">
                <a:pos x="60" y="0"/>
              </a:cxn>
              <a:cxn ang="0">
                <a:pos x="55" y="1"/>
              </a:cxn>
              <a:cxn ang="0">
                <a:pos x="48" y="3"/>
              </a:cxn>
              <a:cxn ang="0">
                <a:pos x="41" y="6"/>
              </a:cxn>
              <a:cxn ang="0">
                <a:pos x="33" y="9"/>
              </a:cxn>
              <a:cxn ang="0">
                <a:pos x="24" y="13"/>
              </a:cxn>
              <a:cxn ang="0">
                <a:pos x="16" y="15"/>
              </a:cxn>
              <a:cxn ang="0">
                <a:pos x="8" y="18"/>
              </a:cxn>
              <a:cxn ang="0">
                <a:pos x="0" y="18"/>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64" name="Freeform 216"/>
          <p:cNvSpPr>
            <a:spLocks/>
          </p:cNvSpPr>
          <p:nvPr>
            <p:custDataLst>
              <p:tags r:id="rId141"/>
            </p:custDataLst>
          </p:nvPr>
        </p:nvSpPr>
        <p:spPr bwMode="auto">
          <a:xfrm>
            <a:off x="2287265" y="3519289"/>
            <a:ext cx="250825" cy="109538"/>
          </a:xfrm>
          <a:custGeom>
            <a:avLst/>
            <a:gdLst/>
            <a:ahLst/>
            <a:cxnLst>
              <a:cxn ang="0">
                <a:pos x="127" y="1"/>
              </a:cxn>
              <a:cxn ang="0">
                <a:pos x="95" y="6"/>
              </a:cxn>
              <a:cxn ang="0">
                <a:pos x="66" y="16"/>
              </a:cxn>
              <a:cxn ang="0">
                <a:pos x="43" y="26"/>
              </a:cxn>
              <a:cxn ang="0">
                <a:pos x="30" y="35"/>
              </a:cxn>
              <a:cxn ang="0">
                <a:pos x="16" y="51"/>
              </a:cxn>
              <a:cxn ang="0">
                <a:pos x="4" y="71"/>
              </a:cxn>
              <a:cxn ang="0">
                <a:pos x="0" y="82"/>
              </a:cxn>
              <a:cxn ang="0">
                <a:pos x="1" y="86"/>
              </a:cxn>
              <a:cxn ang="0">
                <a:pos x="13" y="86"/>
              </a:cxn>
              <a:cxn ang="0">
                <a:pos x="29" y="83"/>
              </a:cxn>
              <a:cxn ang="0">
                <a:pos x="52" y="75"/>
              </a:cxn>
              <a:cxn ang="0">
                <a:pos x="80" y="58"/>
              </a:cxn>
              <a:cxn ang="0">
                <a:pos x="102" y="46"/>
              </a:cxn>
              <a:cxn ang="0">
                <a:pos x="119" y="40"/>
              </a:cxn>
              <a:cxn ang="0">
                <a:pos x="175" y="37"/>
              </a:cxn>
              <a:cxn ang="0">
                <a:pos x="176" y="48"/>
              </a:cxn>
              <a:cxn ang="0">
                <a:pos x="180" y="55"/>
              </a:cxn>
              <a:cxn ang="0">
                <a:pos x="184" y="59"/>
              </a:cxn>
              <a:cxn ang="0">
                <a:pos x="190" y="61"/>
              </a:cxn>
              <a:cxn ang="0">
                <a:pos x="229" y="61"/>
              </a:cxn>
              <a:cxn ang="0">
                <a:pos x="269" y="78"/>
              </a:cxn>
              <a:cxn ang="0">
                <a:pos x="302" y="95"/>
              </a:cxn>
              <a:cxn ang="0">
                <a:pos x="336" y="111"/>
              </a:cxn>
              <a:cxn ang="0">
                <a:pos x="375" y="123"/>
              </a:cxn>
              <a:cxn ang="0">
                <a:pos x="376" y="134"/>
              </a:cxn>
              <a:cxn ang="0">
                <a:pos x="382" y="142"/>
              </a:cxn>
              <a:cxn ang="0">
                <a:pos x="396" y="152"/>
              </a:cxn>
              <a:cxn ang="0">
                <a:pos x="428" y="166"/>
              </a:cxn>
              <a:cxn ang="0">
                <a:pos x="402" y="191"/>
              </a:cxn>
              <a:cxn ang="0">
                <a:pos x="407" y="197"/>
              </a:cxn>
              <a:cxn ang="0">
                <a:pos x="414" y="201"/>
              </a:cxn>
              <a:cxn ang="0">
                <a:pos x="429" y="204"/>
              </a:cxn>
              <a:cxn ang="0">
                <a:pos x="461" y="204"/>
              </a:cxn>
              <a:cxn ang="0">
                <a:pos x="555" y="189"/>
              </a:cxn>
              <a:cxn ang="0">
                <a:pos x="559" y="183"/>
              </a:cxn>
              <a:cxn ang="0">
                <a:pos x="565" y="177"/>
              </a:cxn>
              <a:cxn ang="0">
                <a:pos x="572" y="173"/>
              </a:cxn>
              <a:cxn ang="0">
                <a:pos x="574" y="161"/>
              </a:cxn>
              <a:cxn ang="0">
                <a:pos x="561" y="153"/>
              </a:cxn>
              <a:cxn ang="0">
                <a:pos x="532" y="148"/>
              </a:cxn>
              <a:cxn ang="0">
                <a:pos x="504" y="138"/>
              </a:cxn>
              <a:cxn ang="0">
                <a:pos x="475" y="124"/>
              </a:cxn>
              <a:cxn ang="0">
                <a:pos x="433" y="100"/>
              </a:cxn>
              <a:cxn ang="0">
                <a:pos x="383" y="68"/>
              </a:cxn>
              <a:cxn ang="0">
                <a:pos x="358" y="54"/>
              </a:cxn>
              <a:cxn ang="0">
                <a:pos x="348" y="52"/>
              </a:cxn>
              <a:cxn ang="0">
                <a:pos x="330" y="52"/>
              </a:cxn>
              <a:cxn ang="0">
                <a:pos x="312" y="51"/>
              </a:cxn>
              <a:cxn ang="0">
                <a:pos x="302" y="49"/>
              </a:cxn>
              <a:cxn ang="0">
                <a:pos x="294" y="43"/>
              </a:cxn>
              <a:cxn ang="0">
                <a:pos x="290" y="32"/>
              </a:cxn>
              <a:cxn ang="0">
                <a:pos x="142" y="0"/>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65" name="Freeform 217"/>
          <p:cNvSpPr>
            <a:spLocks/>
          </p:cNvSpPr>
          <p:nvPr>
            <p:custDataLst>
              <p:tags r:id="rId142"/>
            </p:custDataLst>
          </p:nvPr>
        </p:nvSpPr>
        <p:spPr bwMode="auto">
          <a:xfrm>
            <a:off x="2592065" y="3622477"/>
            <a:ext cx="88900" cy="69850"/>
          </a:xfrm>
          <a:custGeom>
            <a:avLst/>
            <a:gdLst/>
            <a:ahLst/>
            <a:cxnLst>
              <a:cxn ang="0">
                <a:pos x="41" y="129"/>
              </a:cxn>
              <a:cxn ang="0">
                <a:pos x="50" y="121"/>
              </a:cxn>
              <a:cxn ang="0">
                <a:pos x="60" y="115"/>
              </a:cxn>
              <a:cxn ang="0">
                <a:pos x="70" y="110"/>
              </a:cxn>
              <a:cxn ang="0">
                <a:pos x="81" y="105"/>
              </a:cxn>
              <a:cxn ang="0">
                <a:pos x="105" y="99"/>
              </a:cxn>
              <a:cxn ang="0">
                <a:pos x="129" y="92"/>
              </a:cxn>
              <a:cxn ang="0">
                <a:pos x="152" y="87"/>
              </a:cxn>
              <a:cxn ang="0">
                <a:pos x="173" y="81"/>
              </a:cxn>
              <a:cxn ang="0">
                <a:pos x="182" y="77"/>
              </a:cxn>
              <a:cxn ang="0">
                <a:pos x="191" y="73"/>
              </a:cxn>
              <a:cxn ang="0">
                <a:pos x="200" y="67"/>
              </a:cxn>
              <a:cxn ang="0">
                <a:pos x="207" y="61"/>
              </a:cxn>
              <a:cxn ang="0">
                <a:pos x="198" y="54"/>
              </a:cxn>
              <a:cxn ang="0">
                <a:pos x="188" y="47"/>
              </a:cxn>
              <a:cxn ang="0">
                <a:pos x="179" y="42"/>
              </a:cxn>
              <a:cxn ang="0">
                <a:pos x="169" y="36"/>
              </a:cxn>
              <a:cxn ang="0">
                <a:pos x="150" y="29"/>
              </a:cxn>
              <a:cxn ang="0">
                <a:pos x="129" y="23"/>
              </a:cxn>
              <a:cxn ang="0">
                <a:pos x="107" y="18"/>
              </a:cxn>
              <a:cxn ang="0">
                <a:pos x="85" y="13"/>
              </a:cxn>
              <a:cxn ang="0">
                <a:pos x="63" y="7"/>
              </a:cxn>
              <a:cxn ang="0">
                <a:pos x="41" y="0"/>
              </a:cxn>
              <a:cxn ang="0">
                <a:pos x="0" y="0"/>
              </a:cxn>
              <a:cxn ang="0">
                <a:pos x="1" y="6"/>
              </a:cxn>
              <a:cxn ang="0">
                <a:pos x="2" y="13"/>
              </a:cxn>
              <a:cxn ang="0">
                <a:pos x="4" y="19"/>
              </a:cxn>
              <a:cxn ang="0">
                <a:pos x="6" y="25"/>
              </a:cxn>
              <a:cxn ang="0">
                <a:pos x="10" y="35"/>
              </a:cxn>
              <a:cxn ang="0">
                <a:pos x="13" y="46"/>
              </a:cxn>
              <a:cxn ang="0">
                <a:pos x="17" y="54"/>
              </a:cxn>
              <a:cxn ang="0">
                <a:pos x="18" y="62"/>
              </a:cxn>
              <a:cxn ang="0">
                <a:pos x="17" y="65"/>
              </a:cxn>
              <a:cxn ang="0">
                <a:pos x="14" y="68"/>
              </a:cxn>
              <a:cxn ang="0">
                <a:pos x="11" y="71"/>
              </a:cxn>
              <a:cxn ang="0">
                <a:pos x="7" y="73"/>
              </a:cxn>
              <a:cxn ang="0">
                <a:pos x="0" y="104"/>
              </a:cxn>
              <a:cxn ang="0">
                <a:pos x="4" y="106"/>
              </a:cxn>
              <a:cxn ang="0">
                <a:pos x="13" y="110"/>
              </a:cxn>
              <a:cxn ang="0">
                <a:pos x="19" y="113"/>
              </a:cxn>
              <a:cxn ang="0">
                <a:pos x="25" y="117"/>
              </a:cxn>
              <a:cxn ang="0">
                <a:pos x="33" y="122"/>
              </a:cxn>
              <a:cxn ang="0">
                <a:pos x="41" y="129"/>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66" name="Freeform 218"/>
          <p:cNvSpPr>
            <a:spLocks/>
          </p:cNvSpPr>
          <p:nvPr>
            <p:custDataLst>
              <p:tags r:id="rId143"/>
            </p:custDataLst>
          </p:nvPr>
        </p:nvSpPr>
        <p:spPr bwMode="auto">
          <a:xfrm>
            <a:off x="2160265" y="3682802"/>
            <a:ext cx="33338" cy="84137"/>
          </a:xfrm>
          <a:custGeom>
            <a:avLst/>
            <a:gdLst/>
            <a:ahLst/>
            <a:cxnLst>
              <a:cxn ang="0">
                <a:pos x="72" y="0"/>
              </a:cxn>
              <a:cxn ang="0">
                <a:pos x="69" y="4"/>
              </a:cxn>
              <a:cxn ang="0">
                <a:pos x="67" y="9"/>
              </a:cxn>
              <a:cxn ang="0">
                <a:pos x="66" y="13"/>
              </a:cxn>
              <a:cxn ang="0">
                <a:pos x="66" y="18"/>
              </a:cxn>
              <a:cxn ang="0">
                <a:pos x="66" y="27"/>
              </a:cxn>
              <a:cxn ang="0">
                <a:pos x="66" y="37"/>
              </a:cxn>
              <a:cxn ang="0">
                <a:pos x="69" y="43"/>
              </a:cxn>
              <a:cxn ang="0">
                <a:pos x="71" y="50"/>
              </a:cxn>
              <a:cxn ang="0">
                <a:pos x="71" y="57"/>
              </a:cxn>
              <a:cxn ang="0">
                <a:pos x="71" y="65"/>
              </a:cxn>
              <a:cxn ang="0">
                <a:pos x="69" y="73"/>
              </a:cxn>
              <a:cxn ang="0">
                <a:pos x="67" y="82"/>
              </a:cxn>
              <a:cxn ang="0">
                <a:pos x="65" y="91"/>
              </a:cxn>
              <a:cxn ang="0">
                <a:pos x="61" y="100"/>
              </a:cxn>
              <a:cxn ang="0">
                <a:pos x="53" y="116"/>
              </a:cxn>
              <a:cxn ang="0">
                <a:pos x="44" y="131"/>
              </a:cxn>
              <a:cxn ang="0">
                <a:pos x="34" y="144"/>
              </a:cxn>
              <a:cxn ang="0">
                <a:pos x="26" y="154"/>
              </a:cxn>
              <a:cxn ang="0">
                <a:pos x="26" y="141"/>
              </a:cxn>
              <a:cxn ang="0">
                <a:pos x="15" y="144"/>
              </a:cxn>
              <a:cxn ang="0">
                <a:pos x="0" y="148"/>
              </a:cxn>
              <a:cxn ang="0">
                <a:pos x="3" y="129"/>
              </a:cxn>
              <a:cxn ang="0">
                <a:pos x="8" y="105"/>
              </a:cxn>
              <a:cxn ang="0">
                <a:pos x="9" y="92"/>
              </a:cxn>
              <a:cxn ang="0">
                <a:pos x="12" y="77"/>
              </a:cxn>
              <a:cxn ang="0">
                <a:pos x="15" y="63"/>
              </a:cxn>
              <a:cxn ang="0">
                <a:pos x="20" y="49"/>
              </a:cxn>
              <a:cxn ang="0">
                <a:pos x="20" y="0"/>
              </a:cxn>
              <a:cxn ang="0">
                <a:pos x="25" y="0"/>
              </a:cxn>
              <a:cxn ang="0">
                <a:pos x="38" y="0"/>
              </a:cxn>
              <a:cxn ang="0">
                <a:pos x="56" y="0"/>
              </a:cxn>
              <a:cxn ang="0">
                <a:pos x="72" y="0"/>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67" name="Freeform 219"/>
          <p:cNvSpPr>
            <a:spLocks/>
          </p:cNvSpPr>
          <p:nvPr>
            <p:custDataLst>
              <p:tags r:id="rId144"/>
            </p:custDataLst>
          </p:nvPr>
        </p:nvSpPr>
        <p:spPr bwMode="auto">
          <a:xfrm>
            <a:off x="2080890" y="3682802"/>
            <a:ext cx="93663" cy="146050"/>
          </a:xfrm>
          <a:custGeom>
            <a:avLst/>
            <a:gdLst/>
            <a:ahLst/>
            <a:cxnLst>
              <a:cxn ang="0">
                <a:pos x="8" y="207"/>
              </a:cxn>
              <a:cxn ang="0">
                <a:pos x="12" y="181"/>
              </a:cxn>
              <a:cxn ang="0">
                <a:pos x="24" y="148"/>
              </a:cxn>
              <a:cxn ang="0">
                <a:pos x="35" y="118"/>
              </a:cxn>
              <a:cxn ang="0">
                <a:pos x="44" y="112"/>
              </a:cxn>
              <a:cxn ang="0">
                <a:pos x="65" y="111"/>
              </a:cxn>
              <a:cxn ang="0">
                <a:pos x="89" y="111"/>
              </a:cxn>
              <a:cxn ang="0">
                <a:pos x="106" y="110"/>
              </a:cxn>
              <a:cxn ang="0">
                <a:pos x="120" y="105"/>
              </a:cxn>
              <a:cxn ang="0">
                <a:pos x="130" y="94"/>
              </a:cxn>
              <a:cxn ang="0">
                <a:pos x="113" y="73"/>
              </a:cxn>
              <a:cxn ang="0">
                <a:pos x="86" y="58"/>
              </a:cxn>
              <a:cxn ang="0">
                <a:pos x="77" y="49"/>
              </a:cxn>
              <a:cxn ang="0">
                <a:pos x="74" y="41"/>
              </a:cxn>
              <a:cxn ang="0">
                <a:pos x="75" y="34"/>
              </a:cxn>
              <a:cxn ang="0">
                <a:pos x="82" y="28"/>
              </a:cxn>
              <a:cxn ang="0">
                <a:pos x="101" y="19"/>
              </a:cxn>
              <a:cxn ang="0">
                <a:pos x="150" y="3"/>
              </a:cxn>
              <a:cxn ang="0">
                <a:pos x="180" y="0"/>
              </a:cxn>
              <a:cxn ang="0">
                <a:pos x="198" y="0"/>
              </a:cxn>
              <a:cxn ang="0">
                <a:pos x="207" y="49"/>
              </a:cxn>
              <a:cxn ang="0">
                <a:pos x="199" y="77"/>
              </a:cxn>
              <a:cxn ang="0">
                <a:pos x="195" y="105"/>
              </a:cxn>
              <a:cxn ang="0">
                <a:pos x="187" y="148"/>
              </a:cxn>
              <a:cxn ang="0">
                <a:pos x="213" y="154"/>
              </a:cxn>
              <a:cxn ang="0">
                <a:pos x="214" y="166"/>
              </a:cxn>
              <a:cxn ang="0">
                <a:pos x="210" y="174"/>
              </a:cxn>
              <a:cxn ang="0">
                <a:pos x="207" y="177"/>
              </a:cxn>
              <a:cxn ang="0">
                <a:pos x="200" y="178"/>
              </a:cxn>
              <a:cxn ang="0">
                <a:pos x="192" y="196"/>
              </a:cxn>
              <a:cxn ang="0">
                <a:pos x="181" y="214"/>
              </a:cxn>
              <a:cxn ang="0">
                <a:pos x="155" y="243"/>
              </a:cxn>
              <a:cxn ang="0">
                <a:pos x="120" y="271"/>
              </a:cxn>
              <a:cxn ang="0">
                <a:pos x="87" y="261"/>
              </a:cxn>
              <a:cxn ang="0">
                <a:pos x="55" y="248"/>
              </a:cxn>
              <a:cxn ang="0">
                <a:pos x="0" y="22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68" name="Freeform 220"/>
          <p:cNvSpPr>
            <a:spLocks/>
          </p:cNvSpPr>
          <p:nvPr>
            <p:custDataLst>
              <p:tags r:id="rId145"/>
            </p:custDataLst>
          </p:nvPr>
        </p:nvSpPr>
        <p:spPr bwMode="auto">
          <a:xfrm>
            <a:off x="2128515" y="3793927"/>
            <a:ext cx="71438" cy="57150"/>
          </a:xfrm>
          <a:custGeom>
            <a:avLst/>
            <a:gdLst/>
            <a:ahLst/>
            <a:cxnLst>
              <a:cxn ang="0">
                <a:pos x="60" y="0"/>
              </a:cxn>
              <a:cxn ang="0">
                <a:pos x="83" y="14"/>
              </a:cxn>
              <a:cxn ang="0">
                <a:pos x="104" y="24"/>
              </a:cxn>
              <a:cxn ang="0">
                <a:pos x="115" y="28"/>
              </a:cxn>
              <a:cxn ang="0">
                <a:pos x="126" y="31"/>
              </a:cxn>
              <a:cxn ang="0">
                <a:pos x="133" y="32"/>
              </a:cxn>
              <a:cxn ang="0">
                <a:pos x="139" y="32"/>
              </a:cxn>
              <a:cxn ang="0">
                <a:pos x="146" y="31"/>
              </a:cxn>
              <a:cxn ang="0">
                <a:pos x="153" y="30"/>
              </a:cxn>
              <a:cxn ang="0">
                <a:pos x="153" y="56"/>
              </a:cxn>
              <a:cxn ang="0">
                <a:pos x="149" y="60"/>
              </a:cxn>
              <a:cxn ang="0">
                <a:pos x="145" y="65"/>
              </a:cxn>
              <a:cxn ang="0">
                <a:pos x="138" y="69"/>
              </a:cxn>
              <a:cxn ang="0">
                <a:pos x="132" y="72"/>
              </a:cxn>
              <a:cxn ang="0">
                <a:pos x="125" y="75"/>
              </a:cxn>
              <a:cxn ang="0">
                <a:pos x="119" y="78"/>
              </a:cxn>
              <a:cxn ang="0">
                <a:pos x="112" y="79"/>
              </a:cxn>
              <a:cxn ang="0">
                <a:pos x="106" y="80"/>
              </a:cxn>
              <a:cxn ang="0">
                <a:pos x="90" y="74"/>
              </a:cxn>
              <a:cxn ang="0">
                <a:pos x="76" y="71"/>
              </a:cxn>
              <a:cxn ang="0">
                <a:pos x="63" y="69"/>
              </a:cxn>
              <a:cxn ang="0">
                <a:pos x="50" y="69"/>
              </a:cxn>
              <a:cxn ang="0">
                <a:pos x="39" y="68"/>
              </a:cxn>
              <a:cxn ang="0">
                <a:pos x="27" y="67"/>
              </a:cxn>
              <a:cxn ang="0">
                <a:pos x="14" y="65"/>
              </a:cxn>
              <a:cxn ang="0">
                <a:pos x="0" y="62"/>
              </a:cxn>
              <a:cxn ang="0">
                <a:pos x="7" y="58"/>
              </a:cxn>
              <a:cxn ang="0">
                <a:pos x="23" y="45"/>
              </a:cxn>
              <a:cxn ang="0">
                <a:pos x="34" y="37"/>
              </a:cxn>
              <a:cxn ang="0">
                <a:pos x="45" y="28"/>
              </a:cxn>
              <a:cxn ang="0">
                <a:pos x="56" y="17"/>
              </a:cxn>
              <a:cxn ang="0">
                <a:pos x="67" y="6"/>
              </a:cxn>
              <a:cxn ang="0">
                <a:pos x="60" y="0"/>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69" name="Freeform 221"/>
          <p:cNvSpPr>
            <a:spLocks/>
          </p:cNvSpPr>
          <p:nvPr>
            <p:custDataLst>
              <p:tags r:id="rId146"/>
            </p:custDataLst>
          </p:nvPr>
        </p:nvSpPr>
        <p:spPr bwMode="auto">
          <a:xfrm>
            <a:off x="2160265" y="3755827"/>
            <a:ext cx="142875" cy="87312"/>
          </a:xfrm>
          <a:custGeom>
            <a:avLst/>
            <a:gdLst/>
            <a:ahLst/>
            <a:cxnLst>
              <a:cxn ang="0">
                <a:pos x="0" y="77"/>
              </a:cxn>
              <a:cxn ang="0">
                <a:pos x="44" y="101"/>
              </a:cxn>
              <a:cxn ang="0">
                <a:pos x="66" y="108"/>
              </a:cxn>
              <a:cxn ang="0">
                <a:pos x="79" y="109"/>
              </a:cxn>
              <a:cxn ang="0">
                <a:pos x="93" y="107"/>
              </a:cxn>
              <a:cxn ang="0">
                <a:pos x="90" y="144"/>
              </a:cxn>
              <a:cxn ang="0">
                <a:pos x="95" y="154"/>
              </a:cxn>
              <a:cxn ang="0">
                <a:pos x="99" y="163"/>
              </a:cxn>
              <a:cxn ang="0">
                <a:pos x="107" y="168"/>
              </a:cxn>
              <a:cxn ang="0">
                <a:pos x="117" y="169"/>
              </a:cxn>
              <a:cxn ang="0">
                <a:pos x="123" y="166"/>
              </a:cxn>
              <a:cxn ang="0">
                <a:pos x="132" y="157"/>
              </a:cxn>
              <a:cxn ang="0">
                <a:pos x="146" y="136"/>
              </a:cxn>
              <a:cxn ang="0">
                <a:pos x="174" y="115"/>
              </a:cxn>
              <a:cxn ang="0">
                <a:pos x="214" y="96"/>
              </a:cxn>
              <a:cxn ang="0">
                <a:pos x="256" y="80"/>
              </a:cxn>
              <a:cxn ang="0">
                <a:pos x="304" y="65"/>
              </a:cxn>
              <a:cxn ang="0">
                <a:pos x="332" y="46"/>
              </a:cxn>
              <a:cxn ang="0">
                <a:pos x="332" y="22"/>
              </a:cxn>
              <a:cxn ang="0">
                <a:pos x="320" y="2"/>
              </a:cxn>
              <a:cxn ang="0">
                <a:pos x="283" y="1"/>
              </a:cxn>
              <a:cxn ang="0">
                <a:pos x="234" y="0"/>
              </a:cxn>
              <a:cxn ang="0">
                <a:pos x="180" y="1"/>
              </a:cxn>
              <a:cxn ang="0">
                <a:pos x="131" y="4"/>
              </a:cxn>
              <a:cxn ang="0">
                <a:pos x="90" y="10"/>
              </a:cxn>
              <a:cxn ang="0">
                <a:pos x="59" y="19"/>
              </a:cxn>
              <a:cxn ang="0">
                <a:pos x="42" y="22"/>
              </a:cxn>
              <a:cxn ang="0">
                <a:pos x="35" y="23"/>
              </a:cxn>
              <a:cxn ang="0">
                <a:pos x="34" y="26"/>
              </a:cxn>
              <a:cxn ang="0">
                <a:pos x="33" y="38"/>
              </a:cxn>
              <a:cxn ang="0">
                <a:pos x="29" y="44"/>
              </a:cxn>
              <a:cxn ang="0">
                <a:pos x="23" y="46"/>
              </a:cxn>
              <a:cxn ang="0">
                <a:pos x="19" y="55"/>
              </a:cxn>
              <a:cxn ang="0">
                <a:pos x="11" y="72"/>
              </a:cxn>
              <a:cxn ang="0">
                <a:pos x="7" y="83"/>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0" name="Freeform 222"/>
          <p:cNvSpPr>
            <a:spLocks/>
          </p:cNvSpPr>
          <p:nvPr>
            <p:custDataLst>
              <p:tags r:id="rId147"/>
            </p:custDataLst>
          </p:nvPr>
        </p:nvSpPr>
        <p:spPr bwMode="auto">
          <a:xfrm>
            <a:off x="2177728" y="3785989"/>
            <a:ext cx="125412" cy="122238"/>
          </a:xfrm>
          <a:custGeom>
            <a:avLst/>
            <a:gdLst/>
            <a:ahLst/>
            <a:cxnLst>
              <a:cxn ang="0">
                <a:pos x="44" y="86"/>
              </a:cxn>
              <a:cxn ang="0">
                <a:pos x="49" y="96"/>
              </a:cxn>
              <a:cxn ang="0">
                <a:pos x="53" y="105"/>
              </a:cxn>
              <a:cxn ang="0">
                <a:pos x="61" y="110"/>
              </a:cxn>
              <a:cxn ang="0">
                <a:pos x="71" y="111"/>
              </a:cxn>
              <a:cxn ang="0">
                <a:pos x="77" y="108"/>
              </a:cxn>
              <a:cxn ang="0">
                <a:pos x="86" y="99"/>
              </a:cxn>
              <a:cxn ang="0">
                <a:pos x="100" y="78"/>
              </a:cxn>
              <a:cxn ang="0">
                <a:pos x="128" y="57"/>
              </a:cxn>
              <a:cxn ang="0">
                <a:pos x="168" y="38"/>
              </a:cxn>
              <a:cxn ang="0">
                <a:pos x="210" y="22"/>
              </a:cxn>
              <a:cxn ang="0">
                <a:pos x="258" y="7"/>
              </a:cxn>
              <a:cxn ang="0">
                <a:pos x="286" y="11"/>
              </a:cxn>
              <a:cxn ang="0">
                <a:pos x="282" y="32"/>
              </a:cxn>
              <a:cxn ang="0">
                <a:pos x="272" y="70"/>
              </a:cxn>
              <a:cxn ang="0">
                <a:pos x="254" y="128"/>
              </a:cxn>
              <a:cxn ang="0">
                <a:pos x="244" y="174"/>
              </a:cxn>
              <a:cxn ang="0">
                <a:pos x="240" y="206"/>
              </a:cxn>
              <a:cxn ang="0">
                <a:pos x="146" y="216"/>
              </a:cxn>
              <a:cxn ang="0">
                <a:pos x="138" y="218"/>
              </a:cxn>
              <a:cxn ang="0">
                <a:pos x="132" y="223"/>
              </a:cxn>
              <a:cxn ang="0">
                <a:pos x="127" y="235"/>
              </a:cxn>
              <a:cxn ang="0">
                <a:pos x="109" y="217"/>
              </a:cxn>
              <a:cxn ang="0">
                <a:pos x="94" y="199"/>
              </a:cxn>
              <a:cxn ang="0">
                <a:pos x="69" y="160"/>
              </a:cxn>
              <a:cxn ang="0">
                <a:pos x="55" y="142"/>
              </a:cxn>
              <a:cxn ang="0">
                <a:pos x="41" y="125"/>
              </a:cxn>
              <a:cxn ang="0">
                <a:pos x="22" y="110"/>
              </a:cxn>
              <a:cxn ang="0">
                <a:pos x="0" y="99"/>
              </a:cxn>
              <a:cxn ang="0">
                <a:pos x="13" y="97"/>
              </a:cxn>
              <a:cxn ang="0">
                <a:pos x="26" y="91"/>
              </a:cxn>
              <a:cxn ang="0">
                <a:pos x="39" y="84"/>
              </a:cxn>
              <a:cxn ang="0">
                <a:pos x="47" y="7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1" name="Freeform 223"/>
          <p:cNvSpPr>
            <a:spLocks/>
          </p:cNvSpPr>
          <p:nvPr>
            <p:custDataLst>
              <p:tags r:id="rId148"/>
            </p:custDataLst>
          </p:nvPr>
        </p:nvSpPr>
        <p:spPr bwMode="auto">
          <a:xfrm>
            <a:off x="2228528" y="3898702"/>
            <a:ext cx="84137" cy="100012"/>
          </a:xfrm>
          <a:custGeom>
            <a:avLst/>
            <a:gdLst/>
            <a:ahLst/>
            <a:cxnLst>
              <a:cxn ang="0">
                <a:pos x="188" y="185"/>
              </a:cxn>
              <a:cxn ang="0">
                <a:pos x="175" y="185"/>
              </a:cxn>
              <a:cxn ang="0">
                <a:pos x="158" y="185"/>
              </a:cxn>
              <a:cxn ang="0">
                <a:pos x="144" y="180"/>
              </a:cxn>
              <a:cxn ang="0">
                <a:pos x="136" y="173"/>
              </a:cxn>
              <a:cxn ang="0">
                <a:pos x="129" y="163"/>
              </a:cxn>
              <a:cxn ang="0">
                <a:pos x="120" y="147"/>
              </a:cxn>
              <a:cxn ang="0">
                <a:pos x="110" y="131"/>
              </a:cxn>
              <a:cxn ang="0">
                <a:pos x="99" y="121"/>
              </a:cxn>
              <a:cxn ang="0">
                <a:pos x="93" y="126"/>
              </a:cxn>
              <a:cxn ang="0">
                <a:pos x="90" y="135"/>
              </a:cxn>
              <a:cxn ang="0">
                <a:pos x="84" y="130"/>
              </a:cxn>
              <a:cxn ang="0">
                <a:pos x="72" y="113"/>
              </a:cxn>
              <a:cxn ang="0">
                <a:pos x="56" y="87"/>
              </a:cxn>
              <a:cxn ang="0">
                <a:pos x="41" y="67"/>
              </a:cxn>
              <a:cxn ang="0">
                <a:pos x="31" y="58"/>
              </a:cxn>
              <a:cxn ang="0">
                <a:pos x="26" y="60"/>
              </a:cxn>
              <a:cxn ang="0">
                <a:pos x="29" y="69"/>
              </a:cxn>
              <a:cxn ang="0">
                <a:pos x="34" y="78"/>
              </a:cxn>
              <a:cxn ang="0">
                <a:pos x="41" y="84"/>
              </a:cxn>
              <a:cxn ang="0">
                <a:pos x="46" y="105"/>
              </a:cxn>
              <a:cxn ang="0">
                <a:pos x="13" y="98"/>
              </a:cxn>
              <a:cxn ang="0">
                <a:pos x="4" y="84"/>
              </a:cxn>
              <a:cxn ang="0">
                <a:pos x="0" y="60"/>
              </a:cxn>
              <a:cxn ang="0">
                <a:pos x="0" y="38"/>
              </a:cxn>
              <a:cxn ang="0">
                <a:pos x="3" y="28"/>
              </a:cxn>
              <a:cxn ang="0">
                <a:pos x="8" y="22"/>
              </a:cxn>
              <a:cxn ang="0">
                <a:pos x="14" y="13"/>
              </a:cxn>
              <a:cxn ang="0">
                <a:pos x="20" y="4"/>
              </a:cxn>
              <a:cxn ang="0">
                <a:pos x="28" y="0"/>
              </a:cxn>
              <a:cxn ang="0">
                <a:pos x="126" y="6"/>
              </a:cxn>
              <a:cxn ang="0">
                <a:pos x="127" y="21"/>
              </a:cxn>
              <a:cxn ang="0">
                <a:pos x="130" y="37"/>
              </a:cxn>
              <a:cxn ang="0">
                <a:pos x="143" y="70"/>
              </a:cxn>
              <a:cxn ang="0">
                <a:pos x="165" y="102"/>
              </a:cxn>
              <a:cxn ang="0">
                <a:pos x="177" y="117"/>
              </a:cxn>
              <a:cxn ang="0">
                <a:pos x="192" y="130"/>
              </a:cxn>
              <a:cxn ang="0">
                <a:pos x="189" y="143"/>
              </a:cxn>
              <a:cxn ang="0">
                <a:pos x="189" y="156"/>
              </a:cxn>
              <a:cxn ang="0">
                <a:pos x="192" y="191"/>
              </a:cxn>
              <a:cxn ang="0">
                <a:pos x="205" y="185"/>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2" name="Freeform 224"/>
          <p:cNvSpPr>
            <a:spLocks/>
          </p:cNvSpPr>
          <p:nvPr>
            <p:custDataLst>
              <p:tags r:id="rId149"/>
            </p:custDataLst>
          </p:nvPr>
        </p:nvSpPr>
        <p:spPr bwMode="auto">
          <a:xfrm>
            <a:off x="2309490" y="3952677"/>
            <a:ext cx="142875" cy="79375"/>
          </a:xfrm>
          <a:custGeom>
            <a:avLst/>
            <a:gdLst/>
            <a:ahLst/>
            <a:cxnLst>
              <a:cxn ang="0">
                <a:pos x="3" y="58"/>
              </a:cxn>
              <a:cxn ang="0">
                <a:pos x="0" y="42"/>
              </a:cxn>
              <a:cxn ang="0">
                <a:pos x="2" y="31"/>
              </a:cxn>
              <a:cxn ang="0">
                <a:pos x="17" y="33"/>
              </a:cxn>
              <a:cxn ang="0">
                <a:pos x="36" y="41"/>
              </a:cxn>
              <a:cxn ang="0">
                <a:pos x="49" y="43"/>
              </a:cxn>
              <a:cxn ang="0">
                <a:pos x="67" y="43"/>
              </a:cxn>
              <a:cxn ang="0">
                <a:pos x="86" y="39"/>
              </a:cxn>
              <a:cxn ang="0">
                <a:pos x="110" y="30"/>
              </a:cxn>
              <a:cxn ang="0">
                <a:pos x="140" y="13"/>
              </a:cxn>
              <a:cxn ang="0">
                <a:pos x="162" y="4"/>
              </a:cxn>
              <a:cxn ang="0">
                <a:pos x="179" y="0"/>
              </a:cxn>
              <a:cxn ang="0">
                <a:pos x="203" y="0"/>
              </a:cxn>
              <a:cxn ang="0">
                <a:pos x="224" y="6"/>
              </a:cxn>
              <a:cxn ang="0">
                <a:pos x="243" y="15"/>
              </a:cxn>
              <a:cxn ang="0">
                <a:pos x="259" y="28"/>
              </a:cxn>
              <a:cxn ang="0">
                <a:pos x="280" y="46"/>
              </a:cxn>
              <a:cxn ang="0">
                <a:pos x="302" y="61"/>
              </a:cxn>
              <a:cxn ang="0">
                <a:pos x="319" y="67"/>
              </a:cxn>
              <a:cxn ang="0">
                <a:pos x="313" y="82"/>
              </a:cxn>
              <a:cxn ang="0">
                <a:pos x="293" y="106"/>
              </a:cxn>
              <a:cxn ang="0">
                <a:pos x="277" y="138"/>
              </a:cxn>
              <a:cxn ang="0">
                <a:pos x="265" y="153"/>
              </a:cxn>
              <a:cxn ang="0">
                <a:pos x="253" y="146"/>
              </a:cxn>
              <a:cxn ang="0">
                <a:pos x="240" y="136"/>
              </a:cxn>
              <a:cxn ang="0">
                <a:pos x="230" y="126"/>
              </a:cxn>
              <a:cxn ang="0">
                <a:pos x="230" y="114"/>
              </a:cxn>
              <a:cxn ang="0">
                <a:pos x="235" y="100"/>
              </a:cxn>
              <a:cxn ang="0">
                <a:pos x="249" y="86"/>
              </a:cxn>
              <a:cxn ang="0">
                <a:pos x="233" y="68"/>
              </a:cxn>
              <a:cxn ang="0">
                <a:pos x="207" y="55"/>
              </a:cxn>
              <a:cxn ang="0">
                <a:pos x="195" y="41"/>
              </a:cxn>
              <a:cxn ang="0">
                <a:pos x="179" y="34"/>
              </a:cxn>
              <a:cxn ang="0">
                <a:pos x="163" y="41"/>
              </a:cxn>
              <a:cxn ang="0">
                <a:pos x="150" y="50"/>
              </a:cxn>
              <a:cxn ang="0">
                <a:pos x="140" y="61"/>
              </a:cxn>
              <a:cxn ang="0">
                <a:pos x="132" y="74"/>
              </a:cxn>
              <a:cxn ang="0">
                <a:pos x="128" y="88"/>
              </a:cxn>
              <a:cxn ang="0">
                <a:pos x="123" y="109"/>
              </a:cxn>
              <a:cxn ang="0">
                <a:pos x="122" y="125"/>
              </a:cxn>
              <a:cxn ang="0">
                <a:pos x="118" y="129"/>
              </a:cxn>
              <a:cxn ang="0">
                <a:pos x="108" y="135"/>
              </a:cxn>
              <a:cxn ang="0">
                <a:pos x="96" y="135"/>
              </a:cxn>
              <a:cxn ang="0">
                <a:pos x="83" y="129"/>
              </a:cxn>
              <a:cxn ang="0">
                <a:pos x="66" y="116"/>
              </a:cxn>
              <a:cxn ang="0">
                <a:pos x="48" y="94"/>
              </a:cxn>
              <a:cxn ang="0">
                <a:pos x="33" y="80"/>
              </a:cxn>
              <a:cxn ang="0">
                <a:pos x="22" y="74"/>
              </a:cxn>
              <a:cxn ang="0">
                <a:pos x="3" y="73"/>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3" name="Freeform 225"/>
          <p:cNvSpPr>
            <a:spLocks/>
          </p:cNvSpPr>
          <p:nvPr>
            <p:custDataLst>
              <p:tags r:id="rId150"/>
            </p:custDataLst>
          </p:nvPr>
        </p:nvSpPr>
        <p:spPr bwMode="auto">
          <a:xfrm>
            <a:off x="2990528" y="5206802"/>
            <a:ext cx="133350" cy="155575"/>
          </a:xfrm>
          <a:custGeom>
            <a:avLst/>
            <a:gdLst/>
            <a:ahLst/>
            <a:cxnLst>
              <a:cxn ang="0">
                <a:pos x="297" y="181"/>
              </a:cxn>
              <a:cxn ang="0">
                <a:pos x="296" y="185"/>
              </a:cxn>
              <a:cxn ang="0">
                <a:pos x="291" y="194"/>
              </a:cxn>
              <a:cxn ang="0">
                <a:pos x="282" y="199"/>
              </a:cxn>
              <a:cxn ang="0">
                <a:pos x="272" y="201"/>
              </a:cxn>
              <a:cxn ang="0">
                <a:pos x="263" y="207"/>
              </a:cxn>
              <a:cxn ang="0">
                <a:pos x="253" y="229"/>
              </a:cxn>
              <a:cxn ang="0">
                <a:pos x="242" y="254"/>
              </a:cxn>
              <a:cxn ang="0">
                <a:pos x="231" y="267"/>
              </a:cxn>
              <a:cxn ang="0">
                <a:pos x="221" y="273"/>
              </a:cxn>
              <a:cxn ang="0">
                <a:pos x="200" y="281"/>
              </a:cxn>
              <a:cxn ang="0">
                <a:pos x="164" y="290"/>
              </a:cxn>
              <a:cxn ang="0">
                <a:pos x="139" y="293"/>
              </a:cxn>
              <a:cxn ang="0">
                <a:pos x="123" y="293"/>
              </a:cxn>
              <a:cxn ang="0">
                <a:pos x="106" y="290"/>
              </a:cxn>
              <a:cxn ang="0">
                <a:pos x="92" y="286"/>
              </a:cxn>
              <a:cxn ang="0">
                <a:pos x="80" y="278"/>
              </a:cxn>
              <a:cxn ang="0">
                <a:pos x="71" y="268"/>
              </a:cxn>
              <a:cxn ang="0">
                <a:pos x="1" y="236"/>
              </a:cxn>
              <a:cxn ang="0">
                <a:pos x="0" y="88"/>
              </a:cxn>
              <a:cxn ang="0">
                <a:pos x="1" y="49"/>
              </a:cxn>
              <a:cxn ang="0">
                <a:pos x="4" y="35"/>
              </a:cxn>
              <a:cxn ang="0">
                <a:pos x="11" y="21"/>
              </a:cxn>
              <a:cxn ang="0">
                <a:pos x="20" y="8"/>
              </a:cxn>
              <a:cxn ang="0">
                <a:pos x="41" y="2"/>
              </a:cxn>
              <a:cxn ang="0">
                <a:pos x="53" y="0"/>
              </a:cxn>
              <a:cxn ang="0">
                <a:pos x="72" y="6"/>
              </a:cxn>
              <a:cxn ang="0">
                <a:pos x="80" y="7"/>
              </a:cxn>
              <a:cxn ang="0">
                <a:pos x="84" y="4"/>
              </a:cxn>
              <a:cxn ang="0">
                <a:pos x="87" y="5"/>
              </a:cxn>
              <a:cxn ang="0">
                <a:pos x="90" y="11"/>
              </a:cxn>
              <a:cxn ang="0">
                <a:pos x="99" y="19"/>
              </a:cxn>
              <a:cxn ang="0">
                <a:pos x="121" y="31"/>
              </a:cxn>
              <a:cxn ang="0">
                <a:pos x="148" y="41"/>
              </a:cxn>
              <a:cxn ang="0">
                <a:pos x="182" y="59"/>
              </a:cxn>
              <a:cxn ang="0">
                <a:pos x="210" y="79"/>
              </a:cxn>
              <a:cxn ang="0">
                <a:pos x="241" y="102"/>
              </a:cxn>
              <a:cxn ang="0">
                <a:pos x="261" y="117"/>
              </a:cxn>
              <a:cxn ang="0">
                <a:pos x="266" y="124"/>
              </a:cxn>
              <a:cxn ang="0">
                <a:pos x="280" y="135"/>
              </a:cxn>
              <a:cxn ang="0">
                <a:pos x="299" y="151"/>
              </a:cxn>
              <a:cxn ang="0">
                <a:pos x="306" y="161"/>
              </a:cxn>
              <a:cxn ang="0">
                <a:pos x="304" y="166"/>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4" name="Freeform 226"/>
          <p:cNvSpPr>
            <a:spLocks/>
          </p:cNvSpPr>
          <p:nvPr>
            <p:custDataLst>
              <p:tags r:id="rId151"/>
            </p:custDataLst>
          </p:nvPr>
        </p:nvSpPr>
        <p:spPr bwMode="auto">
          <a:xfrm>
            <a:off x="4536753" y="1823839"/>
            <a:ext cx="236537" cy="92075"/>
          </a:xfrm>
          <a:custGeom>
            <a:avLst/>
            <a:gdLst/>
            <a:ahLst/>
            <a:cxnLst>
              <a:cxn ang="0">
                <a:pos x="74" y="19"/>
              </a:cxn>
              <a:cxn ang="0">
                <a:pos x="94" y="34"/>
              </a:cxn>
              <a:cxn ang="0">
                <a:pos x="110" y="27"/>
              </a:cxn>
              <a:cxn ang="0">
                <a:pos x="132" y="27"/>
              </a:cxn>
              <a:cxn ang="0">
                <a:pos x="161" y="44"/>
              </a:cxn>
              <a:cxn ang="0">
                <a:pos x="209" y="19"/>
              </a:cxn>
              <a:cxn ang="0">
                <a:pos x="243" y="19"/>
              </a:cxn>
              <a:cxn ang="0">
                <a:pos x="260" y="16"/>
              </a:cxn>
              <a:cxn ang="0">
                <a:pos x="269" y="14"/>
              </a:cxn>
              <a:cxn ang="0">
                <a:pos x="279" y="11"/>
              </a:cxn>
              <a:cxn ang="0">
                <a:pos x="286" y="3"/>
              </a:cxn>
              <a:cxn ang="0">
                <a:pos x="321" y="5"/>
              </a:cxn>
              <a:cxn ang="0">
                <a:pos x="333" y="12"/>
              </a:cxn>
              <a:cxn ang="0">
                <a:pos x="348" y="7"/>
              </a:cxn>
              <a:cxn ang="0">
                <a:pos x="353" y="0"/>
              </a:cxn>
              <a:cxn ang="0">
                <a:pos x="367" y="7"/>
              </a:cxn>
              <a:cxn ang="0">
                <a:pos x="389" y="7"/>
              </a:cxn>
              <a:cxn ang="0">
                <a:pos x="436" y="1"/>
              </a:cxn>
              <a:cxn ang="0">
                <a:pos x="482" y="6"/>
              </a:cxn>
              <a:cxn ang="0">
                <a:pos x="528" y="12"/>
              </a:cxn>
              <a:cxn ang="0">
                <a:pos x="545" y="49"/>
              </a:cxn>
              <a:cxn ang="0">
                <a:pos x="537" y="60"/>
              </a:cxn>
              <a:cxn ang="0">
                <a:pos x="513" y="62"/>
              </a:cxn>
              <a:cxn ang="0">
                <a:pos x="483" y="54"/>
              </a:cxn>
              <a:cxn ang="0">
                <a:pos x="413" y="44"/>
              </a:cxn>
              <a:cxn ang="0">
                <a:pos x="438" y="81"/>
              </a:cxn>
              <a:cxn ang="0">
                <a:pos x="471" y="102"/>
              </a:cxn>
              <a:cxn ang="0">
                <a:pos x="493" y="119"/>
              </a:cxn>
              <a:cxn ang="0">
                <a:pos x="475" y="136"/>
              </a:cxn>
              <a:cxn ang="0">
                <a:pos x="449" y="142"/>
              </a:cxn>
              <a:cxn ang="0">
                <a:pos x="426" y="141"/>
              </a:cxn>
              <a:cxn ang="0">
                <a:pos x="412" y="134"/>
              </a:cxn>
              <a:cxn ang="0">
                <a:pos x="399" y="130"/>
              </a:cxn>
              <a:cxn ang="0">
                <a:pos x="385" y="121"/>
              </a:cxn>
              <a:cxn ang="0">
                <a:pos x="375" y="104"/>
              </a:cxn>
              <a:cxn ang="0">
                <a:pos x="365" y="92"/>
              </a:cxn>
              <a:cxn ang="0">
                <a:pos x="344" y="84"/>
              </a:cxn>
              <a:cxn ang="0">
                <a:pos x="325" y="76"/>
              </a:cxn>
              <a:cxn ang="0">
                <a:pos x="303" y="87"/>
              </a:cxn>
              <a:cxn ang="0">
                <a:pos x="258" y="134"/>
              </a:cxn>
              <a:cxn ang="0">
                <a:pos x="236" y="163"/>
              </a:cxn>
              <a:cxn ang="0">
                <a:pos x="220" y="172"/>
              </a:cxn>
              <a:cxn ang="0">
                <a:pos x="188" y="167"/>
              </a:cxn>
              <a:cxn ang="0">
                <a:pos x="165" y="155"/>
              </a:cxn>
              <a:cxn ang="0">
                <a:pos x="113" y="105"/>
              </a:cxn>
              <a:cxn ang="0">
                <a:pos x="95" y="91"/>
              </a:cxn>
              <a:cxn ang="0">
                <a:pos x="60" y="76"/>
              </a:cxn>
              <a:cxn ang="0">
                <a:pos x="16" y="58"/>
              </a:cxn>
              <a:cxn ang="0">
                <a:pos x="11" y="34"/>
              </a:cxn>
              <a:cxn ang="0">
                <a:pos x="28" y="19"/>
              </a:cxn>
              <a:cxn ang="0">
                <a:pos x="47" y="12"/>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5" name="Freeform 227"/>
          <p:cNvSpPr>
            <a:spLocks/>
          </p:cNvSpPr>
          <p:nvPr>
            <p:custDataLst>
              <p:tags r:id="rId152"/>
            </p:custDataLst>
          </p:nvPr>
        </p:nvSpPr>
        <p:spPr bwMode="auto">
          <a:xfrm>
            <a:off x="4463728" y="2054027"/>
            <a:ext cx="449262" cy="361950"/>
          </a:xfrm>
          <a:custGeom>
            <a:avLst/>
            <a:gdLst/>
            <a:ahLst/>
            <a:cxnLst>
              <a:cxn ang="0">
                <a:pos x="240" y="622"/>
              </a:cxn>
              <a:cxn ang="0">
                <a:pos x="155" y="683"/>
              </a:cxn>
              <a:cxn ang="0">
                <a:pos x="32" y="654"/>
              </a:cxn>
              <a:cxn ang="0">
                <a:pos x="67" y="634"/>
              </a:cxn>
              <a:cxn ang="0">
                <a:pos x="18" y="596"/>
              </a:cxn>
              <a:cxn ang="0">
                <a:pos x="44" y="595"/>
              </a:cxn>
              <a:cxn ang="0">
                <a:pos x="67" y="567"/>
              </a:cxn>
              <a:cxn ang="0">
                <a:pos x="8" y="546"/>
              </a:cxn>
              <a:cxn ang="0">
                <a:pos x="74" y="523"/>
              </a:cxn>
              <a:cxn ang="0">
                <a:pos x="0" y="499"/>
              </a:cxn>
              <a:cxn ang="0">
                <a:pos x="20" y="456"/>
              </a:cxn>
              <a:cxn ang="0">
                <a:pos x="37" y="461"/>
              </a:cxn>
              <a:cxn ang="0">
                <a:pos x="77" y="449"/>
              </a:cxn>
              <a:cxn ang="0">
                <a:pos x="92" y="424"/>
              </a:cxn>
              <a:cxn ang="0">
                <a:pos x="130" y="409"/>
              </a:cxn>
              <a:cxn ang="0">
                <a:pos x="220" y="382"/>
              </a:cxn>
              <a:cxn ang="0">
                <a:pos x="227" y="339"/>
              </a:cxn>
              <a:cxn ang="0">
                <a:pos x="283" y="325"/>
              </a:cxn>
              <a:cxn ang="0">
                <a:pos x="282" y="310"/>
              </a:cxn>
              <a:cxn ang="0">
                <a:pos x="298" y="285"/>
              </a:cxn>
              <a:cxn ang="0">
                <a:pos x="335" y="243"/>
              </a:cxn>
              <a:cxn ang="0">
                <a:pos x="343" y="226"/>
              </a:cxn>
              <a:cxn ang="0">
                <a:pos x="390" y="200"/>
              </a:cxn>
              <a:cxn ang="0">
                <a:pos x="387" y="157"/>
              </a:cxn>
              <a:cxn ang="0">
                <a:pos x="373" y="142"/>
              </a:cxn>
              <a:cxn ang="0">
                <a:pos x="334" y="154"/>
              </a:cxn>
              <a:cxn ang="0">
                <a:pos x="390" y="103"/>
              </a:cxn>
              <a:cxn ang="0">
                <a:pos x="411" y="96"/>
              </a:cxn>
              <a:cxn ang="0">
                <a:pos x="463" y="114"/>
              </a:cxn>
              <a:cxn ang="0">
                <a:pos x="466" y="91"/>
              </a:cxn>
              <a:cxn ang="0">
                <a:pos x="558" y="61"/>
              </a:cxn>
              <a:cxn ang="0">
                <a:pos x="591" y="63"/>
              </a:cxn>
              <a:cxn ang="0">
                <a:pos x="645" y="55"/>
              </a:cxn>
              <a:cxn ang="0">
                <a:pos x="645" y="33"/>
              </a:cxn>
              <a:cxn ang="0">
                <a:pos x="699" y="13"/>
              </a:cxn>
              <a:cxn ang="0">
                <a:pos x="705" y="29"/>
              </a:cxn>
              <a:cxn ang="0">
                <a:pos x="712" y="40"/>
              </a:cxn>
              <a:cxn ang="0">
                <a:pos x="758" y="12"/>
              </a:cxn>
              <a:cxn ang="0">
                <a:pos x="817" y="6"/>
              </a:cxn>
              <a:cxn ang="0">
                <a:pos x="844" y="8"/>
              </a:cxn>
              <a:cxn ang="0">
                <a:pos x="862" y="11"/>
              </a:cxn>
              <a:cxn ang="0">
                <a:pos x="924" y="6"/>
              </a:cxn>
              <a:cxn ang="0">
                <a:pos x="1037" y="43"/>
              </a:cxn>
              <a:cxn ang="0">
                <a:pos x="1005" y="79"/>
              </a:cxn>
              <a:cxn ang="0">
                <a:pos x="930" y="55"/>
              </a:cxn>
              <a:cxn ang="0">
                <a:pos x="873" y="74"/>
              </a:cxn>
              <a:cxn ang="0">
                <a:pos x="848" y="116"/>
              </a:cxn>
              <a:cxn ang="0">
                <a:pos x="811" y="111"/>
              </a:cxn>
              <a:cxn ang="0">
                <a:pos x="745" y="128"/>
              </a:cxn>
              <a:cxn ang="0">
                <a:pos x="694" y="92"/>
              </a:cxn>
              <a:cxn ang="0">
                <a:pos x="620" y="112"/>
              </a:cxn>
              <a:cxn ang="0">
                <a:pos x="534" y="134"/>
              </a:cxn>
              <a:cxn ang="0">
                <a:pos x="486" y="210"/>
              </a:cxn>
              <a:cxn ang="0">
                <a:pos x="430" y="279"/>
              </a:cxn>
              <a:cxn ang="0">
                <a:pos x="399" y="364"/>
              </a:cxn>
              <a:cxn ang="0">
                <a:pos x="333" y="425"/>
              </a:cxn>
              <a:cxn ang="0">
                <a:pos x="355" y="497"/>
              </a:cxn>
              <a:cxn ang="0">
                <a:pos x="354" y="558"/>
              </a:cxn>
              <a:cxn ang="0">
                <a:pos x="331" y="615"/>
              </a:cxn>
              <a:cxn ang="0">
                <a:pos x="295" y="645"/>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6" name="Freeform 228"/>
          <p:cNvSpPr>
            <a:spLocks/>
          </p:cNvSpPr>
          <p:nvPr>
            <p:custDataLst>
              <p:tags r:id="rId153"/>
            </p:custDataLst>
          </p:nvPr>
        </p:nvSpPr>
        <p:spPr bwMode="auto">
          <a:xfrm>
            <a:off x="4803453" y="2895402"/>
            <a:ext cx="49212" cy="90487"/>
          </a:xfrm>
          <a:custGeom>
            <a:avLst/>
            <a:gdLst/>
            <a:ahLst/>
            <a:cxnLst>
              <a:cxn ang="0">
                <a:pos x="120" y="99"/>
              </a:cxn>
              <a:cxn ang="0">
                <a:pos x="92" y="60"/>
              </a:cxn>
              <a:cxn ang="0">
                <a:pos x="70" y="28"/>
              </a:cxn>
              <a:cxn ang="0">
                <a:pos x="60" y="16"/>
              </a:cxn>
              <a:cxn ang="0">
                <a:pos x="53" y="8"/>
              </a:cxn>
              <a:cxn ang="0">
                <a:pos x="48" y="4"/>
              </a:cxn>
              <a:cxn ang="0">
                <a:pos x="45" y="2"/>
              </a:cxn>
              <a:cxn ang="0">
                <a:pos x="43" y="1"/>
              </a:cxn>
              <a:cxn ang="0">
                <a:pos x="39" y="0"/>
              </a:cxn>
              <a:cxn ang="0">
                <a:pos x="33" y="0"/>
              </a:cxn>
              <a:cxn ang="0">
                <a:pos x="27" y="1"/>
              </a:cxn>
              <a:cxn ang="0">
                <a:pos x="24" y="3"/>
              </a:cxn>
              <a:cxn ang="0">
                <a:pos x="21" y="5"/>
              </a:cxn>
              <a:cxn ang="0">
                <a:pos x="19" y="8"/>
              </a:cxn>
              <a:cxn ang="0">
                <a:pos x="16" y="12"/>
              </a:cxn>
              <a:cxn ang="0">
                <a:pos x="15" y="15"/>
              </a:cxn>
              <a:cxn ang="0">
                <a:pos x="15" y="20"/>
              </a:cxn>
              <a:cxn ang="0">
                <a:pos x="14" y="30"/>
              </a:cxn>
              <a:cxn ang="0">
                <a:pos x="12" y="42"/>
              </a:cxn>
              <a:cxn ang="0">
                <a:pos x="10" y="48"/>
              </a:cxn>
              <a:cxn ang="0">
                <a:pos x="8" y="54"/>
              </a:cxn>
              <a:cxn ang="0">
                <a:pos x="4" y="61"/>
              </a:cxn>
              <a:cxn ang="0">
                <a:pos x="0" y="68"/>
              </a:cxn>
              <a:cxn ang="0">
                <a:pos x="5" y="82"/>
              </a:cxn>
              <a:cxn ang="0">
                <a:pos x="10" y="99"/>
              </a:cxn>
              <a:cxn ang="0">
                <a:pos x="15" y="115"/>
              </a:cxn>
              <a:cxn ang="0">
                <a:pos x="20" y="129"/>
              </a:cxn>
              <a:cxn ang="0">
                <a:pos x="24" y="134"/>
              </a:cxn>
              <a:cxn ang="0">
                <a:pos x="30" y="139"/>
              </a:cxn>
              <a:cxn ang="0">
                <a:pos x="37" y="145"/>
              </a:cxn>
              <a:cxn ang="0">
                <a:pos x="46" y="151"/>
              </a:cxn>
              <a:cxn ang="0">
                <a:pos x="54" y="157"/>
              </a:cxn>
              <a:cxn ang="0">
                <a:pos x="60" y="163"/>
              </a:cxn>
              <a:cxn ang="0">
                <a:pos x="62" y="165"/>
              </a:cxn>
              <a:cxn ang="0">
                <a:pos x="65" y="168"/>
              </a:cxn>
              <a:cxn ang="0">
                <a:pos x="66" y="170"/>
              </a:cxn>
              <a:cxn ang="0">
                <a:pos x="67" y="173"/>
              </a:cxn>
              <a:cxn ang="0">
                <a:pos x="76" y="167"/>
              </a:cxn>
              <a:cxn ang="0">
                <a:pos x="86" y="160"/>
              </a:cxn>
              <a:cxn ang="0">
                <a:pos x="93" y="152"/>
              </a:cxn>
              <a:cxn ang="0">
                <a:pos x="101" y="142"/>
              </a:cxn>
              <a:cxn ang="0">
                <a:pos x="106" y="132"/>
              </a:cxn>
              <a:cxn ang="0">
                <a:pos x="112" y="121"/>
              </a:cxn>
              <a:cxn ang="0">
                <a:pos x="116" y="110"/>
              </a:cxn>
              <a:cxn ang="0">
                <a:pos x="120" y="9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77" name="Freeform 229"/>
          <p:cNvSpPr>
            <a:spLocks/>
          </p:cNvSpPr>
          <p:nvPr>
            <p:custDataLst>
              <p:tags r:id="rId154"/>
            </p:custDataLst>
          </p:nvPr>
        </p:nvSpPr>
        <p:spPr bwMode="auto">
          <a:xfrm>
            <a:off x="4511353" y="2735064"/>
            <a:ext cx="84137" cy="58738"/>
          </a:xfrm>
          <a:custGeom>
            <a:avLst/>
            <a:gdLst/>
            <a:ahLst/>
            <a:cxnLst>
              <a:cxn ang="0">
                <a:pos x="200" y="55"/>
              </a:cxn>
              <a:cxn ang="0">
                <a:pos x="195" y="56"/>
              </a:cxn>
              <a:cxn ang="0">
                <a:pos x="186" y="60"/>
              </a:cxn>
              <a:cxn ang="0">
                <a:pos x="177" y="65"/>
              </a:cxn>
              <a:cxn ang="0">
                <a:pos x="166" y="73"/>
              </a:cxn>
              <a:cxn ang="0">
                <a:pos x="155" y="80"/>
              </a:cxn>
              <a:cxn ang="0">
                <a:pos x="145" y="87"/>
              </a:cxn>
              <a:cxn ang="0">
                <a:pos x="137" y="93"/>
              </a:cxn>
              <a:cxn ang="0">
                <a:pos x="133" y="98"/>
              </a:cxn>
              <a:cxn ang="0">
                <a:pos x="127" y="98"/>
              </a:cxn>
              <a:cxn ang="0">
                <a:pos x="122" y="98"/>
              </a:cxn>
              <a:cxn ang="0">
                <a:pos x="116" y="97"/>
              </a:cxn>
              <a:cxn ang="0">
                <a:pos x="111" y="95"/>
              </a:cxn>
              <a:cxn ang="0">
                <a:pos x="106" y="93"/>
              </a:cxn>
              <a:cxn ang="0">
                <a:pos x="103" y="88"/>
              </a:cxn>
              <a:cxn ang="0">
                <a:pos x="101" y="82"/>
              </a:cxn>
              <a:cxn ang="0">
                <a:pos x="100" y="74"/>
              </a:cxn>
              <a:cxn ang="0">
                <a:pos x="91" y="80"/>
              </a:cxn>
              <a:cxn ang="0">
                <a:pos x="82" y="86"/>
              </a:cxn>
              <a:cxn ang="0">
                <a:pos x="78" y="90"/>
              </a:cxn>
              <a:cxn ang="0">
                <a:pos x="72" y="93"/>
              </a:cxn>
              <a:cxn ang="0">
                <a:pos x="67" y="96"/>
              </a:cxn>
              <a:cxn ang="0">
                <a:pos x="60" y="98"/>
              </a:cxn>
              <a:cxn ang="0">
                <a:pos x="39" y="98"/>
              </a:cxn>
              <a:cxn ang="0">
                <a:pos x="34" y="98"/>
              </a:cxn>
              <a:cxn ang="0">
                <a:pos x="28" y="95"/>
              </a:cxn>
              <a:cxn ang="0">
                <a:pos x="22" y="92"/>
              </a:cxn>
              <a:cxn ang="0">
                <a:pos x="15" y="89"/>
              </a:cxn>
              <a:cxn ang="0">
                <a:pos x="9" y="85"/>
              </a:cxn>
              <a:cxn ang="0">
                <a:pos x="4" y="81"/>
              </a:cxn>
              <a:cxn ang="0">
                <a:pos x="1" y="77"/>
              </a:cxn>
              <a:cxn ang="0">
                <a:pos x="0" y="74"/>
              </a:cxn>
              <a:cxn ang="0">
                <a:pos x="5" y="71"/>
              </a:cxn>
              <a:cxn ang="0">
                <a:pos x="10" y="67"/>
              </a:cxn>
              <a:cxn ang="0">
                <a:pos x="14" y="60"/>
              </a:cxn>
              <a:cxn ang="0">
                <a:pos x="20" y="53"/>
              </a:cxn>
              <a:cxn ang="0">
                <a:pos x="23" y="45"/>
              </a:cxn>
              <a:cxn ang="0">
                <a:pos x="27" y="37"/>
              </a:cxn>
              <a:cxn ang="0">
                <a:pos x="30" y="28"/>
              </a:cxn>
              <a:cxn ang="0">
                <a:pos x="33" y="19"/>
              </a:cxn>
              <a:cxn ang="0">
                <a:pos x="66" y="14"/>
              </a:cxn>
              <a:cxn ang="0">
                <a:pos x="103" y="9"/>
              </a:cxn>
              <a:cxn ang="0">
                <a:pos x="145" y="4"/>
              </a:cxn>
              <a:cxn ang="0">
                <a:pos x="193" y="0"/>
              </a:cxn>
              <a:cxn ang="0">
                <a:pos x="166" y="31"/>
              </a:cxn>
              <a:cxn ang="0">
                <a:pos x="166" y="34"/>
              </a:cxn>
              <a:cxn ang="0">
                <a:pos x="164" y="37"/>
              </a:cxn>
              <a:cxn ang="0">
                <a:pos x="162" y="39"/>
              </a:cxn>
              <a:cxn ang="0">
                <a:pos x="161" y="41"/>
              </a:cxn>
              <a:cxn ang="0">
                <a:pos x="157" y="45"/>
              </a:cxn>
              <a:cxn ang="0">
                <a:pos x="156" y="47"/>
              </a:cxn>
              <a:cxn ang="0">
                <a:pos x="156" y="49"/>
              </a:cxn>
              <a:cxn ang="0">
                <a:pos x="157" y="50"/>
              </a:cxn>
              <a:cxn ang="0">
                <a:pos x="159" y="50"/>
              </a:cxn>
              <a:cxn ang="0">
                <a:pos x="163" y="51"/>
              </a:cxn>
              <a:cxn ang="0">
                <a:pos x="177" y="53"/>
              </a:cxn>
              <a:cxn ang="0">
                <a:pos x="200" y="55"/>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7030A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8" name="Freeform 230"/>
          <p:cNvSpPr>
            <a:spLocks/>
          </p:cNvSpPr>
          <p:nvPr>
            <p:custDataLst>
              <p:tags r:id="rId155"/>
            </p:custDataLst>
          </p:nvPr>
        </p:nvSpPr>
        <p:spPr bwMode="auto">
          <a:xfrm>
            <a:off x="4449440" y="2554089"/>
            <a:ext cx="84138" cy="73025"/>
          </a:xfrm>
          <a:custGeom>
            <a:avLst/>
            <a:gdLst/>
            <a:ahLst/>
            <a:cxnLst>
              <a:cxn ang="0">
                <a:pos x="0" y="112"/>
              </a:cxn>
              <a:cxn ang="0">
                <a:pos x="2" y="116"/>
              </a:cxn>
              <a:cxn ang="0">
                <a:pos x="3" y="107"/>
              </a:cxn>
              <a:cxn ang="0">
                <a:pos x="3" y="93"/>
              </a:cxn>
              <a:cxn ang="0">
                <a:pos x="9" y="82"/>
              </a:cxn>
              <a:cxn ang="0">
                <a:pos x="17" y="69"/>
              </a:cxn>
              <a:cxn ang="0">
                <a:pos x="20" y="56"/>
              </a:cxn>
              <a:cxn ang="0">
                <a:pos x="23" y="46"/>
              </a:cxn>
              <a:cxn ang="0">
                <a:pos x="28" y="37"/>
              </a:cxn>
              <a:cxn ang="0">
                <a:pos x="35" y="32"/>
              </a:cxn>
              <a:cxn ang="0">
                <a:pos x="41" y="38"/>
              </a:cxn>
              <a:cxn ang="0">
                <a:pos x="43" y="49"/>
              </a:cxn>
              <a:cxn ang="0">
                <a:pos x="47" y="58"/>
              </a:cxn>
              <a:cxn ang="0">
                <a:pos x="55" y="65"/>
              </a:cxn>
              <a:cxn ang="0">
                <a:pos x="87" y="67"/>
              </a:cxn>
              <a:cxn ang="0">
                <a:pos x="79" y="41"/>
              </a:cxn>
              <a:cxn ang="0">
                <a:pos x="69" y="36"/>
              </a:cxn>
              <a:cxn ang="0">
                <a:pos x="63" y="30"/>
              </a:cxn>
              <a:cxn ang="0">
                <a:pos x="61" y="23"/>
              </a:cxn>
              <a:cxn ang="0">
                <a:pos x="70" y="17"/>
              </a:cxn>
              <a:cxn ang="0">
                <a:pos x="87" y="14"/>
              </a:cxn>
              <a:cxn ang="0">
                <a:pos x="98" y="10"/>
              </a:cxn>
              <a:cxn ang="0">
                <a:pos x="111" y="6"/>
              </a:cxn>
              <a:cxn ang="0">
                <a:pos x="130" y="3"/>
              </a:cxn>
              <a:cxn ang="0">
                <a:pos x="147" y="1"/>
              </a:cxn>
              <a:cxn ang="0">
                <a:pos x="159" y="2"/>
              </a:cxn>
              <a:cxn ang="0">
                <a:pos x="176" y="1"/>
              </a:cxn>
              <a:cxn ang="0">
                <a:pos x="183" y="10"/>
              </a:cxn>
              <a:cxn ang="0">
                <a:pos x="178" y="26"/>
              </a:cxn>
              <a:cxn ang="0">
                <a:pos x="169" y="40"/>
              </a:cxn>
              <a:cxn ang="0">
                <a:pos x="159" y="51"/>
              </a:cxn>
              <a:cxn ang="0">
                <a:pos x="155" y="63"/>
              </a:cxn>
              <a:cxn ang="0">
                <a:pos x="153" y="76"/>
              </a:cxn>
              <a:cxn ang="0">
                <a:pos x="120" y="142"/>
              </a:cxn>
              <a:cxn ang="0">
                <a:pos x="80" y="122"/>
              </a:cxn>
              <a:cxn ang="0">
                <a:pos x="35" y="117"/>
              </a:cxn>
              <a:cxn ang="0">
                <a:pos x="8" y="11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79" name="Freeform 231"/>
          <p:cNvSpPr>
            <a:spLocks/>
          </p:cNvSpPr>
          <p:nvPr>
            <p:custDataLst>
              <p:tags r:id="rId156"/>
            </p:custDataLst>
          </p:nvPr>
        </p:nvSpPr>
        <p:spPr bwMode="auto">
          <a:xfrm>
            <a:off x="4430390" y="2617589"/>
            <a:ext cx="84138" cy="57150"/>
          </a:xfrm>
          <a:custGeom>
            <a:avLst/>
            <a:gdLst/>
            <a:ahLst/>
            <a:cxnLst>
              <a:cxn ang="0">
                <a:pos x="192" y="61"/>
              </a:cxn>
              <a:cxn ang="0">
                <a:pos x="189" y="62"/>
              </a:cxn>
              <a:cxn ang="0">
                <a:pos x="184" y="63"/>
              </a:cxn>
              <a:cxn ang="0">
                <a:pos x="180" y="64"/>
              </a:cxn>
              <a:cxn ang="0">
                <a:pos x="177" y="67"/>
              </a:cxn>
              <a:cxn ang="0">
                <a:pos x="168" y="72"/>
              </a:cxn>
              <a:cxn ang="0">
                <a:pos x="160" y="79"/>
              </a:cxn>
              <a:cxn ang="0">
                <a:pos x="154" y="86"/>
              </a:cxn>
              <a:cxn ang="0">
                <a:pos x="147" y="93"/>
              </a:cxn>
              <a:cxn ang="0">
                <a:pos x="143" y="99"/>
              </a:cxn>
              <a:cxn ang="0">
                <a:pos x="139" y="105"/>
              </a:cxn>
              <a:cxn ang="0">
                <a:pos x="120" y="97"/>
              </a:cxn>
              <a:cxn ang="0">
                <a:pos x="102" y="89"/>
              </a:cxn>
              <a:cxn ang="0">
                <a:pos x="86" y="80"/>
              </a:cxn>
              <a:cxn ang="0">
                <a:pos x="69" y="71"/>
              </a:cxn>
              <a:cxn ang="0">
                <a:pos x="53" y="61"/>
              </a:cxn>
              <a:cxn ang="0">
                <a:pos x="36" y="53"/>
              </a:cxn>
              <a:cxn ang="0">
                <a:pos x="19" y="44"/>
              </a:cxn>
              <a:cxn ang="0">
                <a:pos x="0" y="37"/>
              </a:cxn>
              <a:cxn ang="0">
                <a:pos x="0" y="13"/>
              </a:cxn>
              <a:cxn ang="0">
                <a:pos x="7" y="7"/>
              </a:cxn>
              <a:cxn ang="0">
                <a:pos x="16" y="4"/>
              </a:cxn>
              <a:cxn ang="0">
                <a:pos x="29" y="1"/>
              </a:cxn>
              <a:cxn ang="0">
                <a:pos x="40" y="0"/>
              </a:cxn>
              <a:cxn ang="0">
                <a:pos x="60" y="2"/>
              </a:cxn>
              <a:cxn ang="0">
                <a:pos x="93" y="5"/>
              </a:cxn>
              <a:cxn ang="0">
                <a:pos x="111" y="7"/>
              </a:cxn>
              <a:cxn ang="0">
                <a:pos x="128" y="7"/>
              </a:cxn>
              <a:cxn ang="0">
                <a:pos x="143" y="7"/>
              </a:cxn>
              <a:cxn ang="0">
                <a:pos x="153" y="6"/>
              </a:cxn>
              <a:cxn ang="0">
                <a:pos x="155" y="11"/>
              </a:cxn>
              <a:cxn ang="0">
                <a:pos x="159" y="17"/>
              </a:cxn>
              <a:cxn ang="0">
                <a:pos x="161" y="20"/>
              </a:cxn>
              <a:cxn ang="0">
                <a:pos x="164" y="23"/>
              </a:cxn>
              <a:cxn ang="0">
                <a:pos x="165" y="27"/>
              </a:cxn>
              <a:cxn ang="0">
                <a:pos x="166" y="31"/>
              </a:cxn>
              <a:cxn ang="0">
                <a:pos x="170" y="32"/>
              </a:cxn>
              <a:cxn ang="0">
                <a:pos x="177" y="33"/>
              </a:cxn>
              <a:cxn ang="0">
                <a:pos x="180" y="34"/>
              </a:cxn>
              <a:cxn ang="0">
                <a:pos x="183" y="34"/>
              </a:cxn>
              <a:cxn ang="0">
                <a:pos x="188" y="33"/>
              </a:cxn>
              <a:cxn ang="0">
                <a:pos x="192" y="31"/>
              </a:cxn>
              <a:cxn ang="0">
                <a:pos x="192" y="61"/>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00FF0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80" name="Freeform 232"/>
          <p:cNvSpPr>
            <a:spLocks/>
          </p:cNvSpPr>
          <p:nvPr>
            <p:custDataLst>
              <p:tags r:id="rId157"/>
            </p:custDataLst>
          </p:nvPr>
        </p:nvSpPr>
        <p:spPr bwMode="auto">
          <a:xfrm>
            <a:off x="5190803" y="3171627"/>
            <a:ext cx="33337" cy="131762"/>
          </a:xfrm>
          <a:custGeom>
            <a:avLst/>
            <a:gdLst/>
            <a:ahLst/>
            <a:cxnLst>
              <a:cxn ang="0">
                <a:pos x="33" y="0"/>
              </a:cxn>
              <a:cxn ang="0">
                <a:pos x="37" y="2"/>
              </a:cxn>
              <a:cxn ang="0">
                <a:pos x="40" y="4"/>
              </a:cxn>
              <a:cxn ang="0">
                <a:pos x="43" y="7"/>
              </a:cxn>
              <a:cxn ang="0">
                <a:pos x="46" y="10"/>
              </a:cxn>
              <a:cxn ang="0">
                <a:pos x="52" y="18"/>
              </a:cxn>
              <a:cxn ang="0">
                <a:pos x="56" y="25"/>
              </a:cxn>
              <a:cxn ang="0">
                <a:pos x="62" y="32"/>
              </a:cxn>
              <a:cxn ang="0">
                <a:pos x="67" y="38"/>
              </a:cxn>
              <a:cxn ang="0">
                <a:pos x="70" y="40"/>
              </a:cxn>
              <a:cxn ang="0">
                <a:pos x="73" y="42"/>
              </a:cxn>
              <a:cxn ang="0">
                <a:pos x="76" y="43"/>
              </a:cxn>
              <a:cxn ang="0">
                <a:pos x="80" y="44"/>
              </a:cxn>
              <a:cxn ang="0">
                <a:pos x="80" y="53"/>
              </a:cxn>
              <a:cxn ang="0">
                <a:pos x="80" y="62"/>
              </a:cxn>
              <a:cxn ang="0">
                <a:pos x="53" y="254"/>
              </a:cxn>
              <a:cxn ang="0">
                <a:pos x="0" y="93"/>
              </a:cxn>
              <a:cxn ang="0">
                <a:pos x="4" y="88"/>
              </a:cxn>
              <a:cxn ang="0">
                <a:pos x="11" y="71"/>
              </a:cxn>
              <a:cxn ang="0">
                <a:pos x="17" y="57"/>
              </a:cxn>
              <a:cxn ang="0">
                <a:pos x="22" y="41"/>
              </a:cxn>
              <a:cxn ang="0">
                <a:pos x="28" y="23"/>
              </a:cxn>
              <a:cxn ang="0">
                <a:pos x="33" y="0"/>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1" name="Freeform 233"/>
          <p:cNvSpPr>
            <a:spLocks/>
          </p:cNvSpPr>
          <p:nvPr>
            <p:custDataLst>
              <p:tags r:id="rId158"/>
            </p:custDataLst>
          </p:nvPr>
        </p:nvSpPr>
        <p:spPr bwMode="auto">
          <a:xfrm>
            <a:off x="5140003" y="3224014"/>
            <a:ext cx="69850" cy="130175"/>
          </a:xfrm>
          <a:custGeom>
            <a:avLst/>
            <a:gdLst/>
            <a:ahLst/>
            <a:cxnLst>
              <a:cxn ang="0">
                <a:pos x="114" y="0"/>
              </a:cxn>
              <a:cxn ang="0">
                <a:pos x="167" y="155"/>
              </a:cxn>
              <a:cxn ang="0">
                <a:pos x="121" y="259"/>
              </a:cxn>
              <a:cxn ang="0">
                <a:pos x="113" y="259"/>
              </a:cxn>
              <a:cxn ang="0">
                <a:pos x="107" y="257"/>
              </a:cxn>
              <a:cxn ang="0">
                <a:pos x="100" y="254"/>
              </a:cxn>
              <a:cxn ang="0">
                <a:pos x="95" y="251"/>
              </a:cxn>
              <a:cxn ang="0">
                <a:pos x="89" y="245"/>
              </a:cxn>
              <a:cxn ang="0">
                <a:pos x="85" y="240"/>
              </a:cxn>
              <a:cxn ang="0">
                <a:pos x="80" y="235"/>
              </a:cxn>
              <a:cxn ang="0">
                <a:pos x="76" y="229"/>
              </a:cxn>
              <a:cxn ang="0">
                <a:pos x="69" y="217"/>
              </a:cxn>
              <a:cxn ang="0">
                <a:pos x="65" y="205"/>
              </a:cxn>
              <a:cxn ang="0">
                <a:pos x="62" y="194"/>
              </a:cxn>
              <a:cxn ang="0">
                <a:pos x="62" y="185"/>
              </a:cxn>
              <a:cxn ang="0">
                <a:pos x="55" y="184"/>
              </a:cxn>
              <a:cxn ang="0">
                <a:pos x="51" y="183"/>
              </a:cxn>
              <a:cxn ang="0">
                <a:pos x="45" y="182"/>
              </a:cxn>
              <a:cxn ang="0">
                <a:pos x="42" y="180"/>
              </a:cxn>
              <a:cxn ang="0">
                <a:pos x="39" y="177"/>
              </a:cxn>
              <a:cxn ang="0">
                <a:pos x="36" y="174"/>
              </a:cxn>
              <a:cxn ang="0">
                <a:pos x="34" y="170"/>
              </a:cxn>
              <a:cxn ang="0">
                <a:pos x="32" y="167"/>
              </a:cxn>
              <a:cxn ang="0">
                <a:pos x="30" y="158"/>
              </a:cxn>
              <a:cxn ang="0">
                <a:pos x="29" y="149"/>
              </a:cxn>
              <a:cxn ang="0">
                <a:pos x="28" y="140"/>
              </a:cxn>
              <a:cxn ang="0">
                <a:pos x="28" y="129"/>
              </a:cxn>
              <a:cxn ang="0">
                <a:pos x="21" y="129"/>
              </a:cxn>
              <a:cxn ang="0">
                <a:pos x="16" y="127"/>
              </a:cxn>
              <a:cxn ang="0">
                <a:pos x="11" y="125"/>
              </a:cxn>
              <a:cxn ang="0">
                <a:pos x="7" y="121"/>
              </a:cxn>
              <a:cxn ang="0">
                <a:pos x="5" y="117"/>
              </a:cxn>
              <a:cxn ang="0">
                <a:pos x="2" y="112"/>
              </a:cxn>
              <a:cxn ang="0">
                <a:pos x="0" y="107"/>
              </a:cxn>
              <a:cxn ang="0">
                <a:pos x="0" y="101"/>
              </a:cxn>
              <a:cxn ang="0">
                <a:pos x="0" y="75"/>
              </a:cxn>
              <a:cxn ang="0">
                <a:pos x="1" y="50"/>
              </a:cxn>
              <a:cxn ang="0">
                <a:pos x="12" y="52"/>
              </a:cxn>
              <a:cxn ang="0">
                <a:pos x="22" y="53"/>
              </a:cxn>
              <a:cxn ang="0">
                <a:pos x="32" y="53"/>
              </a:cxn>
              <a:cxn ang="0">
                <a:pos x="42" y="52"/>
              </a:cxn>
              <a:cxn ang="0">
                <a:pos x="50" y="51"/>
              </a:cxn>
              <a:cxn ang="0">
                <a:pos x="58" y="49"/>
              </a:cxn>
              <a:cxn ang="0">
                <a:pos x="66" y="47"/>
              </a:cxn>
              <a:cxn ang="0">
                <a:pos x="73" y="44"/>
              </a:cxn>
              <a:cxn ang="0">
                <a:pos x="79" y="40"/>
              </a:cxn>
              <a:cxn ang="0">
                <a:pos x="86" y="36"/>
              </a:cxn>
              <a:cxn ang="0">
                <a:pos x="91" y="31"/>
              </a:cxn>
              <a:cxn ang="0">
                <a:pos x="97" y="26"/>
              </a:cxn>
              <a:cxn ang="0">
                <a:pos x="107" y="13"/>
              </a:cxn>
              <a:cxn ang="0">
                <a:pos x="114" y="0"/>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2" name="Freeform 234"/>
          <p:cNvSpPr>
            <a:spLocks/>
          </p:cNvSpPr>
          <p:nvPr>
            <p:custDataLst>
              <p:tags r:id="rId159"/>
            </p:custDataLst>
          </p:nvPr>
        </p:nvSpPr>
        <p:spPr bwMode="auto">
          <a:xfrm>
            <a:off x="4141465" y="2477889"/>
            <a:ext cx="96838" cy="144463"/>
          </a:xfrm>
          <a:custGeom>
            <a:avLst/>
            <a:gdLst/>
            <a:ahLst/>
            <a:cxnLst>
              <a:cxn ang="0">
                <a:pos x="185" y="67"/>
              </a:cxn>
              <a:cxn ang="0">
                <a:pos x="173" y="78"/>
              </a:cxn>
              <a:cxn ang="0">
                <a:pos x="159" y="82"/>
              </a:cxn>
              <a:cxn ang="0">
                <a:pos x="163" y="93"/>
              </a:cxn>
              <a:cxn ang="0">
                <a:pos x="174" y="101"/>
              </a:cxn>
              <a:cxn ang="0">
                <a:pos x="195" y="105"/>
              </a:cxn>
              <a:cxn ang="0">
                <a:pos x="225" y="106"/>
              </a:cxn>
              <a:cxn ang="0">
                <a:pos x="225" y="152"/>
              </a:cxn>
              <a:cxn ang="0">
                <a:pos x="224" y="176"/>
              </a:cxn>
              <a:cxn ang="0">
                <a:pos x="215" y="187"/>
              </a:cxn>
              <a:cxn ang="0">
                <a:pos x="197" y="205"/>
              </a:cxn>
              <a:cxn ang="0">
                <a:pos x="192" y="214"/>
              </a:cxn>
              <a:cxn ang="0">
                <a:pos x="179" y="218"/>
              </a:cxn>
              <a:cxn ang="0">
                <a:pos x="164" y="225"/>
              </a:cxn>
              <a:cxn ang="0">
                <a:pos x="159" y="236"/>
              </a:cxn>
              <a:cxn ang="0">
                <a:pos x="140" y="242"/>
              </a:cxn>
              <a:cxn ang="0">
                <a:pos x="128" y="252"/>
              </a:cxn>
              <a:cxn ang="0">
                <a:pos x="101" y="255"/>
              </a:cxn>
              <a:cxn ang="0">
                <a:pos x="60" y="261"/>
              </a:cxn>
              <a:cxn ang="0">
                <a:pos x="19" y="261"/>
              </a:cxn>
              <a:cxn ang="0">
                <a:pos x="0" y="217"/>
              </a:cxn>
              <a:cxn ang="0">
                <a:pos x="21" y="212"/>
              </a:cxn>
              <a:cxn ang="0">
                <a:pos x="26" y="205"/>
              </a:cxn>
              <a:cxn ang="0">
                <a:pos x="60" y="202"/>
              </a:cxn>
              <a:cxn ang="0">
                <a:pos x="72" y="193"/>
              </a:cxn>
              <a:cxn ang="0">
                <a:pos x="48" y="198"/>
              </a:cxn>
              <a:cxn ang="0">
                <a:pos x="40" y="197"/>
              </a:cxn>
              <a:cxn ang="0">
                <a:pos x="39" y="188"/>
              </a:cxn>
              <a:cxn ang="0">
                <a:pos x="46" y="173"/>
              </a:cxn>
              <a:cxn ang="0">
                <a:pos x="39" y="160"/>
              </a:cxn>
              <a:cxn ang="0">
                <a:pos x="14" y="150"/>
              </a:cxn>
              <a:cxn ang="0">
                <a:pos x="6" y="130"/>
              </a:cxn>
              <a:cxn ang="0">
                <a:pos x="22" y="115"/>
              </a:cxn>
              <a:cxn ang="0">
                <a:pos x="35" y="102"/>
              </a:cxn>
              <a:cxn ang="0">
                <a:pos x="68" y="94"/>
              </a:cxn>
              <a:cxn ang="0">
                <a:pos x="90" y="94"/>
              </a:cxn>
              <a:cxn ang="0">
                <a:pos x="100" y="88"/>
              </a:cxn>
              <a:cxn ang="0">
                <a:pos x="108" y="52"/>
              </a:cxn>
              <a:cxn ang="0">
                <a:pos x="120" y="31"/>
              </a:cxn>
              <a:cxn ang="0">
                <a:pos x="130" y="20"/>
              </a:cxn>
              <a:cxn ang="0">
                <a:pos x="141" y="7"/>
              </a:cxn>
              <a:cxn ang="0">
                <a:pos x="155" y="1"/>
              </a:cxn>
              <a:cxn ang="0">
                <a:pos x="179" y="3"/>
              </a:cxn>
              <a:cxn ang="0">
                <a:pos x="195" y="38"/>
              </a:cxn>
              <a:cxn ang="0">
                <a:pos x="196" y="47"/>
              </a:cxn>
              <a:cxn ang="0">
                <a:pos x="190" y="56"/>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83" name="Freeform 235"/>
          <p:cNvSpPr>
            <a:spLocks/>
          </p:cNvSpPr>
          <p:nvPr>
            <p:custDataLst>
              <p:tags r:id="rId160"/>
            </p:custDataLst>
          </p:nvPr>
        </p:nvSpPr>
        <p:spPr bwMode="auto">
          <a:xfrm>
            <a:off x="3954140" y="3389114"/>
            <a:ext cx="306388" cy="390525"/>
          </a:xfrm>
          <a:custGeom>
            <a:avLst/>
            <a:gdLst/>
            <a:ahLst/>
            <a:cxnLst>
              <a:cxn ang="0">
                <a:pos x="94" y="246"/>
              </a:cxn>
              <a:cxn ang="0">
                <a:pos x="96" y="243"/>
              </a:cxn>
              <a:cxn ang="0">
                <a:pos x="98" y="238"/>
              </a:cxn>
              <a:cxn ang="0">
                <a:pos x="100" y="232"/>
              </a:cxn>
              <a:cxn ang="0">
                <a:pos x="103" y="231"/>
              </a:cxn>
              <a:cxn ang="0">
                <a:pos x="104" y="238"/>
              </a:cxn>
              <a:cxn ang="0">
                <a:pos x="106" y="241"/>
              </a:cxn>
              <a:cxn ang="0">
                <a:pos x="108" y="242"/>
              </a:cxn>
              <a:cxn ang="0">
                <a:pos x="110" y="242"/>
              </a:cxn>
              <a:cxn ang="0">
                <a:pos x="113" y="241"/>
              </a:cxn>
              <a:cxn ang="0">
                <a:pos x="116" y="238"/>
              </a:cxn>
              <a:cxn ang="0">
                <a:pos x="216" y="234"/>
              </a:cxn>
              <a:cxn ang="0">
                <a:pos x="213" y="204"/>
              </a:cxn>
              <a:cxn ang="0">
                <a:pos x="207" y="138"/>
              </a:cxn>
              <a:cxn ang="0">
                <a:pos x="201" y="73"/>
              </a:cxn>
              <a:cxn ang="0">
                <a:pos x="198" y="43"/>
              </a:cxn>
              <a:cxn ang="0">
                <a:pos x="215" y="44"/>
              </a:cxn>
              <a:cxn ang="0">
                <a:pos x="232" y="46"/>
              </a:cxn>
              <a:cxn ang="0">
                <a:pos x="161" y="2"/>
              </a:cxn>
              <a:cxn ang="0">
                <a:pos x="160" y="8"/>
              </a:cxn>
              <a:cxn ang="0">
                <a:pos x="161" y="18"/>
              </a:cxn>
              <a:cxn ang="0">
                <a:pos x="98" y="24"/>
              </a:cxn>
              <a:cxn ang="0">
                <a:pos x="98" y="74"/>
              </a:cxn>
              <a:cxn ang="0">
                <a:pos x="95" y="76"/>
              </a:cxn>
              <a:cxn ang="0">
                <a:pos x="87" y="78"/>
              </a:cxn>
              <a:cxn ang="0">
                <a:pos x="72" y="82"/>
              </a:cxn>
              <a:cxn ang="0">
                <a:pos x="74" y="88"/>
              </a:cxn>
              <a:cxn ang="0">
                <a:pos x="78" y="96"/>
              </a:cxn>
              <a:cxn ang="0">
                <a:pos x="80" y="105"/>
              </a:cxn>
              <a:cxn ang="0">
                <a:pos x="81" y="115"/>
              </a:cxn>
              <a:cxn ang="0">
                <a:pos x="9" y="119"/>
              </a:cxn>
              <a:cxn ang="0">
                <a:pos x="5" y="130"/>
              </a:cxn>
              <a:cxn ang="0">
                <a:pos x="6" y="143"/>
              </a:cxn>
              <a:cxn ang="0">
                <a:pos x="8" y="155"/>
              </a:cxn>
              <a:cxn ang="0">
                <a:pos x="9" y="168"/>
              </a:cxn>
              <a:cxn ang="0">
                <a:pos x="9" y="182"/>
              </a:cxn>
              <a:cxn ang="0">
                <a:pos x="8" y="194"/>
              </a:cxn>
              <a:cxn ang="0">
                <a:pos x="6" y="206"/>
              </a:cxn>
              <a:cxn ang="0">
                <a:pos x="2" y="216"/>
              </a:cxn>
              <a:cxn ang="0">
                <a:pos x="2" y="219"/>
              </a:cxn>
              <a:cxn ang="0">
                <a:pos x="3" y="220"/>
              </a:cxn>
              <a:cxn ang="0">
                <a:pos x="3" y="222"/>
              </a:cxn>
              <a:cxn ang="0">
                <a:pos x="7" y="217"/>
              </a:cxn>
              <a:cxn ang="0">
                <a:pos x="18" y="213"/>
              </a:cxn>
              <a:cxn ang="0">
                <a:pos x="36" y="207"/>
              </a:cxn>
              <a:cxn ang="0">
                <a:pos x="45" y="208"/>
              </a:cxn>
              <a:cxn ang="0">
                <a:pos x="51" y="212"/>
              </a:cxn>
              <a:cxn ang="0">
                <a:pos x="56" y="214"/>
              </a:cxn>
              <a:cxn ang="0">
                <a:pos x="62" y="215"/>
              </a:cxn>
              <a:cxn ang="0">
                <a:pos x="66" y="219"/>
              </a:cxn>
              <a:cxn ang="0">
                <a:pos x="67" y="225"/>
              </a:cxn>
              <a:cxn ang="0">
                <a:pos x="70" y="231"/>
              </a:cxn>
              <a:cxn ang="0">
                <a:pos x="74" y="235"/>
              </a:cxn>
              <a:cxn ang="0">
                <a:pos x="85" y="243"/>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4" name="Freeform 236"/>
          <p:cNvSpPr>
            <a:spLocks/>
          </p:cNvSpPr>
          <p:nvPr>
            <p:custDataLst>
              <p:tags r:id="rId161"/>
            </p:custDataLst>
          </p:nvPr>
        </p:nvSpPr>
        <p:spPr bwMode="auto">
          <a:xfrm>
            <a:off x="4070028" y="3449439"/>
            <a:ext cx="414337" cy="468313"/>
          </a:xfrm>
          <a:custGeom>
            <a:avLst/>
            <a:gdLst/>
            <a:ahLst/>
            <a:cxnLst>
              <a:cxn ang="0">
                <a:pos x="90" y="788"/>
              </a:cxn>
              <a:cxn ang="0">
                <a:pos x="121" y="788"/>
              </a:cxn>
              <a:cxn ang="0">
                <a:pos x="146" y="783"/>
              </a:cxn>
              <a:cxn ang="0">
                <a:pos x="186" y="776"/>
              </a:cxn>
              <a:cxn ang="0">
                <a:pos x="197" y="813"/>
              </a:cxn>
              <a:cxn ang="0">
                <a:pos x="212" y="835"/>
              </a:cxn>
              <a:cxn ang="0">
                <a:pos x="226" y="846"/>
              </a:cxn>
              <a:cxn ang="0">
                <a:pos x="246" y="850"/>
              </a:cxn>
              <a:cxn ang="0">
                <a:pos x="246" y="881"/>
              </a:cxn>
              <a:cxn ang="0">
                <a:pos x="326" y="889"/>
              </a:cxn>
              <a:cxn ang="0">
                <a:pos x="334" y="876"/>
              </a:cxn>
              <a:cxn ang="0">
                <a:pos x="347" y="871"/>
              </a:cxn>
              <a:cxn ang="0">
                <a:pos x="348" y="888"/>
              </a:cxn>
              <a:cxn ang="0">
                <a:pos x="358" y="893"/>
              </a:cxn>
              <a:cxn ang="0">
                <a:pos x="385" y="893"/>
              </a:cxn>
              <a:cxn ang="0">
                <a:pos x="401" y="854"/>
              </a:cxn>
              <a:cxn ang="0">
                <a:pos x="412" y="788"/>
              </a:cxn>
              <a:cxn ang="0">
                <a:pos x="424" y="771"/>
              </a:cxn>
              <a:cxn ang="0">
                <a:pos x="452" y="754"/>
              </a:cxn>
              <a:cxn ang="0">
                <a:pos x="485" y="743"/>
              </a:cxn>
              <a:cxn ang="0">
                <a:pos x="501" y="729"/>
              </a:cxn>
              <a:cxn ang="0">
                <a:pos x="515" y="702"/>
              </a:cxn>
              <a:cxn ang="0">
                <a:pos x="535" y="668"/>
              </a:cxn>
              <a:cxn ang="0">
                <a:pos x="547" y="660"/>
              </a:cxn>
              <a:cxn ang="0">
                <a:pos x="572" y="659"/>
              </a:cxn>
              <a:cxn ang="0">
                <a:pos x="605" y="644"/>
              </a:cxn>
              <a:cxn ang="0">
                <a:pos x="639" y="624"/>
              </a:cxn>
              <a:cxn ang="0">
                <a:pos x="674" y="613"/>
              </a:cxn>
              <a:cxn ang="0">
                <a:pos x="724" y="610"/>
              </a:cxn>
              <a:cxn ang="0">
                <a:pos x="788" y="602"/>
              </a:cxn>
              <a:cxn ang="0">
                <a:pos x="815" y="594"/>
              </a:cxn>
              <a:cxn ang="0">
                <a:pos x="863" y="590"/>
              </a:cxn>
              <a:cxn ang="0">
                <a:pos x="901" y="583"/>
              </a:cxn>
              <a:cxn ang="0">
                <a:pos x="913" y="574"/>
              </a:cxn>
              <a:cxn ang="0">
                <a:pos x="931" y="544"/>
              </a:cxn>
              <a:cxn ang="0">
                <a:pos x="943" y="504"/>
              </a:cxn>
              <a:cxn ang="0">
                <a:pos x="948" y="461"/>
              </a:cxn>
              <a:cxn ang="0">
                <a:pos x="947" y="421"/>
              </a:cxn>
              <a:cxn ang="0">
                <a:pos x="943" y="363"/>
              </a:cxn>
              <a:cxn ang="0">
                <a:pos x="922" y="356"/>
              </a:cxn>
              <a:cxn ang="0">
                <a:pos x="862" y="322"/>
              </a:cxn>
              <a:cxn ang="0">
                <a:pos x="794" y="278"/>
              </a:cxn>
              <a:cxn ang="0">
                <a:pos x="738" y="216"/>
              </a:cxn>
              <a:cxn ang="0">
                <a:pos x="412" y="12"/>
              </a:cxn>
              <a:cxn ang="0">
                <a:pos x="348" y="102"/>
              </a:cxn>
              <a:cxn ang="0">
                <a:pos x="379" y="405"/>
              </a:cxn>
              <a:cxn ang="0">
                <a:pos x="392" y="565"/>
              </a:cxn>
              <a:cxn ang="0">
                <a:pos x="93" y="591"/>
              </a:cxn>
              <a:cxn ang="0">
                <a:pos x="79" y="606"/>
              </a:cxn>
              <a:cxn ang="0">
                <a:pos x="67" y="610"/>
              </a:cxn>
              <a:cxn ang="0">
                <a:pos x="57" y="607"/>
              </a:cxn>
              <a:cxn ang="0">
                <a:pos x="49" y="591"/>
              </a:cxn>
              <a:cxn ang="0">
                <a:pos x="40" y="581"/>
              </a:cxn>
              <a:cxn ang="0">
                <a:pos x="29" y="605"/>
              </a:cxn>
              <a:cxn ang="0">
                <a:pos x="15" y="623"/>
              </a:cxn>
              <a:cxn ang="0">
                <a:pos x="67" y="733"/>
              </a:cxn>
              <a:cxn ang="0">
                <a:pos x="61" y="748"/>
              </a:cxn>
              <a:cxn ang="0">
                <a:pos x="62" y="760"/>
              </a:cxn>
              <a:cxn ang="0">
                <a:pos x="54" y="788"/>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5" name="Freeform 237"/>
          <p:cNvSpPr>
            <a:spLocks/>
          </p:cNvSpPr>
          <p:nvPr>
            <p:custDataLst>
              <p:tags r:id="rId162"/>
            </p:custDataLst>
          </p:nvPr>
        </p:nvSpPr>
        <p:spPr bwMode="auto">
          <a:xfrm>
            <a:off x="4168453" y="3055739"/>
            <a:ext cx="493712" cy="579438"/>
          </a:xfrm>
          <a:custGeom>
            <a:avLst/>
            <a:gdLst/>
            <a:ahLst/>
            <a:cxnLst>
              <a:cxn ang="0">
                <a:pos x="238" y="367"/>
              </a:cxn>
              <a:cxn ang="0">
                <a:pos x="244" y="365"/>
              </a:cxn>
              <a:cxn ang="0">
                <a:pos x="255" y="368"/>
              </a:cxn>
              <a:cxn ang="0">
                <a:pos x="372" y="277"/>
              </a:cxn>
              <a:cxn ang="0">
                <a:pos x="369" y="270"/>
              </a:cxn>
              <a:cxn ang="0">
                <a:pos x="361" y="264"/>
              </a:cxn>
              <a:cxn ang="0">
                <a:pos x="347" y="259"/>
              </a:cxn>
              <a:cxn ang="0">
                <a:pos x="339" y="254"/>
              </a:cxn>
              <a:cxn ang="0">
                <a:pos x="336" y="247"/>
              </a:cxn>
              <a:cxn ang="0">
                <a:pos x="337" y="228"/>
              </a:cxn>
              <a:cxn ang="0">
                <a:pos x="337" y="196"/>
              </a:cxn>
              <a:cxn ang="0">
                <a:pos x="334" y="168"/>
              </a:cxn>
              <a:cxn ang="0">
                <a:pos x="329" y="155"/>
              </a:cxn>
              <a:cxn ang="0">
                <a:pos x="323" y="142"/>
              </a:cxn>
              <a:cxn ang="0">
                <a:pos x="315" y="109"/>
              </a:cxn>
              <a:cxn ang="0">
                <a:pos x="306" y="90"/>
              </a:cxn>
              <a:cxn ang="0">
                <a:pos x="297" y="78"/>
              </a:cxn>
              <a:cxn ang="0">
                <a:pos x="300" y="63"/>
              </a:cxn>
              <a:cxn ang="0">
                <a:pos x="301" y="43"/>
              </a:cxn>
              <a:cxn ang="0">
                <a:pos x="302" y="23"/>
              </a:cxn>
              <a:cxn ang="0">
                <a:pos x="310" y="7"/>
              </a:cxn>
              <a:cxn ang="0">
                <a:pos x="302" y="6"/>
              </a:cxn>
              <a:cxn ang="0">
                <a:pos x="278" y="12"/>
              </a:cxn>
              <a:cxn ang="0">
                <a:pos x="245" y="12"/>
              </a:cxn>
              <a:cxn ang="0">
                <a:pos x="206" y="14"/>
              </a:cxn>
              <a:cxn ang="0">
                <a:pos x="168" y="24"/>
              </a:cxn>
              <a:cxn ang="0">
                <a:pos x="145" y="32"/>
              </a:cxn>
              <a:cxn ang="0">
                <a:pos x="124" y="44"/>
              </a:cxn>
              <a:cxn ang="0">
                <a:pos x="123" y="52"/>
              </a:cxn>
              <a:cxn ang="0">
                <a:pos x="131" y="89"/>
              </a:cxn>
              <a:cxn ang="0">
                <a:pos x="134" y="93"/>
              </a:cxn>
              <a:cxn ang="0">
                <a:pos x="141" y="98"/>
              </a:cxn>
              <a:cxn ang="0">
                <a:pos x="142" y="102"/>
              </a:cxn>
              <a:cxn ang="0">
                <a:pos x="139" y="107"/>
              </a:cxn>
              <a:cxn ang="0">
                <a:pos x="128" y="107"/>
              </a:cxn>
              <a:cxn ang="0">
                <a:pos x="106" y="113"/>
              </a:cxn>
              <a:cxn ang="0">
                <a:pos x="95" y="122"/>
              </a:cxn>
              <a:cxn ang="0">
                <a:pos x="90" y="131"/>
              </a:cxn>
              <a:cxn ang="0">
                <a:pos x="82" y="137"/>
              </a:cxn>
              <a:cxn ang="0">
                <a:pos x="66" y="150"/>
              </a:cxn>
              <a:cxn ang="0">
                <a:pos x="51" y="158"/>
              </a:cxn>
              <a:cxn ang="0">
                <a:pos x="31" y="160"/>
              </a:cxn>
              <a:cxn ang="0">
                <a:pos x="20" y="164"/>
              </a:cxn>
              <a:cxn ang="0">
                <a:pos x="8" y="174"/>
              </a:cxn>
              <a:cxn ang="0">
                <a:pos x="0" y="200"/>
              </a:cxn>
              <a:cxn ang="0">
                <a:pos x="179" y="331"/>
              </a:cxn>
              <a:cxn ang="0">
                <a:pos x="201" y="352"/>
              </a:cxn>
              <a:cxn ang="0">
                <a:pos x="229" y="368"/>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6" name="Freeform 238"/>
          <p:cNvSpPr>
            <a:spLocks/>
          </p:cNvSpPr>
          <p:nvPr>
            <p:custDataLst>
              <p:tags r:id="rId163"/>
            </p:custDataLst>
          </p:nvPr>
        </p:nvSpPr>
        <p:spPr bwMode="auto">
          <a:xfrm>
            <a:off x="4605015" y="3190677"/>
            <a:ext cx="384175" cy="436562"/>
          </a:xfrm>
          <a:custGeom>
            <a:avLst/>
            <a:gdLst/>
            <a:ahLst/>
            <a:cxnLst>
              <a:cxn ang="0">
                <a:pos x="36" y="141"/>
              </a:cxn>
              <a:cxn ang="0">
                <a:pos x="46" y="109"/>
              </a:cxn>
              <a:cxn ang="0">
                <a:pos x="46" y="70"/>
              </a:cxn>
              <a:cxn ang="0">
                <a:pos x="61" y="64"/>
              </a:cxn>
              <a:cxn ang="0">
                <a:pos x="89" y="55"/>
              </a:cxn>
              <a:cxn ang="0">
                <a:pos x="99" y="20"/>
              </a:cxn>
              <a:cxn ang="0">
                <a:pos x="168" y="6"/>
              </a:cxn>
              <a:cxn ang="0">
                <a:pos x="242" y="24"/>
              </a:cxn>
              <a:cxn ang="0">
                <a:pos x="273" y="43"/>
              </a:cxn>
              <a:cxn ang="0">
                <a:pos x="285" y="78"/>
              </a:cxn>
              <a:cxn ang="0">
                <a:pos x="295" y="101"/>
              </a:cxn>
              <a:cxn ang="0">
                <a:pos x="325" y="110"/>
              </a:cxn>
              <a:cxn ang="0">
                <a:pos x="363" y="109"/>
              </a:cxn>
              <a:cxn ang="0">
                <a:pos x="421" y="133"/>
              </a:cxn>
              <a:cxn ang="0">
                <a:pos x="478" y="162"/>
              </a:cxn>
              <a:cxn ang="0">
                <a:pos x="513" y="166"/>
              </a:cxn>
              <a:cxn ang="0">
                <a:pos x="538" y="158"/>
              </a:cxn>
              <a:cxn ang="0">
                <a:pos x="549" y="126"/>
              </a:cxn>
              <a:cxn ang="0">
                <a:pos x="544" y="103"/>
              </a:cxn>
              <a:cxn ang="0">
                <a:pos x="531" y="81"/>
              </a:cxn>
              <a:cxn ang="0">
                <a:pos x="539" y="49"/>
              </a:cxn>
              <a:cxn ang="0">
                <a:pos x="574" y="34"/>
              </a:cxn>
              <a:cxn ang="0">
                <a:pos x="617" y="4"/>
              </a:cxn>
              <a:cxn ang="0">
                <a:pos x="650" y="0"/>
              </a:cxn>
              <a:cxn ang="0">
                <a:pos x="681" y="6"/>
              </a:cxn>
              <a:cxn ang="0">
                <a:pos x="695" y="24"/>
              </a:cxn>
              <a:cxn ang="0">
                <a:pos x="706" y="50"/>
              </a:cxn>
              <a:cxn ang="0">
                <a:pos x="728" y="63"/>
              </a:cxn>
              <a:cxn ang="0">
                <a:pos x="798" y="71"/>
              </a:cxn>
              <a:cxn ang="0">
                <a:pos x="830" y="97"/>
              </a:cxn>
              <a:cxn ang="0">
                <a:pos x="834" y="117"/>
              </a:cxn>
              <a:cxn ang="0">
                <a:pos x="843" y="140"/>
              </a:cxn>
              <a:cxn ang="0">
                <a:pos x="836" y="159"/>
              </a:cxn>
              <a:cxn ang="0">
                <a:pos x="824" y="170"/>
              </a:cxn>
              <a:cxn ang="0">
                <a:pos x="829" y="207"/>
              </a:cxn>
              <a:cxn ang="0">
                <a:pos x="858" y="245"/>
              </a:cxn>
              <a:cxn ang="0">
                <a:pos x="876" y="687"/>
              </a:cxn>
              <a:cxn ang="0">
                <a:pos x="877" y="741"/>
              </a:cxn>
              <a:cxn ang="0">
                <a:pos x="870" y="775"/>
              </a:cxn>
              <a:cxn ang="0">
                <a:pos x="848" y="783"/>
              </a:cxn>
              <a:cxn ang="0">
                <a:pos x="830" y="804"/>
              </a:cxn>
              <a:cxn ang="0">
                <a:pos x="366" y="593"/>
              </a:cxn>
              <a:cxn ang="0">
                <a:pos x="331" y="607"/>
              </a:cxn>
              <a:cxn ang="0">
                <a:pos x="292" y="626"/>
              </a:cxn>
              <a:cxn ang="0">
                <a:pos x="263" y="627"/>
              </a:cxn>
              <a:cxn ang="0">
                <a:pos x="230" y="609"/>
              </a:cxn>
              <a:cxn ang="0">
                <a:pos x="193" y="586"/>
              </a:cxn>
              <a:cxn ang="0">
                <a:pos x="152" y="578"/>
              </a:cxn>
              <a:cxn ang="0">
                <a:pos x="138" y="577"/>
              </a:cxn>
              <a:cxn ang="0">
                <a:pos x="130" y="553"/>
              </a:cxn>
              <a:cxn ang="0">
                <a:pos x="109" y="535"/>
              </a:cxn>
              <a:cxn ang="0">
                <a:pos x="63" y="517"/>
              </a:cxn>
              <a:cxn ang="0">
                <a:pos x="28" y="499"/>
              </a:cxn>
              <a:cxn ang="0">
                <a:pos x="16" y="482"/>
              </a:cxn>
              <a:cxn ang="0">
                <a:pos x="14" y="439"/>
              </a:cxn>
              <a:cxn ang="0">
                <a:pos x="19" y="352"/>
              </a:cxn>
              <a:cxn ang="0">
                <a:pos x="17" y="258"/>
              </a:cxn>
              <a:cxn ang="0">
                <a:pos x="4" y="202"/>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7" name="Freeform 239"/>
          <p:cNvSpPr>
            <a:spLocks/>
          </p:cNvSpPr>
          <p:nvPr>
            <p:custDataLst>
              <p:tags r:id="rId164"/>
            </p:custDataLst>
          </p:nvPr>
        </p:nvSpPr>
        <p:spPr bwMode="auto">
          <a:xfrm>
            <a:off x="4557390" y="3055739"/>
            <a:ext cx="93663" cy="236538"/>
          </a:xfrm>
          <a:custGeom>
            <a:avLst/>
            <a:gdLst/>
            <a:ahLst/>
            <a:cxnLst>
              <a:cxn ang="0">
                <a:pos x="103" y="441"/>
              </a:cxn>
              <a:cxn ang="0">
                <a:pos x="125" y="420"/>
              </a:cxn>
              <a:cxn ang="0">
                <a:pos x="140" y="404"/>
              </a:cxn>
              <a:cxn ang="0">
                <a:pos x="147" y="390"/>
              </a:cxn>
              <a:cxn ang="0">
                <a:pos x="152" y="373"/>
              </a:cxn>
              <a:cxn ang="0">
                <a:pos x="154" y="352"/>
              </a:cxn>
              <a:cxn ang="0">
                <a:pos x="153" y="335"/>
              </a:cxn>
              <a:cxn ang="0">
                <a:pos x="156" y="331"/>
              </a:cxn>
              <a:cxn ang="0">
                <a:pos x="168" y="329"/>
              </a:cxn>
              <a:cxn ang="0">
                <a:pos x="185" y="325"/>
              </a:cxn>
              <a:cxn ang="0">
                <a:pos x="196" y="318"/>
              </a:cxn>
              <a:cxn ang="0">
                <a:pos x="203" y="304"/>
              </a:cxn>
              <a:cxn ang="0">
                <a:pos x="206" y="280"/>
              </a:cxn>
              <a:cxn ang="0">
                <a:pos x="202" y="265"/>
              </a:cxn>
              <a:cxn ang="0">
                <a:pos x="193" y="264"/>
              </a:cxn>
              <a:cxn ang="0">
                <a:pos x="177" y="256"/>
              </a:cxn>
              <a:cxn ang="0">
                <a:pos x="155" y="242"/>
              </a:cxn>
              <a:cxn ang="0">
                <a:pos x="140" y="231"/>
              </a:cxn>
              <a:cxn ang="0">
                <a:pos x="130" y="228"/>
              </a:cxn>
              <a:cxn ang="0">
                <a:pos x="119" y="222"/>
              </a:cxn>
              <a:cxn ang="0">
                <a:pos x="101" y="212"/>
              </a:cxn>
              <a:cxn ang="0">
                <a:pos x="95" y="206"/>
              </a:cxn>
              <a:cxn ang="0">
                <a:pos x="95" y="199"/>
              </a:cxn>
              <a:cxn ang="0">
                <a:pos x="104" y="181"/>
              </a:cxn>
              <a:cxn ang="0">
                <a:pos x="119" y="158"/>
              </a:cxn>
              <a:cxn ang="0">
                <a:pos x="134" y="140"/>
              </a:cxn>
              <a:cxn ang="0">
                <a:pos x="136" y="129"/>
              </a:cxn>
              <a:cxn ang="0">
                <a:pos x="126" y="116"/>
              </a:cxn>
              <a:cxn ang="0">
                <a:pos x="115" y="105"/>
              </a:cxn>
              <a:cxn ang="0">
                <a:pos x="108" y="93"/>
              </a:cxn>
              <a:cxn ang="0">
                <a:pos x="107" y="84"/>
              </a:cxn>
              <a:cxn ang="0">
                <a:pos x="111" y="78"/>
              </a:cxn>
              <a:cxn ang="0">
                <a:pos x="116" y="72"/>
              </a:cxn>
              <a:cxn ang="0">
                <a:pos x="123" y="69"/>
              </a:cxn>
              <a:cxn ang="0">
                <a:pos x="126" y="37"/>
              </a:cxn>
              <a:cxn ang="0">
                <a:pos x="110" y="32"/>
              </a:cxn>
              <a:cxn ang="0">
                <a:pos x="87" y="21"/>
              </a:cxn>
              <a:cxn ang="0">
                <a:pos x="53" y="0"/>
              </a:cxn>
              <a:cxn ang="0">
                <a:pos x="47" y="11"/>
              </a:cxn>
              <a:cxn ang="0">
                <a:pos x="34" y="44"/>
              </a:cxn>
              <a:cxn ang="0">
                <a:pos x="28" y="70"/>
              </a:cxn>
              <a:cxn ang="0">
                <a:pos x="22" y="99"/>
              </a:cxn>
              <a:cxn ang="0">
                <a:pos x="20" y="133"/>
              </a:cxn>
              <a:cxn ang="0">
                <a:pos x="20" y="172"/>
              </a:cxn>
              <a:cxn ang="0">
                <a:pos x="12" y="188"/>
              </a:cxn>
              <a:cxn ang="0">
                <a:pos x="8" y="206"/>
              </a:cxn>
              <a:cxn ang="0">
                <a:pos x="0" y="235"/>
              </a:cxn>
              <a:cxn ang="0">
                <a:pos x="22" y="259"/>
              </a:cxn>
              <a:cxn ang="0">
                <a:pos x="41" y="281"/>
              </a:cxn>
              <a:cxn ang="0">
                <a:pos x="55" y="305"/>
              </a:cxn>
              <a:cxn ang="0">
                <a:pos x="66" y="329"/>
              </a:cxn>
              <a:cxn ang="0">
                <a:pos x="75" y="355"/>
              </a:cxn>
              <a:cxn ang="0">
                <a:pos x="82" y="384"/>
              </a:cxn>
              <a:cxn ang="0">
                <a:pos x="93" y="455"/>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8" name="Freeform 240"/>
          <p:cNvSpPr>
            <a:spLocks/>
          </p:cNvSpPr>
          <p:nvPr>
            <p:custDataLst>
              <p:tags r:id="rId165"/>
            </p:custDataLst>
          </p:nvPr>
        </p:nvSpPr>
        <p:spPr bwMode="auto">
          <a:xfrm>
            <a:off x="3939853" y="3366889"/>
            <a:ext cx="231775" cy="215900"/>
          </a:xfrm>
          <a:custGeom>
            <a:avLst/>
            <a:gdLst/>
            <a:ahLst/>
            <a:cxnLst>
              <a:cxn ang="0">
                <a:pos x="326" y="110"/>
              </a:cxn>
              <a:cxn ang="0">
                <a:pos x="326" y="259"/>
              </a:cxn>
              <a:cxn ang="0">
                <a:pos x="315" y="264"/>
              </a:cxn>
              <a:cxn ang="0">
                <a:pos x="291" y="271"/>
              </a:cxn>
              <a:cxn ang="0">
                <a:pos x="246" y="283"/>
              </a:cxn>
              <a:cxn ang="0">
                <a:pos x="253" y="302"/>
              </a:cxn>
              <a:cxn ang="0">
                <a:pos x="265" y="326"/>
              </a:cxn>
              <a:cxn ang="0">
                <a:pos x="269" y="353"/>
              </a:cxn>
              <a:cxn ang="0">
                <a:pos x="272" y="382"/>
              </a:cxn>
              <a:cxn ang="0">
                <a:pos x="52" y="394"/>
              </a:cxn>
              <a:cxn ang="0">
                <a:pos x="22" y="406"/>
              </a:cxn>
              <a:cxn ang="0">
                <a:pos x="5" y="403"/>
              </a:cxn>
              <a:cxn ang="0">
                <a:pos x="1" y="398"/>
              </a:cxn>
              <a:cxn ang="0">
                <a:pos x="1" y="385"/>
              </a:cxn>
              <a:cxn ang="0">
                <a:pos x="4" y="371"/>
              </a:cxn>
              <a:cxn ang="0">
                <a:pos x="11" y="354"/>
              </a:cxn>
              <a:cxn ang="0">
                <a:pos x="20" y="341"/>
              </a:cxn>
              <a:cxn ang="0">
                <a:pos x="30" y="334"/>
              </a:cxn>
              <a:cxn ang="0">
                <a:pos x="38" y="326"/>
              </a:cxn>
              <a:cxn ang="0">
                <a:pos x="44" y="317"/>
              </a:cxn>
              <a:cxn ang="0">
                <a:pos x="49" y="292"/>
              </a:cxn>
              <a:cxn ang="0">
                <a:pos x="56" y="265"/>
              </a:cxn>
              <a:cxn ang="0">
                <a:pos x="62" y="257"/>
              </a:cxn>
              <a:cxn ang="0">
                <a:pos x="74" y="246"/>
              </a:cxn>
              <a:cxn ang="0">
                <a:pos x="92" y="238"/>
              </a:cxn>
              <a:cxn ang="0">
                <a:pos x="107" y="231"/>
              </a:cxn>
              <a:cxn ang="0">
                <a:pos x="122" y="218"/>
              </a:cxn>
              <a:cxn ang="0">
                <a:pos x="136" y="195"/>
              </a:cxn>
              <a:cxn ang="0">
                <a:pos x="150" y="156"/>
              </a:cxn>
              <a:cxn ang="0">
                <a:pos x="162" y="117"/>
              </a:cxn>
              <a:cxn ang="0">
                <a:pos x="172" y="94"/>
              </a:cxn>
              <a:cxn ang="0">
                <a:pos x="186" y="73"/>
              </a:cxn>
              <a:cxn ang="0">
                <a:pos x="201" y="62"/>
              </a:cxn>
              <a:cxn ang="0">
                <a:pos x="213" y="57"/>
              </a:cxn>
              <a:cxn ang="0">
                <a:pos x="219" y="44"/>
              </a:cxn>
              <a:cxn ang="0">
                <a:pos x="223" y="28"/>
              </a:cxn>
              <a:cxn ang="0">
                <a:pos x="228" y="16"/>
              </a:cxn>
              <a:cxn ang="0">
                <a:pos x="239" y="8"/>
              </a:cxn>
              <a:cxn ang="0">
                <a:pos x="511" y="0"/>
              </a:cxn>
              <a:cxn ang="0">
                <a:pos x="515" y="46"/>
              </a:cxn>
              <a:cxn ang="0">
                <a:pos x="518" y="110"/>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89" name="Freeform 241"/>
          <p:cNvSpPr>
            <a:spLocks/>
          </p:cNvSpPr>
          <p:nvPr>
            <p:custDataLst>
              <p:tags r:id="rId166"/>
            </p:custDataLst>
          </p:nvPr>
        </p:nvSpPr>
        <p:spPr bwMode="auto">
          <a:xfrm>
            <a:off x="3908103" y="2174677"/>
            <a:ext cx="190500" cy="93662"/>
          </a:xfrm>
          <a:custGeom>
            <a:avLst/>
            <a:gdLst/>
            <a:ahLst/>
            <a:cxnLst>
              <a:cxn ang="0">
                <a:pos x="34" y="61"/>
              </a:cxn>
              <a:cxn ang="0">
                <a:pos x="41" y="42"/>
              </a:cxn>
              <a:cxn ang="0">
                <a:pos x="68" y="37"/>
              </a:cxn>
              <a:cxn ang="0">
                <a:pos x="80" y="18"/>
              </a:cxn>
              <a:cxn ang="0">
                <a:pos x="72" y="14"/>
              </a:cxn>
              <a:cxn ang="0">
                <a:pos x="60" y="0"/>
              </a:cxn>
              <a:cxn ang="0">
                <a:pos x="85" y="10"/>
              </a:cxn>
              <a:cxn ang="0">
                <a:pos x="108" y="39"/>
              </a:cxn>
              <a:cxn ang="0">
                <a:pos x="125" y="62"/>
              </a:cxn>
              <a:cxn ang="0">
                <a:pos x="139" y="67"/>
              </a:cxn>
              <a:cxn ang="0">
                <a:pos x="157" y="63"/>
              </a:cxn>
              <a:cxn ang="0">
                <a:pos x="181" y="45"/>
              </a:cxn>
              <a:cxn ang="0">
                <a:pos x="205" y="23"/>
              </a:cxn>
              <a:cxn ang="0">
                <a:pos x="220" y="31"/>
              </a:cxn>
              <a:cxn ang="0">
                <a:pos x="359" y="11"/>
              </a:cxn>
              <a:cxn ang="0">
                <a:pos x="376" y="23"/>
              </a:cxn>
              <a:cxn ang="0">
                <a:pos x="396" y="22"/>
              </a:cxn>
              <a:cxn ang="0">
                <a:pos x="413" y="37"/>
              </a:cxn>
              <a:cxn ang="0">
                <a:pos x="415" y="43"/>
              </a:cxn>
              <a:cxn ang="0">
                <a:pos x="429" y="54"/>
              </a:cxn>
              <a:cxn ang="0">
                <a:pos x="443" y="68"/>
              </a:cxn>
              <a:cxn ang="0">
                <a:pos x="446" y="80"/>
              </a:cxn>
              <a:cxn ang="0">
                <a:pos x="438" y="96"/>
              </a:cxn>
              <a:cxn ang="0">
                <a:pos x="413" y="111"/>
              </a:cxn>
              <a:cxn ang="0">
                <a:pos x="397" y="120"/>
              </a:cxn>
              <a:cxn ang="0">
                <a:pos x="366" y="123"/>
              </a:cxn>
              <a:cxn ang="0">
                <a:pos x="300" y="146"/>
              </a:cxn>
              <a:cxn ang="0">
                <a:pos x="234" y="171"/>
              </a:cxn>
              <a:cxn ang="0">
                <a:pos x="199" y="178"/>
              </a:cxn>
              <a:cxn ang="0">
                <a:pos x="177" y="174"/>
              </a:cxn>
              <a:cxn ang="0">
                <a:pos x="172" y="164"/>
              </a:cxn>
              <a:cxn ang="0">
                <a:pos x="170" y="161"/>
              </a:cxn>
              <a:cxn ang="0">
                <a:pos x="156" y="161"/>
              </a:cxn>
              <a:cxn ang="0">
                <a:pos x="139" y="160"/>
              </a:cxn>
              <a:cxn ang="0">
                <a:pos x="100" y="147"/>
              </a:cxn>
              <a:cxn ang="0">
                <a:pos x="85" y="137"/>
              </a:cxn>
              <a:cxn ang="0">
                <a:pos x="81" y="125"/>
              </a:cxn>
              <a:cxn ang="0">
                <a:pos x="87" y="111"/>
              </a:cxn>
              <a:cxn ang="0">
                <a:pos x="27" y="103"/>
              </a:cxn>
              <a:cxn ang="0">
                <a:pos x="9" y="105"/>
              </a:cxn>
              <a:cxn ang="0">
                <a:pos x="0" y="80"/>
              </a:cxn>
              <a:cxn ang="0">
                <a:pos x="60" y="86"/>
              </a:cxn>
              <a:cxn ang="0">
                <a:pos x="87" y="80"/>
              </a:cxn>
              <a:cxn ang="0">
                <a:pos x="23" y="68"/>
              </a:cxn>
              <a:cxn ang="0">
                <a:pos x="16" y="55"/>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90" name="Freeform 242"/>
          <p:cNvSpPr>
            <a:spLocks/>
          </p:cNvSpPr>
          <p:nvPr>
            <p:custDataLst>
              <p:tags r:id="rId167"/>
            </p:custDataLst>
          </p:nvPr>
        </p:nvSpPr>
        <p:spPr bwMode="auto">
          <a:xfrm>
            <a:off x="4700265" y="2438202"/>
            <a:ext cx="14288" cy="57150"/>
          </a:xfrm>
          <a:custGeom>
            <a:avLst/>
            <a:gdLst/>
            <a:ahLst/>
            <a:cxnLst>
              <a:cxn ang="0">
                <a:pos x="0" y="73"/>
              </a:cxn>
              <a:cxn ang="0">
                <a:pos x="2" y="47"/>
              </a:cxn>
              <a:cxn ang="0">
                <a:pos x="6" y="28"/>
              </a:cxn>
              <a:cxn ang="0">
                <a:pos x="7" y="20"/>
              </a:cxn>
              <a:cxn ang="0">
                <a:pos x="6" y="13"/>
              </a:cxn>
              <a:cxn ang="0">
                <a:pos x="4" y="7"/>
              </a:cxn>
              <a:cxn ang="0">
                <a:pos x="0" y="0"/>
              </a:cxn>
              <a:cxn ang="0">
                <a:pos x="28" y="0"/>
              </a:cxn>
              <a:cxn ang="0">
                <a:pos x="22" y="16"/>
              </a:cxn>
              <a:cxn ang="0">
                <a:pos x="17" y="30"/>
              </a:cxn>
              <a:cxn ang="0">
                <a:pos x="12" y="43"/>
              </a:cxn>
              <a:cxn ang="0">
                <a:pos x="7" y="55"/>
              </a:cxn>
              <a:cxn ang="0">
                <a:pos x="0" y="73"/>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91" name="Freeform 243"/>
          <p:cNvSpPr>
            <a:spLocks/>
          </p:cNvSpPr>
          <p:nvPr>
            <p:custDataLst>
              <p:tags r:id="rId168"/>
            </p:custDataLst>
          </p:nvPr>
        </p:nvSpPr>
        <p:spPr bwMode="auto">
          <a:xfrm>
            <a:off x="4587553" y="2101652"/>
            <a:ext cx="234950" cy="395287"/>
          </a:xfrm>
          <a:custGeom>
            <a:avLst/>
            <a:gdLst/>
            <a:ahLst/>
            <a:cxnLst>
              <a:cxn ang="0">
                <a:pos x="419" y="203"/>
              </a:cxn>
              <a:cxn ang="0">
                <a:pos x="406" y="221"/>
              </a:cxn>
              <a:cxn ang="0">
                <a:pos x="404" y="237"/>
              </a:cxn>
              <a:cxn ang="0">
                <a:pos x="382" y="275"/>
              </a:cxn>
              <a:cxn ang="0">
                <a:pos x="325" y="306"/>
              </a:cxn>
              <a:cxn ang="0">
                <a:pos x="252" y="354"/>
              </a:cxn>
              <a:cxn ang="0">
                <a:pos x="237" y="369"/>
              </a:cxn>
              <a:cxn ang="0">
                <a:pos x="245" y="381"/>
              </a:cxn>
              <a:cxn ang="0">
                <a:pos x="240" y="424"/>
              </a:cxn>
              <a:cxn ang="0">
                <a:pos x="239" y="449"/>
              </a:cxn>
              <a:cxn ang="0">
                <a:pos x="262" y="468"/>
              </a:cxn>
              <a:cxn ang="0">
                <a:pos x="320" y="485"/>
              </a:cxn>
              <a:cxn ang="0">
                <a:pos x="332" y="505"/>
              </a:cxn>
              <a:cxn ang="0">
                <a:pos x="310" y="531"/>
              </a:cxn>
              <a:cxn ang="0">
                <a:pos x="272" y="547"/>
              </a:cxn>
              <a:cxn ang="0">
                <a:pos x="265" y="560"/>
              </a:cxn>
              <a:cxn ang="0">
                <a:pos x="252" y="631"/>
              </a:cxn>
              <a:cxn ang="0">
                <a:pos x="239" y="721"/>
              </a:cxn>
              <a:cxn ang="0">
                <a:pos x="173" y="727"/>
              </a:cxn>
              <a:cxn ang="0">
                <a:pos x="152" y="738"/>
              </a:cxn>
              <a:cxn ang="0">
                <a:pos x="153" y="757"/>
              </a:cxn>
              <a:cxn ang="0">
                <a:pos x="106" y="757"/>
              </a:cxn>
              <a:cxn ang="0">
                <a:pos x="95" y="752"/>
              </a:cxn>
              <a:cxn ang="0">
                <a:pos x="71" y="718"/>
              </a:cxn>
              <a:cxn ang="0">
                <a:pos x="41" y="640"/>
              </a:cxn>
              <a:cxn ang="0">
                <a:pos x="34" y="597"/>
              </a:cxn>
              <a:cxn ang="0">
                <a:pos x="14" y="586"/>
              </a:cxn>
              <a:cxn ang="0">
                <a:pos x="19" y="561"/>
              </a:cxn>
              <a:cxn ang="0">
                <a:pos x="36" y="538"/>
              </a:cxn>
              <a:cxn ang="0">
                <a:pos x="53" y="504"/>
              </a:cxn>
              <a:cxn ang="0">
                <a:pos x="61" y="471"/>
              </a:cxn>
              <a:cxn ang="0">
                <a:pos x="64" y="441"/>
              </a:cxn>
              <a:cxn ang="0">
                <a:pos x="58" y="408"/>
              </a:cxn>
              <a:cxn ang="0">
                <a:pos x="43" y="377"/>
              </a:cxn>
              <a:cxn ang="0">
                <a:pos x="74" y="276"/>
              </a:cxn>
              <a:cxn ang="0">
                <a:pos x="103" y="275"/>
              </a:cxn>
              <a:cxn ang="0">
                <a:pos x="113" y="234"/>
              </a:cxn>
              <a:cxn ang="0">
                <a:pos x="137" y="192"/>
              </a:cxn>
              <a:cxn ang="0">
                <a:pos x="180" y="145"/>
              </a:cxn>
              <a:cxn ang="0">
                <a:pos x="198" y="111"/>
              </a:cxn>
              <a:cxn ang="0">
                <a:pos x="228" y="60"/>
              </a:cxn>
              <a:cxn ang="0">
                <a:pos x="249" y="43"/>
              </a:cxn>
              <a:cxn ang="0">
                <a:pos x="309" y="29"/>
              </a:cxn>
              <a:cxn ang="0">
                <a:pos x="368" y="13"/>
              </a:cxn>
              <a:cxn ang="0">
                <a:pos x="401" y="5"/>
              </a:cxn>
              <a:cxn ang="0">
                <a:pos x="431" y="32"/>
              </a:cxn>
              <a:cxn ang="0">
                <a:pos x="457" y="42"/>
              </a:cxn>
              <a:cxn ang="0">
                <a:pos x="513" y="111"/>
              </a:cxn>
              <a:cxn ang="0">
                <a:pos x="528" y="150"/>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92" name="Freeform 244"/>
          <p:cNvSpPr>
            <a:spLocks/>
          </p:cNvSpPr>
          <p:nvPr>
            <p:custDataLst>
              <p:tags r:id="rId169"/>
            </p:custDataLst>
          </p:nvPr>
        </p:nvSpPr>
        <p:spPr bwMode="auto">
          <a:xfrm>
            <a:off x="4725665" y="2415977"/>
            <a:ext cx="26988" cy="57150"/>
          </a:xfrm>
          <a:custGeom>
            <a:avLst/>
            <a:gdLst/>
            <a:ahLst/>
            <a:cxnLst>
              <a:cxn ang="0">
                <a:pos x="0" y="37"/>
              </a:cxn>
              <a:cxn ang="0">
                <a:pos x="6" y="30"/>
              </a:cxn>
              <a:cxn ang="0">
                <a:pos x="15" y="19"/>
              </a:cxn>
              <a:cxn ang="0">
                <a:pos x="20" y="13"/>
              </a:cxn>
              <a:cxn ang="0">
                <a:pos x="27" y="8"/>
              </a:cxn>
              <a:cxn ang="0">
                <a:pos x="33" y="4"/>
              </a:cxn>
              <a:cxn ang="0">
                <a:pos x="40" y="0"/>
              </a:cxn>
              <a:cxn ang="0">
                <a:pos x="50" y="7"/>
              </a:cxn>
              <a:cxn ang="0">
                <a:pos x="60" y="13"/>
              </a:cxn>
              <a:cxn ang="0">
                <a:pos x="59" y="20"/>
              </a:cxn>
              <a:cxn ang="0">
                <a:pos x="56" y="29"/>
              </a:cxn>
              <a:cxn ang="0">
                <a:pos x="54" y="34"/>
              </a:cxn>
              <a:cxn ang="0">
                <a:pos x="52" y="38"/>
              </a:cxn>
              <a:cxn ang="0">
                <a:pos x="49" y="42"/>
              </a:cxn>
              <a:cxn ang="0">
                <a:pos x="45" y="45"/>
              </a:cxn>
              <a:cxn ang="0">
                <a:pos x="41" y="48"/>
              </a:cxn>
              <a:cxn ang="0">
                <a:pos x="37" y="50"/>
              </a:cxn>
              <a:cxn ang="0">
                <a:pos x="31" y="51"/>
              </a:cxn>
              <a:cxn ang="0">
                <a:pos x="27" y="51"/>
              </a:cxn>
              <a:cxn ang="0">
                <a:pos x="20" y="50"/>
              </a:cxn>
              <a:cxn ang="0">
                <a:pos x="15" y="47"/>
              </a:cxn>
              <a:cxn ang="0">
                <a:pos x="7" y="43"/>
              </a:cxn>
              <a:cxn ang="0">
                <a:pos x="0" y="37"/>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93" name="Freeform 245"/>
          <p:cNvSpPr>
            <a:spLocks/>
          </p:cNvSpPr>
          <p:nvPr>
            <p:custDataLst>
              <p:tags r:id="rId170"/>
            </p:custDataLst>
          </p:nvPr>
        </p:nvSpPr>
        <p:spPr bwMode="auto">
          <a:xfrm>
            <a:off x="4170040" y="2577902"/>
            <a:ext cx="28575" cy="57150"/>
          </a:xfrm>
          <a:custGeom>
            <a:avLst/>
            <a:gdLst/>
            <a:ahLst/>
            <a:cxnLst>
              <a:cxn ang="0">
                <a:pos x="59" y="48"/>
              </a:cxn>
              <a:cxn ang="0">
                <a:pos x="42" y="50"/>
              </a:cxn>
              <a:cxn ang="0">
                <a:pos x="22" y="51"/>
              </a:cxn>
              <a:cxn ang="0">
                <a:pos x="17" y="50"/>
              </a:cxn>
              <a:cxn ang="0">
                <a:pos x="13" y="49"/>
              </a:cxn>
              <a:cxn ang="0">
                <a:pos x="10" y="48"/>
              </a:cxn>
              <a:cxn ang="0">
                <a:pos x="7" y="46"/>
              </a:cxn>
              <a:cxn ang="0">
                <a:pos x="3" y="43"/>
              </a:cxn>
              <a:cxn ang="0">
                <a:pos x="1" y="40"/>
              </a:cxn>
              <a:cxn ang="0">
                <a:pos x="0" y="35"/>
              </a:cxn>
              <a:cxn ang="0">
                <a:pos x="0" y="30"/>
              </a:cxn>
              <a:cxn ang="0">
                <a:pos x="4" y="29"/>
              </a:cxn>
              <a:cxn ang="0">
                <a:pos x="10" y="27"/>
              </a:cxn>
              <a:cxn ang="0">
                <a:pos x="14" y="24"/>
              </a:cxn>
              <a:cxn ang="0">
                <a:pos x="19" y="20"/>
              </a:cxn>
              <a:cxn ang="0">
                <a:pos x="26" y="10"/>
              </a:cxn>
              <a:cxn ang="0">
                <a:pos x="33" y="0"/>
              </a:cxn>
              <a:cxn ang="0">
                <a:pos x="46" y="1"/>
              </a:cxn>
              <a:cxn ang="0">
                <a:pos x="52" y="2"/>
              </a:cxn>
              <a:cxn ang="0">
                <a:pos x="56" y="3"/>
              </a:cxn>
              <a:cxn ang="0">
                <a:pos x="66" y="0"/>
              </a:cxn>
              <a:cxn ang="0">
                <a:pos x="65" y="13"/>
              </a:cxn>
              <a:cxn ang="0">
                <a:pos x="63" y="24"/>
              </a:cxn>
              <a:cxn ang="0">
                <a:pos x="60" y="36"/>
              </a:cxn>
              <a:cxn ang="0">
                <a:pos x="59" y="48"/>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294" name="Freeform 246"/>
          <p:cNvSpPr>
            <a:spLocks/>
          </p:cNvSpPr>
          <p:nvPr>
            <p:custDataLst>
              <p:tags r:id="rId171"/>
            </p:custDataLst>
          </p:nvPr>
        </p:nvSpPr>
        <p:spPr bwMode="auto">
          <a:xfrm>
            <a:off x="5122540" y="3106539"/>
            <a:ext cx="50800" cy="57150"/>
          </a:xfrm>
          <a:custGeom>
            <a:avLst/>
            <a:gdLst/>
            <a:ahLst/>
            <a:cxnLst>
              <a:cxn ang="0">
                <a:pos x="0" y="44"/>
              </a:cxn>
              <a:cxn ang="0">
                <a:pos x="20" y="74"/>
              </a:cxn>
              <a:cxn ang="0">
                <a:pos x="37" y="69"/>
              </a:cxn>
              <a:cxn ang="0">
                <a:pos x="51" y="65"/>
              </a:cxn>
              <a:cxn ang="0">
                <a:pos x="64" y="59"/>
              </a:cxn>
              <a:cxn ang="0">
                <a:pos x="74" y="53"/>
              </a:cxn>
              <a:cxn ang="0">
                <a:pos x="78" y="49"/>
              </a:cxn>
              <a:cxn ang="0">
                <a:pos x="83" y="45"/>
              </a:cxn>
              <a:cxn ang="0">
                <a:pos x="86" y="41"/>
              </a:cxn>
              <a:cxn ang="0">
                <a:pos x="88" y="37"/>
              </a:cxn>
              <a:cxn ang="0">
                <a:pos x="90" y="32"/>
              </a:cxn>
              <a:cxn ang="0">
                <a:pos x="91" y="26"/>
              </a:cxn>
              <a:cxn ang="0">
                <a:pos x="93" y="19"/>
              </a:cxn>
              <a:cxn ang="0">
                <a:pos x="94" y="13"/>
              </a:cxn>
              <a:cxn ang="0">
                <a:pos x="99" y="12"/>
              </a:cxn>
              <a:cxn ang="0">
                <a:pos x="106" y="9"/>
              </a:cxn>
              <a:cxn ang="0">
                <a:pos x="108" y="7"/>
              </a:cxn>
              <a:cxn ang="0">
                <a:pos x="111" y="5"/>
              </a:cxn>
              <a:cxn ang="0">
                <a:pos x="112" y="3"/>
              </a:cxn>
              <a:cxn ang="0">
                <a:pos x="113" y="0"/>
              </a:cxn>
              <a:cxn ang="0">
                <a:pos x="98" y="4"/>
              </a:cxn>
              <a:cxn ang="0">
                <a:pos x="82" y="8"/>
              </a:cxn>
              <a:cxn ang="0">
                <a:pos x="65" y="13"/>
              </a:cxn>
              <a:cxn ang="0">
                <a:pos x="49" y="19"/>
              </a:cxn>
              <a:cxn ang="0">
                <a:pos x="20" y="33"/>
              </a:cxn>
              <a:cxn ang="0">
                <a:pos x="0" y="44"/>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95" name="Freeform 247"/>
          <p:cNvSpPr>
            <a:spLocks/>
          </p:cNvSpPr>
          <p:nvPr>
            <p:custDataLst>
              <p:tags r:id="rId172"/>
            </p:custDataLst>
          </p:nvPr>
        </p:nvSpPr>
        <p:spPr bwMode="auto">
          <a:xfrm>
            <a:off x="4730428" y="3898702"/>
            <a:ext cx="325437" cy="244475"/>
          </a:xfrm>
          <a:custGeom>
            <a:avLst/>
            <a:gdLst/>
            <a:ahLst/>
            <a:cxnLst>
              <a:cxn ang="0">
                <a:pos x="98" y="452"/>
              </a:cxn>
              <a:cxn ang="0">
                <a:pos x="54" y="440"/>
              </a:cxn>
              <a:cxn ang="0">
                <a:pos x="21" y="429"/>
              </a:cxn>
              <a:cxn ang="0">
                <a:pos x="5" y="413"/>
              </a:cxn>
              <a:cxn ang="0">
                <a:pos x="0" y="363"/>
              </a:cxn>
              <a:cxn ang="0">
                <a:pos x="5" y="309"/>
              </a:cxn>
              <a:cxn ang="0">
                <a:pos x="23" y="273"/>
              </a:cxn>
              <a:cxn ang="0">
                <a:pos x="56" y="228"/>
              </a:cxn>
              <a:cxn ang="0">
                <a:pos x="121" y="204"/>
              </a:cxn>
              <a:cxn ang="0">
                <a:pos x="166" y="188"/>
              </a:cxn>
              <a:cxn ang="0">
                <a:pos x="235" y="173"/>
              </a:cxn>
              <a:cxn ang="0">
                <a:pos x="262" y="153"/>
              </a:cxn>
              <a:cxn ang="0">
                <a:pos x="267" y="136"/>
              </a:cxn>
              <a:cxn ang="0">
                <a:pos x="292" y="120"/>
              </a:cxn>
              <a:cxn ang="0">
                <a:pos x="332" y="115"/>
              </a:cxn>
              <a:cxn ang="0">
                <a:pos x="359" y="101"/>
              </a:cxn>
              <a:cxn ang="0">
                <a:pos x="389" y="67"/>
              </a:cxn>
              <a:cxn ang="0">
                <a:pos x="425" y="22"/>
              </a:cxn>
              <a:cxn ang="0">
                <a:pos x="450" y="6"/>
              </a:cxn>
              <a:cxn ang="0">
                <a:pos x="486" y="0"/>
              </a:cxn>
              <a:cxn ang="0">
                <a:pos x="507" y="29"/>
              </a:cxn>
              <a:cxn ang="0">
                <a:pos x="532" y="53"/>
              </a:cxn>
              <a:cxn ang="0">
                <a:pos x="553" y="107"/>
              </a:cxn>
              <a:cxn ang="0">
                <a:pos x="579" y="159"/>
              </a:cxn>
              <a:cxn ang="0">
                <a:pos x="613" y="172"/>
              </a:cxn>
              <a:cxn ang="0">
                <a:pos x="628" y="193"/>
              </a:cxn>
              <a:cxn ang="0">
                <a:pos x="650" y="233"/>
              </a:cxn>
              <a:cxn ang="0">
                <a:pos x="702" y="279"/>
              </a:cxn>
              <a:cxn ang="0">
                <a:pos x="741" y="315"/>
              </a:cxn>
              <a:cxn ang="0">
                <a:pos x="711" y="345"/>
              </a:cxn>
              <a:cxn ang="0">
                <a:pos x="691" y="342"/>
              </a:cxn>
              <a:cxn ang="0">
                <a:pos x="679" y="321"/>
              </a:cxn>
              <a:cxn ang="0">
                <a:pos x="651" y="330"/>
              </a:cxn>
              <a:cxn ang="0">
                <a:pos x="639" y="352"/>
              </a:cxn>
              <a:cxn ang="0">
                <a:pos x="604" y="356"/>
              </a:cxn>
              <a:cxn ang="0">
                <a:pos x="553" y="356"/>
              </a:cxn>
              <a:cxn ang="0">
                <a:pos x="522" y="365"/>
              </a:cxn>
              <a:cxn ang="0">
                <a:pos x="496" y="387"/>
              </a:cxn>
              <a:cxn ang="0">
                <a:pos x="486" y="394"/>
              </a:cxn>
              <a:cxn ang="0">
                <a:pos x="426" y="400"/>
              </a:cxn>
              <a:cxn ang="0">
                <a:pos x="396" y="392"/>
              </a:cxn>
              <a:cxn ang="0">
                <a:pos x="349" y="354"/>
              </a:cxn>
              <a:cxn ang="0">
                <a:pos x="319" y="345"/>
              </a:cxn>
              <a:cxn ang="0">
                <a:pos x="291" y="355"/>
              </a:cxn>
              <a:cxn ang="0">
                <a:pos x="266" y="377"/>
              </a:cxn>
              <a:cxn ang="0">
                <a:pos x="227" y="437"/>
              </a:cxn>
              <a:cxn ang="0">
                <a:pos x="150" y="439"/>
              </a:cxn>
              <a:cxn ang="0">
                <a:pos x="135" y="448"/>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96" name="Freeform 248"/>
          <p:cNvSpPr>
            <a:spLocks/>
          </p:cNvSpPr>
          <p:nvPr>
            <p:custDataLst>
              <p:tags r:id="rId173"/>
            </p:custDataLst>
          </p:nvPr>
        </p:nvSpPr>
        <p:spPr bwMode="auto">
          <a:xfrm>
            <a:off x="4666928" y="4066977"/>
            <a:ext cx="500062" cy="552450"/>
          </a:xfrm>
          <a:custGeom>
            <a:avLst/>
            <a:gdLst/>
            <a:ahLst/>
            <a:cxnLst>
              <a:cxn ang="0">
                <a:pos x="902" y="57"/>
              </a:cxn>
              <a:cxn ang="0">
                <a:pos x="993" y="66"/>
              </a:cxn>
              <a:cxn ang="0">
                <a:pos x="1080" y="81"/>
              </a:cxn>
              <a:cxn ang="0">
                <a:pos x="1126" y="175"/>
              </a:cxn>
              <a:cxn ang="0">
                <a:pos x="1133" y="211"/>
              </a:cxn>
              <a:cxn ang="0">
                <a:pos x="1058" y="272"/>
              </a:cxn>
              <a:cxn ang="0">
                <a:pos x="1045" y="360"/>
              </a:cxn>
              <a:cxn ang="0">
                <a:pos x="1003" y="440"/>
              </a:cxn>
              <a:cxn ang="0">
                <a:pos x="990" y="476"/>
              </a:cxn>
              <a:cxn ang="0">
                <a:pos x="1019" y="576"/>
              </a:cxn>
              <a:cxn ang="0">
                <a:pos x="1026" y="664"/>
              </a:cxn>
              <a:cxn ang="0">
                <a:pos x="1047" y="731"/>
              </a:cxn>
              <a:cxn ang="0">
                <a:pos x="1079" y="765"/>
              </a:cxn>
              <a:cxn ang="0">
                <a:pos x="1092" y="825"/>
              </a:cxn>
              <a:cxn ang="0">
                <a:pos x="1040" y="844"/>
              </a:cxn>
              <a:cxn ang="0">
                <a:pos x="997" y="856"/>
              </a:cxn>
              <a:cxn ang="0">
                <a:pos x="960" y="992"/>
              </a:cxn>
              <a:cxn ang="0">
                <a:pos x="930" y="1026"/>
              </a:cxn>
              <a:cxn ang="0">
                <a:pos x="902" y="1031"/>
              </a:cxn>
              <a:cxn ang="0">
                <a:pos x="840" y="1053"/>
              </a:cxn>
              <a:cxn ang="0">
                <a:pos x="782" y="1037"/>
              </a:cxn>
              <a:cxn ang="0">
                <a:pos x="743" y="1014"/>
              </a:cxn>
              <a:cxn ang="0">
                <a:pos x="707" y="997"/>
              </a:cxn>
              <a:cxn ang="0">
                <a:pos x="674" y="986"/>
              </a:cxn>
              <a:cxn ang="0">
                <a:pos x="608" y="987"/>
              </a:cxn>
              <a:cxn ang="0">
                <a:pos x="594" y="942"/>
              </a:cxn>
              <a:cxn ang="0">
                <a:pos x="575" y="884"/>
              </a:cxn>
              <a:cxn ang="0">
                <a:pos x="590" y="846"/>
              </a:cxn>
              <a:cxn ang="0">
                <a:pos x="590" y="779"/>
              </a:cxn>
              <a:cxn ang="0">
                <a:pos x="454" y="755"/>
              </a:cxn>
              <a:cxn ang="0">
                <a:pos x="443" y="785"/>
              </a:cxn>
              <a:cxn ang="0">
                <a:pos x="396" y="817"/>
              </a:cxn>
              <a:cxn ang="0">
                <a:pos x="337" y="797"/>
              </a:cxn>
              <a:cxn ang="0">
                <a:pos x="297" y="708"/>
              </a:cxn>
              <a:cxn ang="0">
                <a:pos x="3" y="671"/>
              </a:cxn>
              <a:cxn ang="0">
                <a:pos x="45" y="667"/>
              </a:cxn>
              <a:cxn ang="0">
                <a:pos x="26" y="631"/>
              </a:cxn>
              <a:cxn ang="0">
                <a:pos x="75" y="615"/>
              </a:cxn>
              <a:cxn ang="0">
                <a:pos x="145" y="614"/>
              </a:cxn>
              <a:cxn ang="0">
                <a:pos x="183" y="620"/>
              </a:cxn>
              <a:cxn ang="0">
                <a:pos x="220" y="574"/>
              </a:cxn>
              <a:cxn ang="0">
                <a:pos x="260" y="555"/>
              </a:cxn>
              <a:cxn ang="0">
                <a:pos x="281" y="440"/>
              </a:cxn>
              <a:cxn ang="0">
                <a:pos x="346" y="370"/>
              </a:cxn>
              <a:cxn ang="0">
                <a:pos x="370" y="276"/>
              </a:cxn>
              <a:cxn ang="0">
                <a:pos x="372" y="180"/>
              </a:cxn>
              <a:cxn ang="0">
                <a:pos x="383" y="122"/>
              </a:cxn>
              <a:cxn ang="0">
                <a:pos x="440" y="35"/>
              </a:cxn>
              <a:cxn ang="0">
                <a:pos x="491" y="30"/>
              </a:cxn>
              <a:cxn ang="0">
                <a:pos x="558" y="77"/>
              </a:cxn>
              <a:cxn ang="0">
                <a:pos x="637" y="73"/>
              </a:cxn>
              <a:cxn ang="0">
                <a:pos x="670" y="44"/>
              </a:cxn>
              <a:cxn ang="0">
                <a:pos x="734" y="34"/>
              </a:cxn>
              <a:cxn ang="0">
                <a:pos x="795" y="17"/>
              </a:cxn>
              <a:cxn ang="0">
                <a:pos x="828" y="8"/>
              </a:cxn>
              <a:cxn ang="0">
                <a:pos x="859" y="24"/>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97" name="Freeform 249"/>
          <p:cNvSpPr>
            <a:spLocks/>
          </p:cNvSpPr>
          <p:nvPr>
            <p:custDataLst>
              <p:tags r:id="rId174"/>
            </p:custDataLst>
          </p:nvPr>
        </p:nvSpPr>
        <p:spPr bwMode="auto">
          <a:xfrm>
            <a:off x="4603428" y="4166989"/>
            <a:ext cx="55562" cy="55563"/>
          </a:xfrm>
          <a:custGeom>
            <a:avLst/>
            <a:gdLst/>
            <a:ahLst/>
            <a:cxnLst>
              <a:cxn ang="0">
                <a:pos x="120" y="0"/>
              </a:cxn>
              <a:cxn ang="0">
                <a:pos x="121" y="27"/>
              </a:cxn>
              <a:cxn ang="0">
                <a:pos x="124" y="46"/>
              </a:cxn>
              <a:cxn ang="0">
                <a:pos x="125" y="53"/>
              </a:cxn>
              <a:cxn ang="0">
                <a:pos x="125" y="59"/>
              </a:cxn>
              <a:cxn ang="0">
                <a:pos x="125" y="65"/>
              </a:cxn>
              <a:cxn ang="0">
                <a:pos x="123" y="69"/>
              </a:cxn>
              <a:cxn ang="0">
                <a:pos x="119" y="72"/>
              </a:cxn>
              <a:cxn ang="0">
                <a:pos x="112" y="74"/>
              </a:cxn>
              <a:cxn ang="0">
                <a:pos x="103" y="76"/>
              </a:cxn>
              <a:cxn ang="0">
                <a:pos x="91" y="77"/>
              </a:cxn>
              <a:cxn ang="0">
                <a:pos x="57" y="79"/>
              </a:cxn>
              <a:cxn ang="0">
                <a:pos x="7" y="81"/>
              </a:cxn>
              <a:cxn ang="0">
                <a:pos x="5" y="79"/>
              </a:cxn>
              <a:cxn ang="0">
                <a:pos x="3" y="72"/>
              </a:cxn>
              <a:cxn ang="0">
                <a:pos x="1" y="59"/>
              </a:cxn>
              <a:cxn ang="0">
                <a:pos x="0" y="43"/>
              </a:cxn>
              <a:cxn ang="0">
                <a:pos x="0" y="37"/>
              </a:cxn>
              <a:cxn ang="0">
                <a:pos x="1" y="31"/>
              </a:cxn>
              <a:cxn ang="0">
                <a:pos x="2" y="25"/>
              </a:cxn>
              <a:cxn ang="0">
                <a:pos x="4" y="20"/>
              </a:cxn>
              <a:cxn ang="0">
                <a:pos x="8" y="15"/>
              </a:cxn>
              <a:cxn ang="0">
                <a:pos x="11" y="10"/>
              </a:cxn>
              <a:cxn ang="0">
                <a:pos x="14" y="5"/>
              </a:cxn>
              <a:cxn ang="0">
                <a:pos x="20" y="0"/>
              </a:cxn>
              <a:cxn ang="0">
                <a:pos x="120" y="0"/>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98" name="Freeform 250"/>
          <p:cNvSpPr>
            <a:spLocks/>
          </p:cNvSpPr>
          <p:nvPr>
            <p:custDataLst>
              <p:tags r:id="rId175"/>
            </p:custDataLst>
          </p:nvPr>
        </p:nvSpPr>
        <p:spPr bwMode="auto">
          <a:xfrm>
            <a:off x="4585965" y="4166989"/>
            <a:ext cx="152400" cy="201613"/>
          </a:xfrm>
          <a:custGeom>
            <a:avLst/>
            <a:gdLst/>
            <a:ahLst/>
            <a:cxnLst>
              <a:cxn ang="0">
                <a:pos x="262" y="15"/>
              </a:cxn>
              <a:cxn ang="0">
                <a:pos x="257" y="37"/>
              </a:cxn>
              <a:cxn ang="0">
                <a:pos x="264" y="51"/>
              </a:cxn>
              <a:cxn ang="0">
                <a:pos x="283" y="60"/>
              </a:cxn>
              <a:cxn ang="0">
                <a:pos x="319" y="55"/>
              </a:cxn>
              <a:cxn ang="0">
                <a:pos x="332" y="57"/>
              </a:cxn>
              <a:cxn ang="0">
                <a:pos x="340" y="68"/>
              </a:cxn>
              <a:cxn ang="0">
                <a:pos x="345" y="83"/>
              </a:cxn>
              <a:cxn ang="0">
                <a:pos x="351" y="94"/>
              </a:cxn>
              <a:cxn ang="0">
                <a:pos x="345" y="108"/>
              </a:cxn>
              <a:cxn ang="0">
                <a:pos x="320" y="136"/>
              </a:cxn>
              <a:cxn ang="0">
                <a:pos x="348" y="175"/>
              </a:cxn>
              <a:cxn ang="0">
                <a:pos x="355" y="202"/>
              </a:cxn>
              <a:cxn ang="0">
                <a:pos x="353" y="219"/>
              </a:cxn>
              <a:cxn ang="0">
                <a:pos x="345" y="254"/>
              </a:cxn>
              <a:cxn ang="0">
                <a:pos x="333" y="271"/>
              </a:cxn>
              <a:cxn ang="0">
                <a:pos x="312" y="280"/>
              </a:cxn>
              <a:cxn ang="0">
                <a:pos x="286" y="282"/>
              </a:cxn>
              <a:cxn ang="0">
                <a:pos x="270" y="282"/>
              </a:cxn>
              <a:cxn ang="0">
                <a:pos x="252" y="265"/>
              </a:cxn>
              <a:cxn ang="0">
                <a:pos x="240" y="259"/>
              </a:cxn>
              <a:cxn ang="0">
                <a:pos x="221" y="269"/>
              </a:cxn>
              <a:cxn ang="0">
                <a:pos x="205" y="279"/>
              </a:cxn>
              <a:cxn ang="0">
                <a:pos x="194" y="285"/>
              </a:cxn>
              <a:cxn ang="0">
                <a:pos x="185" y="298"/>
              </a:cxn>
              <a:cxn ang="0">
                <a:pos x="187" y="321"/>
              </a:cxn>
              <a:cxn ang="0">
                <a:pos x="207" y="358"/>
              </a:cxn>
              <a:cxn ang="0">
                <a:pos x="195" y="353"/>
              </a:cxn>
              <a:cxn ang="0">
                <a:pos x="177" y="355"/>
              </a:cxn>
              <a:cxn ang="0">
                <a:pos x="162" y="365"/>
              </a:cxn>
              <a:cxn ang="0">
                <a:pos x="146" y="388"/>
              </a:cxn>
              <a:cxn ang="0">
                <a:pos x="123" y="370"/>
              </a:cxn>
              <a:cxn ang="0">
                <a:pos x="113" y="358"/>
              </a:cxn>
              <a:cxn ang="0">
                <a:pos x="96" y="324"/>
              </a:cxn>
              <a:cxn ang="0">
                <a:pos x="50" y="280"/>
              </a:cxn>
              <a:cxn ang="0">
                <a:pos x="22" y="254"/>
              </a:cxn>
              <a:cxn ang="0">
                <a:pos x="5" y="223"/>
              </a:cxn>
              <a:cxn ang="0">
                <a:pos x="1" y="187"/>
              </a:cxn>
              <a:cxn ang="0">
                <a:pos x="11" y="162"/>
              </a:cxn>
              <a:cxn ang="0">
                <a:pos x="41" y="134"/>
              </a:cxn>
              <a:cxn ang="0">
                <a:pos x="54" y="116"/>
              </a:cxn>
              <a:cxn ang="0">
                <a:pos x="56" y="91"/>
              </a:cxn>
              <a:cxn ang="0">
                <a:pos x="108" y="83"/>
              </a:cxn>
              <a:cxn ang="0">
                <a:pos x="156" y="80"/>
              </a:cxn>
              <a:cxn ang="0">
                <a:pos x="172" y="73"/>
              </a:cxn>
              <a:cxn ang="0">
                <a:pos x="177" y="63"/>
              </a:cxn>
              <a:cxn ang="0">
                <a:pos x="174" y="41"/>
              </a:cxn>
              <a:cxn ang="0">
                <a:pos x="167" y="12"/>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299" name="Freeform 251"/>
          <p:cNvSpPr>
            <a:spLocks/>
          </p:cNvSpPr>
          <p:nvPr>
            <p:custDataLst>
              <p:tags r:id="rId176"/>
            </p:custDataLst>
          </p:nvPr>
        </p:nvSpPr>
        <p:spPr bwMode="auto">
          <a:xfrm>
            <a:off x="5119365" y="4571802"/>
            <a:ext cx="260350" cy="520700"/>
          </a:xfrm>
          <a:custGeom>
            <a:avLst/>
            <a:gdLst/>
            <a:ahLst/>
            <a:cxnLst>
              <a:cxn ang="0">
                <a:pos x="0" y="259"/>
              </a:cxn>
              <a:cxn ang="0">
                <a:pos x="182" y="224"/>
              </a:cxn>
              <a:cxn ang="0">
                <a:pos x="230" y="240"/>
              </a:cxn>
              <a:cxn ang="0">
                <a:pos x="258" y="258"/>
              </a:cxn>
              <a:cxn ang="0">
                <a:pos x="252" y="296"/>
              </a:cxn>
              <a:cxn ang="0">
                <a:pos x="234" y="327"/>
              </a:cxn>
              <a:cxn ang="0">
                <a:pos x="250" y="357"/>
              </a:cxn>
              <a:cxn ang="0">
                <a:pos x="294" y="365"/>
              </a:cxn>
              <a:cxn ang="0">
                <a:pos x="319" y="340"/>
              </a:cxn>
              <a:cxn ang="0">
                <a:pos x="338" y="317"/>
              </a:cxn>
              <a:cxn ang="0">
                <a:pos x="332" y="261"/>
              </a:cxn>
              <a:cxn ang="0">
                <a:pos x="314" y="204"/>
              </a:cxn>
              <a:cxn ang="0">
                <a:pos x="271" y="157"/>
              </a:cxn>
              <a:cxn ang="0">
                <a:pos x="254" y="125"/>
              </a:cxn>
              <a:cxn ang="0">
                <a:pos x="270" y="62"/>
              </a:cxn>
              <a:cxn ang="0">
                <a:pos x="320" y="55"/>
              </a:cxn>
              <a:cxn ang="0">
                <a:pos x="418" y="60"/>
              </a:cxn>
              <a:cxn ang="0">
                <a:pos x="521" y="36"/>
              </a:cxn>
              <a:cxn ang="0">
                <a:pos x="597" y="3"/>
              </a:cxn>
              <a:cxn ang="0">
                <a:pos x="597" y="30"/>
              </a:cxn>
              <a:cxn ang="0">
                <a:pos x="597" y="126"/>
              </a:cxn>
              <a:cxn ang="0">
                <a:pos x="592" y="228"/>
              </a:cxn>
              <a:cxn ang="0">
                <a:pos x="585" y="276"/>
              </a:cxn>
              <a:cxn ang="0">
                <a:pos x="550" y="337"/>
              </a:cxn>
              <a:cxn ang="0">
                <a:pos x="468" y="402"/>
              </a:cxn>
              <a:cxn ang="0">
                <a:pos x="374" y="426"/>
              </a:cxn>
              <a:cxn ang="0">
                <a:pos x="353" y="464"/>
              </a:cxn>
              <a:cxn ang="0">
                <a:pos x="293" y="507"/>
              </a:cxn>
              <a:cxn ang="0">
                <a:pos x="243" y="549"/>
              </a:cxn>
              <a:cxn ang="0">
                <a:pos x="229" y="582"/>
              </a:cxn>
              <a:cxn ang="0">
                <a:pos x="237" y="619"/>
              </a:cxn>
              <a:cxn ang="0">
                <a:pos x="267" y="654"/>
              </a:cxn>
              <a:cxn ang="0">
                <a:pos x="254" y="694"/>
              </a:cxn>
              <a:cxn ang="0">
                <a:pos x="265" y="729"/>
              </a:cxn>
              <a:cxn ang="0">
                <a:pos x="267" y="790"/>
              </a:cxn>
              <a:cxn ang="0">
                <a:pos x="256" y="814"/>
              </a:cxn>
              <a:cxn ang="0">
                <a:pos x="193" y="873"/>
              </a:cxn>
              <a:cxn ang="0">
                <a:pos x="147" y="887"/>
              </a:cxn>
              <a:cxn ang="0">
                <a:pos x="102" y="894"/>
              </a:cxn>
              <a:cxn ang="0">
                <a:pos x="87" y="913"/>
              </a:cxn>
              <a:cxn ang="0">
                <a:pos x="95" y="939"/>
              </a:cxn>
              <a:cxn ang="0">
                <a:pos x="91" y="992"/>
              </a:cxn>
              <a:cxn ang="0">
                <a:pos x="74" y="810"/>
              </a:cxn>
              <a:cxn ang="0">
                <a:pos x="58" y="765"/>
              </a:cxn>
              <a:cxn ang="0">
                <a:pos x="41" y="720"/>
              </a:cxn>
              <a:cxn ang="0">
                <a:pos x="108" y="666"/>
              </a:cxn>
              <a:cxn ang="0">
                <a:pos x="109" y="614"/>
              </a:cxn>
              <a:cxn ang="0">
                <a:pos x="149" y="571"/>
              </a:cxn>
              <a:cxn ang="0">
                <a:pos x="174" y="526"/>
              </a:cxn>
              <a:cxn ang="0">
                <a:pos x="168" y="441"/>
              </a:cxn>
              <a:cxn ang="0">
                <a:pos x="152" y="364"/>
              </a:cxn>
              <a:cxn ang="0">
                <a:pos x="81" y="341"/>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0" name="Freeform 252"/>
          <p:cNvSpPr>
            <a:spLocks/>
          </p:cNvSpPr>
          <p:nvPr>
            <p:custDataLst>
              <p:tags r:id="rId177"/>
            </p:custDataLst>
          </p:nvPr>
        </p:nvSpPr>
        <p:spPr bwMode="auto">
          <a:xfrm>
            <a:off x="4854253" y="4811514"/>
            <a:ext cx="238125" cy="287338"/>
          </a:xfrm>
          <a:custGeom>
            <a:avLst/>
            <a:gdLst/>
            <a:ahLst/>
            <a:cxnLst>
              <a:cxn ang="0">
                <a:pos x="30" y="428"/>
              </a:cxn>
              <a:cxn ang="0">
                <a:pos x="46" y="454"/>
              </a:cxn>
              <a:cxn ang="0">
                <a:pos x="46" y="512"/>
              </a:cxn>
              <a:cxn ang="0">
                <a:pos x="48" y="527"/>
              </a:cxn>
              <a:cxn ang="0">
                <a:pos x="55" y="537"/>
              </a:cxn>
              <a:cxn ang="0">
                <a:pos x="68" y="545"/>
              </a:cxn>
              <a:cxn ang="0">
                <a:pos x="100" y="549"/>
              </a:cxn>
              <a:cxn ang="0">
                <a:pos x="113" y="546"/>
              </a:cxn>
              <a:cxn ang="0">
                <a:pos x="130" y="533"/>
              </a:cxn>
              <a:cxn ang="0">
                <a:pos x="143" y="507"/>
              </a:cxn>
              <a:cxn ang="0">
                <a:pos x="154" y="477"/>
              </a:cxn>
              <a:cxn ang="0">
                <a:pos x="169" y="454"/>
              </a:cxn>
              <a:cxn ang="0">
                <a:pos x="183" y="445"/>
              </a:cxn>
              <a:cxn ang="0">
                <a:pos x="201" y="444"/>
              </a:cxn>
              <a:cxn ang="0">
                <a:pos x="222" y="448"/>
              </a:cxn>
              <a:cxn ang="0">
                <a:pos x="252" y="461"/>
              </a:cxn>
              <a:cxn ang="0">
                <a:pos x="272" y="468"/>
              </a:cxn>
              <a:cxn ang="0">
                <a:pos x="297" y="469"/>
              </a:cxn>
              <a:cxn ang="0">
                <a:pos x="319" y="464"/>
              </a:cxn>
              <a:cxn ang="0">
                <a:pos x="332" y="453"/>
              </a:cxn>
              <a:cxn ang="0">
                <a:pos x="359" y="388"/>
              </a:cxn>
              <a:cxn ang="0">
                <a:pos x="382" y="363"/>
              </a:cxn>
              <a:cxn ang="0">
                <a:pos x="447" y="314"/>
              </a:cxn>
              <a:cxn ang="0">
                <a:pos x="527" y="264"/>
              </a:cxn>
              <a:cxn ang="0">
                <a:pos x="528" y="232"/>
              </a:cxn>
              <a:cxn ang="0">
                <a:pos x="503" y="218"/>
              </a:cxn>
              <a:cxn ang="0">
                <a:pos x="485" y="199"/>
              </a:cxn>
              <a:cxn ang="0">
                <a:pos x="460" y="157"/>
              </a:cxn>
              <a:cxn ang="0">
                <a:pos x="440" y="132"/>
              </a:cxn>
              <a:cxn ang="0">
                <a:pos x="377" y="76"/>
              </a:cxn>
              <a:cxn ang="0">
                <a:pos x="359" y="53"/>
              </a:cxn>
              <a:cxn ang="0">
                <a:pos x="348" y="24"/>
              </a:cxn>
              <a:cxn ang="0">
                <a:pos x="319" y="0"/>
              </a:cxn>
              <a:cxn ang="0">
                <a:pos x="244" y="2"/>
              </a:cxn>
              <a:cxn ang="0">
                <a:pos x="176" y="13"/>
              </a:cxn>
              <a:cxn ang="0">
                <a:pos x="95" y="22"/>
              </a:cxn>
              <a:cxn ang="0">
                <a:pos x="71" y="27"/>
              </a:cxn>
              <a:cxn ang="0">
                <a:pos x="67" y="38"/>
              </a:cxn>
              <a:cxn ang="0">
                <a:pos x="73" y="56"/>
              </a:cxn>
              <a:cxn ang="0">
                <a:pos x="84" y="74"/>
              </a:cxn>
              <a:cxn ang="0">
                <a:pos x="86" y="107"/>
              </a:cxn>
              <a:cxn ang="0">
                <a:pos x="74" y="171"/>
              </a:cxn>
              <a:cxn ang="0">
                <a:pos x="62" y="237"/>
              </a:cxn>
              <a:cxn ang="0">
                <a:pos x="47" y="263"/>
              </a:cxn>
              <a:cxn ang="0">
                <a:pos x="26" y="277"/>
              </a:cxn>
              <a:cxn ang="0">
                <a:pos x="5" y="307"/>
              </a:cxn>
              <a:cxn ang="0">
                <a:pos x="1" y="339"/>
              </a:cxn>
              <a:cxn ang="0">
                <a:pos x="8" y="367"/>
              </a:cxn>
              <a:cxn ang="0">
                <a:pos x="8" y="391"/>
              </a:cxn>
              <a:cxn ang="0">
                <a:pos x="0" y="408"/>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1" name="Freeform 253"/>
          <p:cNvSpPr>
            <a:spLocks/>
          </p:cNvSpPr>
          <p:nvPr>
            <p:custDataLst>
              <p:tags r:id="rId178"/>
            </p:custDataLst>
          </p:nvPr>
        </p:nvSpPr>
        <p:spPr bwMode="auto">
          <a:xfrm>
            <a:off x="5427340" y="4613077"/>
            <a:ext cx="196850" cy="434975"/>
          </a:xfrm>
          <a:custGeom>
            <a:avLst/>
            <a:gdLst/>
            <a:ahLst/>
            <a:cxnLst>
              <a:cxn ang="0">
                <a:pos x="112" y="261"/>
              </a:cxn>
              <a:cxn ang="0">
                <a:pos x="138" y="248"/>
              </a:cxn>
              <a:cxn ang="0">
                <a:pos x="165" y="240"/>
              </a:cxn>
              <a:cxn ang="0">
                <a:pos x="192" y="232"/>
              </a:cxn>
              <a:cxn ang="0">
                <a:pos x="215" y="217"/>
              </a:cxn>
              <a:cxn ang="0">
                <a:pos x="232" y="200"/>
              </a:cxn>
              <a:cxn ang="0">
                <a:pos x="232" y="179"/>
              </a:cxn>
              <a:cxn ang="0">
                <a:pos x="265" y="178"/>
              </a:cxn>
              <a:cxn ang="0">
                <a:pos x="282" y="173"/>
              </a:cxn>
              <a:cxn ang="0">
                <a:pos x="298" y="162"/>
              </a:cxn>
              <a:cxn ang="0">
                <a:pos x="320" y="133"/>
              </a:cxn>
              <a:cxn ang="0">
                <a:pos x="350" y="75"/>
              </a:cxn>
              <a:cxn ang="0">
                <a:pos x="378" y="0"/>
              </a:cxn>
              <a:cxn ang="0">
                <a:pos x="385" y="19"/>
              </a:cxn>
              <a:cxn ang="0">
                <a:pos x="407" y="47"/>
              </a:cxn>
              <a:cxn ang="0">
                <a:pos x="448" y="85"/>
              </a:cxn>
              <a:cxn ang="0">
                <a:pos x="440" y="103"/>
              </a:cxn>
              <a:cxn ang="0">
                <a:pos x="444" y="138"/>
              </a:cxn>
              <a:cxn ang="0">
                <a:pos x="452" y="185"/>
              </a:cxn>
              <a:cxn ang="0">
                <a:pos x="448" y="206"/>
              </a:cxn>
              <a:cxn ang="0">
                <a:pos x="428" y="234"/>
              </a:cxn>
              <a:cxn ang="0">
                <a:pos x="409" y="261"/>
              </a:cxn>
              <a:cxn ang="0">
                <a:pos x="405" y="283"/>
              </a:cxn>
              <a:cxn ang="0">
                <a:pos x="393" y="308"/>
              </a:cxn>
              <a:cxn ang="0">
                <a:pos x="383" y="318"/>
              </a:cxn>
              <a:cxn ang="0">
                <a:pos x="377" y="332"/>
              </a:cxn>
              <a:cxn ang="0">
                <a:pos x="368" y="364"/>
              </a:cxn>
              <a:cxn ang="0">
                <a:pos x="338" y="427"/>
              </a:cxn>
              <a:cxn ang="0">
                <a:pos x="321" y="470"/>
              </a:cxn>
              <a:cxn ang="0">
                <a:pos x="318" y="500"/>
              </a:cxn>
              <a:cxn ang="0">
                <a:pos x="310" y="531"/>
              </a:cxn>
              <a:cxn ang="0">
                <a:pos x="281" y="602"/>
              </a:cxn>
              <a:cxn ang="0">
                <a:pos x="260" y="637"/>
              </a:cxn>
              <a:cxn ang="0">
                <a:pos x="242" y="655"/>
              </a:cxn>
              <a:cxn ang="0">
                <a:pos x="232" y="660"/>
              </a:cxn>
              <a:cxn ang="0">
                <a:pos x="228" y="714"/>
              </a:cxn>
              <a:cxn ang="0">
                <a:pos x="215" y="759"/>
              </a:cxn>
              <a:cxn ang="0">
                <a:pos x="191" y="795"/>
              </a:cxn>
              <a:cxn ang="0">
                <a:pos x="157" y="819"/>
              </a:cxn>
              <a:cxn ang="0">
                <a:pos x="110" y="831"/>
              </a:cxn>
              <a:cxn ang="0">
                <a:pos x="80" y="827"/>
              </a:cxn>
              <a:cxn ang="0">
                <a:pos x="73" y="817"/>
              </a:cxn>
              <a:cxn ang="0">
                <a:pos x="50" y="810"/>
              </a:cxn>
              <a:cxn ang="0">
                <a:pos x="26" y="798"/>
              </a:cxn>
              <a:cxn ang="0">
                <a:pos x="12" y="777"/>
              </a:cxn>
              <a:cxn ang="0">
                <a:pos x="3" y="752"/>
              </a:cxn>
              <a:cxn ang="0">
                <a:pos x="0" y="708"/>
              </a:cxn>
              <a:cxn ang="0">
                <a:pos x="4" y="694"/>
              </a:cxn>
              <a:cxn ang="0">
                <a:pos x="19" y="678"/>
              </a:cxn>
              <a:cxn ang="0">
                <a:pos x="11" y="672"/>
              </a:cxn>
              <a:cxn ang="0">
                <a:pos x="0" y="652"/>
              </a:cxn>
              <a:cxn ang="0">
                <a:pos x="5" y="628"/>
              </a:cxn>
              <a:cxn ang="0">
                <a:pos x="8" y="610"/>
              </a:cxn>
              <a:cxn ang="0">
                <a:pos x="5" y="591"/>
              </a:cxn>
              <a:cxn ang="0">
                <a:pos x="18" y="587"/>
              </a:cxn>
              <a:cxn ang="0">
                <a:pos x="43" y="568"/>
              </a:cxn>
              <a:cxn ang="0">
                <a:pos x="63" y="538"/>
              </a:cxn>
              <a:cxn ang="0">
                <a:pos x="76" y="506"/>
              </a:cxn>
              <a:cxn ang="0">
                <a:pos x="86" y="462"/>
              </a:cxn>
              <a:cxn ang="0">
                <a:pos x="83" y="438"/>
              </a:cxn>
              <a:cxn ang="0">
                <a:pos x="70" y="408"/>
              </a:cxn>
              <a:cxn ang="0">
                <a:pos x="56" y="382"/>
              </a:cxn>
              <a:cxn ang="0">
                <a:pos x="53" y="363"/>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2" name="Freeform 254"/>
          <p:cNvSpPr>
            <a:spLocks/>
          </p:cNvSpPr>
          <p:nvPr>
            <p:custDataLst>
              <p:tags r:id="rId179"/>
            </p:custDataLst>
          </p:nvPr>
        </p:nvSpPr>
        <p:spPr bwMode="auto">
          <a:xfrm>
            <a:off x="5103490" y="4311452"/>
            <a:ext cx="36513" cy="66675"/>
          </a:xfrm>
          <a:custGeom>
            <a:avLst/>
            <a:gdLst/>
            <a:ahLst/>
            <a:cxnLst>
              <a:cxn ang="0">
                <a:pos x="80" y="2"/>
              </a:cxn>
              <a:cxn ang="0">
                <a:pos x="80" y="101"/>
              </a:cxn>
              <a:cxn ang="0">
                <a:pos x="78" y="104"/>
              </a:cxn>
              <a:cxn ang="0">
                <a:pos x="75" y="107"/>
              </a:cxn>
              <a:cxn ang="0">
                <a:pos x="70" y="109"/>
              </a:cxn>
              <a:cxn ang="0">
                <a:pos x="67" y="111"/>
              </a:cxn>
              <a:cxn ang="0">
                <a:pos x="58" y="114"/>
              </a:cxn>
              <a:cxn ang="0">
                <a:pos x="48" y="116"/>
              </a:cxn>
              <a:cxn ang="0">
                <a:pos x="36" y="117"/>
              </a:cxn>
              <a:cxn ang="0">
                <a:pos x="25" y="119"/>
              </a:cxn>
              <a:cxn ang="0">
                <a:pos x="13" y="123"/>
              </a:cxn>
              <a:cxn ang="0">
                <a:pos x="0" y="126"/>
              </a:cxn>
              <a:cxn ang="0">
                <a:pos x="7" y="40"/>
              </a:cxn>
              <a:cxn ang="0">
                <a:pos x="23" y="27"/>
              </a:cxn>
              <a:cxn ang="0">
                <a:pos x="41" y="12"/>
              </a:cxn>
              <a:cxn ang="0">
                <a:pos x="51" y="5"/>
              </a:cxn>
              <a:cxn ang="0">
                <a:pos x="60" y="1"/>
              </a:cxn>
              <a:cxn ang="0">
                <a:pos x="65" y="0"/>
              </a:cxn>
              <a:cxn ang="0">
                <a:pos x="70" y="0"/>
              </a:cxn>
              <a:cxn ang="0">
                <a:pos x="75" y="1"/>
              </a:cxn>
              <a:cxn ang="0">
                <a:pos x="80" y="2"/>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3" name="Freeform 255"/>
          <p:cNvSpPr>
            <a:spLocks/>
          </p:cNvSpPr>
          <p:nvPr>
            <p:custDataLst>
              <p:tags r:id="rId180"/>
            </p:custDataLst>
          </p:nvPr>
        </p:nvSpPr>
        <p:spPr bwMode="auto">
          <a:xfrm>
            <a:off x="5092378" y="4271764"/>
            <a:ext cx="55562" cy="60325"/>
          </a:xfrm>
          <a:custGeom>
            <a:avLst/>
            <a:gdLst/>
            <a:ahLst/>
            <a:cxnLst>
              <a:cxn ang="0">
                <a:pos x="113" y="0"/>
              </a:cxn>
              <a:cxn ang="0">
                <a:pos x="116" y="15"/>
              </a:cxn>
              <a:cxn ang="0">
                <a:pos x="122" y="35"/>
              </a:cxn>
              <a:cxn ang="0">
                <a:pos x="124" y="45"/>
              </a:cxn>
              <a:cxn ang="0">
                <a:pos x="124" y="54"/>
              </a:cxn>
              <a:cxn ang="0">
                <a:pos x="124" y="59"/>
              </a:cxn>
              <a:cxn ang="0">
                <a:pos x="123" y="64"/>
              </a:cxn>
              <a:cxn ang="0">
                <a:pos x="122" y="69"/>
              </a:cxn>
              <a:cxn ang="0">
                <a:pos x="119" y="73"/>
              </a:cxn>
              <a:cxn ang="0">
                <a:pos x="114" y="72"/>
              </a:cxn>
              <a:cxn ang="0">
                <a:pos x="108" y="71"/>
              </a:cxn>
              <a:cxn ang="0">
                <a:pos x="103" y="72"/>
              </a:cxn>
              <a:cxn ang="0">
                <a:pos x="96" y="73"/>
              </a:cxn>
              <a:cxn ang="0">
                <a:pos x="83" y="78"/>
              </a:cxn>
              <a:cxn ang="0">
                <a:pos x="71" y="85"/>
              </a:cxn>
              <a:cxn ang="0">
                <a:pos x="46" y="103"/>
              </a:cxn>
              <a:cxn ang="0">
                <a:pos x="26" y="117"/>
              </a:cxn>
              <a:cxn ang="0">
                <a:pos x="23" y="112"/>
              </a:cxn>
              <a:cxn ang="0">
                <a:pos x="13" y="101"/>
              </a:cxn>
              <a:cxn ang="0">
                <a:pos x="4" y="89"/>
              </a:cxn>
              <a:cxn ang="0">
                <a:pos x="0" y="79"/>
              </a:cxn>
              <a:cxn ang="0">
                <a:pos x="1" y="76"/>
              </a:cxn>
              <a:cxn ang="0">
                <a:pos x="2" y="72"/>
              </a:cxn>
              <a:cxn ang="0">
                <a:pos x="5" y="67"/>
              </a:cxn>
              <a:cxn ang="0">
                <a:pos x="9" y="62"/>
              </a:cxn>
              <a:cxn ang="0">
                <a:pos x="17" y="52"/>
              </a:cxn>
              <a:cxn ang="0">
                <a:pos x="27" y="42"/>
              </a:cxn>
              <a:cxn ang="0">
                <a:pos x="48" y="22"/>
              </a:cxn>
              <a:cxn ang="0">
                <a:pos x="60" y="12"/>
              </a:cxn>
              <a:cxn ang="0">
                <a:pos x="73" y="12"/>
              </a:cxn>
              <a:cxn ang="0">
                <a:pos x="86" y="12"/>
              </a:cxn>
              <a:cxn ang="0">
                <a:pos x="100" y="6"/>
              </a:cxn>
              <a:cxn ang="0">
                <a:pos x="113" y="0"/>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4" name="Freeform 256"/>
          <p:cNvSpPr>
            <a:spLocks/>
          </p:cNvSpPr>
          <p:nvPr>
            <p:custDataLst>
              <p:tags r:id="rId181"/>
            </p:custDataLst>
          </p:nvPr>
        </p:nvSpPr>
        <p:spPr bwMode="auto">
          <a:xfrm>
            <a:off x="5401940" y="2971602"/>
            <a:ext cx="503238" cy="473075"/>
          </a:xfrm>
          <a:custGeom>
            <a:avLst/>
            <a:gdLst/>
            <a:ahLst/>
            <a:cxnLst>
              <a:cxn ang="0">
                <a:pos x="928" y="191"/>
              </a:cxn>
              <a:cxn ang="0">
                <a:pos x="859" y="162"/>
              </a:cxn>
              <a:cxn ang="0">
                <a:pos x="773" y="111"/>
              </a:cxn>
              <a:cxn ang="0">
                <a:pos x="617" y="104"/>
              </a:cxn>
              <a:cxn ang="0">
                <a:pos x="551" y="154"/>
              </a:cxn>
              <a:cxn ang="0">
                <a:pos x="504" y="179"/>
              </a:cxn>
              <a:cxn ang="0">
                <a:pos x="426" y="197"/>
              </a:cxn>
              <a:cxn ang="0">
                <a:pos x="383" y="199"/>
              </a:cxn>
              <a:cxn ang="0">
                <a:pos x="355" y="173"/>
              </a:cxn>
              <a:cxn ang="0">
                <a:pos x="260" y="136"/>
              </a:cxn>
              <a:cxn ang="0">
                <a:pos x="228" y="86"/>
              </a:cxn>
              <a:cxn ang="0">
                <a:pos x="220" y="23"/>
              </a:cxn>
              <a:cxn ang="0">
                <a:pos x="188" y="1"/>
              </a:cxn>
              <a:cxn ang="0">
                <a:pos x="155" y="21"/>
              </a:cxn>
              <a:cxn ang="0">
                <a:pos x="136" y="67"/>
              </a:cxn>
              <a:cxn ang="0">
                <a:pos x="79" y="54"/>
              </a:cxn>
              <a:cxn ang="0">
                <a:pos x="4" y="16"/>
              </a:cxn>
              <a:cxn ang="0">
                <a:pos x="5" y="72"/>
              </a:cxn>
              <a:cxn ang="0">
                <a:pos x="45" y="146"/>
              </a:cxn>
              <a:cxn ang="0">
                <a:pos x="73" y="205"/>
              </a:cxn>
              <a:cxn ang="0">
                <a:pos x="135" y="284"/>
              </a:cxn>
              <a:cxn ang="0">
                <a:pos x="122" y="316"/>
              </a:cxn>
              <a:cxn ang="0">
                <a:pos x="133" y="370"/>
              </a:cxn>
              <a:cxn ang="0">
                <a:pos x="188" y="428"/>
              </a:cxn>
              <a:cxn ang="0">
                <a:pos x="259" y="456"/>
              </a:cxn>
              <a:cxn ang="0">
                <a:pos x="259" y="524"/>
              </a:cxn>
              <a:cxn ang="0">
                <a:pos x="335" y="581"/>
              </a:cxn>
              <a:cxn ang="0">
                <a:pos x="423" y="664"/>
              </a:cxn>
              <a:cxn ang="0">
                <a:pos x="471" y="720"/>
              </a:cxn>
              <a:cxn ang="0">
                <a:pos x="504" y="733"/>
              </a:cxn>
              <a:cxn ang="0">
                <a:pos x="542" y="755"/>
              </a:cxn>
              <a:cxn ang="0">
                <a:pos x="598" y="787"/>
              </a:cxn>
              <a:cxn ang="0">
                <a:pos x="685" y="795"/>
              </a:cxn>
              <a:cxn ang="0">
                <a:pos x="732" y="780"/>
              </a:cxn>
              <a:cxn ang="0">
                <a:pos x="779" y="764"/>
              </a:cxn>
              <a:cxn ang="0">
                <a:pos x="801" y="796"/>
              </a:cxn>
              <a:cxn ang="0">
                <a:pos x="813" y="857"/>
              </a:cxn>
              <a:cxn ang="0">
                <a:pos x="874" y="874"/>
              </a:cxn>
              <a:cxn ang="0">
                <a:pos x="1011" y="892"/>
              </a:cxn>
              <a:cxn ang="0">
                <a:pos x="1091" y="879"/>
              </a:cxn>
              <a:cxn ang="0">
                <a:pos x="1099" y="831"/>
              </a:cxn>
              <a:cxn ang="0">
                <a:pos x="1156" y="770"/>
              </a:cxn>
              <a:cxn ang="0">
                <a:pos x="1132" y="750"/>
              </a:cxn>
              <a:cxn ang="0">
                <a:pos x="1096" y="708"/>
              </a:cxn>
              <a:cxn ang="0">
                <a:pos x="1031" y="643"/>
              </a:cxn>
              <a:cxn ang="0">
                <a:pos x="1018" y="603"/>
              </a:cxn>
              <a:cxn ang="0">
                <a:pos x="1044" y="559"/>
              </a:cxn>
              <a:cxn ang="0">
                <a:pos x="1048" y="526"/>
              </a:cxn>
              <a:cxn ang="0">
                <a:pos x="1030" y="512"/>
              </a:cxn>
              <a:cxn ang="0">
                <a:pos x="983" y="507"/>
              </a:cxn>
              <a:cxn ang="0">
                <a:pos x="954" y="453"/>
              </a:cxn>
              <a:cxn ang="0">
                <a:pos x="937" y="373"/>
              </a:cxn>
              <a:cxn ang="0">
                <a:pos x="924" y="357"/>
              </a:cxn>
              <a:cxn ang="0">
                <a:pos x="940" y="334"/>
              </a:cxn>
              <a:cxn ang="0">
                <a:pos x="960" y="293"/>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5" name="Freeform 257"/>
          <p:cNvSpPr>
            <a:spLocks/>
          </p:cNvSpPr>
          <p:nvPr>
            <p:custDataLst>
              <p:tags r:id="rId182"/>
            </p:custDataLst>
          </p:nvPr>
        </p:nvSpPr>
        <p:spPr bwMode="auto">
          <a:xfrm>
            <a:off x="5425753" y="3628827"/>
            <a:ext cx="247650" cy="228600"/>
          </a:xfrm>
          <a:custGeom>
            <a:avLst/>
            <a:gdLst/>
            <a:ahLst/>
            <a:cxnLst>
              <a:cxn ang="0">
                <a:pos x="26" y="190"/>
              </a:cxn>
              <a:cxn ang="0">
                <a:pos x="37" y="177"/>
              </a:cxn>
              <a:cxn ang="0">
                <a:pos x="41" y="164"/>
              </a:cxn>
              <a:cxn ang="0">
                <a:pos x="39" y="129"/>
              </a:cxn>
              <a:cxn ang="0">
                <a:pos x="44" y="120"/>
              </a:cxn>
              <a:cxn ang="0">
                <a:pos x="55" y="112"/>
              </a:cxn>
              <a:cxn ang="0">
                <a:pos x="68" y="107"/>
              </a:cxn>
              <a:cxn ang="0">
                <a:pos x="80" y="104"/>
              </a:cxn>
              <a:cxn ang="0">
                <a:pos x="103" y="106"/>
              </a:cxn>
              <a:cxn ang="0">
                <a:pos x="124" y="109"/>
              </a:cxn>
              <a:cxn ang="0">
                <a:pos x="158" y="120"/>
              </a:cxn>
              <a:cxn ang="0">
                <a:pos x="184" y="135"/>
              </a:cxn>
              <a:cxn ang="0">
                <a:pos x="206" y="154"/>
              </a:cxn>
              <a:cxn ang="0">
                <a:pos x="254" y="92"/>
              </a:cxn>
              <a:cxn ang="0">
                <a:pos x="285" y="49"/>
              </a:cxn>
              <a:cxn ang="0">
                <a:pos x="538" y="43"/>
              </a:cxn>
              <a:cxn ang="0">
                <a:pos x="557" y="78"/>
              </a:cxn>
              <a:cxn ang="0">
                <a:pos x="562" y="98"/>
              </a:cxn>
              <a:cxn ang="0">
                <a:pos x="564" y="123"/>
              </a:cxn>
              <a:cxn ang="0">
                <a:pos x="568" y="151"/>
              </a:cxn>
              <a:cxn ang="0">
                <a:pos x="571" y="178"/>
              </a:cxn>
              <a:cxn ang="0">
                <a:pos x="564" y="180"/>
              </a:cxn>
              <a:cxn ang="0">
                <a:pos x="562" y="179"/>
              </a:cxn>
              <a:cxn ang="0">
                <a:pos x="558" y="184"/>
              </a:cxn>
              <a:cxn ang="0">
                <a:pos x="548" y="207"/>
              </a:cxn>
              <a:cxn ang="0">
                <a:pos x="534" y="225"/>
              </a:cxn>
              <a:cxn ang="0">
                <a:pos x="515" y="239"/>
              </a:cxn>
              <a:cxn ang="0">
                <a:pos x="494" y="249"/>
              </a:cxn>
              <a:cxn ang="0">
                <a:pos x="405" y="283"/>
              </a:cxn>
              <a:cxn ang="0">
                <a:pos x="347" y="307"/>
              </a:cxn>
              <a:cxn ang="0">
                <a:pos x="295" y="328"/>
              </a:cxn>
              <a:cxn ang="0">
                <a:pos x="245" y="345"/>
              </a:cxn>
              <a:cxn ang="0">
                <a:pos x="186" y="363"/>
              </a:cxn>
              <a:cxn ang="0">
                <a:pos x="167" y="371"/>
              </a:cxn>
              <a:cxn ang="0">
                <a:pos x="149" y="381"/>
              </a:cxn>
              <a:cxn ang="0">
                <a:pos x="119" y="403"/>
              </a:cxn>
              <a:cxn ang="0">
                <a:pos x="92" y="426"/>
              </a:cxn>
              <a:cxn ang="0">
                <a:pos x="67" y="443"/>
              </a:cxn>
              <a:cxn ang="0">
                <a:pos x="50" y="378"/>
              </a:cxn>
              <a:cxn ang="0">
                <a:pos x="33" y="313"/>
              </a:cxn>
              <a:cxn ang="0">
                <a:pos x="16" y="251"/>
              </a:cxn>
              <a:cxn ang="0">
                <a:pos x="0" y="196"/>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6" name="Freeform 258"/>
          <p:cNvSpPr>
            <a:spLocks/>
          </p:cNvSpPr>
          <p:nvPr>
            <p:custDataLst>
              <p:tags r:id="rId183"/>
            </p:custDataLst>
          </p:nvPr>
        </p:nvSpPr>
        <p:spPr bwMode="auto">
          <a:xfrm>
            <a:off x="5621015" y="3403402"/>
            <a:ext cx="120650" cy="120650"/>
          </a:xfrm>
          <a:custGeom>
            <a:avLst/>
            <a:gdLst/>
            <a:ahLst/>
            <a:cxnLst>
              <a:cxn ang="0">
                <a:pos x="0" y="111"/>
              </a:cxn>
              <a:cxn ang="0">
                <a:pos x="4" y="109"/>
              </a:cxn>
              <a:cxn ang="0">
                <a:pos x="7" y="109"/>
              </a:cxn>
              <a:cxn ang="0">
                <a:pos x="10" y="110"/>
              </a:cxn>
              <a:cxn ang="0">
                <a:pos x="11" y="111"/>
              </a:cxn>
              <a:cxn ang="0">
                <a:pos x="12" y="117"/>
              </a:cxn>
              <a:cxn ang="0">
                <a:pos x="13" y="123"/>
              </a:cxn>
              <a:cxn ang="0">
                <a:pos x="14" y="128"/>
              </a:cxn>
              <a:cxn ang="0">
                <a:pos x="16" y="131"/>
              </a:cxn>
              <a:cxn ang="0">
                <a:pos x="19" y="134"/>
              </a:cxn>
              <a:cxn ang="0">
                <a:pos x="24" y="136"/>
              </a:cxn>
              <a:cxn ang="0">
                <a:pos x="29" y="137"/>
              </a:cxn>
              <a:cxn ang="0">
                <a:pos x="37" y="138"/>
              </a:cxn>
              <a:cxn ang="0">
                <a:pos x="48" y="138"/>
              </a:cxn>
              <a:cxn ang="0">
                <a:pos x="60" y="136"/>
              </a:cxn>
              <a:cxn ang="0">
                <a:pos x="98" y="130"/>
              </a:cxn>
              <a:cxn ang="0">
                <a:pos x="129" y="122"/>
              </a:cxn>
              <a:cxn ang="0">
                <a:pos x="143" y="118"/>
              </a:cxn>
              <a:cxn ang="0">
                <a:pos x="156" y="114"/>
              </a:cxn>
              <a:cxn ang="0">
                <a:pos x="167" y="109"/>
              </a:cxn>
              <a:cxn ang="0">
                <a:pos x="178" y="103"/>
              </a:cxn>
              <a:cxn ang="0">
                <a:pos x="188" y="96"/>
              </a:cxn>
              <a:cxn ang="0">
                <a:pos x="198" y="87"/>
              </a:cxn>
              <a:cxn ang="0">
                <a:pos x="208" y="78"/>
              </a:cxn>
              <a:cxn ang="0">
                <a:pos x="219" y="65"/>
              </a:cxn>
              <a:cxn ang="0">
                <a:pos x="229" y="52"/>
              </a:cxn>
              <a:cxn ang="0">
                <a:pos x="241" y="37"/>
              </a:cxn>
              <a:cxn ang="0">
                <a:pos x="253" y="20"/>
              </a:cxn>
              <a:cxn ang="0">
                <a:pos x="266" y="0"/>
              </a:cxn>
              <a:cxn ang="0">
                <a:pos x="270" y="7"/>
              </a:cxn>
              <a:cxn ang="0">
                <a:pos x="274" y="13"/>
              </a:cxn>
              <a:cxn ang="0">
                <a:pos x="276" y="20"/>
              </a:cxn>
              <a:cxn ang="0">
                <a:pos x="279" y="27"/>
              </a:cxn>
              <a:cxn ang="0">
                <a:pos x="282" y="42"/>
              </a:cxn>
              <a:cxn ang="0">
                <a:pos x="286" y="62"/>
              </a:cxn>
              <a:cxn ang="0">
                <a:pos x="246" y="198"/>
              </a:cxn>
              <a:cxn ang="0">
                <a:pos x="226" y="228"/>
              </a:cxn>
              <a:cxn ang="0">
                <a:pos x="53" y="210"/>
              </a:cxn>
              <a:cxn ang="0">
                <a:pos x="0" y="111"/>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07" name="Freeform 259"/>
          <p:cNvSpPr>
            <a:spLocks/>
          </p:cNvSpPr>
          <p:nvPr>
            <p:custDataLst>
              <p:tags r:id="rId184"/>
            </p:custDataLst>
          </p:nvPr>
        </p:nvSpPr>
        <p:spPr bwMode="auto">
          <a:xfrm>
            <a:off x="5308278" y="3055739"/>
            <a:ext cx="222250" cy="263525"/>
          </a:xfrm>
          <a:custGeom>
            <a:avLst/>
            <a:gdLst/>
            <a:ahLst/>
            <a:cxnLst>
              <a:cxn ang="0">
                <a:pos x="478" y="370"/>
              </a:cxn>
              <a:cxn ang="0">
                <a:pos x="484" y="346"/>
              </a:cxn>
              <a:cxn ang="0">
                <a:pos x="483" y="329"/>
              </a:cxn>
              <a:cxn ang="0">
                <a:pos x="478" y="302"/>
              </a:cxn>
              <a:cxn ang="0">
                <a:pos x="455" y="299"/>
              </a:cxn>
              <a:cxn ang="0">
                <a:pos x="431" y="288"/>
              </a:cxn>
              <a:cxn ang="0">
                <a:pos x="407" y="274"/>
              </a:cxn>
              <a:cxn ang="0">
                <a:pos x="386" y="256"/>
              </a:cxn>
              <a:cxn ang="0">
                <a:pos x="366" y="237"/>
              </a:cxn>
              <a:cxn ang="0">
                <a:pos x="352" y="216"/>
              </a:cxn>
              <a:cxn ang="0">
                <a:pos x="342" y="196"/>
              </a:cxn>
              <a:cxn ang="0">
                <a:pos x="339" y="178"/>
              </a:cxn>
              <a:cxn ang="0">
                <a:pos x="341" y="162"/>
              </a:cxn>
              <a:cxn ang="0">
                <a:pos x="349" y="150"/>
              </a:cxn>
              <a:cxn ang="0">
                <a:pos x="365" y="136"/>
              </a:cxn>
              <a:cxn ang="0">
                <a:pos x="354" y="130"/>
              </a:cxn>
              <a:cxn ang="0">
                <a:pos x="341" y="119"/>
              </a:cxn>
              <a:cxn ang="0">
                <a:pos x="315" y="87"/>
              </a:cxn>
              <a:cxn ang="0">
                <a:pos x="292" y="51"/>
              </a:cxn>
              <a:cxn ang="0">
                <a:pos x="279" y="25"/>
              </a:cxn>
              <a:cxn ang="0">
                <a:pos x="260" y="24"/>
              </a:cxn>
              <a:cxn ang="0">
                <a:pos x="239" y="19"/>
              </a:cxn>
              <a:cxn ang="0">
                <a:pos x="219" y="11"/>
              </a:cxn>
              <a:cxn ang="0">
                <a:pos x="197" y="6"/>
              </a:cxn>
              <a:cxn ang="0">
                <a:pos x="170" y="3"/>
              </a:cxn>
              <a:cxn ang="0">
                <a:pos x="149" y="8"/>
              </a:cxn>
              <a:cxn ang="0">
                <a:pos x="114" y="41"/>
              </a:cxn>
              <a:cxn ang="0">
                <a:pos x="98" y="57"/>
              </a:cxn>
              <a:cxn ang="0">
                <a:pos x="93" y="64"/>
              </a:cxn>
              <a:cxn ang="0">
                <a:pos x="94" y="94"/>
              </a:cxn>
              <a:cxn ang="0">
                <a:pos x="95" y="140"/>
              </a:cxn>
              <a:cxn ang="0">
                <a:pos x="94" y="164"/>
              </a:cxn>
              <a:cxn ang="0">
                <a:pos x="86" y="180"/>
              </a:cxn>
              <a:cxn ang="0">
                <a:pos x="67" y="197"/>
              </a:cxn>
              <a:cxn ang="0">
                <a:pos x="40" y="214"/>
              </a:cxn>
              <a:cxn ang="0">
                <a:pos x="13" y="228"/>
              </a:cxn>
              <a:cxn ang="0">
                <a:pos x="2" y="246"/>
              </a:cxn>
              <a:cxn ang="0">
                <a:pos x="2" y="264"/>
              </a:cxn>
              <a:cxn ang="0">
                <a:pos x="0" y="278"/>
              </a:cxn>
              <a:cxn ang="0">
                <a:pos x="0" y="289"/>
              </a:cxn>
              <a:cxn ang="0">
                <a:pos x="7" y="301"/>
              </a:cxn>
              <a:cxn ang="0">
                <a:pos x="26" y="314"/>
              </a:cxn>
              <a:cxn ang="0">
                <a:pos x="62" y="331"/>
              </a:cxn>
              <a:cxn ang="0">
                <a:pos x="120" y="355"/>
              </a:cxn>
              <a:cxn ang="0">
                <a:pos x="180" y="374"/>
              </a:cxn>
              <a:cxn ang="0">
                <a:pos x="214" y="385"/>
              </a:cxn>
              <a:cxn ang="0">
                <a:pos x="237" y="400"/>
              </a:cxn>
              <a:cxn ang="0">
                <a:pos x="252" y="418"/>
              </a:cxn>
              <a:cxn ang="0">
                <a:pos x="262" y="435"/>
              </a:cxn>
              <a:cxn ang="0">
                <a:pos x="266" y="451"/>
              </a:cxn>
              <a:cxn ang="0">
                <a:pos x="270" y="469"/>
              </a:cxn>
              <a:cxn ang="0">
                <a:pos x="277" y="481"/>
              </a:cxn>
              <a:cxn ang="0">
                <a:pos x="287" y="489"/>
              </a:cxn>
              <a:cxn ang="0">
                <a:pos x="307" y="497"/>
              </a:cxn>
              <a:cxn ang="0">
                <a:pos x="328" y="503"/>
              </a:cxn>
              <a:cxn ang="0">
                <a:pos x="335" y="500"/>
              </a:cxn>
              <a:cxn ang="0">
                <a:pos x="346" y="499"/>
              </a:cxn>
              <a:cxn ang="0">
                <a:pos x="366" y="503"/>
              </a:cxn>
              <a:cxn ang="0">
                <a:pos x="383" y="505"/>
              </a:cxn>
              <a:cxn ang="0">
                <a:pos x="437" y="505"/>
              </a:cxn>
              <a:cxn ang="0">
                <a:pos x="465" y="449"/>
              </a:cxn>
              <a:cxn ang="0">
                <a:pos x="492" y="437"/>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8" name="Freeform 260"/>
          <p:cNvSpPr>
            <a:spLocks/>
          </p:cNvSpPr>
          <p:nvPr>
            <p:custDataLst>
              <p:tags r:id="rId185"/>
            </p:custDataLst>
          </p:nvPr>
        </p:nvSpPr>
        <p:spPr bwMode="auto">
          <a:xfrm>
            <a:off x="5808340" y="3016052"/>
            <a:ext cx="331788" cy="290512"/>
          </a:xfrm>
          <a:custGeom>
            <a:avLst/>
            <a:gdLst/>
            <a:ahLst/>
            <a:cxnLst>
              <a:cxn ang="0">
                <a:pos x="62" y="196"/>
              </a:cxn>
              <a:cxn ang="0">
                <a:pos x="93" y="190"/>
              </a:cxn>
              <a:cxn ang="0">
                <a:pos x="128" y="182"/>
              </a:cxn>
              <a:cxn ang="0">
                <a:pos x="175" y="151"/>
              </a:cxn>
              <a:cxn ang="0">
                <a:pos x="194" y="126"/>
              </a:cxn>
              <a:cxn ang="0">
                <a:pos x="199" y="88"/>
              </a:cxn>
              <a:cxn ang="0">
                <a:pos x="208" y="69"/>
              </a:cxn>
              <a:cxn ang="0">
                <a:pos x="240" y="60"/>
              </a:cxn>
              <a:cxn ang="0">
                <a:pos x="294" y="62"/>
              </a:cxn>
              <a:cxn ang="0">
                <a:pos x="329" y="71"/>
              </a:cxn>
              <a:cxn ang="0">
                <a:pos x="362" y="90"/>
              </a:cxn>
              <a:cxn ang="0">
                <a:pos x="386" y="93"/>
              </a:cxn>
              <a:cxn ang="0">
                <a:pos x="419" y="84"/>
              </a:cxn>
              <a:cxn ang="0">
                <a:pos x="460" y="61"/>
              </a:cxn>
              <a:cxn ang="0">
                <a:pos x="479" y="33"/>
              </a:cxn>
              <a:cxn ang="0">
                <a:pos x="508" y="4"/>
              </a:cxn>
              <a:cxn ang="0">
                <a:pos x="530" y="19"/>
              </a:cxn>
              <a:cxn ang="0">
                <a:pos x="550" y="45"/>
              </a:cxn>
              <a:cxn ang="0">
                <a:pos x="561" y="87"/>
              </a:cxn>
              <a:cxn ang="0">
                <a:pos x="570" y="101"/>
              </a:cxn>
              <a:cxn ang="0">
                <a:pos x="589" y="104"/>
              </a:cxn>
              <a:cxn ang="0">
                <a:pos x="622" y="73"/>
              </a:cxn>
              <a:cxn ang="0">
                <a:pos x="743" y="66"/>
              </a:cxn>
              <a:cxn ang="0">
                <a:pos x="759" y="87"/>
              </a:cxn>
              <a:cxn ang="0">
                <a:pos x="679" y="100"/>
              </a:cxn>
              <a:cxn ang="0">
                <a:pos x="605" y="112"/>
              </a:cxn>
              <a:cxn ang="0">
                <a:pos x="574" y="130"/>
              </a:cxn>
              <a:cxn ang="0">
                <a:pos x="571" y="147"/>
              </a:cxn>
              <a:cxn ang="0">
                <a:pos x="582" y="164"/>
              </a:cxn>
              <a:cxn ang="0">
                <a:pos x="601" y="180"/>
              </a:cxn>
              <a:cxn ang="0">
                <a:pos x="604" y="195"/>
              </a:cxn>
              <a:cxn ang="0">
                <a:pos x="594" y="213"/>
              </a:cxn>
              <a:cxn ang="0">
                <a:pos x="574" y="237"/>
              </a:cxn>
              <a:cxn ang="0">
                <a:pos x="565" y="255"/>
              </a:cxn>
              <a:cxn ang="0">
                <a:pos x="542" y="269"/>
              </a:cxn>
              <a:cxn ang="0">
                <a:pos x="519" y="310"/>
              </a:cxn>
              <a:cxn ang="0">
                <a:pos x="508" y="363"/>
              </a:cxn>
              <a:cxn ang="0">
                <a:pos x="497" y="425"/>
              </a:cxn>
              <a:cxn ang="0">
                <a:pos x="477" y="412"/>
              </a:cxn>
              <a:cxn ang="0">
                <a:pos x="460" y="407"/>
              </a:cxn>
              <a:cxn ang="0">
                <a:pos x="439" y="418"/>
              </a:cxn>
              <a:cxn ang="0">
                <a:pos x="411" y="440"/>
              </a:cxn>
              <a:cxn ang="0">
                <a:pos x="393" y="444"/>
              </a:cxn>
              <a:cxn ang="0">
                <a:pos x="375" y="463"/>
              </a:cxn>
              <a:cxn ang="0">
                <a:pos x="365" y="511"/>
              </a:cxn>
              <a:cxn ang="0">
                <a:pos x="350" y="525"/>
              </a:cxn>
              <a:cxn ang="0">
                <a:pos x="270" y="546"/>
              </a:cxn>
              <a:cxn ang="0">
                <a:pos x="194" y="554"/>
              </a:cxn>
              <a:cxn ang="0">
                <a:pos x="113" y="542"/>
              </a:cxn>
              <a:cxn ang="0">
                <a:pos x="95" y="518"/>
              </a:cxn>
              <a:cxn ang="0">
                <a:pos x="115" y="488"/>
              </a:cxn>
              <a:cxn ang="0">
                <a:pos x="125" y="462"/>
              </a:cxn>
              <a:cxn ang="0">
                <a:pos x="123" y="442"/>
              </a:cxn>
              <a:cxn ang="0">
                <a:pos x="111" y="433"/>
              </a:cxn>
              <a:cxn ang="0">
                <a:pos x="69" y="431"/>
              </a:cxn>
              <a:cxn ang="0">
                <a:pos x="52" y="421"/>
              </a:cxn>
              <a:cxn ang="0">
                <a:pos x="34" y="384"/>
              </a:cxn>
              <a:cxn ang="0">
                <a:pos x="19" y="309"/>
              </a:cxn>
              <a:cxn ang="0">
                <a:pos x="10" y="291"/>
              </a:cxn>
              <a:cxn ang="0">
                <a:pos x="0" y="280"/>
              </a:cxn>
              <a:cxn ang="0">
                <a:pos x="2" y="268"/>
              </a:cxn>
              <a:cxn ang="0">
                <a:pos x="22" y="248"/>
              </a:cxn>
              <a:cxn ang="0">
                <a:pos x="34" y="221"/>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09" name="Freeform 261"/>
          <p:cNvSpPr>
            <a:spLocks/>
          </p:cNvSpPr>
          <p:nvPr>
            <p:custDataLst>
              <p:tags r:id="rId186"/>
            </p:custDataLst>
          </p:nvPr>
        </p:nvSpPr>
        <p:spPr bwMode="auto">
          <a:xfrm>
            <a:off x="5840090" y="3065264"/>
            <a:ext cx="365125" cy="423863"/>
          </a:xfrm>
          <a:custGeom>
            <a:avLst/>
            <a:gdLst/>
            <a:ahLst/>
            <a:cxnLst>
              <a:cxn ang="0">
                <a:pos x="779" y="82"/>
              </a:cxn>
              <a:cxn ang="0">
                <a:pos x="707" y="29"/>
              </a:cxn>
              <a:cxn ang="0">
                <a:pos x="562" y="10"/>
              </a:cxn>
              <a:cxn ang="0">
                <a:pos x="499" y="29"/>
              </a:cxn>
              <a:cxn ang="0">
                <a:pos x="486" y="49"/>
              </a:cxn>
              <a:cxn ang="0">
                <a:pos x="497" y="71"/>
              </a:cxn>
              <a:cxn ang="0">
                <a:pos x="517" y="90"/>
              </a:cxn>
              <a:cxn ang="0">
                <a:pos x="516" y="111"/>
              </a:cxn>
              <a:cxn ang="0">
                <a:pos x="491" y="140"/>
              </a:cxn>
              <a:cxn ang="0">
                <a:pos x="480" y="162"/>
              </a:cxn>
              <a:cxn ang="0">
                <a:pos x="450" y="184"/>
              </a:cxn>
              <a:cxn ang="0">
                <a:pos x="427" y="243"/>
              </a:cxn>
              <a:cxn ang="0">
                <a:pos x="420" y="332"/>
              </a:cxn>
              <a:cxn ang="0">
                <a:pos x="392" y="319"/>
              </a:cxn>
              <a:cxn ang="0">
                <a:pos x="370" y="315"/>
              </a:cxn>
              <a:cxn ang="0">
                <a:pos x="338" y="339"/>
              </a:cxn>
              <a:cxn ang="0">
                <a:pos x="313" y="351"/>
              </a:cxn>
              <a:cxn ang="0">
                <a:pos x="290" y="370"/>
              </a:cxn>
              <a:cxn ang="0">
                <a:pos x="280" y="424"/>
              </a:cxn>
              <a:cxn ang="0">
                <a:pos x="235" y="442"/>
              </a:cxn>
              <a:cxn ang="0">
                <a:pos x="127" y="462"/>
              </a:cxn>
              <a:cxn ang="0">
                <a:pos x="26" y="449"/>
              </a:cxn>
              <a:cxn ang="0">
                <a:pos x="51" y="505"/>
              </a:cxn>
              <a:cxn ang="0">
                <a:pos x="96" y="540"/>
              </a:cxn>
              <a:cxn ang="0">
                <a:pos x="123" y="577"/>
              </a:cxn>
              <a:cxn ang="0">
                <a:pos x="142" y="596"/>
              </a:cxn>
              <a:cxn ang="0">
                <a:pos x="99" y="647"/>
              </a:cxn>
              <a:cxn ang="0">
                <a:pos x="87" y="671"/>
              </a:cxn>
              <a:cxn ang="0">
                <a:pos x="109" y="720"/>
              </a:cxn>
              <a:cxn ang="0">
                <a:pos x="222" y="710"/>
              </a:cxn>
              <a:cxn ang="0">
                <a:pos x="302" y="705"/>
              </a:cxn>
              <a:cxn ang="0">
                <a:pos x="330" y="721"/>
              </a:cxn>
              <a:cxn ang="0">
                <a:pos x="359" y="756"/>
              </a:cxn>
              <a:cxn ang="0">
                <a:pos x="408" y="785"/>
              </a:cxn>
              <a:cxn ang="0">
                <a:pos x="449" y="803"/>
              </a:cxn>
              <a:cxn ang="0">
                <a:pos x="460" y="791"/>
              </a:cxn>
              <a:cxn ang="0">
                <a:pos x="487" y="774"/>
              </a:cxn>
              <a:cxn ang="0">
                <a:pos x="554" y="764"/>
              </a:cxn>
              <a:cxn ang="0">
                <a:pos x="597" y="750"/>
              </a:cxn>
              <a:cxn ang="0">
                <a:pos x="618" y="727"/>
              </a:cxn>
              <a:cxn ang="0">
                <a:pos x="584" y="700"/>
              </a:cxn>
              <a:cxn ang="0">
                <a:pos x="542" y="641"/>
              </a:cxn>
              <a:cxn ang="0">
                <a:pos x="526" y="624"/>
              </a:cxn>
              <a:cxn ang="0">
                <a:pos x="526" y="578"/>
              </a:cxn>
              <a:cxn ang="0">
                <a:pos x="582" y="563"/>
              </a:cxn>
              <a:cxn ang="0">
                <a:pos x="622" y="531"/>
              </a:cxn>
              <a:cxn ang="0">
                <a:pos x="688" y="417"/>
              </a:cxn>
              <a:cxn ang="0">
                <a:pos x="730" y="368"/>
              </a:cxn>
              <a:cxn ang="0">
                <a:pos x="725" y="330"/>
              </a:cxn>
              <a:cxn ang="0">
                <a:pos x="729" y="305"/>
              </a:cxn>
              <a:cxn ang="0">
                <a:pos x="751" y="289"/>
              </a:cxn>
              <a:cxn ang="0">
                <a:pos x="670" y="207"/>
              </a:cxn>
              <a:cxn ang="0">
                <a:pos x="758" y="140"/>
              </a:cxn>
              <a:cxn ang="0">
                <a:pos x="805" y="123"/>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0" name="Freeform 262"/>
          <p:cNvSpPr>
            <a:spLocks/>
          </p:cNvSpPr>
          <p:nvPr>
            <p:custDataLst>
              <p:tags r:id="rId187"/>
            </p:custDataLst>
          </p:nvPr>
        </p:nvSpPr>
        <p:spPr bwMode="auto">
          <a:xfrm>
            <a:off x="6630665" y="3333552"/>
            <a:ext cx="220663" cy="585787"/>
          </a:xfrm>
          <a:custGeom>
            <a:avLst/>
            <a:gdLst/>
            <a:ahLst/>
            <a:cxnLst>
              <a:cxn ang="0">
                <a:pos x="438" y="1067"/>
              </a:cxn>
              <a:cxn ang="0">
                <a:pos x="443" y="1028"/>
              </a:cxn>
              <a:cxn ang="0">
                <a:pos x="399" y="1022"/>
              </a:cxn>
              <a:cxn ang="0">
                <a:pos x="405" y="957"/>
              </a:cxn>
              <a:cxn ang="0">
                <a:pos x="419" y="931"/>
              </a:cxn>
              <a:cxn ang="0">
                <a:pos x="413" y="899"/>
              </a:cxn>
              <a:cxn ang="0">
                <a:pos x="398" y="893"/>
              </a:cxn>
              <a:cxn ang="0">
                <a:pos x="382" y="838"/>
              </a:cxn>
              <a:cxn ang="0">
                <a:pos x="324" y="719"/>
              </a:cxn>
              <a:cxn ang="0">
                <a:pos x="296" y="703"/>
              </a:cxn>
              <a:cxn ang="0">
                <a:pos x="282" y="718"/>
              </a:cxn>
              <a:cxn ang="0">
                <a:pos x="226" y="742"/>
              </a:cxn>
              <a:cxn ang="0">
                <a:pos x="169" y="736"/>
              </a:cxn>
              <a:cxn ang="0">
                <a:pos x="133" y="567"/>
              </a:cxn>
              <a:cxn ang="0">
                <a:pos x="101" y="520"/>
              </a:cxn>
              <a:cxn ang="0">
                <a:pos x="51" y="502"/>
              </a:cxn>
              <a:cxn ang="0">
                <a:pos x="8" y="471"/>
              </a:cxn>
              <a:cxn ang="0">
                <a:pos x="23" y="445"/>
              </a:cxn>
              <a:cxn ang="0">
                <a:pos x="58" y="361"/>
              </a:cxn>
              <a:cxn ang="0">
                <a:pos x="67" y="277"/>
              </a:cxn>
              <a:cxn ang="0">
                <a:pos x="80" y="265"/>
              </a:cxn>
              <a:cxn ang="0">
                <a:pos x="113" y="258"/>
              </a:cxn>
              <a:cxn ang="0">
                <a:pos x="134" y="222"/>
              </a:cxn>
              <a:cxn ang="0">
                <a:pos x="140" y="117"/>
              </a:cxn>
              <a:cxn ang="0">
                <a:pos x="159" y="98"/>
              </a:cxn>
              <a:cxn ang="0">
                <a:pos x="213" y="74"/>
              </a:cxn>
              <a:cxn ang="0">
                <a:pos x="234" y="21"/>
              </a:cxn>
              <a:cxn ang="0">
                <a:pos x="277" y="31"/>
              </a:cxn>
              <a:cxn ang="0">
                <a:pos x="312" y="49"/>
              </a:cxn>
              <a:cxn ang="0">
                <a:pos x="337" y="122"/>
              </a:cxn>
              <a:cxn ang="0">
                <a:pos x="335" y="167"/>
              </a:cxn>
              <a:cxn ang="0">
                <a:pos x="300" y="216"/>
              </a:cxn>
              <a:cxn ang="0">
                <a:pos x="293" y="245"/>
              </a:cxn>
              <a:cxn ang="0">
                <a:pos x="309" y="261"/>
              </a:cxn>
              <a:cxn ang="0">
                <a:pos x="346" y="270"/>
              </a:cxn>
              <a:cxn ang="0">
                <a:pos x="371" y="291"/>
              </a:cxn>
              <a:cxn ang="0">
                <a:pos x="398" y="345"/>
              </a:cxn>
              <a:cxn ang="0">
                <a:pos x="430" y="400"/>
              </a:cxn>
              <a:cxn ang="0">
                <a:pos x="464" y="418"/>
              </a:cxn>
              <a:cxn ang="0">
                <a:pos x="505" y="418"/>
              </a:cxn>
              <a:cxn ang="0">
                <a:pos x="476" y="494"/>
              </a:cxn>
              <a:cxn ang="0">
                <a:pos x="427" y="510"/>
              </a:cxn>
              <a:cxn ang="0">
                <a:pos x="383" y="528"/>
              </a:cxn>
              <a:cxn ang="0">
                <a:pos x="360" y="572"/>
              </a:cxn>
              <a:cxn ang="0">
                <a:pos x="370" y="637"/>
              </a:cxn>
              <a:cxn ang="0">
                <a:pos x="402" y="683"/>
              </a:cxn>
              <a:cxn ang="0">
                <a:pos x="430" y="735"/>
              </a:cxn>
              <a:cxn ang="0">
                <a:pos x="428" y="776"/>
              </a:cxn>
              <a:cxn ang="0">
                <a:pos x="419" y="801"/>
              </a:cxn>
              <a:cxn ang="0">
                <a:pos x="435" y="851"/>
              </a:cxn>
              <a:cxn ang="0">
                <a:pos x="483" y="965"/>
              </a:cxn>
              <a:cxn ang="0">
                <a:pos x="458" y="1082"/>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11" name="Freeform 263"/>
          <p:cNvSpPr>
            <a:spLocks/>
          </p:cNvSpPr>
          <p:nvPr>
            <p:custDataLst>
              <p:tags r:id="rId188"/>
            </p:custDataLst>
          </p:nvPr>
        </p:nvSpPr>
        <p:spPr bwMode="auto">
          <a:xfrm>
            <a:off x="3954140" y="3843139"/>
            <a:ext cx="80963" cy="58738"/>
          </a:xfrm>
          <a:custGeom>
            <a:avLst/>
            <a:gdLst/>
            <a:ahLst/>
            <a:cxnLst>
              <a:cxn ang="0">
                <a:pos x="180" y="7"/>
              </a:cxn>
              <a:cxn ang="0">
                <a:pos x="171" y="24"/>
              </a:cxn>
              <a:cxn ang="0">
                <a:pos x="163" y="39"/>
              </a:cxn>
              <a:cxn ang="0">
                <a:pos x="152" y="53"/>
              </a:cxn>
              <a:cxn ang="0">
                <a:pos x="141" y="66"/>
              </a:cxn>
              <a:cxn ang="0">
                <a:pos x="129" y="80"/>
              </a:cxn>
              <a:cxn ang="0">
                <a:pos x="115" y="92"/>
              </a:cxn>
              <a:cxn ang="0">
                <a:pos x="101" y="102"/>
              </a:cxn>
              <a:cxn ang="0">
                <a:pos x="87" y="112"/>
              </a:cxn>
              <a:cxn ang="0">
                <a:pos x="82" y="107"/>
              </a:cxn>
              <a:cxn ang="0">
                <a:pos x="79" y="101"/>
              </a:cxn>
              <a:cxn ang="0">
                <a:pos x="76" y="95"/>
              </a:cxn>
              <a:cxn ang="0">
                <a:pos x="74" y="88"/>
              </a:cxn>
              <a:cxn ang="0">
                <a:pos x="70" y="81"/>
              </a:cxn>
              <a:cxn ang="0">
                <a:pos x="68" y="74"/>
              </a:cxn>
              <a:cxn ang="0">
                <a:pos x="65" y="69"/>
              </a:cxn>
              <a:cxn ang="0">
                <a:pos x="60" y="63"/>
              </a:cxn>
              <a:cxn ang="0">
                <a:pos x="45" y="48"/>
              </a:cxn>
              <a:cxn ang="0">
                <a:pos x="36" y="38"/>
              </a:cxn>
              <a:cxn ang="0">
                <a:pos x="30" y="33"/>
              </a:cxn>
              <a:cxn ang="0">
                <a:pos x="25" y="31"/>
              </a:cxn>
              <a:cxn ang="0">
                <a:pos x="18" y="30"/>
              </a:cxn>
              <a:cxn ang="0">
                <a:pos x="0" y="26"/>
              </a:cxn>
              <a:cxn ang="0">
                <a:pos x="26" y="14"/>
              </a:cxn>
              <a:cxn ang="0">
                <a:pos x="41" y="9"/>
              </a:cxn>
              <a:cxn ang="0">
                <a:pos x="56" y="5"/>
              </a:cxn>
              <a:cxn ang="0">
                <a:pos x="74" y="3"/>
              </a:cxn>
              <a:cxn ang="0">
                <a:pos x="93" y="1"/>
              </a:cxn>
              <a:cxn ang="0">
                <a:pos x="114" y="0"/>
              </a:cxn>
              <a:cxn ang="0">
                <a:pos x="135" y="1"/>
              </a:cxn>
              <a:cxn ang="0">
                <a:pos x="157" y="3"/>
              </a:cxn>
              <a:cxn ang="0">
                <a:pos x="180" y="7"/>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2" name="Freeform 264"/>
          <p:cNvSpPr>
            <a:spLocks/>
          </p:cNvSpPr>
          <p:nvPr>
            <p:custDataLst>
              <p:tags r:id="rId189"/>
            </p:custDataLst>
          </p:nvPr>
        </p:nvSpPr>
        <p:spPr bwMode="auto">
          <a:xfrm>
            <a:off x="4038278" y="3925689"/>
            <a:ext cx="74612" cy="100013"/>
          </a:xfrm>
          <a:custGeom>
            <a:avLst/>
            <a:gdLst/>
            <a:ahLst/>
            <a:cxnLst>
              <a:cxn ang="0">
                <a:pos x="0" y="68"/>
              </a:cxn>
              <a:cxn ang="0">
                <a:pos x="27" y="42"/>
              </a:cxn>
              <a:cxn ang="0">
                <a:pos x="51" y="21"/>
              </a:cxn>
              <a:cxn ang="0">
                <a:pos x="56" y="16"/>
              </a:cxn>
              <a:cxn ang="0">
                <a:pos x="63" y="12"/>
              </a:cxn>
              <a:cxn ang="0">
                <a:pos x="70" y="8"/>
              </a:cxn>
              <a:cxn ang="0">
                <a:pos x="76" y="6"/>
              </a:cxn>
              <a:cxn ang="0">
                <a:pos x="83" y="3"/>
              </a:cxn>
              <a:cxn ang="0">
                <a:pos x="90" y="2"/>
              </a:cxn>
              <a:cxn ang="0">
                <a:pos x="98" y="1"/>
              </a:cxn>
              <a:cxn ang="0">
                <a:pos x="107" y="0"/>
              </a:cxn>
              <a:cxn ang="0">
                <a:pos x="116" y="1"/>
              </a:cxn>
              <a:cxn ang="0">
                <a:pos x="124" y="2"/>
              </a:cxn>
              <a:cxn ang="0">
                <a:pos x="132" y="5"/>
              </a:cxn>
              <a:cxn ang="0">
                <a:pos x="139" y="8"/>
              </a:cxn>
              <a:cxn ang="0">
                <a:pos x="145" y="13"/>
              </a:cxn>
              <a:cxn ang="0">
                <a:pos x="151" y="19"/>
              </a:cxn>
              <a:cxn ang="0">
                <a:pos x="155" y="24"/>
              </a:cxn>
              <a:cxn ang="0">
                <a:pos x="160" y="30"/>
              </a:cxn>
              <a:cxn ang="0">
                <a:pos x="163" y="37"/>
              </a:cxn>
              <a:cxn ang="0">
                <a:pos x="166" y="43"/>
              </a:cxn>
              <a:cxn ang="0">
                <a:pos x="168" y="50"/>
              </a:cxn>
              <a:cxn ang="0">
                <a:pos x="169" y="57"/>
              </a:cxn>
              <a:cxn ang="0">
                <a:pos x="172" y="72"/>
              </a:cxn>
              <a:cxn ang="0">
                <a:pos x="173" y="87"/>
              </a:cxn>
              <a:cxn ang="0">
                <a:pos x="157" y="114"/>
              </a:cxn>
              <a:cxn ang="0">
                <a:pos x="146" y="137"/>
              </a:cxn>
              <a:cxn ang="0">
                <a:pos x="139" y="148"/>
              </a:cxn>
              <a:cxn ang="0">
                <a:pos x="130" y="160"/>
              </a:cxn>
              <a:cxn ang="0">
                <a:pos x="117" y="174"/>
              </a:cxn>
              <a:cxn ang="0">
                <a:pos x="99" y="192"/>
              </a:cxn>
              <a:cxn ang="0">
                <a:pos x="86" y="183"/>
              </a:cxn>
              <a:cxn ang="0">
                <a:pos x="74" y="176"/>
              </a:cxn>
              <a:cxn ang="0">
                <a:pos x="63" y="169"/>
              </a:cxn>
              <a:cxn ang="0">
                <a:pos x="54" y="163"/>
              </a:cxn>
              <a:cxn ang="0">
                <a:pos x="46" y="156"/>
              </a:cxn>
              <a:cxn ang="0">
                <a:pos x="40" y="150"/>
              </a:cxn>
              <a:cxn ang="0">
                <a:pos x="34" y="144"/>
              </a:cxn>
              <a:cxn ang="0">
                <a:pos x="30" y="137"/>
              </a:cxn>
              <a:cxn ang="0">
                <a:pos x="22" y="123"/>
              </a:cxn>
              <a:cxn ang="0">
                <a:pos x="16" y="107"/>
              </a:cxn>
              <a:cxn ang="0">
                <a:pos x="9" y="90"/>
              </a:cxn>
              <a:cxn ang="0">
                <a:pos x="0" y="68"/>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3" name="Freeform 265"/>
          <p:cNvSpPr>
            <a:spLocks/>
          </p:cNvSpPr>
          <p:nvPr>
            <p:custDataLst>
              <p:tags r:id="rId190"/>
            </p:custDataLst>
          </p:nvPr>
        </p:nvSpPr>
        <p:spPr bwMode="auto">
          <a:xfrm>
            <a:off x="4081140" y="3976489"/>
            <a:ext cx="104775" cy="131763"/>
          </a:xfrm>
          <a:custGeom>
            <a:avLst/>
            <a:gdLst/>
            <a:ahLst/>
            <a:cxnLst>
              <a:cxn ang="0">
                <a:pos x="74" y="0"/>
              </a:cxn>
              <a:cxn ang="0">
                <a:pos x="83" y="2"/>
              </a:cxn>
              <a:cxn ang="0">
                <a:pos x="89" y="3"/>
              </a:cxn>
              <a:cxn ang="0">
                <a:pos x="95" y="3"/>
              </a:cxn>
              <a:cxn ang="0">
                <a:pos x="99" y="2"/>
              </a:cxn>
              <a:cxn ang="0">
                <a:pos x="106" y="1"/>
              </a:cxn>
              <a:cxn ang="0">
                <a:pos x="113" y="0"/>
              </a:cxn>
              <a:cxn ang="0">
                <a:pos x="125" y="17"/>
              </a:cxn>
              <a:cxn ang="0">
                <a:pos x="140" y="37"/>
              </a:cxn>
              <a:cxn ang="0">
                <a:pos x="144" y="42"/>
              </a:cxn>
              <a:cxn ang="0">
                <a:pos x="148" y="46"/>
              </a:cxn>
              <a:cxn ang="0">
                <a:pos x="153" y="49"/>
              </a:cxn>
              <a:cxn ang="0">
                <a:pos x="157" y="52"/>
              </a:cxn>
              <a:cxn ang="0">
                <a:pos x="163" y="54"/>
              </a:cxn>
              <a:cxn ang="0">
                <a:pos x="168" y="56"/>
              </a:cxn>
              <a:cxn ang="0">
                <a:pos x="174" y="56"/>
              </a:cxn>
              <a:cxn ang="0">
                <a:pos x="180" y="56"/>
              </a:cxn>
              <a:cxn ang="0">
                <a:pos x="180" y="80"/>
              </a:cxn>
              <a:cxn ang="0">
                <a:pos x="193" y="103"/>
              </a:cxn>
              <a:cxn ang="0">
                <a:pos x="212" y="128"/>
              </a:cxn>
              <a:cxn ang="0">
                <a:pos x="215" y="135"/>
              </a:cxn>
              <a:cxn ang="0">
                <a:pos x="220" y="142"/>
              </a:cxn>
              <a:cxn ang="0">
                <a:pos x="223" y="151"/>
              </a:cxn>
              <a:cxn ang="0">
                <a:pos x="226" y="160"/>
              </a:cxn>
              <a:cxn ang="0">
                <a:pos x="230" y="170"/>
              </a:cxn>
              <a:cxn ang="0">
                <a:pos x="232" y="180"/>
              </a:cxn>
              <a:cxn ang="0">
                <a:pos x="233" y="191"/>
              </a:cxn>
              <a:cxn ang="0">
                <a:pos x="233" y="204"/>
              </a:cxn>
              <a:cxn ang="0">
                <a:pos x="232" y="216"/>
              </a:cxn>
              <a:cxn ang="0">
                <a:pos x="230" y="228"/>
              </a:cxn>
              <a:cxn ang="0">
                <a:pos x="227" y="240"/>
              </a:cxn>
              <a:cxn ang="0">
                <a:pos x="226" y="252"/>
              </a:cxn>
              <a:cxn ang="0">
                <a:pos x="222" y="252"/>
              </a:cxn>
              <a:cxn ang="0">
                <a:pos x="215" y="250"/>
              </a:cxn>
              <a:cxn ang="0">
                <a:pos x="208" y="246"/>
              </a:cxn>
              <a:cxn ang="0">
                <a:pos x="198" y="241"/>
              </a:cxn>
              <a:cxn ang="0">
                <a:pos x="176" y="226"/>
              </a:cxn>
              <a:cxn ang="0">
                <a:pos x="151" y="208"/>
              </a:cxn>
              <a:cxn ang="0">
                <a:pos x="125" y="186"/>
              </a:cxn>
              <a:cxn ang="0">
                <a:pos x="100" y="165"/>
              </a:cxn>
              <a:cxn ang="0">
                <a:pos x="78" y="145"/>
              </a:cxn>
              <a:cxn ang="0">
                <a:pos x="61" y="129"/>
              </a:cxn>
              <a:cxn ang="0">
                <a:pos x="55" y="125"/>
              </a:cxn>
              <a:cxn ang="0">
                <a:pos x="48" y="120"/>
              </a:cxn>
              <a:cxn ang="0">
                <a:pos x="41" y="116"/>
              </a:cxn>
              <a:cxn ang="0">
                <a:pos x="33" y="112"/>
              </a:cxn>
              <a:cxn ang="0">
                <a:pos x="17" y="104"/>
              </a:cxn>
              <a:cxn ang="0">
                <a:pos x="0" y="99"/>
              </a:cxn>
              <a:cxn ang="0">
                <a:pos x="40" y="63"/>
              </a:cxn>
              <a:cxn ang="0">
                <a:pos x="59" y="43"/>
              </a:cxn>
              <a:cxn ang="0">
                <a:pos x="65" y="33"/>
              </a:cxn>
              <a:cxn ang="0">
                <a:pos x="69" y="25"/>
              </a:cxn>
              <a:cxn ang="0">
                <a:pos x="72" y="14"/>
              </a:cxn>
              <a:cxn ang="0">
                <a:pos x="74" y="0"/>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4" name="Freeform 266"/>
          <p:cNvSpPr>
            <a:spLocks/>
          </p:cNvSpPr>
          <p:nvPr>
            <p:custDataLst>
              <p:tags r:id="rId191"/>
            </p:custDataLst>
          </p:nvPr>
        </p:nvSpPr>
        <p:spPr bwMode="auto">
          <a:xfrm>
            <a:off x="4295453" y="3895527"/>
            <a:ext cx="104775" cy="201612"/>
          </a:xfrm>
          <a:custGeom>
            <a:avLst/>
            <a:gdLst/>
            <a:ahLst/>
            <a:cxnLst>
              <a:cxn ang="0">
                <a:pos x="13" y="376"/>
              </a:cxn>
              <a:cxn ang="0">
                <a:pos x="14" y="367"/>
              </a:cxn>
              <a:cxn ang="0">
                <a:pos x="15" y="359"/>
              </a:cxn>
              <a:cxn ang="0">
                <a:pos x="18" y="351"/>
              </a:cxn>
              <a:cxn ang="0">
                <a:pos x="20" y="344"/>
              </a:cxn>
              <a:cxn ang="0">
                <a:pos x="25" y="333"/>
              </a:cxn>
              <a:cxn ang="0">
                <a:pos x="26" y="327"/>
              </a:cxn>
              <a:cxn ang="0">
                <a:pos x="25" y="321"/>
              </a:cxn>
              <a:cxn ang="0">
                <a:pos x="23" y="314"/>
              </a:cxn>
              <a:cxn ang="0">
                <a:pos x="19" y="305"/>
              </a:cxn>
              <a:cxn ang="0">
                <a:pos x="13" y="295"/>
              </a:cxn>
              <a:cxn ang="0">
                <a:pos x="9" y="285"/>
              </a:cxn>
              <a:cxn ang="0">
                <a:pos x="4" y="275"/>
              </a:cxn>
              <a:cxn ang="0">
                <a:pos x="1" y="267"/>
              </a:cxn>
              <a:cxn ang="0">
                <a:pos x="0" y="259"/>
              </a:cxn>
              <a:cxn ang="0">
                <a:pos x="1" y="251"/>
              </a:cxn>
              <a:cxn ang="0">
                <a:pos x="2" y="243"/>
              </a:cxn>
              <a:cxn ang="0">
                <a:pos x="3" y="236"/>
              </a:cxn>
              <a:cxn ang="0">
                <a:pos x="6" y="230"/>
              </a:cxn>
              <a:cxn ang="0">
                <a:pos x="11" y="218"/>
              </a:cxn>
              <a:cxn ang="0">
                <a:pos x="19" y="207"/>
              </a:cxn>
              <a:cxn ang="0">
                <a:pos x="26" y="197"/>
              </a:cxn>
              <a:cxn ang="0">
                <a:pos x="34" y="185"/>
              </a:cxn>
              <a:cxn ang="0">
                <a:pos x="41" y="173"/>
              </a:cxn>
              <a:cxn ang="0">
                <a:pos x="47" y="160"/>
              </a:cxn>
              <a:cxn ang="0">
                <a:pos x="26" y="73"/>
              </a:cxn>
              <a:cxn ang="0">
                <a:pos x="26" y="50"/>
              </a:cxn>
              <a:cxn ang="0">
                <a:pos x="24" y="33"/>
              </a:cxn>
              <a:cxn ang="0">
                <a:pos x="24" y="25"/>
              </a:cxn>
              <a:cxn ang="0">
                <a:pos x="24" y="16"/>
              </a:cxn>
              <a:cxn ang="0">
                <a:pos x="25" y="8"/>
              </a:cxn>
              <a:cxn ang="0">
                <a:pos x="26" y="0"/>
              </a:cxn>
              <a:cxn ang="0">
                <a:pos x="180" y="0"/>
              </a:cxn>
              <a:cxn ang="0">
                <a:pos x="220" y="129"/>
              </a:cxn>
              <a:cxn ang="0">
                <a:pos x="220" y="210"/>
              </a:cxn>
              <a:cxn ang="0">
                <a:pos x="220" y="220"/>
              </a:cxn>
              <a:cxn ang="0">
                <a:pos x="221" y="230"/>
              </a:cxn>
              <a:cxn ang="0">
                <a:pos x="223" y="240"/>
              </a:cxn>
              <a:cxn ang="0">
                <a:pos x="225" y="250"/>
              </a:cxn>
              <a:cxn ang="0">
                <a:pos x="228" y="259"/>
              </a:cxn>
              <a:cxn ang="0">
                <a:pos x="234" y="268"/>
              </a:cxn>
              <a:cxn ang="0">
                <a:pos x="239" y="278"/>
              </a:cxn>
              <a:cxn ang="0">
                <a:pos x="246" y="289"/>
              </a:cxn>
              <a:cxn ang="0">
                <a:pos x="224" y="295"/>
              </a:cxn>
              <a:cxn ang="0">
                <a:pos x="202" y="302"/>
              </a:cxn>
              <a:cxn ang="0">
                <a:pos x="181" y="310"/>
              </a:cxn>
              <a:cxn ang="0">
                <a:pos x="160" y="319"/>
              </a:cxn>
              <a:cxn ang="0">
                <a:pos x="141" y="328"/>
              </a:cxn>
              <a:cxn ang="0">
                <a:pos x="120" y="338"/>
              </a:cxn>
              <a:cxn ang="0">
                <a:pos x="100" y="347"/>
              </a:cxn>
              <a:cxn ang="0">
                <a:pos x="80" y="358"/>
              </a:cxn>
              <a:cxn ang="0">
                <a:pos x="75" y="363"/>
              </a:cxn>
              <a:cxn ang="0">
                <a:pos x="69" y="367"/>
              </a:cxn>
              <a:cxn ang="0">
                <a:pos x="62" y="372"/>
              </a:cxn>
              <a:cxn ang="0">
                <a:pos x="54" y="376"/>
              </a:cxn>
              <a:cxn ang="0">
                <a:pos x="46" y="379"/>
              </a:cxn>
              <a:cxn ang="0">
                <a:pos x="36" y="380"/>
              </a:cxn>
              <a:cxn ang="0">
                <a:pos x="31" y="380"/>
              </a:cxn>
              <a:cxn ang="0">
                <a:pos x="25" y="379"/>
              </a:cxn>
              <a:cxn ang="0">
                <a:pos x="20" y="378"/>
              </a:cxn>
              <a:cxn ang="0">
                <a:pos x="13" y="376"/>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5" name="Freeform 267"/>
          <p:cNvSpPr>
            <a:spLocks/>
          </p:cNvSpPr>
          <p:nvPr>
            <p:custDataLst>
              <p:tags r:id="rId192"/>
            </p:custDataLst>
          </p:nvPr>
        </p:nvSpPr>
        <p:spPr bwMode="auto">
          <a:xfrm>
            <a:off x="3947790" y="3811389"/>
            <a:ext cx="87313" cy="58738"/>
          </a:xfrm>
          <a:custGeom>
            <a:avLst/>
            <a:gdLst/>
            <a:ahLst/>
            <a:cxnLst>
              <a:cxn ang="0">
                <a:pos x="7" y="20"/>
              </a:cxn>
              <a:cxn ang="0">
                <a:pos x="38" y="11"/>
              </a:cxn>
              <a:cxn ang="0">
                <a:pos x="67" y="5"/>
              </a:cxn>
              <a:cxn ang="0">
                <a:pos x="80" y="3"/>
              </a:cxn>
              <a:cxn ang="0">
                <a:pos x="94" y="2"/>
              </a:cxn>
              <a:cxn ang="0">
                <a:pos x="110" y="1"/>
              </a:cxn>
              <a:cxn ang="0">
                <a:pos x="126" y="0"/>
              </a:cxn>
              <a:cxn ang="0">
                <a:pos x="138" y="1"/>
              </a:cxn>
              <a:cxn ang="0">
                <a:pos x="149" y="1"/>
              </a:cxn>
              <a:cxn ang="0">
                <a:pos x="160" y="2"/>
              </a:cxn>
              <a:cxn ang="0">
                <a:pos x="169" y="4"/>
              </a:cxn>
              <a:cxn ang="0">
                <a:pos x="178" y="6"/>
              </a:cxn>
              <a:cxn ang="0">
                <a:pos x="184" y="11"/>
              </a:cxn>
              <a:cxn ang="0">
                <a:pos x="187" y="13"/>
              </a:cxn>
              <a:cxn ang="0">
                <a:pos x="189" y="18"/>
              </a:cxn>
              <a:cxn ang="0">
                <a:pos x="191" y="21"/>
              </a:cxn>
              <a:cxn ang="0">
                <a:pos x="193" y="26"/>
              </a:cxn>
              <a:cxn ang="0">
                <a:pos x="183" y="27"/>
              </a:cxn>
              <a:cxn ang="0">
                <a:pos x="173" y="28"/>
              </a:cxn>
              <a:cxn ang="0">
                <a:pos x="165" y="28"/>
              </a:cxn>
              <a:cxn ang="0">
                <a:pos x="156" y="28"/>
              </a:cxn>
              <a:cxn ang="0">
                <a:pos x="138" y="27"/>
              </a:cxn>
              <a:cxn ang="0">
                <a:pos x="120" y="26"/>
              </a:cxn>
              <a:cxn ang="0">
                <a:pos x="103" y="26"/>
              </a:cxn>
              <a:cxn ang="0">
                <a:pos x="89" y="28"/>
              </a:cxn>
              <a:cxn ang="0">
                <a:pos x="76" y="30"/>
              </a:cxn>
              <a:cxn ang="0">
                <a:pos x="63" y="32"/>
              </a:cxn>
              <a:cxn ang="0">
                <a:pos x="49" y="34"/>
              </a:cxn>
              <a:cxn ang="0">
                <a:pos x="35" y="36"/>
              </a:cxn>
              <a:cxn ang="0">
                <a:pos x="19" y="37"/>
              </a:cxn>
              <a:cxn ang="0">
                <a:pos x="0" y="38"/>
              </a:cxn>
              <a:cxn ang="0">
                <a:pos x="0" y="33"/>
              </a:cxn>
              <a:cxn ang="0">
                <a:pos x="1" y="29"/>
              </a:cxn>
              <a:cxn ang="0">
                <a:pos x="3" y="24"/>
              </a:cxn>
              <a:cxn ang="0">
                <a:pos x="7" y="20"/>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6" name="Freeform 268"/>
          <p:cNvSpPr>
            <a:spLocks/>
          </p:cNvSpPr>
          <p:nvPr>
            <p:custDataLst>
              <p:tags r:id="rId193"/>
            </p:custDataLst>
          </p:nvPr>
        </p:nvSpPr>
        <p:spPr bwMode="auto">
          <a:xfrm>
            <a:off x="4373240" y="3889177"/>
            <a:ext cx="42863" cy="155575"/>
          </a:xfrm>
          <a:custGeom>
            <a:avLst/>
            <a:gdLst/>
            <a:ahLst/>
            <a:cxnLst>
              <a:cxn ang="0">
                <a:pos x="53" y="12"/>
              </a:cxn>
              <a:cxn ang="0">
                <a:pos x="59" y="12"/>
              </a:cxn>
              <a:cxn ang="0">
                <a:pos x="59" y="19"/>
              </a:cxn>
              <a:cxn ang="0">
                <a:pos x="62" y="26"/>
              </a:cxn>
              <a:cxn ang="0">
                <a:pos x="63" y="33"/>
              </a:cxn>
              <a:cxn ang="0">
                <a:pos x="66" y="42"/>
              </a:cxn>
              <a:cxn ang="0">
                <a:pos x="72" y="58"/>
              </a:cxn>
              <a:cxn ang="0">
                <a:pos x="79" y="75"/>
              </a:cxn>
              <a:cxn ang="0">
                <a:pos x="87" y="93"/>
              </a:cxn>
              <a:cxn ang="0">
                <a:pos x="93" y="111"/>
              </a:cxn>
              <a:cxn ang="0">
                <a:pos x="96" y="120"/>
              </a:cxn>
              <a:cxn ang="0">
                <a:pos x="98" y="129"/>
              </a:cxn>
              <a:cxn ang="0">
                <a:pos x="99" y="138"/>
              </a:cxn>
              <a:cxn ang="0">
                <a:pos x="99" y="148"/>
              </a:cxn>
              <a:cxn ang="0">
                <a:pos x="99" y="289"/>
              </a:cxn>
              <a:cxn ang="0">
                <a:pos x="89" y="290"/>
              </a:cxn>
              <a:cxn ang="0">
                <a:pos x="80" y="293"/>
              </a:cxn>
              <a:cxn ang="0">
                <a:pos x="73" y="297"/>
              </a:cxn>
              <a:cxn ang="0">
                <a:pos x="66" y="301"/>
              </a:cxn>
              <a:cxn ang="0">
                <a:pos x="59" y="290"/>
              </a:cxn>
              <a:cxn ang="0">
                <a:pos x="54" y="280"/>
              </a:cxn>
              <a:cxn ang="0">
                <a:pos x="48" y="271"/>
              </a:cxn>
              <a:cxn ang="0">
                <a:pos x="45" y="262"/>
              </a:cxn>
              <a:cxn ang="0">
                <a:pos x="43" y="252"/>
              </a:cxn>
              <a:cxn ang="0">
                <a:pos x="41" y="242"/>
              </a:cxn>
              <a:cxn ang="0">
                <a:pos x="40" y="232"/>
              </a:cxn>
              <a:cxn ang="0">
                <a:pos x="40" y="222"/>
              </a:cxn>
              <a:cxn ang="0">
                <a:pos x="40" y="141"/>
              </a:cxn>
              <a:cxn ang="0">
                <a:pos x="0" y="6"/>
              </a:cxn>
              <a:cxn ang="0">
                <a:pos x="5" y="2"/>
              </a:cxn>
              <a:cxn ang="0">
                <a:pos x="10" y="0"/>
              </a:cxn>
              <a:cxn ang="0">
                <a:pos x="14" y="0"/>
              </a:cxn>
              <a:cxn ang="0">
                <a:pos x="20" y="0"/>
              </a:cxn>
              <a:cxn ang="0">
                <a:pos x="26" y="0"/>
              </a:cxn>
              <a:cxn ang="0">
                <a:pos x="32" y="2"/>
              </a:cxn>
              <a:cxn ang="0">
                <a:pos x="37" y="4"/>
              </a:cxn>
              <a:cxn ang="0">
                <a:pos x="41" y="6"/>
              </a:cxn>
              <a:cxn ang="0">
                <a:pos x="47" y="10"/>
              </a:cxn>
              <a:cxn ang="0">
                <a:pos x="53" y="12"/>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7" name="Freeform 269"/>
          <p:cNvSpPr>
            <a:spLocks/>
          </p:cNvSpPr>
          <p:nvPr>
            <p:custDataLst>
              <p:tags r:id="rId194"/>
            </p:custDataLst>
          </p:nvPr>
        </p:nvSpPr>
        <p:spPr bwMode="auto">
          <a:xfrm>
            <a:off x="4398640" y="3851077"/>
            <a:ext cx="76200" cy="188912"/>
          </a:xfrm>
          <a:custGeom>
            <a:avLst/>
            <a:gdLst/>
            <a:ahLst/>
            <a:cxnLst>
              <a:cxn ang="0">
                <a:pos x="0" y="80"/>
              </a:cxn>
              <a:cxn ang="0">
                <a:pos x="9" y="72"/>
              </a:cxn>
              <a:cxn ang="0">
                <a:pos x="17" y="65"/>
              </a:cxn>
              <a:cxn ang="0">
                <a:pos x="25" y="60"/>
              </a:cxn>
              <a:cxn ang="0">
                <a:pos x="33" y="56"/>
              </a:cxn>
              <a:cxn ang="0">
                <a:pos x="40" y="50"/>
              </a:cxn>
              <a:cxn ang="0">
                <a:pos x="67" y="50"/>
              </a:cxn>
              <a:cxn ang="0">
                <a:pos x="94" y="0"/>
              </a:cxn>
              <a:cxn ang="0">
                <a:pos x="101" y="3"/>
              </a:cxn>
              <a:cxn ang="0">
                <a:pos x="108" y="7"/>
              </a:cxn>
              <a:cxn ang="0">
                <a:pos x="116" y="12"/>
              </a:cxn>
              <a:cxn ang="0">
                <a:pos x="123" y="18"/>
              </a:cxn>
              <a:cxn ang="0">
                <a:pos x="131" y="22"/>
              </a:cxn>
              <a:cxn ang="0">
                <a:pos x="139" y="27"/>
              </a:cxn>
              <a:cxn ang="0">
                <a:pos x="145" y="29"/>
              </a:cxn>
              <a:cxn ang="0">
                <a:pos x="153" y="30"/>
              </a:cxn>
              <a:cxn ang="0">
                <a:pos x="163" y="39"/>
              </a:cxn>
              <a:cxn ang="0">
                <a:pos x="173" y="50"/>
              </a:cxn>
              <a:cxn ang="0">
                <a:pos x="173" y="61"/>
              </a:cxn>
              <a:cxn ang="0">
                <a:pos x="173" y="69"/>
              </a:cxn>
              <a:cxn ang="0">
                <a:pos x="173" y="80"/>
              </a:cxn>
              <a:cxn ang="0">
                <a:pos x="173" y="98"/>
              </a:cxn>
              <a:cxn ang="0">
                <a:pos x="173" y="109"/>
              </a:cxn>
              <a:cxn ang="0">
                <a:pos x="171" y="118"/>
              </a:cxn>
              <a:cxn ang="0">
                <a:pos x="167" y="127"/>
              </a:cxn>
              <a:cxn ang="0">
                <a:pos x="163" y="135"/>
              </a:cxn>
              <a:cxn ang="0">
                <a:pos x="152" y="151"/>
              </a:cxn>
              <a:cxn ang="0">
                <a:pos x="140" y="167"/>
              </a:cxn>
              <a:cxn ang="0">
                <a:pos x="128" y="183"/>
              </a:cxn>
              <a:cxn ang="0">
                <a:pos x="117" y="200"/>
              </a:cxn>
              <a:cxn ang="0">
                <a:pos x="112" y="209"/>
              </a:cxn>
              <a:cxn ang="0">
                <a:pos x="109" y="219"/>
              </a:cxn>
              <a:cxn ang="0">
                <a:pos x="108" y="229"/>
              </a:cxn>
              <a:cxn ang="0">
                <a:pos x="107" y="240"/>
              </a:cxn>
              <a:cxn ang="0">
                <a:pos x="108" y="273"/>
              </a:cxn>
              <a:cxn ang="0">
                <a:pos x="109" y="293"/>
              </a:cxn>
              <a:cxn ang="0">
                <a:pos x="110" y="302"/>
              </a:cxn>
              <a:cxn ang="0">
                <a:pos x="109" y="313"/>
              </a:cxn>
              <a:cxn ang="0">
                <a:pos x="109" y="327"/>
              </a:cxn>
              <a:cxn ang="0">
                <a:pos x="107" y="345"/>
              </a:cxn>
              <a:cxn ang="0">
                <a:pos x="97" y="346"/>
              </a:cxn>
              <a:cxn ang="0">
                <a:pos x="88" y="347"/>
              </a:cxn>
              <a:cxn ang="0">
                <a:pos x="79" y="349"/>
              </a:cxn>
              <a:cxn ang="0">
                <a:pos x="71" y="351"/>
              </a:cxn>
              <a:cxn ang="0">
                <a:pos x="63" y="353"/>
              </a:cxn>
              <a:cxn ang="0">
                <a:pos x="55" y="355"/>
              </a:cxn>
              <a:cxn ang="0">
                <a:pos x="48" y="357"/>
              </a:cxn>
              <a:cxn ang="0">
                <a:pos x="40" y="357"/>
              </a:cxn>
              <a:cxn ang="0">
                <a:pos x="40" y="216"/>
              </a:cxn>
              <a:cxn ang="0">
                <a:pos x="40" y="206"/>
              </a:cxn>
              <a:cxn ang="0">
                <a:pos x="39" y="197"/>
              </a:cxn>
              <a:cxn ang="0">
                <a:pos x="37" y="188"/>
              </a:cxn>
              <a:cxn ang="0">
                <a:pos x="34" y="179"/>
              </a:cxn>
              <a:cxn ang="0">
                <a:pos x="28" y="161"/>
              </a:cxn>
              <a:cxn ang="0">
                <a:pos x="20" y="143"/>
              </a:cxn>
              <a:cxn ang="0">
                <a:pos x="13" y="126"/>
              </a:cxn>
              <a:cxn ang="0">
                <a:pos x="7" y="110"/>
              </a:cxn>
              <a:cxn ang="0">
                <a:pos x="4" y="101"/>
              </a:cxn>
              <a:cxn ang="0">
                <a:pos x="3" y="94"/>
              </a:cxn>
              <a:cxn ang="0">
                <a:pos x="0" y="87"/>
              </a:cxn>
              <a:cxn ang="0">
                <a:pos x="0" y="80"/>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8" name="Freeform 270"/>
          <p:cNvSpPr>
            <a:spLocks/>
          </p:cNvSpPr>
          <p:nvPr>
            <p:custDataLst>
              <p:tags r:id="rId195"/>
            </p:custDataLst>
          </p:nvPr>
        </p:nvSpPr>
        <p:spPr bwMode="auto">
          <a:xfrm>
            <a:off x="5127303" y="5055989"/>
            <a:ext cx="25400" cy="60325"/>
          </a:xfrm>
          <a:custGeom>
            <a:avLst/>
            <a:gdLst/>
            <a:ahLst/>
            <a:cxnLst>
              <a:cxn ang="0">
                <a:pos x="10" y="0"/>
              </a:cxn>
              <a:cxn ang="0">
                <a:pos x="6" y="14"/>
              </a:cxn>
              <a:cxn ang="0">
                <a:pos x="2" y="26"/>
              </a:cxn>
              <a:cxn ang="0">
                <a:pos x="0" y="36"/>
              </a:cxn>
              <a:cxn ang="0">
                <a:pos x="0" y="43"/>
              </a:cxn>
              <a:cxn ang="0">
                <a:pos x="0" y="50"/>
              </a:cxn>
              <a:cxn ang="0">
                <a:pos x="2" y="56"/>
              </a:cxn>
              <a:cxn ang="0">
                <a:pos x="6" y="61"/>
              </a:cxn>
              <a:cxn ang="0">
                <a:pos x="10" y="68"/>
              </a:cxn>
              <a:cxn ang="0">
                <a:pos x="50" y="74"/>
              </a:cxn>
              <a:cxn ang="0">
                <a:pos x="50" y="51"/>
              </a:cxn>
              <a:cxn ang="0">
                <a:pos x="50" y="34"/>
              </a:cxn>
              <a:cxn ang="0">
                <a:pos x="50" y="19"/>
              </a:cxn>
              <a:cxn ang="0">
                <a:pos x="50" y="0"/>
              </a:cxn>
              <a:cxn ang="0">
                <a:pos x="38" y="0"/>
              </a:cxn>
              <a:cxn ang="0">
                <a:pos x="25" y="0"/>
              </a:cxn>
              <a:cxn ang="0">
                <a:pos x="14" y="0"/>
              </a:cxn>
              <a:cxn ang="0">
                <a:pos x="10" y="0"/>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19" name="Freeform 271"/>
          <p:cNvSpPr>
            <a:spLocks/>
          </p:cNvSpPr>
          <p:nvPr>
            <p:custDataLst>
              <p:tags r:id="rId196"/>
            </p:custDataLst>
          </p:nvPr>
        </p:nvSpPr>
        <p:spPr bwMode="auto">
          <a:xfrm>
            <a:off x="5022528" y="5152827"/>
            <a:ext cx="61912" cy="57150"/>
          </a:xfrm>
          <a:custGeom>
            <a:avLst/>
            <a:gdLst/>
            <a:ahLst/>
            <a:cxnLst>
              <a:cxn ang="0">
                <a:pos x="3" y="55"/>
              </a:cxn>
              <a:cxn ang="0">
                <a:pos x="11" y="54"/>
              </a:cxn>
              <a:cxn ang="0">
                <a:pos x="18" y="53"/>
              </a:cxn>
              <a:cxn ang="0">
                <a:pos x="24" y="50"/>
              </a:cxn>
              <a:cxn ang="0">
                <a:pos x="31" y="47"/>
              </a:cxn>
              <a:cxn ang="0">
                <a:pos x="42" y="38"/>
              </a:cxn>
              <a:cxn ang="0">
                <a:pos x="52" y="28"/>
              </a:cxn>
              <a:cxn ang="0">
                <a:pos x="61" y="18"/>
              </a:cxn>
              <a:cxn ang="0">
                <a:pos x="71" y="8"/>
              </a:cxn>
              <a:cxn ang="0">
                <a:pos x="76" y="5"/>
              </a:cxn>
              <a:cxn ang="0">
                <a:pos x="82" y="2"/>
              </a:cxn>
              <a:cxn ang="0">
                <a:pos x="88" y="0"/>
              </a:cxn>
              <a:cxn ang="0">
                <a:pos x="96" y="0"/>
              </a:cxn>
              <a:cxn ang="0">
                <a:pos x="102" y="0"/>
              </a:cxn>
              <a:cxn ang="0">
                <a:pos x="110" y="3"/>
              </a:cxn>
              <a:cxn ang="0">
                <a:pos x="117" y="6"/>
              </a:cxn>
              <a:cxn ang="0">
                <a:pos x="123" y="11"/>
              </a:cxn>
              <a:cxn ang="0">
                <a:pos x="128" y="16"/>
              </a:cxn>
              <a:cxn ang="0">
                <a:pos x="132" y="24"/>
              </a:cxn>
              <a:cxn ang="0">
                <a:pos x="134" y="30"/>
              </a:cxn>
              <a:cxn ang="0">
                <a:pos x="135" y="37"/>
              </a:cxn>
              <a:cxn ang="0">
                <a:pos x="134" y="40"/>
              </a:cxn>
              <a:cxn ang="0">
                <a:pos x="132" y="43"/>
              </a:cxn>
              <a:cxn ang="0">
                <a:pos x="129" y="47"/>
              </a:cxn>
              <a:cxn ang="0">
                <a:pos x="124" y="51"/>
              </a:cxn>
              <a:cxn ang="0">
                <a:pos x="113" y="61"/>
              </a:cxn>
              <a:cxn ang="0">
                <a:pos x="100" y="72"/>
              </a:cxn>
              <a:cxn ang="0">
                <a:pos x="87" y="82"/>
              </a:cxn>
              <a:cxn ang="0">
                <a:pos x="74" y="91"/>
              </a:cxn>
              <a:cxn ang="0">
                <a:pos x="63" y="96"/>
              </a:cxn>
              <a:cxn ang="0">
                <a:pos x="55" y="98"/>
              </a:cxn>
              <a:cxn ang="0">
                <a:pos x="51" y="97"/>
              </a:cxn>
              <a:cxn ang="0">
                <a:pos x="43" y="92"/>
              </a:cxn>
              <a:cxn ang="0">
                <a:pos x="32" y="85"/>
              </a:cxn>
              <a:cxn ang="0">
                <a:pos x="21" y="77"/>
              </a:cxn>
              <a:cxn ang="0">
                <a:pos x="11" y="68"/>
              </a:cxn>
              <a:cxn ang="0">
                <a:pos x="5" y="62"/>
              </a:cxn>
              <a:cxn ang="0">
                <a:pos x="1" y="59"/>
              </a:cxn>
              <a:cxn ang="0">
                <a:pos x="0" y="57"/>
              </a:cxn>
              <a:cxn ang="0">
                <a:pos x="0" y="56"/>
              </a:cxn>
              <a:cxn ang="0">
                <a:pos x="3" y="55"/>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0" name="Freeform 272"/>
          <p:cNvSpPr>
            <a:spLocks/>
          </p:cNvSpPr>
          <p:nvPr>
            <p:custDataLst>
              <p:tags r:id="rId197"/>
            </p:custDataLst>
          </p:nvPr>
        </p:nvSpPr>
        <p:spPr bwMode="auto">
          <a:xfrm>
            <a:off x="7240265" y="2866827"/>
            <a:ext cx="120650" cy="171450"/>
          </a:xfrm>
          <a:custGeom>
            <a:avLst/>
            <a:gdLst/>
            <a:ahLst/>
            <a:cxnLst>
              <a:cxn ang="0">
                <a:pos x="240" y="9"/>
              </a:cxn>
              <a:cxn ang="0">
                <a:pos x="240" y="28"/>
              </a:cxn>
              <a:cxn ang="0">
                <a:pos x="249" y="42"/>
              </a:cxn>
              <a:cxn ang="0">
                <a:pos x="245" y="55"/>
              </a:cxn>
              <a:cxn ang="0">
                <a:pos x="225" y="50"/>
              </a:cxn>
              <a:cxn ang="0">
                <a:pos x="210" y="51"/>
              </a:cxn>
              <a:cxn ang="0">
                <a:pos x="195" y="65"/>
              </a:cxn>
              <a:cxn ang="0">
                <a:pos x="193" y="78"/>
              </a:cxn>
              <a:cxn ang="0">
                <a:pos x="198" y="89"/>
              </a:cxn>
              <a:cxn ang="0">
                <a:pos x="215" y="110"/>
              </a:cxn>
              <a:cxn ang="0">
                <a:pos x="224" y="122"/>
              </a:cxn>
              <a:cxn ang="0">
                <a:pos x="225" y="133"/>
              </a:cxn>
              <a:cxn ang="0">
                <a:pos x="222" y="143"/>
              </a:cxn>
              <a:cxn ang="0">
                <a:pos x="207" y="154"/>
              </a:cxn>
              <a:cxn ang="0">
                <a:pos x="200" y="160"/>
              </a:cxn>
              <a:cxn ang="0">
                <a:pos x="181" y="166"/>
              </a:cxn>
              <a:cxn ang="0">
                <a:pos x="164" y="178"/>
              </a:cxn>
              <a:cxn ang="0">
                <a:pos x="160" y="191"/>
              </a:cxn>
              <a:cxn ang="0">
                <a:pos x="173" y="207"/>
              </a:cxn>
              <a:cxn ang="0">
                <a:pos x="189" y="215"/>
              </a:cxn>
              <a:cxn ang="0">
                <a:pos x="214" y="227"/>
              </a:cxn>
              <a:cxn ang="0">
                <a:pos x="245" y="259"/>
              </a:cxn>
              <a:cxn ang="0">
                <a:pos x="251" y="285"/>
              </a:cxn>
              <a:cxn ang="0">
                <a:pos x="220" y="291"/>
              </a:cxn>
              <a:cxn ang="0">
                <a:pos x="207" y="298"/>
              </a:cxn>
              <a:cxn ang="0">
                <a:pos x="198" y="312"/>
              </a:cxn>
              <a:cxn ang="0">
                <a:pos x="189" y="326"/>
              </a:cxn>
              <a:cxn ang="0">
                <a:pos x="170" y="321"/>
              </a:cxn>
              <a:cxn ang="0">
                <a:pos x="167" y="316"/>
              </a:cxn>
              <a:cxn ang="0">
                <a:pos x="154" y="310"/>
              </a:cxn>
              <a:cxn ang="0">
                <a:pos x="139" y="301"/>
              </a:cxn>
              <a:cxn ang="0">
                <a:pos x="126" y="295"/>
              </a:cxn>
              <a:cxn ang="0">
                <a:pos x="98" y="290"/>
              </a:cxn>
              <a:cxn ang="0">
                <a:pos x="63" y="277"/>
              </a:cxn>
              <a:cxn ang="0">
                <a:pos x="54" y="268"/>
              </a:cxn>
              <a:cxn ang="0">
                <a:pos x="55" y="256"/>
              </a:cxn>
              <a:cxn ang="0">
                <a:pos x="70" y="244"/>
              </a:cxn>
              <a:cxn ang="0">
                <a:pos x="59" y="221"/>
              </a:cxn>
              <a:cxn ang="0">
                <a:pos x="34" y="194"/>
              </a:cxn>
              <a:cxn ang="0">
                <a:pos x="13" y="182"/>
              </a:cxn>
              <a:cxn ang="0">
                <a:pos x="4" y="171"/>
              </a:cxn>
              <a:cxn ang="0">
                <a:pos x="19" y="152"/>
              </a:cxn>
              <a:cxn ang="0">
                <a:pos x="54" y="124"/>
              </a:cxn>
              <a:cxn ang="0">
                <a:pos x="73" y="105"/>
              </a:cxn>
              <a:cxn ang="0">
                <a:pos x="88" y="92"/>
              </a:cxn>
              <a:cxn ang="0">
                <a:pos x="110" y="88"/>
              </a:cxn>
              <a:cxn ang="0">
                <a:pos x="144" y="70"/>
              </a:cxn>
              <a:cxn ang="0">
                <a:pos x="168" y="46"/>
              </a:cxn>
              <a:cxn ang="0">
                <a:pos x="191" y="21"/>
              </a:cxn>
              <a:cxn ang="0">
                <a:pos x="220" y="4"/>
              </a:cxn>
              <a:cxn ang="0">
                <a:pos x="238" y="0"/>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1" name="Freeform 273"/>
          <p:cNvSpPr>
            <a:spLocks/>
          </p:cNvSpPr>
          <p:nvPr>
            <p:custDataLst>
              <p:tags r:id="rId198"/>
            </p:custDataLst>
          </p:nvPr>
        </p:nvSpPr>
        <p:spPr bwMode="auto">
          <a:xfrm>
            <a:off x="6311578" y="3281164"/>
            <a:ext cx="206375" cy="123825"/>
          </a:xfrm>
          <a:custGeom>
            <a:avLst/>
            <a:gdLst/>
            <a:ahLst/>
            <a:cxnLst>
              <a:cxn ang="0">
                <a:pos x="86" y="0"/>
              </a:cxn>
              <a:cxn ang="0">
                <a:pos x="92" y="7"/>
              </a:cxn>
              <a:cxn ang="0">
                <a:pos x="102" y="13"/>
              </a:cxn>
              <a:cxn ang="0">
                <a:pos x="125" y="23"/>
              </a:cxn>
              <a:cxn ang="0">
                <a:pos x="159" y="37"/>
              </a:cxn>
              <a:cxn ang="0">
                <a:pos x="223" y="77"/>
              </a:cxn>
              <a:cxn ang="0">
                <a:pos x="253" y="97"/>
              </a:cxn>
              <a:cxn ang="0">
                <a:pos x="283" y="113"/>
              </a:cxn>
              <a:cxn ang="0">
                <a:pos x="316" y="127"/>
              </a:cxn>
              <a:cxn ang="0">
                <a:pos x="355" y="139"/>
              </a:cxn>
              <a:cxn ang="0">
                <a:pos x="399" y="146"/>
              </a:cxn>
              <a:cxn ang="0">
                <a:pos x="451" y="148"/>
              </a:cxn>
              <a:cxn ang="0">
                <a:pos x="452" y="187"/>
              </a:cxn>
              <a:cxn ang="0">
                <a:pos x="459" y="211"/>
              </a:cxn>
              <a:cxn ang="0">
                <a:pos x="467" y="227"/>
              </a:cxn>
              <a:cxn ang="0">
                <a:pos x="467" y="236"/>
              </a:cxn>
              <a:cxn ang="0">
                <a:pos x="451" y="236"/>
              </a:cxn>
              <a:cxn ang="0">
                <a:pos x="416" y="231"/>
              </a:cxn>
              <a:cxn ang="0">
                <a:pos x="362" y="219"/>
              </a:cxn>
              <a:cxn ang="0">
                <a:pos x="315" y="207"/>
              </a:cxn>
              <a:cxn ang="0">
                <a:pos x="294" y="203"/>
              </a:cxn>
              <a:cxn ang="0">
                <a:pos x="287" y="199"/>
              </a:cxn>
              <a:cxn ang="0">
                <a:pos x="277" y="190"/>
              </a:cxn>
              <a:cxn ang="0">
                <a:pos x="267" y="178"/>
              </a:cxn>
              <a:cxn ang="0">
                <a:pos x="255" y="166"/>
              </a:cxn>
              <a:cxn ang="0">
                <a:pos x="240" y="159"/>
              </a:cxn>
              <a:cxn ang="0">
                <a:pos x="227" y="159"/>
              </a:cxn>
              <a:cxn ang="0">
                <a:pos x="205" y="163"/>
              </a:cxn>
              <a:cxn ang="0">
                <a:pos x="183" y="167"/>
              </a:cxn>
              <a:cxn ang="0">
                <a:pos x="169" y="168"/>
              </a:cxn>
              <a:cxn ang="0">
                <a:pos x="158" y="164"/>
              </a:cxn>
              <a:cxn ang="0">
                <a:pos x="148" y="155"/>
              </a:cxn>
              <a:cxn ang="0">
                <a:pos x="139" y="148"/>
              </a:cxn>
              <a:cxn ang="0">
                <a:pos x="122" y="145"/>
              </a:cxn>
              <a:cxn ang="0">
                <a:pos x="92" y="135"/>
              </a:cxn>
              <a:cxn ang="0">
                <a:pos x="48" y="117"/>
              </a:cxn>
              <a:cxn ang="0">
                <a:pos x="12" y="96"/>
              </a:cxn>
              <a:cxn ang="0">
                <a:pos x="7" y="0"/>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2" name="Freeform 274"/>
          <p:cNvSpPr>
            <a:spLocks/>
          </p:cNvSpPr>
          <p:nvPr>
            <p:custDataLst>
              <p:tags r:id="rId199"/>
            </p:custDataLst>
          </p:nvPr>
        </p:nvSpPr>
        <p:spPr bwMode="auto">
          <a:xfrm>
            <a:off x="6527478" y="3336727"/>
            <a:ext cx="73025" cy="65087"/>
          </a:xfrm>
          <a:custGeom>
            <a:avLst/>
            <a:gdLst/>
            <a:ahLst/>
            <a:cxnLst>
              <a:cxn ang="0">
                <a:pos x="167" y="43"/>
              </a:cxn>
              <a:cxn ang="0">
                <a:pos x="164" y="54"/>
              </a:cxn>
              <a:cxn ang="0">
                <a:pos x="161" y="66"/>
              </a:cxn>
              <a:cxn ang="0">
                <a:pos x="155" y="79"/>
              </a:cxn>
              <a:cxn ang="0">
                <a:pos x="150" y="93"/>
              </a:cxn>
              <a:cxn ang="0">
                <a:pos x="146" y="99"/>
              </a:cxn>
              <a:cxn ang="0">
                <a:pos x="142" y="105"/>
              </a:cxn>
              <a:cxn ang="0">
                <a:pos x="138" y="110"/>
              </a:cxn>
              <a:cxn ang="0">
                <a:pos x="132" y="114"/>
              </a:cxn>
              <a:cxn ang="0">
                <a:pos x="127" y="118"/>
              </a:cxn>
              <a:cxn ang="0">
                <a:pos x="121" y="121"/>
              </a:cxn>
              <a:cxn ang="0">
                <a:pos x="115" y="122"/>
              </a:cxn>
              <a:cxn ang="0">
                <a:pos x="107" y="123"/>
              </a:cxn>
              <a:cxn ang="0">
                <a:pos x="100" y="122"/>
              </a:cxn>
              <a:cxn ang="0">
                <a:pos x="92" y="119"/>
              </a:cxn>
              <a:cxn ang="0">
                <a:pos x="87" y="116"/>
              </a:cxn>
              <a:cxn ang="0">
                <a:pos x="84" y="113"/>
              </a:cxn>
              <a:cxn ang="0">
                <a:pos x="82" y="109"/>
              </a:cxn>
              <a:cxn ang="0">
                <a:pos x="81" y="105"/>
              </a:cxn>
              <a:cxn ang="0">
                <a:pos x="71" y="104"/>
              </a:cxn>
              <a:cxn ang="0">
                <a:pos x="61" y="103"/>
              </a:cxn>
              <a:cxn ang="0">
                <a:pos x="51" y="101"/>
              </a:cxn>
              <a:cxn ang="0">
                <a:pos x="41" y="98"/>
              </a:cxn>
              <a:cxn ang="0">
                <a:pos x="21" y="92"/>
              </a:cxn>
              <a:cxn ang="0">
                <a:pos x="0" y="86"/>
              </a:cxn>
              <a:cxn ang="0">
                <a:pos x="2" y="77"/>
              </a:cxn>
              <a:cxn ang="0">
                <a:pos x="5" y="67"/>
              </a:cxn>
              <a:cxn ang="0">
                <a:pos x="9" y="56"/>
              </a:cxn>
              <a:cxn ang="0">
                <a:pos x="15" y="43"/>
              </a:cxn>
              <a:cxn ang="0">
                <a:pos x="20" y="43"/>
              </a:cxn>
              <a:cxn ang="0">
                <a:pos x="26" y="42"/>
              </a:cxn>
              <a:cxn ang="0">
                <a:pos x="30" y="41"/>
              </a:cxn>
              <a:cxn ang="0">
                <a:pos x="33" y="38"/>
              </a:cxn>
              <a:cxn ang="0">
                <a:pos x="40" y="33"/>
              </a:cxn>
              <a:cxn ang="0">
                <a:pos x="45" y="26"/>
              </a:cxn>
              <a:cxn ang="0">
                <a:pos x="52" y="12"/>
              </a:cxn>
              <a:cxn ang="0">
                <a:pos x="61" y="0"/>
              </a:cxn>
              <a:cxn ang="0">
                <a:pos x="64" y="4"/>
              </a:cxn>
              <a:cxn ang="0">
                <a:pos x="67" y="7"/>
              </a:cxn>
              <a:cxn ang="0">
                <a:pos x="73" y="11"/>
              </a:cxn>
              <a:cxn ang="0">
                <a:pos x="78" y="14"/>
              </a:cxn>
              <a:cxn ang="0">
                <a:pos x="92" y="21"/>
              </a:cxn>
              <a:cxn ang="0">
                <a:pos x="107" y="28"/>
              </a:cxn>
              <a:cxn ang="0">
                <a:pos x="122" y="35"/>
              </a:cxn>
              <a:cxn ang="0">
                <a:pos x="139" y="39"/>
              </a:cxn>
              <a:cxn ang="0">
                <a:pos x="153" y="42"/>
              </a:cxn>
              <a:cxn ang="0">
                <a:pos x="167" y="4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3" name="Freeform 275"/>
          <p:cNvSpPr>
            <a:spLocks/>
          </p:cNvSpPr>
          <p:nvPr>
            <p:custDataLst>
              <p:tags r:id="rId200"/>
            </p:custDataLst>
          </p:nvPr>
        </p:nvSpPr>
        <p:spPr bwMode="auto">
          <a:xfrm>
            <a:off x="6517953" y="3408164"/>
            <a:ext cx="133350" cy="166688"/>
          </a:xfrm>
          <a:custGeom>
            <a:avLst/>
            <a:gdLst/>
            <a:ahLst/>
            <a:cxnLst>
              <a:cxn ang="0">
                <a:pos x="259" y="160"/>
              </a:cxn>
              <a:cxn ang="0">
                <a:pos x="252" y="173"/>
              </a:cxn>
              <a:cxn ang="0">
                <a:pos x="243" y="182"/>
              </a:cxn>
              <a:cxn ang="0">
                <a:pos x="233" y="186"/>
              </a:cxn>
              <a:cxn ang="0">
                <a:pos x="223" y="184"/>
              </a:cxn>
              <a:cxn ang="0">
                <a:pos x="214" y="178"/>
              </a:cxn>
              <a:cxn ang="0">
                <a:pos x="209" y="169"/>
              </a:cxn>
              <a:cxn ang="0">
                <a:pos x="206" y="160"/>
              </a:cxn>
              <a:cxn ang="0">
                <a:pos x="209" y="148"/>
              </a:cxn>
              <a:cxn ang="0">
                <a:pos x="213" y="136"/>
              </a:cxn>
              <a:cxn ang="0">
                <a:pos x="230" y="114"/>
              </a:cxn>
              <a:cxn ang="0">
                <a:pos x="246" y="93"/>
              </a:cxn>
              <a:cxn ang="0">
                <a:pos x="250" y="82"/>
              </a:cxn>
              <a:cxn ang="0">
                <a:pos x="253" y="69"/>
              </a:cxn>
              <a:cxn ang="0">
                <a:pos x="129" y="68"/>
              </a:cxn>
              <a:cxn ang="0">
                <a:pos x="119" y="59"/>
              </a:cxn>
              <a:cxn ang="0">
                <a:pos x="112" y="45"/>
              </a:cxn>
              <a:cxn ang="0">
                <a:pos x="108" y="28"/>
              </a:cxn>
              <a:cxn ang="0">
                <a:pos x="101" y="19"/>
              </a:cxn>
              <a:cxn ang="0">
                <a:pos x="90" y="17"/>
              </a:cxn>
              <a:cxn ang="0">
                <a:pos x="80" y="12"/>
              </a:cxn>
              <a:cxn ang="0">
                <a:pos x="75" y="4"/>
              </a:cxn>
              <a:cxn ang="0">
                <a:pos x="65" y="0"/>
              </a:cxn>
              <a:cxn ang="0">
                <a:pos x="49" y="0"/>
              </a:cxn>
              <a:cxn ang="0">
                <a:pos x="34" y="1"/>
              </a:cxn>
              <a:cxn ang="0">
                <a:pos x="22" y="5"/>
              </a:cxn>
              <a:cxn ang="0">
                <a:pos x="10" y="14"/>
              </a:cxn>
              <a:cxn ang="0">
                <a:pos x="1" y="25"/>
              </a:cxn>
              <a:cxn ang="0">
                <a:pos x="2" y="35"/>
              </a:cxn>
              <a:cxn ang="0">
                <a:pos x="15" y="46"/>
              </a:cxn>
              <a:cxn ang="0">
                <a:pos x="35" y="58"/>
              </a:cxn>
              <a:cxn ang="0">
                <a:pos x="54" y="67"/>
              </a:cxn>
              <a:cxn ang="0">
                <a:pos x="47" y="79"/>
              </a:cxn>
              <a:cxn ang="0">
                <a:pos x="25" y="97"/>
              </a:cxn>
              <a:cxn ang="0">
                <a:pos x="17" y="107"/>
              </a:cxn>
              <a:cxn ang="0">
                <a:pos x="14" y="114"/>
              </a:cxn>
              <a:cxn ang="0">
                <a:pos x="14" y="122"/>
              </a:cxn>
              <a:cxn ang="0">
                <a:pos x="18" y="129"/>
              </a:cxn>
              <a:cxn ang="0">
                <a:pos x="28" y="141"/>
              </a:cxn>
              <a:cxn ang="0">
                <a:pos x="47" y="156"/>
              </a:cxn>
              <a:cxn ang="0">
                <a:pos x="64" y="164"/>
              </a:cxn>
              <a:cxn ang="0">
                <a:pos x="75" y="166"/>
              </a:cxn>
              <a:cxn ang="0">
                <a:pos x="107" y="271"/>
              </a:cxn>
              <a:cxn ang="0">
                <a:pos x="108" y="263"/>
              </a:cxn>
              <a:cxn ang="0">
                <a:pos x="112" y="256"/>
              </a:cxn>
              <a:cxn ang="0">
                <a:pos x="127" y="246"/>
              </a:cxn>
              <a:cxn ang="0">
                <a:pos x="148" y="240"/>
              </a:cxn>
              <a:cxn ang="0">
                <a:pos x="174" y="235"/>
              </a:cxn>
              <a:cxn ang="0">
                <a:pos x="174" y="210"/>
              </a:cxn>
              <a:cxn ang="0">
                <a:pos x="183" y="212"/>
              </a:cxn>
              <a:cxn ang="0">
                <a:pos x="193" y="212"/>
              </a:cxn>
              <a:cxn ang="0">
                <a:pos x="213" y="210"/>
              </a:cxn>
              <a:cxn ang="0">
                <a:pos x="232" y="261"/>
              </a:cxn>
              <a:cxn ang="0">
                <a:pos x="259" y="321"/>
              </a:cxn>
              <a:cxn ang="0">
                <a:pos x="272" y="311"/>
              </a:cxn>
              <a:cxn ang="0">
                <a:pos x="282" y="302"/>
              </a:cxn>
              <a:cxn ang="0">
                <a:pos x="295" y="280"/>
              </a:cxn>
              <a:cxn ang="0">
                <a:pos x="306" y="23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4" name="Freeform 276"/>
          <p:cNvSpPr>
            <a:spLocks/>
          </p:cNvSpPr>
          <p:nvPr>
            <p:custDataLst>
              <p:tags r:id="rId201"/>
            </p:custDataLst>
          </p:nvPr>
        </p:nvSpPr>
        <p:spPr bwMode="auto">
          <a:xfrm>
            <a:off x="6835453" y="3524052"/>
            <a:ext cx="201612" cy="269875"/>
          </a:xfrm>
          <a:custGeom>
            <a:avLst/>
            <a:gdLst/>
            <a:ahLst/>
            <a:cxnLst>
              <a:cxn ang="0">
                <a:pos x="94" y="12"/>
              </a:cxn>
              <a:cxn ang="0">
                <a:pos x="67" y="32"/>
              </a:cxn>
              <a:cxn ang="0">
                <a:pos x="40" y="49"/>
              </a:cxn>
              <a:cxn ang="0">
                <a:pos x="27" y="82"/>
              </a:cxn>
              <a:cxn ang="0">
                <a:pos x="8" y="118"/>
              </a:cxn>
              <a:cxn ang="0">
                <a:pos x="7" y="136"/>
              </a:cxn>
              <a:cxn ang="0">
                <a:pos x="30" y="153"/>
              </a:cxn>
              <a:cxn ang="0">
                <a:pos x="50" y="168"/>
              </a:cxn>
              <a:cxn ang="0">
                <a:pos x="62" y="172"/>
              </a:cxn>
              <a:cxn ang="0">
                <a:pos x="75" y="211"/>
              </a:cxn>
              <a:cxn ang="0">
                <a:pos x="84" y="272"/>
              </a:cxn>
              <a:cxn ang="0">
                <a:pos x="94" y="299"/>
              </a:cxn>
              <a:cxn ang="0">
                <a:pos x="104" y="302"/>
              </a:cxn>
              <a:cxn ang="0">
                <a:pos x="112" y="297"/>
              </a:cxn>
              <a:cxn ang="0">
                <a:pos x="128" y="268"/>
              </a:cxn>
              <a:cxn ang="0">
                <a:pos x="145" y="262"/>
              </a:cxn>
              <a:cxn ang="0">
                <a:pos x="160" y="272"/>
              </a:cxn>
              <a:cxn ang="0">
                <a:pos x="173" y="277"/>
              </a:cxn>
              <a:cxn ang="0">
                <a:pos x="183" y="274"/>
              </a:cxn>
              <a:cxn ang="0">
                <a:pos x="192" y="259"/>
              </a:cxn>
              <a:cxn ang="0">
                <a:pos x="203" y="244"/>
              </a:cxn>
              <a:cxn ang="0">
                <a:pos x="212" y="241"/>
              </a:cxn>
              <a:cxn ang="0">
                <a:pos x="241" y="247"/>
              </a:cxn>
              <a:cxn ang="0">
                <a:pos x="259" y="271"/>
              </a:cxn>
              <a:cxn ang="0">
                <a:pos x="308" y="336"/>
              </a:cxn>
              <a:cxn ang="0">
                <a:pos x="341" y="382"/>
              </a:cxn>
              <a:cxn ang="0">
                <a:pos x="358" y="419"/>
              </a:cxn>
              <a:cxn ang="0">
                <a:pos x="366" y="457"/>
              </a:cxn>
              <a:cxn ang="0">
                <a:pos x="359" y="470"/>
              </a:cxn>
              <a:cxn ang="0">
                <a:pos x="339" y="487"/>
              </a:cxn>
              <a:cxn ang="0">
                <a:pos x="363" y="496"/>
              </a:cxn>
              <a:cxn ang="0">
                <a:pos x="392" y="518"/>
              </a:cxn>
              <a:cxn ang="0">
                <a:pos x="401" y="499"/>
              </a:cxn>
              <a:cxn ang="0">
                <a:pos x="413" y="489"/>
              </a:cxn>
              <a:cxn ang="0">
                <a:pos x="444" y="483"/>
              </a:cxn>
              <a:cxn ang="0">
                <a:pos x="468" y="438"/>
              </a:cxn>
              <a:cxn ang="0">
                <a:pos x="449" y="387"/>
              </a:cxn>
              <a:cxn ang="0">
                <a:pos x="421" y="347"/>
              </a:cxn>
              <a:cxn ang="0">
                <a:pos x="345" y="277"/>
              </a:cxn>
              <a:cxn ang="0">
                <a:pos x="279" y="218"/>
              </a:cxn>
              <a:cxn ang="0">
                <a:pos x="224" y="162"/>
              </a:cxn>
              <a:cxn ang="0">
                <a:pos x="179" y="105"/>
              </a:cxn>
              <a:cxn ang="0">
                <a:pos x="127" y="40"/>
              </a:cxn>
              <a:cxn ang="0">
                <a:pos x="115" y="14"/>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5" name="Freeform 277"/>
          <p:cNvSpPr>
            <a:spLocks/>
          </p:cNvSpPr>
          <p:nvPr>
            <p:custDataLst>
              <p:tags r:id="rId202"/>
            </p:custDataLst>
          </p:nvPr>
        </p:nvSpPr>
        <p:spPr bwMode="auto">
          <a:xfrm>
            <a:off x="6918003" y="3774877"/>
            <a:ext cx="133350" cy="130175"/>
          </a:xfrm>
          <a:custGeom>
            <a:avLst/>
            <a:gdLst/>
            <a:ahLst/>
            <a:cxnLst>
              <a:cxn ang="0">
                <a:pos x="152" y="19"/>
              </a:cxn>
              <a:cxn ang="0">
                <a:pos x="179" y="30"/>
              </a:cxn>
              <a:cxn ang="0">
                <a:pos x="196" y="30"/>
              </a:cxn>
              <a:cxn ang="0">
                <a:pos x="202" y="18"/>
              </a:cxn>
              <a:cxn ang="0">
                <a:pos x="210" y="10"/>
              </a:cxn>
              <a:cxn ang="0">
                <a:pos x="219" y="6"/>
              </a:cxn>
              <a:cxn ang="0">
                <a:pos x="245" y="2"/>
              </a:cxn>
              <a:cxn ang="0">
                <a:pos x="293" y="80"/>
              </a:cxn>
              <a:cxn ang="0">
                <a:pos x="266" y="107"/>
              </a:cxn>
              <a:cxn ang="0">
                <a:pos x="237" y="141"/>
              </a:cxn>
              <a:cxn ang="0">
                <a:pos x="225" y="159"/>
              </a:cxn>
              <a:cxn ang="0">
                <a:pos x="215" y="178"/>
              </a:cxn>
              <a:cxn ang="0">
                <a:pos x="209" y="197"/>
              </a:cxn>
              <a:cxn ang="0">
                <a:pos x="206" y="216"/>
              </a:cxn>
              <a:cxn ang="0">
                <a:pos x="196" y="217"/>
              </a:cxn>
              <a:cxn ang="0">
                <a:pos x="186" y="220"/>
              </a:cxn>
              <a:cxn ang="0">
                <a:pos x="170" y="229"/>
              </a:cxn>
              <a:cxn ang="0">
                <a:pos x="154" y="239"/>
              </a:cxn>
              <a:cxn ang="0">
                <a:pos x="133" y="246"/>
              </a:cxn>
              <a:cxn ang="0">
                <a:pos x="102" y="240"/>
              </a:cxn>
              <a:cxn ang="0">
                <a:pos x="71" y="232"/>
              </a:cxn>
              <a:cxn ang="0">
                <a:pos x="59" y="226"/>
              </a:cxn>
              <a:cxn ang="0">
                <a:pos x="49" y="220"/>
              </a:cxn>
              <a:cxn ang="0">
                <a:pos x="43" y="212"/>
              </a:cxn>
              <a:cxn ang="0">
                <a:pos x="41" y="204"/>
              </a:cxn>
              <a:cxn ang="0">
                <a:pos x="47" y="178"/>
              </a:cxn>
              <a:cxn ang="0">
                <a:pos x="45" y="162"/>
              </a:cxn>
              <a:cxn ang="0">
                <a:pos x="40" y="147"/>
              </a:cxn>
              <a:cxn ang="0">
                <a:pos x="24" y="119"/>
              </a:cxn>
              <a:cxn ang="0">
                <a:pos x="8" y="91"/>
              </a:cxn>
              <a:cxn ang="0">
                <a:pos x="2" y="74"/>
              </a:cxn>
              <a:cxn ang="0">
                <a:pos x="0" y="55"/>
              </a:cxn>
              <a:cxn ang="0">
                <a:pos x="2" y="45"/>
              </a:cxn>
              <a:cxn ang="0">
                <a:pos x="8" y="36"/>
              </a:cxn>
              <a:cxn ang="0">
                <a:pos x="17" y="29"/>
              </a:cxn>
              <a:cxn ang="0">
                <a:pos x="26" y="22"/>
              </a:cxn>
              <a:cxn ang="0">
                <a:pos x="48" y="14"/>
              </a:cxn>
              <a:cxn ang="0">
                <a:pos x="67" y="12"/>
              </a:cxn>
              <a:cxn ang="0">
                <a:pos x="96" y="12"/>
              </a:cxn>
              <a:cxn ang="0">
                <a:pos x="133" y="12"/>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6" name="Freeform 278"/>
          <p:cNvSpPr>
            <a:spLocks/>
          </p:cNvSpPr>
          <p:nvPr>
            <p:custDataLst>
              <p:tags r:id="rId203"/>
            </p:custDataLst>
          </p:nvPr>
        </p:nvSpPr>
        <p:spPr bwMode="auto">
          <a:xfrm>
            <a:off x="7319640" y="3011289"/>
            <a:ext cx="85725" cy="130175"/>
          </a:xfrm>
          <a:custGeom>
            <a:avLst/>
            <a:gdLst/>
            <a:ahLst/>
            <a:cxnLst>
              <a:cxn ang="0">
                <a:pos x="18" y="41"/>
              </a:cxn>
              <a:cxn ang="0">
                <a:pos x="28" y="26"/>
              </a:cxn>
              <a:cxn ang="0">
                <a:pos x="38" y="16"/>
              </a:cxn>
              <a:cxn ang="0">
                <a:pos x="50" y="9"/>
              </a:cxn>
              <a:cxn ang="0">
                <a:pos x="73" y="1"/>
              </a:cxn>
              <a:cxn ang="0">
                <a:pos x="88" y="12"/>
              </a:cxn>
              <a:cxn ang="0">
                <a:pos x="108" y="34"/>
              </a:cxn>
              <a:cxn ang="0">
                <a:pos x="125" y="50"/>
              </a:cxn>
              <a:cxn ang="0">
                <a:pos x="139" y="58"/>
              </a:cxn>
              <a:cxn ang="0">
                <a:pos x="152" y="64"/>
              </a:cxn>
              <a:cxn ang="0">
                <a:pos x="166" y="67"/>
              </a:cxn>
              <a:cxn ang="0">
                <a:pos x="184" y="96"/>
              </a:cxn>
              <a:cxn ang="0">
                <a:pos x="195" y="137"/>
              </a:cxn>
              <a:cxn ang="0">
                <a:pos x="199" y="165"/>
              </a:cxn>
              <a:cxn ang="0">
                <a:pos x="200" y="185"/>
              </a:cxn>
              <a:cxn ang="0">
                <a:pos x="198" y="197"/>
              </a:cxn>
              <a:cxn ang="0">
                <a:pos x="195" y="207"/>
              </a:cxn>
              <a:cxn ang="0">
                <a:pos x="189" y="214"/>
              </a:cxn>
              <a:cxn ang="0">
                <a:pos x="179" y="220"/>
              </a:cxn>
              <a:cxn ang="0">
                <a:pos x="164" y="224"/>
              </a:cxn>
              <a:cxn ang="0">
                <a:pos x="140" y="224"/>
              </a:cxn>
              <a:cxn ang="0">
                <a:pos x="118" y="229"/>
              </a:cxn>
              <a:cxn ang="0">
                <a:pos x="111" y="235"/>
              </a:cxn>
              <a:cxn ang="0">
                <a:pos x="108" y="242"/>
              </a:cxn>
              <a:cxn ang="0">
                <a:pos x="98" y="245"/>
              </a:cxn>
              <a:cxn ang="0">
                <a:pos x="85" y="240"/>
              </a:cxn>
              <a:cxn ang="0">
                <a:pos x="77" y="230"/>
              </a:cxn>
              <a:cxn ang="0">
                <a:pos x="73" y="216"/>
              </a:cxn>
              <a:cxn ang="0">
                <a:pos x="72" y="192"/>
              </a:cxn>
              <a:cxn ang="0">
                <a:pos x="71" y="168"/>
              </a:cxn>
              <a:cxn ang="0">
                <a:pos x="69" y="154"/>
              </a:cxn>
              <a:cxn ang="0">
                <a:pos x="64" y="142"/>
              </a:cxn>
              <a:cxn ang="0">
                <a:pos x="56" y="134"/>
              </a:cxn>
              <a:cxn ang="0">
                <a:pos x="40" y="125"/>
              </a:cxn>
              <a:cxn ang="0">
                <a:pos x="18" y="115"/>
              </a:cxn>
              <a:cxn ang="0">
                <a:pos x="6" y="106"/>
              </a:cxn>
              <a:cxn ang="0">
                <a:pos x="1" y="98"/>
              </a:cxn>
              <a:cxn ang="0">
                <a:pos x="1" y="87"/>
              </a:cxn>
              <a:cxn ang="0">
                <a:pos x="5" y="78"/>
              </a:cxn>
              <a:cxn ang="0">
                <a:pos x="10" y="68"/>
              </a:cxn>
              <a:cxn ang="0">
                <a:pos x="13" y="56"/>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7" name="Freeform 279"/>
          <p:cNvSpPr>
            <a:spLocks/>
          </p:cNvSpPr>
          <p:nvPr>
            <p:custDataLst>
              <p:tags r:id="rId204"/>
            </p:custDataLst>
          </p:nvPr>
        </p:nvSpPr>
        <p:spPr bwMode="auto">
          <a:xfrm>
            <a:off x="7887965" y="4308277"/>
            <a:ext cx="231775" cy="254000"/>
          </a:xfrm>
          <a:custGeom>
            <a:avLst/>
            <a:gdLst/>
            <a:ahLst/>
            <a:cxnLst>
              <a:cxn ang="0">
                <a:pos x="91" y="21"/>
              </a:cxn>
              <a:cxn ang="0">
                <a:pos x="160" y="47"/>
              </a:cxn>
              <a:cxn ang="0">
                <a:pos x="202" y="70"/>
              </a:cxn>
              <a:cxn ang="0">
                <a:pos x="253" y="110"/>
              </a:cxn>
              <a:cxn ang="0">
                <a:pos x="300" y="136"/>
              </a:cxn>
              <a:cxn ang="0">
                <a:pos x="299" y="161"/>
              </a:cxn>
              <a:cxn ang="0">
                <a:pos x="347" y="205"/>
              </a:cxn>
              <a:cxn ang="0">
                <a:pos x="393" y="248"/>
              </a:cxn>
              <a:cxn ang="0">
                <a:pos x="379" y="250"/>
              </a:cxn>
              <a:cxn ang="0">
                <a:pos x="372" y="256"/>
              </a:cxn>
              <a:cxn ang="0">
                <a:pos x="372" y="278"/>
              </a:cxn>
              <a:cxn ang="0">
                <a:pos x="377" y="301"/>
              </a:cxn>
              <a:cxn ang="0">
                <a:pos x="389" y="325"/>
              </a:cxn>
              <a:cxn ang="0">
                <a:pos x="407" y="348"/>
              </a:cxn>
              <a:cxn ang="0">
                <a:pos x="428" y="366"/>
              </a:cxn>
              <a:cxn ang="0">
                <a:pos x="451" y="376"/>
              </a:cxn>
              <a:cxn ang="0">
                <a:pos x="461" y="390"/>
              </a:cxn>
              <a:cxn ang="0">
                <a:pos x="472" y="406"/>
              </a:cxn>
              <a:cxn ang="0">
                <a:pos x="489" y="417"/>
              </a:cxn>
              <a:cxn ang="0">
                <a:pos x="513" y="432"/>
              </a:cxn>
              <a:cxn ang="0">
                <a:pos x="518" y="444"/>
              </a:cxn>
              <a:cxn ang="0">
                <a:pos x="525" y="450"/>
              </a:cxn>
              <a:cxn ang="0">
                <a:pos x="538" y="456"/>
              </a:cxn>
              <a:cxn ang="0">
                <a:pos x="534" y="472"/>
              </a:cxn>
              <a:cxn ang="0">
                <a:pos x="519" y="484"/>
              </a:cxn>
              <a:cxn ang="0">
                <a:pos x="490" y="487"/>
              </a:cxn>
              <a:cxn ang="0">
                <a:pos x="448" y="480"/>
              </a:cxn>
              <a:cxn ang="0">
                <a:pos x="414" y="466"/>
              </a:cxn>
              <a:cxn ang="0">
                <a:pos x="386" y="446"/>
              </a:cxn>
              <a:cxn ang="0">
                <a:pos x="355" y="415"/>
              </a:cxn>
              <a:cxn ang="0">
                <a:pos x="312" y="365"/>
              </a:cxn>
              <a:cxn ang="0">
                <a:pos x="274" y="330"/>
              </a:cxn>
              <a:cxn ang="0">
                <a:pos x="246" y="316"/>
              </a:cxn>
              <a:cxn ang="0">
                <a:pos x="212" y="309"/>
              </a:cxn>
              <a:cxn ang="0">
                <a:pos x="180" y="310"/>
              </a:cxn>
              <a:cxn ang="0">
                <a:pos x="153" y="317"/>
              </a:cxn>
              <a:cxn ang="0">
                <a:pos x="113" y="345"/>
              </a:cxn>
              <a:cxn ang="0">
                <a:pos x="136" y="361"/>
              </a:cxn>
              <a:cxn ang="0">
                <a:pos x="140" y="370"/>
              </a:cxn>
              <a:cxn ang="0">
                <a:pos x="124" y="401"/>
              </a:cxn>
              <a:cxn ang="0">
                <a:pos x="113" y="414"/>
              </a:cxn>
              <a:cxn ang="0">
                <a:pos x="47" y="403"/>
              </a:cxn>
              <a:cxn ang="0">
                <a:pos x="20" y="259"/>
              </a:cxn>
              <a:cxn ang="0">
                <a:pos x="20" y="0"/>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8" name="Freeform 280"/>
          <p:cNvSpPr>
            <a:spLocks/>
          </p:cNvSpPr>
          <p:nvPr>
            <p:custDataLst>
              <p:tags r:id="rId205"/>
            </p:custDataLst>
          </p:nvPr>
        </p:nvSpPr>
        <p:spPr bwMode="auto">
          <a:xfrm>
            <a:off x="8080053" y="4292402"/>
            <a:ext cx="106362" cy="128587"/>
          </a:xfrm>
          <a:custGeom>
            <a:avLst/>
            <a:gdLst/>
            <a:ahLst/>
            <a:cxnLst>
              <a:cxn ang="0">
                <a:pos x="136" y="1"/>
              </a:cxn>
              <a:cxn ang="0">
                <a:pos x="157" y="8"/>
              </a:cxn>
              <a:cxn ang="0">
                <a:pos x="179" y="21"/>
              </a:cxn>
              <a:cxn ang="0">
                <a:pos x="199" y="37"/>
              </a:cxn>
              <a:cxn ang="0">
                <a:pos x="218" y="57"/>
              </a:cxn>
              <a:cxn ang="0">
                <a:pos x="234" y="76"/>
              </a:cxn>
              <a:cxn ang="0">
                <a:pos x="245" y="94"/>
              </a:cxn>
              <a:cxn ang="0">
                <a:pos x="252" y="111"/>
              </a:cxn>
              <a:cxn ang="0">
                <a:pos x="252" y="128"/>
              </a:cxn>
              <a:cxn ang="0">
                <a:pos x="243" y="151"/>
              </a:cxn>
              <a:cxn ang="0">
                <a:pos x="229" y="174"/>
              </a:cxn>
              <a:cxn ang="0">
                <a:pos x="209" y="195"/>
              </a:cxn>
              <a:cxn ang="0">
                <a:pos x="184" y="214"/>
              </a:cxn>
              <a:cxn ang="0">
                <a:pos x="157" y="229"/>
              </a:cxn>
              <a:cxn ang="0">
                <a:pos x="129" y="240"/>
              </a:cxn>
              <a:cxn ang="0">
                <a:pos x="100" y="245"/>
              </a:cxn>
              <a:cxn ang="0">
                <a:pos x="74" y="245"/>
              </a:cxn>
              <a:cxn ang="0">
                <a:pos x="53" y="240"/>
              </a:cxn>
              <a:cxn ang="0">
                <a:pos x="33" y="234"/>
              </a:cxn>
              <a:cxn ang="0">
                <a:pos x="11" y="229"/>
              </a:cxn>
              <a:cxn ang="0">
                <a:pos x="3" y="219"/>
              </a:cxn>
              <a:cxn ang="0">
                <a:pos x="10" y="205"/>
              </a:cxn>
              <a:cxn ang="0">
                <a:pos x="22" y="196"/>
              </a:cxn>
              <a:cxn ang="0">
                <a:pos x="37" y="191"/>
              </a:cxn>
              <a:cxn ang="0">
                <a:pos x="50" y="197"/>
              </a:cxn>
              <a:cxn ang="0">
                <a:pos x="60" y="207"/>
              </a:cxn>
              <a:cxn ang="0">
                <a:pos x="68" y="201"/>
              </a:cxn>
              <a:cxn ang="0">
                <a:pos x="75" y="190"/>
              </a:cxn>
              <a:cxn ang="0">
                <a:pos x="84" y="180"/>
              </a:cxn>
              <a:cxn ang="0">
                <a:pos x="91" y="181"/>
              </a:cxn>
              <a:cxn ang="0">
                <a:pos x="98" y="179"/>
              </a:cxn>
              <a:cxn ang="0">
                <a:pos x="106" y="178"/>
              </a:cxn>
              <a:cxn ang="0">
                <a:pos x="120" y="174"/>
              </a:cxn>
              <a:cxn ang="0">
                <a:pos x="149" y="164"/>
              </a:cxn>
              <a:cxn ang="0">
                <a:pos x="179" y="147"/>
              </a:cxn>
              <a:cxn ang="0">
                <a:pos x="197" y="135"/>
              </a:cxn>
              <a:cxn ang="0">
                <a:pos x="210" y="123"/>
              </a:cxn>
              <a:cxn ang="0">
                <a:pos x="218" y="111"/>
              </a:cxn>
              <a:cxn ang="0">
                <a:pos x="219" y="98"/>
              </a:cxn>
              <a:cxn ang="0">
                <a:pos x="214" y="88"/>
              </a:cxn>
              <a:cxn ang="0">
                <a:pos x="210" y="80"/>
              </a:cxn>
              <a:cxn ang="0">
                <a:pos x="207" y="72"/>
              </a:cxn>
              <a:cxn ang="0">
                <a:pos x="201" y="67"/>
              </a:cxn>
              <a:cxn ang="0">
                <a:pos x="191" y="65"/>
              </a:cxn>
              <a:cxn ang="0">
                <a:pos x="184" y="61"/>
              </a:cxn>
              <a:cxn ang="0">
                <a:pos x="180" y="54"/>
              </a:cxn>
              <a:cxn ang="0">
                <a:pos x="140" y="49"/>
              </a:cxn>
              <a:cxn ang="0">
                <a:pos x="136" y="44"/>
              </a:cxn>
              <a:cxn ang="0">
                <a:pos x="136" y="36"/>
              </a:cxn>
              <a:cxn ang="0">
                <a:pos x="140" y="18"/>
              </a:cxn>
              <a:cxn ang="0">
                <a:pos x="110" y="11"/>
              </a:cxn>
              <a:cxn ang="0">
                <a:pos x="97" y="12"/>
              </a:cxn>
              <a:cxn ang="0">
                <a:pos x="86" y="18"/>
              </a:cxn>
              <a:cxn ang="0">
                <a:pos x="104" y="5"/>
              </a:cxn>
              <a:cxn ang="0">
                <a:pos x="113" y="1"/>
              </a:cxn>
              <a:cxn ang="0">
                <a:pos x="127" y="0"/>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29" name="Freeform 281"/>
          <p:cNvSpPr>
            <a:spLocks/>
          </p:cNvSpPr>
          <p:nvPr>
            <p:custDataLst>
              <p:tags r:id="rId206"/>
            </p:custDataLst>
          </p:nvPr>
        </p:nvSpPr>
        <p:spPr bwMode="auto">
          <a:xfrm>
            <a:off x="6356028" y="3925689"/>
            <a:ext cx="63500" cy="119063"/>
          </a:xfrm>
          <a:custGeom>
            <a:avLst/>
            <a:gdLst/>
            <a:ahLst/>
            <a:cxnLst>
              <a:cxn ang="0">
                <a:pos x="41" y="228"/>
              </a:cxn>
              <a:cxn ang="0">
                <a:pos x="36" y="220"/>
              </a:cxn>
              <a:cxn ang="0">
                <a:pos x="29" y="208"/>
              </a:cxn>
              <a:cxn ang="0">
                <a:pos x="22" y="194"/>
              </a:cxn>
              <a:cxn ang="0">
                <a:pos x="16" y="178"/>
              </a:cxn>
              <a:cxn ang="0">
                <a:pos x="10" y="163"/>
              </a:cxn>
              <a:cxn ang="0">
                <a:pos x="5" y="148"/>
              </a:cxn>
              <a:cxn ang="0">
                <a:pos x="2" y="135"/>
              </a:cxn>
              <a:cxn ang="0">
                <a:pos x="0" y="123"/>
              </a:cxn>
              <a:cxn ang="0">
                <a:pos x="2" y="104"/>
              </a:cxn>
              <a:cxn ang="0">
                <a:pos x="4" y="87"/>
              </a:cxn>
              <a:cxn ang="0">
                <a:pos x="6" y="70"/>
              </a:cxn>
              <a:cxn ang="0">
                <a:pos x="9" y="55"/>
              </a:cxn>
              <a:cxn ang="0">
                <a:pos x="18" y="28"/>
              </a:cxn>
              <a:cxn ang="0">
                <a:pos x="28" y="0"/>
              </a:cxn>
              <a:cxn ang="0">
                <a:pos x="45" y="16"/>
              </a:cxn>
              <a:cxn ang="0">
                <a:pos x="62" y="28"/>
              </a:cxn>
              <a:cxn ang="0">
                <a:pos x="76" y="37"/>
              </a:cxn>
              <a:cxn ang="0">
                <a:pos x="89" y="48"/>
              </a:cxn>
              <a:cxn ang="0">
                <a:pos x="95" y="55"/>
              </a:cxn>
              <a:cxn ang="0">
                <a:pos x="101" y="63"/>
              </a:cxn>
              <a:cxn ang="0">
                <a:pos x="107" y="74"/>
              </a:cxn>
              <a:cxn ang="0">
                <a:pos x="114" y="86"/>
              </a:cxn>
              <a:cxn ang="0">
                <a:pos x="120" y="100"/>
              </a:cxn>
              <a:cxn ang="0">
                <a:pos x="127" y="117"/>
              </a:cxn>
              <a:cxn ang="0">
                <a:pos x="133" y="138"/>
              </a:cxn>
              <a:cxn ang="0">
                <a:pos x="141" y="161"/>
              </a:cxn>
              <a:cxn ang="0">
                <a:pos x="140" y="169"/>
              </a:cxn>
              <a:cxn ang="0">
                <a:pos x="138" y="177"/>
              </a:cxn>
              <a:cxn ang="0">
                <a:pos x="135" y="186"/>
              </a:cxn>
              <a:cxn ang="0">
                <a:pos x="131" y="192"/>
              </a:cxn>
              <a:cxn ang="0">
                <a:pos x="127" y="199"/>
              </a:cxn>
              <a:cxn ang="0">
                <a:pos x="121" y="204"/>
              </a:cxn>
              <a:cxn ang="0">
                <a:pos x="115" y="209"/>
              </a:cxn>
              <a:cxn ang="0">
                <a:pos x="108" y="213"/>
              </a:cxn>
              <a:cxn ang="0">
                <a:pos x="100" y="217"/>
              </a:cxn>
              <a:cxn ang="0">
                <a:pos x="93" y="220"/>
              </a:cxn>
              <a:cxn ang="0">
                <a:pos x="85" y="223"/>
              </a:cxn>
              <a:cxn ang="0">
                <a:pos x="76" y="225"/>
              </a:cxn>
              <a:cxn ang="0">
                <a:pos x="59" y="227"/>
              </a:cxn>
              <a:cxn ang="0">
                <a:pos x="41" y="228"/>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10" name="Group 282"/>
          <p:cNvGrpSpPr>
            <a:grpSpLocks/>
          </p:cNvGrpSpPr>
          <p:nvPr>
            <p:custDataLst>
              <p:tags r:id="rId207"/>
            </p:custDataLst>
          </p:nvPr>
        </p:nvGrpSpPr>
        <p:grpSpPr bwMode="auto">
          <a:xfrm>
            <a:off x="7295828" y="3636764"/>
            <a:ext cx="233362" cy="439738"/>
            <a:chOff x="5062" y="2295"/>
            <a:chExt cx="177" cy="279"/>
          </a:xfrm>
        </p:grpSpPr>
        <p:sp>
          <p:nvSpPr>
            <p:cNvPr id="2331" name="Freeform 283"/>
            <p:cNvSpPr>
              <a:spLocks/>
            </p:cNvSpPr>
            <p:nvPr/>
          </p:nvSpPr>
          <p:spPr bwMode="auto">
            <a:xfrm>
              <a:off x="5154" y="2449"/>
              <a:ext cx="19" cy="37"/>
            </a:xfrm>
            <a:custGeom>
              <a:avLst/>
              <a:gdLst/>
              <a:ahLst/>
              <a:cxnLst>
                <a:cxn ang="0">
                  <a:pos x="39" y="110"/>
                </a:cxn>
                <a:cxn ang="0">
                  <a:pos x="42" y="109"/>
                </a:cxn>
                <a:cxn ang="0">
                  <a:pos x="46" y="106"/>
                </a:cxn>
                <a:cxn ang="0">
                  <a:pos x="49" y="101"/>
                </a:cxn>
                <a:cxn ang="0">
                  <a:pos x="52" y="96"/>
                </a:cxn>
                <a:cxn ang="0">
                  <a:pos x="54" y="90"/>
                </a:cxn>
                <a:cxn ang="0">
                  <a:pos x="57" y="84"/>
                </a:cxn>
                <a:cxn ang="0">
                  <a:pos x="59" y="78"/>
                </a:cxn>
                <a:cxn ang="0">
                  <a:pos x="60" y="73"/>
                </a:cxn>
                <a:cxn ang="0">
                  <a:pos x="59" y="60"/>
                </a:cxn>
                <a:cxn ang="0">
                  <a:pos x="58" y="48"/>
                </a:cxn>
                <a:cxn ang="0">
                  <a:pos x="57" y="38"/>
                </a:cxn>
                <a:cxn ang="0">
                  <a:pos x="54" y="29"/>
                </a:cxn>
                <a:cxn ang="0">
                  <a:pos x="51" y="21"/>
                </a:cxn>
                <a:cxn ang="0">
                  <a:pos x="48" y="13"/>
                </a:cxn>
                <a:cxn ang="0">
                  <a:pos x="45" y="6"/>
                </a:cxn>
                <a:cxn ang="0">
                  <a:pos x="39" y="0"/>
                </a:cxn>
                <a:cxn ang="0">
                  <a:pos x="35" y="3"/>
                </a:cxn>
                <a:cxn ang="0">
                  <a:pos x="30" y="8"/>
                </a:cxn>
                <a:cxn ang="0">
                  <a:pos x="27" y="13"/>
                </a:cxn>
                <a:cxn ang="0">
                  <a:pos x="24" y="18"/>
                </a:cxn>
                <a:cxn ang="0">
                  <a:pos x="18" y="29"/>
                </a:cxn>
                <a:cxn ang="0">
                  <a:pos x="15" y="40"/>
                </a:cxn>
                <a:cxn ang="0">
                  <a:pos x="10" y="51"/>
                </a:cxn>
                <a:cxn ang="0">
                  <a:pos x="7" y="62"/>
                </a:cxn>
                <a:cxn ang="0">
                  <a:pos x="6" y="66"/>
                </a:cxn>
                <a:cxn ang="0">
                  <a:pos x="4" y="69"/>
                </a:cxn>
                <a:cxn ang="0">
                  <a:pos x="2" y="72"/>
                </a:cxn>
                <a:cxn ang="0">
                  <a:pos x="0" y="73"/>
                </a:cxn>
                <a:cxn ang="0">
                  <a:pos x="1" y="78"/>
                </a:cxn>
                <a:cxn ang="0">
                  <a:pos x="3" y="84"/>
                </a:cxn>
                <a:cxn ang="0">
                  <a:pos x="7" y="90"/>
                </a:cxn>
                <a:cxn ang="0">
                  <a:pos x="12" y="96"/>
                </a:cxn>
                <a:cxn ang="0">
                  <a:pos x="18" y="101"/>
                </a:cxn>
                <a:cxn ang="0">
                  <a:pos x="25" y="106"/>
                </a:cxn>
                <a:cxn ang="0">
                  <a:pos x="32" y="109"/>
                </a:cxn>
                <a:cxn ang="0">
                  <a:pos x="39" y="110"/>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2" name="Freeform 284"/>
            <p:cNvSpPr>
              <a:spLocks/>
            </p:cNvSpPr>
            <p:nvPr/>
          </p:nvSpPr>
          <p:spPr bwMode="auto">
            <a:xfrm>
              <a:off x="5189" y="2422"/>
              <a:ext cx="24" cy="25"/>
            </a:xfrm>
            <a:custGeom>
              <a:avLst/>
              <a:gdLst/>
              <a:ahLst/>
              <a:cxnLst>
                <a:cxn ang="0">
                  <a:pos x="0" y="13"/>
                </a:cxn>
                <a:cxn ang="0">
                  <a:pos x="8" y="18"/>
                </a:cxn>
                <a:cxn ang="0">
                  <a:pos x="15" y="25"/>
                </a:cxn>
                <a:cxn ang="0">
                  <a:pos x="23" y="32"/>
                </a:cxn>
                <a:cxn ang="0">
                  <a:pos x="31" y="40"/>
                </a:cxn>
                <a:cxn ang="0">
                  <a:pos x="37" y="48"/>
                </a:cxn>
                <a:cxn ang="0">
                  <a:pos x="42" y="57"/>
                </a:cxn>
                <a:cxn ang="0">
                  <a:pos x="45" y="65"/>
                </a:cxn>
                <a:cxn ang="0">
                  <a:pos x="46" y="75"/>
                </a:cxn>
                <a:cxn ang="0">
                  <a:pos x="72" y="75"/>
                </a:cxn>
                <a:cxn ang="0">
                  <a:pos x="65" y="50"/>
                </a:cxn>
                <a:cxn ang="0">
                  <a:pos x="60" y="34"/>
                </a:cxn>
                <a:cxn ang="0">
                  <a:pos x="60" y="27"/>
                </a:cxn>
                <a:cxn ang="0">
                  <a:pos x="63" y="19"/>
                </a:cxn>
                <a:cxn ang="0">
                  <a:pos x="67" y="11"/>
                </a:cxn>
                <a:cxn ang="0">
                  <a:pos x="72" y="1"/>
                </a:cxn>
                <a:cxn ang="0">
                  <a:pos x="52" y="0"/>
                </a:cxn>
                <a:cxn ang="0">
                  <a:pos x="32" y="0"/>
                </a:cxn>
                <a:cxn ang="0">
                  <a:pos x="22" y="1"/>
                </a:cxn>
                <a:cxn ang="0">
                  <a:pos x="13" y="3"/>
                </a:cxn>
                <a:cxn ang="0">
                  <a:pos x="9" y="5"/>
                </a:cxn>
                <a:cxn ang="0">
                  <a:pos x="6" y="7"/>
                </a:cxn>
                <a:cxn ang="0">
                  <a:pos x="2" y="10"/>
                </a:cxn>
                <a:cxn ang="0">
                  <a:pos x="0" y="13"/>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3" name="Freeform 285"/>
            <p:cNvSpPr>
              <a:spLocks/>
            </p:cNvSpPr>
            <p:nvPr/>
          </p:nvSpPr>
          <p:spPr bwMode="auto">
            <a:xfrm>
              <a:off x="5160" y="2389"/>
              <a:ext cx="5" cy="16"/>
            </a:xfrm>
            <a:custGeom>
              <a:avLst/>
              <a:gdLst/>
              <a:ahLst/>
              <a:cxnLst>
                <a:cxn ang="0">
                  <a:pos x="15" y="49"/>
                </a:cxn>
                <a:cxn ang="0">
                  <a:pos x="15" y="33"/>
                </a:cxn>
                <a:cxn ang="0">
                  <a:pos x="15" y="19"/>
                </a:cxn>
                <a:cxn ang="0">
                  <a:pos x="14" y="13"/>
                </a:cxn>
                <a:cxn ang="0">
                  <a:pos x="13" y="7"/>
                </a:cxn>
                <a:cxn ang="0">
                  <a:pos x="11" y="3"/>
                </a:cxn>
                <a:cxn ang="0">
                  <a:pos x="9" y="0"/>
                </a:cxn>
                <a:cxn ang="0">
                  <a:pos x="4" y="7"/>
                </a:cxn>
                <a:cxn ang="0">
                  <a:pos x="2" y="15"/>
                </a:cxn>
                <a:cxn ang="0">
                  <a:pos x="0" y="23"/>
                </a:cxn>
                <a:cxn ang="0">
                  <a:pos x="0" y="30"/>
                </a:cxn>
                <a:cxn ang="0">
                  <a:pos x="1" y="36"/>
                </a:cxn>
                <a:cxn ang="0">
                  <a:pos x="4" y="42"/>
                </a:cxn>
                <a:cxn ang="0">
                  <a:pos x="7" y="44"/>
                </a:cxn>
                <a:cxn ang="0">
                  <a:pos x="9" y="46"/>
                </a:cxn>
                <a:cxn ang="0">
                  <a:pos x="12" y="48"/>
                </a:cxn>
                <a:cxn ang="0">
                  <a:pos x="15" y="49"/>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4" name="Freeform 286"/>
            <p:cNvSpPr>
              <a:spLocks/>
            </p:cNvSpPr>
            <p:nvPr/>
          </p:nvSpPr>
          <p:spPr bwMode="auto">
            <a:xfrm>
              <a:off x="5139" y="2387"/>
              <a:ext cx="15" cy="13"/>
            </a:xfrm>
            <a:custGeom>
              <a:avLst/>
              <a:gdLst/>
              <a:ahLst/>
              <a:cxnLst>
                <a:cxn ang="0">
                  <a:pos x="20" y="6"/>
                </a:cxn>
                <a:cxn ang="0">
                  <a:pos x="0" y="37"/>
                </a:cxn>
                <a:cxn ang="0">
                  <a:pos x="6" y="39"/>
                </a:cxn>
                <a:cxn ang="0">
                  <a:pos x="12" y="40"/>
                </a:cxn>
                <a:cxn ang="0">
                  <a:pos x="19" y="39"/>
                </a:cxn>
                <a:cxn ang="0">
                  <a:pos x="26" y="38"/>
                </a:cxn>
                <a:cxn ang="0">
                  <a:pos x="32" y="36"/>
                </a:cxn>
                <a:cxn ang="0">
                  <a:pos x="39" y="33"/>
                </a:cxn>
                <a:cxn ang="0">
                  <a:pos x="43" y="30"/>
                </a:cxn>
                <a:cxn ang="0">
                  <a:pos x="47" y="25"/>
                </a:cxn>
                <a:cxn ang="0">
                  <a:pos x="47" y="0"/>
                </a:cxn>
                <a:cxn ang="0">
                  <a:pos x="41" y="0"/>
                </a:cxn>
                <a:cxn ang="0">
                  <a:pos x="33" y="1"/>
                </a:cxn>
                <a:cxn ang="0">
                  <a:pos x="26" y="3"/>
                </a:cxn>
                <a:cxn ang="0">
                  <a:pos x="20" y="6"/>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5" name="Freeform 287"/>
            <p:cNvSpPr>
              <a:spLocks/>
            </p:cNvSpPr>
            <p:nvPr/>
          </p:nvSpPr>
          <p:spPr bwMode="auto">
            <a:xfrm>
              <a:off x="5184" y="2465"/>
              <a:ext cx="13" cy="10"/>
            </a:xfrm>
            <a:custGeom>
              <a:avLst/>
              <a:gdLst/>
              <a:ahLst/>
              <a:cxnLst>
                <a:cxn ang="0">
                  <a:pos x="0" y="0"/>
                </a:cxn>
                <a:cxn ang="0">
                  <a:pos x="3" y="8"/>
                </a:cxn>
                <a:cxn ang="0">
                  <a:pos x="6" y="13"/>
                </a:cxn>
                <a:cxn ang="0">
                  <a:pos x="12" y="19"/>
                </a:cxn>
                <a:cxn ang="0">
                  <a:pos x="17" y="23"/>
                </a:cxn>
                <a:cxn ang="0">
                  <a:pos x="23" y="26"/>
                </a:cxn>
                <a:cxn ang="0">
                  <a:pos x="28" y="29"/>
                </a:cxn>
                <a:cxn ang="0">
                  <a:pos x="34" y="31"/>
                </a:cxn>
                <a:cxn ang="0">
                  <a:pos x="39" y="31"/>
                </a:cxn>
                <a:cxn ang="0">
                  <a:pos x="33" y="22"/>
                </a:cxn>
                <a:cxn ang="0">
                  <a:pos x="25" y="14"/>
                </a:cxn>
                <a:cxn ang="0">
                  <a:pos x="16" y="7"/>
                </a:cxn>
                <a:cxn ang="0">
                  <a:pos x="6" y="0"/>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6" name="Freeform 288"/>
            <p:cNvSpPr>
              <a:spLocks/>
            </p:cNvSpPr>
            <p:nvPr/>
          </p:nvSpPr>
          <p:spPr bwMode="auto">
            <a:xfrm>
              <a:off x="5172" y="2410"/>
              <a:ext cx="10" cy="6"/>
            </a:xfrm>
            <a:custGeom>
              <a:avLst/>
              <a:gdLst/>
              <a:ahLst/>
              <a:cxnLst>
                <a:cxn ang="0">
                  <a:pos x="0" y="0"/>
                </a:cxn>
                <a:cxn ang="0">
                  <a:pos x="34" y="19"/>
                </a:cxn>
                <a:cxn ang="0">
                  <a:pos x="34" y="0"/>
                </a:cxn>
                <a:cxn ang="0">
                  <a:pos x="24" y="0"/>
                </a:cxn>
                <a:cxn ang="0">
                  <a:pos x="14" y="0"/>
                </a:cxn>
                <a:cxn ang="0">
                  <a:pos x="7" y="0"/>
                </a:cxn>
                <a:cxn ang="0">
                  <a:pos x="0" y="0"/>
                </a:cxn>
              </a:cxnLst>
              <a:rect l="0" t="0" r="r" b="b"/>
              <a:pathLst>
                <a:path w="34" h="19">
                  <a:moveTo>
                    <a:pt x="0" y="0"/>
                  </a:moveTo>
                  <a:lnTo>
                    <a:pt x="34" y="19"/>
                  </a:lnTo>
                  <a:lnTo>
                    <a:pt x="34" y="0"/>
                  </a:lnTo>
                  <a:lnTo>
                    <a:pt x="24" y="0"/>
                  </a:lnTo>
                  <a:lnTo>
                    <a:pt x="14" y="0"/>
                  </a:lnTo>
                  <a:lnTo>
                    <a:pt x="7"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7" name="Freeform 289"/>
            <p:cNvSpPr>
              <a:spLocks/>
            </p:cNvSpPr>
            <p:nvPr/>
          </p:nvSpPr>
          <p:spPr bwMode="auto">
            <a:xfrm>
              <a:off x="5180" y="2471"/>
              <a:ext cx="6" cy="4"/>
            </a:xfrm>
            <a:custGeom>
              <a:avLst/>
              <a:gdLst/>
              <a:ahLst/>
              <a:cxnLst>
                <a:cxn ang="0">
                  <a:pos x="0" y="0"/>
                </a:cxn>
                <a:cxn ang="0">
                  <a:pos x="19" y="12"/>
                </a:cxn>
                <a:cxn ang="0">
                  <a:pos x="13" y="6"/>
                </a:cxn>
                <a:cxn ang="0">
                  <a:pos x="6" y="6"/>
                </a:cxn>
              </a:cxnLst>
              <a:rect l="0" t="0" r="r" b="b"/>
              <a:pathLst>
                <a:path w="19" h="12">
                  <a:moveTo>
                    <a:pt x="0" y="0"/>
                  </a:moveTo>
                  <a:lnTo>
                    <a:pt x="19" y="12"/>
                  </a:lnTo>
                  <a:lnTo>
                    <a:pt x="13" y="6"/>
                  </a:lnTo>
                  <a:lnTo>
                    <a:pt x="6"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8" name="Freeform 290"/>
            <p:cNvSpPr>
              <a:spLocks/>
            </p:cNvSpPr>
            <p:nvPr/>
          </p:nvSpPr>
          <p:spPr bwMode="auto">
            <a:xfrm>
              <a:off x="5062" y="2447"/>
              <a:ext cx="42" cy="55"/>
            </a:xfrm>
            <a:custGeom>
              <a:avLst/>
              <a:gdLst/>
              <a:ahLst/>
              <a:cxnLst>
                <a:cxn ang="0">
                  <a:pos x="113" y="0"/>
                </a:cxn>
                <a:cxn ang="0">
                  <a:pos x="117" y="5"/>
                </a:cxn>
                <a:cxn ang="0">
                  <a:pos x="121" y="10"/>
                </a:cxn>
                <a:cxn ang="0">
                  <a:pos x="124" y="13"/>
                </a:cxn>
                <a:cxn ang="0">
                  <a:pos x="125" y="17"/>
                </a:cxn>
                <a:cxn ang="0">
                  <a:pos x="126" y="20"/>
                </a:cxn>
                <a:cxn ang="0">
                  <a:pos x="126" y="25"/>
                </a:cxn>
                <a:cxn ang="0">
                  <a:pos x="123" y="32"/>
                </a:cxn>
                <a:cxn ang="0">
                  <a:pos x="118" y="41"/>
                </a:cxn>
                <a:cxn ang="0">
                  <a:pos x="113" y="50"/>
                </a:cxn>
                <a:cxn ang="0">
                  <a:pos x="106" y="61"/>
                </a:cxn>
                <a:cxn ang="0">
                  <a:pos x="91" y="83"/>
                </a:cxn>
                <a:cxn ang="0">
                  <a:pos x="72" y="104"/>
                </a:cxn>
                <a:cxn ang="0">
                  <a:pos x="53" y="126"/>
                </a:cxn>
                <a:cxn ang="0">
                  <a:pos x="34" y="144"/>
                </a:cxn>
                <a:cxn ang="0">
                  <a:pos x="25" y="152"/>
                </a:cxn>
                <a:cxn ang="0">
                  <a:pos x="16" y="158"/>
                </a:cxn>
                <a:cxn ang="0">
                  <a:pos x="7" y="163"/>
                </a:cxn>
                <a:cxn ang="0">
                  <a:pos x="0" y="166"/>
                </a:cxn>
                <a:cxn ang="0">
                  <a:pos x="0" y="160"/>
                </a:cxn>
                <a:cxn ang="0">
                  <a:pos x="0" y="153"/>
                </a:cxn>
                <a:cxn ang="0">
                  <a:pos x="0" y="145"/>
                </a:cxn>
                <a:cxn ang="0">
                  <a:pos x="0" y="136"/>
                </a:cxn>
                <a:cxn ang="0">
                  <a:pos x="3" y="131"/>
                </a:cxn>
                <a:cxn ang="0">
                  <a:pos x="6" y="128"/>
                </a:cxn>
                <a:cxn ang="0">
                  <a:pos x="12" y="124"/>
                </a:cxn>
                <a:cxn ang="0">
                  <a:pos x="16" y="121"/>
                </a:cxn>
                <a:cxn ang="0">
                  <a:pos x="26" y="116"/>
                </a:cxn>
                <a:cxn ang="0">
                  <a:pos x="33" y="110"/>
                </a:cxn>
                <a:cxn ang="0">
                  <a:pos x="40" y="104"/>
                </a:cxn>
                <a:cxn ang="0">
                  <a:pos x="48" y="96"/>
                </a:cxn>
                <a:cxn ang="0">
                  <a:pos x="53" y="89"/>
                </a:cxn>
                <a:cxn ang="0">
                  <a:pos x="58" y="82"/>
                </a:cxn>
                <a:cxn ang="0">
                  <a:pos x="67" y="66"/>
                </a:cxn>
                <a:cxn ang="0">
                  <a:pos x="72" y="50"/>
                </a:cxn>
                <a:cxn ang="0">
                  <a:pos x="79" y="36"/>
                </a:cxn>
                <a:cxn ang="0">
                  <a:pos x="87" y="23"/>
                </a:cxn>
                <a:cxn ang="0">
                  <a:pos x="92" y="16"/>
                </a:cxn>
                <a:cxn ang="0">
                  <a:pos x="97" y="11"/>
                </a:cxn>
                <a:cxn ang="0">
                  <a:pos x="104" y="5"/>
                </a:cxn>
                <a:cxn ang="0">
                  <a:pos x="113" y="0"/>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39" name="Freeform 291"/>
            <p:cNvSpPr>
              <a:spLocks/>
            </p:cNvSpPr>
            <p:nvPr/>
          </p:nvSpPr>
          <p:spPr bwMode="auto">
            <a:xfrm>
              <a:off x="5154" y="2465"/>
              <a:ext cx="85" cy="86"/>
            </a:xfrm>
            <a:custGeom>
              <a:avLst/>
              <a:gdLst/>
              <a:ahLst/>
              <a:cxnLst>
                <a:cxn ang="0">
                  <a:pos x="8" y="182"/>
                </a:cxn>
                <a:cxn ang="0">
                  <a:pos x="1" y="163"/>
                </a:cxn>
                <a:cxn ang="0">
                  <a:pos x="0" y="142"/>
                </a:cxn>
                <a:cxn ang="0">
                  <a:pos x="6" y="130"/>
                </a:cxn>
                <a:cxn ang="0">
                  <a:pos x="19" y="126"/>
                </a:cxn>
                <a:cxn ang="0">
                  <a:pos x="34" y="117"/>
                </a:cxn>
                <a:cxn ang="0">
                  <a:pos x="48" y="100"/>
                </a:cxn>
                <a:cxn ang="0">
                  <a:pos x="60" y="91"/>
                </a:cxn>
                <a:cxn ang="0">
                  <a:pos x="68" y="87"/>
                </a:cxn>
                <a:cxn ang="0">
                  <a:pos x="83" y="87"/>
                </a:cxn>
                <a:cxn ang="0">
                  <a:pos x="94" y="93"/>
                </a:cxn>
                <a:cxn ang="0">
                  <a:pos x="101" y="105"/>
                </a:cxn>
                <a:cxn ang="0">
                  <a:pos x="108" y="110"/>
                </a:cxn>
                <a:cxn ang="0">
                  <a:pos x="120" y="110"/>
                </a:cxn>
                <a:cxn ang="0">
                  <a:pos x="135" y="104"/>
                </a:cxn>
                <a:cxn ang="0">
                  <a:pos x="148" y="93"/>
                </a:cxn>
                <a:cxn ang="0">
                  <a:pos x="160" y="78"/>
                </a:cxn>
                <a:cxn ang="0">
                  <a:pos x="174" y="51"/>
                </a:cxn>
                <a:cxn ang="0">
                  <a:pos x="188" y="16"/>
                </a:cxn>
                <a:cxn ang="0">
                  <a:pos x="195" y="4"/>
                </a:cxn>
                <a:cxn ang="0">
                  <a:pos x="202" y="12"/>
                </a:cxn>
                <a:cxn ang="0">
                  <a:pos x="213" y="18"/>
                </a:cxn>
                <a:cxn ang="0">
                  <a:pos x="219" y="32"/>
                </a:cxn>
                <a:cxn ang="0">
                  <a:pos x="219" y="52"/>
                </a:cxn>
                <a:cxn ang="0">
                  <a:pos x="227" y="61"/>
                </a:cxn>
                <a:cxn ang="0">
                  <a:pos x="234" y="70"/>
                </a:cxn>
                <a:cxn ang="0">
                  <a:pos x="234" y="88"/>
                </a:cxn>
                <a:cxn ang="0">
                  <a:pos x="234" y="104"/>
                </a:cxn>
                <a:cxn ang="0">
                  <a:pos x="237" y="110"/>
                </a:cxn>
                <a:cxn ang="0">
                  <a:pos x="243" y="121"/>
                </a:cxn>
                <a:cxn ang="0">
                  <a:pos x="249" y="137"/>
                </a:cxn>
                <a:cxn ang="0">
                  <a:pos x="254" y="161"/>
                </a:cxn>
                <a:cxn ang="0">
                  <a:pos x="245" y="235"/>
                </a:cxn>
                <a:cxn ang="0">
                  <a:pos x="239" y="222"/>
                </a:cxn>
                <a:cxn ang="0">
                  <a:pos x="237" y="208"/>
                </a:cxn>
                <a:cxn ang="0">
                  <a:pos x="239" y="192"/>
                </a:cxn>
                <a:cxn ang="0">
                  <a:pos x="222" y="188"/>
                </a:cxn>
                <a:cxn ang="0">
                  <a:pos x="206" y="179"/>
                </a:cxn>
                <a:cxn ang="0">
                  <a:pos x="194" y="199"/>
                </a:cxn>
                <a:cxn ang="0">
                  <a:pos x="188" y="219"/>
                </a:cxn>
                <a:cxn ang="0">
                  <a:pos x="185" y="259"/>
                </a:cxn>
                <a:cxn ang="0">
                  <a:pos x="124" y="242"/>
                </a:cxn>
                <a:cxn ang="0">
                  <a:pos x="110" y="220"/>
                </a:cxn>
                <a:cxn ang="0">
                  <a:pos x="99" y="209"/>
                </a:cxn>
                <a:cxn ang="0">
                  <a:pos x="97" y="196"/>
                </a:cxn>
                <a:cxn ang="0">
                  <a:pos x="105" y="186"/>
                </a:cxn>
                <a:cxn ang="0">
                  <a:pos x="112" y="180"/>
                </a:cxn>
                <a:cxn ang="0">
                  <a:pos x="117" y="173"/>
                </a:cxn>
                <a:cxn ang="0">
                  <a:pos x="93" y="154"/>
                </a:cxn>
                <a:cxn ang="0">
                  <a:pos x="28" y="155"/>
                </a:cxn>
                <a:cxn ang="0">
                  <a:pos x="20" y="163"/>
                </a:cxn>
                <a:cxn ang="0">
                  <a:pos x="16" y="175"/>
                </a:cxn>
                <a:cxn ang="0">
                  <a:pos x="13" y="187"/>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0" name="Freeform 292"/>
            <p:cNvSpPr>
              <a:spLocks/>
            </p:cNvSpPr>
            <p:nvPr/>
          </p:nvSpPr>
          <p:spPr bwMode="auto">
            <a:xfrm>
              <a:off x="5104" y="2395"/>
              <a:ext cx="23" cy="31"/>
            </a:xfrm>
            <a:custGeom>
              <a:avLst/>
              <a:gdLst/>
              <a:ahLst/>
              <a:cxnLst>
                <a:cxn ang="0">
                  <a:pos x="72" y="43"/>
                </a:cxn>
                <a:cxn ang="0">
                  <a:pos x="72" y="92"/>
                </a:cxn>
                <a:cxn ang="0">
                  <a:pos x="65" y="86"/>
                </a:cxn>
                <a:cxn ang="0">
                  <a:pos x="58" y="81"/>
                </a:cxn>
                <a:cxn ang="0">
                  <a:pos x="51" y="75"/>
                </a:cxn>
                <a:cxn ang="0">
                  <a:pos x="46" y="69"/>
                </a:cxn>
                <a:cxn ang="0">
                  <a:pos x="38" y="58"/>
                </a:cxn>
                <a:cxn ang="0">
                  <a:pos x="32" y="46"/>
                </a:cxn>
                <a:cxn ang="0">
                  <a:pos x="25" y="34"/>
                </a:cxn>
                <a:cxn ang="0">
                  <a:pos x="19" y="23"/>
                </a:cxn>
                <a:cxn ang="0">
                  <a:pos x="11" y="12"/>
                </a:cxn>
                <a:cxn ang="0">
                  <a:pos x="0" y="0"/>
                </a:cxn>
                <a:cxn ang="0">
                  <a:pos x="25" y="12"/>
                </a:cxn>
                <a:cxn ang="0">
                  <a:pos x="44" y="21"/>
                </a:cxn>
                <a:cxn ang="0">
                  <a:pos x="51" y="26"/>
                </a:cxn>
                <a:cxn ang="0">
                  <a:pos x="58" y="31"/>
                </a:cxn>
                <a:cxn ang="0">
                  <a:pos x="66" y="36"/>
                </a:cxn>
                <a:cxn ang="0">
                  <a:pos x="72" y="43"/>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1" name="Freeform 293"/>
            <p:cNvSpPr>
              <a:spLocks/>
            </p:cNvSpPr>
            <p:nvPr/>
          </p:nvSpPr>
          <p:spPr bwMode="auto">
            <a:xfrm>
              <a:off x="5143" y="2436"/>
              <a:ext cx="16" cy="21"/>
            </a:xfrm>
            <a:custGeom>
              <a:avLst/>
              <a:gdLst/>
              <a:ahLst/>
              <a:cxnLst>
                <a:cxn ang="0">
                  <a:pos x="6" y="6"/>
                </a:cxn>
                <a:cxn ang="0">
                  <a:pos x="19" y="5"/>
                </a:cxn>
                <a:cxn ang="0">
                  <a:pos x="31" y="3"/>
                </a:cxn>
                <a:cxn ang="0">
                  <a:pos x="39" y="1"/>
                </a:cxn>
                <a:cxn ang="0">
                  <a:pos x="46" y="0"/>
                </a:cxn>
                <a:cxn ang="0">
                  <a:pos x="46" y="9"/>
                </a:cxn>
                <a:cxn ang="0">
                  <a:pos x="46" y="18"/>
                </a:cxn>
                <a:cxn ang="0">
                  <a:pos x="46" y="27"/>
                </a:cxn>
                <a:cxn ang="0">
                  <a:pos x="46" y="38"/>
                </a:cxn>
                <a:cxn ang="0">
                  <a:pos x="45" y="46"/>
                </a:cxn>
                <a:cxn ang="0">
                  <a:pos x="41" y="54"/>
                </a:cxn>
                <a:cxn ang="0">
                  <a:pos x="39" y="57"/>
                </a:cxn>
                <a:cxn ang="0">
                  <a:pos x="37" y="60"/>
                </a:cxn>
                <a:cxn ang="0">
                  <a:pos x="35" y="61"/>
                </a:cxn>
                <a:cxn ang="0">
                  <a:pos x="33" y="62"/>
                </a:cxn>
                <a:cxn ang="0">
                  <a:pos x="27" y="61"/>
                </a:cxn>
                <a:cxn ang="0">
                  <a:pos x="22" y="60"/>
                </a:cxn>
                <a:cxn ang="0">
                  <a:pos x="17" y="59"/>
                </a:cxn>
                <a:cxn ang="0">
                  <a:pos x="14" y="57"/>
                </a:cxn>
                <a:cxn ang="0">
                  <a:pos x="11" y="54"/>
                </a:cxn>
                <a:cxn ang="0">
                  <a:pos x="7" y="51"/>
                </a:cxn>
                <a:cxn ang="0">
                  <a:pos x="5" y="47"/>
                </a:cxn>
                <a:cxn ang="0">
                  <a:pos x="4" y="44"/>
                </a:cxn>
                <a:cxn ang="0">
                  <a:pos x="1" y="34"/>
                </a:cxn>
                <a:cxn ang="0">
                  <a:pos x="0" y="25"/>
                </a:cxn>
                <a:cxn ang="0">
                  <a:pos x="0" y="16"/>
                </a:cxn>
                <a:cxn ang="0">
                  <a:pos x="0" y="6"/>
                </a:cxn>
                <a:cxn ang="0">
                  <a:pos x="6" y="6"/>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2" name="Freeform 294"/>
            <p:cNvSpPr>
              <a:spLocks/>
            </p:cNvSpPr>
            <p:nvPr/>
          </p:nvSpPr>
          <p:spPr bwMode="auto">
            <a:xfrm>
              <a:off x="5089" y="2295"/>
              <a:ext cx="50" cy="98"/>
            </a:xfrm>
            <a:custGeom>
              <a:avLst/>
              <a:gdLst/>
              <a:ahLst/>
              <a:cxnLst>
                <a:cxn ang="0">
                  <a:pos x="59" y="0"/>
                </a:cxn>
                <a:cxn ang="0">
                  <a:pos x="66" y="9"/>
                </a:cxn>
                <a:cxn ang="0">
                  <a:pos x="77" y="17"/>
                </a:cxn>
                <a:cxn ang="0">
                  <a:pos x="88" y="23"/>
                </a:cxn>
                <a:cxn ang="0">
                  <a:pos x="99" y="25"/>
                </a:cxn>
                <a:cxn ang="0">
                  <a:pos x="108" y="21"/>
                </a:cxn>
                <a:cxn ang="0">
                  <a:pos x="118" y="12"/>
                </a:cxn>
                <a:cxn ang="0">
                  <a:pos x="122" y="35"/>
                </a:cxn>
                <a:cxn ang="0">
                  <a:pos x="130" y="62"/>
                </a:cxn>
                <a:cxn ang="0">
                  <a:pos x="141" y="86"/>
                </a:cxn>
                <a:cxn ang="0">
                  <a:pos x="147" y="94"/>
                </a:cxn>
                <a:cxn ang="0">
                  <a:pos x="152" y="99"/>
                </a:cxn>
                <a:cxn ang="0">
                  <a:pos x="143" y="120"/>
                </a:cxn>
                <a:cxn ang="0">
                  <a:pos x="129" y="140"/>
                </a:cxn>
                <a:cxn ang="0">
                  <a:pos x="117" y="157"/>
                </a:cxn>
                <a:cxn ang="0">
                  <a:pos x="112" y="172"/>
                </a:cxn>
                <a:cxn ang="0">
                  <a:pos x="115" y="197"/>
                </a:cxn>
                <a:cxn ang="0">
                  <a:pos x="115" y="205"/>
                </a:cxn>
                <a:cxn ang="0">
                  <a:pos x="112" y="216"/>
                </a:cxn>
                <a:cxn ang="0">
                  <a:pos x="126" y="216"/>
                </a:cxn>
                <a:cxn ang="0">
                  <a:pos x="146" y="216"/>
                </a:cxn>
                <a:cxn ang="0">
                  <a:pos x="136" y="252"/>
                </a:cxn>
                <a:cxn ang="0">
                  <a:pos x="136" y="267"/>
                </a:cxn>
                <a:cxn ang="0">
                  <a:pos x="146" y="283"/>
                </a:cxn>
                <a:cxn ang="0">
                  <a:pos x="125" y="291"/>
                </a:cxn>
                <a:cxn ang="0">
                  <a:pos x="105" y="296"/>
                </a:cxn>
                <a:cxn ang="0">
                  <a:pos x="85" y="294"/>
                </a:cxn>
                <a:cxn ang="0">
                  <a:pos x="73" y="288"/>
                </a:cxn>
                <a:cxn ang="0">
                  <a:pos x="67" y="280"/>
                </a:cxn>
                <a:cxn ang="0">
                  <a:pos x="66" y="271"/>
                </a:cxn>
                <a:cxn ang="0">
                  <a:pos x="85" y="253"/>
                </a:cxn>
                <a:cxn ang="0">
                  <a:pos x="69" y="249"/>
                </a:cxn>
                <a:cxn ang="0">
                  <a:pos x="52" y="242"/>
                </a:cxn>
                <a:cxn ang="0">
                  <a:pos x="38" y="231"/>
                </a:cxn>
                <a:cxn ang="0">
                  <a:pos x="25" y="219"/>
                </a:cxn>
                <a:cxn ang="0">
                  <a:pos x="14" y="205"/>
                </a:cxn>
                <a:cxn ang="0">
                  <a:pos x="6" y="190"/>
                </a:cxn>
                <a:cxn ang="0">
                  <a:pos x="1" y="172"/>
                </a:cxn>
                <a:cxn ang="0">
                  <a:pos x="0" y="154"/>
                </a:cxn>
                <a:cxn ang="0">
                  <a:pos x="0" y="130"/>
                </a:cxn>
                <a:cxn ang="0">
                  <a:pos x="27" y="106"/>
                </a:cxn>
                <a:cxn ang="0">
                  <a:pos x="32" y="46"/>
                </a:cxn>
                <a:cxn ang="0">
                  <a:pos x="31" y="18"/>
                </a:cxn>
                <a:cxn ang="0">
                  <a:pos x="28" y="4"/>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3" name="Freeform 295"/>
            <p:cNvSpPr>
              <a:spLocks/>
            </p:cNvSpPr>
            <p:nvPr/>
          </p:nvSpPr>
          <p:spPr bwMode="auto">
            <a:xfrm>
              <a:off x="5189" y="2442"/>
              <a:ext cx="8" cy="13"/>
            </a:xfrm>
            <a:custGeom>
              <a:avLst/>
              <a:gdLst/>
              <a:ahLst/>
              <a:cxnLst>
                <a:cxn ang="0">
                  <a:pos x="26" y="38"/>
                </a:cxn>
                <a:cxn ang="0">
                  <a:pos x="26" y="0"/>
                </a:cxn>
                <a:cxn ang="0">
                  <a:pos x="21" y="1"/>
                </a:cxn>
                <a:cxn ang="0">
                  <a:pos x="13" y="4"/>
                </a:cxn>
                <a:cxn ang="0">
                  <a:pos x="6" y="8"/>
                </a:cxn>
                <a:cxn ang="0">
                  <a:pos x="0" y="13"/>
                </a:cxn>
                <a:cxn ang="0">
                  <a:pos x="18" y="30"/>
                </a:cxn>
                <a:cxn ang="0">
                  <a:pos x="26" y="38"/>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4" name="Freeform 296"/>
            <p:cNvSpPr>
              <a:spLocks/>
            </p:cNvSpPr>
            <p:nvPr/>
          </p:nvSpPr>
          <p:spPr bwMode="auto">
            <a:xfrm>
              <a:off x="5165" y="2420"/>
              <a:ext cx="10" cy="10"/>
            </a:xfrm>
            <a:custGeom>
              <a:avLst/>
              <a:gdLst/>
              <a:ahLst/>
              <a:cxnLst>
                <a:cxn ang="0">
                  <a:pos x="0" y="18"/>
                </a:cxn>
                <a:cxn ang="0">
                  <a:pos x="8" y="22"/>
                </a:cxn>
                <a:cxn ang="0">
                  <a:pos x="17" y="26"/>
                </a:cxn>
                <a:cxn ang="0">
                  <a:pos x="27" y="30"/>
                </a:cxn>
                <a:cxn ang="0">
                  <a:pos x="34" y="31"/>
                </a:cxn>
                <a:cxn ang="0">
                  <a:pos x="33" y="24"/>
                </a:cxn>
                <a:cxn ang="0">
                  <a:pos x="30" y="15"/>
                </a:cxn>
                <a:cxn ang="0">
                  <a:pos x="26" y="6"/>
                </a:cxn>
                <a:cxn ang="0">
                  <a:pos x="20" y="0"/>
                </a:cxn>
                <a:cxn ang="0">
                  <a:pos x="16" y="5"/>
                </a:cxn>
                <a:cxn ang="0">
                  <a:pos x="10" y="11"/>
                </a:cxn>
                <a:cxn ang="0">
                  <a:pos x="8" y="14"/>
                </a:cxn>
                <a:cxn ang="0">
                  <a:pos x="6" y="16"/>
                </a:cxn>
                <a:cxn ang="0">
                  <a:pos x="4" y="18"/>
                </a:cxn>
                <a:cxn ang="0">
                  <a:pos x="0" y="18"/>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5" name="Freeform 297"/>
            <p:cNvSpPr>
              <a:spLocks/>
            </p:cNvSpPr>
            <p:nvPr/>
          </p:nvSpPr>
          <p:spPr bwMode="auto">
            <a:xfrm>
              <a:off x="5139" y="2418"/>
              <a:ext cx="6" cy="12"/>
            </a:xfrm>
            <a:custGeom>
              <a:avLst/>
              <a:gdLst/>
              <a:ahLst/>
              <a:cxnLst>
                <a:cxn ang="0">
                  <a:pos x="0" y="6"/>
                </a:cxn>
                <a:cxn ang="0">
                  <a:pos x="0" y="37"/>
                </a:cxn>
                <a:cxn ang="0">
                  <a:pos x="7" y="33"/>
                </a:cxn>
                <a:cxn ang="0">
                  <a:pos x="20" y="30"/>
                </a:cxn>
                <a:cxn ang="0">
                  <a:pos x="20" y="0"/>
                </a:cxn>
                <a:cxn ang="0">
                  <a:pos x="0" y="6"/>
                </a:cxn>
              </a:cxnLst>
              <a:rect l="0" t="0" r="r" b="b"/>
              <a:pathLst>
                <a:path w="20" h="37">
                  <a:moveTo>
                    <a:pt x="0" y="6"/>
                  </a:moveTo>
                  <a:lnTo>
                    <a:pt x="0" y="37"/>
                  </a:lnTo>
                  <a:lnTo>
                    <a:pt x="7" y="33"/>
                  </a:lnTo>
                  <a:lnTo>
                    <a:pt x="20" y="30"/>
                  </a:lnTo>
                  <a:lnTo>
                    <a:pt x="20" y="0"/>
                  </a:lnTo>
                  <a:lnTo>
                    <a:pt x="0"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6" name="Line 298"/>
            <p:cNvSpPr>
              <a:spLocks noChangeShapeType="1"/>
            </p:cNvSpPr>
            <p:nvPr/>
          </p:nvSpPr>
          <p:spPr bwMode="auto">
            <a:xfrm>
              <a:off x="5180" y="2449"/>
              <a:ext cx="1" cy="10"/>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347" name="Freeform 299"/>
            <p:cNvSpPr>
              <a:spLocks/>
            </p:cNvSpPr>
            <p:nvPr/>
          </p:nvSpPr>
          <p:spPr bwMode="auto">
            <a:xfrm>
              <a:off x="5180" y="2453"/>
              <a:ext cx="4" cy="6"/>
            </a:xfrm>
            <a:custGeom>
              <a:avLst/>
              <a:gdLst/>
              <a:ahLst/>
              <a:cxnLst>
                <a:cxn ang="0">
                  <a:pos x="0" y="18"/>
                </a:cxn>
                <a:cxn ang="0">
                  <a:pos x="1" y="13"/>
                </a:cxn>
                <a:cxn ang="0">
                  <a:pos x="3" y="9"/>
                </a:cxn>
                <a:cxn ang="0">
                  <a:pos x="7" y="4"/>
                </a:cxn>
                <a:cxn ang="0">
                  <a:pos x="13" y="0"/>
                </a:cxn>
              </a:cxnLst>
              <a:rect l="0" t="0" r="r" b="b"/>
              <a:pathLst>
                <a:path w="13" h="18">
                  <a:moveTo>
                    <a:pt x="0" y="18"/>
                  </a:moveTo>
                  <a:lnTo>
                    <a:pt x="1" y="13"/>
                  </a:lnTo>
                  <a:lnTo>
                    <a:pt x="3" y="9"/>
                  </a:lnTo>
                  <a:lnTo>
                    <a:pt x="7" y="4"/>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48" name="Line 300"/>
            <p:cNvSpPr>
              <a:spLocks noChangeShapeType="1"/>
            </p:cNvSpPr>
            <p:nvPr/>
          </p:nvSpPr>
          <p:spPr bwMode="auto">
            <a:xfrm flipH="1" flipV="1">
              <a:off x="5178" y="2447"/>
              <a:ext cx="6" cy="6"/>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349" name="Freeform 301"/>
            <p:cNvSpPr>
              <a:spLocks/>
            </p:cNvSpPr>
            <p:nvPr/>
          </p:nvSpPr>
          <p:spPr bwMode="auto">
            <a:xfrm>
              <a:off x="5116" y="2564"/>
              <a:ext cx="9" cy="10"/>
            </a:xfrm>
            <a:custGeom>
              <a:avLst/>
              <a:gdLst/>
              <a:ahLst/>
              <a:cxnLst>
                <a:cxn ang="0">
                  <a:pos x="0" y="0"/>
                </a:cxn>
                <a:cxn ang="0">
                  <a:pos x="20" y="31"/>
                </a:cxn>
                <a:cxn ang="0">
                  <a:pos x="27" y="13"/>
                </a:cxn>
              </a:cxnLst>
              <a:rect l="0" t="0" r="r" b="b"/>
              <a:pathLst>
                <a:path w="27" h="31">
                  <a:moveTo>
                    <a:pt x="0" y="0"/>
                  </a:moveTo>
                  <a:lnTo>
                    <a:pt x="20" y="31"/>
                  </a:lnTo>
                  <a:lnTo>
                    <a:pt x="27"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50" name="Freeform 302"/>
            <p:cNvSpPr>
              <a:spLocks/>
            </p:cNvSpPr>
            <p:nvPr/>
          </p:nvSpPr>
          <p:spPr bwMode="auto">
            <a:xfrm>
              <a:off x="5119" y="2568"/>
              <a:ext cx="6" cy="1"/>
            </a:xfrm>
            <a:custGeom>
              <a:avLst/>
              <a:gdLst/>
              <a:ahLst/>
              <a:cxnLst>
                <a:cxn ang="0">
                  <a:pos x="20" y="0"/>
                </a:cxn>
                <a:cxn ang="0">
                  <a:pos x="10" y="0"/>
                </a:cxn>
                <a:cxn ang="0">
                  <a:pos x="0" y="0"/>
                </a:cxn>
              </a:cxnLst>
              <a:rect l="0" t="0" r="r" b="b"/>
              <a:pathLst>
                <a:path w="20">
                  <a:moveTo>
                    <a:pt x="20" y="0"/>
                  </a:moveTo>
                  <a:lnTo>
                    <a:pt x="10"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51" name="Freeform 303"/>
            <p:cNvSpPr>
              <a:spLocks/>
            </p:cNvSpPr>
            <p:nvPr/>
          </p:nvSpPr>
          <p:spPr bwMode="auto">
            <a:xfrm>
              <a:off x="5127" y="2557"/>
              <a:ext cx="12" cy="5"/>
            </a:xfrm>
            <a:custGeom>
              <a:avLst/>
              <a:gdLst/>
              <a:ahLst/>
              <a:cxnLst>
                <a:cxn ang="0">
                  <a:pos x="0" y="13"/>
                </a:cxn>
                <a:cxn ang="0">
                  <a:pos x="6" y="13"/>
                </a:cxn>
                <a:cxn ang="0">
                  <a:pos x="10" y="11"/>
                </a:cxn>
                <a:cxn ang="0">
                  <a:pos x="16" y="10"/>
                </a:cxn>
                <a:cxn ang="0">
                  <a:pos x="20" y="7"/>
                </a:cxn>
                <a:cxn ang="0">
                  <a:pos x="28" y="2"/>
                </a:cxn>
                <a:cxn ang="0">
                  <a:pos x="34" y="0"/>
                </a:cxn>
                <a:cxn ang="0">
                  <a:pos x="25" y="0"/>
                </a:cxn>
                <a:cxn ang="0">
                  <a:pos x="15" y="0"/>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52" name="Freeform 304"/>
            <p:cNvSpPr>
              <a:spLocks/>
            </p:cNvSpPr>
            <p:nvPr/>
          </p:nvSpPr>
          <p:spPr bwMode="auto">
            <a:xfrm>
              <a:off x="5127" y="2547"/>
              <a:ext cx="12" cy="6"/>
            </a:xfrm>
            <a:custGeom>
              <a:avLst/>
              <a:gdLst/>
              <a:ahLst/>
              <a:cxnLst>
                <a:cxn ang="0">
                  <a:pos x="34" y="18"/>
                </a:cxn>
                <a:cxn ang="0">
                  <a:pos x="34" y="0"/>
                </a:cxn>
                <a:cxn ang="0">
                  <a:pos x="28" y="0"/>
                </a:cxn>
                <a:cxn ang="0">
                  <a:pos x="20" y="0"/>
                </a:cxn>
                <a:cxn ang="0">
                  <a:pos x="10" y="0"/>
                </a:cxn>
                <a:cxn ang="0">
                  <a:pos x="0" y="0"/>
                </a:cxn>
                <a:cxn ang="0">
                  <a:pos x="34" y="18"/>
                </a:cxn>
              </a:cxnLst>
              <a:rect l="0" t="0" r="r" b="b"/>
              <a:pathLst>
                <a:path w="34" h="18">
                  <a:moveTo>
                    <a:pt x="34" y="18"/>
                  </a:moveTo>
                  <a:lnTo>
                    <a:pt x="34" y="0"/>
                  </a:lnTo>
                  <a:lnTo>
                    <a:pt x="28" y="0"/>
                  </a:lnTo>
                  <a:lnTo>
                    <a:pt x="20" y="0"/>
                  </a:lnTo>
                  <a:lnTo>
                    <a:pt x="10" y="0"/>
                  </a:lnTo>
                  <a:lnTo>
                    <a:pt x="0" y="0"/>
                  </a:lnTo>
                  <a:lnTo>
                    <a:pt x="34"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53" name="Freeform 305"/>
            <p:cNvSpPr>
              <a:spLocks/>
            </p:cNvSpPr>
            <p:nvPr/>
          </p:nvSpPr>
          <p:spPr bwMode="auto">
            <a:xfrm>
              <a:off x="5141" y="2535"/>
              <a:ext cx="20" cy="8"/>
            </a:xfrm>
            <a:custGeom>
              <a:avLst/>
              <a:gdLst/>
              <a:ahLst/>
              <a:cxnLst>
                <a:cxn ang="0">
                  <a:pos x="53" y="25"/>
                </a:cxn>
                <a:cxn ang="0">
                  <a:pos x="56" y="12"/>
                </a:cxn>
                <a:cxn ang="0">
                  <a:pos x="59" y="0"/>
                </a:cxn>
                <a:cxn ang="0">
                  <a:pos x="44" y="0"/>
                </a:cxn>
                <a:cxn ang="0">
                  <a:pos x="27" y="0"/>
                </a:cxn>
                <a:cxn ang="0">
                  <a:pos x="19" y="1"/>
                </a:cxn>
                <a:cxn ang="0">
                  <a:pos x="12" y="2"/>
                </a:cxn>
                <a:cxn ang="0">
                  <a:pos x="5" y="4"/>
                </a:cxn>
                <a:cxn ang="0">
                  <a:pos x="0" y="6"/>
                </a:cxn>
                <a:cxn ang="0">
                  <a:pos x="13" y="14"/>
                </a:cxn>
                <a:cxn ang="0">
                  <a:pos x="26" y="20"/>
                </a:cxn>
                <a:cxn ang="0">
                  <a:pos x="33" y="22"/>
                </a:cxn>
                <a:cxn ang="0">
                  <a:pos x="38" y="24"/>
                </a:cxn>
                <a:cxn ang="0">
                  <a:pos x="46" y="25"/>
                </a:cxn>
                <a:cxn ang="0">
                  <a:pos x="53" y="25"/>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54" name="Line 306"/>
            <p:cNvSpPr>
              <a:spLocks noChangeShapeType="1"/>
            </p:cNvSpPr>
            <p:nvPr/>
          </p:nvSpPr>
          <p:spPr bwMode="auto">
            <a:xfrm flipV="1">
              <a:off x="5191" y="2516"/>
              <a:ext cx="6" cy="2"/>
            </a:xfrm>
            <a:prstGeom prst="line">
              <a:avLst/>
            </a:prstGeom>
            <a:noFill/>
            <a:ln w="9525">
              <a:solidFill>
                <a:srgbClr val="FFFFFF"/>
              </a:solidFill>
              <a:round/>
              <a:headEnd/>
              <a:tailEnd/>
            </a:ln>
          </p:spPr>
          <p:txBody>
            <a:bodyPr/>
            <a:lstStyle/>
            <a:p>
              <a:endParaRPr lang="en-US" dirty="0">
                <a:solidFill>
                  <a:prstClr val="white"/>
                </a:solidFill>
              </a:endParaRPr>
            </a:p>
          </p:txBody>
        </p:sp>
      </p:grpSp>
      <p:sp>
        <p:nvSpPr>
          <p:cNvPr id="2355" name="Freeform 307"/>
          <p:cNvSpPr>
            <a:spLocks/>
          </p:cNvSpPr>
          <p:nvPr>
            <p:custDataLst>
              <p:tags r:id="rId208"/>
            </p:custDataLst>
          </p:nvPr>
        </p:nvSpPr>
        <p:spPr bwMode="auto">
          <a:xfrm>
            <a:off x="7640315" y="4455914"/>
            <a:ext cx="14288" cy="55563"/>
          </a:xfrm>
          <a:custGeom>
            <a:avLst/>
            <a:gdLst/>
            <a:ahLst/>
            <a:cxnLst>
              <a:cxn ang="0">
                <a:pos x="0" y="43"/>
              </a:cxn>
              <a:cxn ang="0">
                <a:pos x="1" y="34"/>
              </a:cxn>
              <a:cxn ang="0">
                <a:pos x="2" y="27"/>
              </a:cxn>
              <a:cxn ang="0">
                <a:pos x="5" y="21"/>
              </a:cxn>
              <a:cxn ang="0">
                <a:pos x="9" y="15"/>
              </a:cxn>
              <a:cxn ang="0">
                <a:pos x="14" y="9"/>
              </a:cxn>
              <a:cxn ang="0">
                <a:pos x="20" y="5"/>
              </a:cxn>
              <a:cxn ang="0">
                <a:pos x="26" y="2"/>
              </a:cxn>
              <a:cxn ang="0">
                <a:pos x="33" y="0"/>
              </a:cxn>
              <a:cxn ang="0">
                <a:pos x="33" y="25"/>
              </a:cxn>
              <a:cxn ang="0">
                <a:pos x="23" y="27"/>
              </a:cxn>
              <a:cxn ang="0">
                <a:pos x="18" y="29"/>
              </a:cxn>
              <a:cxn ang="0">
                <a:pos x="16" y="32"/>
              </a:cxn>
              <a:cxn ang="0">
                <a:pos x="16" y="34"/>
              </a:cxn>
              <a:cxn ang="0">
                <a:pos x="16" y="36"/>
              </a:cxn>
              <a:cxn ang="0">
                <a:pos x="14" y="38"/>
              </a:cxn>
              <a:cxn ang="0">
                <a:pos x="10" y="41"/>
              </a:cxn>
              <a:cxn ang="0">
                <a:pos x="0" y="43"/>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56" name="Freeform 308"/>
          <p:cNvSpPr>
            <a:spLocks/>
          </p:cNvSpPr>
          <p:nvPr>
            <p:custDataLst>
              <p:tags r:id="rId209"/>
            </p:custDataLst>
          </p:nvPr>
        </p:nvSpPr>
        <p:spPr bwMode="auto">
          <a:xfrm>
            <a:off x="7716515" y="4395589"/>
            <a:ext cx="22225" cy="58738"/>
          </a:xfrm>
          <a:custGeom>
            <a:avLst/>
            <a:gdLst/>
            <a:ahLst/>
            <a:cxnLst>
              <a:cxn ang="0">
                <a:pos x="0" y="55"/>
              </a:cxn>
              <a:cxn ang="0">
                <a:pos x="1" y="51"/>
              </a:cxn>
              <a:cxn ang="0">
                <a:pos x="2" y="46"/>
              </a:cxn>
              <a:cxn ang="0">
                <a:pos x="3" y="42"/>
              </a:cxn>
              <a:cxn ang="0">
                <a:pos x="6" y="37"/>
              </a:cxn>
              <a:cxn ang="0">
                <a:pos x="11" y="29"/>
              </a:cxn>
              <a:cxn ang="0">
                <a:pos x="18" y="21"/>
              </a:cxn>
              <a:cxn ang="0">
                <a:pos x="31" y="7"/>
              </a:cxn>
              <a:cxn ang="0">
                <a:pos x="41" y="0"/>
              </a:cxn>
              <a:cxn ang="0">
                <a:pos x="54" y="12"/>
              </a:cxn>
              <a:cxn ang="0">
                <a:pos x="51" y="21"/>
              </a:cxn>
              <a:cxn ang="0">
                <a:pos x="47" y="29"/>
              </a:cxn>
              <a:cxn ang="0">
                <a:pos x="44" y="35"/>
              </a:cxn>
              <a:cxn ang="0">
                <a:pos x="41" y="41"/>
              </a:cxn>
              <a:cxn ang="0">
                <a:pos x="33" y="49"/>
              </a:cxn>
              <a:cxn ang="0">
                <a:pos x="28" y="55"/>
              </a:cxn>
              <a:cxn ang="0">
                <a:pos x="26" y="64"/>
              </a:cxn>
              <a:cxn ang="0">
                <a:pos x="26" y="74"/>
              </a:cxn>
              <a:cxn ang="0">
                <a:pos x="24" y="83"/>
              </a:cxn>
              <a:cxn ang="0">
                <a:pos x="20" y="92"/>
              </a:cxn>
              <a:cxn ang="0">
                <a:pos x="14" y="83"/>
              </a:cxn>
              <a:cxn ang="0">
                <a:pos x="8" y="74"/>
              </a:cxn>
              <a:cxn ang="0">
                <a:pos x="5" y="70"/>
              </a:cxn>
              <a:cxn ang="0">
                <a:pos x="2" y="64"/>
              </a:cxn>
              <a:cxn ang="0">
                <a:pos x="1" y="60"/>
              </a:cxn>
              <a:cxn ang="0">
                <a:pos x="0" y="55"/>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57" name="Freeform 309"/>
          <p:cNvSpPr>
            <a:spLocks/>
          </p:cNvSpPr>
          <p:nvPr>
            <p:custDataLst>
              <p:tags r:id="rId210"/>
            </p:custDataLst>
          </p:nvPr>
        </p:nvSpPr>
        <p:spPr bwMode="auto">
          <a:xfrm>
            <a:off x="7764140" y="4274939"/>
            <a:ext cx="23813" cy="57150"/>
          </a:xfrm>
          <a:custGeom>
            <a:avLst/>
            <a:gdLst/>
            <a:ahLst/>
            <a:cxnLst>
              <a:cxn ang="0">
                <a:pos x="0" y="0"/>
              </a:cxn>
              <a:cxn ang="0">
                <a:pos x="19" y="4"/>
              </a:cxn>
              <a:cxn ang="0">
                <a:pos x="37" y="9"/>
              </a:cxn>
              <a:cxn ang="0">
                <a:pos x="45" y="11"/>
              </a:cxn>
              <a:cxn ang="0">
                <a:pos x="51" y="13"/>
              </a:cxn>
              <a:cxn ang="0">
                <a:pos x="56" y="16"/>
              </a:cxn>
              <a:cxn ang="0">
                <a:pos x="60" y="18"/>
              </a:cxn>
              <a:cxn ang="0">
                <a:pos x="38" y="18"/>
              </a:cxn>
              <a:cxn ang="0">
                <a:pos x="23" y="18"/>
              </a:cxn>
              <a:cxn ang="0">
                <a:pos x="10" y="18"/>
              </a:cxn>
              <a:cxn ang="0">
                <a:pos x="0" y="18"/>
              </a:cxn>
              <a:cxn ang="0">
                <a:pos x="0" y="0"/>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58" name="Freeform 310"/>
          <p:cNvSpPr>
            <a:spLocks/>
          </p:cNvSpPr>
          <p:nvPr>
            <p:custDataLst>
              <p:tags r:id="rId211"/>
            </p:custDataLst>
          </p:nvPr>
        </p:nvSpPr>
        <p:spPr bwMode="auto">
          <a:xfrm>
            <a:off x="7748265" y="4244777"/>
            <a:ext cx="25400" cy="57150"/>
          </a:xfrm>
          <a:custGeom>
            <a:avLst/>
            <a:gdLst/>
            <a:ahLst/>
            <a:cxnLst>
              <a:cxn ang="0">
                <a:pos x="0" y="18"/>
              </a:cxn>
              <a:cxn ang="0">
                <a:pos x="66" y="18"/>
              </a:cxn>
              <a:cxn ang="0">
                <a:pos x="52" y="13"/>
              </a:cxn>
              <a:cxn ang="0">
                <a:pos x="40" y="7"/>
              </a:cxn>
              <a:cxn ang="0">
                <a:pos x="35" y="4"/>
              </a:cxn>
              <a:cxn ang="0">
                <a:pos x="29" y="2"/>
              </a:cxn>
              <a:cxn ang="0">
                <a:pos x="25" y="1"/>
              </a:cxn>
              <a:cxn ang="0">
                <a:pos x="19" y="0"/>
              </a:cxn>
              <a:cxn ang="0">
                <a:pos x="0" y="18"/>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59" name="Freeform 311"/>
          <p:cNvSpPr>
            <a:spLocks/>
          </p:cNvSpPr>
          <p:nvPr>
            <p:custDataLst>
              <p:tags r:id="rId212"/>
            </p:custDataLst>
          </p:nvPr>
        </p:nvSpPr>
        <p:spPr bwMode="auto">
          <a:xfrm>
            <a:off x="7573640" y="4141589"/>
            <a:ext cx="7938" cy="57150"/>
          </a:xfrm>
          <a:custGeom>
            <a:avLst/>
            <a:gdLst/>
            <a:ahLst/>
            <a:cxnLst>
              <a:cxn ang="0">
                <a:pos x="0" y="36"/>
              </a:cxn>
              <a:cxn ang="0">
                <a:pos x="13" y="42"/>
              </a:cxn>
              <a:cxn ang="0">
                <a:pos x="14" y="33"/>
              </a:cxn>
              <a:cxn ang="0">
                <a:pos x="16" y="23"/>
              </a:cxn>
              <a:cxn ang="0">
                <a:pos x="17" y="18"/>
              </a:cxn>
              <a:cxn ang="0">
                <a:pos x="16" y="12"/>
              </a:cxn>
              <a:cxn ang="0">
                <a:pos x="16" y="6"/>
              </a:cxn>
              <a:cxn ang="0">
                <a:pos x="13" y="0"/>
              </a:cxn>
              <a:cxn ang="0">
                <a:pos x="0" y="36"/>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0" name="Freeform 312"/>
          <p:cNvSpPr>
            <a:spLocks/>
          </p:cNvSpPr>
          <p:nvPr>
            <p:custDataLst>
              <p:tags r:id="rId213"/>
            </p:custDataLst>
          </p:nvPr>
        </p:nvSpPr>
        <p:spPr bwMode="auto">
          <a:xfrm>
            <a:off x="7500615" y="4276527"/>
            <a:ext cx="30163" cy="58737"/>
          </a:xfrm>
          <a:custGeom>
            <a:avLst/>
            <a:gdLst/>
            <a:ahLst/>
            <a:cxnLst>
              <a:cxn ang="0">
                <a:pos x="6" y="29"/>
              </a:cxn>
              <a:cxn ang="0">
                <a:pos x="15" y="26"/>
              </a:cxn>
              <a:cxn ang="0">
                <a:pos x="24" y="24"/>
              </a:cxn>
              <a:cxn ang="0">
                <a:pos x="32" y="24"/>
              </a:cxn>
              <a:cxn ang="0">
                <a:pos x="39" y="24"/>
              </a:cxn>
              <a:cxn ang="0">
                <a:pos x="55" y="27"/>
              </a:cxn>
              <a:cxn ang="0">
                <a:pos x="72" y="29"/>
              </a:cxn>
              <a:cxn ang="0">
                <a:pos x="72" y="4"/>
              </a:cxn>
              <a:cxn ang="0">
                <a:pos x="58" y="1"/>
              </a:cxn>
              <a:cxn ang="0">
                <a:pos x="47" y="0"/>
              </a:cxn>
              <a:cxn ang="0">
                <a:pos x="39" y="0"/>
              </a:cxn>
              <a:cxn ang="0">
                <a:pos x="34" y="2"/>
              </a:cxn>
              <a:cxn ang="0">
                <a:pos x="27" y="3"/>
              </a:cxn>
              <a:cxn ang="0">
                <a:pos x="21" y="5"/>
              </a:cxn>
              <a:cxn ang="0">
                <a:pos x="12" y="5"/>
              </a:cxn>
              <a:cxn ang="0">
                <a:pos x="0" y="4"/>
              </a:cxn>
              <a:cxn ang="0">
                <a:pos x="3" y="16"/>
              </a:cxn>
              <a:cxn ang="0">
                <a:pos x="6" y="29"/>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1" name="Freeform 313"/>
          <p:cNvSpPr>
            <a:spLocks/>
          </p:cNvSpPr>
          <p:nvPr>
            <p:custDataLst>
              <p:tags r:id="rId214"/>
            </p:custDataLst>
          </p:nvPr>
        </p:nvSpPr>
        <p:spPr bwMode="auto">
          <a:xfrm>
            <a:off x="7508553" y="4462264"/>
            <a:ext cx="19050" cy="55563"/>
          </a:xfrm>
          <a:custGeom>
            <a:avLst/>
            <a:gdLst/>
            <a:ahLst/>
            <a:cxnLst>
              <a:cxn ang="0">
                <a:pos x="0" y="0"/>
              </a:cxn>
              <a:cxn ang="0">
                <a:pos x="9" y="9"/>
              </a:cxn>
              <a:cxn ang="0">
                <a:pos x="20" y="15"/>
              </a:cxn>
              <a:cxn ang="0">
                <a:pos x="31" y="20"/>
              </a:cxn>
              <a:cxn ang="0">
                <a:pos x="46" y="25"/>
              </a:cxn>
              <a:cxn ang="0">
                <a:pos x="37" y="29"/>
              </a:cxn>
              <a:cxn ang="0">
                <a:pos x="29" y="33"/>
              </a:cxn>
              <a:cxn ang="0">
                <a:pos x="21" y="36"/>
              </a:cxn>
              <a:cxn ang="0">
                <a:pos x="13" y="37"/>
              </a:cxn>
              <a:cxn ang="0">
                <a:pos x="9" y="36"/>
              </a:cxn>
              <a:cxn ang="0">
                <a:pos x="7" y="33"/>
              </a:cxn>
              <a:cxn ang="0">
                <a:pos x="5" y="29"/>
              </a:cxn>
              <a:cxn ang="0">
                <a:pos x="3" y="23"/>
              </a:cxn>
              <a:cxn ang="0">
                <a:pos x="1" y="12"/>
              </a:cxn>
              <a:cxn ang="0">
                <a:pos x="0" y="0"/>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2" name="Freeform 314"/>
          <p:cNvSpPr>
            <a:spLocks/>
          </p:cNvSpPr>
          <p:nvPr>
            <p:custDataLst>
              <p:tags r:id="rId215"/>
            </p:custDataLst>
          </p:nvPr>
        </p:nvSpPr>
        <p:spPr bwMode="auto">
          <a:xfrm>
            <a:off x="7621265" y="4281289"/>
            <a:ext cx="11113" cy="57150"/>
          </a:xfrm>
          <a:custGeom>
            <a:avLst/>
            <a:gdLst/>
            <a:ahLst/>
            <a:cxnLst>
              <a:cxn ang="0">
                <a:pos x="0" y="0"/>
              </a:cxn>
              <a:cxn ang="0">
                <a:pos x="26" y="19"/>
              </a:cxn>
              <a:cxn ang="0">
                <a:pos x="26" y="9"/>
              </a:cxn>
              <a:cxn ang="0">
                <a:pos x="26" y="0"/>
              </a:cxn>
              <a:cxn ang="0">
                <a:pos x="15" y="0"/>
              </a:cxn>
              <a:cxn ang="0">
                <a:pos x="0" y="0"/>
              </a:cxn>
            </a:cxnLst>
            <a:rect l="0" t="0" r="r" b="b"/>
            <a:pathLst>
              <a:path w="26" h="19">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3" name="Freeform 315"/>
          <p:cNvSpPr>
            <a:spLocks/>
          </p:cNvSpPr>
          <p:nvPr>
            <p:custDataLst>
              <p:tags r:id="rId216"/>
            </p:custDataLst>
          </p:nvPr>
        </p:nvSpPr>
        <p:spPr bwMode="auto">
          <a:xfrm>
            <a:off x="7481565" y="4276527"/>
            <a:ext cx="19050" cy="58737"/>
          </a:xfrm>
          <a:custGeom>
            <a:avLst/>
            <a:gdLst/>
            <a:ahLst/>
            <a:cxnLst>
              <a:cxn ang="0">
                <a:pos x="2" y="0"/>
              </a:cxn>
              <a:cxn ang="0">
                <a:pos x="1" y="12"/>
              </a:cxn>
              <a:cxn ang="0">
                <a:pos x="0" y="23"/>
              </a:cxn>
              <a:cxn ang="0">
                <a:pos x="0" y="26"/>
              </a:cxn>
              <a:cxn ang="0">
                <a:pos x="0" y="29"/>
              </a:cxn>
              <a:cxn ang="0">
                <a:pos x="0" y="31"/>
              </a:cxn>
              <a:cxn ang="0">
                <a:pos x="2" y="31"/>
              </a:cxn>
              <a:cxn ang="0">
                <a:pos x="13" y="22"/>
              </a:cxn>
              <a:cxn ang="0">
                <a:pos x="25" y="13"/>
              </a:cxn>
              <a:cxn ang="0">
                <a:pos x="35" y="5"/>
              </a:cxn>
              <a:cxn ang="0">
                <a:pos x="43" y="0"/>
              </a:cxn>
              <a:cxn ang="0">
                <a:pos x="2" y="0"/>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4" name="Freeform 316"/>
          <p:cNvSpPr>
            <a:spLocks/>
          </p:cNvSpPr>
          <p:nvPr>
            <p:custDataLst>
              <p:tags r:id="rId217"/>
            </p:custDataLst>
          </p:nvPr>
        </p:nvSpPr>
        <p:spPr bwMode="auto">
          <a:xfrm>
            <a:off x="7526015" y="4324152"/>
            <a:ext cx="30163" cy="57150"/>
          </a:xfrm>
          <a:custGeom>
            <a:avLst/>
            <a:gdLst/>
            <a:ahLst/>
            <a:cxnLst>
              <a:cxn ang="0">
                <a:pos x="4" y="12"/>
              </a:cxn>
              <a:cxn ang="0">
                <a:pos x="4" y="18"/>
              </a:cxn>
              <a:cxn ang="0">
                <a:pos x="5" y="25"/>
              </a:cxn>
              <a:cxn ang="0">
                <a:pos x="7" y="31"/>
              </a:cxn>
              <a:cxn ang="0">
                <a:pos x="9" y="37"/>
              </a:cxn>
              <a:cxn ang="0">
                <a:pos x="14" y="41"/>
              </a:cxn>
              <a:cxn ang="0">
                <a:pos x="18" y="46"/>
              </a:cxn>
              <a:cxn ang="0">
                <a:pos x="23" y="48"/>
              </a:cxn>
              <a:cxn ang="0">
                <a:pos x="30" y="49"/>
              </a:cxn>
              <a:cxn ang="0">
                <a:pos x="35" y="48"/>
              </a:cxn>
              <a:cxn ang="0">
                <a:pos x="40" y="46"/>
              </a:cxn>
              <a:cxn ang="0">
                <a:pos x="45" y="42"/>
              </a:cxn>
              <a:cxn ang="0">
                <a:pos x="50" y="37"/>
              </a:cxn>
              <a:cxn ang="0">
                <a:pos x="60" y="28"/>
              </a:cxn>
              <a:cxn ang="0">
                <a:pos x="71" y="18"/>
              </a:cxn>
              <a:cxn ang="0">
                <a:pos x="61" y="12"/>
              </a:cxn>
              <a:cxn ang="0">
                <a:pos x="52" y="9"/>
              </a:cxn>
              <a:cxn ang="0">
                <a:pos x="44" y="7"/>
              </a:cxn>
              <a:cxn ang="0">
                <a:pos x="37" y="6"/>
              </a:cxn>
              <a:cxn ang="0">
                <a:pos x="29" y="6"/>
              </a:cxn>
              <a:cxn ang="0">
                <a:pos x="21" y="5"/>
              </a:cxn>
              <a:cxn ang="0">
                <a:pos x="14" y="3"/>
              </a:cxn>
              <a:cxn ang="0">
                <a:pos x="4" y="0"/>
              </a:cxn>
              <a:cxn ang="0">
                <a:pos x="3" y="1"/>
              </a:cxn>
              <a:cxn ang="0">
                <a:pos x="1" y="6"/>
              </a:cxn>
              <a:cxn ang="0">
                <a:pos x="0" y="8"/>
              </a:cxn>
              <a:cxn ang="0">
                <a:pos x="0" y="10"/>
              </a:cxn>
              <a:cxn ang="0">
                <a:pos x="1" y="11"/>
              </a:cxn>
              <a:cxn ang="0">
                <a:pos x="4" y="12"/>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5" name="Freeform 317"/>
          <p:cNvSpPr>
            <a:spLocks/>
          </p:cNvSpPr>
          <p:nvPr>
            <p:custDataLst>
              <p:tags r:id="rId218"/>
            </p:custDataLst>
          </p:nvPr>
        </p:nvSpPr>
        <p:spPr bwMode="auto">
          <a:xfrm>
            <a:off x="7327578" y="4527352"/>
            <a:ext cx="46037" cy="58737"/>
          </a:xfrm>
          <a:custGeom>
            <a:avLst/>
            <a:gdLst/>
            <a:ahLst/>
            <a:cxnLst>
              <a:cxn ang="0">
                <a:pos x="46" y="2"/>
              </a:cxn>
              <a:cxn ang="0">
                <a:pos x="56" y="2"/>
              </a:cxn>
              <a:cxn ang="0">
                <a:pos x="66" y="3"/>
              </a:cxn>
              <a:cxn ang="0">
                <a:pos x="74" y="4"/>
              </a:cxn>
              <a:cxn ang="0">
                <a:pos x="84" y="6"/>
              </a:cxn>
              <a:cxn ang="0">
                <a:pos x="92" y="9"/>
              </a:cxn>
              <a:cxn ang="0">
                <a:pos x="100" y="12"/>
              </a:cxn>
              <a:cxn ang="0">
                <a:pos x="106" y="16"/>
              </a:cxn>
              <a:cxn ang="0">
                <a:pos x="112" y="20"/>
              </a:cxn>
              <a:cxn ang="0">
                <a:pos x="110" y="22"/>
              </a:cxn>
              <a:cxn ang="0">
                <a:pos x="105" y="23"/>
              </a:cxn>
              <a:cxn ang="0">
                <a:pos x="101" y="25"/>
              </a:cxn>
              <a:cxn ang="0">
                <a:pos x="95" y="25"/>
              </a:cxn>
              <a:cxn ang="0">
                <a:pos x="87" y="26"/>
              </a:cxn>
              <a:cxn ang="0">
                <a:pos x="79" y="26"/>
              </a:cxn>
              <a:cxn ang="0">
                <a:pos x="66" y="24"/>
              </a:cxn>
              <a:cxn ang="0">
                <a:pos x="41" y="19"/>
              </a:cxn>
              <a:cxn ang="0">
                <a:pos x="16" y="13"/>
              </a:cxn>
              <a:cxn ang="0">
                <a:pos x="0" y="8"/>
              </a:cxn>
              <a:cxn ang="0">
                <a:pos x="5" y="4"/>
              </a:cxn>
              <a:cxn ang="0">
                <a:pos x="11" y="2"/>
              </a:cxn>
              <a:cxn ang="0">
                <a:pos x="18" y="1"/>
              </a:cxn>
              <a:cxn ang="0">
                <a:pos x="25" y="0"/>
              </a:cxn>
              <a:cxn ang="0">
                <a:pos x="37" y="1"/>
              </a:cxn>
              <a:cxn ang="0">
                <a:pos x="46" y="2"/>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6" name="Freeform 318"/>
          <p:cNvSpPr>
            <a:spLocks/>
          </p:cNvSpPr>
          <p:nvPr>
            <p:custDataLst>
              <p:tags r:id="rId219"/>
            </p:custDataLst>
          </p:nvPr>
        </p:nvSpPr>
        <p:spPr bwMode="auto">
          <a:xfrm>
            <a:off x="7426003" y="4565452"/>
            <a:ext cx="14287" cy="58737"/>
          </a:xfrm>
          <a:custGeom>
            <a:avLst/>
            <a:gdLst/>
            <a:ahLst/>
            <a:cxnLst>
              <a:cxn ang="0">
                <a:pos x="0" y="0"/>
              </a:cxn>
              <a:cxn ang="0">
                <a:pos x="41" y="0"/>
              </a:cxn>
              <a:cxn ang="0">
                <a:pos x="28" y="8"/>
              </a:cxn>
              <a:cxn ang="0">
                <a:pos x="18" y="15"/>
              </a:cxn>
              <a:cxn ang="0">
                <a:pos x="9" y="20"/>
              </a:cxn>
              <a:cxn ang="0">
                <a:pos x="0" y="25"/>
              </a:cxn>
              <a:cxn ang="0">
                <a:pos x="0" y="0"/>
              </a:cxn>
            </a:cxnLst>
            <a:rect l="0" t="0" r="r" b="b"/>
            <a:pathLst>
              <a:path w="41" h="25">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7" name="Freeform 319"/>
          <p:cNvSpPr>
            <a:spLocks/>
          </p:cNvSpPr>
          <p:nvPr>
            <p:custDataLst>
              <p:tags r:id="rId220"/>
            </p:custDataLst>
          </p:nvPr>
        </p:nvSpPr>
        <p:spPr bwMode="auto">
          <a:xfrm>
            <a:off x="7259315" y="4497189"/>
            <a:ext cx="36513" cy="55563"/>
          </a:xfrm>
          <a:custGeom>
            <a:avLst/>
            <a:gdLst/>
            <a:ahLst/>
            <a:cxnLst>
              <a:cxn ang="0">
                <a:pos x="0" y="31"/>
              </a:cxn>
              <a:cxn ang="0">
                <a:pos x="0" y="22"/>
              </a:cxn>
              <a:cxn ang="0">
                <a:pos x="0" y="13"/>
              </a:cxn>
              <a:cxn ang="0">
                <a:pos x="0" y="10"/>
              </a:cxn>
              <a:cxn ang="0">
                <a:pos x="2" y="8"/>
              </a:cxn>
              <a:cxn ang="0">
                <a:pos x="3" y="6"/>
              </a:cxn>
              <a:cxn ang="0">
                <a:pos x="4" y="4"/>
              </a:cxn>
              <a:cxn ang="0">
                <a:pos x="8" y="2"/>
              </a:cxn>
              <a:cxn ang="0">
                <a:pos x="14" y="0"/>
              </a:cxn>
              <a:cxn ang="0">
                <a:pos x="26" y="1"/>
              </a:cxn>
              <a:cxn ang="0">
                <a:pos x="41" y="1"/>
              </a:cxn>
              <a:cxn ang="0">
                <a:pos x="56" y="1"/>
              </a:cxn>
              <a:cxn ang="0">
                <a:pos x="65" y="1"/>
              </a:cxn>
              <a:cxn ang="0">
                <a:pos x="73" y="1"/>
              </a:cxn>
              <a:cxn ang="0">
                <a:pos x="81" y="1"/>
              </a:cxn>
              <a:cxn ang="0">
                <a:pos x="73" y="6"/>
              </a:cxn>
              <a:cxn ang="0">
                <a:pos x="67" y="10"/>
              </a:cxn>
              <a:cxn ang="0">
                <a:pos x="64" y="14"/>
              </a:cxn>
              <a:cxn ang="0">
                <a:pos x="62" y="18"/>
              </a:cxn>
              <a:cxn ang="0">
                <a:pos x="59" y="21"/>
              </a:cxn>
              <a:cxn ang="0">
                <a:pos x="54" y="23"/>
              </a:cxn>
              <a:cxn ang="0">
                <a:pos x="47" y="25"/>
              </a:cxn>
              <a:cxn ang="0">
                <a:pos x="34" y="25"/>
              </a:cxn>
              <a:cxn ang="0">
                <a:pos x="0" y="31"/>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8" name="Freeform 320"/>
          <p:cNvSpPr>
            <a:spLocks/>
          </p:cNvSpPr>
          <p:nvPr>
            <p:custDataLst>
              <p:tags r:id="rId221"/>
            </p:custDataLst>
          </p:nvPr>
        </p:nvSpPr>
        <p:spPr bwMode="auto">
          <a:xfrm>
            <a:off x="7303765" y="4482902"/>
            <a:ext cx="39688" cy="55562"/>
          </a:xfrm>
          <a:custGeom>
            <a:avLst/>
            <a:gdLst/>
            <a:ahLst/>
            <a:cxnLst>
              <a:cxn ang="0">
                <a:pos x="2" y="49"/>
              </a:cxn>
              <a:cxn ang="0">
                <a:pos x="89" y="49"/>
              </a:cxn>
              <a:cxn ang="0">
                <a:pos x="78" y="41"/>
              </a:cxn>
              <a:cxn ang="0">
                <a:pos x="68" y="35"/>
              </a:cxn>
              <a:cxn ang="0">
                <a:pos x="57" y="30"/>
              </a:cxn>
              <a:cxn ang="0">
                <a:pos x="46" y="25"/>
              </a:cxn>
              <a:cxn ang="0">
                <a:pos x="36" y="21"/>
              </a:cxn>
              <a:cxn ang="0">
                <a:pos x="26" y="14"/>
              </a:cxn>
              <a:cxn ang="0">
                <a:pos x="16" y="8"/>
              </a:cxn>
              <a:cxn ang="0">
                <a:pos x="9" y="0"/>
              </a:cxn>
              <a:cxn ang="0">
                <a:pos x="4" y="10"/>
              </a:cxn>
              <a:cxn ang="0">
                <a:pos x="1" y="23"/>
              </a:cxn>
              <a:cxn ang="0">
                <a:pos x="0" y="29"/>
              </a:cxn>
              <a:cxn ang="0">
                <a:pos x="0" y="36"/>
              </a:cxn>
              <a:cxn ang="0">
                <a:pos x="0" y="43"/>
              </a:cxn>
              <a:cxn ang="0">
                <a:pos x="2" y="49"/>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69" name="Freeform 321"/>
          <p:cNvSpPr>
            <a:spLocks/>
          </p:cNvSpPr>
          <p:nvPr>
            <p:custDataLst>
              <p:tags r:id="rId222"/>
            </p:custDataLst>
          </p:nvPr>
        </p:nvSpPr>
        <p:spPr bwMode="auto">
          <a:xfrm>
            <a:off x="7356153" y="4492427"/>
            <a:ext cx="36512" cy="58737"/>
          </a:xfrm>
          <a:custGeom>
            <a:avLst/>
            <a:gdLst/>
            <a:ahLst/>
            <a:cxnLst>
              <a:cxn ang="0">
                <a:pos x="0" y="21"/>
              </a:cxn>
              <a:cxn ang="0">
                <a:pos x="14" y="26"/>
              </a:cxn>
              <a:cxn ang="0">
                <a:pos x="25" y="29"/>
              </a:cxn>
              <a:cxn ang="0">
                <a:pos x="30" y="30"/>
              </a:cxn>
              <a:cxn ang="0">
                <a:pos x="36" y="30"/>
              </a:cxn>
              <a:cxn ang="0">
                <a:pos x="41" y="29"/>
              </a:cxn>
              <a:cxn ang="0">
                <a:pos x="46" y="27"/>
              </a:cxn>
              <a:cxn ang="0">
                <a:pos x="46" y="36"/>
              </a:cxn>
              <a:cxn ang="0">
                <a:pos x="46" y="46"/>
              </a:cxn>
              <a:cxn ang="0">
                <a:pos x="56" y="45"/>
              </a:cxn>
              <a:cxn ang="0">
                <a:pos x="67" y="43"/>
              </a:cxn>
              <a:cxn ang="0">
                <a:pos x="77" y="40"/>
              </a:cxn>
              <a:cxn ang="0">
                <a:pos x="86" y="40"/>
              </a:cxn>
              <a:cxn ang="0">
                <a:pos x="83" y="32"/>
              </a:cxn>
              <a:cxn ang="0">
                <a:pos x="80" y="25"/>
              </a:cxn>
              <a:cxn ang="0">
                <a:pos x="74" y="19"/>
              </a:cxn>
              <a:cxn ang="0">
                <a:pos x="70" y="14"/>
              </a:cxn>
              <a:cxn ang="0">
                <a:pos x="64" y="9"/>
              </a:cxn>
              <a:cxn ang="0">
                <a:pos x="58" y="6"/>
              </a:cxn>
              <a:cxn ang="0">
                <a:pos x="51" y="3"/>
              </a:cxn>
              <a:cxn ang="0">
                <a:pos x="46" y="1"/>
              </a:cxn>
              <a:cxn ang="0">
                <a:pos x="39" y="0"/>
              </a:cxn>
              <a:cxn ang="0">
                <a:pos x="33" y="0"/>
              </a:cxn>
              <a:cxn ang="0">
                <a:pos x="26" y="1"/>
              </a:cxn>
              <a:cxn ang="0">
                <a:pos x="19" y="3"/>
              </a:cxn>
              <a:cxn ang="0">
                <a:pos x="14" y="6"/>
              </a:cxn>
              <a:cxn ang="0">
                <a:pos x="8" y="10"/>
              </a:cxn>
              <a:cxn ang="0">
                <a:pos x="4" y="15"/>
              </a:cxn>
              <a:cxn ang="0">
                <a:pos x="0" y="21"/>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0" name="Freeform 322"/>
          <p:cNvSpPr>
            <a:spLocks/>
          </p:cNvSpPr>
          <p:nvPr>
            <p:custDataLst>
              <p:tags r:id="rId223"/>
            </p:custDataLst>
          </p:nvPr>
        </p:nvSpPr>
        <p:spPr bwMode="auto">
          <a:xfrm>
            <a:off x="7408540" y="4497189"/>
            <a:ext cx="25400" cy="55563"/>
          </a:xfrm>
          <a:custGeom>
            <a:avLst/>
            <a:gdLst/>
            <a:ahLst/>
            <a:cxnLst>
              <a:cxn ang="0">
                <a:pos x="0" y="0"/>
              </a:cxn>
              <a:cxn ang="0">
                <a:pos x="0" y="18"/>
              </a:cxn>
              <a:cxn ang="0">
                <a:pos x="39" y="18"/>
              </a:cxn>
              <a:cxn ang="0">
                <a:pos x="59" y="6"/>
              </a:cxn>
              <a:cxn ang="0">
                <a:pos x="51" y="5"/>
              </a:cxn>
              <a:cxn ang="0">
                <a:pos x="45" y="4"/>
              </a:cxn>
              <a:cxn ang="0">
                <a:pos x="37" y="5"/>
              </a:cxn>
              <a:cxn ang="0">
                <a:pos x="29" y="6"/>
              </a:cxn>
              <a:cxn ang="0">
                <a:pos x="22" y="6"/>
              </a:cxn>
              <a:cxn ang="0">
                <a:pos x="14" y="5"/>
              </a:cxn>
              <a:cxn ang="0">
                <a:pos x="7" y="4"/>
              </a:cxn>
              <a:cxn ang="0">
                <a:pos x="0" y="0"/>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1" name="Freeform 323"/>
          <p:cNvSpPr>
            <a:spLocks/>
          </p:cNvSpPr>
          <p:nvPr>
            <p:custDataLst>
              <p:tags r:id="rId224"/>
            </p:custDataLst>
          </p:nvPr>
        </p:nvSpPr>
        <p:spPr bwMode="auto">
          <a:xfrm>
            <a:off x="7481565" y="4489252"/>
            <a:ext cx="1588" cy="55562"/>
          </a:xfrm>
          <a:custGeom>
            <a:avLst/>
            <a:gdLst/>
            <a:ahLst/>
            <a:cxnLst>
              <a:cxn ang="0">
                <a:pos x="4" y="19"/>
              </a:cxn>
              <a:cxn ang="0">
                <a:pos x="4" y="0"/>
              </a:cxn>
              <a:cxn ang="0">
                <a:pos x="2" y="1"/>
              </a:cxn>
              <a:cxn ang="0">
                <a:pos x="1" y="3"/>
              </a:cxn>
              <a:cxn ang="0">
                <a:pos x="0" y="6"/>
              </a:cxn>
              <a:cxn ang="0">
                <a:pos x="0" y="10"/>
              </a:cxn>
              <a:cxn ang="0">
                <a:pos x="0" y="14"/>
              </a:cxn>
              <a:cxn ang="0">
                <a:pos x="1" y="16"/>
              </a:cxn>
              <a:cxn ang="0">
                <a:pos x="2" y="19"/>
              </a:cxn>
              <a:cxn ang="0">
                <a:pos x="4" y="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2" name="Freeform 324"/>
          <p:cNvSpPr>
            <a:spLocks/>
          </p:cNvSpPr>
          <p:nvPr>
            <p:custDataLst>
              <p:tags r:id="rId225"/>
            </p:custDataLst>
          </p:nvPr>
        </p:nvSpPr>
        <p:spPr bwMode="auto">
          <a:xfrm>
            <a:off x="7056115" y="4303514"/>
            <a:ext cx="20638" cy="58738"/>
          </a:xfrm>
          <a:custGeom>
            <a:avLst/>
            <a:gdLst/>
            <a:ahLst/>
            <a:cxnLst>
              <a:cxn ang="0">
                <a:pos x="0" y="50"/>
              </a:cxn>
              <a:cxn ang="0">
                <a:pos x="7" y="0"/>
              </a:cxn>
              <a:cxn ang="0">
                <a:pos x="23" y="8"/>
              </a:cxn>
              <a:cxn ang="0">
                <a:pos x="34" y="14"/>
              </a:cxn>
              <a:cxn ang="0">
                <a:pos x="37" y="18"/>
              </a:cxn>
              <a:cxn ang="0">
                <a:pos x="41" y="22"/>
              </a:cxn>
              <a:cxn ang="0">
                <a:pos x="44" y="30"/>
              </a:cxn>
              <a:cxn ang="0">
                <a:pos x="46" y="38"/>
              </a:cxn>
              <a:cxn ang="0">
                <a:pos x="34" y="42"/>
              </a:cxn>
              <a:cxn ang="0">
                <a:pos x="21" y="46"/>
              </a:cxn>
              <a:cxn ang="0">
                <a:pos x="8" y="49"/>
              </a:cxn>
              <a:cxn ang="0">
                <a:pos x="0" y="50"/>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3" name="Freeform 325"/>
          <p:cNvSpPr>
            <a:spLocks/>
          </p:cNvSpPr>
          <p:nvPr>
            <p:custDataLst>
              <p:tags r:id="rId226"/>
            </p:custDataLst>
          </p:nvPr>
        </p:nvSpPr>
        <p:spPr bwMode="auto">
          <a:xfrm>
            <a:off x="7002140" y="4276527"/>
            <a:ext cx="30163" cy="58737"/>
          </a:xfrm>
          <a:custGeom>
            <a:avLst/>
            <a:gdLst/>
            <a:ahLst/>
            <a:cxnLst>
              <a:cxn ang="0">
                <a:pos x="0" y="0"/>
              </a:cxn>
              <a:cxn ang="0">
                <a:pos x="10" y="0"/>
              </a:cxn>
              <a:cxn ang="0">
                <a:pos x="18" y="0"/>
              </a:cxn>
              <a:cxn ang="0">
                <a:pos x="26" y="0"/>
              </a:cxn>
              <a:cxn ang="0">
                <a:pos x="33" y="0"/>
              </a:cxn>
              <a:cxn ang="0">
                <a:pos x="33" y="7"/>
              </a:cxn>
              <a:cxn ang="0">
                <a:pos x="34" y="14"/>
              </a:cxn>
              <a:cxn ang="0">
                <a:pos x="36" y="21"/>
              </a:cxn>
              <a:cxn ang="0">
                <a:pos x="38" y="27"/>
              </a:cxn>
              <a:cxn ang="0">
                <a:pos x="44" y="36"/>
              </a:cxn>
              <a:cxn ang="0">
                <a:pos x="49" y="45"/>
              </a:cxn>
              <a:cxn ang="0">
                <a:pos x="56" y="52"/>
              </a:cxn>
              <a:cxn ang="0">
                <a:pos x="61" y="60"/>
              </a:cxn>
              <a:cxn ang="0">
                <a:pos x="62" y="65"/>
              </a:cxn>
              <a:cxn ang="0">
                <a:pos x="65" y="69"/>
              </a:cxn>
              <a:cxn ang="0">
                <a:pos x="66" y="75"/>
              </a:cxn>
              <a:cxn ang="0">
                <a:pos x="66" y="80"/>
              </a:cxn>
              <a:cxn ang="0">
                <a:pos x="0" y="18"/>
              </a:cxn>
              <a:cxn ang="0">
                <a:pos x="0" y="0"/>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4" name="Freeform 326"/>
          <p:cNvSpPr>
            <a:spLocks/>
          </p:cNvSpPr>
          <p:nvPr>
            <p:custDataLst>
              <p:tags r:id="rId227"/>
            </p:custDataLst>
          </p:nvPr>
        </p:nvSpPr>
        <p:spPr bwMode="auto">
          <a:xfrm>
            <a:off x="6837040" y="4260652"/>
            <a:ext cx="7938" cy="57150"/>
          </a:xfrm>
          <a:custGeom>
            <a:avLst/>
            <a:gdLst/>
            <a:ahLst/>
            <a:cxnLst>
              <a:cxn ang="0">
                <a:pos x="20" y="48"/>
              </a:cxn>
              <a:cxn ang="0">
                <a:pos x="20" y="39"/>
              </a:cxn>
              <a:cxn ang="0">
                <a:pos x="19" y="32"/>
              </a:cxn>
              <a:cxn ang="0">
                <a:pos x="16" y="25"/>
              </a:cxn>
              <a:cxn ang="0">
                <a:pos x="14" y="19"/>
              </a:cxn>
              <a:cxn ang="0">
                <a:pos x="12" y="14"/>
              </a:cxn>
              <a:cxn ang="0">
                <a:pos x="9" y="9"/>
              </a:cxn>
              <a:cxn ang="0">
                <a:pos x="4" y="4"/>
              </a:cxn>
              <a:cxn ang="0">
                <a:pos x="0" y="0"/>
              </a:cxn>
              <a:cxn ang="0">
                <a:pos x="0" y="8"/>
              </a:cxn>
              <a:cxn ang="0">
                <a:pos x="2" y="17"/>
              </a:cxn>
              <a:cxn ang="0">
                <a:pos x="4" y="24"/>
              </a:cxn>
              <a:cxn ang="0">
                <a:pos x="8" y="31"/>
              </a:cxn>
              <a:cxn ang="0">
                <a:pos x="14" y="41"/>
              </a:cxn>
              <a:cxn ang="0">
                <a:pos x="20" y="48"/>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5" name="Line 327" descr="Horizontal dunkel"/>
          <p:cNvSpPr>
            <a:spLocks noChangeShapeType="1"/>
          </p:cNvSpPr>
          <p:nvPr>
            <p:custDataLst>
              <p:tags r:id="rId228"/>
            </p:custDataLst>
          </p:nvPr>
        </p:nvSpPr>
        <p:spPr bwMode="auto">
          <a:xfrm>
            <a:off x="6862440" y="4297164"/>
            <a:ext cx="4763" cy="6350"/>
          </a:xfrm>
          <a:prstGeom prst="line">
            <a:avLst/>
          </a:prstGeom>
          <a:noFill/>
          <a:ln w="9525">
            <a:solidFill>
              <a:srgbClr val="FFFFFF"/>
            </a:solidFill>
            <a:round/>
            <a:headEnd/>
            <a:tailEnd/>
          </a:ln>
          <a:effectLst/>
        </p:spPr>
        <p:txBody>
          <a:bodyPr/>
          <a:lstStyle/>
          <a:p>
            <a:endParaRPr lang="en-US" dirty="0">
              <a:solidFill>
                <a:prstClr val="white"/>
              </a:solidFill>
            </a:endParaRPr>
          </a:p>
        </p:txBody>
      </p:sp>
      <p:sp>
        <p:nvSpPr>
          <p:cNvPr id="2376" name="Freeform 328"/>
          <p:cNvSpPr>
            <a:spLocks/>
          </p:cNvSpPr>
          <p:nvPr>
            <p:custDataLst>
              <p:tags r:id="rId229"/>
            </p:custDataLst>
          </p:nvPr>
        </p:nvSpPr>
        <p:spPr bwMode="auto">
          <a:xfrm>
            <a:off x="6859265" y="4297164"/>
            <a:ext cx="7938" cy="57150"/>
          </a:xfrm>
          <a:custGeom>
            <a:avLst/>
            <a:gdLst/>
            <a:ahLst/>
            <a:cxnLst>
              <a:cxn ang="0">
                <a:pos x="20" y="12"/>
              </a:cxn>
              <a:cxn ang="0">
                <a:pos x="20" y="8"/>
              </a:cxn>
              <a:cxn ang="0">
                <a:pos x="18" y="5"/>
              </a:cxn>
              <a:cxn ang="0">
                <a:pos x="15" y="3"/>
              </a:cxn>
              <a:cxn ang="0">
                <a:pos x="13" y="2"/>
              </a:cxn>
              <a:cxn ang="0">
                <a:pos x="7" y="0"/>
              </a:cxn>
              <a:cxn ang="0">
                <a:pos x="0" y="0"/>
              </a:cxn>
            </a:cxnLst>
            <a:rect l="0" t="0" r="r" b="b"/>
            <a:pathLst>
              <a:path w="20" h="12">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7" name="Freeform 329"/>
          <p:cNvSpPr>
            <a:spLocks/>
          </p:cNvSpPr>
          <p:nvPr>
            <p:custDataLst>
              <p:tags r:id="rId230"/>
            </p:custDataLst>
          </p:nvPr>
        </p:nvSpPr>
        <p:spPr bwMode="auto">
          <a:xfrm>
            <a:off x="6760840" y="4141589"/>
            <a:ext cx="22225" cy="57150"/>
          </a:xfrm>
          <a:custGeom>
            <a:avLst/>
            <a:gdLst/>
            <a:ahLst/>
            <a:cxnLst>
              <a:cxn ang="0">
                <a:pos x="7" y="0"/>
              </a:cxn>
              <a:cxn ang="0">
                <a:pos x="11" y="4"/>
              </a:cxn>
              <a:cxn ang="0">
                <a:pos x="23" y="13"/>
              </a:cxn>
              <a:cxn ang="0">
                <a:pos x="37" y="23"/>
              </a:cxn>
              <a:cxn ang="0">
                <a:pos x="46" y="30"/>
              </a:cxn>
              <a:cxn ang="0">
                <a:pos x="49" y="18"/>
              </a:cxn>
              <a:cxn ang="0">
                <a:pos x="53" y="6"/>
              </a:cxn>
              <a:cxn ang="0">
                <a:pos x="37" y="5"/>
              </a:cxn>
              <a:cxn ang="0">
                <a:pos x="26" y="3"/>
              </a:cxn>
              <a:cxn ang="0">
                <a:pos x="21" y="3"/>
              </a:cxn>
              <a:cxn ang="0">
                <a:pos x="15" y="3"/>
              </a:cxn>
              <a:cxn ang="0">
                <a:pos x="9" y="4"/>
              </a:cxn>
              <a:cxn ang="0">
                <a:pos x="0" y="6"/>
              </a:cxn>
              <a:cxn ang="0">
                <a:pos x="7" y="0"/>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8" name="Freeform 330"/>
          <p:cNvSpPr>
            <a:spLocks/>
          </p:cNvSpPr>
          <p:nvPr>
            <p:custDataLst>
              <p:tags r:id="rId231"/>
            </p:custDataLst>
          </p:nvPr>
        </p:nvSpPr>
        <p:spPr bwMode="auto">
          <a:xfrm>
            <a:off x="7289478" y="4505127"/>
            <a:ext cx="11112" cy="57150"/>
          </a:xfrm>
          <a:custGeom>
            <a:avLst/>
            <a:gdLst/>
            <a:ahLst/>
            <a:cxnLst>
              <a:cxn ang="0">
                <a:pos x="0" y="6"/>
              </a:cxn>
              <a:cxn ang="0">
                <a:pos x="4" y="21"/>
              </a:cxn>
              <a:cxn ang="0">
                <a:pos x="7" y="31"/>
              </a:cxn>
              <a:cxn ang="0">
                <a:pos x="22" y="31"/>
              </a:cxn>
              <a:cxn ang="0">
                <a:pos x="33" y="31"/>
              </a:cxn>
              <a:cxn ang="0">
                <a:pos x="33" y="0"/>
              </a:cxn>
              <a:cxn ang="0">
                <a:pos x="27" y="0"/>
              </a:cxn>
              <a:cxn ang="0">
                <a:pos x="19" y="0"/>
              </a:cxn>
              <a:cxn ang="0">
                <a:pos x="10" y="0"/>
              </a:cxn>
              <a:cxn ang="0">
                <a:pos x="0" y="0"/>
              </a:cxn>
              <a:cxn ang="0">
                <a:pos x="0" y="6"/>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79" name="Freeform 331"/>
          <p:cNvSpPr>
            <a:spLocks/>
          </p:cNvSpPr>
          <p:nvPr>
            <p:custDataLst>
              <p:tags r:id="rId232"/>
            </p:custDataLst>
          </p:nvPr>
        </p:nvSpPr>
        <p:spPr bwMode="auto">
          <a:xfrm>
            <a:off x="7805415" y="4462264"/>
            <a:ext cx="28575" cy="55563"/>
          </a:xfrm>
          <a:custGeom>
            <a:avLst/>
            <a:gdLst/>
            <a:ahLst/>
            <a:cxnLst>
              <a:cxn ang="0">
                <a:pos x="19" y="68"/>
              </a:cxn>
              <a:cxn ang="0">
                <a:pos x="16" y="68"/>
              </a:cxn>
              <a:cxn ang="0">
                <a:pos x="14" y="66"/>
              </a:cxn>
              <a:cxn ang="0">
                <a:pos x="11" y="64"/>
              </a:cxn>
              <a:cxn ang="0">
                <a:pos x="7" y="61"/>
              </a:cxn>
              <a:cxn ang="0">
                <a:pos x="4" y="59"/>
              </a:cxn>
              <a:cxn ang="0">
                <a:pos x="2" y="55"/>
              </a:cxn>
              <a:cxn ang="0">
                <a:pos x="0" y="52"/>
              </a:cxn>
              <a:cxn ang="0">
                <a:pos x="0" y="49"/>
              </a:cxn>
              <a:cxn ang="0">
                <a:pos x="0" y="38"/>
              </a:cxn>
              <a:cxn ang="0">
                <a:pos x="2" y="29"/>
              </a:cxn>
              <a:cxn ang="0">
                <a:pos x="5" y="21"/>
              </a:cxn>
              <a:cxn ang="0">
                <a:pos x="9" y="14"/>
              </a:cxn>
              <a:cxn ang="0">
                <a:pos x="15" y="8"/>
              </a:cxn>
              <a:cxn ang="0">
                <a:pos x="22" y="4"/>
              </a:cxn>
              <a:cxn ang="0">
                <a:pos x="30" y="2"/>
              </a:cxn>
              <a:cxn ang="0">
                <a:pos x="39" y="0"/>
              </a:cxn>
              <a:cxn ang="0">
                <a:pos x="52" y="0"/>
              </a:cxn>
              <a:cxn ang="0">
                <a:pos x="65" y="0"/>
              </a:cxn>
              <a:cxn ang="0">
                <a:pos x="65" y="43"/>
              </a:cxn>
              <a:cxn ang="0">
                <a:pos x="56" y="52"/>
              </a:cxn>
              <a:cxn ang="0">
                <a:pos x="45" y="61"/>
              </a:cxn>
              <a:cxn ang="0">
                <a:pos x="39" y="64"/>
              </a:cxn>
              <a:cxn ang="0">
                <a:pos x="34" y="66"/>
              </a:cxn>
              <a:cxn ang="0">
                <a:pos x="27" y="68"/>
              </a:cxn>
              <a:cxn ang="0">
                <a:pos x="19" y="68"/>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0" name="Freeform 332"/>
          <p:cNvSpPr>
            <a:spLocks/>
          </p:cNvSpPr>
          <p:nvPr>
            <p:custDataLst>
              <p:tags r:id="rId233"/>
            </p:custDataLst>
          </p:nvPr>
        </p:nvSpPr>
        <p:spPr bwMode="auto">
          <a:xfrm>
            <a:off x="6743378" y="4044752"/>
            <a:ext cx="274637" cy="368300"/>
          </a:xfrm>
          <a:custGeom>
            <a:avLst/>
            <a:gdLst/>
            <a:ahLst/>
            <a:cxnLst>
              <a:cxn ang="0">
                <a:pos x="502" y="337"/>
              </a:cxn>
              <a:cxn ang="0">
                <a:pos x="484" y="341"/>
              </a:cxn>
              <a:cxn ang="0">
                <a:pos x="479" y="382"/>
              </a:cxn>
              <a:cxn ang="0">
                <a:pos x="515" y="404"/>
              </a:cxn>
              <a:cxn ang="0">
                <a:pos x="534" y="405"/>
              </a:cxn>
              <a:cxn ang="0">
                <a:pos x="550" y="424"/>
              </a:cxn>
              <a:cxn ang="0">
                <a:pos x="560" y="459"/>
              </a:cxn>
              <a:cxn ang="0">
                <a:pos x="572" y="474"/>
              </a:cxn>
              <a:cxn ang="0">
                <a:pos x="588" y="483"/>
              </a:cxn>
              <a:cxn ang="0">
                <a:pos x="614" y="487"/>
              </a:cxn>
              <a:cxn ang="0">
                <a:pos x="625" y="505"/>
              </a:cxn>
              <a:cxn ang="0">
                <a:pos x="625" y="539"/>
              </a:cxn>
              <a:cxn ang="0">
                <a:pos x="618" y="603"/>
              </a:cxn>
              <a:cxn ang="0">
                <a:pos x="611" y="672"/>
              </a:cxn>
              <a:cxn ang="0">
                <a:pos x="562" y="693"/>
              </a:cxn>
              <a:cxn ang="0">
                <a:pos x="539" y="693"/>
              </a:cxn>
              <a:cxn ang="0">
                <a:pos x="394" y="564"/>
              </a:cxn>
              <a:cxn ang="0">
                <a:pos x="397" y="552"/>
              </a:cxn>
              <a:cxn ang="0">
                <a:pos x="394" y="539"/>
              </a:cxn>
              <a:cxn ang="0">
                <a:pos x="338" y="488"/>
              </a:cxn>
              <a:cxn ang="0">
                <a:pos x="305" y="453"/>
              </a:cxn>
              <a:cxn ang="0">
                <a:pos x="293" y="419"/>
              </a:cxn>
              <a:cxn ang="0">
                <a:pos x="291" y="381"/>
              </a:cxn>
              <a:cxn ang="0">
                <a:pos x="285" y="360"/>
              </a:cxn>
              <a:cxn ang="0">
                <a:pos x="268" y="342"/>
              </a:cxn>
              <a:cxn ang="0">
                <a:pos x="241" y="310"/>
              </a:cxn>
              <a:cxn ang="0">
                <a:pos x="224" y="269"/>
              </a:cxn>
              <a:cxn ang="0">
                <a:pos x="213" y="238"/>
              </a:cxn>
              <a:cxn ang="0">
                <a:pos x="190" y="212"/>
              </a:cxn>
              <a:cxn ang="0">
                <a:pos x="150" y="171"/>
              </a:cxn>
              <a:cxn ang="0">
                <a:pos x="136" y="146"/>
              </a:cxn>
              <a:cxn ang="0">
                <a:pos x="112" y="132"/>
              </a:cxn>
              <a:cxn ang="0">
                <a:pos x="80" y="113"/>
              </a:cxn>
              <a:cxn ang="0">
                <a:pos x="49" y="85"/>
              </a:cxn>
              <a:cxn ang="0">
                <a:pos x="23" y="51"/>
              </a:cxn>
              <a:cxn ang="0">
                <a:pos x="5" y="19"/>
              </a:cxn>
              <a:cxn ang="0">
                <a:pos x="10" y="4"/>
              </a:cxn>
              <a:cxn ang="0">
                <a:pos x="37" y="13"/>
              </a:cxn>
              <a:cxn ang="0">
                <a:pos x="84" y="16"/>
              </a:cxn>
              <a:cxn ang="0">
                <a:pos x="116" y="20"/>
              </a:cxn>
              <a:cxn ang="0">
                <a:pos x="138" y="27"/>
              </a:cxn>
              <a:cxn ang="0">
                <a:pos x="156" y="42"/>
              </a:cxn>
              <a:cxn ang="0">
                <a:pos x="204" y="109"/>
              </a:cxn>
              <a:cxn ang="0">
                <a:pos x="254" y="163"/>
              </a:cxn>
              <a:cxn ang="0">
                <a:pos x="299" y="202"/>
              </a:cxn>
              <a:cxn ang="0">
                <a:pos x="329" y="219"/>
              </a:cxn>
              <a:cxn ang="0">
                <a:pos x="366" y="227"/>
              </a:cxn>
              <a:cxn ang="0">
                <a:pos x="388" y="230"/>
              </a:cxn>
              <a:cxn ang="0">
                <a:pos x="401" y="241"/>
              </a:cxn>
              <a:cxn ang="0">
                <a:pos x="416" y="260"/>
              </a:cxn>
              <a:cxn ang="0">
                <a:pos x="427" y="265"/>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1" name="Freeform 333"/>
          <p:cNvSpPr>
            <a:spLocks/>
          </p:cNvSpPr>
          <p:nvPr>
            <p:custDataLst>
              <p:tags r:id="rId234"/>
            </p:custDataLst>
          </p:nvPr>
        </p:nvSpPr>
        <p:spPr bwMode="auto">
          <a:xfrm>
            <a:off x="7084690" y="4093964"/>
            <a:ext cx="254000" cy="257175"/>
          </a:xfrm>
          <a:custGeom>
            <a:avLst/>
            <a:gdLst/>
            <a:ahLst/>
            <a:cxnLst>
              <a:cxn ang="0">
                <a:pos x="516" y="28"/>
              </a:cxn>
              <a:cxn ang="0">
                <a:pos x="495" y="55"/>
              </a:cxn>
              <a:cxn ang="0">
                <a:pos x="512" y="93"/>
              </a:cxn>
              <a:cxn ang="0">
                <a:pos x="534" y="130"/>
              </a:cxn>
              <a:cxn ang="0">
                <a:pos x="573" y="177"/>
              </a:cxn>
              <a:cxn ang="0">
                <a:pos x="580" y="205"/>
              </a:cxn>
              <a:cxn ang="0">
                <a:pos x="547" y="204"/>
              </a:cxn>
              <a:cxn ang="0">
                <a:pos x="516" y="233"/>
              </a:cxn>
              <a:cxn ang="0">
                <a:pos x="506" y="246"/>
              </a:cxn>
              <a:cxn ang="0">
                <a:pos x="518" y="271"/>
              </a:cxn>
              <a:cxn ang="0">
                <a:pos x="525" y="294"/>
              </a:cxn>
              <a:cxn ang="0">
                <a:pos x="505" y="308"/>
              </a:cxn>
              <a:cxn ang="0">
                <a:pos x="459" y="323"/>
              </a:cxn>
              <a:cxn ang="0">
                <a:pos x="443" y="354"/>
              </a:cxn>
              <a:cxn ang="0">
                <a:pos x="445" y="415"/>
              </a:cxn>
              <a:cxn ang="0">
                <a:pos x="430" y="454"/>
              </a:cxn>
              <a:cxn ang="0">
                <a:pos x="400" y="472"/>
              </a:cxn>
              <a:cxn ang="0">
                <a:pos x="370" y="488"/>
              </a:cxn>
              <a:cxn ang="0">
                <a:pos x="341" y="493"/>
              </a:cxn>
              <a:cxn ang="0">
                <a:pos x="329" y="487"/>
              </a:cxn>
              <a:cxn ang="0">
                <a:pos x="327" y="471"/>
              </a:cxn>
              <a:cxn ang="0">
                <a:pos x="304" y="451"/>
              </a:cxn>
              <a:cxn ang="0">
                <a:pos x="251" y="454"/>
              </a:cxn>
              <a:cxn ang="0">
                <a:pos x="219" y="462"/>
              </a:cxn>
              <a:cxn ang="0">
                <a:pos x="176" y="440"/>
              </a:cxn>
              <a:cxn ang="0">
                <a:pos x="122" y="436"/>
              </a:cxn>
              <a:cxn ang="0">
                <a:pos x="95" y="429"/>
              </a:cxn>
              <a:cxn ang="0">
                <a:pos x="81" y="366"/>
              </a:cxn>
              <a:cxn ang="0">
                <a:pos x="58" y="310"/>
              </a:cxn>
              <a:cxn ang="0">
                <a:pos x="35" y="292"/>
              </a:cxn>
              <a:cxn ang="0">
                <a:pos x="12" y="260"/>
              </a:cxn>
              <a:cxn ang="0">
                <a:pos x="5" y="204"/>
              </a:cxn>
              <a:cxn ang="0">
                <a:pos x="31" y="153"/>
              </a:cxn>
              <a:cxn ang="0">
                <a:pos x="54" y="141"/>
              </a:cxn>
              <a:cxn ang="0">
                <a:pos x="75" y="152"/>
              </a:cxn>
              <a:cxn ang="0">
                <a:pos x="97" y="187"/>
              </a:cxn>
              <a:cxn ang="0">
                <a:pos x="129" y="214"/>
              </a:cxn>
              <a:cxn ang="0">
                <a:pos x="170" y="213"/>
              </a:cxn>
              <a:cxn ang="0">
                <a:pos x="221" y="189"/>
              </a:cxn>
              <a:cxn ang="0">
                <a:pos x="233" y="172"/>
              </a:cxn>
              <a:cxn ang="0">
                <a:pos x="288" y="178"/>
              </a:cxn>
              <a:cxn ang="0">
                <a:pos x="326" y="181"/>
              </a:cxn>
              <a:cxn ang="0">
                <a:pos x="337" y="170"/>
              </a:cxn>
              <a:cxn ang="0">
                <a:pos x="362" y="158"/>
              </a:cxn>
              <a:cxn ang="0">
                <a:pos x="383" y="136"/>
              </a:cxn>
              <a:cxn ang="0">
                <a:pos x="415" y="79"/>
              </a:cxn>
              <a:cxn ang="0">
                <a:pos x="427" y="25"/>
              </a:cxn>
              <a:cxn ang="0">
                <a:pos x="447" y="6"/>
              </a:cxn>
              <a:cxn ang="0">
                <a:pos x="479" y="2"/>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2" name="Freeform 334"/>
          <p:cNvSpPr>
            <a:spLocks/>
          </p:cNvSpPr>
          <p:nvPr>
            <p:custDataLst>
              <p:tags r:id="rId235"/>
            </p:custDataLst>
          </p:nvPr>
        </p:nvSpPr>
        <p:spPr bwMode="auto">
          <a:xfrm>
            <a:off x="7440290" y="4500364"/>
            <a:ext cx="92075" cy="57150"/>
          </a:xfrm>
          <a:custGeom>
            <a:avLst/>
            <a:gdLst/>
            <a:ahLst/>
            <a:cxnLst>
              <a:cxn ang="0">
                <a:pos x="0" y="105"/>
              </a:cxn>
              <a:cxn ang="0">
                <a:pos x="16" y="85"/>
              </a:cxn>
              <a:cxn ang="0">
                <a:pos x="35" y="68"/>
              </a:cxn>
              <a:cxn ang="0">
                <a:pos x="44" y="60"/>
              </a:cxn>
              <a:cxn ang="0">
                <a:pos x="54" y="53"/>
              </a:cxn>
              <a:cxn ang="0">
                <a:pos x="64" y="46"/>
              </a:cxn>
              <a:cxn ang="0">
                <a:pos x="73" y="38"/>
              </a:cxn>
              <a:cxn ang="0">
                <a:pos x="83" y="32"/>
              </a:cxn>
              <a:cxn ang="0">
                <a:pos x="94" y="27"/>
              </a:cxn>
              <a:cxn ang="0">
                <a:pos x="106" y="21"/>
              </a:cxn>
              <a:cxn ang="0">
                <a:pos x="118" y="16"/>
              </a:cxn>
              <a:cxn ang="0">
                <a:pos x="144" y="8"/>
              </a:cxn>
              <a:cxn ang="0">
                <a:pos x="172" y="0"/>
              </a:cxn>
              <a:cxn ang="0">
                <a:pos x="212" y="0"/>
              </a:cxn>
              <a:cxn ang="0">
                <a:pos x="202" y="9"/>
              </a:cxn>
              <a:cxn ang="0">
                <a:pos x="190" y="18"/>
              </a:cxn>
              <a:cxn ang="0">
                <a:pos x="178" y="27"/>
              </a:cxn>
              <a:cxn ang="0">
                <a:pos x="165" y="35"/>
              </a:cxn>
              <a:cxn ang="0">
                <a:pos x="137" y="52"/>
              </a:cxn>
              <a:cxn ang="0">
                <a:pos x="109" y="66"/>
              </a:cxn>
              <a:cxn ang="0">
                <a:pos x="79" y="79"/>
              </a:cxn>
              <a:cxn ang="0">
                <a:pos x="50" y="90"/>
              </a:cxn>
              <a:cxn ang="0">
                <a:pos x="23" y="99"/>
              </a:cxn>
              <a:cxn ang="0">
                <a:pos x="0" y="105"/>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3" name="Freeform 335"/>
          <p:cNvSpPr>
            <a:spLocks/>
          </p:cNvSpPr>
          <p:nvPr>
            <p:custDataLst>
              <p:tags r:id="rId236"/>
            </p:custDataLst>
          </p:nvPr>
        </p:nvSpPr>
        <p:spPr bwMode="auto">
          <a:xfrm>
            <a:off x="7556178" y="4166989"/>
            <a:ext cx="42862" cy="88900"/>
          </a:xfrm>
          <a:custGeom>
            <a:avLst/>
            <a:gdLst/>
            <a:ahLst/>
            <a:cxnLst>
              <a:cxn ang="0">
                <a:pos x="0" y="81"/>
              </a:cxn>
              <a:cxn ang="0">
                <a:pos x="0" y="148"/>
              </a:cxn>
              <a:cxn ang="0">
                <a:pos x="5" y="144"/>
              </a:cxn>
              <a:cxn ang="0">
                <a:pos x="12" y="139"/>
              </a:cxn>
              <a:cxn ang="0">
                <a:pos x="14" y="137"/>
              </a:cxn>
              <a:cxn ang="0">
                <a:pos x="17" y="135"/>
              </a:cxn>
              <a:cxn ang="0">
                <a:pos x="18" y="132"/>
              </a:cxn>
              <a:cxn ang="0">
                <a:pos x="19" y="130"/>
              </a:cxn>
              <a:cxn ang="0">
                <a:pos x="20" y="138"/>
              </a:cxn>
              <a:cxn ang="0">
                <a:pos x="24" y="148"/>
              </a:cxn>
              <a:cxn ang="0">
                <a:pos x="27" y="154"/>
              </a:cxn>
              <a:cxn ang="0">
                <a:pos x="30" y="159"/>
              </a:cxn>
              <a:cxn ang="0">
                <a:pos x="35" y="163"/>
              </a:cxn>
              <a:cxn ang="0">
                <a:pos x="39" y="166"/>
              </a:cxn>
              <a:cxn ang="0">
                <a:pos x="41" y="158"/>
              </a:cxn>
              <a:cxn ang="0">
                <a:pos x="41" y="148"/>
              </a:cxn>
              <a:cxn ang="0">
                <a:pos x="41" y="137"/>
              </a:cxn>
              <a:cxn ang="0">
                <a:pos x="41" y="126"/>
              </a:cxn>
              <a:cxn ang="0">
                <a:pos x="40" y="107"/>
              </a:cxn>
              <a:cxn ang="0">
                <a:pos x="39" y="99"/>
              </a:cxn>
              <a:cxn ang="0">
                <a:pos x="48" y="100"/>
              </a:cxn>
              <a:cxn ang="0">
                <a:pos x="57" y="102"/>
              </a:cxn>
              <a:cxn ang="0">
                <a:pos x="64" y="105"/>
              </a:cxn>
              <a:cxn ang="0">
                <a:pos x="71" y="108"/>
              </a:cxn>
              <a:cxn ang="0">
                <a:pos x="76" y="111"/>
              </a:cxn>
              <a:cxn ang="0">
                <a:pos x="82" y="114"/>
              </a:cxn>
              <a:cxn ang="0">
                <a:pos x="87" y="116"/>
              </a:cxn>
              <a:cxn ang="0">
                <a:pos x="92" y="118"/>
              </a:cxn>
              <a:cxn ang="0">
                <a:pos x="85" y="103"/>
              </a:cxn>
              <a:cxn ang="0">
                <a:pos x="81" y="89"/>
              </a:cxn>
              <a:cxn ang="0">
                <a:pos x="76" y="75"/>
              </a:cxn>
              <a:cxn ang="0">
                <a:pos x="73" y="60"/>
              </a:cxn>
              <a:cxn ang="0">
                <a:pos x="70" y="47"/>
              </a:cxn>
              <a:cxn ang="0">
                <a:pos x="67" y="34"/>
              </a:cxn>
              <a:cxn ang="0">
                <a:pos x="63" y="23"/>
              </a:cxn>
              <a:cxn ang="0">
                <a:pos x="59" y="13"/>
              </a:cxn>
              <a:cxn ang="0">
                <a:pos x="59" y="19"/>
              </a:cxn>
              <a:cxn ang="0">
                <a:pos x="59" y="25"/>
              </a:cxn>
              <a:cxn ang="0">
                <a:pos x="50" y="23"/>
              </a:cxn>
              <a:cxn ang="0">
                <a:pos x="42" y="19"/>
              </a:cxn>
              <a:cxn ang="0">
                <a:pos x="35" y="15"/>
              </a:cxn>
              <a:cxn ang="0">
                <a:pos x="29" y="11"/>
              </a:cxn>
              <a:cxn ang="0">
                <a:pos x="23" y="7"/>
              </a:cxn>
              <a:cxn ang="0">
                <a:pos x="16" y="3"/>
              </a:cxn>
              <a:cxn ang="0">
                <a:pos x="8" y="1"/>
              </a:cxn>
              <a:cxn ang="0">
                <a:pos x="0" y="0"/>
              </a:cxn>
              <a:cxn ang="0">
                <a:pos x="0" y="10"/>
              </a:cxn>
              <a:cxn ang="0">
                <a:pos x="0" y="19"/>
              </a:cxn>
              <a:cxn ang="0">
                <a:pos x="0" y="33"/>
              </a:cxn>
              <a:cxn ang="0">
                <a:pos x="0" y="52"/>
              </a:cxn>
              <a:cxn ang="0">
                <a:pos x="0" y="70"/>
              </a:cxn>
              <a:cxn ang="0">
                <a:pos x="0" y="81"/>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4" name="Freeform 336"/>
          <p:cNvSpPr>
            <a:spLocks/>
          </p:cNvSpPr>
          <p:nvPr>
            <p:custDataLst>
              <p:tags r:id="rId237"/>
            </p:custDataLst>
          </p:nvPr>
        </p:nvSpPr>
        <p:spPr bwMode="auto">
          <a:xfrm>
            <a:off x="7568878" y="4311452"/>
            <a:ext cx="71437" cy="55562"/>
          </a:xfrm>
          <a:custGeom>
            <a:avLst/>
            <a:gdLst/>
            <a:ahLst/>
            <a:cxnLst>
              <a:cxn ang="0">
                <a:pos x="7" y="0"/>
              </a:cxn>
              <a:cxn ang="0">
                <a:pos x="14" y="3"/>
              </a:cxn>
              <a:cxn ang="0">
                <a:pos x="22" y="6"/>
              </a:cxn>
              <a:cxn ang="0">
                <a:pos x="30" y="7"/>
              </a:cxn>
              <a:cxn ang="0">
                <a:pos x="36" y="8"/>
              </a:cxn>
              <a:cxn ang="0">
                <a:pos x="48" y="8"/>
              </a:cxn>
              <a:cxn ang="0">
                <a:pos x="58" y="7"/>
              </a:cxn>
              <a:cxn ang="0">
                <a:pos x="69" y="5"/>
              </a:cxn>
              <a:cxn ang="0">
                <a:pos x="80" y="3"/>
              </a:cxn>
              <a:cxn ang="0">
                <a:pos x="92" y="1"/>
              </a:cxn>
              <a:cxn ang="0">
                <a:pos x="106" y="0"/>
              </a:cxn>
              <a:cxn ang="0">
                <a:pos x="111" y="1"/>
              </a:cxn>
              <a:cxn ang="0">
                <a:pos x="115" y="2"/>
              </a:cxn>
              <a:cxn ang="0">
                <a:pos x="120" y="5"/>
              </a:cxn>
              <a:cxn ang="0">
                <a:pos x="124" y="8"/>
              </a:cxn>
              <a:cxn ang="0">
                <a:pos x="132" y="17"/>
              </a:cxn>
              <a:cxn ang="0">
                <a:pos x="138" y="26"/>
              </a:cxn>
              <a:cxn ang="0">
                <a:pos x="145" y="36"/>
              </a:cxn>
              <a:cxn ang="0">
                <a:pos x="151" y="45"/>
              </a:cxn>
              <a:cxn ang="0">
                <a:pos x="155" y="49"/>
              </a:cxn>
              <a:cxn ang="0">
                <a:pos x="158" y="52"/>
              </a:cxn>
              <a:cxn ang="0">
                <a:pos x="162" y="54"/>
              </a:cxn>
              <a:cxn ang="0">
                <a:pos x="166" y="56"/>
              </a:cxn>
              <a:cxn ang="0">
                <a:pos x="159" y="57"/>
              </a:cxn>
              <a:cxn ang="0">
                <a:pos x="151" y="59"/>
              </a:cxn>
              <a:cxn ang="0">
                <a:pos x="143" y="61"/>
              </a:cxn>
              <a:cxn ang="0">
                <a:pos x="133" y="62"/>
              </a:cxn>
              <a:cxn ang="0">
                <a:pos x="125" y="61"/>
              </a:cxn>
              <a:cxn ang="0">
                <a:pos x="119" y="58"/>
              </a:cxn>
              <a:cxn ang="0">
                <a:pos x="112" y="54"/>
              </a:cxn>
              <a:cxn ang="0">
                <a:pos x="106" y="50"/>
              </a:cxn>
              <a:cxn ang="0">
                <a:pos x="100" y="45"/>
              </a:cxn>
              <a:cxn ang="0">
                <a:pos x="93" y="41"/>
              </a:cxn>
              <a:cxn ang="0">
                <a:pos x="87" y="39"/>
              </a:cxn>
              <a:cxn ang="0">
                <a:pos x="79" y="38"/>
              </a:cxn>
              <a:cxn ang="0">
                <a:pos x="56" y="38"/>
              </a:cxn>
              <a:cxn ang="0">
                <a:pos x="35" y="39"/>
              </a:cxn>
              <a:cxn ang="0">
                <a:pos x="26" y="41"/>
              </a:cxn>
              <a:cxn ang="0">
                <a:pos x="19" y="43"/>
              </a:cxn>
              <a:cxn ang="0">
                <a:pos x="12" y="46"/>
              </a:cxn>
              <a:cxn ang="0">
                <a:pos x="7" y="50"/>
              </a:cxn>
              <a:cxn ang="0">
                <a:pos x="2" y="45"/>
              </a:cxn>
              <a:cxn ang="0">
                <a:pos x="1" y="40"/>
              </a:cxn>
              <a:cxn ang="0">
                <a:pos x="0" y="34"/>
              </a:cxn>
              <a:cxn ang="0">
                <a:pos x="1" y="28"/>
              </a:cxn>
              <a:cxn ang="0">
                <a:pos x="4" y="15"/>
              </a:cxn>
              <a:cxn ang="0">
                <a:pos x="7" y="0"/>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5" name="Freeform 337"/>
          <p:cNvSpPr>
            <a:spLocks/>
          </p:cNvSpPr>
          <p:nvPr>
            <p:custDataLst>
              <p:tags r:id="rId238"/>
            </p:custDataLst>
          </p:nvPr>
        </p:nvSpPr>
        <p:spPr bwMode="auto">
          <a:xfrm>
            <a:off x="7645078" y="4235252"/>
            <a:ext cx="85725" cy="63500"/>
          </a:xfrm>
          <a:custGeom>
            <a:avLst/>
            <a:gdLst/>
            <a:ahLst/>
            <a:cxnLst>
              <a:cxn ang="0">
                <a:pos x="33" y="35"/>
              </a:cxn>
              <a:cxn ang="0">
                <a:pos x="48" y="25"/>
              </a:cxn>
              <a:cxn ang="0">
                <a:pos x="68" y="12"/>
              </a:cxn>
              <a:cxn ang="0">
                <a:pos x="84" y="4"/>
              </a:cxn>
              <a:cxn ang="0">
                <a:pos x="94" y="1"/>
              </a:cxn>
              <a:cxn ang="0">
                <a:pos x="105" y="1"/>
              </a:cxn>
              <a:cxn ang="0">
                <a:pos x="116" y="3"/>
              </a:cxn>
              <a:cxn ang="0">
                <a:pos x="131" y="10"/>
              </a:cxn>
              <a:cxn ang="0">
                <a:pos x="148" y="21"/>
              </a:cxn>
              <a:cxn ang="0">
                <a:pos x="162" y="28"/>
              </a:cxn>
              <a:cxn ang="0">
                <a:pos x="173" y="30"/>
              </a:cxn>
              <a:cxn ang="0">
                <a:pos x="179" y="48"/>
              </a:cxn>
              <a:cxn ang="0">
                <a:pos x="178" y="66"/>
              </a:cxn>
              <a:cxn ang="0">
                <a:pos x="182" y="75"/>
              </a:cxn>
              <a:cxn ang="0">
                <a:pos x="187" y="89"/>
              </a:cxn>
              <a:cxn ang="0">
                <a:pos x="188" y="102"/>
              </a:cxn>
              <a:cxn ang="0">
                <a:pos x="191" y="109"/>
              </a:cxn>
              <a:cxn ang="0">
                <a:pos x="188" y="114"/>
              </a:cxn>
              <a:cxn ang="0">
                <a:pos x="177" y="118"/>
              </a:cxn>
              <a:cxn ang="0">
                <a:pos x="159" y="121"/>
              </a:cxn>
              <a:cxn ang="0">
                <a:pos x="116" y="119"/>
              </a:cxn>
              <a:cxn ang="0">
                <a:pos x="72" y="116"/>
              </a:cxn>
              <a:cxn ang="0">
                <a:pos x="63" y="110"/>
              </a:cxn>
              <a:cxn ang="0">
                <a:pos x="56" y="100"/>
              </a:cxn>
              <a:cxn ang="0">
                <a:pos x="54" y="87"/>
              </a:cxn>
              <a:cxn ang="0">
                <a:pos x="47" y="79"/>
              </a:cxn>
              <a:cxn ang="0">
                <a:pos x="31" y="75"/>
              </a:cxn>
              <a:cxn ang="0">
                <a:pos x="13" y="69"/>
              </a:cxn>
              <a:cxn ang="0">
                <a:pos x="3" y="62"/>
              </a:cxn>
              <a:cxn ang="0">
                <a:pos x="0" y="58"/>
              </a:cxn>
              <a:cxn ang="0">
                <a:pos x="1" y="51"/>
              </a:cxn>
              <a:cxn ang="0">
                <a:pos x="7" y="45"/>
              </a:cxn>
              <a:cxn ang="0">
                <a:pos x="20" y="38"/>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6" name="Freeform 338"/>
          <p:cNvSpPr>
            <a:spLocks/>
          </p:cNvSpPr>
          <p:nvPr>
            <p:custDataLst>
              <p:tags r:id="rId239"/>
            </p:custDataLst>
          </p:nvPr>
        </p:nvSpPr>
        <p:spPr bwMode="auto">
          <a:xfrm>
            <a:off x="7333928" y="4173339"/>
            <a:ext cx="166687" cy="230188"/>
          </a:xfrm>
          <a:custGeom>
            <a:avLst/>
            <a:gdLst/>
            <a:ahLst/>
            <a:cxnLst>
              <a:cxn ang="0">
                <a:pos x="37" y="419"/>
              </a:cxn>
              <a:cxn ang="0">
                <a:pos x="46" y="407"/>
              </a:cxn>
              <a:cxn ang="0">
                <a:pos x="24" y="311"/>
              </a:cxn>
              <a:cxn ang="0">
                <a:pos x="2" y="294"/>
              </a:cxn>
              <a:cxn ang="0">
                <a:pos x="15" y="270"/>
              </a:cxn>
              <a:cxn ang="0">
                <a:pos x="31" y="221"/>
              </a:cxn>
              <a:cxn ang="0">
                <a:pos x="39" y="172"/>
              </a:cxn>
              <a:cxn ang="0">
                <a:pos x="57" y="159"/>
              </a:cxn>
              <a:cxn ang="0">
                <a:pos x="65" y="130"/>
              </a:cxn>
              <a:cxn ang="0">
                <a:pos x="76" y="78"/>
              </a:cxn>
              <a:cxn ang="0">
                <a:pos x="90" y="51"/>
              </a:cxn>
              <a:cxn ang="0">
                <a:pos x="115" y="31"/>
              </a:cxn>
              <a:cxn ang="0">
                <a:pos x="153" y="25"/>
              </a:cxn>
              <a:cxn ang="0">
                <a:pos x="217" y="38"/>
              </a:cxn>
              <a:cxn ang="0">
                <a:pos x="262" y="48"/>
              </a:cxn>
              <a:cxn ang="0">
                <a:pos x="303" y="45"/>
              </a:cxn>
              <a:cxn ang="0">
                <a:pos x="329" y="31"/>
              </a:cxn>
              <a:cxn ang="0">
                <a:pos x="356" y="7"/>
              </a:cxn>
              <a:cxn ang="0">
                <a:pos x="374" y="9"/>
              </a:cxn>
              <a:cxn ang="0">
                <a:pos x="372" y="35"/>
              </a:cxn>
              <a:cxn ang="0">
                <a:pos x="329" y="80"/>
              </a:cxn>
              <a:cxn ang="0">
                <a:pos x="292" y="97"/>
              </a:cxn>
              <a:cxn ang="0">
                <a:pos x="271" y="94"/>
              </a:cxn>
              <a:cxn ang="0">
                <a:pos x="238" y="69"/>
              </a:cxn>
              <a:cxn ang="0">
                <a:pos x="212" y="56"/>
              </a:cxn>
              <a:cxn ang="0">
                <a:pos x="177" y="56"/>
              </a:cxn>
              <a:cxn ang="0">
                <a:pos x="138" y="61"/>
              </a:cxn>
              <a:cxn ang="0">
                <a:pos x="114" y="79"/>
              </a:cxn>
              <a:cxn ang="0">
                <a:pos x="79" y="161"/>
              </a:cxn>
              <a:cxn ang="0">
                <a:pos x="119" y="169"/>
              </a:cxn>
              <a:cxn ang="0">
                <a:pos x="133" y="191"/>
              </a:cxn>
              <a:cxn ang="0">
                <a:pos x="155" y="168"/>
              </a:cxn>
              <a:cxn ang="0">
                <a:pos x="172" y="153"/>
              </a:cxn>
              <a:cxn ang="0">
                <a:pos x="221" y="150"/>
              </a:cxn>
              <a:cxn ang="0">
                <a:pos x="250" y="147"/>
              </a:cxn>
              <a:cxn ang="0">
                <a:pos x="273" y="173"/>
              </a:cxn>
              <a:cxn ang="0">
                <a:pos x="279" y="203"/>
              </a:cxn>
              <a:cxn ang="0">
                <a:pos x="246" y="192"/>
              </a:cxn>
              <a:cxn ang="0">
                <a:pos x="218" y="185"/>
              </a:cxn>
              <a:cxn ang="0">
                <a:pos x="192" y="195"/>
              </a:cxn>
              <a:cxn ang="0">
                <a:pos x="186" y="209"/>
              </a:cxn>
              <a:cxn ang="0">
                <a:pos x="192" y="233"/>
              </a:cxn>
              <a:cxn ang="0">
                <a:pos x="220" y="272"/>
              </a:cxn>
              <a:cxn ang="0">
                <a:pos x="225" y="296"/>
              </a:cxn>
              <a:cxn ang="0">
                <a:pos x="215" y="322"/>
              </a:cxn>
              <a:cxn ang="0">
                <a:pos x="205" y="345"/>
              </a:cxn>
              <a:cxn ang="0">
                <a:pos x="210" y="356"/>
              </a:cxn>
              <a:cxn ang="0">
                <a:pos x="236" y="368"/>
              </a:cxn>
              <a:cxn ang="0">
                <a:pos x="252" y="400"/>
              </a:cxn>
              <a:cxn ang="0">
                <a:pos x="239" y="429"/>
              </a:cxn>
              <a:cxn ang="0">
                <a:pos x="221" y="421"/>
              </a:cxn>
              <a:cxn ang="0">
                <a:pos x="202" y="417"/>
              </a:cxn>
              <a:cxn ang="0">
                <a:pos x="177" y="400"/>
              </a:cxn>
              <a:cxn ang="0">
                <a:pos x="153" y="356"/>
              </a:cxn>
              <a:cxn ang="0">
                <a:pos x="137" y="304"/>
              </a:cxn>
              <a:cxn ang="0">
                <a:pos x="114" y="263"/>
              </a:cxn>
              <a:cxn ang="0">
                <a:pos x="97" y="259"/>
              </a:cxn>
              <a:cxn ang="0">
                <a:pos x="105" y="381"/>
              </a:cxn>
              <a:cxn ang="0">
                <a:pos x="93" y="404"/>
              </a:cxn>
              <a:cxn ang="0">
                <a:pos x="57" y="426"/>
              </a:cxn>
              <a:cxn ang="0">
                <a:pos x="59" y="437"/>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7" name="Freeform 339"/>
          <p:cNvSpPr>
            <a:spLocks/>
          </p:cNvSpPr>
          <p:nvPr>
            <p:custDataLst>
              <p:tags r:id="rId240"/>
            </p:custDataLst>
          </p:nvPr>
        </p:nvSpPr>
        <p:spPr bwMode="auto">
          <a:xfrm>
            <a:off x="6998965" y="4414639"/>
            <a:ext cx="250825" cy="95250"/>
          </a:xfrm>
          <a:custGeom>
            <a:avLst/>
            <a:gdLst/>
            <a:ahLst/>
            <a:cxnLst>
              <a:cxn ang="0">
                <a:pos x="11" y="50"/>
              </a:cxn>
              <a:cxn ang="0">
                <a:pos x="24" y="32"/>
              </a:cxn>
              <a:cxn ang="0">
                <a:pos x="41" y="7"/>
              </a:cxn>
              <a:cxn ang="0">
                <a:pos x="54" y="0"/>
              </a:cxn>
              <a:cxn ang="0">
                <a:pos x="79" y="2"/>
              </a:cxn>
              <a:cxn ang="0">
                <a:pos x="95" y="2"/>
              </a:cxn>
              <a:cxn ang="0">
                <a:pos x="101" y="5"/>
              </a:cxn>
              <a:cxn ang="0">
                <a:pos x="115" y="15"/>
              </a:cxn>
              <a:cxn ang="0">
                <a:pos x="147" y="27"/>
              </a:cxn>
              <a:cxn ang="0">
                <a:pos x="168" y="37"/>
              </a:cxn>
              <a:cxn ang="0">
                <a:pos x="178" y="53"/>
              </a:cxn>
              <a:cxn ang="0">
                <a:pos x="192" y="61"/>
              </a:cxn>
              <a:cxn ang="0">
                <a:pos x="231" y="60"/>
              </a:cxn>
              <a:cxn ang="0">
                <a:pos x="277" y="51"/>
              </a:cxn>
              <a:cxn ang="0">
                <a:pos x="299" y="39"/>
              </a:cxn>
              <a:cxn ang="0">
                <a:pos x="314" y="34"/>
              </a:cxn>
              <a:cxn ang="0">
                <a:pos x="327" y="35"/>
              </a:cxn>
              <a:cxn ang="0">
                <a:pos x="339" y="31"/>
              </a:cxn>
              <a:cxn ang="0">
                <a:pos x="366" y="34"/>
              </a:cxn>
              <a:cxn ang="0">
                <a:pos x="399" y="59"/>
              </a:cxn>
              <a:cxn ang="0">
                <a:pos x="428" y="89"/>
              </a:cxn>
              <a:cxn ang="0">
                <a:pos x="456" y="105"/>
              </a:cxn>
              <a:cxn ang="0">
                <a:pos x="479" y="107"/>
              </a:cxn>
              <a:cxn ang="0">
                <a:pos x="493" y="108"/>
              </a:cxn>
              <a:cxn ang="0">
                <a:pos x="505" y="125"/>
              </a:cxn>
              <a:cxn ang="0">
                <a:pos x="522" y="140"/>
              </a:cxn>
              <a:cxn ang="0">
                <a:pos x="534" y="139"/>
              </a:cxn>
              <a:cxn ang="0">
                <a:pos x="546" y="128"/>
              </a:cxn>
              <a:cxn ang="0">
                <a:pos x="558" y="134"/>
              </a:cxn>
              <a:cxn ang="0">
                <a:pos x="571" y="145"/>
              </a:cxn>
              <a:cxn ang="0">
                <a:pos x="578" y="160"/>
              </a:cxn>
              <a:cxn ang="0">
                <a:pos x="575" y="173"/>
              </a:cxn>
              <a:cxn ang="0">
                <a:pos x="567" y="182"/>
              </a:cxn>
              <a:cxn ang="0">
                <a:pos x="551" y="178"/>
              </a:cxn>
              <a:cxn ang="0">
                <a:pos x="526" y="170"/>
              </a:cxn>
              <a:cxn ang="0">
                <a:pos x="491" y="172"/>
              </a:cxn>
              <a:cxn ang="0">
                <a:pos x="462" y="170"/>
              </a:cxn>
              <a:cxn ang="0">
                <a:pos x="451" y="160"/>
              </a:cxn>
              <a:cxn ang="0">
                <a:pos x="438" y="154"/>
              </a:cxn>
              <a:cxn ang="0">
                <a:pos x="426" y="160"/>
              </a:cxn>
              <a:cxn ang="0">
                <a:pos x="416" y="170"/>
              </a:cxn>
              <a:cxn ang="0">
                <a:pos x="398" y="171"/>
              </a:cxn>
              <a:cxn ang="0">
                <a:pos x="328" y="153"/>
              </a:cxn>
              <a:cxn ang="0">
                <a:pos x="277" y="132"/>
              </a:cxn>
              <a:cxn ang="0">
                <a:pos x="266" y="123"/>
              </a:cxn>
              <a:cxn ang="0">
                <a:pos x="230" y="119"/>
              </a:cxn>
              <a:cxn ang="0">
                <a:pos x="201" y="113"/>
              </a:cxn>
              <a:cxn ang="0">
                <a:pos x="168" y="111"/>
              </a:cxn>
              <a:cxn ang="0">
                <a:pos x="146" y="111"/>
              </a:cxn>
              <a:cxn ang="0">
                <a:pos x="124" y="105"/>
              </a:cxn>
              <a:cxn ang="0">
                <a:pos x="120" y="99"/>
              </a:cxn>
              <a:cxn ang="0">
                <a:pos x="69" y="97"/>
              </a:cxn>
              <a:cxn ang="0">
                <a:pos x="46" y="88"/>
              </a:cxn>
              <a:cxn ang="0">
                <a:pos x="0" y="55"/>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8" name="Freeform 340"/>
          <p:cNvSpPr>
            <a:spLocks/>
          </p:cNvSpPr>
          <p:nvPr>
            <p:custDataLst>
              <p:tags r:id="rId241"/>
            </p:custDataLst>
          </p:nvPr>
        </p:nvSpPr>
        <p:spPr bwMode="auto">
          <a:xfrm>
            <a:off x="7680003" y="4271764"/>
            <a:ext cx="214312" cy="252413"/>
          </a:xfrm>
          <a:custGeom>
            <a:avLst/>
            <a:gdLst/>
            <a:ahLst/>
            <a:cxnLst>
              <a:cxn ang="0">
                <a:pos x="482" y="479"/>
              </a:cxn>
              <a:cxn ang="0">
                <a:pos x="457" y="465"/>
              </a:cxn>
              <a:cxn ang="0">
                <a:pos x="422" y="434"/>
              </a:cxn>
              <a:cxn ang="0">
                <a:pos x="412" y="417"/>
              </a:cxn>
              <a:cxn ang="0">
                <a:pos x="376" y="410"/>
              </a:cxn>
              <a:cxn ang="0">
                <a:pos x="360" y="406"/>
              </a:cxn>
              <a:cxn ang="0">
                <a:pos x="350" y="396"/>
              </a:cxn>
              <a:cxn ang="0">
                <a:pos x="346" y="374"/>
              </a:cxn>
              <a:cxn ang="0">
                <a:pos x="342" y="332"/>
              </a:cxn>
              <a:cxn ang="0">
                <a:pos x="327" y="303"/>
              </a:cxn>
              <a:cxn ang="0">
                <a:pos x="319" y="277"/>
              </a:cxn>
              <a:cxn ang="0">
                <a:pos x="314" y="244"/>
              </a:cxn>
              <a:cxn ang="0">
                <a:pos x="292" y="223"/>
              </a:cxn>
              <a:cxn ang="0">
                <a:pos x="260" y="205"/>
              </a:cxn>
              <a:cxn ang="0">
                <a:pos x="221" y="190"/>
              </a:cxn>
              <a:cxn ang="0">
                <a:pos x="178" y="181"/>
              </a:cxn>
              <a:cxn ang="0">
                <a:pos x="133" y="178"/>
              </a:cxn>
              <a:cxn ang="0">
                <a:pos x="133" y="156"/>
              </a:cxn>
              <a:cxn ang="0">
                <a:pos x="110" y="145"/>
              </a:cxn>
              <a:cxn ang="0">
                <a:pos x="85" y="130"/>
              </a:cxn>
              <a:cxn ang="0">
                <a:pos x="66" y="111"/>
              </a:cxn>
              <a:cxn ang="0">
                <a:pos x="73" y="133"/>
              </a:cxn>
              <a:cxn ang="0">
                <a:pos x="54" y="147"/>
              </a:cxn>
              <a:cxn ang="0">
                <a:pos x="40" y="178"/>
              </a:cxn>
              <a:cxn ang="0">
                <a:pos x="24" y="220"/>
              </a:cxn>
              <a:cxn ang="0">
                <a:pos x="13" y="265"/>
              </a:cxn>
              <a:cxn ang="0">
                <a:pos x="14" y="237"/>
              </a:cxn>
              <a:cxn ang="0">
                <a:pos x="23" y="209"/>
              </a:cxn>
              <a:cxn ang="0">
                <a:pos x="32" y="181"/>
              </a:cxn>
              <a:cxn ang="0">
                <a:pos x="30" y="143"/>
              </a:cxn>
              <a:cxn ang="0">
                <a:pos x="17" y="111"/>
              </a:cxn>
              <a:cxn ang="0">
                <a:pos x="0" y="73"/>
              </a:cxn>
              <a:cxn ang="0">
                <a:pos x="34" y="59"/>
              </a:cxn>
              <a:cxn ang="0">
                <a:pos x="59" y="55"/>
              </a:cxn>
              <a:cxn ang="0">
                <a:pos x="84" y="58"/>
              </a:cxn>
              <a:cxn ang="0">
                <a:pos x="102" y="66"/>
              </a:cxn>
              <a:cxn ang="0">
                <a:pos x="121" y="82"/>
              </a:cxn>
              <a:cxn ang="0">
                <a:pos x="140" y="111"/>
              </a:cxn>
              <a:cxn ang="0">
                <a:pos x="183" y="103"/>
              </a:cxn>
              <a:cxn ang="0">
                <a:pos x="196" y="96"/>
              </a:cxn>
              <a:cxn ang="0">
                <a:pos x="200" y="90"/>
              </a:cxn>
              <a:cxn ang="0">
                <a:pos x="207" y="73"/>
              </a:cxn>
              <a:cxn ang="0">
                <a:pos x="232" y="54"/>
              </a:cxn>
              <a:cxn ang="0">
                <a:pos x="254" y="49"/>
              </a:cxn>
              <a:cxn ang="0">
                <a:pos x="263" y="30"/>
              </a:cxn>
              <a:cxn ang="0">
                <a:pos x="280" y="9"/>
              </a:cxn>
              <a:cxn ang="0">
                <a:pos x="300" y="1"/>
              </a:cxn>
              <a:cxn ang="0">
                <a:pos x="323" y="0"/>
              </a:cxn>
              <a:cxn ang="0">
                <a:pos x="351" y="8"/>
              </a:cxn>
              <a:cxn ang="0">
                <a:pos x="399" y="38"/>
              </a:cxn>
              <a:cxn ang="0">
                <a:pos x="428" y="53"/>
              </a:cxn>
              <a:cxn ang="0">
                <a:pos x="459" y="60"/>
              </a:cxn>
              <a:cxn ang="0">
                <a:pos x="491" y="67"/>
              </a:cxn>
              <a:cxn ang="0">
                <a:pos x="491" y="326"/>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89" name="Freeform 341"/>
          <p:cNvSpPr>
            <a:spLocks/>
          </p:cNvSpPr>
          <p:nvPr>
            <p:custDataLst>
              <p:tags r:id="rId242"/>
            </p:custDataLst>
          </p:nvPr>
        </p:nvSpPr>
        <p:spPr bwMode="auto">
          <a:xfrm>
            <a:off x="6211565" y="3103364"/>
            <a:ext cx="53975" cy="60325"/>
          </a:xfrm>
          <a:custGeom>
            <a:avLst/>
            <a:gdLst/>
            <a:ahLst/>
            <a:cxnLst>
              <a:cxn ang="0">
                <a:pos x="0" y="19"/>
              </a:cxn>
              <a:cxn ang="0">
                <a:pos x="72" y="0"/>
              </a:cxn>
              <a:cxn ang="0">
                <a:pos x="81" y="6"/>
              </a:cxn>
              <a:cxn ang="0">
                <a:pos x="91" y="14"/>
              </a:cxn>
              <a:cxn ang="0">
                <a:pos x="101" y="25"/>
              </a:cxn>
              <a:cxn ang="0">
                <a:pos x="109" y="37"/>
              </a:cxn>
              <a:cxn ang="0">
                <a:pos x="118" y="49"/>
              </a:cxn>
              <a:cxn ang="0">
                <a:pos x="126" y="62"/>
              </a:cxn>
              <a:cxn ang="0">
                <a:pos x="128" y="68"/>
              </a:cxn>
              <a:cxn ang="0">
                <a:pos x="130" y="74"/>
              </a:cxn>
              <a:cxn ang="0">
                <a:pos x="131" y="80"/>
              </a:cxn>
              <a:cxn ang="0">
                <a:pos x="133" y="86"/>
              </a:cxn>
              <a:cxn ang="0">
                <a:pos x="131" y="92"/>
              </a:cxn>
              <a:cxn ang="0">
                <a:pos x="128" y="97"/>
              </a:cxn>
              <a:cxn ang="0">
                <a:pos x="124" y="102"/>
              </a:cxn>
              <a:cxn ang="0">
                <a:pos x="118" y="107"/>
              </a:cxn>
              <a:cxn ang="0">
                <a:pos x="113" y="111"/>
              </a:cxn>
              <a:cxn ang="0">
                <a:pos x="107" y="114"/>
              </a:cxn>
              <a:cxn ang="0">
                <a:pos x="103" y="117"/>
              </a:cxn>
              <a:cxn ang="0">
                <a:pos x="100" y="117"/>
              </a:cxn>
              <a:cxn ang="0">
                <a:pos x="72" y="95"/>
              </a:cxn>
              <a:cxn ang="0">
                <a:pos x="45" y="70"/>
              </a:cxn>
              <a:cxn ang="0">
                <a:pos x="32" y="58"/>
              </a:cxn>
              <a:cxn ang="0">
                <a:pos x="18" y="46"/>
              </a:cxn>
              <a:cxn ang="0">
                <a:pos x="8" y="33"/>
              </a:cxn>
              <a:cxn ang="0">
                <a:pos x="0" y="19"/>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90" name="Freeform 342"/>
          <p:cNvSpPr>
            <a:spLocks/>
          </p:cNvSpPr>
          <p:nvPr>
            <p:custDataLst>
              <p:tags r:id="rId243"/>
            </p:custDataLst>
          </p:nvPr>
        </p:nvSpPr>
        <p:spPr bwMode="auto">
          <a:xfrm>
            <a:off x="4668515" y="2508052"/>
            <a:ext cx="220663" cy="177800"/>
          </a:xfrm>
          <a:custGeom>
            <a:avLst/>
            <a:gdLst/>
            <a:ahLst/>
            <a:cxnLst>
              <a:cxn ang="0">
                <a:pos x="272" y="36"/>
              </a:cxn>
              <a:cxn ang="0">
                <a:pos x="484" y="86"/>
              </a:cxn>
              <a:cxn ang="0">
                <a:pos x="478" y="109"/>
              </a:cxn>
              <a:cxn ang="0">
                <a:pos x="471" y="129"/>
              </a:cxn>
              <a:cxn ang="0">
                <a:pos x="461" y="145"/>
              </a:cxn>
              <a:cxn ang="0">
                <a:pos x="451" y="153"/>
              </a:cxn>
              <a:cxn ang="0">
                <a:pos x="461" y="184"/>
              </a:cxn>
              <a:cxn ang="0">
                <a:pos x="477" y="215"/>
              </a:cxn>
              <a:cxn ang="0">
                <a:pos x="505" y="258"/>
              </a:cxn>
              <a:cxn ang="0">
                <a:pos x="493" y="271"/>
              </a:cxn>
              <a:cxn ang="0">
                <a:pos x="479" y="292"/>
              </a:cxn>
              <a:cxn ang="0">
                <a:pos x="468" y="314"/>
              </a:cxn>
              <a:cxn ang="0">
                <a:pos x="464" y="339"/>
              </a:cxn>
              <a:cxn ang="0">
                <a:pos x="443" y="338"/>
              </a:cxn>
              <a:cxn ang="0">
                <a:pos x="414" y="335"/>
              </a:cxn>
              <a:cxn ang="0">
                <a:pos x="385" y="331"/>
              </a:cxn>
              <a:cxn ang="0">
                <a:pos x="358" y="326"/>
              </a:cxn>
              <a:cxn ang="0">
                <a:pos x="304" y="325"/>
              </a:cxn>
              <a:cxn ang="0">
                <a:pos x="264" y="321"/>
              </a:cxn>
              <a:cxn ang="0">
                <a:pos x="248" y="317"/>
              </a:cxn>
              <a:cxn ang="0">
                <a:pos x="232" y="310"/>
              </a:cxn>
              <a:cxn ang="0">
                <a:pos x="213" y="300"/>
              </a:cxn>
              <a:cxn ang="0">
                <a:pos x="180" y="289"/>
              </a:cxn>
              <a:cxn ang="0">
                <a:pos x="146" y="273"/>
              </a:cxn>
              <a:cxn ang="0">
                <a:pos x="98" y="249"/>
              </a:cxn>
              <a:cxn ang="0">
                <a:pos x="62" y="206"/>
              </a:cxn>
              <a:cxn ang="0">
                <a:pos x="52" y="169"/>
              </a:cxn>
              <a:cxn ang="0">
                <a:pos x="36" y="124"/>
              </a:cxn>
              <a:cxn ang="0">
                <a:pos x="15" y="83"/>
              </a:cxn>
              <a:cxn ang="0">
                <a:pos x="2" y="64"/>
              </a:cxn>
              <a:cxn ang="0">
                <a:pos x="5" y="61"/>
              </a:cxn>
              <a:cxn ang="0">
                <a:pos x="11" y="56"/>
              </a:cxn>
              <a:cxn ang="0">
                <a:pos x="11" y="48"/>
              </a:cxn>
              <a:cxn ang="0">
                <a:pos x="11" y="43"/>
              </a:cxn>
              <a:cxn ang="0">
                <a:pos x="34" y="34"/>
              </a:cxn>
              <a:cxn ang="0">
                <a:pos x="73" y="22"/>
              </a:cxn>
              <a:cxn ang="0">
                <a:pos x="128" y="8"/>
              </a:cxn>
              <a:cxn ang="0">
                <a:pos x="173" y="11"/>
              </a:cxn>
              <a:cxn ang="0">
                <a:pos x="188" y="28"/>
              </a:cxn>
              <a:cxn ang="0">
                <a:pos x="201" y="35"/>
              </a:cxn>
              <a:cxn ang="0">
                <a:pos x="219" y="36"/>
              </a:cxn>
              <a:cxn ang="0">
                <a:pos x="239" y="36"/>
              </a:cxn>
              <a:cxn ang="0">
                <a:pos x="259" y="24"/>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91" name="Freeform 343"/>
          <p:cNvSpPr>
            <a:spLocks/>
          </p:cNvSpPr>
          <p:nvPr>
            <p:custDataLst>
              <p:tags r:id="rId244"/>
            </p:custDataLst>
          </p:nvPr>
        </p:nvSpPr>
        <p:spPr bwMode="auto">
          <a:xfrm>
            <a:off x="4732015" y="2712839"/>
            <a:ext cx="146050" cy="71438"/>
          </a:xfrm>
          <a:custGeom>
            <a:avLst/>
            <a:gdLst/>
            <a:ahLst/>
            <a:cxnLst>
              <a:cxn ang="0">
                <a:pos x="312" y="0"/>
              </a:cxn>
              <a:cxn ang="0">
                <a:pos x="186" y="0"/>
              </a:cxn>
              <a:cxn ang="0">
                <a:pos x="168" y="8"/>
              </a:cxn>
              <a:cxn ang="0">
                <a:pos x="144" y="21"/>
              </a:cxn>
              <a:cxn ang="0">
                <a:pos x="132" y="27"/>
              </a:cxn>
              <a:cxn ang="0">
                <a:pos x="119" y="32"/>
              </a:cxn>
              <a:cxn ang="0">
                <a:pos x="112" y="34"/>
              </a:cxn>
              <a:cxn ang="0">
                <a:pos x="105" y="35"/>
              </a:cxn>
              <a:cxn ang="0">
                <a:pos x="99" y="36"/>
              </a:cxn>
              <a:cxn ang="0">
                <a:pos x="93" y="37"/>
              </a:cxn>
              <a:cxn ang="0">
                <a:pos x="88" y="36"/>
              </a:cxn>
              <a:cxn ang="0">
                <a:pos x="84" y="35"/>
              </a:cxn>
              <a:cxn ang="0">
                <a:pos x="78" y="32"/>
              </a:cxn>
              <a:cxn ang="0">
                <a:pos x="74" y="30"/>
              </a:cxn>
              <a:cxn ang="0">
                <a:pos x="66" y="24"/>
              </a:cxn>
              <a:cxn ang="0">
                <a:pos x="59" y="18"/>
              </a:cxn>
              <a:cxn ang="0">
                <a:pos x="49" y="34"/>
              </a:cxn>
              <a:cxn ang="0">
                <a:pos x="37" y="51"/>
              </a:cxn>
              <a:cxn ang="0">
                <a:pos x="30" y="60"/>
              </a:cxn>
              <a:cxn ang="0">
                <a:pos x="21" y="68"/>
              </a:cxn>
              <a:cxn ang="0">
                <a:pos x="11" y="75"/>
              </a:cxn>
              <a:cxn ang="0">
                <a:pos x="0" y="80"/>
              </a:cxn>
              <a:cxn ang="0">
                <a:pos x="12" y="90"/>
              </a:cxn>
              <a:cxn ang="0">
                <a:pos x="23" y="100"/>
              </a:cxn>
              <a:cxn ang="0">
                <a:pos x="33" y="108"/>
              </a:cxn>
              <a:cxn ang="0">
                <a:pos x="44" y="116"/>
              </a:cxn>
              <a:cxn ang="0">
                <a:pos x="55" y="122"/>
              </a:cxn>
              <a:cxn ang="0">
                <a:pos x="66" y="129"/>
              </a:cxn>
              <a:cxn ang="0">
                <a:pos x="79" y="135"/>
              </a:cxn>
              <a:cxn ang="0">
                <a:pos x="93" y="141"/>
              </a:cxn>
              <a:cxn ang="0">
                <a:pos x="259" y="141"/>
              </a:cxn>
              <a:cxn ang="0">
                <a:pos x="269" y="124"/>
              </a:cxn>
              <a:cxn ang="0">
                <a:pos x="281" y="107"/>
              </a:cxn>
              <a:cxn ang="0">
                <a:pos x="292" y="92"/>
              </a:cxn>
              <a:cxn ang="0">
                <a:pos x="304" y="78"/>
              </a:cxn>
              <a:cxn ang="0">
                <a:pos x="315" y="64"/>
              </a:cxn>
              <a:cxn ang="0">
                <a:pos x="324" y="48"/>
              </a:cxn>
              <a:cxn ang="0">
                <a:pos x="333" y="34"/>
              </a:cxn>
              <a:cxn ang="0">
                <a:pos x="338" y="18"/>
              </a:cxn>
              <a:cxn ang="0">
                <a:pos x="312" y="0"/>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92" name="Freeform 344"/>
          <p:cNvSpPr>
            <a:spLocks/>
          </p:cNvSpPr>
          <p:nvPr>
            <p:custDataLst>
              <p:tags r:id="rId245"/>
            </p:custDataLst>
          </p:nvPr>
        </p:nvSpPr>
        <p:spPr bwMode="auto">
          <a:xfrm>
            <a:off x="4832028" y="2368352"/>
            <a:ext cx="111125" cy="65087"/>
          </a:xfrm>
          <a:custGeom>
            <a:avLst/>
            <a:gdLst/>
            <a:ahLst/>
            <a:cxnLst>
              <a:cxn ang="0">
                <a:pos x="259" y="129"/>
              </a:cxn>
              <a:cxn ang="0">
                <a:pos x="255" y="102"/>
              </a:cxn>
              <a:cxn ang="0">
                <a:pos x="252" y="80"/>
              </a:cxn>
              <a:cxn ang="0">
                <a:pos x="252" y="63"/>
              </a:cxn>
              <a:cxn ang="0">
                <a:pos x="253" y="50"/>
              </a:cxn>
              <a:cxn ang="0">
                <a:pos x="257" y="29"/>
              </a:cxn>
              <a:cxn ang="0">
                <a:pos x="259" y="12"/>
              </a:cxn>
              <a:cxn ang="0">
                <a:pos x="258" y="14"/>
              </a:cxn>
              <a:cxn ang="0">
                <a:pos x="256" y="16"/>
              </a:cxn>
              <a:cxn ang="0">
                <a:pos x="253" y="17"/>
              </a:cxn>
              <a:cxn ang="0">
                <a:pos x="249" y="18"/>
              </a:cxn>
              <a:cxn ang="0">
                <a:pos x="239" y="19"/>
              </a:cxn>
              <a:cxn ang="0">
                <a:pos x="228" y="19"/>
              </a:cxn>
              <a:cxn ang="0">
                <a:pos x="205" y="19"/>
              </a:cxn>
              <a:cxn ang="0">
                <a:pos x="192" y="18"/>
              </a:cxn>
              <a:cxn ang="0">
                <a:pos x="181" y="17"/>
              </a:cxn>
              <a:cxn ang="0">
                <a:pos x="172" y="15"/>
              </a:cxn>
              <a:cxn ang="0">
                <a:pos x="163" y="12"/>
              </a:cxn>
              <a:cxn ang="0">
                <a:pos x="156" y="9"/>
              </a:cxn>
              <a:cxn ang="0">
                <a:pos x="146" y="6"/>
              </a:cxn>
              <a:cxn ang="0">
                <a:pos x="134" y="3"/>
              </a:cxn>
              <a:cxn ang="0">
                <a:pos x="118" y="1"/>
              </a:cxn>
              <a:cxn ang="0">
                <a:pos x="99" y="0"/>
              </a:cxn>
              <a:cxn ang="0">
                <a:pos x="83" y="0"/>
              </a:cxn>
              <a:cxn ang="0">
                <a:pos x="67" y="0"/>
              </a:cxn>
              <a:cxn ang="0">
                <a:pos x="50" y="0"/>
              </a:cxn>
              <a:cxn ang="0">
                <a:pos x="34" y="2"/>
              </a:cxn>
              <a:cxn ang="0">
                <a:pos x="27" y="4"/>
              </a:cxn>
              <a:cxn ang="0">
                <a:pos x="21" y="6"/>
              </a:cxn>
              <a:cxn ang="0">
                <a:pos x="14" y="9"/>
              </a:cxn>
              <a:cxn ang="0">
                <a:pos x="10" y="13"/>
              </a:cxn>
              <a:cxn ang="0">
                <a:pos x="5" y="17"/>
              </a:cxn>
              <a:cxn ang="0">
                <a:pos x="2" y="22"/>
              </a:cxn>
              <a:cxn ang="0">
                <a:pos x="0" y="29"/>
              </a:cxn>
              <a:cxn ang="0">
                <a:pos x="0" y="36"/>
              </a:cxn>
              <a:cxn ang="0">
                <a:pos x="0" y="48"/>
              </a:cxn>
              <a:cxn ang="0">
                <a:pos x="3" y="58"/>
              </a:cxn>
              <a:cxn ang="0">
                <a:pos x="6" y="65"/>
              </a:cxn>
              <a:cxn ang="0">
                <a:pos x="12" y="71"/>
              </a:cxn>
              <a:cxn ang="0">
                <a:pos x="17" y="76"/>
              </a:cxn>
              <a:cxn ang="0">
                <a:pos x="24" y="80"/>
              </a:cxn>
              <a:cxn ang="0">
                <a:pos x="31" y="83"/>
              </a:cxn>
              <a:cxn ang="0">
                <a:pos x="37" y="85"/>
              </a:cxn>
              <a:cxn ang="0">
                <a:pos x="50" y="88"/>
              </a:cxn>
              <a:cxn ang="0">
                <a:pos x="61" y="92"/>
              </a:cxn>
              <a:cxn ang="0">
                <a:pos x="65" y="95"/>
              </a:cxn>
              <a:cxn ang="0">
                <a:pos x="67" y="99"/>
              </a:cxn>
              <a:cxn ang="0">
                <a:pos x="67" y="105"/>
              </a:cxn>
              <a:cxn ang="0">
                <a:pos x="66" y="111"/>
              </a:cxn>
              <a:cxn ang="0">
                <a:pos x="81" y="110"/>
              </a:cxn>
              <a:cxn ang="0">
                <a:pos x="91" y="108"/>
              </a:cxn>
              <a:cxn ang="0">
                <a:pos x="98" y="106"/>
              </a:cxn>
              <a:cxn ang="0">
                <a:pos x="105" y="105"/>
              </a:cxn>
              <a:cxn ang="0">
                <a:pos x="120" y="106"/>
              </a:cxn>
              <a:cxn ang="0">
                <a:pos x="140" y="108"/>
              </a:cxn>
              <a:cxn ang="0">
                <a:pos x="166" y="112"/>
              </a:cxn>
              <a:cxn ang="0">
                <a:pos x="192" y="117"/>
              </a:cxn>
              <a:cxn ang="0">
                <a:pos x="238" y="125"/>
              </a:cxn>
              <a:cxn ang="0">
                <a:pos x="259" y="129"/>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93" name="Freeform 345"/>
          <p:cNvSpPr>
            <a:spLocks/>
          </p:cNvSpPr>
          <p:nvPr>
            <p:custDataLst>
              <p:tags r:id="rId246"/>
            </p:custDataLst>
          </p:nvPr>
        </p:nvSpPr>
        <p:spPr bwMode="auto">
          <a:xfrm>
            <a:off x="4844728" y="2716014"/>
            <a:ext cx="179387" cy="142875"/>
          </a:xfrm>
          <a:custGeom>
            <a:avLst/>
            <a:gdLst/>
            <a:ahLst/>
            <a:cxnLst>
              <a:cxn ang="0">
                <a:pos x="418" y="170"/>
              </a:cxn>
              <a:cxn ang="0">
                <a:pos x="398" y="188"/>
              </a:cxn>
              <a:cxn ang="0">
                <a:pos x="383" y="206"/>
              </a:cxn>
              <a:cxn ang="0">
                <a:pos x="384" y="221"/>
              </a:cxn>
              <a:cxn ang="0">
                <a:pos x="389" y="237"/>
              </a:cxn>
              <a:cxn ang="0">
                <a:pos x="375" y="244"/>
              </a:cxn>
              <a:cxn ang="0">
                <a:pos x="347" y="238"/>
              </a:cxn>
              <a:cxn ang="0">
                <a:pos x="324" y="235"/>
              </a:cxn>
              <a:cxn ang="0">
                <a:pos x="295" y="235"/>
              </a:cxn>
              <a:cxn ang="0">
                <a:pos x="263" y="243"/>
              </a:cxn>
              <a:cxn ang="0">
                <a:pos x="232" y="254"/>
              </a:cxn>
              <a:cxn ang="0">
                <a:pos x="197" y="267"/>
              </a:cxn>
              <a:cxn ang="0">
                <a:pos x="100" y="240"/>
              </a:cxn>
              <a:cxn ang="0">
                <a:pos x="85" y="226"/>
              </a:cxn>
              <a:cxn ang="0">
                <a:pos x="70" y="214"/>
              </a:cxn>
              <a:cxn ang="0">
                <a:pos x="37" y="192"/>
              </a:cxn>
              <a:cxn ang="0">
                <a:pos x="22" y="180"/>
              </a:cxn>
              <a:cxn ang="0">
                <a:pos x="11" y="167"/>
              </a:cxn>
              <a:cxn ang="0">
                <a:pos x="2" y="150"/>
              </a:cxn>
              <a:cxn ang="0">
                <a:pos x="0" y="129"/>
              </a:cxn>
              <a:cxn ang="0">
                <a:pos x="50" y="66"/>
              </a:cxn>
              <a:cxn ang="0">
                <a:pos x="71" y="36"/>
              </a:cxn>
              <a:cxn ang="0">
                <a:pos x="80" y="22"/>
              </a:cxn>
              <a:cxn ang="0">
                <a:pos x="85" y="6"/>
              </a:cxn>
              <a:cxn ang="0">
                <a:pos x="123" y="10"/>
              </a:cxn>
              <a:cxn ang="0">
                <a:pos x="153" y="18"/>
              </a:cxn>
              <a:cxn ang="0">
                <a:pos x="180" y="27"/>
              </a:cxn>
              <a:cxn ang="0">
                <a:pos x="205" y="31"/>
              </a:cxn>
              <a:cxn ang="0">
                <a:pos x="214" y="29"/>
              </a:cxn>
              <a:cxn ang="0">
                <a:pos x="221" y="26"/>
              </a:cxn>
              <a:cxn ang="0">
                <a:pos x="232" y="15"/>
              </a:cxn>
              <a:cxn ang="0">
                <a:pos x="242" y="5"/>
              </a:cxn>
              <a:cxn ang="0">
                <a:pos x="250" y="2"/>
              </a:cxn>
              <a:cxn ang="0">
                <a:pos x="259" y="0"/>
              </a:cxn>
              <a:cxn ang="0">
                <a:pos x="275" y="2"/>
              </a:cxn>
              <a:cxn ang="0">
                <a:pos x="289" y="7"/>
              </a:cxn>
              <a:cxn ang="0">
                <a:pos x="302" y="15"/>
              </a:cxn>
              <a:cxn ang="0">
                <a:pos x="310" y="26"/>
              </a:cxn>
              <a:cxn ang="0">
                <a:pos x="325" y="53"/>
              </a:cxn>
              <a:cxn ang="0">
                <a:pos x="337" y="82"/>
              </a:cxn>
              <a:cxn ang="0">
                <a:pos x="349" y="113"/>
              </a:cxn>
              <a:cxn ang="0">
                <a:pos x="356" y="126"/>
              </a:cxn>
              <a:cxn ang="0">
                <a:pos x="365" y="138"/>
              </a:cxn>
              <a:cxn ang="0">
                <a:pos x="376" y="147"/>
              </a:cxn>
              <a:cxn ang="0">
                <a:pos x="389" y="156"/>
              </a:cxn>
              <a:cxn ang="0">
                <a:pos x="405" y="160"/>
              </a:cxn>
              <a:cxn ang="0">
                <a:pos x="425" y="161"/>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00B05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94" name="Freeform 346"/>
          <p:cNvSpPr>
            <a:spLocks/>
          </p:cNvSpPr>
          <p:nvPr>
            <p:custDataLst>
              <p:tags r:id="rId247"/>
            </p:custDataLst>
          </p:nvPr>
        </p:nvSpPr>
        <p:spPr bwMode="auto">
          <a:xfrm>
            <a:off x="2844478" y="3754239"/>
            <a:ext cx="14287" cy="55563"/>
          </a:xfrm>
          <a:custGeom>
            <a:avLst/>
            <a:gdLst/>
            <a:ahLst/>
            <a:cxnLst>
              <a:cxn ang="0">
                <a:pos x="13" y="6"/>
              </a:cxn>
              <a:cxn ang="0">
                <a:pos x="0" y="19"/>
              </a:cxn>
              <a:cxn ang="0">
                <a:pos x="5" y="21"/>
              </a:cxn>
              <a:cxn ang="0">
                <a:pos x="14" y="25"/>
              </a:cxn>
              <a:cxn ang="0">
                <a:pos x="19" y="27"/>
              </a:cxn>
              <a:cxn ang="0">
                <a:pos x="23" y="29"/>
              </a:cxn>
              <a:cxn ang="0">
                <a:pos x="27" y="30"/>
              </a:cxn>
              <a:cxn ang="0">
                <a:pos x="33" y="31"/>
              </a:cxn>
              <a:cxn ang="0">
                <a:pos x="33" y="0"/>
              </a:cxn>
              <a:cxn ang="0">
                <a:pos x="20" y="0"/>
              </a:cxn>
              <a:cxn ang="0">
                <a:pos x="13" y="6"/>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95" name="Freeform 347"/>
          <p:cNvSpPr>
            <a:spLocks/>
          </p:cNvSpPr>
          <p:nvPr>
            <p:custDataLst>
              <p:tags r:id="rId248"/>
            </p:custDataLst>
          </p:nvPr>
        </p:nvSpPr>
        <p:spPr bwMode="auto">
          <a:xfrm>
            <a:off x="4949503" y="2708077"/>
            <a:ext cx="85725" cy="79375"/>
          </a:xfrm>
          <a:custGeom>
            <a:avLst/>
            <a:gdLst/>
            <a:ahLst/>
            <a:cxnLst>
              <a:cxn ang="0">
                <a:pos x="6" y="19"/>
              </a:cxn>
              <a:cxn ang="0">
                <a:pos x="52" y="0"/>
              </a:cxn>
              <a:cxn ang="0">
                <a:pos x="92" y="19"/>
              </a:cxn>
              <a:cxn ang="0">
                <a:pos x="119" y="31"/>
              </a:cxn>
              <a:cxn ang="0">
                <a:pos x="146" y="63"/>
              </a:cxn>
              <a:cxn ang="0">
                <a:pos x="166" y="93"/>
              </a:cxn>
              <a:cxn ang="0">
                <a:pos x="192" y="118"/>
              </a:cxn>
              <a:cxn ang="0">
                <a:pos x="152" y="124"/>
              </a:cxn>
              <a:cxn ang="0">
                <a:pos x="126" y="130"/>
              </a:cxn>
              <a:cxn ang="0">
                <a:pos x="126" y="154"/>
              </a:cxn>
              <a:cxn ang="0">
                <a:pos x="106" y="154"/>
              </a:cxn>
              <a:cxn ang="0">
                <a:pos x="99" y="146"/>
              </a:cxn>
              <a:cxn ang="0">
                <a:pos x="93" y="137"/>
              </a:cxn>
              <a:cxn ang="0">
                <a:pos x="88" y="126"/>
              </a:cxn>
              <a:cxn ang="0">
                <a:pos x="82" y="115"/>
              </a:cxn>
              <a:cxn ang="0">
                <a:pos x="74" y="93"/>
              </a:cxn>
              <a:cxn ang="0">
                <a:pos x="65" y="71"/>
              </a:cxn>
              <a:cxn ang="0">
                <a:pos x="60" y="61"/>
              </a:cxn>
              <a:cxn ang="0">
                <a:pos x="55" y="50"/>
              </a:cxn>
              <a:cxn ang="0">
                <a:pos x="48" y="42"/>
              </a:cxn>
              <a:cxn ang="0">
                <a:pos x="41" y="34"/>
              </a:cxn>
              <a:cxn ang="0">
                <a:pos x="33" y="28"/>
              </a:cxn>
              <a:cxn ang="0">
                <a:pos x="24" y="23"/>
              </a:cxn>
              <a:cxn ang="0">
                <a:pos x="18" y="22"/>
              </a:cxn>
              <a:cxn ang="0">
                <a:pos x="12" y="20"/>
              </a:cxn>
              <a:cxn ang="0">
                <a:pos x="6" y="20"/>
              </a:cxn>
              <a:cxn ang="0">
                <a:pos x="0" y="19"/>
              </a:cxn>
              <a:cxn ang="0">
                <a:pos x="6" y="19"/>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96" name="Freeform 348"/>
          <p:cNvSpPr>
            <a:spLocks/>
          </p:cNvSpPr>
          <p:nvPr>
            <p:custDataLst>
              <p:tags r:id="rId249"/>
            </p:custDataLst>
          </p:nvPr>
        </p:nvSpPr>
        <p:spPr bwMode="auto">
          <a:xfrm>
            <a:off x="4866953" y="2590602"/>
            <a:ext cx="381000" cy="247650"/>
          </a:xfrm>
          <a:custGeom>
            <a:avLst/>
            <a:gdLst/>
            <a:ahLst/>
            <a:cxnLst>
              <a:cxn ang="0">
                <a:pos x="392" y="340"/>
              </a:cxn>
              <a:cxn ang="0">
                <a:pos x="319" y="253"/>
              </a:cxn>
              <a:cxn ang="0">
                <a:pos x="206" y="241"/>
              </a:cxn>
              <a:cxn ang="0">
                <a:pos x="191" y="243"/>
              </a:cxn>
              <a:cxn ang="0">
                <a:pos x="178" y="251"/>
              </a:cxn>
              <a:cxn ang="0">
                <a:pos x="162" y="267"/>
              </a:cxn>
              <a:cxn ang="0">
                <a:pos x="151" y="271"/>
              </a:cxn>
              <a:cxn ang="0">
                <a:pos x="121" y="268"/>
              </a:cxn>
              <a:cxn ang="0">
                <a:pos x="79" y="255"/>
              </a:cxn>
              <a:cxn ang="0">
                <a:pos x="26" y="247"/>
              </a:cxn>
              <a:cxn ang="0">
                <a:pos x="8" y="212"/>
              </a:cxn>
              <a:cxn ang="0">
                <a:pos x="13" y="187"/>
              </a:cxn>
              <a:cxn ang="0">
                <a:pos x="13" y="180"/>
              </a:cxn>
              <a:cxn ang="0">
                <a:pos x="23" y="144"/>
              </a:cxn>
              <a:cxn ang="0">
                <a:pos x="44" y="112"/>
              </a:cxn>
              <a:cxn ang="0">
                <a:pos x="54" y="92"/>
              </a:cxn>
              <a:cxn ang="0">
                <a:pos x="26" y="50"/>
              </a:cxn>
              <a:cxn ang="0">
                <a:pos x="173" y="26"/>
              </a:cxn>
              <a:cxn ang="0">
                <a:pos x="339" y="50"/>
              </a:cxn>
              <a:cxn ang="0">
                <a:pos x="392" y="13"/>
              </a:cxn>
              <a:cxn ang="0">
                <a:pos x="485" y="0"/>
              </a:cxn>
              <a:cxn ang="0">
                <a:pos x="579" y="38"/>
              </a:cxn>
              <a:cxn ang="0">
                <a:pos x="638" y="111"/>
              </a:cxn>
              <a:cxn ang="0">
                <a:pos x="725" y="111"/>
              </a:cxn>
              <a:cxn ang="0">
                <a:pos x="838" y="155"/>
              </a:cxn>
              <a:cxn ang="0">
                <a:pos x="864" y="235"/>
              </a:cxn>
              <a:cxn ang="0">
                <a:pos x="804" y="272"/>
              </a:cxn>
              <a:cxn ang="0">
                <a:pos x="754" y="313"/>
              </a:cxn>
              <a:cxn ang="0">
                <a:pos x="688" y="330"/>
              </a:cxn>
              <a:cxn ang="0">
                <a:pos x="663" y="343"/>
              </a:cxn>
              <a:cxn ang="0">
                <a:pos x="648" y="358"/>
              </a:cxn>
              <a:cxn ang="0">
                <a:pos x="646" y="375"/>
              </a:cxn>
              <a:cxn ang="0">
                <a:pos x="653" y="390"/>
              </a:cxn>
              <a:cxn ang="0">
                <a:pos x="666" y="401"/>
              </a:cxn>
              <a:cxn ang="0">
                <a:pos x="711" y="396"/>
              </a:cxn>
              <a:cxn ang="0">
                <a:pos x="741" y="394"/>
              </a:cxn>
              <a:cxn ang="0">
                <a:pos x="734" y="403"/>
              </a:cxn>
              <a:cxn ang="0">
                <a:pos x="716" y="421"/>
              </a:cxn>
              <a:cxn ang="0">
                <a:pos x="698" y="438"/>
              </a:cxn>
              <a:cxn ang="0">
                <a:pos x="689" y="419"/>
              </a:cxn>
              <a:cxn ang="0">
                <a:pos x="671" y="408"/>
              </a:cxn>
              <a:cxn ang="0">
                <a:pos x="666" y="423"/>
              </a:cxn>
              <a:cxn ang="0">
                <a:pos x="643" y="442"/>
              </a:cxn>
              <a:cxn ang="0">
                <a:pos x="619" y="460"/>
              </a:cxn>
              <a:cxn ang="0">
                <a:pos x="611" y="469"/>
              </a:cxn>
              <a:cxn ang="0">
                <a:pos x="595" y="464"/>
              </a:cxn>
              <a:cxn ang="0">
                <a:pos x="584" y="455"/>
              </a:cxn>
              <a:cxn ang="0">
                <a:pos x="575" y="439"/>
              </a:cxn>
              <a:cxn ang="0">
                <a:pos x="572" y="408"/>
              </a:cxn>
              <a:cxn ang="0">
                <a:pos x="548" y="404"/>
              </a:cxn>
              <a:cxn ang="0">
                <a:pos x="518" y="389"/>
              </a:cxn>
              <a:cxn ang="0">
                <a:pos x="559" y="379"/>
              </a:cxn>
              <a:cxn ang="0">
                <a:pos x="625" y="370"/>
              </a:cxn>
              <a:cxn ang="0">
                <a:pos x="493" y="354"/>
              </a:cxn>
              <a:cxn ang="0">
                <a:pos x="445" y="333"/>
              </a:cxn>
              <a:cxn ang="0">
                <a:pos x="398" y="369"/>
              </a:cxn>
              <a:cxn ang="0">
                <a:pos x="380" y="395"/>
              </a:cxn>
              <a:cxn ang="0">
                <a:pos x="353" y="400"/>
              </a:cxn>
              <a:cxn ang="0">
                <a:pos x="328" y="392"/>
              </a:cxn>
              <a:cxn ang="0">
                <a:pos x="306" y="376"/>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397" name="Freeform 349"/>
          <p:cNvSpPr>
            <a:spLocks/>
          </p:cNvSpPr>
          <p:nvPr>
            <p:custDataLst>
              <p:tags r:id="rId250"/>
            </p:custDataLst>
          </p:nvPr>
        </p:nvSpPr>
        <p:spPr bwMode="auto">
          <a:xfrm>
            <a:off x="5378128" y="2933502"/>
            <a:ext cx="47625" cy="63500"/>
          </a:xfrm>
          <a:custGeom>
            <a:avLst/>
            <a:gdLst/>
            <a:ahLst/>
            <a:cxnLst>
              <a:cxn ang="0">
                <a:pos x="48" y="0"/>
              </a:cxn>
              <a:cxn ang="0">
                <a:pos x="81" y="31"/>
              </a:cxn>
              <a:cxn ang="0">
                <a:pos x="94" y="67"/>
              </a:cxn>
              <a:cxn ang="0">
                <a:pos x="107" y="86"/>
              </a:cxn>
              <a:cxn ang="0">
                <a:pos x="107" y="117"/>
              </a:cxn>
              <a:cxn ang="0">
                <a:pos x="107" y="123"/>
              </a:cxn>
              <a:cxn ang="0">
                <a:pos x="88" y="114"/>
              </a:cxn>
              <a:cxn ang="0">
                <a:pos x="73" y="105"/>
              </a:cxn>
              <a:cxn ang="0">
                <a:pos x="61" y="98"/>
              </a:cxn>
              <a:cxn ang="0">
                <a:pos x="54" y="92"/>
              </a:cxn>
              <a:cxn ang="0">
                <a:pos x="51" y="83"/>
              </a:cxn>
              <a:cxn ang="0">
                <a:pos x="48" y="73"/>
              </a:cxn>
              <a:cxn ang="0">
                <a:pos x="39" y="74"/>
              </a:cxn>
              <a:cxn ang="0">
                <a:pos x="32" y="73"/>
              </a:cxn>
              <a:cxn ang="0">
                <a:pos x="26" y="72"/>
              </a:cxn>
              <a:cxn ang="0">
                <a:pos x="21" y="70"/>
              </a:cxn>
              <a:cxn ang="0">
                <a:pos x="17" y="67"/>
              </a:cxn>
              <a:cxn ang="0">
                <a:pos x="14" y="63"/>
              </a:cxn>
              <a:cxn ang="0">
                <a:pos x="11" y="59"/>
              </a:cxn>
              <a:cxn ang="0">
                <a:pos x="9" y="54"/>
              </a:cxn>
              <a:cxn ang="0">
                <a:pos x="4" y="31"/>
              </a:cxn>
              <a:cxn ang="0">
                <a:pos x="0" y="6"/>
              </a:cxn>
              <a:cxn ang="0">
                <a:pos x="34" y="0"/>
              </a:cxn>
              <a:cxn ang="0">
                <a:pos x="48" y="0"/>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98" name="Freeform 350"/>
          <p:cNvSpPr>
            <a:spLocks/>
          </p:cNvSpPr>
          <p:nvPr>
            <p:custDataLst>
              <p:tags r:id="rId251"/>
            </p:custDataLst>
          </p:nvPr>
        </p:nvSpPr>
        <p:spPr bwMode="auto">
          <a:xfrm>
            <a:off x="5921053" y="2947789"/>
            <a:ext cx="207962" cy="122238"/>
          </a:xfrm>
          <a:custGeom>
            <a:avLst/>
            <a:gdLst/>
            <a:ahLst/>
            <a:cxnLst>
              <a:cxn ang="0">
                <a:pos x="106" y="67"/>
              </a:cxn>
              <a:cxn ang="0">
                <a:pos x="166" y="86"/>
              </a:cxn>
              <a:cxn ang="0">
                <a:pos x="272" y="105"/>
              </a:cxn>
              <a:cxn ang="0">
                <a:pos x="372" y="86"/>
              </a:cxn>
              <a:cxn ang="0">
                <a:pos x="383" y="95"/>
              </a:cxn>
              <a:cxn ang="0">
                <a:pos x="391" y="114"/>
              </a:cxn>
              <a:cxn ang="0">
                <a:pos x="406" y="124"/>
              </a:cxn>
              <a:cxn ang="0">
                <a:pos x="424" y="129"/>
              </a:cxn>
              <a:cxn ang="0">
                <a:pos x="433" y="134"/>
              </a:cxn>
              <a:cxn ang="0">
                <a:pos x="441" y="141"/>
              </a:cxn>
              <a:cxn ang="0">
                <a:pos x="448" y="151"/>
              </a:cxn>
              <a:cxn ang="0">
                <a:pos x="455" y="170"/>
              </a:cxn>
              <a:cxn ang="0">
                <a:pos x="471" y="190"/>
              </a:cxn>
              <a:cxn ang="0">
                <a:pos x="350" y="202"/>
              </a:cxn>
              <a:cxn ang="0">
                <a:pos x="330" y="224"/>
              </a:cxn>
              <a:cxn ang="0">
                <a:pos x="317" y="233"/>
              </a:cxn>
              <a:cxn ang="0">
                <a:pos x="306" y="233"/>
              </a:cxn>
              <a:cxn ang="0">
                <a:pos x="298" y="230"/>
              </a:cxn>
              <a:cxn ang="0">
                <a:pos x="292" y="224"/>
              </a:cxn>
              <a:cxn ang="0">
                <a:pos x="289" y="216"/>
              </a:cxn>
              <a:cxn ang="0">
                <a:pos x="284" y="199"/>
              </a:cxn>
              <a:cxn ang="0">
                <a:pos x="278" y="174"/>
              </a:cxn>
              <a:cxn ang="0">
                <a:pos x="269" y="155"/>
              </a:cxn>
              <a:cxn ang="0">
                <a:pos x="258" y="148"/>
              </a:cxn>
              <a:cxn ang="0">
                <a:pos x="246" y="141"/>
              </a:cxn>
              <a:cxn ang="0">
                <a:pos x="236" y="133"/>
              </a:cxn>
              <a:cxn ang="0">
                <a:pos x="224" y="140"/>
              </a:cxn>
              <a:cxn ang="0">
                <a:pos x="207" y="162"/>
              </a:cxn>
              <a:cxn ang="0">
                <a:pos x="200" y="177"/>
              </a:cxn>
              <a:cxn ang="0">
                <a:pos x="188" y="190"/>
              </a:cxn>
              <a:cxn ang="0">
                <a:pos x="167" y="201"/>
              </a:cxn>
              <a:cxn ang="0">
                <a:pos x="147" y="213"/>
              </a:cxn>
              <a:cxn ang="0">
                <a:pos x="130" y="219"/>
              </a:cxn>
              <a:cxn ang="0">
                <a:pos x="114" y="222"/>
              </a:cxn>
              <a:cxn ang="0">
                <a:pos x="97" y="221"/>
              </a:cxn>
              <a:cxn ang="0">
                <a:pos x="82" y="217"/>
              </a:cxn>
              <a:cxn ang="0">
                <a:pos x="63" y="205"/>
              </a:cxn>
              <a:cxn ang="0">
                <a:pos x="59" y="197"/>
              </a:cxn>
              <a:cxn ang="0">
                <a:pos x="59" y="135"/>
              </a:cxn>
              <a:cxn ang="0">
                <a:pos x="0" y="98"/>
              </a:cxn>
              <a:cxn ang="0">
                <a:pos x="53" y="80"/>
              </a:cxn>
              <a:cxn ang="0">
                <a:pos x="86" y="30"/>
              </a:cxn>
              <a:cxn ang="0">
                <a:pos x="133" y="0"/>
              </a:cxn>
              <a:cxn ang="0">
                <a:pos x="166" y="42"/>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399" name="Freeform 351"/>
          <p:cNvSpPr>
            <a:spLocks/>
          </p:cNvSpPr>
          <p:nvPr>
            <p:custDataLst>
              <p:tags r:id="rId252"/>
            </p:custDataLst>
          </p:nvPr>
        </p:nvSpPr>
        <p:spPr bwMode="auto">
          <a:xfrm>
            <a:off x="5970265" y="2876352"/>
            <a:ext cx="225425" cy="125412"/>
          </a:xfrm>
          <a:custGeom>
            <a:avLst/>
            <a:gdLst/>
            <a:ahLst/>
            <a:cxnLst>
              <a:cxn ang="0">
                <a:pos x="106" y="185"/>
              </a:cxn>
              <a:cxn ang="0">
                <a:pos x="173" y="148"/>
              </a:cxn>
              <a:cxn ang="0">
                <a:pos x="93" y="105"/>
              </a:cxn>
              <a:cxn ang="0">
                <a:pos x="47" y="117"/>
              </a:cxn>
              <a:cxn ang="0">
                <a:pos x="66" y="61"/>
              </a:cxn>
              <a:cxn ang="0">
                <a:pos x="40" y="43"/>
              </a:cxn>
              <a:cxn ang="0">
                <a:pos x="112" y="25"/>
              </a:cxn>
              <a:cxn ang="0">
                <a:pos x="186" y="0"/>
              </a:cxn>
              <a:cxn ang="0">
                <a:pos x="312" y="19"/>
              </a:cxn>
              <a:cxn ang="0">
                <a:pos x="439" y="25"/>
              </a:cxn>
              <a:cxn ang="0">
                <a:pos x="525" y="55"/>
              </a:cxn>
              <a:cxn ang="0">
                <a:pos x="519" y="69"/>
              </a:cxn>
              <a:cxn ang="0">
                <a:pos x="510" y="82"/>
              </a:cxn>
              <a:cxn ang="0">
                <a:pos x="499" y="92"/>
              </a:cxn>
              <a:cxn ang="0">
                <a:pos x="485" y="99"/>
              </a:cxn>
              <a:cxn ang="0">
                <a:pos x="442" y="103"/>
              </a:cxn>
              <a:cxn ang="0">
                <a:pos x="418" y="107"/>
              </a:cxn>
              <a:cxn ang="0">
                <a:pos x="407" y="111"/>
              </a:cxn>
              <a:cxn ang="0">
                <a:pos x="399" y="117"/>
              </a:cxn>
              <a:cxn ang="0">
                <a:pos x="387" y="136"/>
              </a:cxn>
              <a:cxn ang="0">
                <a:pos x="378" y="147"/>
              </a:cxn>
              <a:cxn ang="0">
                <a:pos x="365" y="154"/>
              </a:cxn>
              <a:cxn ang="0">
                <a:pos x="305" y="166"/>
              </a:cxn>
              <a:cxn ang="0">
                <a:pos x="273" y="173"/>
              </a:cxn>
              <a:cxn ang="0">
                <a:pos x="260" y="178"/>
              </a:cxn>
              <a:cxn ang="0">
                <a:pos x="261" y="192"/>
              </a:cxn>
              <a:cxn ang="0">
                <a:pos x="263" y="203"/>
              </a:cxn>
              <a:cxn ang="0">
                <a:pos x="273" y="222"/>
              </a:cxn>
              <a:cxn ang="0">
                <a:pos x="219" y="228"/>
              </a:cxn>
              <a:cxn ang="0">
                <a:pos x="112" y="234"/>
              </a:cxn>
              <a:cxn ang="0">
                <a:pos x="20" y="222"/>
              </a:cxn>
              <a:cxn ang="0">
                <a:pos x="53" y="166"/>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00" name="Freeform 352"/>
          <p:cNvSpPr>
            <a:spLocks/>
          </p:cNvSpPr>
          <p:nvPr>
            <p:custDataLst>
              <p:tags r:id="rId253"/>
            </p:custDataLst>
          </p:nvPr>
        </p:nvSpPr>
        <p:spPr bwMode="auto">
          <a:xfrm>
            <a:off x="5576565" y="2892227"/>
            <a:ext cx="342900" cy="227012"/>
          </a:xfrm>
          <a:custGeom>
            <a:avLst/>
            <a:gdLst/>
            <a:ahLst/>
            <a:cxnLst>
              <a:cxn ang="0">
                <a:pos x="768" y="292"/>
              </a:cxn>
              <a:cxn ang="0">
                <a:pos x="751" y="293"/>
              </a:cxn>
              <a:cxn ang="0">
                <a:pos x="731" y="302"/>
              </a:cxn>
              <a:cxn ang="0">
                <a:pos x="723" y="308"/>
              </a:cxn>
              <a:cxn ang="0">
                <a:pos x="717" y="332"/>
              </a:cxn>
              <a:cxn ang="0">
                <a:pos x="713" y="360"/>
              </a:cxn>
              <a:cxn ang="0">
                <a:pos x="704" y="376"/>
              </a:cxn>
              <a:cxn ang="0">
                <a:pos x="671" y="402"/>
              </a:cxn>
              <a:cxn ang="0">
                <a:pos x="633" y="420"/>
              </a:cxn>
              <a:cxn ang="0">
                <a:pos x="612" y="424"/>
              </a:cxn>
              <a:cxn ang="0">
                <a:pos x="587" y="429"/>
              </a:cxn>
              <a:cxn ang="0">
                <a:pos x="567" y="428"/>
              </a:cxn>
              <a:cxn ang="0">
                <a:pos x="545" y="388"/>
              </a:cxn>
              <a:cxn ang="0">
                <a:pos x="515" y="344"/>
              </a:cxn>
              <a:cxn ang="0">
                <a:pos x="478" y="334"/>
              </a:cxn>
              <a:cxn ang="0">
                <a:pos x="448" y="315"/>
              </a:cxn>
              <a:cxn ang="0">
                <a:pos x="417" y="294"/>
              </a:cxn>
              <a:cxn ang="0">
                <a:pos x="373" y="274"/>
              </a:cxn>
              <a:cxn ang="0">
                <a:pos x="306" y="258"/>
              </a:cxn>
              <a:cxn ang="0">
                <a:pos x="182" y="283"/>
              </a:cxn>
              <a:cxn ang="0">
                <a:pos x="151" y="306"/>
              </a:cxn>
              <a:cxn ang="0">
                <a:pos x="127" y="308"/>
              </a:cxn>
              <a:cxn ang="0">
                <a:pos x="66" y="252"/>
              </a:cxn>
              <a:cxn ang="0">
                <a:pos x="66" y="204"/>
              </a:cxn>
              <a:cxn ang="0">
                <a:pos x="40" y="179"/>
              </a:cxn>
              <a:cxn ang="0">
                <a:pos x="42" y="199"/>
              </a:cxn>
              <a:cxn ang="0">
                <a:pos x="36" y="218"/>
              </a:cxn>
              <a:cxn ang="0">
                <a:pos x="30" y="221"/>
              </a:cxn>
              <a:cxn ang="0">
                <a:pos x="31" y="203"/>
              </a:cxn>
              <a:cxn ang="0">
                <a:pos x="27" y="174"/>
              </a:cxn>
              <a:cxn ang="0">
                <a:pos x="33" y="163"/>
              </a:cxn>
              <a:cxn ang="0">
                <a:pos x="40" y="152"/>
              </a:cxn>
              <a:cxn ang="0">
                <a:pos x="27" y="129"/>
              </a:cxn>
              <a:cxn ang="0">
                <a:pos x="7" y="126"/>
              </a:cxn>
              <a:cxn ang="0">
                <a:pos x="0" y="117"/>
              </a:cxn>
              <a:cxn ang="0">
                <a:pos x="3" y="104"/>
              </a:cxn>
              <a:cxn ang="0">
                <a:pos x="11" y="94"/>
              </a:cxn>
              <a:cxn ang="0">
                <a:pos x="27" y="92"/>
              </a:cxn>
              <a:cxn ang="0">
                <a:pos x="41" y="99"/>
              </a:cxn>
              <a:cxn ang="0">
                <a:pos x="57" y="104"/>
              </a:cxn>
              <a:cxn ang="0">
                <a:pos x="71" y="92"/>
              </a:cxn>
              <a:cxn ang="0">
                <a:pos x="83" y="77"/>
              </a:cxn>
              <a:cxn ang="0">
                <a:pos x="87" y="64"/>
              </a:cxn>
              <a:cxn ang="0">
                <a:pos x="78" y="55"/>
              </a:cxn>
              <a:cxn ang="0">
                <a:pos x="55" y="49"/>
              </a:cxn>
              <a:cxn ang="0">
                <a:pos x="47" y="40"/>
              </a:cxn>
              <a:cxn ang="0">
                <a:pos x="41" y="28"/>
              </a:cxn>
              <a:cxn ang="0">
                <a:pos x="107" y="43"/>
              </a:cxn>
              <a:cxn ang="0">
                <a:pos x="219" y="74"/>
              </a:cxn>
              <a:cxn ang="0">
                <a:pos x="273" y="0"/>
              </a:cxn>
              <a:cxn ang="0">
                <a:pos x="373" y="43"/>
              </a:cxn>
              <a:cxn ang="0">
                <a:pos x="465" y="92"/>
              </a:cxn>
              <a:cxn ang="0">
                <a:pos x="591" y="210"/>
              </a:cxn>
              <a:cxn ang="0">
                <a:pos x="724" y="265"/>
              </a:cxn>
              <a:cxn ang="0">
                <a:pos x="778" y="295"/>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01" name="Freeform 353"/>
          <p:cNvSpPr>
            <a:spLocks/>
          </p:cNvSpPr>
          <p:nvPr>
            <p:custDataLst>
              <p:tags r:id="rId254"/>
            </p:custDataLst>
          </p:nvPr>
        </p:nvSpPr>
        <p:spPr bwMode="auto">
          <a:xfrm>
            <a:off x="4785990" y="2779514"/>
            <a:ext cx="107950" cy="149225"/>
          </a:xfrm>
          <a:custGeom>
            <a:avLst/>
            <a:gdLst/>
            <a:ahLst/>
            <a:cxnLst>
              <a:cxn ang="0">
                <a:pos x="30" y="27"/>
              </a:cxn>
              <a:cxn ang="0">
                <a:pos x="28" y="24"/>
              </a:cxn>
              <a:cxn ang="0">
                <a:pos x="24" y="17"/>
              </a:cxn>
              <a:cxn ang="0">
                <a:pos x="35" y="5"/>
              </a:cxn>
              <a:cxn ang="0">
                <a:pos x="67" y="1"/>
              </a:cxn>
              <a:cxn ang="0">
                <a:pos x="126" y="12"/>
              </a:cxn>
              <a:cxn ang="0">
                <a:pos x="131" y="30"/>
              </a:cxn>
              <a:cxn ang="0">
                <a:pos x="139" y="46"/>
              </a:cxn>
              <a:cxn ang="0">
                <a:pos x="151" y="57"/>
              </a:cxn>
              <a:cxn ang="0">
                <a:pos x="165" y="67"/>
              </a:cxn>
              <a:cxn ang="0">
                <a:pos x="191" y="87"/>
              </a:cxn>
              <a:cxn ang="0">
                <a:pos x="203" y="101"/>
              </a:cxn>
              <a:cxn ang="0">
                <a:pos x="212" y="117"/>
              </a:cxn>
              <a:cxn ang="0">
                <a:pos x="226" y="117"/>
              </a:cxn>
              <a:cxn ang="0">
                <a:pos x="221" y="124"/>
              </a:cxn>
              <a:cxn ang="0">
                <a:pos x="221" y="129"/>
              </a:cxn>
              <a:cxn ang="0">
                <a:pos x="228" y="140"/>
              </a:cxn>
              <a:cxn ang="0">
                <a:pos x="239" y="154"/>
              </a:cxn>
              <a:cxn ang="0">
                <a:pos x="244" y="162"/>
              </a:cxn>
              <a:cxn ang="0">
                <a:pos x="246" y="173"/>
              </a:cxn>
              <a:cxn ang="0">
                <a:pos x="241" y="184"/>
              </a:cxn>
              <a:cxn ang="0">
                <a:pos x="233" y="192"/>
              </a:cxn>
              <a:cxn ang="0">
                <a:pos x="223" y="198"/>
              </a:cxn>
              <a:cxn ang="0">
                <a:pos x="220" y="204"/>
              </a:cxn>
              <a:cxn ang="0">
                <a:pos x="189" y="215"/>
              </a:cxn>
              <a:cxn ang="0">
                <a:pos x="164" y="230"/>
              </a:cxn>
              <a:cxn ang="0">
                <a:pos x="113" y="265"/>
              </a:cxn>
              <a:cxn ang="0">
                <a:pos x="88" y="231"/>
              </a:cxn>
              <a:cxn ang="0">
                <a:pos x="79" y="220"/>
              </a:cxn>
              <a:cxn ang="0">
                <a:pos x="72" y="216"/>
              </a:cxn>
              <a:cxn ang="0">
                <a:pos x="60" y="217"/>
              </a:cxn>
              <a:cxn ang="0">
                <a:pos x="54" y="221"/>
              </a:cxn>
              <a:cxn ang="0">
                <a:pos x="49" y="228"/>
              </a:cxn>
              <a:cxn ang="0">
                <a:pos x="48" y="236"/>
              </a:cxn>
              <a:cxn ang="0">
                <a:pos x="45" y="257"/>
              </a:cxn>
              <a:cxn ang="0">
                <a:pos x="41" y="270"/>
              </a:cxn>
              <a:cxn ang="0">
                <a:pos x="33" y="284"/>
              </a:cxn>
              <a:cxn ang="0">
                <a:pos x="26" y="243"/>
              </a:cxn>
              <a:cxn ang="0">
                <a:pos x="17" y="227"/>
              </a:cxn>
              <a:cxn ang="0">
                <a:pos x="11" y="221"/>
              </a:cxn>
              <a:cxn ang="0">
                <a:pos x="0" y="216"/>
              </a:cxn>
              <a:cxn ang="0">
                <a:pos x="1" y="204"/>
              </a:cxn>
              <a:cxn ang="0">
                <a:pos x="4" y="193"/>
              </a:cxn>
              <a:cxn ang="0">
                <a:pos x="15" y="176"/>
              </a:cxn>
              <a:cxn ang="0">
                <a:pos x="31" y="161"/>
              </a:cxn>
              <a:cxn ang="0">
                <a:pos x="46" y="141"/>
              </a:cxn>
              <a:cxn ang="0">
                <a:pos x="33" y="44"/>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02" name="Freeform 354"/>
          <p:cNvSpPr>
            <a:spLocks/>
          </p:cNvSpPr>
          <p:nvPr>
            <p:custDataLst>
              <p:tags r:id="rId255"/>
            </p:custDataLst>
          </p:nvPr>
        </p:nvSpPr>
        <p:spPr bwMode="auto">
          <a:xfrm>
            <a:off x="4833615" y="2887464"/>
            <a:ext cx="68263" cy="60325"/>
          </a:xfrm>
          <a:custGeom>
            <a:avLst/>
            <a:gdLst/>
            <a:ahLst/>
            <a:cxnLst>
              <a:cxn ang="0">
                <a:pos x="114" y="0"/>
              </a:cxn>
              <a:cxn ang="0">
                <a:pos x="114" y="9"/>
              </a:cxn>
              <a:cxn ang="0">
                <a:pos x="114" y="18"/>
              </a:cxn>
              <a:cxn ang="0">
                <a:pos x="115" y="25"/>
              </a:cxn>
              <a:cxn ang="0">
                <a:pos x="117" y="32"/>
              </a:cxn>
              <a:cxn ang="0">
                <a:pos x="119" y="34"/>
              </a:cxn>
              <a:cxn ang="0">
                <a:pos x="121" y="37"/>
              </a:cxn>
              <a:cxn ang="0">
                <a:pos x="123" y="38"/>
              </a:cxn>
              <a:cxn ang="0">
                <a:pos x="127" y="39"/>
              </a:cxn>
              <a:cxn ang="0">
                <a:pos x="131" y="40"/>
              </a:cxn>
              <a:cxn ang="0">
                <a:pos x="135" y="39"/>
              </a:cxn>
              <a:cxn ang="0">
                <a:pos x="140" y="38"/>
              </a:cxn>
              <a:cxn ang="0">
                <a:pos x="146" y="36"/>
              </a:cxn>
              <a:cxn ang="0">
                <a:pos x="149" y="43"/>
              </a:cxn>
              <a:cxn ang="0">
                <a:pos x="153" y="52"/>
              </a:cxn>
              <a:cxn ang="0">
                <a:pos x="157" y="64"/>
              </a:cxn>
              <a:cxn ang="0">
                <a:pos x="160" y="74"/>
              </a:cxn>
              <a:cxn ang="0">
                <a:pos x="133" y="88"/>
              </a:cxn>
              <a:cxn ang="0">
                <a:pos x="106" y="102"/>
              </a:cxn>
              <a:cxn ang="0">
                <a:pos x="92" y="107"/>
              </a:cxn>
              <a:cxn ang="0">
                <a:pos x="76" y="113"/>
              </a:cxn>
              <a:cxn ang="0">
                <a:pos x="62" y="116"/>
              </a:cxn>
              <a:cxn ang="0">
                <a:pos x="47" y="117"/>
              </a:cxn>
              <a:cxn ang="0">
                <a:pos x="32" y="99"/>
              </a:cxn>
              <a:cxn ang="0">
                <a:pos x="21" y="83"/>
              </a:cxn>
              <a:cxn ang="0">
                <a:pos x="10" y="69"/>
              </a:cxn>
              <a:cxn ang="0">
                <a:pos x="0" y="55"/>
              </a:cxn>
              <a:cxn ang="0">
                <a:pos x="13" y="48"/>
              </a:cxn>
              <a:cxn ang="0">
                <a:pos x="41" y="32"/>
              </a:cxn>
              <a:cxn ang="0">
                <a:pos x="60" y="23"/>
              </a:cxn>
              <a:cxn ang="0">
                <a:pos x="78" y="14"/>
              </a:cxn>
              <a:cxn ang="0">
                <a:pos x="97" y="6"/>
              </a:cxn>
              <a:cxn ang="0">
                <a:pos x="114" y="0"/>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03" name="Freeform 355"/>
          <p:cNvSpPr>
            <a:spLocks/>
          </p:cNvSpPr>
          <p:nvPr>
            <p:custDataLst>
              <p:tags r:id="rId256"/>
            </p:custDataLst>
          </p:nvPr>
        </p:nvSpPr>
        <p:spPr bwMode="auto">
          <a:xfrm>
            <a:off x="4917753" y="3511352"/>
            <a:ext cx="411162" cy="611187"/>
          </a:xfrm>
          <a:custGeom>
            <a:avLst/>
            <a:gdLst/>
            <a:ahLst/>
            <a:cxnLst>
              <a:cxn ang="0">
                <a:pos x="742" y="5"/>
              </a:cxn>
              <a:cxn ang="0">
                <a:pos x="765" y="23"/>
              </a:cxn>
              <a:cxn ang="0">
                <a:pos x="803" y="30"/>
              </a:cxn>
              <a:cxn ang="0">
                <a:pos x="814" y="55"/>
              </a:cxn>
              <a:cxn ang="0">
                <a:pos x="835" y="109"/>
              </a:cxn>
              <a:cxn ang="0">
                <a:pos x="837" y="187"/>
              </a:cxn>
              <a:cxn ang="0">
                <a:pos x="857" y="243"/>
              </a:cxn>
              <a:cxn ang="0">
                <a:pos x="922" y="292"/>
              </a:cxn>
              <a:cxn ang="0">
                <a:pos x="879" y="361"/>
              </a:cxn>
              <a:cxn ang="0">
                <a:pos x="851" y="410"/>
              </a:cxn>
              <a:cxn ang="0">
                <a:pos x="809" y="635"/>
              </a:cxn>
              <a:cxn ang="0">
                <a:pos x="770" y="677"/>
              </a:cxn>
              <a:cxn ang="0">
                <a:pos x="763" y="721"/>
              </a:cxn>
              <a:cxn ang="0">
                <a:pos x="745" y="735"/>
              </a:cxn>
              <a:cxn ang="0">
                <a:pos x="723" y="798"/>
              </a:cxn>
              <a:cxn ang="0">
                <a:pos x="692" y="877"/>
              </a:cxn>
              <a:cxn ang="0">
                <a:pos x="662" y="903"/>
              </a:cxn>
              <a:cxn ang="0">
                <a:pos x="664" y="934"/>
              </a:cxn>
              <a:cxn ang="0">
                <a:pos x="686" y="939"/>
              </a:cxn>
              <a:cxn ang="0">
                <a:pos x="709" y="950"/>
              </a:cxn>
              <a:cxn ang="0">
                <a:pos x="742" y="971"/>
              </a:cxn>
              <a:cxn ang="0">
                <a:pos x="756" y="1007"/>
              </a:cxn>
              <a:cxn ang="0">
                <a:pos x="775" y="1043"/>
              </a:cxn>
              <a:cxn ang="0">
                <a:pos x="803" y="1053"/>
              </a:cxn>
              <a:cxn ang="0">
                <a:pos x="809" y="1094"/>
              </a:cxn>
              <a:cxn ang="0">
                <a:pos x="718" y="1115"/>
              </a:cxn>
              <a:cxn ang="0">
                <a:pos x="687" y="1157"/>
              </a:cxn>
              <a:cxn ang="0">
                <a:pos x="598" y="1170"/>
              </a:cxn>
              <a:cxn ang="0">
                <a:pos x="515" y="1158"/>
              </a:cxn>
              <a:cxn ang="0">
                <a:pos x="464" y="1123"/>
              </a:cxn>
              <a:cxn ang="0">
                <a:pos x="390" y="1125"/>
              </a:cxn>
              <a:cxn ang="0">
                <a:pos x="319" y="1120"/>
              </a:cxn>
              <a:cxn ang="0">
                <a:pos x="297" y="1104"/>
              </a:cxn>
              <a:cxn ang="0">
                <a:pos x="294" y="1075"/>
              </a:cxn>
              <a:cxn ang="0">
                <a:pos x="274" y="1029"/>
              </a:cxn>
              <a:cxn ang="0">
                <a:pos x="216" y="974"/>
              </a:cxn>
              <a:cxn ang="0">
                <a:pos x="193" y="925"/>
              </a:cxn>
              <a:cxn ang="0">
                <a:pos x="152" y="903"/>
              </a:cxn>
              <a:cxn ang="0">
                <a:pos x="120" y="846"/>
              </a:cxn>
              <a:cxn ang="0">
                <a:pos x="97" y="788"/>
              </a:cxn>
              <a:cxn ang="0">
                <a:pos x="65" y="758"/>
              </a:cxn>
              <a:cxn ang="0">
                <a:pos x="33" y="676"/>
              </a:cxn>
              <a:cxn ang="0">
                <a:pos x="4" y="611"/>
              </a:cxn>
              <a:cxn ang="0">
                <a:pos x="18" y="577"/>
              </a:cxn>
              <a:cxn ang="0">
                <a:pos x="29" y="521"/>
              </a:cxn>
              <a:cxn ang="0">
                <a:pos x="64" y="474"/>
              </a:cxn>
              <a:cxn ang="0">
                <a:pos x="113" y="222"/>
              </a:cxn>
              <a:cxn ang="0">
                <a:pos x="123" y="179"/>
              </a:cxn>
              <a:cxn ang="0">
                <a:pos x="153" y="171"/>
              </a:cxn>
              <a:cxn ang="0">
                <a:pos x="160" y="122"/>
              </a:cxn>
              <a:cxn ang="0">
                <a:pos x="159" y="67"/>
              </a:cxn>
              <a:cxn ang="0">
                <a:pos x="679" y="69"/>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04" name="Freeform 356"/>
          <p:cNvSpPr>
            <a:spLocks/>
          </p:cNvSpPr>
          <p:nvPr>
            <p:custDataLst>
              <p:tags r:id="rId257"/>
            </p:custDataLst>
          </p:nvPr>
        </p:nvSpPr>
        <p:spPr bwMode="auto">
          <a:xfrm>
            <a:off x="5401940" y="3851077"/>
            <a:ext cx="244475" cy="431800"/>
          </a:xfrm>
          <a:custGeom>
            <a:avLst/>
            <a:gdLst/>
            <a:ahLst/>
            <a:cxnLst>
              <a:cxn ang="0">
                <a:pos x="98" y="62"/>
              </a:cxn>
              <a:cxn ang="0">
                <a:pos x="112" y="56"/>
              </a:cxn>
              <a:cxn ang="0">
                <a:pos x="129" y="69"/>
              </a:cxn>
              <a:cxn ang="0">
                <a:pos x="149" y="85"/>
              </a:cxn>
              <a:cxn ang="0">
                <a:pos x="171" y="92"/>
              </a:cxn>
              <a:cxn ang="0">
                <a:pos x="215" y="88"/>
              </a:cxn>
              <a:cxn ang="0">
                <a:pos x="257" y="82"/>
              </a:cxn>
              <a:cxn ang="0">
                <a:pos x="291" y="79"/>
              </a:cxn>
              <a:cxn ang="0">
                <a:pos x="301" y="74"/>
              </a:cxn>
              <a:cxn ang="0">
                <a:pos x="301" y="68"/>
              </a:cxn>
              <a:cxn ang="0">
                <a:pos x="355" y="63"/>
              </a:cxn>
              <a:cxn ang="0">
                <a:pos x="434" y="45"/>
              </a:cxn>
              <a:cxn ang="0">
                <a:pos x="479" y="28"/>
              </a:cxn>
              <a:cxn ang="0">
                <a:pos x="514" y="8"/>
              </a:cxn>
              <a:cxn ang="0">
                <a:pos x="547" y="31"/>
              </a:cxn>
              <a:cxn ang="0">
                <a:pos x="555" y="57"/>
              </a:cxn>
              <a:cxn ang="0">
                <a:pos x="552" y="113"/>
              </a:cxn>
              <a:cxn ang="0">
                <a:pos x="532" y="174"/>
              </a:cxn>
              <a:cxn ang="0">
                <a:pos x="502" y="231"/>
              </a:cxn>
              <a:cxn ang="0">
                <a:pos x="447" y="321"/>
              </a:cxn>
              <a:cxn ang="0">
                <a:pos x="423" y="375"/>
              </a:cxn>
              <a:cxn ang="0">
                <a:pos x="410" y="415"/>
              </a:cxn>
              <a:cxn ang="0">
                <a:pos x="379" y="473"/>
              </a:cxn>
              <a:cxn ang="0">
                <a:pos x="330" y="531"/>
              </a:cxn>
              <a:cxn ang="0">
                <a:pos x="288" y="566"/>
              </a:cxn>
              <a:cxn ang="0">
                <a:pos x="239" y="600"/>
              </a:cxn>
              <a:cxn ang="0">
                <a:pos x="168" y="651"/>
              </a:cxn>
              <a:cxn ang="0">
                <a:pos x="143" y="680"/>
              </a:cxn>
              <a:cxn ang="0">
                <a:pos x="131" y="700"/>
              </a:cxn>
              <a:cxn ang="0">
                <a:pos x="116" y="717"/>
              </a:cxn>
              <a:cxn ang="0">
                <a:pos x="71" y="745"/>
              </a:cxn>
              <a:cxn ang="0">
                <a:pos x="19" y="801"/>
              </a:cxn>
              <a:cxn ang="0">
                <a:pos x="2" y="564"/>
              </a:cxn>
              <a:cxn ang="0">
                <a:pos x="3" y="554"/>
              </a:cxn>
              <a:cxn ang="0">
                <a:pos x="27" y="533"/>
              </a:cxn>
              <a:cxn ang="0">
                <a:pos x="42" y="516"/>
              </a:cxn>
              <a:cxn ang="0">
                <a:pos x="60" y="497"/>
              </a:cxn>
              <a:cxn ang="0">
                <a:pos x="111" y="480"/>
              </a:cxn>
              <a:cxn ang="0">
                <a:pos x="119" y="470"/>
              </a:cxn>
              <a:cxn ang="0">
                <a:pos x="129" y="452"/>
              </a:cxn>
              <a:cxn ang="0">
                <a:pos x="152" y="440"/>
              </a:cxn>
              <a:cxn ang="0">
                <a:pos x="174" y="439"/>
              </a:cxn>
              <a:cxn ang="0">
                <a:pos x="196" y="439"/>
              </a:cxn>
              <a:cxn ang="0">
                <a:pos x="228" y="429"/>
              </a:cxn>
              <a:cxn ang="0">
                <a:pos x="251" y="405"/>
              </a:cxn>
              <a:cxn ang="0">
                <a:pos x="265" y="379"/>
              </a:cxn>
              <a:cxn ang="0">
                <a:pos x="296" y="347"/>
              </a:cxn>
              <a:cxn ang="0">
                <a:pos x="354" y="293"/>
              </a:cxn>
              <a:cxn ang="0">
                <a:pos x="377" y="266"/>
              </a:cxn>
              <a:cxn ang="0">
                <a:pos x="324" y="246"/>
              </a:cxn>
              <a:cxn ang="0">
                <a:pos x="257" y="228"/>
              </a:cxn>
              <a:cxn ang="0">
                <a:pos x="184" y="209"/>
              </a:cxn>
              <a:cxn ang="0">
                <a:pos x="149" y="187"/>
              </a:cxn>
              <a:cxn ang="0">
                <a:pos x="112" y="154"/>
              </a:cxn>
              <a:cxn ang="0">
                <a:pos x="89" y="121"/>
              </a:cxn>
              <a:cxn ang="0">
                <a:pos x="77" y="80"/>
              </a:cxn>
              <a:cxn ang="0">
                <a:pos x="65" y="87"/>
              </a:cxn>
              <a:cxn ang="0">
                <a:pos x="84" y="68"/>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05" name="Freeform 357"/>
          <p:cNvSpPr>
            <a:spLocks/>
          </p:cNvSpPr>
          <p:nvPr>
            <p:custDataLst>
              <p:tags r:id="rId258"/>
            </p:custDataLst>
          </p:nvPr>
        </p:nvSpPr>
        <p:spPr bwMode="auto">
          <a:xfrm>
            <a:off x="5409878" y="3838377"/>
            <a:ext cx="38100" cy="58737"/>
          </a:xfrm>
          <a:custGeom>
            <a:avLst/>
            <a:gdLst/>
            <a:ahLst/>
            <a:cxnLst>
              <a:cxn ang="0">
                <a:pos x="59" y="0"/>
              </a:cxn>
              <a:cxn ang="0">
                <a:pos x="56" y="2"/>
              </a:cxn>
              <a:cxn ang="0">
                <a:pos x="52" y="3"/>
              </a:cxn>
              <a:cxn ang="0">
                <a:pos x="46" y="3"/>
              </a:cxn>
              <a:cxn ang="0">
                <a:pos x="40" y="3"/>
              </a:cxn>
              <a:cxn ang="0">
                <a:pos x="33" y="3"/>
              </a:cxn>
              <a:cxn ang="0">
                <a:pos x="27" y="3"/>
              </a:cxn>
              <a:cxn ang="0">
                <a:pos x="23" y="4"/>
              </a:cxn>
              <a:cxn ang="0">
                <a:pos x="20" y="6"/>
              </a:cxn>
              <a:cxn ang="0">
                <a:pos x="16" y="9"/>
              </a:cxn>
              <a:cxn ang="0">
                <a:pos x="13" y="12"/>
              </a:cxn>
              <a:cxn ang="0">
                <a:pos x="11" y="15"/>
              </a:cxn>
              <a:cxn ang="0">
                <a:pos x="8" y="20"/>
              </a:cxn>
              <a:cxn ang="0">
                <a:pos x="4" y="29"/>
              </a:cxn>
              <a:cxn ang="0">
                <a:pos x="2" y="38"/>
              </a:cxn>
              <a:cxn ang="0">
                <a:pos x="0" y="57"/>
              </a:cxn>
              <a:cxn ang="0">
                <a:pos x="0" y="75"/>
              </a:cxn>
              <a:cxn ang="0">
                <a:pos x="0" y="81"/>
              </a:cxn>
              <a:cxn ang="0">
                <a:pos x="1" y="86"/>
              </a:cxn>
              <a:cxn ang="0">
                <a:pos x="3" y="90"/>
              </a:cxn>
              <a:cxn ang="0">
                <a:pos x="7" y="93"/>
              </a:cxn>
              <a:cxn ang="0">
                <a:pos x="10" y="95"/>
              </a:cxn>
              <a:cxn ang="0">
                <a:pos x="13" y="96"/>
              </a:cxn>
              <a:cxn ang="0">
                <a:pos x="18" y="97"/>
              </a:cxn>
              <a:cxn ang="0">
                <a:pos x="21" y="97"/>
              </a:cxn>
              <a:cxn ang="0">
                <a:pos x="40" y="95"/>
              </a:cxn>
              <a:cxn ang="0">
                <a:pos x="53" y="93"/>
              </a:cxn>
              <a:cxn ang="0">
                <a:pos x="86" y="68"/>
              </a:cxn>
              <a:cxn ang="0">
                <a:pos x="59" y="0"/>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06" name="Freeform 358"/>
          <p:cNvSpPr>
            <a:spLocks/>
          </p:cNvSpPr>
          <p:nvPr>
            <p:custDataLst>
              <p:tags r:id="rId259"/>
            </p:custDataLst>
          </p:nvPr>
        </p:nvSpPr>
        <p:spPr bwMode="auto">
          <a:xfrm>
            <a:off x="5208265" y="3749477"/>
            <a:ext cx="363538" cy="376237"/>
          </a:xfrm>
          <a:custGeom>
            <a:avLst/>
            <a:gdLst/>
            <a:ahLst/>
            <a:cxnLst>
              <a:cxn ang="0">
                <a:pos x="182" y="36"/>
              </a:cxn>
              <a:cxn ang="0">
                <a:pos x="205" y="28"/>
              </a:cxn>
              <a:cxn ang="0">
                <a:pos x="247" y="0"/>
              </a:cxn>
              <a:cxn ang="0">
                <a:pos x="273" y="12"/>
              </a:cxn>
              <a:cxn ang="0">
                <a:pos x="327" y="37"/>
              </a:cxn>
              <a:cxn ang="0">
                <a:pos x="380" y="67"/>
              </a:cxn>
              <a:cxn ang="0">
                <a:pos x="426" y="98"/>
              </a:cxn>
              <a:cxn ang="0">
                <a:pos x="442" y="125"/>
              </a:cxn>
              <a:cxn ang="0">
                <a:pos x="443" y="140"/>
              </a:cxn>
              <a:cxn ang="0">
                <a:pos x="458" y="147"/>
              </a:cxn>
              <a:cxn ang="0">
                <a:pos x="499" y="178"/>
              </a:cxn>
              <a:cxn ang="0">
                <a:pos x="506" y="172"/>
              </a:cxn>
              <a:cxn ang="0">
                <a:pos x="488" y="184"/>
              </a:cxn>
              <a:cxn ang="0">
                <a:pos x="481" y="202"/>
              </a:cxn>
              <a:cxn ang="0">
                <a:pos x="481" y="252"/>
              </a:cxn>
              <a:cxn ang="0">
                <a:pos x="493" y="264"/>
              </a:cxn>
              <a:cxn ang="0">
                <a:pos x="526" y="265"/>
              </a:cxn>
              <a:cxn ang="0">
                <a:pos x="545" y="319"/>
              </a:cxn>
              <a:cxn ang="0">
                <a:pos x="583" y="361"/>
              </a:cxn>
              <a:cxn ang="0">
                <a:pos x="645" y="400"/>
              </a:cxn>
              <a:cxn ang="0">
                <a:pos x="738" y="430"/>
              </a:cxn>
              <a:cxn ang="0">
                <a:pos x="845" y="449"/>
              </a:cxn>
              <a:cxn ang="0">
                <a:pos x="811" y="482"/>
              </a:cxn>
              <a:cxn ang="0">
                <a:pos x="731" y="547"/>
              </a:cxn>
              <a:cxn ang="0">
                <a:pos x="712" y="579"/>
              </a:cxn>
              <a:cxn ang="0">
                <a:pos x="697" y="617"/>
              </a:cxn>
              <a:cxn ang="0">
                <a:pos x="674" y="629"/>
              </a:cxn>
              <a:cxn ang="0">
                <a:pos x="580" y="655"/>
              </a:cxn>
              <a:cxn ang="0">
                <a:pos x="559" y="671"/>
              </a:cxn>
              <a:cxn ang="0">
                <a:pos x="525" y="681"/>
              </a:cxn>
              <a:cxn ang="0">
                <a:pos x="482" y="693"/>
              </a:cxn>
              <a:cxn ang="0">
                <a:pos x="461" y="680"/>
              </a:cxn>
              <a:cxn ang="0">
                <a:pos x="427" y="679"/>
              </a:cxn>
              <a:cxn ang="0">
                <a:pos x="405" y="699"/>
              </a:cxn>
              <a:cxn ang="0">
                <a:pos x="390" y="714"/>
              </a:cxn>
              <a:cxn ang="0">
                <a:pos x="360" y="720"/>
              </a:cxn>
              <a:cxn ang="0">
                <a:pos x="318" y="714"/>
              </a:cxn>
              <a:cxn ang="0">
                <a:pos x="289" y="698"/>
              </a:cxn>
              <a:cxn ang="0">
                <a:pos x="246" y="671"/>
              </a:cxn>
              <a:cxn ang="0">
                <a:pos x="181" y="661"/>
              </a:cxn>
              <a:cxn ang="0">
                <a:pos x="140" y="653"/>
              </a:cxn>
              <a:cxn ang="0">
                <a:pos x="151" y="614"/>
              </a:cxn>
              <a:cxn ang="0">
                <a:pos x="127" y="596"/>
              </a:cxn>
              <a:cxn ang="0">
                <a:pos x="108" y="583"/>
              </a:cxn>
              <a:cxn ang="0">
                <a:pos x="93" y="551"/>
              </a:cxn>
              <a:cxn ang="0">
                <a:pos x="77" y="511"/>
              </a:cxn>
              <a:cxn ang="0">
                <a:pos x="49" y="489"/>
              </a:cxn>
              <a:cxn ang="0">
                <a:pos x="16" y="477"/>
              </a:cxn>
              <a:cxn ang="0">
                <a:pos x="5" y="472"/>
              </a:cxn>
              <a:cxn ang="0">
                <a:pos x="2" y="448"/>
              </a:cxn>
              <a:cxn ang="0">
                <a:pos x="21" y="422"/>
              </a:cxn>
              <a:cxn ang="0">
                <a:pos x="55" y="413"/>
              </a:cxn>
              <a:cxn ang="0">
                <a:pos x="67" y="321"/>
              </a:cxn>
              <a:cxn ang="0">
                <a:pos x="82" y="275"/>
              </a:cxn>
              <a:cxn ang="0">
                <a:pos x="95" y="260"/>
              </a:cxn>
              <a:cxn ang="0">
                <a:pos x="103" y="236"/>
              </a:cxn>
              <a:cxn ang="0">
                <a:pos x="116" y="206"/>
              </a:cxn>
              <a:cxn ang="0">
                <a:pos x="148" y="178"/>
              </a:cxn>
              <a:cxn ang="0">
                <a:pos x="167" y="160"/>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07" name="Line 359"/>
          <p:cNvSpPr>
            <a:spLocks noChangeShapeType="1"/>
          </p:cNvSpPr>
          <p:nvPr>
            <p:custDataLst>
              <p:tags r:id="rId260"/>
            </p:custDataLst>
          </p:nvPr>
        </p:nvSpPr>
        <p:spPr bwMode="auto">
          <a:xfrm flipH="1">
            <a:off x="2068190" y="4268589"/>
            <a:ext cx="4763" cy="7938"/>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408" name="Freeform 360"/>
          <p:cNvSpPr>
            <a:spLocks/>
          </p:cNvSpPr>
          <p:nvPr>
            <p:custDataLst>
              <p:tags r:id="rId261"/>
            </p:custDataLst>
          </p:nvPr>
        </p:nvSpPr>
        <p:spPr bwMode="auto">
          <a:xfrm>
            <a:off x="2068190" y="4276527"/>
            <a:ext cx="12700" cy="58737"/>
          </a:xfrm>
          <a:custGeom>
            <a:avLst/>
            <a:gdLst/>
            <a:ahLst/>
            <a:cxnLst>
              <a:cxn ang="0">
                <a:pos x="0" y="0"/>
              </a:cxn>
              <a:cxn ang="0">
                <a:pos x="7" y="1"/>
              </a:cxn>
              <a:cxn ang="0">
                <a:pos x="15" y="3"/>
              </a:cxn>
              <a:cxn ang="0">
                <a:pos x="23" y="5"/>
              </a:cxn>
              <a:cxn ang="0">
                <a:pos x="33" y="6"/>
              </a:cxn>
            </a:cxnLst>
            <a:rect l="0" t="0" r="r" b="b"/>
            <a:pathLst>
              <a:path w="33" h="6">
                <a:moveTo>
                  <a:pt x="0" y="0"/>
                </a:moveTo>
                <a:lnTo>
                  <a:pt x="7" y="1"/>
                </a:lnTo>
                <a:lnTo>
                  <a:pt x="15" y="3"/>
                </a:lnTo>
                <a:lnTo>
                  <a:pt x="23" y="5"/>
                </a:lnTo>
                <a:lnTo>
                  <a:pt x="33"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09" name="Freeform 361"/>
          <p:cNvSpPr>
            <a:spLocks/>
          </p:cNvSpPr>
          <p:nvPr>
            <p:custDataLst>
              <p:tags r:id="rId262"/>
            </p:custDataLst>
          </p:nvPr>
        </p:nvSpPr>
        <p:spPr bwMode="auto">
          <a:xfrm>
            <a:off x="2076128" y="4263827"/>
            <a:ext cx="4762" cy="57150"/>
          </a:xfrm>
          <a:custGeom>
            <a:avLst/>
            <a:gdLst/>
            <a:ahLst/>
            <a:cxnLst>
              <a:cxn ang="0">
                <a:pos x="13" y="30"/>
              </a:cxn>
              <a:cxn ang="0">
                <a:pos x="13" y="0"/>
              </a:cxn>
              <a:cxn ang="0">
                <a:pos x="0" y="0"/>
              </a:cxn>
            </a:cxnLst>
            <a:rect l="0" t="0" r="r" b="b"/>
            <a:pathLst>
              <a:path w="13" h="30">
                <a:moveTo>
                  <a:pt x="13" y="30"/>
                </a:moveTo>
                <a:lnTo>
                  <a:pt x="13" y="0"/>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11" name="Group 362"/>
          <p:cNvGrpSpPr>
            <a:grpSpLocks/>
          </p:cNvGrpSpPr>
          <p:nvPr>
            <p:custDataLst>
              <p:tags r:id="rId263"/>
            </p:custDataLst>
          </p:nvPr>
        </p:nvGrpSpPr>
        <p:grpSpPr bwMode="auto">
          <a:xfrm>
            <a:off x="2068190" y="4198739"/>
            <a:ext cx="417513" cy="201613"/>
            <a:chOff x="912" y="2626"/>
            <a:chExt cx="311" cy="127"/>
          </a:xfrm>
        </p:grpSpPr>
        <p:sp>
          <p:nvSpPr>
            <p:cNvPr id="2411" name="Freeform 363"/>
            <p:cNvSpPr>
              <a:spLocks/>
            </p:cNvSpPr>
            <p:nvPr/>
          </p:nvSpPr>
          <p:spPr bwMode="auto">
            <a:xfrm>
              <a:off x="1110" y="2626"/>
              <a:ext cx="113" cy="127"/>
            </a:xfrm>
            <a:custGeom>
              <a:avLst/>
              <a:gdLst/>
              <a:ahLst/>
              <a:cxnLst>
                <a:cxn ang="0">
                  <a:pos x="312" y="79"/>
                </a:cxn>
                <a:cxn ang="0">
                  <a:pos x="286" y="79"/>
                </a:cxn>
                <a:cxn ang="0">
                  <a:pos x="265" y="79"/>
                </a:cxn>
                <a:cxn ang="0">
                  <a:pos x="249" y="74"/>
                </a:cxn>
                <a:cxn ang="0">
                  <a:pos x="222" y="59"/>
                </a:cxn>
                <a:cxn ang="0">
                  <a:pos x="168" y="20"/>
                </a:cxn>
                <a:cxn ang="0">
                  <a:pos x="137" y="6"/>
                </a:cxn>
                <a:cxn ang="0">
                  <a:pos x="129" y="19"/>
                </a:cxn>
                <a:cxn ang="0">
                  <a:pos x="119" y="29"/>
                </a:cxn>
                <a:cxn ang="0">
                  <a:pos x="107" y="35"/>
                </a:cxn>
                <a:cxn ang="0">
                  <a:pos x="86" y="56"/>
                </a:cxn>
                <a:cxn ang="0">
                  <a:pos x="53" y="97"/>
                </a:cxn>
                <a:cxn ang="0">
                  <a:pos x="30" y="131"/>
                </a:cxn>
                <a:cxn ang="0">
                  <a:pos x="17" y="154"/>
                </a:cxn>
                <a:cxn ang="0">
                  <a:pos x="7" y="177"/>
                </a:cxn>
                <a:cxn ang="0">
                  <a:pos x="0" y="198"/>
                </a:cxn>
                <a:cxn ang="0">
                  <a:pos x="0" y="213"/>
                </a:cxn>
                <a:cxn ang="0">
                  <a:pos x="3" y="222"/>
                </a:cxn>
                <a:cxn ang="0">
                  <a:pos x="9" y="231"/>
                </a:cxn>
                <a:cxn ang="0">
                  <a:pos x="24" y="241"/>
                </a:cxn>
                <a:cxn ang="0">
                  <a:pos x="39" y="245"/>
                </a:cxn>
                <a:cxn ang="0">
                  <a:pos x="52" y="245"/>
                </a:cxn>
                <a:cxn ang="0">
                  <a:pos x="63" y="241"/>
                </a:cxn>
                <a:cxn ang="0">
                  <a:pos x="73" y="236"/>
                </a:cxn>
                <a:cxn ang="0">
                  <a:pos x="78" y="236"/>
                </a:cxn>
                <a:cxn ang="0">
                  <a:pos x="80" y="238"/>
                </a:cxn>
                <a:cxn ang="0">
                  <a:pos x="80" y="257"/>
                </a:cxn>
                <a:cxn ang="0">
                  <a:pos x="76" y="279"/>
                </a:cxn>
                <a:cxn ang="0">
                  <a:pos x="71" y="290"/>
                </a:cxn>
                <a:cxn ang="0">
                  <a:pos x="73" y="307"/>
                </a:cxn>
                <a:cxn ang="0">
                  <a:pos x="80" y="331"/>
                </a:cxn>
                <a:cxn ang="0">
                  <a:pos x="89" y="351"/>
                </a:cxn>
                <a:cxn ang="0">
                  <a:pos x="122" y="373"/>
                </a:cxn>
                <a:cxn ang="0">
                  <a:pos x="142" y="385"/>
                </a:cxn>
                <a:cxn ang="0">
                  <a:pos x="152" y="386"/>
                </a:cxn>
                <a:cxn ang="0">
                  <a:pos x="163" y="377"/>
                </a:cxn>
                <a:cxn ang="0">
                  <a:pos x="173" y="363"/>
                </a:cxn>
                <a:cxn ang="0">
                  <a:pos x="178" y="350"/>
                </a:cxn>
                <a:cxn ang="0">
                  <a:pos x="181" y="338"/>
                </a:cxn>
                <a:cxn ang="0">
                  <a:pos x="184" y="323"/>
                </a:cxn>
                <a:cxn ang="0">
                  <a:pos x="195" y="304"/>
                </a:cxn>
                <a:cxn ang="0">
                  <a:pos x="216" y="281"/>
                </a:cxn>
                <a:cxn ang="0">
                  <a:pos x="238" y="263"/>
                </a:cxn>
                <a:cxn ang="0">
                  <a:pos x="264" y="249"/>
                </a:cxn>
                <a:cxn ang="0">
                  <a:pos x="300" y="229"/>
                </a:cxn>
                <a:cxn ang="0">
                  <a:pos x="324" y="212"/>
                </a:cxn>
                <a:cxn ang="0">
                  <a:pos x="338" y="199"/>
                </a:cxn>
                <a:cxn ang="0">
                  <a:pos x="346" y="185"/>
                </a:cxn>
                <a:cxn ang="0">
                  <a:pos x="352" y="169"/>
                </a:cxn>
                <a:cxn ang="0">
                  <a:pos x="351" y="149"/>
                </a:cxn>
                <a:cxn ang="0">
                  <a:pos x="344" y="125"/>
                </a:cxn>
                <a:cxn ang="0">
                  <a:pos x="330" y="91"/>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12" name="Freeform 364"/>
            <p:cNvSpPr>
              <a:spLocks/>
            </p:cNvSpPr>
            <p:nvPr/>
          </p:nvSpPr>
          <p:spPr bwMode="auto">
            <a:xfrm>
              <a:off x="923" y="2662"/>
              <a:ext cx="17" cy="26"/>
            </a:xfrm>
            <a:custGeom>
              <a:avLst/>
              <a:gdLst/>
              <a:ahLst/>
              <a:cxnLst>
                <a:cxn ang="0">
                  <a:pos x="14" y="0"/>
                </a:cxn>
                <a:cxn ang="0">
                  <a:pos x="20" y="0"/>
                </a:cxn>
                <a:cxn ang="0">
                  <a:pos x="25" y="2"/>
                </a:cxn>
                <a:cxn ang="0">
                  <a:pos x="30" y="6"/>
                </a:cxn>
                <a:cxn ang="0">
                  <a:pos x="36" y="9"/>
                </a:cxn>
                <a:cxn ang="0">
                  <a:pos x="40" y="13"/>
                </a:cxn>
                <a:cxn ang="0">
                  <a:pos x="45" y="17"/>
                </a:cxn>
                <a:cxn ang="0">
                  <a:pos x="47" y="21"/>
                </a:cxn>
                <a:cxn ang="0">
                  <a:pos x="48" y="24"/>
                </a:cxn>
                <a:cxn ang="0">
                  <a:pos x="51" y="34"/>
                </a:cxn>
                <a:cxn ang="0">
                  <a:pos x="52" y="41"/>
                </a:cxn>
                <a:cxn ang="0">
                  <a:pos x="51" y="46"/>
                </a:cxn>
                <a:cxn ang="0">
                  <a:pos x="49" y="50"/>
                </a:cxn>
                <a:cxn ang="0">
                  <a:pos x="47" y="54"/>
                </a:cxn>
                <a:cxn ang="0">
                  <a:pos x="44" y="60"/>
                </a:cxn>
                <a:cxn ang="0">
                  <a:pos x="41" y="65"/>
                </a:cxn>
                <a:cxn ang="0">
                  <a:pos x="41" y="73"/>
                </a:cxn>
                <a:cxn ang="0">
                  <a:pos x="29" y="75"/>
                </a:cxn>
                <a:cxn ang="0">
                  <a:pos x="16" y="78"/>
                </a:cxn>
                <a:cxn ang="0">
                  <a:pos x="11" y="78"/>
                </a:cxn>
                <a:cxn ang="0">
                  <a:pos x="5" y="78"/>
                </a:cxn>
                <a:cxn ang="0">
                  <a:pos x="4" y="78"/>
                </a:cxn>
                <a:cxn ang="0">
                  <a:pos x="2" y="77"/>
                </a:cxn>
                <a:cxn ang="0">
                  <a:pos x="2" y="75"/>
                </a:cxn>
                <a:cxn ang="0">
                  <a:pos x="1" y="73"/>
                </a:cxn>
                <a:cxn ang="0">
                  <a:pos x="0" y="69"/>
                </a:cxn>
                <a:cxn ang="0">
                  <a:pos x="1" y="64"/>
                </a:cxn>
                <a:cxn ang="0">
                  <a:pos x="3" y="60"/>
                </a:cxn>
                <a:cxn ang="0">
                  <a:pos x="7" y="56"/>
                </a:cxn>
                <a:cxn ang="0">
                  <a:pos x="17" y="47"/>
                </a:cxn>
                <a:cxn ang="0">
                  <a:pos x="28" y="42"/>
                </a:cxn>
                <a:cxn ang="0">
                  <a:pos x="24" y="32"/>
                </a:cxn>
                <a:cxn ang="0">
                  <a:pos x="21" y="21"/>
                </a:cxn>
                <a:cxn ang="0">
                  <a:pos x="18" y="10"/>
                </a:cxn>
                <a:cxn ang="0">
                  <a:pos x="14" y="0"/>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13" name="Freeform 365"/>
            <p:cNvSpPr>
              <a:spLocks/>
            </p:cNvSpPr>
            <p:nvPr/>
          </p:nvSpPr>
          <p:spPr bwMode="auto">
            <a:xfrm>
              <a:off x="912" y="2666"/>
              <a:ext cx="9" cy="10"/>
            </a:xfrm>
            <a:custGeom>
              <a:avLst/>
              <a:gdLst/>
              <a:ahLst/>
              <a:cxnLst>
                <a:cxn ang="0">
                  <a:pos x="13" y="6"/>
                </a:cxn>
                <a:cxn ang="0">
                  <a:pos x="0" y="24"/>
                </a:cxn>
                <a:cxn ang="0">
                  <a:pos x="7" y="25"/>
                </a:cxn>
                <a:cxn ang="0">
                  <a:pos x="15" y="27"/>
                </a:cxn>
                <a:cxn ang="0">
                  <a:pos x="23" y="29"/>
                </a:cxn>
                <a:cxn ang="0">
                  <a:pos x="33" y="30"/>
                </a:cxn>
                <a:cxn ang="0">
                  <a:pos x="33" y="0"/>
                </a:cxn>
                <a:cxn ang="0">
                  <a:pos x="20" y="0"/>
                </a:cxn>
                <a:cxn ang="0">
                  <a:pos x="13" y="6"/>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sp>
        <p:nvSpPr>
          <p:cNvPr id="2414" name="Freeform 366"/>
          <p:cNvSpPr>
            <a:spLocks/>
          </p:cNvSpPr>
          <p:nvPr>
            <p:custDataLst>
              <p:tags r:id="rId264"/>
            </p:custDataLst>
          </p:nvPr>
        </p:nvSpPr>
        <p:spPr bwMode="auto">
          <a:xfrm>
            <a:off x="5716265" y="4916289"/>
            <a:ext cx="19050" cy="58738"/>
          </a:xfrm>
          <a:custGeom>
            <a:avLst/>
            <a:gdLst/>
            <a:ahLst/>
            <a:cxnLst>
              <a:cxn ang="0">
                <a:pos x="13" y="0"/>
              </a:cxn>
              <a:cxn ang="0">
                <a:pos x="25" y="0"/>
              </a:cxn>
              <a:cxn ang="0">
                <a:pos x="31" y="2"/>
              </a:cxn>
              <a:cxn ang="0">
                <a:pos x="33" y="4"/>
              </a:cxn>
              <a:cxn ang="0">
                <a:pos x="33" y="6"/>
              </a:cxn>
              <a:cxn ang="0">
                <a:pos x="32" y="8"/>
              </a:cxn>
              <a:cxn ang="0">
                <a:pos x="33" y="10"/>
              </a:cxn>
              <a:cxn ang="0">
                <a:pos x="37" y="12"/>
              </a:cxn>
              <a:cxn ang="0">
                <a:pos x="47" y="12"/>
              </a:cxn>
              <a:cxn ang="0">
                <a:pos x="42" y="19"/>
              </a:cxn>
              <a:cxn ang="0">
                <a:pos x="37" y="25"/>
              </a:cxn>
              <a:cxn ang="0">
                <a:pos x="33" y="27"/>
              </a:cxn>
              <a:cxn ang="0">
                <a:pos x="28" y="28"/>
              </a:cxn>
              <a:cxn ang="0">
                <a:pos x="16" y="27"/>
              </a:cxn>
              <a:cxn ang="0">
                <a:pos x="0" y="25"/>
              </a:cxn>
              <a:cxn ang="0">
                <a:pos x="1" y="19"/>
              </a:cxn>
              <a:cxn ang="0">
                <a:pos x="2" y="15"/>
              </a:cxn>
              <a:cxn ang="0">
                <a:pos x="4" y="13"/>
              </a:cxn>
              <a:cxn ang="0">
                <a:pos x="6" y="12"/>
              </a:cxn>
              <a:cxn ang="0">
                <a:pos x="9" y="11"/>
              </a:cxn>
              <a:cxn ang="0">
                <a:pos x="11" y="9"/>
              </a:cxn>
              <a:cxn ang="0">
                <a:pos x="13" y="5"/>
              </a:cxn>
              <a:cxn ang="0">
                <a:pos x="13" y="0"/>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15" name="Freeform 367"/>
          <p:cNvSpPr>
            <a:spLocks/>
          </p:cNvSpPr>
          <p:nvPr>
            <p:custDataLst>
              <p:tags r:id="rId265"/>
            </p:custDataLst>
          </p:nvPr>
        </p:nvSpPr>
        <p:spPr bwMode="auto">
          <a:xfrm>
            <a:off x="5687690" y="4943277"/>
            <a:ext cx="23813" cy="57150"/>
          </a:xfrm>
          <a:custGeom>
            <a:avLst/>
            <a:gdLst/>
            <a:ahLst/>
            <a:cxnLst>
              <a:cxn ang="0">
                <a:pos x="13" y="0"/>
              </a:cxn>
              <a:cxn ang="0">
                <a:pos x="26" y="1"/>
              </a:cxn>
              <a:cxn ang="0">
                <a:pos x="34" y="1"/>
              </a:cxn>
              <a:cxn ang="0">
                <a:pos x="37" y="3"/>
              </a:cxn>
              <a:cxn ang="0">
                <a:pos x="37" y="4"/>
              </a:cxn>
              <a:cxn ang="0">
                <a:pos x="37" y="6"/>
              </a:cxn>
              <a:cxn ang="0">
                <a:pos x="39" y="8"/>
              </a:cxn>
              <a:cxn ang="0">
                <a:pos x="44" y="10"/>
              </a:cxn>
              <a:cxn ang="0">
                <a:pos x="53" y="12"/>
              </a:cxn>
              <a:cxn ang="0">
                <a:pos x="48" y="22"/>
              </a:cxn>
              <a:cxn ang="0">
                <a:pos x="44" y="28"/>
              </a:cxn>
              <a:cxn ang="0">
                <a:pos x="42" y="31"/>
              </a:cxn>
              <a:cxn ang="0">
                <a:pos x="38" y="32"/>
              </a:cxn>
              <a:cxn ang="0">
                <a:pos x="36" y="33"/>
              </a:cxn>
              <a:cxn ang="0">
                <a:pos x="34" y="33"/>
              </a:cxn>
              <a:cxn ang="0">
                <a:pos x="20" y="30"/>
              </a:cxn>
              <a:cxn ang="0">
                <a:pos x="0" y="24"/>
              </a:cxn>
              <a:cxn ang="0">
                <a:pos x="0" y="19"/>
              </a:cxn>
              <a:cxn ang="0">
                <a:pos x="2" y="16"/>
              </a:cxn>
              <a:cxn ang="0">
                <a:pos x="4" y="14"/>
              </a:cxn>
              <a:cxn ang="0">
                <a:pos x="7" y="12"/>
              </a:cxn>
              <a:cxn ang="0">
                <a:pos x="9" y="11"/>
              </a:cxn>
              <a:cxn ang="0">
                <a:pos x="11" y="9"/>
              </a:cxn>
              <a:cxn ang="0">
                <a:pos x="12" y="6"/>
              </a:cxn>
              <a:cxn ang="0">
                <a:pos x="13" y="0"/>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12" name="Group 368"/>
          <p:cNvGrpSpPr>
            <a:grpSpLocks/>
          </p:cNvGrpSpPr>
          <p:nvPr>
            <p:custDataLst>
              <p:tags r:id="rId266"/>
            </p:custDataLst>
          </p:nvPr>
        </p:nvGrpSpPr>
        <p:grpSpPr bwMode="auto">
          <a:xfrm>
            <a:off x="5528940" y="4435277"/>
            <a:ext cx="168275" cy="103187"/>
            <a:chOff x="3481" y="2773"/>
            <a:chExt cx="125" cy="65"/>
          </a:xfrm>
        </p:grpSpPr>
        <p:sp>
          <p:nvSpPr>
            <p:cNvPr id="2417" name="Freeform 369"/>
            <p:cNvSpPr>
              <a:spLocks/>
            </p:cNvSpPr>
            <p:nvPr/>
          </p:nvSpPr>
          <p:spPr bwMode="auto">
            <a:xfrm>
              <a:off x="3583" y="2798"/>
              <a:ext cx="5" cy="6"/>
            </a:xfrm>
            <a:custGeom>
              <a:avLst/>
              <a:gdLst/>
              <a:ahLst/>
              <a:cxnLst>
                <a:cxn ang="0">
                  <a:pos x="13" y="0"/>
                </a:cxn>
                <a:cxn ang="0">
                  <a:pos x="10" y="9"/>
                </a:cxn>
                <a:cxn ang="0">
                  <a:pos x="6" y="18"/>
                </a:cxn>
                <a:cxn ang="0">
                  <a:pos x="5" y="17"/>
                </a:cxn>
                <a:cxn ang="0">
                  <a:pos x="3" y="14"/>
                </a:cxn>
                <a:cxn ang="0">
                  <a:pos x="1" y="10"/>
                </a:cxn>
                <a:cxn ang="0">
                  <a:pos x="0" y="6"/>
                </a:cxn>
              </a:cxnLst>
              <a:rect l="0" t="0" r="r" b="b"/>
              <a:pathLst>
                <a:path w="13" h="18">
                  <a:moveTo>
                    <a:pt x="13" y="0"/>
                  </a:moveTo>
                  <a:lnTo>
                    <a:pt x="10" y="9"/>
                  </a:lnTo>
                  <a:lnTo>
                    <a:pt x="6" y="18"/>
                  </a:lnTo>
                  <a:lnTo>
                    <a:pt x="5" y="17"/>
                  </a:lnTo>
                  <a:lnTo>
                    <a:pt x="3" y="14"/>
                  </a:lnTo>
                  <a:lnTo>
                    <a:pt x="1" y="10"/>
                  </a:lnTo>
                  <a:lnTo>
                    <a:pt x="0"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18" name="Line 370"/>
            <p:cNvSpPr>
              <a:spLocks noChangeShapeType="1"/>
            </p:cNvSpPr>
            <p:nvPr/>
          </p:nvSpPr>
          <p:spPr bwMode="auto">
            <a:xfrm>
              <a:off x="3583" y="2800"/>
              <a:ext cx="2" cy="1"/>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419" name="Freeform 371"/>
            <p:cNvSpPr>
              <a:spLocks/>
            </p:cNvSpPr>
            <p:nvPr/>
          </p:nvSpPr>
          <p:spPr bwMode="auto">
            <a:xfrm>
              <a:off x="3554" y="2819"/>
              <a:ext cx="5" cy="6"/>
            </a:xfrm>
            <a:custGeom>
              <a:avLst/>
              <a:gdLst/>
              <a:ahLst/>
              <a:cxnLst>
                <a:cxn ang="0">
                  <a:pos x="14" y="19"/>
                </a:cxn>
                <a:cxn ang="0">
                  <a:pos x="0" y="0"/>
                </a:cxn>
                <a:cxn ang="0">
                  <a:pos x="14" y="19"/>
                </a:cxn>
              </a:cxnLst>
              <a:rect l="0" t="0" r="r" b="b"/>
              <a:pathLst>
                <a:path w="14" h="19">
                  <a:moveTo>
                    <a:pt x="14" y="19"/>
                  </a:moveTo>
                  <a:lnTo>
                    <a:pt x="0" y="0"/>
                  </a:lnTo>
                  <a:lnTo>
                    <a:pt x="14" y="1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0" name="Freeform 372"/>
            <p:cNvSpPr>
              <a:spLocks/>
            </p:cNvSpPr>
            <p:nvPr/>
          </p:nvSpPr>
          <p:spPr bwMode="auto">
            <a:xfrm>
              <a:off x="3528" y="2832"/>
              <a:ext cx="2" cy="6"/>
            </a:xfrm>
            <a:custGeom>
              <a:avLst/>
              <a:gdLst/>
              <a:ahLst/>
              <a:cxnLst>
                <a:cxn ang="0">
                  <a:pos x="0" y="6"/>
                </a:cxn>
                <a:cxn ang="0">
                  <a:pos x="7" y="18"/>
                </a:cxn>
                <a:cxn ang="0">
                  <a:pos x="0" y="18"/>
                </a:cxn>
                <a:cxn ang="0">
                  <a:pos x="0" y="0"/>
                </a:cxn>
                <a:cxn ang="0">
                  <a:pos x="7" y="0"/>
                </a:cxn>
              </a:cxnLst>
              <a:rect l="0" t="0" r="r" b="b"/>
              <a:pathLst>
                <a:path w="7" h="18">
                  <a:moveTo>
                    <a:pt x="0" y="6"/>
                  </a:moveTo>
                  <a:lnTo>
                    <a:pt x="7" y="18"/>
                  </a:lnTo>
                  <a:lnTo>
                    <a:pt x="0" y="18"/>
                  </a:lnTo>
                  <a:lnTo>
                    <a:pt x="0" y="0"/>
                  </a:lnTo>
                  <a:lnTo>
                    <a:pt x="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1" name="Freeform 373"/>
            <p:cNvSpPr>
              <a:spLocks/>
            </p:cNvSpPr>
            <p:nvPr/>
          </p:nvSpPr>
          <p:spPr bwMode="auto">
            <a:xfrm>
              <a:off x="3599" y="2773"/>
              <a:ext cx="7" cy="4"/>
            </a:xfrm>
            <a:custGeom>
              <a:avLst/>
              <a:gdLst/>
              <a:ahLst/>
              <a:cxnLst>
                <a:cxn ang="0">
                  <a:pos x="20" y="12"/>
                </a:cxn>
                <a:cxn ang="0">
                  <a:pos x="10" y="9"/>
                </a:cxn>
                <a:cxn ang="0">
                  <a:pos x="0" y="6"/>
                </a:cxn>
                <a:cxn ang="0">
                  <a:pos x="1" y="5"/>
                </a:cxn>
                <a:cxn ang="0">
                  <a:pos x="3" y="3"/>
                </a:cxn>
                <a:cxn ang="0">
                  <a:pos x="8" y="1"/>
                </a:cxn>
                <a:cxn ang="0">
                  <a:pos x="13" y="0"/>
                </a:cxn>
              </a:cxnLst>
              <a:rect l="0" t="0" r="r" b="b"/>
              <a:pathLst>
                <a:path w="20" h="12">
                  <a:moveTo>
                    <a:pt x="20" y="12"/>
                  </a:moveTo>
                  <a:lnTo>
                    <a:pt x="10" y="9"/>
                  </a:lnTo>
                  <a:lnTo>
                    <a:pt x="0" y="6"/>
                  </a:lnTo>
                  <a:lnTo>
                    <a:pt x="1" y="5"/>
                  </a:lnTo>
                  <a:lnTo>
                    <a:pt x="3" y="3"/>
                  </a:lnTo>
                  <a:lnTo>
                    <a:pt x="8" y="1"/>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2" name="Line 374"/>
            <p:cNvSpPr>
              <a:spLocks noChangeShapeType="1"/>
            </p:cNvSpPr>
            <p:nvPr/>
          </p:nvSpPr>
          <p:spPr bwMode="auto">
            <a:xfrm>
              <a:off x="3603" y="2773"/>
              <a:ext cx="1" cy="2"/>
            </a:xfrm>
            <a:prstGeom prst="line">
              <a:avLst/>
            </a:prstGeom>
            <a:noFill/>
            <a:ln w="9525">
              <a:solidFill>
                <a:srgbClr val="FFFFFF"/>
              </a:solidFill>
              <a:round/>
              <a:headEnd/>
              <a:tailEnd/>
            </a:ln>
          </p:spPr>
          <p:txBody>
            <a:bodyPr/>
            <a:lstStyle/>
            <a:p>
              <a:endParaRPr lang="en-US" dirty="0">
                <a:solidFill>
                  <a:prstClr val="white"/>
                </a:solidFill>
              </a:endParaRPr>
            </a:p>
          </p:txBody>
        </p:sp>
        <p:sp>
          <p:nvSpPr>
            <p:cNvPr id="2423" name="Freeform 375"/>
            <p:cNvSpPr>
              <a:spLocks/>
            </p:cNvSpPr>
            <p:nvPr/>
          </p:nvSpPr>
          <p:spPr bwMode="auto">
            <a:xfrm>
              <a:off x="3481" y="2828"/>
              <a:ext cx="7" cy="6"/>
            </a:xfrm>
            <a:custGeom>
              <a:avLst/>
              <a:gdLst/>
              <a:ahLst/>
              <a:cxnLst>
                <a:cxn ang="0">
                  <a:pos x="0" y="0"/>
                </a:cxn>
                <a:cxn ang="0">
                  <a:pos x="0" y="18"/>
                </a:cxn>
                <a:cxn ang="0">
                  <a:pos x="20" y="18"/>
                </a:cxn>
              </a:cxnLst>
              <a:rect l="0" t="0" r="r" b="b"/>
              <a:pathLst>
                <a:path w="20" h="18">
                  <a:moveTo>
                    <a:pt x="0" y="0"/>
                  </a:moveTo>
                  <a:lnTo>
                    <a:pt x="0" y="18"/>
                  </a:lnTo>
                  <a:lnTo>
                    <a:pt x="20" y="18"/>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4" name="Freeform 376"/>
            <p:cNvSpPr>
              <a:spLocks/>
            </p:cNvSpPr>
            <p:nvPr/>
          </p:nvSpPr>
          <p:spPr bwMode="auto">
            <a:xfrm>
              <a:off x="3485" y="2830"/>
              <a:ext cx="3" cy="4"/>
            </a:xfrm>
            <a:custGeom>
              <a:avLst/>
              <a:gdLst/>
              <a:ahLst/>
              <a:cxnLst>
                <a:cxn ang="0">
                  <a:pos x="7" y="12"/>
                </a:cxn>
                <a:cxn ang="0">
                  <a:pos x="4" y="6"/>
                </a:cxn>
                <a:cxn ang="0">
                  <a:pos x="0" y="0"/>
                </a:cxn>
              </a:cxnLst>
              <a:rect l="0" t="0" r="r" b="b"/>
              <a:pathLst>
                <a:path w="7" h="12">
                  <a:moveTo>
                    <a:pt x="7" y="12"/>
                  </a:moveTo>
                  <a:lnTo>
                    <a:pt x="4" y="6"/>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5" name="Freeform 377"/>
            <p:cNvSpPr>
              <a:spLocks/>
            </p:cNvSpPr>
            <p:nvPr/>
          </p:nvSpPr>
          <p:spPr bwMode="auto">
            <a:xfrm>
              <a:off x="3481" y="2828"/>
              <a:ext cx="7" cy="6"/>
            </a:xfrm>
            <a:custGeom>
              <a:avLst/>
              <a:gdLst/>
              <a:ahLst/>
              <a:cxnLst>
                <a:cxn ang="0">
                  <a:pos x="0" y="0"/>
                </a:cxn>
                <a:cxn ang="0">
                  <a:pos x="0" y="18"/>
                </a:cxn>
                <a:cxn ang="0">
                  <a:pos x="20" y="18"/>
                </a:cxn>
                <a:cxn ang="0">
                  <a:pos x="17" y="12"/>
                </a:cxn>
                <a:cxn ang="0">
                  <a:pos x="13" y="6"/>
                </a:cxn>
                <a:cxn ang="0">
                  <a:pos x="0" y="0"/>
                </a:cxn>
              </a:cxnLst>
              <a:rect l="0" t="0" r="r" b="b"/>
              <a:pathLst>
                <a:path w="20" h="18">
                  <a:moveTo>
                    <a:pt x="0" y="0"/>
                  </a:moveTo>
                  <a:lnTo>
                    <a:pt x="0" y="18"/>
                  </a:lnTo>
                  <a:lnTo>
                    <a:pt x="20" y="18"/>
                  </a:lnTo>
                  <a:lnTo>
                    <a:pt x="17" y="12"/>
                  </a:lnTo>
                  <a:lnTo>
                    <a:pt x="13" y="6"/>
                  </a:lnTo>
                  <a:lnTo>
                    <a:pt x="0"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6" name="Freeform 378"/>
            <p:cNvSpPr>
              <a:spLocks/>
            </p:cNvSpPr>
            <p:nvPr/>
          </p:nvSpPr>
          <p:spPr bwMode="auto">
            <a:xfrm>
              <a:off x="3528" y="2832"/>
              <a:ext cx="2" cy="6"/>
            </a:xfrm>
            <a:custGeom>
              <a:avLst/>
              <a:gdLst/>
              <a:ahLst/>
              <a:cxnLst>
                <a:cxn ang="0">
                  <a:pos x="0" y="6"/>
                </a:cxn>
                <a:cxn ang="0">
                  <a:pos x="7" y="18"/>
                </a:cxn>
                <a:cxn ang="0">
                  <a:pos x="0" y="18"/>
                </a:cxn>
                <a:cxn ang="0">
                  <a:pos x="0" y="0"/>
                </a:cxn>
                <a:cxn ang="0">
                  <a:pos x="7" y="0"/>
                </a:cxn>
                <a:cxn ang="0">
                  <a:pos x="0" y="6"/>
                </a:cxn>
              </a:cxnLst>
              <a:rect l="0" t="0" r="r" b="b"/>
              <a:pathLst>
                <a:path w="7" h="18">
                  <a:moveTo>
                    <a:pt x="0" y="6"/>
                  </a:moveTo>
                  <a:lnTo>
                    <a:pt x="7" y="18"/>
                  </a:lnTo>
                  <a:lnTo>
                    <a:pt x="0" y="18"/>
                  </a:lnTo>
                  <a:lnTo>
                    <a:pt x="0" y="0"/>
                  </a:lnTo>
                  <a:lnTo>
                    <a:pt x="7" y="0"/>
                  </a:lnTo>
                  <a:lnTo>
                    <a:pt x="0"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7" name="Freeform 379"/>
            <p:cNvSpPr>
              <a:spLocks/>
            </p:cNvSpPr>
            <p:nvPr/>
          </p:nvSpPr>
          <p:spPr bwMode="auto">
            <a:xfrm>
              <a:off x="3583" y="2798"/>
              <a:ext cx="5" cy="6"/>
            </a:xfrm>
            <a:custGeom>
              <a:avLst/>
              <a:gdLst/>
              <a:ahLst/>
              <a:cxnLst>
                <a:cxn ang="0">
                  <a:pos x="13" y="0"/>
                </a:cxn>
                <a:cxn ang="0">
                  <a:pos x="10" y="9"/>
                </a:cxn>
                <a:cxn ang="0">
                  <a:pos x="6" y="18"/>
                </a:cxn>
                <a:cxn ang="0">
                  <a:pos x="5" y="17"/>
                </a:cxn>
                <a:cxn ang="0">
                  <a:pos x="3" y="14"/>
                </a:cxn>
                <a:cxn ang="0">
                  <a:pos x="1" y="10"/>
                </a:cxn>
                <a:cxn ang="0">
                  <a:pos x="0" y="6"/>
                </a:cxn>
                <a:cxn ang="0">
                  <a:pos x="6" y="6"/>
                </a:cxn>
                <a:cxn ang="0">
                  <a:pos x="13" y="0"/>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sp>
        <p:nvSpPr>
          <p:cNvPr id="2428" name="Freeform 380"/>
          <p:cNvSpPr>
            <a:spLocks/>
          </p:cNvSpPr>
          <p:nvPr>
            <p:custDataLst>
              <p:tags r:id="rId267"/>
            </p:custDataLst>
          </p:nvPr>
        </p:nvSpPr>
        <p:spPr bwMode="auto">
          <a:xfrm>
            <a:off x="4657403" y="4427339"/>
            <a:ext cx="319087" cy="379413"/>
          </a:xfrm>
          <a:custGeom>
            <a:avLst/>
            <a:gdLst/>
            <a:ahLst/>
            <a:cxnLst>
              <a:cxn ang="0">
                <a:pos x="60" y="685"/>
              </a:cxn>
              <a:cxn ang="0">
                <a:pos x="91" y="668"/>
              </a:cxn>
              <a:cxn ang="0">
                <a:pos x="126" y="668"/>
              </a:cxn>
              <a:cxn ang="0">
                <a:pos x="196" y="692"/>
              </a:cxn>
              <a:cxn ang="0">
                <a:pos x="245" y="705"/>
              </a:cxn>
              <a:cxn ang="0">
                <a:pos x="292" y="703"/>
              </a:cxn>
              <a:cxn ang="0">
                <a:pos x="611" y="717"/>
              </a:cxn>
              <a:cxn ang="0">
                <a:pos x="651" y="707"/>
              </a:cxn>
              <a:cxn ang="0">
                <a:pos x="627" y="657"/>
              </a:cxn>
              <a:cxn ang="0">
                <a:pos x="664" y="433"/>
              </a:cxn>
              <a:cxn ang="0">
                <a:pos x="709" y="429"/>
              </a:cxn>
              <a:cxn ang="0">
                <a:pos x="723" y="416"/>
              </a:cxn>
              <a:cxn ang="0">
                <a:pos x="734" y="360"/>
              </a:cxn>
              <a:cxn ang="0">
                <a:pos x="722" y="302"/>
              </a:cxn>
              <a:cxn ang="0">
                <a:pos x="708" y="304"/>
              </a:cxn>
              <a:cxn ang="0">
                <a:pos x="676" y="300"/>
              </a:cxn>
              <a:cxn ang="0">
                <a:pos x="634" y="299"/>
              </a:cxn>
              <a:cxn ang="0">
                <a:pos x="623" y="290"/>
              </a:cxn>
              <a:cxn ang="0">
                <a:pos x="617" y="253"/>
              </a:cxn>
              <a:cxn ang="0">
                <a:pos x="607" y="219"/>
              </a:cxn>
              <a:cxn ang="0">
                <a:pos x="597" y="186"/>
              </a:cxn>
              <a:cxn ang="0">
                <a:pos x="607" y="167"/>
              </a:cxn>
              <a:cxn ang="0">
                <a:pos x="617" y="148"/>
              </a:cxn>
              <a:cxn ang="0">
                <a:pos x="611" y="100"/>
              </a:cxn>
              <a:cxn ang="0">
                <a:pos x="544" y="70"/>
              </a:cxn>
              <a:cxn ang="0">
                <a:pos x="477" y="66"/>
              </a:cxn>
              <a:cxn ang="0">
                <a:pos x="471" y="81"/>
              </a:cxn>
              <a:cxn ang="0">
                <a:pos x="463" y="101"/>
              </a:cxn>
              <a:cxn ang="0">
                <a:pos x="440" y="122"/>
              </a:cxn>
              <a:cxn ang="0">
                <a:pos x="392" y="130"/>
              </a:cxn>
              <a:cxn ang="0">
                <a:pos x="364" y="115"/>
              </a:cxn>
              <a:cxn ang="0">
                <a:pos x="339" y="82"/>
              </a:cxn>
              <a:cxn ang="0">
                <a:pos x="319" y="39"/>
              </a:cxn>
              <a:cxn ang="0">
                <a:pos x="312" y="0"/>
              </a:cxn>
              <a:cxn ang="0">
                <a:pos x="30" y="15"/>
              </a:cxn>
              <a:cxn ang="0">
                <a:pos x="47" y="29"/>
              </a:cxn>
              <a:cxn ang="0">
                <a:pos x="75" y="75"/>
              </a:cxn>
              <a:cxn ang="0">
                <a:pos x="102" y="130"/>
              </a:cxn>
              <a:cxn ang="0">
                <a:pos x="103" y="171"/>
              </a:cxn>
              <a:cxn ang="0">
                <a:pos x="93" y="203"/>
              </a:cxn>
              <a:cxn ang="0">
                <a:pos x="96" y="229"/>
              </a:cxn>
              <a:cxn ang="0">
                <a:pos x="119" y="272"/>
              </a:cxn>
              <a:cxn ang="0">
                <a:pos x="131" y="307"/>
              </a:cxn>
              <a:cxn ang="0">
                <a:pos x="127" y="352"/>
              </a:cxn>
              <a:cxn ang="0">
                <a:pos x="106" y="403"/>
              </a:cxn>
              <a:cxn ang="0">
                <a:pos x="77" y="446"/>
              </a:cxn>
              <a:cxn ang="0">
                <a:pos x="41" y="477"/>
              </a:cxn>
              <a:cxn ang="0">
                <a:pos x="25" y="591"/>
              </a:cxn>
              <a:cxn ang="0">
                <a:pos x="11" y="62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29" name="Freeform 381"/>
          <p:cNvSpPr>
            <a:spLocks/>
          </p:cNvSpPr>
          <p:nvPr>
            <p:custDataLst>
              <p:tags r:id="rId268"/>
            </p:custDataLst>
          </p:nvPr>
        </p:nvSpPr>
        <p:spPr bwMode="auto">
          <a:xfrm>
            <a:off x="4668515" y="4400352"/>
            <a:ext cx="15875" cy="60325"/>
          </a:xfrm>
          <a:custGeom>
            <a:avLst/>
            <a:gdLst/>
            <a:ahLst/>
            <a:cxnLst>
              <a:cxn ang="0">
                <a:pos x="0" y="31"/>
              </a:cxn>
              <a:cxn ang="0">
                <a:pos x="12" y="28"/>
              </a:cxn>
              <a:cxn ang="0">
                <a:pos x="22" y="28"/>
              </a:cxn>
              <a:cxn ang="0">
                <a:pos x="26" y="28"/>
              </a:cxn>
              <a:cxn ang="0">
                <a:pos x="30" y="28"/>
              </a:cxn>
              <a:cxn ang="0">
                <a:pos x="35" y="27"/>
              </a:cxn>
              <a:cxn ang="0">
                <a:pos x="39" y="25"/>
              </a:cxn>
              <a:cxn ang="0">
                <a:pos x="39" y="0"/>
              </a:cxn>
              <a:cxn ang="0">
                <a:pos x="26" y="0"/>
              </a:cxn>
              <a:cxn ang="0">
                <a:pos x="17" y="0"/>
              </a:cxn>
              <a:cxn ang="0">
                <a:pos x="8" y="0"/>
              </a:cxn>
              <a:cxn ang="0">
                <a:pos x="0" y="0"/>
              </a:cxn>
              <a:cxn ang="0">
                <a:pos x="0" y="31"/>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30" name="Freeform 382"/>
          <p:cNvSpPr>
            <a:spLocks/>
          </p:cNvSpPr>
          <p:nvPr>
            <p:custDataLst>
              <p:tags r:id="rId269"/>
            </p:custDataLst>
          </p:nvPr>
        </p:nvSpPr>
        <p:spPr bwMode="auto">
          <a:xfrm>
            <a:off x="4770115" y="4943277"/>
            <a:ext cx="396875" cy="398462"/>
          </a:xfrm>
          <a:custGeom>
            <a:avLst/>
            <a:gdLst/>
            <a:ahLst/>
            <a:cxnLst>
              <a:cxn ang="0">
                <a:pos x="899" y="291"/>
              </a:cxn>
              <a:cxn ang="0">
                <a:pos x="863" y="388"/>
              </a:cxn>
              <a:cxn ang="0">
                <a:pos x="832" y="414"/>
              </a:cxn>
              <a:cxn ang="0">
                <a:pos x="761" y="507"/>
              </a:cxn>
              <a:cxn ang="0">
                <a:pos x="720" y="561"/>
              </a:cxn>
              <a:cxn ang="0">
                <a:pos x="647" y="613"/>
              </a:cxn>
              <a:cxn ang="0">
                <a:pos x="583" y="666"/>
              </a:cxn>
              <a:cxn ang="0">
                <a:pos x="557" y="698"/>
              </a:cxn>
              <a:cxn ang="0">
                <a:pos x="520" y="705"/>
              </a:cxn>
              <a:cxn ang="0">
                <a:pos x="496" y="710"/>
              </a:cxn>
              <a:cxn ang="0">
                <a:pos x="485" y="727"/>
              </a:cxn>
              <a:cxn ang="0">
                <a:pos x="372" y="727"/>
              </a:cxn>
              <a:cxn ang="0">
                <a:pos x="339" y="732"/>
              </a:cxn>
              <a:cxn ang="0">
                <a:pos x="316" y="732"/>
              </a:cxn>
              <a:cxn ang="0">
                <a:pos x="286" y="727"/>
              </a:cxn>
              <a:cxn ang="0">
                <a:pos x="263" y="737"/>
              </a:cxn>
              <a:cxn ang="0">
                <a:pos x="146" y="759"/>
              </a:cxn>
              <a:cxn ang="0">
                <a:pos x="116" y="753"/>
              </a:cxn>
              <a:cxn ang="0">
                <a:pos x="90" y="739"/>
              </a:cxn>
              <a:cxn ang="0">
                <a:pos x="76" y="719"/>
              </a:cxn>
              <a:cxn ang="0">
                <a:pos x="79" y="697"/>
              </a:cxn>
              <a:cxn ang="0">
                <a:pos x="75" y="628"/>
              </a:cxn>
              <a:cxn ang="0">
                <a:pos x="79" y="608"/>
              </a:cxn>
              <a:cxn ang="0">
                <a:pos x="68" y="572"/>
              </a:cxn>
              <a:cxn ang="0">
                <a:pos x="22" y="516"/>
              </a:cxn>
              <a:cxn ang="0">
                <a:pos x="12" y="484"/>
              </a:cxn>
              <a:cxn ang="0">
                <a:pos x="10" y="439"/>
              </a:cxn>
              <a:cxn ang="0">
                <a:pos x="0" y="377"/>
              </a:cxn>
              <a:cxn ang="0">
                <a:pos x="39" y="377"/>
              </a:cxn>
              <a:cxn ang="0">
                <a:pos x="57" y="396"/>
              </a:cxn>
              <a:cxn ang="0">
                <a:pos x="94" y="410"/>
              </a:cxn>
              <a:cxn ang="0">
                <a:pos x="135" y="411"/>
              </a:cxn>
              <a:cxn ang="0">
                <a:pos x="160" y="400"/>
              </a:cxn>
              <a:cxn ang="0">
                <a:pos x="182" y="372"/>
              </a:cxn>
              <a:cxn ang="0">
                <a:pos x="197" y="229"/>
              </a:cxn>
              <a:cxn ang="0">
                <a:pos x="204" y="184"/>
              </a:cxn>
              <a:cxn ang="0">
                <a:pos x="210" y="168"/>
              </a:cxn>
              <a:cxn ang="0">
                <a:pos x="239" y="178"/>
              </a:cxn>
              <a:cxn ang="0">
                <a:pos x="245" y="238"/>
              </a:cxn>
              <a:cxn ang="0">
                <a:pos x="247" y="274"/>
              </a:cxn>
              <a:cxn ang="0">
                <a:pos x="256" y="287"/>
              </a:cxn>
              <a:cxn ang="0">
                <a:pos x="287" y="295"/>
              </a:cxn>
              <a:cxn ang="0">
                <a:pos x="312" y="293"/>
              </a:cxn>
              <a:cxn ang="0">
                <a:pos x="333" y="272"/>
              </a:cxn>
              <a:cxn ang="0">
                <a:pos x="350" y="234"/>
              </a:cxn>
              <a:cxn ang="0">
                <a:pos x="368" y="201"/>
              </a:cxn>
              <a:cxn ang="0">
                <a:pos x="387" y="191"/>
              </a:cxn>
              <a:cxn ang="0">
                <a:pos x="414" y="193"/>
              </a:cxn>
              <a:cxn ang="0">
                <a:pos x="451" y="208"/>
              </a:cxn>
              <a:cxn ang="0">
                <a:pos x="478" y="216"/>
              </a:cxn>
              <a:cxn ang="0">
                <a:pos x="512" y="213"/>
              </a:cxn>
              <a:cxn ang="0">
                <a:pos x="531" y="200"/>
              </a:cxn>
              <a:cxn ang="0">
                <a:pos x="564" y="127"/>
              </a:cxn>
              <a:cxn ang="0">
                <a:pos x="620" y="80"/>
              </a:cxn>
              <a:cxn ang="0">
                <a:pos x="732" y="11"/>
              </a:cxn>
              <a:cxn ang="0">
                <a:pos x="806" y="3"/>
              </a:cxn>
              <a:cxn ang="0">
                <a:pos x="830" y="6"/>
              </a:cxn>
              <a:cxn ang="0">
                <a:pos x="854" y="35"/>
              </a:cxn>
              <a:cxn ang="0">
                <a:pos x="873" y="71"/>
              </a:cxn>
              <a:cxn ang="0">
                <a:pos x="883" y="107"/>
              </a:cxn>
              <a:cxn ang="0">
                <a:pos x="868" y="207"/>
              </a:cxn>
              <a:cxn ang="0">
                <a:pos x="830" y="204"/>
              </a:cxn>
              <a:cxn ang="0">
                <a:pos x="826" y="281"/>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31" name="Freeform 383"/>
          <p:cNvSpPr>
            <a:spLocks/>
          </p:cNvSpPr>
          <p:nvPr>
            <p:custDataLst>
              <p:tags r:id="rId270"/>
            </p:custDataLst>
          </p:nvPr>
        </p:nvSpPr>
        <p:spPr bwMode="auto">
          <a:xfrm>
            <a:off x="4917753" y="3511352"/>
            <a:ext cx="411162" cy="611187"/>
          </a:xfrm>
          <a:custGeom>
            <a:avLst/>
            <a:gdLst/>
            <a:ahLst/>
            <a:cxnLst>
              <a:cxn ang="0">
                <a:pos x="742" y="5"/>
              </a:cxn>
              <a:cxn ang="0">
                <a:pos x="765" y="23"/>
              </a:cxn>
              <a:cxn ang="0">
                <a:pos x="803" y="30"/>
              </a:cxn>
              <a:cxn ang="0">
                <a:pos x="814" y="55"/>
              </a:cxn>
              <a:cxn ang="0">
                <a:pos x="835" y="109"/>
              </a:cxn>
              <a:cxn ang="0">
                <a:pos x="837" y="187"/>
              </a:cxn>
              <a:cxn ang="0">
                <a:pos x="857" y="243"/>
              </a:cxn>
              <a:cxn ang="0">
                <a:pos x="922" y="292"/>
              </a:cxn>
              <a:cxn ang="0">
                <a:pos x="879" y="361"/>
              </a:cxn>
              <a:cxn ang="0">
                <a:pos x="851" y="410"/>
              </a:cxn>
              <a:cxn ang="0">
                <a:pos x="809" y="635"/>
              </a:cxn>
              <a:cxn ang="0">
                <a:pos x="770" y="677"/>
              </a:cxn>
              <a:cxn ang="0">
                <a:pos x="763" y="721"/>
              </a:cxn>
              <a:cxn ang="0">
                <a:pos x="745" y="735"/>
              </a:cxn>
              <a:cxn ang="0">
                <a:pos x="723" y="798"/>
              </a:cxn>
              <a:cxn ang="0">
                <a:pos x="692" y="877"/>
              </a:cxn>
              <a:cxn ang="0">
                <a:pos x="662" y="903"/>
              </a:cxn>
              <a:cxn ang="0">
                <a:pos x="664" y="934"/>
              </a:cxn>
              <a:cxn ang="0">
                <a:pos x="686" y="939"/>
              </a:cxn>
              <a:cxn ang="0">
                <a:pos x="709" y="950"/>
              </a:cxn>
              <a:cxn ang="0">
                <a:pos x="742" y="971"/>
              </a:cxn>
              <a:cxn ang="0">
                <a:pos x="756" y="1007"/>
              </a:cxn>
              <a:cxn ang="0">
                <a:pos x="775" y="1043"/>
              </a:cxn>
              <a:cxn ang="0">
                <a:pos x="803" y="1053"/>
              </a:cxn>
              <a:cxn ang="0">
                <a:pos x="809" y="1094"/>
              </a:cxn>
              <a:cxn ang="0">
                <a:pos x="718" y="1115"/>
              </a:cxn>
              <a:cxn ang="0">
                <a:pos x="687" y="1157"/>
              </a:cxn>
              <a:cxn ang="0">
                <a:pos x="598" y="1170"/>
              </a:cxn>
              <a:cxn ang="0">
                <a:pos x="515" y="1158"/>
              </a:cxn>
              <a:cxn ang="0">
                <a:pos x="464" y="1123"/>
              </a:cxn>
              <a:cxn ang="0">
                <a:pos x="390" y="1125"/>
              </a:cxn>
              <a:cxn ang="0">
                <a:pos x="319" y="1120"/>
              </a:cxn>
              <a:cxn ang="0">
                <a:pos x="297" y="1104"/>
              </a:cxn>
              <a:cxn ang="0">
                <a:pos x="294" y="1075"/>
              </a:cxn>
              <a:cxn ang="0">
                <a:pos x="274" y="1029"/>
              </a:cxn>
              <a:cxn ang="0">
                <a:pos x="216" y="974"/>
              </a:cxn>
              <a:cxn ang="0">
                <a:pos x="193" y="925"/>
              </a:cxn>
              <a:cxn ang="0">
                <a:pos x="152" y="903"/>
              </a:cxn>
              <a:cxn ang="0">
                <a:pos x="120" y="846"/>
              </a:cxn>
              <a:cxn ang="0">
                <a:pos x="97" y="788"/>
              </a:cxn>
              <a:cxn ang="0">
                <a:pos x="65" y="758"/>
              </a:cxn>
              <a:cxn ang="0">
                <a:pos x="33" y="676"/>
              </a:cxn>
              <a:cxn ang="0">
                <a:pos x="4" y="611"/>
              </a:cxn>
              <a:cxn ang="0">
                <a:pos x="18" y="577"/>
              </a:cxn>
              <a:cxn ang="0">
                <a:pos x="29" y="521"/>
              </a:cxn>
              <a:cxn ang="0">
                <a:pos x="64" y="474"/>
              </a:cxn>
              <a:cxn ang="0">
                <a:pos x="113" y="222"/>
              </a:cxn>
              <a:cxn ang="0">
                <a:pos x="123" y="179"/>
              </a:cxn>
              <a:cxn ang="0">
                <a:pos x="153" y="171"/>
              </a:cxn>
              <a:cxn ang="0">
                <a:pos x="160" y="122"/>
              </a:cxn>
              <a:cxn ang="0">
                <a:pos x="159" y="67"/>
              </a:cxn>
              <a:cxn ang="0">
                <a:pos x="679" y="69"/>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13" name="Group 384"/>
          <p:cNvGrpSpPr>
            <a:grpSpLocks/>
          </p:cNvGrpSpPr>
          <p:nvPr>
            <p:custDataLst>
              <p:tags r:id="rId271"/>
            </p:custDataLst>
          </p:nvPr>
        </p:nvGrpSpPr>
        <p:grpSpPr bwMode="auto">
          <a:xfrm>
            <a:off x="3701728" y="3712964"/>
            <a:ext cx="80962" cy="82550"/>
            <a:chOff x="2352" y="2343"/>
            <a:chExt cx="65" cy="53"/>
          </a:xfrm>
        </p:grpSpPr>
        <p:sp>
          <p:nvSpPr>
            <p:cNvPr id="2433" name="Freeform 385"/>
            <p:cNvSpPr>
              <a:spLocks/>
            </p:cNvSpPr>
            <p:nvPr/>
          </p:nvSpPr>
          <p:spPr bwMode="auto">
            <a:xfrm>
              <a:off x="2352" y="2343"/>
              <a:ext cx="16" cy="11"/>
            </a:xfrm>
            <a:custGeom>
              <a:avLst/>
              <a:gdLst/>
              <a:ahLst/>
              <a:cxnLst>
                <a:cxn ang="0">
                  <a:pos x="46" y="0"/>
                </a:cxn>
                <a:cxn ang="0">
                  <a:pos x="0" y="5"/>
                </a:cxn>
                <a:cxn ang="0">
                  <a:pos x="4" y="28"/>
                </a:cxn>
                <a:cxn ang="0">
                  <a:pos x="10" y="33"/>
                </a:cxn>
                <a:cxn ang="0">
                  <a:pos x="35" y="25"/>
                </a:cxn>
                <a:cxn ang="0">
                  <a:pos x="48" y="15"/>
                </a:cxn>
                <a:cxn ang="0">
                  <a:pos x="51" y="8"/>
                </a:cxn>
                <a:cxn ang="0">
                  <a:pos x="46" y="0"/>
                </a:cxn>
              </a:cxnLst>
              <a:rect l="0" t="0" r="r" b="b"/>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34" name="Freeform 386"/>
            <p:cNvSpPr>
              <a:spLocks/>
            </p:cNvSpPr>
            <p:nvPr/>
          </p:nvSpPr>
          <p:spPr bwMode="auto">
            <a:xfrm>
              <a:off x="2372" y="2354"/>
              <a:ext cx="20" cy="7"/>
            </a:xfrm>
            <a:custGeom>
              <a:avLst/>
              <a:gdLst/>
              <a:ahLst/>
              <a:cxnLst>
                <a:cxn ang="0">
                  <a:pos x="61" y="6"/>
                </a:cxn>
                <a:cxn ang="0">
                  <a:pos x="53" y="2"/>
                </a:cxn>
                <a:cxn ang="0">
                  <a:pos x="0" y="0"/>
                </a:cxn>
                <a:cxn ang="0">
                  <a:pos x="2" y="14"/>
                </a:cxn>
                <a:cxn ang="0">
                  <a:pos x="7" y="20"/>
                </a:cxn>
                <a:cxn ang="0">
                  <a:pos x="18" y="13"/>
                </a:cxn>
                <a:cxn ang="0">
                  <a:pos x="61" y="6"/>
                </a:cxn>
              </a:cxnLst>
              <a:rect l="0" t="0" r="r" b="b"/>
              <a:pathLst>
                <a:path w="61" h="20">
                  <a:moveTo>
                    <a:pt x="61" y="6"/>
                  </a:moveTo>
                  <a:lnTo>
                    <a:pt x="53" y="2"/>
                  </a:lnTo>
                  <a:lnTo>
                    <a:pt x="0" y="0"/>
                  </a:lnTo>
                  <a:lnTo>
                    <a:pt x="2" y="14"/>
                  </a:lnTo>
                  <a:lnTo>
                    <a:pt x="7" y="20"/>
                  </a:lnTo>
                  <a:lnTo>
                    <a:pt x="18" y="13"/>
                  </a:lnTo>
                  <a:lnTo>
                    <a:pt x="61"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35" name="Freeform 387"/>
            <p:cNvSpPr>
              <a:spLocks/>
            </p:cNvSpPr>
            <p:nvPr/>
          </p:nvSpPr>
          <p:spPr bwMode="auto">
            <a:xfrm>
              <a:off x="2407" y="2346"/>
              <a:ext cx="5" cy="12"/>
            </a:xfrm>
            <a:custGeom>
              <a:avLst/>
              <a:gdLst/>
              <a:ahLst/>
              <a:cxnLst>
                <a:cxn ang="0">
                  <a:pos x="2" y="0"/>
                </a:cxn>
                <a:cxn ang="0">
                  <a:pos x="0" y="20"/>
                </a:cxn>
                <a:cxn ang="0">
                  <a:pos x="0" y="36"/>
                </a:cxn>
                <a:cxn ang="0">
                  <a:pos x="11" y="35"/>
                </a:cxn>
                <a:cxn ang="0">
                  <a:pos x="15" y="14"/>
                </a:cxn>
                <a:cxn ang="0">
                  <a:pos x="2" y="0"/>
                </a:cxn>
              </a:cxnLst>
              <a:rect l="0" t="0" r="r" b="b"/>
              <a:pathLst>
                <a:path w="15" h="36">
                  <a:moveTo>
                    <a:pt x="2" y="0"/>
                  </a:moveTo>
                  <a:lnTo>
                    <a:pt x="0" y="20"/>
                  </a:lnTo>
                  <a:lnTo>
                    <a:pt x="0" y="36"/>
                  </a:lnTo>
                  <a:lnTo>
                    <a:pt x="11" y="35"/>
                  </a:lnTo>
                  <a:lnTo>
                    <a:pt x="15" y="14"/>
                  </a:lnTo>
                  <a:lnTo>
                    <a:pt x="2"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36" name="Freeform 388"/>
            <p:cNvSpPr>
              <a:spLocks/>
            </p:cNvSpPr>
            <p:nvPr/>
          </p:nvSpPr>
          <p:spPr bwMode="auto">
            <a:xfrm>
              <a:off x="2406" y="2361"/>
              <a:ext cx="11" cy="11"/>
            </a:xfrm>
            <a:custGeom>
              <a:avLst/>
              <a:gdLst/>
              <a:ahLst/>
              <a:cxnLst>
                <a:cxn ang="0">
                  <a:pos x="4" y="4"/>
                </a:cxn>
                <a:cxn ang="0">
                  <a:pos x="22" y="0"/>
                </a:cxn>
                <a:cxn ang="0">
                  <a:pos x="35" y="6"/>
                </a:cxn>
                <a:cxn ang="0">
                  <a:pos x="37" y="22"/>
                </a:cxn>
                <a:cxn ang="0">
                  <a:pos x="24" y="33"/>
                </a:cxn>
                <a:cxn ang="0">
                  <a:pos x="11" y="33"/>
                </a:cxn>
                <a:cxn ang="0">
                  <a:pos x="2" y="24"/>
                </a:cxn>
                <a:cxn ang="0">
                  <a:pos x="0" y="16"/>
                </a:cxn>
                <a:cxn ang="0">
                  <a:pos x="4" y="4"/>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37" name="Freeform 389"/>
            <p:cNvSpPr>
              <a:spLocks/>
            </p:cNvSpPr>
            <p:nvPr/>
          </p:nvSpPr>
          <p:spPr bwMode="auto">
            <a:xfrm>
              <a:off x="2388" y="2378"/>
              <a:ext cx="16" cy="18"/>
            </a:xfrm>
            <a:custGeom>
              <a:avLst/>
              <a:gdLst/>
              <a:ahLst/>
              <a:cxnLst>
                <a:cxn ang="0">
                  <a:pos x="2" y="0"/>
                </a:cxn>
                <a:cxn ang="0">
                  <a:pos x="0" y="0"/>
                </a:cxn>
                <a:cxn ang="0">
                  <a:pos x="2" y="50"/>
                </a:cxn>
                <a:cxn ang="0">
                  <a:pos x="18" y="54"/>
                </a:cxn>
                <a:cxn ang="0">
                  <a:pos x="44" y="45"/>
                </a:cxn>
                <a:cxn ang="0">
                  <a:pos x="49" y="31"/>
                </a:cxn>
                <a:cxn ang="0">
                  <a:pos x="40" y="21"/>
                </a:cxn>
                <a:cxn ang="0">
                  <a:pos x="19" y="8"/>
                </a:cxn>
                <a:cxn ang="0">
                  <a:pos x="2" y="0"/>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38" name="Freeform 390"/>
            <p:cNvSpPr>
              <a:spLocks/>
            </p:cNvSpPr>
            <p:nvPr/>
          </p:nvSpPr>
          <p:spPr bwMode="auto">
            <a:xfrm>
              <a:off x="2374" y="2388"/>
              <a:ext cx="9" cy="7"/>
            </a:xfrm>
            <a:custGeom>
              <a:avLst/>
              <a:gdLst/>
              <a:ahLst/>
              <a:cxnLst>
                <a:cxn ang="0">
                  <a:pos x="18" y="0"/>
                </a:cxn>
                <a:cxn ang="0">
                  <a:pos x="3" y="2"/>
                </a:cxn>
                <a:cxn ang="0">
                  <a:pos x="0" y="15"/>
                </a:cxn>
                <a:cxn ang="0">
                  <a:pos x="6" y="21"/>
                </a:cxn>
                <a:cxn ang="0">
                  <a:pos x="19" y="22"/>
                </a:cxn>
                <a:cxn ang="0">
                  <a:pos x="26" y="11"/>
                </a:cxn>
                <a:cxn ang="0">
                  <a:pos x="18" y="0"/>
                </a:cxn>
              </a:cxnLst>
              <a:rect l="0" t="0" r="r" b="b"/>
              <a:pathLst>
                <a:path w="26" h="22">
                  <a:moveTo>
                    <a:pt x="18" y="0"/>
                  </a:moveTo>
                  <a:lnTo>
                    <a:pt x="3" y="2"/>
                  </a:lnTo>
                  <a:lnTo>
                    <a:pt x="0" y="15"/>
                  </a:lnTo>
                  <a:lnTo>
                    <a:pt x="6" y="21"/>
                  </a:lnTo>
                  <a:lnTo>
                    <a:pt x="19" y="22"/>
                  </a:lnTo>
                  <a:lnTo>
                    <a:pt x="26" y="11"/>
                  </a:lnTo>
                  <a:lnTo>
                    <a:pt x="18"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grpSp>
        <p:nvGrpSpPr>
          <p:cNvPr id="14" name="Group 391"/>
          <p:cNvGrpSpPr>
            <a:grpSpLocks/>
          </p:cNvGrpSpPr>
          <p:nvPr>
            <p:custDataLst>
              <p:tags r:id="rId272"/>
            </p:custDataLst>
          </p:nvPr>
        </p:nvGrpSpPr>
        <p:grpSpPr bwMode="auto">
          <a:xfrm>
            <a:off x="1547490" y="1773039"/>
            <a:ext cx="1897063" cy="1133475"/>
            <a:chOff x="527" y="1110"/>
            <a:chExt cx="1410" cy="709"/>
          </a:xfrm>
          <a:solidFill>
            <a:schemeClr val="tx1">
              <a:lumMod val="75000"/>
            </a:schemeClr>
          </a:solidFill>
        </p:grpSpPr>
        <p:sp>
          <p:nvSpPr>
            <p:cNvPr id="2440" name="Freeform 392"/>
            <p:cNvSpPr>
              <a:spLocks/>
            </p:cNvSpPr>
            <p:nvPr/>
          </p:nvSpPr>
          <p:spPr bwMode="auto">
            <a:xfrm>
              <a:off x="1401" y="1427"/>
              <a:ext cx="31" cy="17"/>
            </a:xfrm>
            <a:custGeom>
              <a:avLst/>
              <a:gdLst/>
              <a:ahLst/>
              <a:cxnLst>
                <a:cxn ang="0">
                  <a:pos x="0" y="41"/>
                </a:cxn>
                <a:cxn ang="0">
                  <a:pos x="5" y="46"/>
                </a:cxn>
                <a:cxn ang="0">
                  <a:pos x="13" y="50"/>
                </a:cxn>
                <a:cxn ang="0">
                  <a:pos x="23" y="53"/>
                </a:cxn>
                <a:cxn ang="0">
                  <a:pos x="32" y="54"/>
                </a:cxn>
                <a:cxn ang="0">
                  <a:pos x="38" y="54"/>
                </a:cxn>
                <a:cxn ang="0">
                  <a:pos x="45" y="53"/>
                </a:cxn>
                <a:cxn ang="0">
                  <a:pos x="50" y="51"/>
                </a:cxn>
                <a:cxn ang="0">
                  <a:pos x="56" y="49"/>
                </a:cxn>
                <a:cxn ang="0">
                  <a:pos x="67" y="42"/>
                </a:cxn>
                <a:cxn ang="0">
                  <a:pos x="75" y="35"/>
                </a:cxn>
                <a:cxn ang="0">
                  <a:pos x="84" y="28"/>
                </a:cxn>
                <a:cxn ang="0">
                  <a:pos x="91" y="20"/>
                </a:cxn>
                <a:cxn ang="0">
                  <a:pos x="95" y="12"/>
                </a:cxn>
                <a:cxn ang="0">
                  <a:pos x="98" y="4"/>
                </a:cxn>
                <a:cxn ang="0">
                  <a:pos x="91" y="2"/>
                </a:cxn>
                <a:cxn ang="0">
                  <a:pos x="83" y="0"/>
                </a:cxn>
                <a:cxn ang="0">
                  <a:pos x="75" y="0"/>
                </a:cxn>
                <a:cxn ang="0">
                  <a:pos x="68" y="0"/>
                </a:cxn>
                <a:cxn ang="0">
                  <a:pos x="59" y="1"/>
                </a:cxn>
                <a:cxn ang="0">
                  <a:pos x="51" y="3"/>
                </a:cxn>
                <a:cxn ang="0">
                  <a:pos x="43" y="6"/>
                </a:cxn>
                <a:cxn ang="0">
                  <a:pos x="37" y="9"/>
                </a:cxn>
                <a:cxn ang="0">
                  <a:pos x="23" y="17"/>
                </a:cxn>
                <a:cxn ang="0">
                  <a:pos x="12" y="25"/>
                </a:cxn>
                <a:cxn ang="0">
                  <a:pos x="7" y="29"/>
                </a:cxn>
                <a:cxn ang="0">
                  <a:pos x="4" y="33"/>
                </a:cxn>
                <a:cxn ang="0">
                  <a:pos x="1" y="37"/>
                </a:cxn>
                <a:cxn ang="0">
                  <a:pos x="0" y="41"/>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1" name="Freeform 393"/>
            <p:cNvSpPr>
              <a:spLocks/>
            </p:cNvSpPr>
            <p:nvPr/>
          </p:nvSpPr>
          <p:spPr bwMode="auto">
            <a:xfrm>
              <a:off x="1387" y="1551"/>
              <a:ext cx="21" cy="8"/>
            </a:xfrm>
            <a:custGeom>
              <a:avLst/>
              <a:gdLst/>
              <a:ahLst/>
              <a:cxnLst>
                <a:cxn ang="0">
                  <a:pos x="0" y="27"/>
                </a:cxn>
                <a:cxn ang="0">
                  <a:pos x="11" y="28"/>
                </a:cxn>
                <a:cxn ang="0">
                  <a:pos x="21" y="27"/>
                </a:cxn>
                <a:cxn ang="0">
                  <a:pos x="31" y="25"/>
                </a:cxn>
                <a:cxn ang="0">
                  <a:pos x="41" y="21"/>
                </a:cxn>
                <a:cxn ang="0">
                  <a:pos x="49" y="17"/>
                </a:cxn>
                <a:cxn ang="0">
                  <a:pos x="57" y="12"/>
                </a:cxn>
                <a:cxn ang="0">
                  <a:pos x="63" y="7"/>
                </a:cxn>
                <a:cxn ang="0">
                  <a:pos x="67" y="3"/>
                </a:cxn>
                <a:cxn ang="0">
                  <a:pos x="57" y="1"/>
                </a:cxn>
                <a:cxn ang="0">
                  <a:pos x="46" y="0"/>
                </a:cxn>
                <a:cxn ang="0">
                  <a:pos x="36" y="1"/>
                </a:cxn>
                <a:cxn ang="0">
                  <a:pos x="26" y="3"/>
                </a:cxn>
                <a:cxn ang="0">
                  <a:pos x="17" y="7"/>
                </a:cxn>
                <a:cxn ang="0">
                  <a:pos x="10" y="12"/>
                </a:cxn>
                <a:cxn ang="0">
                  <a:pos x="7" y="15"/>
                </a:cxn>
                <a:cxn ang="0">
                  <a:pos x="4" y="19"/>
                </a:cxn>
                <a:cxn ang="0">
                  <a:pos x="2" y="22"/>
                </a:cxn>
                <a:cxn ang="0">
                  <a:pos x="0" y="2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2" name="Freeform 394"/>
            <p:cNvSpPr>
              <a:spLocks/>
            </p:cNvSpPr>
            <p:nvPr/>
          </p:nvSpPr>
          <p:spPr bwMode="auto">
            <a:xfrm>
              <a:off x="1332" y="1608"/>
              <a:ext cx="11" cy="11"/>
            </a:xfrm>
            <a:custGeom>
              <a:avLst/>
              <a:gdLst/>
              <a:ahLst/>
              <a:cxnLst>
                <a:cxn ang="0">
                  <a:pos x="0" y="18"/>
                </a:cxn>
                <a:cxn ang="0">
                  <a:pos x="1" y="24"/>
                </a:cxn>
                <a:cxn ang="0">
                  <a:pos x="4" y="29"/>
                </a:cxn>
                <a:cxn ang="0">
                  <a:pos x="6" y="32"/>
                </a:cxn>
                <a:cxn ang="0">
                  <a:pos x="8" y="34"/>
                </a:cxn>
                <a:cxn ang="0">
                  <a:pos x="11" y="36"/>
                </a:cxn>
                <a:cxn ang="0">
                  <a:pos x="13" y="36"/>
                </a:cxn>
                <a:cxn ang="0">
                  <a:pos x="32" y="36"/>
                </a:cxn>
                <a:cxn ang="0">
                  <a:pos x="32" y="22"/>
                </a:cxn>
                <a:cxn ang="0">
                  <a:pos x="31" y="14"/>
                </a:cxn>
                <a:cxn ang="0">
                  <a:pos x="30" y="7"/>
                </a:cxn>
                <a:cxn ang="0">
                  <a:pos x="26" y="0"/>
                </a:cxn>
                <a:cxn ang="0">
                  <a:pos x="19" y="2"/>
                </a:cxn>
                <a:cxn ang="0">
                  <a:pos x="11" y="7"/>
                </a:cxn>
                <a:cxn ang="0">
                  <a:pos x="6" y="10"/>
                </a:cxn>
                <a:cxn ang="0">
                  <a:pos x="3" y="13"/>
                </a:cxn>
                <a:cxn ang="0">
                  <a:pos x="1" y="16"/>
                </a:cxn>
                <a:cxn ang="0">
                  <a:pos x="0" y="18"/>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3" name="Freeform 395"/>
            <p:cNvSpPr>
              <a:spLocks/>
            </p:cNvSpPr>
            <p:nvPr/>
          </p:nvSpPr>
          <p:spPr bwMode="auto">
            <a:xfrm>
              <a:off x="1279" y="1314"/>
              <a:ext cx="46" cy="17"/>
            </a:xfrm>
            <a:custGeom>
              <a:avLst/>
              <a:gdLst/>
              <a:ahLst/>
              <a:cxnLst>
                <a:cxn ang="0">
                  <a:pos x="0" y="43"/>
                </a:cxn>
                <a:cxn ang="0">
                  <a:pos x="11" y="46"/>
                </a:cxn>
                <a:cxn ang="0">
                  <a:pos x="22" y="48"/>
                </a:cxn>
                <a:cxn ang="0">
                  <a:pos x="33" y="51"/>
                </a:cxn>
                <a:cxn ang="0">
                  <a:pos x="43" y="52"/>
                </a:cxn>
                <a:cxn ang="0">
                  <a:pos x="63" y="52"/>
                </a:cxn>
                <a:cxn ang="0">
                  <a:pos x="82" y="51"/>
                </a:cxn>
                <a:cxn ang="0">
                  <a:pos x="117" y="46"/>
                </a:cxn>
                <a:cxn ang="0">
                  <a:pos x="146" y="43"/>
                </a:cxn>
                <a:cxn ang="0">
                  <a:pos x="144" y="36"/>
                </a:cxn>
                <a:cxn ang="0">
                  <a:pos x="142" y="30"/>
                </a:cxn>
                <a:cxn ang="0">
                  <a:pos x="139" y="24"/>
                </a:cxn>
                <a:cxn ang="0">
                  <a:pos x="137" y="19"/>
                </a:cxn>
                <a:cxn ang="0">
                  <a:pos x="134" y="15"/>
                </a:cxn>
                <a:cxn ang="0">
                  <a:pos x="129" y="11"/>
                </a:cxn>
                <a:cxn ang="0">
                  <a:pos x="125" y="8"/>
                </a:cxn>
                <a:cxn ang="0">
                  <a:pos x="121" y="6"/>
                </a:cxn>
                <a:cxn ang="0">
                  <a:pos x="111" y="2"/>
                </a:cxn>
                <a:cxn ang="0">
                  <a:pos x="101" y="0"/>
                </a:cxn>
                <a:cxn ang="0">
                  <a:pos x="89" y="1"/>
                </a:cxn>
                <a:cxn ang="0">
                  <a:pos x="78" y="2"/>
                </a:cxn>
                <a:cxn ang="0">
                  <a:pos x="66" y="5"/>
                </a:cxn>
                <a:cxn ang="0">
                  <a:pos x="54" y="9"/>
                </a:cxn>
                <a:cxn ang="0">
                  <a:pos x="43" y="14"/>
                </a:cxn>
                <a:cxn ang="0">
                  <a:pos x="32" y="19"/>
                </a:cxn>
                <a:cxn ang="0">
                  <a:pos x="22" y="25"/>
                </a:cxn>
                <a:cxn ang="0">
                  <a:pos x="13" y="31"/>
                </a:cxn>
                <a:cxn ang="0">
                  <a:pos x="5" y="37"/>
                </a:cxn>
                <a:cxn ang="0">
                  <a:pos x="0" y="43"/>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4" name="Freeform 396"/>
            <p:cNvSpPr>
              <a:spLocks/>
            </p:cNvSpPr>
            <p:nvPr/>
          </p:nvSpPr>
          <p:spPr bwMode="auto">
            <a:xfrm>
              <a:off x="1261" y="1252"/>
              <a:ext cx="20" cy="10"/>
            </a:xfrm>
            <a:custGeom>
              <a:avLst/>
              <a:gdLst/>
              <a:ahLst/>
              <a:cxnLst>
                <a:cxn ang="0">
                  <a:pos x="60" y="0"/>
                </a:cxn>
                <a:cxn ang="0">
                  <a:pos x="49" y="0"/>
                </a:cxn>
                <a:cxn ang="0">
                  <a:pos x="38" y="0"/>
                </a:cxn>
                <a:cxn ang="0">
                  <a:pos x="31" y="0"/>
                </a:cxn>
                <a:cxn ang="0">
                  <a:pos x="27" y="0"/>
                </a:cxn>
                <a:cxn ang="0">
                  <a:pos x="18" y="0"/>
                </a:cxn>
                <a:cxn ang="0">
                  <a:pos x="9" y="2"/>
                </a:cxn>
                <a:cxn ang="0">
                  <a:pos x="5" y="3"/>
                </a:cxn>
                <a:cxn ang="0">
                  <a:pos x="2" y="5"/>
                </a:cxn>
                <a:cxn ang="0">
                  <a:pos x="1" y="8"/>
                </a:cxn>
                <a:cxn ang="0">
                  <a:pos x="0" y="12"/>
                </a:cxn>
                <a:cxn ang="0">
                  <a:pos x="1" y="15"/>
                </a:cxn>
                <a:cxn ang="0">
                  <a:pos x="2" y="18"/>
                </a:cxn>
                <a:cxn ang="0">
                  <a:pos x="5" y="22"/>
                </a:cxn>
                <a:cxn ang="0">
                  <a:pos x="9" y="24"/>
                </a:cxn>
                <a:cxn ang="0">
                  <a:pos x="12" y="27"/>
                </a:cxn>
                <a:cxn ang="0">
                  <a:pos x="18" y="29"/>
                </a:cxn>
                <a:cxn ang="0">
                  <a:pos x="22" y="31"/>
                </a:cxn>
                <a:cxn ang="0">
                  <a:pos x="27" y="31"/>
                </a:cxn>
                <a:cxn ang="0">
                  <a:pos x="32" y="30"/>
                </a:cxn>
                <a:cxn ang="0">
                  <a:pos x="37" y="28"/>
                </a:cxn>
                <a:cxn ang="0">
                  <a:pos x="43" y="24"/>
                </a:cxn>
                <a:cxn ang="0">
                  <a:pos x="48" y="18"/>
                </a:cxn>
                <a:cxn ang="0">
                  <a:pos x="57" y="10"/>
                </a:cxn>
                <a:cxn ang="0">
                  <a:pos x="60" y="6"/>
                </a:cxn>
                <a:cxn ang="0">
                  <a:pos x="60" y="0"/>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5" name="Freeform 397"/>
            <p:cNvSpPr>
              <a:spLocks/>
            </p:cNvSpPr>
            <p:nvPr/>
          </p:nvSpPr>
          <p:spPr bwMode="auto">
            <a:xfrm>
              <a:off x="1730" y="1713"/>
              <a:ext cx="26" cy="20"/>
            </a:xfrm>
            <a:custGeom>
              <a:avLst/>
              <a:gdLst/>
              <a:ahLst/>
              <a:cxnLst>
                <a:cxn ang="0">
                  <a:pos x="0" y="43"/>
                </a:cxn>
                <a:cxn ang="0">
                  <a:pos x="1" y="46"/>
                </a:cxn>
                <a:cxn ang="0">
                  <a:pos x="1" y="49"/>
                </a:cxn>
                <a:cxn ang="0">
                  <a:pos x="3" y="51"/>
                </a:cxn>
                <a:cxn ang="0">
                  <a:pos x="4" y="53"/>
                </a:cxn>
                <a:cxn ang="0">
                  <a:pos x="10" y="57"/>
                </a:cxn>
                <a:cxn ang="0">
                  <a:pos x="15" y="59"/>
                </a:cxn>
                <a:cxn ang="0">
                  <a:pos x="28" y="62"/>
                </a:cxn>
                <a:cxn ang="0">
                  <a:pos x="40" y="62"/>
                </a:cxn>
                <a:cxn ang="0">
                  <a:pos x="45" y="62"/>
                </a:cxn>
                <a:cxn ang="0">
                  <a:pos x="49" y="59"/>
                </a:cxn>
                <a:cxn ang="0">
                  <a:pos x="54" y="57"/>
                </a:cxn>
                <a:cxn ang="0">
                  <a:pos x="58" y="54"/>
                </a:cxn>
                <a:cxn ang="0">
                  <a:pos x="65" y="47"/>
                </a:cxn>
                <a:cxn ang="0">
                  <a:pos x="70" y="38"/>
                </a:cxn>
                <a:cxn ang="0">
                  <a:pos x="74" y="28"/>
                </a:cxn>
                <a:cxn ang="0">
                  <a:pos x="78" y="18"/>
                </a:cxn>
                <a:cxn ang="0">
                  <a:pos x="79" y="8"/>
                </a:cxn>
                <a:cxn ang="0">
                  <a:pos x="80" y="0"/>
                </a:cxn>
                <a:cxn ang="0">
                  <a:pos x="71" y="0"/>
                </a:cxn>
                <a:cxn ang="0">
                  <a:pos x="59" y="3"/>
                </a:cxn>
                <a:cxn ang="0">
                  <a:pos x="46" y="8"/>
                </a:cxn>
                <a:cxn ang="0">
                  <a:pos x="33" y="13"/>
                </a:cxn>
                <a:cxn ang="0">
                  <a:pos x="21" y="19"/>
                </a:cxn>
                <a:cxn ang="0">
                  <a:pos x="10" y="26"/>
                </a:cxn>
                <a:cxn ang="0">
                  <a:pos x="6" y="30"/>
                </a:cxn>
                <a:cxn ang="0">
                  <a:pos x="3" y="34"/>
                </a:cxn>
                <a:cxn ang="0">
                  <a:pos x="1" y="39"/>
                </a:cxn>
                <a:cxn ang="0">
                  <a:pos x="0" y="43"/>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6" name="Freeform 398"/>
            <p:cNvSpPr>
              <a:spLocks/>
            </p:cNvSpPr>
            <p:nvPr/>
          </p:nvSpPr>
          <p:spPr bwMode="auto">
            <a:xfrm>
              <a:off x="1583" y="1674"/>
              <a:ext cx="33" cy="16"/>
            </a:xfrm>
            <a:custGeom>
              <a:avLst/>
              <a:gdLst/>
              <a:ahLst/>
              <a:cxnLst>
                <a:cxn ang="0">
                  <a:pos x="80" y="13"/>
                </a:cxn>
                <a:cxn ang="0">
                  <a:pos x="72" y="12"/>
                </a:cxn>
                <a:cxn ang="0">
                  <a:pos x="66" y="11"/>
                </a:cxn>
                <a:cxn ang="0">
                  <a:pos x="59" y="8"/>
                </a:cxn>
                <a:cxn ang="0">
                  <a:pos x="53" y="6"/>
                </a:cxn>
                <a:cxn ang="0">
                  <a:pos x="47" y="4"/>
                </a:cxn>
                <a:cxn ang="0">
                  <a:pos x="41" y="2"/>
                </a:cxn>
                <a:cxn ang="0">
                  <a:pos x="34" y="0"/>
                </a:cxn>
                <a:cxn ang="0">
                  <a:pos x="26" y="0"/>
                </a:cxn>
                <a:cxn ang="0">
                  <a:pos x="15" y="0"/>
                </a:cxn>
                <a:cxn ang="0">
                  <a:pos x="0" y="0"/>
                </a:cxn>
                <a:cxn ang="0">
                  <a:pos x="9" y="11"/>
                </a:cxn>
                <a:cxn ang="0">
                  <a:pos x="17" y="21"/>
                </a:cxn>
                <a:cxn ang="0">
                  <a:pos x="26" y="29"/>
                </a:cxn>
                <a:cxn ang="0">
                  <a:pos x="34" y="36"/>
                </a:cxn>
                <a:cxn ang="0">
                  <a:pos x="42" y="42"/>
                </a:cxn>
                <a:cxn ang="0">
                  <a:pos x="52" y="46"/>
                </a:cxn>
                <a:cxn ang="0">
                  <a:pos x="61" y="48"/>
                </a:cxn>
                <a:cxn ang="0">
                  <a:pos x="72" y="49"/>
                </a:cxn>
                <a:cxn ang="0">
                  <a:pos x="79" y="48"/>
                </a:cxn>
                <a:cxn ang="0">
                  <a:pos x="87" y="45"/>
                </a:cxn>
                <a:cxn ang="0">
                  <a:pos x="97" y="39"/>
                </a:cxn>
                <a:cxn ang="0">
                  <a:pos x="106" y="31"/>
                </a:cxn>
                <a:cxn ang="0">
                  <a:pos x="101" y="30"/>
                </a:cxn>
                <a:cxn ang="0">
                  <a:pos x="98" y="28"/>
                </a:cxn>
                <a:cxn ang="0">
                  <a:pos x="93" y="25"/>
                </a:cxn>
                <a:cxn ang="0">
                  <a:pos x="90" y="22"/>
                </a:cxn>
                <a:cxn ang="0">
                  <a:pos x="88" y="19"/>
                </a:cxn>
                <a:cxn ang="0">
                  <a:pos x="84" y="16"/>
                </a:cxn>
                <a:cxn ang="0">
                  <a:pos x="82" y="14"/>
                </a:cxn>
                <a:cxn ang="0">
                  <a:pos x="80" y="13"/>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7" name="Freeform 399"/>
            <p:cNvSpPr>
              <a:spLocks/>
            </p:cNvSpPr>
            <p:nvPr/>
          </p:nvSpPr>
          <p:spPr bwMode="auto">
            <a:xfrm>
              <a:off x="1599" y="1713"/>
              <a:ext cx="15" cy="7"/>
            </a:xfrm>
            <a:custGeom>
              <a:avLst/>
              <a:gdLst/>
              <a:ahLst/>
              <a:cxnLst>
                <a:cxn ang="0">
                  <a:pos x="0" y="19"/>
                </a:cxn>
                <a:cxn ang="0">
                  <a:pos x="5" y="21"/>
                </a:cxn>
                <a:cxn ang="0">
                  <a:pos x="12" y="22"/>
                </a:cxn>
                <a:cxn ang="0">
                  <a:pos x="18" y="22"/>
                </a:cxn>
                <a:cxn ang="0">
                  <a:pos x="26" y="21"/>
                </a:cxn>
                <a:cxn ang="0">
                  <a:pos x="33" y="19"/>
                </a:cxn>
                <a:cxn ang="0">
                  <a:pos x="38" y="15"/>
                </a:cxn>
                <a:cxn ang="0">
                  <a:pos x="41" y="12"/>
                </a:cxn>
                <a:cxn ang="0">
                  <a:pos x="44" y="9"/>
                </a:cxn>
                <a:cxn ang="0">
                  <a:pos x="45" y="5"/>
                </a:cxn>
                <a:cxn ang="0">
                  <a:pos x="47" y="0"/>
                </a:cxn>
                <a:cxn ang="0">
                  <a:pos x="0" y="19"/>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8" name="Freeform 400"/>
            <p:cNvSpPr>
              <a:spLocks/>
            </p:cNvSpPr>
            <p:nvPr/>
          </p:nvSpPr>
          <p:spPr bwMode="auto">
            <a:xfrm>
              <a:off x="1608" y="1742"/>
              <a:ext cx="17" cy="11"/>
            </a:xfrm>
            <a:custGeom>
              <a:avLst/>
              <a:gdLst/>
              <a:ahLst/>
              <a:cxnLst>
                <a:cxn ang="0">
                  <a:pos x="53" y="0"/>
                </a:cxn>
                <a:cxn ang="0">
                  <a:pos x="37" y="9"/>
                </a:cxn>
                <a:cxn ang="0">
                  <a:pos x="23" y="18"/>
                </a:cxn>
                <a:cxn ang="0">
                  <a:pos x="11" y="26"/>
                </a:cxn>
                <a:cxn ang="0">
                  <a:pos x="0" y="32"/>
                </a:cxn>
                <a:cxn ang="0">
                  <a:pos x="13" y="32"/>
                </a:cxn>
                <a:cxn ang="0">
                  <a:pos x="26" y="32"/>
                </a:cxn>
                <a:cxn ang="0">
                  <a:pos x="39" y="32"/>
                </a:cxn>
                <a:cxn ang="0">
                  <a:pos x="53" y="32"/>
                </a:cxn>
                <a:cxn ang="0">
                  <a:pos x="53" y="24"/>
                </a:cxn>
                <a:cxn ang="0">
                  <a:pos x="53" y="16"/>
                </a:cxn>
                <a:cxn ang="0">
                  <a:pos x="53" y="9"/>
                </a:cxn>
                <a:cxn ang="0">
                  <a:pos x="53" y="0"/>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49" name="Freeform 401"/>
            <p:cNvSpPr>
              <a:spLocks/>
            </p:cNvSpPr>
            <p:nvPr/>
          </p:nvSpPr>
          <p:spPr bwMode="auto">
            <a:xfrm>
              <a:off x="1450" y="1438"/>
              <a:ext cx="14" cy="12"/>
            </a:xfrm>
            <a:custGeom>
              <a:avLst/>
              <a:gdLst/>
              <a:ahLst/>
              <a:cxnLst>
                <a:cxn ang="0">
                  <a:pos x="27" y="3"/>
                </a:cxn>
                <a:cxn ang="0">
                  <a:pos x="0" y="16"/>
                </a:cxn>
                <a:cxn ang="0">
                  <a:pos x="0" y="34"/>
                </a:cxn>
                <a:cxn ang="0">
                  <a:pos x="27" y="34"/>
                </a:cxn>
                <a:cxn ang="0">
                  <a:pos x="31" y="32"/>
                </a:cxn>
                <a:cxn ang="0">
                  <a:pos x="35" y="28"/>
                </a:cxn>
                <a:cxn ang="0">
                  <a:pos x="39" y="25"/>
                </a:cxn>
                <a:cxn ang="0">
                  <a:pos x="42" y="21"/>
                </a:cxn>
                <a:cxn ang="0">
                  <a:pos x="44" y="17"/>
                </a:cxn>
                <a:cxn ang="0">
                  <a:pos x="45" y="13"/>
                </a:cxn>
                <a:cxn ang="0">
                  <a:pos x="46" y="8"/>
                </a:cxn>
                <a:cxn ang="0">
                  <a:pos x="46" y="3"/>
                </a:cxn>
                <a:cxn ang="0">
                  <a:pos x="46" y="1"/>
                </a:cxn>
                <a:cxn ang="0">
                  <a:pos x="44" y="0"/>
                </a:cxn>
                <a:cxn ang="0">
                  <a:pos x="42" y="0"/>
                </a:cxn>
                <a:cxn ang="0">
                  <a:pos x="39" y="0"/>
                </a:cxn>
                <a:cxn ang="0">
                  <a:pos x="32" y="2"/>
                </a:cxn>
                <a:cxn ang="0">
                  <a:pos x="27" y="3"/>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0" name="Freeform 402"/>
            <p:cNvSpPr>
              <a:spLocks/>
            </p:cNvSpPr>
            <p:nvPr/>
          </p:nvSpPr>
          <p:spPr bwMode="auto">
            <a:xfrm>
              <a:off x="1305" y="1224"/>
              <a:ext cx="16" cy="8"/>
            </a:xfrm>
            <a:custGeom>
              <a:avLst/>
              <a:gdLst/>
              <a:ahLst/>
              <a:cxnLst>
                <a:cxn ang="0">
                  <a:pos x="0" y="25"/>
                </a:cxn>
                <a:cxn ang="0">
                  <a:pos x="14" y="25"/>
                </a:cxn>
                <a:cxn ang="0">
                  <a:pos x="28" y="25"/>
                </a:cxn>
                <a:cxn ang="0">
                  <a:pos x="30" y="24"/>
                </a:cxn>
                <a:cxn ang="0">
                  <a:pos x="33" y="22"/>
                </a:cxn>
                <a:cxn ang="0">
                  <a:pos x="37" y="18"/>
                </a:cxn>
                <a:cxn ang="0">
                  <a:pos x="40" y="15"/>
                </a:cxn>
                <a:cxn ang="0">
                  <a:pos x="45" y="7"/>
                </a:cxn>
                <a:cxn ang="0">
                  <a:pos x="48" y="0"/>
                </a:cxn>
                <a:cxn ang="0">
                  <a:pos x="40" y="1"/>
                </a:cxn>
                <a:cxn ang="0">
                  <a:pos x="33" y="2"/>
                </a:cxn>
                <a:cxn ang="0">
                  <a:pos x="28" y="5"/>
                </a:cxn>
                <a:cxn ang="0">
                  <a:pos x="21" y="8"/>
                </a:cxn>
                <a:cxn ang="0">
                  <a:pos x="11" y="16"/>
                </a:cxn>
                <a:cxn ang="0">
                  <a:pos x="0" y="25"/>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1" name="Freeform 403"/>
            <p:cNvSpPr>
              <a:spLocks/>
            </p:cNvSpPr>
            <p:nvPr/>
          </p:nvSpPr>
          <p:spPr bwMode="auto">
            <a:xfrm>
              <a:off x="1343" y="1188"/>
              <a:ext cx="8" cy="11"/>
            </a:xfrm>
            <a:custGeom>
              <a:avLst/>
              <a:gdLst/>
              <a:ahLst/>
              <a:cxnLst>
                <a:cxn ang="0">
                  <a:pos x="0" y="0"/>
                </a:cxn>
                <a:cxn ang="0">
                  <a:pos x="0" y="37"/>
                </a:cxn>
                <a:cxn ang="0">
                  <a:pos x="11" y="36"/>
                </a:cxn>
                <a:cxn ang="0">
                  <a:pos x="20" y="34"/>
                </a:cxn>
                <a:cxn ang="0">
                  <a:pos x="22" y="33"/>
                </a:cxn>
                <a:cxn ang="0">
                  <a:pos x="26" y="32"/>
                </a:cxn>
                <a:cxn ang="0">
                  <a:pos x="28" y="30"/>
                </a:cxn>
                <a:cxn ang="0">
                  <a:pos x="29" y="28"/>
                </a:cxn>
                <a:cxn ang="0">
                  <a:pos x="30" y="23"/>
                </a:cxn>
                <a:cxn ang="0">
                  <a:pos x="30" y="16"/>
                </a:cxn>
                <a:cxn ang="0">
                  <a:pos x="29" y="9"/>
                </a:cxn>
                <a:cxn ang="0">
                  <a:pos x="27" y="0"/>
                </a:cxn>
                <a:cxn ang="0">
                  <a:pos x="0" y="0"/>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2" name="Freeform 404"/>
            <p:cNvSpPr>
              <a:spLocks/>
            </p:cNvSpPr>
            <p:nvPr/>
          </p:nvSpPr>
          <p:spPr bwMode="auto">
            <a:xfrm>
              <a:off x="1334" y="1208"/>
              <a:ext cx="36" cy="16"/>
            </a:xfrm>
            <a:custGeom>
              <a:avLst/>
              <a:gdLst/>
              <a:ahLst/>
              <a:cxnLst>
                <a:cxn ang="0">
                  <a:pos x="33" y="3"/>
                </a:cxn>
                <a:cxn ang="0">
                  <a:pos x="22" y="3"/>
                </a:cxn>
                <a:cxn ang="0">
                  <a:pos x="12" y="5"/>
                </a:cxn>
                <a:cxn ang="0">
                  <a:pos x="7" y="7"/>
                </a:cxn>
                <a:cxn ang="0">
                  <a:pos x="3" y="11"/>
                </a:cxn>
                <a:cxn ang="0">
                  <a:pos x="1" y="15"/>
                </a:cxn>
                <a:cxn ang="0">
                  <a:pos x="0" y="21"/>
                </a:cxn>
                <a:cxn ang="0">
                  <a:pos x="6" y="27"/>
                </a:cxn>
                <a:cxn ang="0">
                  <a:pos x="10" y="33"/>
                </a:cxn>
                <a:cxn ang="0">
                  <a:pos x="16" y="37"/>
                </a:cxn>
                <a:cxn ang="0">
                  <a:pos x="20" y="41"/>
                </a:cxn>
                <a:cxn ang="0">
                  <a:pos x="25" y="43"/>
                </a:cxn>
                <a:cxn ang="0">
                  <a:pos x="30" y="45"/>
                </a:cxn>
                <a:cxn ang="0">
                  <a:pos x="35" y="46"/>
                </a:cxn>
                <a:cxn ang="0">
                  <a:pos x="40" y="46"/>
                </a:cxn>
                <a:cxn ang="0">
                  <a:pos x="56" y="46"/>
                </a:cxn>
                <a:cxn ang="0">
                  <a:pos x="70" y="43"/>
                </a:cxn>
                <a:cxn ang="0">
                  <a:pos x="76" y="41"/>
                </a:cxn>
                <a:cxn ang="0">
                  <a:pos x="81" y="38"/>
                </a:cxn>
                <a:cxn ang="0">
                  <a:pos x="87" y="36"/>
                </a:cxn>
                <a:cxn ang="0">
                  <a:pos x="91" y="33"/>
                </a:cxn>
                <a:cxn ang="0">
                  <a:pos x="99" y="27"/>
                </a:cxn>
                <a:cxn ang="0">
                  <a:pos x="106" y="20"/>
                </a:cxn>
                <a:cxn ang="0">
                  <a:pos x="110" y="12"/>
                </a:cxn>
                <a:cxn ang="0">
                  <a:pos x="113" y="3"/>
                </a:cxn>
                <a:cxn ang="0">
                  <a:pos x="99" y="1"/>
                </a:cxn>
                <a:cxn ang="0">
                  <a:pos x="87" y="0"/>
                </a:cxn>
                <a:cxn ang="0">
                  <a:pos x="76" y="0"/>
                </a:cxn>
                <a:cxn ang="0">
                  <a:pos x="66" y="1"/>
                </a:cxn>
                <a:cxn ang="0">
                  <a:pos x="48" y="2"/>
                </a:cxn>
                <a:cxn ang="0">
                  <a:pos x="33" y="3"/>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3" name="Freeform 405"/>
            <p:cNvSpPr>
              <a:spLocks/>
            </p:cNvSpPr>
            <p:nvPr/>
          </p:nvSpPr>
          <p:spPr bwMode="auto">
            <a:xfrm>
              <a:off x="1365" y="1201"/>
              <a:ext cx="49" cy="28"/>
            </a:xfrm>
            <a:custGeom>
              <a:avLst/>
              <a:gdLst/>
              <a:ahLst/>
              <a:cxnLst>
                <a:cxn ang="0">
                  <a:pos x="0" y="79"/>
                </a:cxn>
                <a:cxn ang="0">
                  <a:pos x="2" y="81"/>
                </a:cxn>
                <a:cxn ang="0">
                  <a:pos x="6" y="82"/>
                </a:cxn>
                <a:cxn ang="0">
                  <a:pos x="10" y="82"/>
                </a:cxn>
                <a:cxn ang="0">
                  <a:pos x="14" y="82"/>
                </a:cxn>
                <a:cxn ang="0">
                  <a:pos x="23" y="80"/>
                </a:cxn>
                <a:cxn ang="0">
                  <a:pos x="33" y="79"/>
                </a:cxn>
                <a:cxn ang="0">
                  <a:pos x="40" y="79"/>
                </a:cxn>
                <a:cxn ang="0">
                  <a:pos x="47" y="78"/>
                </a:cxn>
                <a:cxn ang="0">
                  <a:pos x="56" y="76"/>
                </a:cxn>
                <a:cxn ang="0">
                  <a:pos x="65" y="74"/>
                </a:cxn>
                <a:cxn ang="0">
                  <a:pos x="83" y="68"/>
                </a:cxn>
                <a:cxn ang="0">
                  <a:pos x="103" y="59"/>
                </a:cxn>
                <a:cxn ang="0">
                  <a:pos x="112" y="54"/>
                </a:cxn>
                <a:cxn ang="0">
                  <a:pos x="121" y="49"/>
                </a:cxn>
                <a:cxn ang="0">
                  <a:pos x="129" y="43"/>
                </a:cxn>
                <a:cxn ang="0">
                  <a:pos x="136" y="38"/>
                </a:cxn>
                <a:cxn ang="0">
                  <a:pos x="142" y="32"/>
                </a:cxn>
                <a:cxn ang="0">
                  <a:pos x="147" y="25"/>
                </a:cxn>
                <a:cxn ang="0">
                  <a:pos x="150" y="19"/>
                </a:cxn>
                <a:cxn ang="0">
                  <a:pos x="153" y="12"/>
                </a:cxn>
                <a:cxn ang="0">
                  <a:pos x="134" y="8"/>
                </a:cxn>
                <a:cxn ang="0">
                  <a:pos x="115" y="3"/>
                </a:cxn>
                <a:cxn ang="0">
                  <a:pos x="96" y="1"/>
                </a:cxn>
                <a:cxn ang="0">
                  <a:pos x="77" y="0"/>
                </a:cxn>
                <a:cxn ang="0">
                  <a:pos x="68" y="1"/>
                </a:cxn>
                <a:cxn ang="0">
                  <a:pos x="60" y="1"/>
                </a:cxn>
                <a:cxn ang="0">
                  <a:pos x="52" y="2"/>
                </a:cxn>
                <a:cxn ang="0">
                  <a:pos x="45" y="4"/>
                </a:cxn>
                <a:cxn ang="0">
                  <a:pos x="38" y="7"/>
                </a:cxn>
                <a:cxn ang="0">
                  <a:pos x="34" y="10"/>
                </a:cxn>
                <a:cxn ang="0">
                  <a:pos x="30" y="14"/>
                </a:cxn>
                <a:cxn ang="0">
                  <a:pos x="26" y="18"/>
                </a:cxn>
                <a:cxn ang="0">
                  <a:pos x="32" y="23"/>
                </a:cxn>
                <a:cxn ang="0">
                  <a:pos x="36" y="29"/>
                </a:cxn>
                <a:cxn ang="0">
                  <a:pos x="38" y="32"/>
                </a:cxn>
                <a:cxn ang="0">
                  <a:pos x="42" y="34"/>
                </a:cxn>
                <a:cxn ang="0">
                  <a:pos x="44" y="36"/>
                </a:cxn>
                <a:cxn ang="0">
                  <a:pos x="46" y="36"/>
                </a:cxn>
                <a:cxn ang="0">
                  <a:pos x="40" y="41"/>
                </a:cxn>
                <a:cxn ang="0">
                  <a:pos x="33" y="46"/>
                </a:cxn>
                <a:cxn ang="0">
                  <a:pos x="29" y="52"/>
                </a:cxn>
                <a:cxn ang="0">
                  <a:pos x="23" y="57"/>
                </a:cxn>
                <a:cxn ang="0">
                  <a:pos x="18" y="64"/>
                </a:cxn>
                <a:cxn ang="0">
                  <a:pos x="13" y="69"/>
                </a:cxn>
                <a:cxn ang="0">
                  <a:pos x="7" y="75"/>
                </a:cxn>
                <a:cxn ang="0">
                  <a:pos x="0" y="79"/>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4" name="Freeform 406"/>
            <p:cNvSpPr>
              <a:spLocks/>
            </p:cNvSpPr>
            <p:nvPr/>
          </p:nvSpPr>
          <p:spPr bwMode="auto">
            <a:xfrm>
              <a:off x="1414" y="1217"/>
              <a:ext cx="29" cy="17"/>
            </a:xfrm>
            <a:custGeom>
              <a:avLst/>
              <a:gdLst/>
              <a:ahLst/>
              <a:cxnLst>
                <a:cxn ang="0">
                  <a:pos x="0" y="37"/>
                </a:cxn>
                <a:cxn ang="0">
                  <a:pos x="5" y="41"/>
                </a:cxn>
                <a:cxn ang="0">
                  <a:pos x="11" y="44"/>
                </a:cxn>
                <a:cxn ang="0">
                  <a:pos x="16" y="47"/>
                </a:cxn>
                <a:cxn ang="0">
                  <a:pos x="23" y="48"/>
                </a:cxn>
                <a:cxn ang="0">
                  <a:pos x="35" y="49"/>
                </a:cxn>
                <a:cxn ang="0">
                  <a:pos x="46" y="50"/>
                </a:cxn>
                <a:cxn ang="0">
                  <a:pos x="58" y="49"/>
                </a:cxn>
                <a:cxn ang="0">
                  <a:pos x="67" y="48"/>
                </a:cxn>
                <a:cxn ang="0">
                  <a:pos x="73" y="47"/>
                </a:cxn>
                <a:cxn ang="0">
                  <a:pos x="79" y="44"/>
                </a:cxn>
                <a:cxn ang="0">
                  <a:pos x="82" y="41"/>
                </a:cxn>
                <a:cxn ang="0">
                  <a:pos x="84" y="37"/>
                </a:cxn>
                <a:cxn ang="0">
                  <a:pos x="85" y="32"/>
                </a:cxn>
                <a:cxn ang="0">
                  <a:pos x="86" y="25"/>
                </a:cxn>
                <a:cxn ang="0">
                  <a:pos x="85" y="17"/>
                </a:cxn>
                <a:cxn ang="0">
                  <a:pos x="84" y="10"/>
                </a:cxn>
                <a:cxn ang="0">
                  <a:pos x="83" y="7"/>
                </a:cxn>
                <a:cxn ang="0">
                  <a:pos x="81" y="5"/>
                </a:cxn>
                <a:cxn ang="0">
                  <a:pos x="77" y="2"/>
                </a:cxn>
                <a:cxn ang="0">
                  <a:pos x="73" y="0"/>
                </a:cxn>
                <a:cxn ang="0">
                  <a:pos x="0" y="37"/>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5" name="Freeform 407"/>
            <p:cNvSpPr>
              <a:spLocks/>
            </p:cNvSpPr>
            <p:nvPr/>
          </p:nvSpPr>
          <p:spPr bwMode="auto">
            <a:xfrm>
              <a:off x="1379" y="1163"/>
              <a:ext cx="55" cy="25"/>
            </a:xfrm>
            <a:custGeom>
              <a:avLst/>
              <a:gdLst/>
              <a:ahLst/>
              <a:cxnLst>
                <a:cxn ang="0">
                  <a:pos x="119" y="61"/>
                </a:cxn>
                <a:cxn ang="0">
                  <a:pos x="109" y="61"/>
                </a:cxn>
                <a:cxn ang="0">
                  <a:pos x="99" y="61"/>
                </a:cxn>
                <a:cxn ang="0">
                  <a:pos x="90" y="61"/>
                </a:cxn>
                <a:cxn ang="0">
                  <a:pos x="80" y="61"/>
                </a:cxn>
                <a:cxn ang="0">
                  <a:pos x="60" y="74"/>
                </a:cxn>
                <a:cxn ang="0">
                  <a:pos x="33" y="74"/>
                </a:cxn>
                <a:cxn ang="0">
                  <a:pos x="36" y="61"/>
                </a:cxn>
                <a:cxn ang="0">
                  <a:pos x="39" y="49"/>
                </a:cxn>
                <a:cxn ang="0">
                  <a:pos x="30" y="49"/>
                </a:cxn>
                <a:cxn ang="0">
                  <a:pos x="23" y="48"/>
                </a:cxn>
                <a:cxn ang="0">
                  <a:pos x="15" y="47"/>
                </a:cxn>
                <a:cxn ang="0">
                  <a:pos x="9" y="45"/>
                </a:cxn>
                <a:cxn ang="0">
                  <a:pos x="5" y="42"/>
                </a:cxn>
                <a:cxn ang="0">
                  <a:pos x="2" y="39"/>
                </a:cxn>
                <a:cxn ang="0">
                  <a:pos x="1" y="35"/>
                </a:cxn>
                <a:cxn ang="0">
                  <a:pos x="0" y="31"/>
                </a:cxn>
                <a:cxn ang="0">
                  <a:pos x="1" y="26"/>
                </a:cxn>
                <a:cxn ang="0">
                  <a:pos x="2" y="21"/>
                </a:cxn>
                <a:cxn ang="0">
                  <a:pos x="5" y="17"/>
                </a:cxn>
                <a:cxn ang="0">
                  <a:pos x="8" y="14"/>
                </a:cxn>
                <a:cxn ang="0">
                  <a:pos x="13" y="10"/>
                </a:cxn>
                <a:cxn ang="0">
                  <a:pos x="18" y="7"/>
                </a:cxn>
                <a:cxn ang="0">
                  <a:pos x="24" y="5"/>
                </a:cxn>
                <a:cxn ang="0">
                  <a:pos x="29" y="4"/>
                </a:cxn>
                <a:cxn ang="0">
                  <a:pos x="42" y="1"/>
                </a:cxn>
                <a:cxn ang="0">
                  <a:pos x="56" y="0"/>
                </a:cxn>
                <a:cxn ang="0">
                  <a:pos x="69" y="0"/>
                </a:cxn>
                <a:cxn ang="0">
                  <a:pos x="80" y="0"/>
                </a:cxn>
                <a:cxn ang="0">
                  <a:pos x="94" y="1"/>
                </a:cxn>
                <a:cxn ang="0">
                  <a:pos x="106" y="4"/>
                </a:cxn>
                <a:cxn ang="0">
                  <a:pos x="117" y="7"/>
                </a:cxn>
                <a:cxn ang="0">
                  <a:pos x="128" y="13"/>
                </a:cxn>
                <a:cxn ang="0">
                  <a:pos x="139" y="17"/>
                </a:cxn>
                <a:cxn ang="0">
                  <a:pos x="150" y="21"/>
                </a:cxn>
                <a:cxn ang="0">
                  <a:pos x="161" y="24"/>
                </a:cxn>
                <a:cxn ang="0">
                  <a:pos x="172" y="25"/>
                </a:cxn>
                <a:cxn ang="0">
                  <a:pos x="172" y="43"/>
                </a:cxn>
                <a:cxn ang="0">
                  <a:pos x="169" y="48"/>
                </a:cxn>
                <a:cxn ang="0">
                  <a:pos x="165" y="53"/>
                </a:cxn>
                <a:cxn ang="0">
                  <a:pos x="161" y="57"/>
                </a:cxn>
                <a:cxn ang="0">
                  <a:pos x="158" y="60"/>
                </a:cxn>
                <a:cxn ang="0">
                  <a:pos x="153" y="62"/>
                </a:cxn>
                <a:cxn ang="0">
                  <a:pos x="149" y="63"/>
                </a:cxn>
                <a:cxn ang="0">
                  <a:pos x="146" y="65"/>
                </a:cxn>
                <a:cxn ang="0">
                  <a:pos x="141" y="65"/>
                </a:cxn>
                <a:cxn ang="0">
                  <a:pos x="131" y="65"/>
                </a:cxn>
                <a:cxn ang="0">
                  <a:pos x="121" y="63"/>
                </a:cxn>
                <a:cxn ang="0">
                  <a:pos x="112" y="59"/>
                </a:cxn>
                <a:cxn ang="0">
                  <a:pos x="99" y="55"/>
                </a:cxn>
                <a:cxn ang="0">
                  <a:pos x="106" y="55"/>
                </a:cxn>
                <a:cxn ang="0">
                  <a:pos x="119" y="61"/>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6" name="Freeform 408"/>
            <p:cNvSpPr>
              <a:spLocks/>
            </p:cNvSpPr>
            <p:nvPr/>
          </p:nvSpPr>
          <p:spPr bwMode="auto">
            <a:xfrm>
              <a:off x="1450" y="1171"/>
              <a:ext cx="38" cy="17"/>
            </a:xfrm>
            <a:custGeom>
              <a:avLst/>
              <a:gdLst/>
              <a:ahLst/>
              <a:cxnLst>
                <a:cxn ang="0">
                  <a:pos x="27" y="49"/>
                </a:cxn>
                <a:cxn ang="0">
                  <a:pos x="47" y="49"/>
                </a:cxn>
                <a:cxn ang="0">
                  <a:pos x="64" y="48"/>
                </a:cxn>
                <a:cxn ang="0">
                  <a:pos x="78" y="46"/>
                </a:cxn>
                <a:cxn ang="0">
                  <a:pos x="90" y="43"/>
                </a:cxn>
                <a:cxn ang="0">
                  <a:pos x="96" y="39"/>
                </a:cxn>
                <a:cxn ang="0">
                  <a:pos x="100" y="37"/>
                </a:cxn>
                <a:cxn ang="0">
                  <a:pos x="104" y="34"/>
                </a:cxn>
                <a:cxn ang="0">
                  <a:pos x="108" y="31"/>
                </a:cxn>
                <a:cxn ang="0">
                  <a:pos x="114" y="22"/>
                </a:cxn>
                <a:cxn ang="0">
                  <a:pos x="120" y="12"/>
                </a:cxn>
                <a:cxn ang="0">
                  <a:pos x="102" y="6"/>
                </a:cxn>
                <a:cxn ang="0">
                  <a:pos x="84" y="3"/>
                </a:cxn>
                <a:cxn ang="0">
                  <a:pos x="66" y="1"/>
                </a:cxn>
                <a:cxn ang="0">
                  <a:pos x="50" y="0"/>
                </a:cxn>
                <a:cxn ang="0">
                  <a:pos x="34" y="1"/>
                </a:cxn>
                <a:cxn ang="0">
                  <a:pos x="20" y="2"/>
                </a:cxn>
                <a:cxn ang="0">
                  <a:pos x="9" y="4"/>
                </a:cxn>
                <a:cxn ang="0">
                  <a:pos x="0" y="6"/>
                </a:cxn>
                <a:cxn ang="0">
                  <a:pos x="0" y="30"/>
                </a:cxn>
                <a:cxn ang="0">
                  <a:pos x="2" y="35"/>
                </a:cxn>
                <a:cxn ang="0">
                  <a:pos x="6" y="38"/>
                </a:cxn>
                <a:cxn ang="0">
                  <a:pos x="9" y="41"/>
                </a:cxn>
                <a:cxn ang="0">
                  <a:pos x="13" y="45"/>
                </a:cxn>
                <a:cxn ang="0">
                  <a:pos x="20" y="48"/>
                </a:cxn>
                <a:cxn ang="0">
                  <a:pos x="27" y="49"/>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7" name="Freeform 409"/>
            <p:cNvSpPr>
              <a:spLocks/>
            </p:cNvSpPr>
            <p:nvPr/>
          </p:nvSpPr>
          <p:spPr bwMode="auto">
            <a:xfrm>
              <a:off x="1441" y="1194"/>
              <a:ext cx="26" cy="19"/>
            </a:xfrm>
            <a:custGeom>
              <a:avLst/>
              <a:gdLst/>
              <a:ahLst/>
              <a:cxnLst>
                <a:cxn ang="0">
                  <a:pos x="33" y="0"/>
                </a:cxn>
                <a:cxn ang="0">
                  <a:pos x="22" y="5"/>
                </a:cxn>
                <a:cxn ang="0">
                  <a:pos x="11" y="12"/>
                </a:cxn>
                <a:cxn ang="0">
                  <a:pos x="6" y="17"/>
                </a:cxn>
                <a:cxn ang="0">
                  <a:pos x="3" y="21"/>
                </a:cxn>
                <a:cxn ang="0">
                  <a:pos x="0" y="25"/>
                </a:cxn>
                <a:cxn ang="0">
                  <a:pos x="0" y="31"/>
                </a:cxn>
                <a:cxn ang="0">
                  <a:pos x="0" y="34"/>
                </a:cxn>
                <a:cxn ang="0">
                  <a:pos x="1" y="37"/>
                </a:cxn>
                <a:cxn ang="0">
                  <a:pos x="2" y="40"/>
                </a:cxn>
                <a:cxn ang="0">
                  <a:pos x="5" y="43"/>
                </a:cxn>
                <a:cxn ang="0">
                  <a:pos x="11" y="48"/>
                </a:cxn>
                <a:cxn ang="0">
                  <a:pos x="18" y="53"/>
                </a:cxn>
                <a:cxn ang="0">
                  <a:pos x="27" y="56"/>
                </a:cxn>
                <a:cxn ang="0">
                  <a:pos x="36" y="59"/>
                </a:cxn>
                <a:cxn ang="0">
                  <a:pos x="45" y="61"/>
                </a:cxn>
                <a:cxn ang="0">
                  <a:pos x="53" y="61"/>
                </a:cxn>
                <a:cxn ang="0">
                  <a:pos x="56" y="61"/>
                </a:cxn>
                <a:cxn ang="0">
                  <a:pos x="59" y="60"/>
                </a:cxn>
                <a:cxn ang="0">
                  <a:pos x="62" y="59"/>
                </a:cxn>
                <a:cxn ang="0">
                  <a:pos x="66" y="57"/>
                </a:cxn>
                <a:cxn ang="0">
                  <a:pos x="72" y="52"/>
                </a:cxn>
                <a:cxn ang="0">
                  <a:pos x="77" y="47"/>
                </a:cxn>
                <a:cxn ang="0">
                  <a:pos x="80" y="40"/>
                </a:cxn>
                <a:cxn ang="0">
                  <a:pos x="83" y="33"/>
                </a:cxn>
                <a:cxn ang="0">
                  <a:pos x="85" y="25"/>
                </a:cxn>
                <a:cxn ang="0">
                  <a:pos x="85" y="18"/>
                </a:cxn>
                <a:cxn ang="0">
                  <a:pos x="33" y="0"/>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8" name="Freeform 410"/>
            <p:cNvSpPr>
              <a:spLocks/>
            </p:cNvSpPr>
            <p:nvPr/>
          </p:nvSpPr>
          <p:spPr bwMode="auto">
            <a:xfrm>
              <a:off x="1254" y="1188"/>
              <a:ext cx="31" cy="6"/>
            </a:xfrm>
            <a:custGeom>
              <a:avLst/>
              <a:gdLst/>
              <a:ahLst/>
              <a:cxnLst>
                <a:cxn ang="0">
                  <a:pos x="0" y="6"/>
                </a:cxn>
                <a:cxn ang="0">
                  <a:pos x="7" y="11"/>
                </a:cxn>
                <a:cxn ang="0">
                  <a:pos x="13" y="15"/>
                </a:cxn>
                <a:cxn ang="0">
                  <a:pos x="21" y="18"/>
                </a:cxn>
                <a:cxn ang="0">
                  <a:pos x="27" y="19"/>
                </a:cxn>
                <a:cxn ang="0">
                  <a:pos x="100" y="6"/>
                </a:cxn>
                <a:cxn ang="0">
                  <a:pos x="73" y="2"/>
                </a:cxn>
                <a:cxn ang="0">
                  <a:pos x="47" y="0"/>
                </a:cxn>
                <a:cxn ang="0">
                  <a:pos x="36" y="0"/>
                </a:cxn>
                <a:cxn ang="0">
                  <a:pos x="24" y="1"/>
                </a:cxn>
                <a:cxn ang="0">
                  <a:pos x="12" y="3"/>
                </a:cxn>
                <a:cxn ang="0">
                  <a:pos x="0" y="6"/>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59" name="Freeform 411"/>
            <p:cNvSpPr>
              <a:spLocks/>
            </p:cNvSpPr>
            <p:nvPr/>
          </p:nvSpPr>
          <p:spPr bwMode="auto">
            <a:xfrm>
              <a:off x="1272" y="1168"/>
              <a:ext cx="53" cy="15"/>
            </a:xfrm>
            <a:custGeom>
              <a:avLst/>
              <a:gdLst/>
              <a:ahLst/>
              <a:cxnLst>
                <a:cxn ang="0">
                  <a:pos x="0" y="27"/>
                </a:cxn>
                <a:cxn ang="0">
                  <a:pos x="0" y="29"/>
                </a:cxn>
                <a:cxn ang="0">
                  <a:pos x="3" y="31"/>
                </a:cxn>
                <a:cxn ang="0">
                  <a:pos x="8" y="33"/>
                </a:cxn>
                <a:cxn ang="0">
                  <a:pos x="13" y="35"/>
                </a:cxn>
                <a:cxn ang="0">
                  <a:pos x="27" y="38"/>
                </a:cxn>
                <a:cxn ang="0">
                  <a:pos x="44" y="41"/>
                </a:cxn>
                <a:cxn ang="0">
                  <a:pos x="75" y="44"/>
                </a:cxn>
                <a:cxn ang="0">
                  <a:pos x="92" y="45"/>
                </a:cxn>
                <a:cxn ang="0">
                  <a:pos x="166" y="27"/>
                </a:cxn>
                <a:cxn ang="0">
                  <a:pos x="157" y="25"/>
                </a:cxn>
                <a:cxn ang="0">
                  <a:pos x="137" y="19"/>
                </a:cxn>
                <a:cxn ang="0">
                  <a:pos x="110" y="11"/>
                </a:cxn>
                <a:cxn ang="0">
                  <a:pos x="80" y="4"/>
                </a:cxn>
                <a:cxn ang="0">
                  <a:pos x="65" y="2"/>
                </a:cxn>
                <a:cxn ang="0">
                  <a:pos x="50" y="1"/>
                </a:cxn>
                <a:cxn ang="0">
                  <a:pos x="36" y="0"/>
                </a:cxn>
                <a:cxn ang="0">
                  <a:pos x="24" y="2"/>
                </a:cxn>
                <a:cxn ang="0">
                  <a:pos x="19" y="3"/>
                </a:cxn>
                <a:cxn ang="0">
                  <a:pos x="14" y="5"/>
                </a:cxn>
                <a:cxn ang="0">
                  <a:pos x="10" y="7"/>
                </a:cxn>
                <a:cxn ang="0">
                  <a:pos x="7" y="10"/>
                </a:cxn>
                <a:cxn ang="0">
                  <a:pos x="3" y="13"/>
                </a:cxn>
                <a:cxn ang="0">
                  <a:pos x="1" y="17"/>
                </a:cxn>
                <a:cxn ang="0">
                  <a:pos x="0" y="22"/>
                </a:cxn>
                <a:cxn ang="0">
                  <a:pos x="0" y="27"/>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0" name="Freeform 412"/>
            <p:cNvSpPr>
              <a:spLocks/>
            </p:cNvSpPr>
            <p:nvPr/>
          </p:nvSpPr>
          <p:spPr bwMode="auto">
            <a:xfrm>
              <a:off x="1488" y="1422"/>
              <a:ext cx="11" cy="8"/>
            </a:xfrm>
            <a:custGeom>
              <a:avLst/>
              <a:gdLst/>
              <a:ahLst/>
              <a:cxnLst>
                <a:cxn ang="0">
                  <a:pos x="0" y="0"/>
                </a:cxn>
                <a:cxn ang="0">
                  <a:pos x="0" y="9"/>
                </a:cxn>
                <a:cxn ang="0">
                  <a:pos x="3" y="15"/>
                </a:cxn>
                <a:cxn ang="0">
                  <a:pos x="6" y="20"/>
                </a:cxn>
                <a:cxn ang="0">
                  <a:pos x="11" y="22"/>
                </a:cxn>
                <a:cxn ang="0">
                  <a:pos x="16" y="24"/>
                </a:cxn>
                <a:cxn ang="0">
                  <a:pos x="22" y="25"/>
                </a:cxn>
                <a:cxn ang="0">
                  <a:pos x="27" y="25"/>
                </a:cxn>
                <a:cxn ang="0">
                  <a:pos x="33" y="25"/>
                </a:cxn>
                <a:cxn ang="0">
                  <a:pos x="33" y="0"/>
                </a:cxn>
                <a:cxn ang="0">
                  <a:pos x="24" y="0"/>
                </a:cxn>
                <a:cxn ang="0">
                  <a:pos x="16" y="0"/>
                </a:cxn>
                <a:cxn ang="0">
                  <a:pos x="9" y="0"/>
                </a:cxn>
                <a:cxn ang="0">
                  <a:pos x="0" y="0"/>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1" name="Freeform 413"/>
            <p:cNvSpPr>
              <a:spLocks/>
            </p:cNvSpPr>
            <p:nvPr/>
          </p:nvSpPr>
          <p:spPr bwMode="auto">
            <a:xfrm>
              <a:off x="1605" y="1729"/>
              <a:ext cx="16" cy="20"/>
            </a:xfrm>
            <a:custGeom>
              <a:avLst/>
              <a:gdLst/>
              <a:ahLst/>
              <a:cxnLst>
                <a:cxn ang="0">
                  <a:pos x="0" y="62"/>
                </a:cxn>
                <a:cxn ang="0">
                  <a:pos x="12" y="56"/>
                </a:cxn>
                <a:cxn ang="0">
                  <a:pos x="22" y="50"/>
                </a:cxn>
                <a:cxn ang="0">
                  <a:pos x="30" y="43"/>
                </a:cxn>
                <a:cxn ang="0">
                  <a:pos x="37" y="36"/>
                </a:cxn>
                <a:cxn ang="0">
                  <a:pos x="41" y="28"/>
                </a:cxn>
                <a:cxn ang="0">
                  <a:pos x="44" y="19"/>
                </a:cxn>
                <a:cxn ang="0">
                  <a:pos x="47" y="9"/>
                </a:cxn>
                <a:cxn ang="0">
                  <a:pos x="48" y="0"/>
                </a:cxn>
                <a:cxn ang="0">
                  <a:pos x="40" y="3"/>
                </a:cxn>
                <a:cxn ang="0">
                  <a:pos x="32" y="6"/>
                </a:cxn>
                <a:cxn ang="0">
                  <a:pos x="23" y="10"/>
                </a:cxn>
                <a:cxn ang="0">
                  <a:pos x="17" y="15"/>
                </a:cxn>
                <a:cxn ang="0">
                  <a:pos x="10" y="21"/>
                </a:cxn>
                <a:cxn ang="0">
                  <a:pos x="6" y="27"/>
                </a:cxn>
                <a:cxn ang="0">
                  <a:pos x="4" y="31"/>
                </a:cxn>
                <a:cxn ang="0">
                  <a:pos x="3" y="35"/>
                </a:cxn>
                <a:cxn ang="0">
                  <a:pos x="1" y="39"/>
                </a:cxn>
                <a:cxn ang="0">
                  <a:pos x="0" y="43"/>
                </a:cxn>
                <a:cxn ang="0">
                  <a:pos x="0" y="52"/>
                </a:cxn>
                <a:cxn ang="0">
                  <a:pos x="0" y="62"/>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2" name="Freeform 414"/>
            <p:cNvSpPr>
              <a:spLocks/>
            </p:cNvSpPr>
            <p:nvPr/>
          </p:nvSpPr>
          <p:spPr bwMode="auto">
            <a:xfrm>
              <a:off x="1554" y="1729"/>
              <a:ext cx="36" cy="20"/>
            </a:xfrm>
            <a:custGeom>
              <a:avLst/>
              <a:gdLst/>
              <a:ahLst/>
              <a:cxnLst>
                <a:cxn ang="0">
                  <a:pos x="47" y="0"/>
                </a:cxn>
                <a:cxn ang="0">
                  <a:pos x="36" y="7"/>
                </a:cxn>
                <a:cxn ang="0">
                  <a:pos x="23" y="17"/>
                </a:cxn>
                <a:cxn ang="0">
                  <a:pos x="11" y="27"/>
                </a:cxn>
                <a:cxn ang="0">
                  <a:pos x="0" y="37"/>
                </a:cxn>
                <a:cxn ang="0">
                  <a:pos x="22" y="46"/>
                </a:cxn>
                <a:cxn ang="0">
                  <a:pos x="41" y="54"/>
                </a:cxn>
                <a:cxn ang="0">
                  <a:pos x="51" y="57"/>
                </a:cxn>
                <a:cxn ang="0">
                  <a:pos x="62" y="59"/>
                </a:cxn>
                <a:cxn ang="0">
                  <a:pos x="73" y="61"/>
                </a:cxn>
                <a:cxn ang="0">
                  <a:pos x="87" y="62"/>
                </a:cxn>
                <a:cxn ang="0">
                  <a:pos x="97" y="61"/>
                </a:cxn>
                <a:cxn ang="0">
                  <a:pos x="106" y="58"/>
                </a:cxn>
                <a:cxn ang="0">
                  <a:pos x="109" y="56"/>
                </a:cxn>
                <a:cxn ang="0">
                  <a:pos x="111" y="54"/>
                </a:cxn>
                <a:cxn ang="0">
                  <a:pos x="113" y="52"/>
                </a:cxn>
                <a:cxn ang="0">
                  <a:pos x="113" y="49"/>
                </a:cxn>
                <a:cxn ang="0">
                  <a:pos x="91" y="41"/>
                </a:cxn>
                <a:cxn ang="0">
                  <a:pos x="70" y="32"/>
                </a:cxn>
                <a:cxn ang="0">
                  <a:pos x="65" y="29"/>
                </a:cxn>
                <a:cxn ang="0">
                  <a:pos x="61" y="26"/>
                </a:cxn>
                <a:cxn ang="0">
                  <a:pos x="57" y="23"/>
                </a:cxn>
                <a:cxn ang="0">
                  <a:pos x="54" y="20"/>
                </a:cxn>
                <a:cxn ang="0">
                  <a:pos x="51" y="16"/>
                </a:cxn>
                <a:cxn ang="0">
                  <a:pos x="48" y="10"/>
                </a:cxn>
                <a:cxn ang="0">
                  <a:pos x="47" y="5"/>
                </a:cxn>
                <a:cxn ang="0">
                  <a:pos x="47" y="0"/>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3" name="Freeform 415"/>
            <p:cNvSpPr>
              <a:spLocks/>
            </p:cNvSpPr>
            <p:nvPr/>
          </p:nvSpPr>
          <p:spPr bwMode="auto">
            <a:xfrm>
              <a:off x="1748" y="1188"/>
              <a:ext cx="29" cy="15"/>
            </a:xfrm>
            <a:custGeom>
              <a:avLst/>
              <a:gdLst/>
              <a:ahLst/>
              <a:cxnLst>
                <a:cxn ang="0">
                  <a:pos x="0" y="0"/>
                </a:cxn>
                <a:cxn ang="0">
                  <a:pos x="15" y="0"/>
                </a:cxn>
                <a:cxn ang="0">
                  <a:pos x="30" y="1"/>
                </a:cxn>
                <a:cxn ang="0">
                  <a:pos x="45" y="2"/>
                </a:cxn>
                <a:cxn ang="0">
                  <a:pos x="59" y="5"/>
                </a:cxn>
                <a:cxn ang="0">
                  <a:pos x="64" y="7"/>
                </a:cxn>
                <a:cxn ang="0">
                  <a:pos x="71" y="9"/>
                </a:cxn>
                <a:cxn ang="0">
                  <a:pos x="75" y="12"/>
                </a:cxn>
                <a:cxn ang="0">
                  <a:pos x="81" y="16"/>
                </a:cxn>
                <a:cxn ang="0">
                  <a:pos x="85" y="20"/>
                </a:cxn>
                <a:cxn ang="0">
                  <a:pos x="89" y="25"/>
                </a:cxn>
                <a:cxn ang="0">
                  <a:pos x="91" y="30"/>
                </a:cxn>
                <a:cxn ang="0">
                  <a:pos x="93" y="37"/>
                </a:cxn>
                <a:cxn ang="0">
                  <a:pos x="79" y="37"/>
                </a:cxn>
                <a:cxn ang="0">
                  <a:pos x="68" y="39"/>
                </a:cxn>
                <a:cxn ang="0">
                  <a:pos x="60" y="41"/>
                </a:cxn>
                <a:cxn ang="0">
                  <a:pos x="52" y="43"/>
                </a:cxn>
                <a:cxn ang="0">
                  <a:pos x="42" y="47"/>
                </a:cxn>
                <a:cxn ang="0">
                  <a:pos x="33" y="50"/>
                </a:cxn>
                <a:cxn ang="0">
                  <a:pos x="30" y="50"/>
                </a:cxn>
                <a:cxn ang="0">
                  <a:pos x="28" y="48"/>
                </a:cxn>
                <a:cxn ang="0">
                  <a:pos x="26" y="47"/>
                </a:cxn>
                <a:cxn ang="0">
                  <a:pos x="25" y="45"/>
                </a:cxn>
                <a:cxn ang="0">
                  <a:pos x="23" y="41"/>
                </a:cxn>
                <a:cxn ang="0">
                  <a:pos x="22" y="36"/>
                </a:cxn>
                <a:cxn ang="0">
                  <a:pos x="22" y="31"/>
                </a:cxn>
                <a:cxn ang="0">
                  <a:pos x="23" y="26"/>
                </a:cxn>
                <a:cxn ang="0">
                  <a:pos x="24" y="22"/>
                </a:cxn>
                <a:cxn ang="0">
                  <a:pos x="26" y="19"/>
                </a:cxn>
                <a:cxn ang="0">
                  <a:pos x="0" y="19"/>
                </a:cxn>
                <a:cxn ang="0">
                  <a:pos x="0" y="0"/>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4" name="Freeform 416"/>
            <p:cNvSpPr>
              <a:spLocks/>
            </p:cNvSpPr>
            <p:nvPr/>
          </p:nvSpPr>
          <p:spPr bwMode="auto">
            <a:xfrm>
              <a:off x="1436" y="1246"/>
              <a:ext cx="331" cy="198"/>
            </a:xfrm>
            <a:custGeom>
              <a:avLst/>
              <a:gdLst/>
              <a:ahLst/>
              <a:cxnLst>
                <a:cxn ang="0">
                  <a:pos x="20" y="112"/>
                </a:cxn>
                <a:cxn ang="0">
                  <a:pos x="67" y="60"/>
                </a:cxn>
                <a:cxn ang="0">
                  <a:pos x="266" y="0"/>
                </a:cxn>
                <a:cxn ang="0">
                  <a:pos x="205" y="47"/>
                </a:cxn>
                <a:cxn ang="0">
                  <a:pos x="180" y="105"/>
                </a:cxn>
                <a:cxn ang="0">
                  <a:pos x="274" y="60"/>
                </a:cxn>
                <a:cxn ang="0">
                  <a:pos x="397" y="14"/>
                </a:cxn>
                <a:cxn ang="0">
                  <a:pos x="438" y="23"/>
                </a:cxn>
                <a:cxn ang="0">
                  <a:pos x="433" y="71"/>
                </a:cxn>
                <a:cxn ang="0">
                  <a:pos x="581" y="80"/>
                </a:cxn>
                <a:cxn ang="0">
                  <a:pos x="675" y="89"/>
                </a:cxn>
                <a:cxn ang="0">
                  <a:pos x="749" y="111"/>
                </a:cxn>
                <a:cxn ang="0">
                  <a:pos x="749" y="134"/>
                </a:cxn>
                <a:cxn ang="0">
                  <a:pos x="711" y="184"/>
                </a:cxn>
                <a:cxn ang="0">
                  <a:pos x="799" y="168"/>
                </a:cxn>
                <a:cxn ang="0">
                  <a:pos x="866" y="191"/>
                </a:cxn>
                <a:cxn ang="0">
                  <a:pos x="856" y="239"/>
                </a:cxn>
                <a:cxn ang="0">
                  <a:pos x="788" y="248"/>
                </a:cxn>
                <a:cxn ang="0">
                  <a:pos x="859" y="284"/>
                </a:cxn>
                <a:cxn ang="0">
                  <a:pos x="903" y="327"/>
                </a:cxn>
                <a:cxn ang="0">
                  <a:pos x="977" y="329"/>
                </a:cxn>
                <a:cxn ang="0">
                  <a:pos x="1029" y="351"/>
                </a:cxn>
                <a:cxn ang="0">
                  <a:pos x="939" y="409"/>
                </a:cxn>
                <a:cxn ang="0">
                  <a:pos x="899" y="417"/>
                </a:cxn>
                <a:cxn ang="0">
                  <a:pos x="874" y="443"/>
                </a:cxn>
                <a:cxn ang="0">
                  <a:pos x="830" y="414"/>
                </a:cxn>
                <a:cxn ang="0">
                  <a:pos x="851" y="393"/>
                </a:cxn>
                <a:cxn ang="0">
                  <a:pos x="792" y="379"/>
                </a:cxn>
                <a:cxn ang="0">
                  <a:pos x="759" y="364"/>
                </a:cxn>
                <a:cxn ang="0">
                  <a:pos x="744" y="394"/>
                </a:cxn>
                <a:cxn ang="0">
                  <a:pos x="747" y="445"/>
                </a:cxn>
                <a:cxn ang="0">
                  <a:pos x="795" y="523"/>
                </a:cxn>
                <a:cxn ang="0">
                  <a:pos x="771" y="547"/>
                </a:cxn>
                <a:cxn ang="0">
                  <a:pos x="708" y="556"/>
                </a:cxn>
                <a:cxn ang="0">
                  <a:pos x="618" y="517"/>
                </a:cxn>
                <a:cxn ang="0">
                  <a:pos x="668" y="567"/>
                </a:cxn>
                <a:cxn ang="0">
                  <a:pos x="665" y="604"/>
                </a:cxn>
                <a:cxn ang="0">
                  <a:pos x="518" y="570"/>
                </a:cxn>
                <a:cxn ang="0">
                  <a:pos x="471" y="523"/>
                </a:cxn>
                <a:cxn ang="0">
                  <a:pos x="410" y="473"/>
                </a:cxn>
                <a:cxn ang="0">
                  <a:pos x="367" y="453"/>
                </a:cxn>
                <a:cxn ang="0">
                  <a:pos x="392" y="433"/>
                </a:cxn>
                <a:cxn ang="0">
                  <a:pos x="459" y="399"/>
                </a:cxn>
                <a:cxn ang="0">
                  <a:pos x="500" y="378"/>
                </a:cxn>
                <a:cxn ang="0">
                  <a:pos x="577" y="380"/>
                </a:cxn>
                <a:cxn ang="0">
                  <a:pos x="614" y="395"/>
                </a:cxn>
                <a:cxn ang="0">
                  <a:pos x="687" y="387"/>
                </a:cxn>
                <a:cxn ang="0">
                  <a:pos x="581" y="355"/>
                </a:cxn>
                <a:cxn ang="0">
                  <a:pos x="542" y="361"/>
                </a:cxn>
                <a:cxn ang="0">
                  <a:pos x="539" y="350"/>
                </a:cxn>
                <a:cxn ang="0">
                  <a:pos x="576" y="306"/>
                </a:cxn>
                <a:cxn ang="0">
                  <a:pos x="576" y="274"/>
                </a:cxn>
                <a:cxn ang="0">
                  <a:pos x="524" y="254"/>
                </a:cxn>
                <a:cxn ang="0">
                  <a:pos x="473" y="198"/>
                </a:cxn>
                <a:cxn ang="0">
                  <a:pos x="434" y="168"/>
                </a:cxn>
                <a:cxn ang="0">
                  <a:pos x="408" y="163"/>
                </a:cxn>
                <a:cxn ang="0">
                  <a:pos x="378" y="203"/>
                </a:cxn>
                <a:cxn ang="0">
                  <a:pos x="207" y="174"/>
                </a:cxn>
                <a:cxn ang="0">
                  <a:pos x="114" y="189"/>
                </a:cxn>
                <a:cxn ang="0">
                  <a:pos x="79" y="187"/>
                </a:cxn>
                <a:cxn ang="0">
                  <a:pos x="16" y="180"/>
                </a:cxn>
                <a:cxn ang="0">
                  <a:pos x="9" y="158"/>
                </a:cxn>
                <a:cxn ang="0">
                  <a:pos x="75" y="149"/>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5" name="Freeform 417"/>
            <p:cNvSpPr>
              <a:spLocks/>
            </p:cNvSpPr>
            <p:nvPr/>
          </p:nvSpPr>
          <p:spPr bwMode="auto">
            <a:xfrm>
              <a:off x="1528" y="1110"/>
              <a:ext cx="409" cy="105"/>
            </a:xfrm>
            <a:custGeom>
              <a:avLst/>
              <a:gdLst/>
              <a:ahLst/>
              <a:cxnLst>
                <a:cxn ang="0">
                  <a:pos x="797" y="38"/>
                </a:cxn>
                <a:cxn ang="0">
                  <a:pos x="813" y="16"/>
                </a:cxn>
                <a:cxn ang="0">
                  <a:pos x="846" y="10"/>
                </a:cxn>
                <a:cxn ang="0">
                  <a:pos x="865" y="25"/>
                </a:cxn>
                <a:cxn ang="0">
                  <a:pos x="938" y="14"/>
                </a:cxn>
                <a:cxn ang="0">
                  <a:pos x="1020" y="1"/>
                </a:cxn>
                <a:cxn ang="0">
                  <a:pos x="1084" y="17"/>
                </a:cxn>
                <a:cxn ang="0">
                  <a:pos x="1133" y="20"/>
                </a:cxn>
                <a:cxn ang="0">
                  <a:pos x="1268" y="32"/>
                </a:cxn>
                <a:cxn ang="0">
                  <a:pos x="1242" y="50"/>
                </a:cxn>
                <a:cxn ang="0">
                  <a:pos x="1163" y="64"/>
                </a:cxn>
                <a:cxn ang="0">
                  <a:pos x="1053" y="77"/>
                </a:cxn>
                <a:cxn ang="0">
                  <a:pos x="1029" y="96"/>
                </a:cxn>
                <a:cxn ang="0">
                  <a:pos x="999" y="104"/>
                </a:cxn>
                <a:cxn ang="0">
                  <a:pos x="942" y="102"/>
                </a:cxn>
                <a:cxn ang="0">
                  <a:pos x="930" y="118"/>
                </a:cxn>
                <a:cxn ang="0">
                  <a:pos x="747" y="133"/>
                </a:cxn>
                <a:cxn ang="0">
                  <a:pos x="666" y="156"/>
                </a:cxn>
                <a:cxn ang="0">
                  <a:pos x="635" y="181"/>
                </a:cxn>
                <a:cxn ang="0">
                  <a:pos x="591" y="167"/>
                </a:cxn>
                <a:cxn ang="0">
                  <a:pos x="570" y="181"/>
                </a:cxn>
                <a:cxn ang="0">
                  <a:pos x="590" y="207"/>
                </a:cxn>
                <a:cxn ang="0">
                  <a:pos x="545" y="237"/>
                </a:cxn>
                <a:cxn ang="0">
                  <a:pos x="483" y="236"/>
                </a:cxn>
                <a:cxn ang="0">
                  <a:pos x="404" y="242"/>
                </a:cxn>
                <a:cxn ang="0">
                  <a:pos x="405" y="257"/>
                </a:cxn>
                <a:cxn ang="0">
                  <a:pos x="392" y="293"/>
                </a:cxn>
                <a:cxn ang="0">
                  <a:pos x="333" y="320"/>
                </a:cxn>
                <a:cxn ang="0">
                  <a:pos x="290" y="296"/>
                </a:cxn>
                <a:cxn ang="0">
                  <a:pos x="253" y="285"/>
                </a:cxn>
                <a:cxn ang="0">
                  <a:pos x="96" y="276"/>
                </a:cxn>
                <a:cxn ang="0">
                  <a:pos x="0" y="285"/>
                </a:cxn>
                <a:cxn ang="0">
                  <a:pos x="10" y="266"/>
                </a:cxn>
                <a:cxn ang="0">
                  <a:pos x="56" y="246"/>
                </a:cxn>
                <a:cxn ang="0">
                  <a:pos x="143" y="235"/>
                </a:cxn>
                <a:cxn ang="0">
                  <a:pos x="170" y="225"/>
                </a:cxn>
                <a:cxn ang="0">
                  <a:pos x="190" y="217"/>
                </a:cxn>
                <a:cxn ang="0">
                  <a:pos x="219" y="232"/>
                </a:cxn>
                <a:cxn ang="0">
                  <a:pos x="247" y="247"/>
                </a:cxn>
                <a:cxn ang="0">
                  <a:pos x="208" y="207"/>
                </a:cxn>
                <a:cxn ang="0">
                  <a:pos x="193" y="200"/>
                </a:cxn>
                <a:cxn ang="0">
                  <a:pos x="197" y="181"/>
                </a:cxn>
                <a:cxn ang="0">
                  <a:pos x="246" y="174"/>
                </a:cxn>
                <a:cxn ang="0">
                  <a:pos x="365" y="186"/>
                </a:cxn>
                <a:cxn ang="0">
                  <a:pos x="418" y="174"/>
                </a:cxn>
                <a:cxn ang="0">
                  <a:pos x="322" y="169"/>
                </a:cxn>
                <a:cxn ang="0">
                  <a:pos x="299" y="149"/>
                </a:cxn>
                <a:cxn ang="0">
                  <a:pos x="378" y="137"/>
                </a:cxn>
                <a:cxn ang="0">
                  <a:pos x="438" y="155"/>
                </a:cxn>
                <a:cxn ang="0">
                  <a:pos x="478" y="124"/>
                </a:cxn>
                <a:cxn ang="0">
                  <a:pos x="664" y="87"/>
                </a:cxn>
                <a:cxn ang="0">
                  <a:pos x="589" y="110"/>
                </a:cxn>
                <a:cxn ang="0">
                  <a:pos x="449" y="111"/>
                </a:cxn>
                <a:cxn ang="0">
                  <a:pos x="312" y="116"/>
                </a:cxn>
                <a:cxn ang="0">
                  <a:pos x="253" y="101"/>
                </a:cxn>
                <a:cxn ang="0">
                  <a:pos x="219" y="80"/>
                </a:cxn>
                <a:cxn ang="0">
                  <a:pos x="253" y="71"/>
                </a:cxn>
                <a:cxn ang="0">
                  <a:pos x="446" y="47"/>
                </a:cxn>
                <a:cxn ang="0">
                  <a:pos x="618" y="32"/>
                </a:cxn>
                <a:cxn ang="0">
                  <a:pos x="674" y="20"/>
                </a:cxn>
                <a:cxn ang="0">
                  <a:pos x="757" y="26"/>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6" name="Freeform 418"/>
            <p:cNvSpPr>
              <a:spLocks/>
            </p:cNvSpPr>
            <p:nvPr/>
          </p:nvSpPr>
          <p:spPr bwMode="auto">
            <a:xfrm>
              <a:off x="553" y="1660"/>
              <a:ext cx="51" cy="38"/>
            </a:xfrm>
            <a:custGeom>
              <a:avLst/>
              <a:gdLst/>
              <a:ahLst/>
              <a:cxnLst>
                <a:cxn ang="0">
                  <a:pos x="0" y="0"/>
                </a:cxn>
                <a:cxn ang="0">
                  <a:pos x="1" y="10"/>
                </a:cxn>
                <a:cxn ang="0">
                  <a:pos x="4" y="19"/>
                </a:cxn>
                <a:cxn ang="0">
                  <a:pos x="9" y="29"/>
                </a:cxn>
                <a:cxn ang="0">
                  <a:pos x="15" y="39"/>
                </a:cxn>
                <a:cxn ang="0">
                  <a:pos x="22" y="48"/>
                </a:cxn>
                <a:cxn ang="0">
                  <a:pos x="31" y="59"/>
                </a:cxn>
                <a:cxn ang="0">
                  <a:pos x="41" y="68"/>
                </a:cxn>
                <a:cxn ang="0">
                  <a:pos x="51" y="77"/>
                </a:cxn>
                <a:cxn ang="0">
                  <a:pos x="62" y="85"/>
                </a:cxn>
                <a:cxn ang="0">
                  <a:pos x="73" y="93"/>
                </a:cxn>
                <a:cxn ang="0">
                  <a:pos x="84" y="99"/>
                </a:cxn>
                <a:cxn ang="0">
                  <a:pos x="95" y="105"/>
                </a:cxn>
                <a:cxn ang="0">
                  <a:pos x="106" y="111"/>
                </a:cxn>
                <a:cxn ang="0">
                  <a:pos x="116" y="114"/>
                </a:cxn>
                <a:cxn ang="0">
                  <a:pos x="124" y="117"/>
                </a:cxn>
                <a:cxn ang="0">
                  <a:pos x="133" y="117"/>
                </a:cxn>
                <a:cxn ang="0">
                  <a:pos x="139" y="116"/>
                </a:cxn>
                <a:cxn ang="0">
                  <a:pos x="146" y="113"/>
                </a:cxn>
                <a:cxn ang="0">
                  <a:pos x="153" y="110"/>
                </a:cxn>
                <a:cxn ang="0">
                  <a:pos x="160" y="104"/>
                </a:cxn>
                <a:cxn ang="0">
                  <a:pos x="150" y="91"/>
                </a:cxn>
                <a:cxn ang="0">
                  <a:pos x="141" y="79"/>
                </a:cxn>
                <a:cxn ang="0">
                  <a:pos x="138" y="73"/>
                </a:cxn>
                <a:cxn ang="0">
                  <a:pos x="135" y="66"/>
                </a:cxn>
                <a:cxn ang="0">
                  <a:pos x="133" y="58"/>
                </a:cxn>
                <a:cxn ang="0">
                  <a:pos x="133" y="49"/>
                </a:cxn>
                <a:cxn ang="0">
                  <a:pos x="127" y="48"/>
                </a:cxn>
                <a:cxn ang="0">
                  <a:pos x="118" y="45"/>
                </a:cxn>
                <a:cxn ang="0">
                  <a:pos x="108" y="40"/>
                </a:cxn>
                <a:cxn ang="0">
                  <a:pos x="97" y="34"/>
                </a:cxn>
                <a:cxn ang="0">
                  <a:pos x="87" y="28"/>
                </a:cxn>
                <a:cxn ang="0">
                  <a:pos x="77" y="21"/>
                </a:cxn>
                <a:cxn ang="0">
                  <a:pos x="74" y="17"/>
                </a:cxn>
                <a:cxn ang="0">
                  <a:pos x="71" y="13"/>
                </a:cxn>
                <a:cxn ang="0">
                  <a:pos x="68" y="10"/>
                </a:cxn>
                <a:cxn ang="0">
                  <a:pos x="66" y="6"/>
                </a:cxn>
                <a:cxn ang="0">
                  <a:pos x="60" y="6"/>
                </a:cxn>
                <a:cxn ang="0">
                  <a:pos x="52" y="6"/>
                </a:cxn>
                <a:cxn ang="0">
                  <a:pos x="43" y="4"/>
                </a:cxn>
                <a:cxn ang="0">
                  <a:pos x="33" y="0"/>
                </a:cxn>
                <a:cxn ang="0">
                  <a:pos x="0" y="0"/>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7" name="Freeform 419"/>
            <p:cNvSpPr>
              <a:spLocks/>
            </p:cNvSpPr>
            <p:nvPr/>
          </p:nvSpPr>
          <p:spPr bwMode="auto">
            <a:xfrm>
              <a:off x="527" y="1592"/>
              <a:ext cx="26" cy="46"/>
            </a:xfrm>
            <a:custGeom>
              <a:avLst/>
              <a:gdLst/>
              <a:ahLst/>
              <a:cxnLst>
                <a:cxn ang="0">
                  <a:pos x="40" y="123"/>
                </a:cxn>
                <a:cxn ang="0">
                  <a:pos x="80" y="36"/>
                </a:cxn>
                <a:cxn ang="0">
                  <a:pos x="80" y="18"/>
                </a:cxn>
                <a:cxn ang="0">
                  <a:pos x="68" y="17"/>
                </a:cxn>
                <a:cxn ang="0">
                  <a:pos x="59" y="16"/>
                </a:cxn>
                <a:cxn ang="0">
                  <a:pos x="53" y="14"/>
                </a:cxn>
                <a:cxn ang="0">
                  <a:pos x="47" y="11"/>
                </a:cxn>
                <a:cxn ang="0">
                  <a:pos x="44" y="8"/>
                </a:cxn>
                <a:cxn ang="0">
                  <a:pos x="42" y="5"/>
                </a:cxn>
                <a:cxn ang="0">
                  <a:pos x="41" y="2"/>
                </a:cxn>
                <a:cxn ang="0">
                  <a:pos x="40" y="0"/>
                </a:cxn>
                <a:cxn ang="0">
                  <a:pos x="0" y="0"/>
                </a:cxn>
                <a:cxn ang="0">
                  <a:pos x="0" y="23"/>
                </a:cxn>
                <a:cxn ang="0">
                  <a:pos x="0" y="40"/>
                </a:cxn>
                <a:cxn ang="0">
                  <a:pos x="0" y="52"/>
                </a:cxn>
                <a:cxn ang="0">
                  <a:pos x="0" y="61"/>
                </a:cxn>
                <a:cxn ang="0">
                  <a:pos x="1" y="69"/>
                </a:cxn>
                <a:cxn ang="0">
                  <a:pos x="3" y="78"/>
                </a:cxn>
                <a:cxn ang="0">
                  <a:pos x="7" y="88"/>
                </a:cxn>
                <a:cxn ang="0">
                  <a:pos x="11" y="99"/>
                </a:cxn>
                <a:cxn ang="0">
                  <a:pos x="20" y="121"/>
                </a:cxn>
                <a:cxn ang="0">
                  <a:pos x="27" y="141"/>
                </a:cxn>
                <a:cxn ang="0">
                  <a:pos x="31" y="135"/>
                </a:cxn>
                <a:cxn ang="0">
                  <a:pos x="33" y="129"/>
                </a:cxn>
                <a:cxn ang="0">
                  <a:pos x="34" y="127"/>
                </a:cxn>
                <a:cxn ang="0">
                  <a:pos x="36" y="125"/>
                </a:cxn>
                <a:cxn ang="0">
                  <a:pos x="38" y="123"/>
                </a:cxn>
                <a:cxn ang="0">
                  <a:pos x="40" y="123"/>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8" name="Freeform 420"/>
            <p:cNvSpPr>
              <a:spLocks/>
            </p:cNvSpPr>
            <p:nvPr/>
          </p:nvSpPr>
          <p:spPr bwMode="auto">
            <a:xfrm>
              <a:off x="1379" y="1383"/>
              <a:ext cx="83" cy="41"/>
            </a:xfrm>
            <a:custGeom>
              <a:avLst/>
              <a:gdLst/>
              <a:ahLst/>
              <a:cxnLst>
                <a:cxn ang="0">
                  <a:pos x="0" y="93"/>
                </a:cxn>
                <a:cxn ang="0">
                  <a:pos x="0" y="96"/>
                </a:cxn>
                <a:cxn ang="0">
                  <a:pos x="2" y="100"/>
                </a:cxn>
                <a:cxn ang="0">
                  <a:pos x="4" y="103"/>
                </a:cxn>
                <a:cxn ang="0">
                  <a:pos x="6" y="106"/>
                </a:cxn>
                <a:cxn ang="0">
                  <a:pos x="14" y="111"/>
                </a:cxn>
                <a:cxn ang="0">
                  <a:pos x="23" y="115"/>
                </a:cxn>
                <a:cxn ang="0">
                  <a:pos x="31" y="120"/>
                </a:cxn>
                <a:cxn ang="0">
                  <a:pos x="41" y="122"/>
                </a:cxn>
                <a:cxn ang="0">
                  <a:pos x="51" y="124"/>
                </a:cxn>
                <a:cxn ang="0">
                  <a:pos x="60" y="124"/>
                </a:cxn>
                <a:cxn ang="0">
                  <a:pos x="68" y="124"/>
                </a:cxn>
                <a:cxn ang="0">
                  <a:pos x="75" y="123"/>
                </a:cxn>
                <a:cxn ang="0">
                  <a:pos x="81" y="122"/>
                </a:cxn>
                <a:cxn ang="0">
                  <a:pos x="87" y="120"/>
                </a:cxn>
                <a:cxn ang="0">
                  <a:pos x="97" y="114"/>
                </a:cxn>
                <a:cxn ang="0">
                  <a:pos x="106" y="108"/>
                </a:cxn>
                <a:cxn ang="0">
                  <a:pos x="115" y="103"/>
                </a:cxn>
                <a:cxn ang="0">
                  <a:pos x="125" y="98"/>
                </a:cxn>
                <a:cxn ang="0">
                  <a:pos x="130" y="96"/>
                </a:cxn>
                <a:cxn ang="0">
                  <a:pos x="137" y="94"/>
                </a:cxn>
                <a:cxn ang="0">
                  <a:pos x="145" y="93"/>
                </a:cxn>
                <a:cxn ang="0">
                  <a:pos x="152" y="93"/>
                </a:cxn>
                <a:cxn ang="0">
                  <a:pos x="162" y="94"/>
                </a:cxn>
                <a:cxn ang="0">
                  <a:pos x="171" y="96"/>
                </a:cxn>
                <a:cxn ang="0">
                  <a:pos x="180" y="99"/>
                </a:cxn>
                <a:cxn ang="0">
                  <a:pos x="188" y="103"/>
                </a:cxn>
                <a:cxn ang="0">
                  <a:pos x="204" y="111"/>
                </a:cxn>
                <a:cxn ang="0">
                  <a:pos x="219" y="117"/>
                </a:cxn>
                <a:cxn ang="0">
                  <a:pos x="259" y="117"/>
                </a:cxn>
                <a:cxn ang="0">
                  <a:pos x="259" y="99"/>
                </a:cxn>
                <a:cxn ang="0">
                  <a:pos x="252" y="98"/>
                </a:cxn>
                <a:cxn ang="0">
                  <a:pos x="244" y="96"/>
                </a:cxn>
                <a:cxn ang="0">
                  <a:pos x="236" y="94"/>
                </a:cxn>
                <a:cxn ang="0">
                  <a:pos x="226" y="93"/>
                </a:cxn>
                <a:cxn ang="0">
                  <a:pos x="230" y="85"/>
                </a:cxn>
                <a:cxn ang="0">
                  <a:pos x="236" y="79"/>
                </a:cxn>
                <a:cxn ang="0">
                  <a:pos x="240" y="74"/>
                </a:cxn>
                <a:cxn ang="0">
                  <a:pos x="246" y="69"/>
                </a:cxn>
                <a:cxn ang="0">
                  <a:pos x="238" y="61"/>
                </a:cxn>
                <a:cxn ang="0">
                  <a:pos x="230" y="56"/>
                </a:cxn>
                <a:cxn ang="0">
                  <a:pos x="222" y="50"/>
                </a:cxn>
                <a:cxn ang="0">
                  <a:pos x="214" y="46"/>
                </a:cxn>
                <a:cxn ang="0">
                  <a:pos x="197" y="37"/>
                </a:cxn>
                <a:cxn ang="0">
                  <a:pos x="182" y="30"/>
                </a:cxn>
                <a:cxn ang="0">
                  <a:pos x="166" y="23"/>
                </a:cxn>
                <a:cxn ang="0">
                  <a:pos x="153" y="17"/>
                </a:cxn>
                <a:cxn ang="0">
                  <a:pos x="147" y="13"/>
                </a:cxn>
                <a:cxn ang="0">
                  <a:pos x="141" y="10"/>
                </a:cxn>
                <a:cxn ang="0">
                  <a:pos x="137" y="5"/>
                </a:cxn>
                <a:cxn ang="0">
                  <a:pos x="132" y="0"/>
                </a:cxn>
                <a:cxn ang="0">
                  <a:pos x="124" y="3"/>
                </a:cxn>
                <a:cxn ang="0">
                  <a:pos x="114" y="7"/>
                </a:cxn>
                <a:cxn ang="0">
                  <a:pos x="105" y="12"/>
                </a:cxn>
                <a:cxn ang="0">
                  <a:pos x="95" y="17"/>
                </a:cxn>
                <a:cxn ang="0">
                  <a:pos x="75" y="29"/>
                </a:cxn>
                <a:cxn ang="0">
                  <a:pos x="57" y="42"/>
                </a:cxn>
                <a:cxn ang="0">
                  <a:pos x="38" y="56"/>
                </a:cxn>
                <a:cxn ang="0">
                  <a:pos x="23" y="70"/>
                </a:cxn>
                <a:cxn ang="0">
                  <a:pos x="9" y="83"/>
                </a:cxn>
                <a:cxn ang="0">
                  <a:pos x="0" y="93"/>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69" name="Freeform 421"/>
            <p:cNvSpPr>
              <a:spLocks/>
            </p:cNvSpPr>
            <p:nvPr/>
          </p:nvSpPr>
          <p:spPr bwMode="auto">
            <a:xfrm>
              <a:off x="1509" y="1389"/>
              <a:ext cx="38" cy="19"/>
            </a:xfrm>
            <a:custGeom>
              <a:avLst/>
              <a:gdLst/>
              <a:ahLst/>
              <a:cxnLst>
                <a:cxn ang="0">
                  <a:pos x="0" y="32"/>
                </a:cxn>
                <a:cxn ang="0">
                  <a:pos x="7" y="35"/>
                </a:cxn>
                <a:cxn ang="0">
                  <a:pos x="14" y="38"/>
                </a:cxn>
                <a:cxn ang="0">
                  <a:pos x="20" y="42"/>
                </a:cxn>
                <a:cxn ang="0">
                  <a:pos x="26" y="47"/>
                </a:cxn>
                <a:cxn ang="0">
                  <a:pos x="32" y="51"/>
                </a:cxn>
                <a:cxn ang="0">
                  <a:pos x="36" y="54"/>
                </a:cxn>
                <a:cxn ang="0">
                  <a:pos x="41" y="56"/>
                </a:cxn>
                <a:cxn ang="0">
                  <a:pos x="47" y="57"/>
                </a:cxn>
                <a:cxn ang="0">
                  <a:pos x="55" y="57"/>
                </a:cxn>
                <a:cxn ang="0">
                  <a:pos x="62" y="56"/>
                </a:cxn>
                <a:cxn ang="0">
                  <a:pos x="70" y="55"/>
                </a:cxn>
                <a:cxn ang="0">
                  <a:pos x="77" y="53"/>
                </a:cxn>
                <a:cxn ang="0">
                  <a:pos x="83" y="50"/>
                </a:cxn>
                <a:cxn ang="0">
                  <a:pos x="89" y="48"/>
                </a:cxn>
                <a:cxn ang="0">
                  <a:pos x="93" y="44"/>
                </a:cxn>
                <a:cxn ang="0">
                  <a:pos x="97" y="40"/>
                </a:cxn>
                <a:cxn ang="0">
                  <a:pos x="106" y="32"/>
                </a:cxn>
                <a:cxn ang="0">
                  <a:pos x="112" y="23"/>
                </a:cxn>
                <a:cxn ang="0">
                  <a:pos x="116" y="13"/>
                </a:cxn>
                <a:cxn ang="0">
                  <a:pos x="119" y="1"/>
                </a:cxn>
                <a:cxn ang="0">
                  <a:pos x="101" y="0"/>
                </a:cxn>
                <a:cxn ang="0">
                  <a:pos x="82" y="0"/>
                </a:cxn>
                <a:cxn ang="0">
                  <a:pos x="63" y="2"/>
                </a:cxn>
                <a:cxn ang="0">
                  <a:pos x="45" y="5"/>
                </a:cxn>
                <a:cxn ang="0">
                  <a:pos x="36" y="7"/>
                </a:cxn>
                <a:cxn ang="0">
                  <a:pos x="28" y="10"/>
                </a:cxn>
                <a:cxn ang="0">
                  <a:pos x="22" y="13"/>
                </a:cxn>
                <a:cxn ang="0">
                  <a:pos x="15" y="16"/>
                </a:cxn>
                <a:cxn ang="0">
                  <a:pos x="10" y="19"/>
                </a:cxn>
                <a:cxn ang="0">
                  <a:pos x="5" y="23"/>
                </a:cxn>
                <a:cxn ang="0">
                  <a:pos x="2" y="27"/>
                </a:cxn>
                <a:cxn ang="0">
                  <a:pos x="0" y="32"/>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0" name="Freeform 422"/>
            <p:cNvSpPr>
              <a:spLocks/>
            </p:cNvSpPr>
            <p:nvPr/>
          </p:nvSpPr>
          <p:spPr bwMode="auto">
            <a:xfrm>
              <a:off x="1554" y="1335"/>
              <a:ext cx="34" cy="17"/>
            </a:xfrm>
            <a:custGeom>
              <a:avLst/>
              <a:gdLst/>
              <a:ahLst/>
              <a:cxnLst>
                <a:cxn ang="0">
                  <a:pos x="0" y="50"/>
                </a:cxn>
                <a:cxn ang="0">
                  <a:pos x="6" y="51"/>
                </a:cxn>
                <a:cxn ang="0">
                  <a:pos x="9" y="52"/>
                </a:cxn>
                <a:cxn ang="0">
                  <a:pos x="13" y="52"/>
                </a:cxn>
                <a:cxn ang="0">
                  <a:pos x="17" y="52"/>
                </a:cxn>
                <a:cxn ang="0">
                  <a:pos x="24" y="50"/>
                </a:cxn>
                <a:cxn ang="0">
                  <a:pos x="34" y="50"/>
                </a:cxn>
                <a:cxn ang="0">
                  <a:pos x="43" y="49"/>
                </a:cxn>
                <a:cxn ang="0">
                  <a:pos x="53" y="48"/>
                </a:cxn>
                <a:cxn ang="0">
                  <a:pos x="62" y="47"/>
                </a:cxn>
                <a:cxn ang="0">
                  <a:pos x="70" y="43"/>
                </a:cxn>
                <a:cxn ang="0">
                  <a:pos x="79" y="40"/>
                </a:cxn>
                <a:cxn ang="0">
                  <a:pos x="88" y="36"/>
                </a:cxn>
                <a:cxn ang="0">
                  <a:pos x="97" y="31"/>
                </a:cxn>
                <a:cxn ang="0">
                  <a:pos x="107" y="24"/>
                </a:cxn>
                <a:cxn ang="0">
                  <a:pos x="107" y="0"/>
                </a:cxn>
                <a:cxn ang="0">
                  <a:pos x="98" y="1"/>
                </a:cxn>
                <a:cxn ang="0">
                  <a:pos x="86" y="3"/>
                </a:cxn>
                <a:cxn ang="0">
                  <a:pos x="72" y="7"/>
                </a:cxn>
                <a:cxn ang="0">
                  <a:pos x="56" y="13"/>
                </a:cxn>
                <a:cxn ang="0">
                  <a:pos x="41" y="20"/>
                </a:cxn>
                <a:cxn ang="0">
                  <a:pos x="25" y="28"/>
                </a:cxn>
                <a:cxn ang="0">
                  <a:pos x="19" y="33"/>
                </a:cxn>
                <a:cxn ang="0">
                  <a:pos x="12" y="38"/>
                </a:cxn>
                <a:cxn ang="0">
                  <a:pos x="6" y="43"/>
                </a:cxn>
                <a:cxn ang="0">
                  <a:pos x="0" y="50"/>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1" name="Freeform 423"/>
            <p:cNvSpPr>
              <a:spLocks/>
            </p:cNvSpPr>
            <p:nvPr/>
          </p:nvSpPr>
          <p:spPr bwMode="auto">
            <a:xfrm>
              <a:off x="1381" y="1244"/>
              <a:ext cx="79" cy="32"/>
            </a:xfrm>
            <a:custGeom>
              <a:avLst/>
              <a:gdLst/>
              <a:ahLst/>
              <a:cxnLst>
                <a:cxn ang="0">
                  <a:pos x="27" y="99"/>
                </a:cxn>
                <a:cxn ang="0">
                  <a:pos x="22" y="97"/>
                </a:cxn>
                <a:cxn ang="0">
                  <a:pos x="17" y="96"/>
                </a:cxn>
                <a:cxn ang="0">
                  <a:pos x="12" y="93"/>
                </a:cxn>
                <a:cxn ang="0">
                  <a:pos x="9" y="90"/>
                </a:cxn>
                <a:cxn ang="0">
                  <a:pos x="6" y="86"/>
                </a:cxn>
                <a:cxn ang="0">
                  <a:pos x="2" y="82"/>
                </a:cxn>
                <a:cxn ang="0">
                  <a:pos x="1" y="78"/>
                </a:cxn>
                <a:cxn ang="0">
                  <a:pos x="0" y="73"/>
                </a:cxn>
                <a:cxn ang="0">
                  <a:pos x="0" y="69"/>
                </a:cxn>
                <a:cxn ang="0">
                  <a:pos x="1" y="65"/>
                </a:cxn>
                <a:cxn ang="0">
                  <a:pos x="3" y="60"/>
                </a:cxn>
                <a:cxn ang="0">
                  <a:pos x="5" y="56"/>
                </a:cxn>
                <a:cxn ang="0">
                  <a:pos x="10" y="49"/>
                </a:cxn>
                <a:cxn ang="0">
                  <a:pos x="18" y="41"/>
                </a:cxn>
                <a:cxn ang="0">
                  <a:pos x="25" y="34"/>
                </a:cxn>
                <a:cxn ang="0">
                  <a:pos x="35" y="28"/>
                </a:cxn>
                <a:cxn ang="0">
                  <a:pos x="46" y="23"/>
                </a:cxn>
                <a:cxn ang="0">
                  <a:pos x="57" y="18"/>
                </a:cxn>
                <a:cxn ang="0">
                  <a:pos x="69" y="14"/>
                </a:cxn>
                <a:cxn ang="0">
                  <a:pos x="81" y="10"/>
                </a:cxn>
                <a:cxn ang="0">
                  <a:pos x="92" y="7"/>
                </a:cxn>
                <a:cxn ang="0">
                  <a:pos x="104" y="4"/>
                </a:cxn>
                <a:cxn ang="0">
                  <a:pos x="124" y="1"/>
                </a:cxn>
                <a:cxn ang="0">
                  <a:pos x="140" y="0"/>
                </a:cxn>
                <a:cxn ang="0">
                  <a:pos x="168" y="0"/>
                </a:cxn>
                <a:cxn ang="0">
                  <a:pos x="193" y="1"/>
                </a:cxn>
                <a:cxn ang="0">
                  <a:pos x="219" y="2"/>
                </a:cxn>
                <a:cxn ang="0">
                  <a:pos x="246" y="6"/>
                </a:cxn>
                <a:cxn ang="0">
                  <a:pos x="244" y="11"/>
                </a:cxn>
                <a:cxn ang="0">
                  <a:pos x="241" y="15"/>
                </a:cxn>
                <a:cxn ang="0">
                  <a:pos x="236" y="20"/>
                </a:cxn>
                <a:cxn ang="0">
                  <a:pos x="231" y="26"/>
                </a:cxn>
                <a:cxn ang="0">
                  <a:pos x="215" y="36"/>
                </a:cxn>
                <a:cxn ang="0">
                  <a:pos x="199" y="46"/>
                </a:cxn>
                <a:cxn ang="0">
                  <a:pos x="180" y="55"/>
                </a:cxn>
                <a:cxn ang="0">
                  <a:pos x="162" y="61"/>
                </a:cxn>
                <a:cxn ang="0">
                  <a:pos x="152" y="64"/>
                </a:cxn>
                <a:cxn ang="0">
                  <a:pos x="143" y="66"/>
                </a:cxn>
                <a:cxn ang="0">
                  <a:pos x="134" y="67"/>
                </a:cxn>
                <a:cxn ang="0">
                  <a:pos x="126" y="67"/>
                </a:cxn>
                <a:cxn ang="0">
                  <a:pos x="120" y="67"/>
                </a:cxn>
                <a:cxn ang="0">
                  <a:pos x="110" y="67"/>
                </a:cxn>
                <a:cxn ang="0">
                  <a:pos x="100" y="67"/>
                </a:cxn>
                <a:cxn ang="0">
                  <a:pos x="93" y="67"/>
                </a:cxn>
                <a:cxn ang="0">
                  <a:pos x="88" y="69"/>
                </a:cxn>
                <a:cxn ang="0">
                  <a:pos x="80" y="72"/>
                </a:cxn>
                <a:cxn ang="0">
                  <a:pos x="72" y="77"/>
                </a:cxn>
                <a:cxn ang="0">
                  <a:pos x="63" y="83"/>
                </a:cxn>
                <a:cxn ang="0">
                  <a:pos x="53" y="88"/>
                </a:cxn>
                <a:cxn ang="0">
                  <a:pos x="44" y="93"/>
                </a:cxn>
                <a:cxn ang="0">
                  <a:pos x="35" y="96"/>
                </a:cxn>
                <a:cxn ang="0">
                  <a:pos x="27" y="99"/>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2" name="Freeform 424"/>
            <p:cNvSpPr>
              <a:spLocks/>
            </p:cNvSpPr>
            <p:nvPr/>
          </p:nvSpPr>
          <p:spPr bwMode="auto">
            <a:xfrm>
              <a:off x="1294" y="1248"/>
              <a:ext cx="76" cy="40"/>
            </a:xfrm>
            <a:custGeom>
              <a:avLst/>
              <a:gdLst/>
              <a:ahLst/>
              <a:cxnLst>
                <a:cxn ang="0">
                  <a:pos x="33" y="88"/>
                </a:cxn>
                <a:cxn ang="0">
                  <a:pos x="10" y="78"/>
                </a:cxn>
                <a:cxn ang="0">
                  <a:pos x="0" y="55"/>
                </a:cxn>
                <a:cxn ang="0">
                  <a:pos x="20" y="37"/>
                </a:cxn>
                <a:cxn ang="0">
                  <a:pos x="40" y="37"/>
                </a:cxn>
                <a:cxn ang="0">
                  <a:pos x="61" y="37"/>
                </a:cxn>
                <a:cxn ang="0">
                  <a:pos x="72" y="36"/>
                </a:cxn>
                <a:cxn ang="0">
                  <a:pos x="83" y="33"/>
                </a:cxn>
                <a:cxn ang="0">
                  <a:pos x="104" y="23"/>
                </a:cxn>
                <a:cxn ang="0">
                  <a:pos x="123" y="11"/>
                </a:cxn>
                <a:cxn ang="0">
                  <a:pos x="146" y="0"/>
                </a:cxn>
                <a:cxn ang="0">
                  <a:pos x="161" y="8"/>
                </a:cxn>
                <a:cxn ang="0">
                  <a:pos x="181" y="12"/>
                </a:cxn>
                <a:cxn ang="0">
                  <a:pos x="190" y="10"/>
                </a:cxn>
                <a:cxn ang="0">
                  <a:pos x="201" y="6"/>
                </a:cxn>
                <a:cxn ang="0">
                  <a:pos x="213" y="0"/>
                </a:cxn>
                <a:cxn ang="0">
                  <a:pos x="232" y="6"/>
                </a:cxn>
                <a:cxn ang="0">
                  <a:pos x="228" y="18"/>
                </a:cxn>
                <a:cxn ang="0">
                  <a:pos x="219" y="25"/>
                </a:cxn>
                <a:cxn ang="0">
                  <a:pos x="207" y="30"/>
                </a:cxn>
                <a:cxn ang="0">
                  <a:pos x="201" y="43"/>
                </a:cxn>
                <a:cxn ang="0">
                  <a:pos x="206" y="62"/>
                </a:cxn>
                <a:cxn ang="0">
                  <a:pos x="185" y="85"/>
                </a:cxn>
                <a:cxn ang="0">
                  <a:pos x="157" y="96"/>
                </a:cxn>
                <a:cxn ang="0">
                  <a:pos x="139" y="98"/>
                </a:cxn>
                <a:cxn ang="0">
                  <a:pos x="116" y="100"/>
                </a:cxn>
                <a:cxn ang="0">
                  <a:pos x="96" y="106"/>
                </a:cxn>
                <a:cxn ang="0">
                  <a:pos x="82" y="115"/>
                </a:cxn>
                <a:cxn ang="0">
                  <a:pos x="67" y="122"/>
                </a:cxn>
                <a:cxn ang="0">
                  <a:pos x="58" y="122"/>
                </a:cxn>
                <a:cxn ang="0">
                  <a:pos x="53" y="115"/>
                </a:cxn>
                <a:cxn ang="0">
                  <a:pos x="48" y="100"/>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3" name="Freeform 425"/>
            <p:cNvSpPr>
              <a:spLocks/>
            </p:cNvSpPr>
            <p:nvPr/>
          </p:nvSpPr>
          <p:spPr bwMode="auto">
            <a:xfrm>
              <a:off x="983" y="1236"/>
              <a:ext cx="157" cy="56"/>
            </a:xfrm>
            <a:custGeom>
              <a:avLst/>
              <a:gdLst/>
              <a:ahLst/>
              <a:cxnLst>
                <a:cxn ang="0">
                  <a:pos x="0" y="147"/>
                </a:cxn>
                <a:cxn ang="0">
                  <a:pos x="3" y="156"/>
                </a:cxn>
                <a:cxn ang="0">
                  <a:pos x="9" y="162"/>
                </a:cxn>
                <a:cxn ang="0">
                  <a:pos x="17" y="167"/>
                </a:cxn>
                <a:cxn ang="0">
                  <a:pos x="31" y="170"/>
                </a:cxn>
                <a:cxn ang="0">
                  <a:pos x="51" y="172"/>
                </a:cxn>
                <a:cxn ang="0">
                  <a:pos x="73" y="172"/>
                </a:cxn>
                <a:cxn ang="0">
                  <a:pos x="99" y="167"/>
                </a:cxn>
                <a:cxn ang="0">
                  <a:pos x="139" y="156"/>
                </a:cxn>
                <a:cxn ang="0">
                  <a:pos x="189" y="135"/>
                </a:cxn>
                <a:cxn ang="0">
                  <a:pos x="240" y="113"/>
                </a:cxn>
                <a:cxn ang="0">
                  <a:pos x="287" y="100"/>
                </a:cxn>
                <a:cxn ang="0">
                  <a:pos x="350" y="87"/>
                </a:cxn>
                <a:cxn ang="0">
                  <a:pos x="401" y="75"/>
                </a:cxn>
                <a:cxn ang="0">
                  <a:pos x="434" y="64"/>
                </a:cxn>
                <a:cxn ang="0">
                  <a:pos x="461" y="52"/>
                </a:cxn>
                <a:cxn ang="0">
                  <a:pos x="475" y="42"/>
                </a:cxn>
                <a:cxn ang="0">
                  <a:pos x="482" y="35"/>
                </a:cxn>
                <a:cxn ang="0">
                  <a:pos x="449" y="26"/>
                </a:cxn>
                <a:cxn ang="0">
                  <a:pos x="387" y="16"/>
                </a:cxn>
                <a:cxn ang="0">
                  <a:pos x="331" y="6"/>
                </a:cxn>
                <a:cxn ang="0">
                  <a:pos x="272" y="0"/>
                </a:cxn>
                <a:cxn ang="0">
                  <a:pos x="225" y="0"/>
                </a:cxn>
                <a:cxn ang="0">
                  <a:pos x="203" y="4"/>
                </a:cxn>
                <a:cxn ang="0">
                  <a:pos x="186" y="8"/>
                </a:cxn>
                <a:cxn ang="0">
                  <a:pos x="176" y="6"/>
                </a:cxn>
                <a:cxn ang="0">
                  <a:pos x="169" y="3"/>
                </a:cxn>
                <a:cxn ang="0">
                  <a:pos x="165" y="8"/>
                </a:cxn>
                <a:cxn ang="0">
                  <a:pos x="161" y="24"/>
                </a:cxn>
                <a:cxn ang="0">
                  <a:pos x="154" y="36"/>
                </a:cxn>
                <a:cxn ang="0">
                  <a:pos x="144" y="46"/>
                </a:cxn>
                <a:cxn ang="0">
                  <a:pos x="127" y="58"/>
                </a:cxn>
                <a:cxn ang="0">
                  <a:pos x="97" y="69"/>
                </a:cxn>
                <a:cxn ang="0">
                  <a:pos x="66" y="78"/>
                </a:cxn>
                <a:cxn ang="0">
                  <a:pos x="38" y="88"/>
                </a:cxn>
                <a:cxn ang="0">
                  <a:pos x="19" y="98"/>
                </a:cxn>
                <a:cxn ang="0">
                  <a:pos x="10" y="107"/>
                </a:cxn>
                <a:cxn ang="0">
                  <a:pos x="3" y="119"/>
                </a:cxn>
                <a:cxn ang="0">
                  <a:pos x="0" y="134"/>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4" name="Freeform 426"/>
            <p:cNvSpPr>
              <a:spLocks/>
            </p:cNvSpPr>
            <p:nvPr/>
          </p:nvSpPr>
          <p:spPr bwMode="auto">
            <a:xfrm>
              <a:off x="1043" y="1255"/>
              <a:ext cx="221" cy="79"/>
            </a:xfrm>
            <a:custGeom>
              <a:avLst/>
              <a:gdLst/>
              <a:ahLst/>
              <a:cxnLst>
                <a:cxn ang="0">
                  <a:pos x="317" y="5"/>
                </a:cxn>
                <a:cxn ang="0">
                  <a:pos x="304" y="27"/>
                </a:cxn>
                <a:cxn ang="0">
                  <a:pos x="297" y="41"/>
                </a:cxn>
                <a:cxn ang="0">
                  <a:pos x="299" y="43"/>
                </a:cxn>
                <a:cxn ang="0">
                  <a:pos x="337" y="39"/>
                </a:cxn>
                <a:cxn ang="0">
                  <a:pos x="372" y="19"/>
                </a:cxn>
                <a:cxn ang="0">
                  <a:pos x="379" y="38"/>
                </a:cxn>
                <a:cxn ang="0">
                  <a:pos x="377" y="55"/>
                </a:cxn>
                <a:cxn ang="0">
                  <a:pos x="405" y="69"/>
                </a:cxn>
                <a:cxn ang="0">
                  <a:pos x="511" y="51"/>
                </a:cxn>
                <a:cxn ang="0">
                  <a:pos x="514" y="70"/>
                </a:cxn>
                <a:cxn ang="0">
                  <a:pos x="541" y="63"/>
                </a:cxn>
                <a:cxn ang="0">
                  <a:pos x="557" y="45"/>
                </a:cxn>
                <a:cxn ang="0">
                  <a:pos x="558" y="19"/>
                </a:cxn>
                <a:cxn ang="0">
                  <a:pos x="563" y="8"/>
                </a:cxn>
                <a:cxn ang="0">
                  <a:pos x="579" y="0"/>
                </a:cxn>
                <a:cxn ang="0">
                  <a:pos x="624" y="3"/>
                </a:cxn>
                <a:cxn ang="0">
                  <a:pos x="645" y="0"/>
                </a:cxn>
                <a:cxn ang="0">
                  <a:pos x="657" y="39"/>
                </a:cxn>
                <a:cxn ang="0">
                  <a:pos x="653" y="70"/>
                </a:cxn>
                <a:cxn ang="0">
                  <a:pos x="637" y="101"/>
                </a:cxn>
                <a:cxn ang="0">
                  <a:pos x="618" y="124"/>
                </a:cxn>
                <a:cxn ang="0">
                  <a:pos x="648" y="137"/>
                </a:cxn>
                <a:cxn ang="0">
                  <a:pos x="672" y="145"/>
                </a:cxn>
                <a:cxn ang="0">
                  <a:pos x="684" y="180"/>
                </a:cxn>
                <a:cxn ang="0">
                  <a:pos x="639" y="185"/>
                </a:cxn>
                <a:cxn ang="0">
                  <a:pos x="608" y="181"/>
                </a:cxn>
                <a:cxn ang="0">
                  <a:pos x="574" y="180"/>
                </a:cxn>
                <a:cxn ang="0">
                  <a:pos x="564" y="184"/>
                </a:cxn>
                <a:cxn ang="0">
                  <a:pos x="542" y="200"/>
                </a:cxn>
                <a:cxn ang="0">
                  <a:pos x="524" y="209"/>
                </a:cxn>
                <a:cxn ang="0">
                  <a:pos x="493" y="209"/>
                </a:cxn>
                <a:cxn ang="0">
                  <a:pos x="452" y="204"/>
                </a:cxn>
                <a:cxn ang="0">
                  <a:pos x="422" y="198"/>
                </a:cxn>
                <a:cxn ang="0">
                  <a:pos x="337" y="211"/>
                </a:cxn>
                <a:cxn ang="0">
                  <a:pos x="231" y="230"/>
                </a:cxn>
                <a:cxn ang="0">
                  <a:pos x="169" y="238"/>
                </a:cxn>
                <a:cxn ang="0">
                  <a:pos x="124" y="238"/>
                </a:cxn>
                <a:cxn ang="0">
                  <a:pos x="100" y="228"/>
                </a:cxn>
                <a:cxn ang="0">
                  <a:pos x="67" y="208"/>
                </a:cxn>
                <a:cxn ang="0">
                  <a:pos x="29" y="196"/>
                </a:cxn>
                <a:cxn ang="0">
                  <a:pos x="0" y="173"/>
                </a:cxn>
                <a:cxn ang="0">
                  <a:pos x="64" y="159"/>
                </a:cxn>
                <a:cxn ang="0">
                  <a:pos x="100" y="154"/>
                </a:cxn>
                <a:cxn ang="0">
                  <a:pos x="156" y="160"/>
                </a:cxn>
                <a:cxn ang="0">
                  <a:pos x="201" y="165"/>
                </a:cxn>
                <a:cxn ang="0">
                  <a:pos x="224" y="162"/>
                </a:cxn>
                <a:cxn ang="0">
                  <a:pos x="26" y="136"/>
                </a:cxn>
                <a:cxn ang="0">
                  <a:pos x="52" y="128"/>
                </a:cxn>
                <a:cxn ang="0">
                  <a:pos x="109" y="117"/>
                </a:cxn>
                <a:cxn ang="0">
                  <a:pos x="165" y="108"/>
                </a:cxn>
                <a:cxn ang="0">
                  <a:pos x="187" y="99"/>
                </a:cxn>
                <a:cxn ang="0">
                  <a:pos x="166" y="93"/>
                </a:cxn>
                <a:cxn ang="0">
                  <a:pos x="125" y="98"/>
                </a:cxn>
                <a:cxn ang="0">
                  <a:pos x="71" y="110"/>
                </a:cxn>
                <a:cxn ang="0">
                  <a:pos x="52" y="106"/>
                </a:cxn>
                <a:cxn ang="0">
                  <a:pos x="55" y="90"/>
                </a:cxn>
                <a:cxn ang="0">
                  <a:pos x="54" y="81"/>
                </a:cxn>
                <a:cxn ang="0">
                  <a:pos x="59" y="78"/>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5" name="Freeform 427"/>
            <p:cNvSpPr>
              <a:spLocks/>
            </p:cNvSpPr>
            <p:nvPr/>
          </p:nvSpPr>
          <p:spPr bwMode="auto">
            <a:xfrm>
              <a:off x="1645" y="1643"/>
              <a:ext cx="108" cy="93"/>
            </a:xfrm>
            <a:custGeom>
              <a:avLst/>
              <a:gdLst/>
              <a:ahLst/>
              <a:cxnLst>
                <a:cxn ang="0">
                  <a:pos x="180" y="38"/>
                </a:cxn>
                <a:cxn ang="0">
                  <a:pos x="202" y="24"/>
                </a:cxn>
                <a:cxn ang="0">
                  <a:pos x="226" y="7"/>
                </a:cxn>
                <a:cxn ang="0">
                  <a:pos x="240" y="1"/>
                </a:cxn>
                <a:cxn ang="0">
                  <a:pos x="246" y="1"/>
                </a:cxn>
                <a:cxn ang="0">
                  <a:pos x="245" y="12"/>
                </a:cxn>
                <a:cxn ang="0">
                  <a:pos x="234" y="33"/>
                </a:cxn>
                <a:cxn ang="0">
                  <a:pos x="217" y="55"/>
                </a:cxn>
                <a:cxn ang="0">
                  <a:pos x="202" y="67"/>
                </a:cxn>
                <a:cxn ang="0">
                  <a:pos x="191" y="71"/>
                </a:cxn>
                <a:cxn ang="0">
                  <a:pos x="191" y="73"/>
                </a:cxn>
                <a:cxn ang="0">
                  <a:pos x="201" y="74"/>
                </a:cxn>
                <a:cxn ang="0">
                  <a:pos x="216" y="72"/>
                </a:cxn>
                <a:cxn ang="0">
                  <a:pos x="224" y="77"/>
                </a:cxn>
                <a:cxn ang="0">
                  <a:pos x="217" y="88"/>
                </a:cxn>
                <a:cxn ang="0">
                  <a:pos x="214" y="97"/>
                </a:cxn>
                <a:cxn ang="0">
                  <a:pos x="217" y="105"/>
                </a:cxn>
                <a:cxn ang="0">
                  <a:pos x="249" y="113"/>
                </a:cxn>
                <a:cxn ang="0">
                  <a:pos x="308" y="124"/>
                </a:cxn>
                <a:cxn ang="0">
                  <a:pos x="322" y="131"/>
                </a:cxn>
                <a:cxn ang="0">
                  <a:pos x="315" y="140"/>
                </a:cxn>
                <a:cxn ang="0">
                  <a:pos x="303" y="149"/>
                </a:cxn>
                <a:cxn ang="0">
                  <a:pos x="299" y="154"/>
                </a:cxn>
                <a:cxn ang="0">
                  <a:pos x="302" y="160"/>
                </a:cxn>
                <a:cxn ang="0">
                  <a:pos x="308" y="168"/>
                </a:cxn>
                <a:cxn ang="0">
                  <a:pos x="319" y="176"/>
                </a:cxn>
                <a:cxn ang="0">
                  <a:pos x="329" y="184"/>
                </a:cxn>
                <a:cxn ang="0">
                  <a:pos x="290" y="211"/>
                </a:cxn>
                <a:cxn ang="0">
                  <a:pos x="241" y="241"/>
                </a:cxn>
                <a:cxn ang="0">
                  <a:pos x="207" y="268"/>
                </a:cxn>
                <a:cxn ang="0">
                  <a:pos x="173" y="244"/>
                </a:cxn>
                <a:cxn ang="0">
                  <a:pos x="182" y="243"/>
                </a:cxn>
                <a:cxn ang="0">
                  <a:pos x="189" y="240"/>
                </a:cxn>
                <a:cxn ang="0">
                  <a:pos x="200" y="232"/>
                </a:cxn>
                <a:cxn ang="0">
                  <a:pos x="149" y="232"/>
                </a:cxn>
                <a:cxn ang="0">
                  <a:pos x="101" y="232"/>
                </a:cxn>
                <a:cxn ang="0">
                  <a:pos x="58" y="232"/>
                </a:cxn>
                <a:cxn ang="0">
                  <a:pos x="27" y="232"/>
                </a:cxn>
                <a:cxn ang="0">
                  <a:pos x="11" y="227"/>
                </a:cxn>
                <a:cxn ang="0">
                  <a:pos x="3" y="222"/>
                </a:cxn>
                <a:cxn ang="0">
                  <a:pos x="0" y="213"/>
                </a:cxn>
                <a:cxn ang="0">
                  <a:pos x="4" y="205"/>
                </a:cxn>
                <a:cxn ang="0">
                  <a:pos x="13" y="197"/>
                </a:cxn>
                <a:cxn ang="0">
                  <a:pos x="41" y="179"/>
                </a:cxn>
                <a:cxn ang="0">
                  <a:pos x="73" y="162"/>
                </a:cxn>
                <a:cxn ang="0">
                  <a:pos x="85" y="152"/>
                </a:cxn>
                <a:cxn ang="0">
                  <a:pos x="93" y="145"/>
                </a:cxn>
                <a:cxn ang="0">
                  <a:pos x="106" y="130"/>
                </a:cxn>
                <a:cxn ang="0">
                  <a:pos x="116" y="114"/>
                </a:cxn>
                <a:cxn ang="0">
                  <a:pos x="130" y="79"/>
                </a:cxn>
                <a:cxn ang="0">
                  <a:pos x="138" y="64"/>
                </a:cxn>
                <a:cxn ang="0">
                  <a:pos x="147" y="52"/>
                </a:cxn>
                <a:cxn ang="0">
                  <a:pos x="158" y="43"/>
                </a:cxn>
                <a:cxn ang="0">
                  <a:pos x="173" y="40"/>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6" name="Freeform 428"/>
            <p:cNvSpPr>
              <a:spLocks/>
            </p:cNvSpPr>
            <p:nvPr/>
          </p:nvSpPr>
          <p:spPr bwMode="auto">
            <a:xfrm>
              <a:off x="1102" y="1190"/>
              <a:ext cx="111" cy="27"/>
            </a:xfrm>
            <a:custGeom>
              <a:avLst/>
              <a:gdLst/>
              <a:ahLst/>
              <a:cxnLst>
                <a:cxn ang="0">
                  <a:pos x="106" y="86"/>
                </a:cxn>
                <a:cxn ang="0">
                  <a:pos x="119" y="81"/>
                </a:cxn>
                <a:cxn ang="0">
                  <a:pos x="133" y="76"/>
                </a:cxn>
                <a:cxn ang="0">
                  <a:pos x="148" y="72"/>
                </a:cxn>
                <a:cxn ang="0">
                  <a:pos x="164" y="69"/>
                </a:cxn>
                <a:cxn ang="0">
                  <a:pos x="197" y="63"/>
                </a:cxn>
                <a:cxn ang="0">
                  <a:pos x="231" y="57"/>
                </a:cxn>
                <a:cxn ang="0">
                  <a:pos x="247" y="53"/>
                </a:cxn>
                <a:cxn ang="0">
                  <a:pos x="264" y="50"/>
                </a:cxn>
                <a:cxn ang="0">
                  <a:pos x="279" y="46"/>
                </a:cxn>
                <a:cxn ang="0">
                  <a:pos x="294" y="40"/>
                </a:cxn>
                <a:cxn ang="0">
                  <a:pos x="309" y="35"/>
                </a:cxn>
                <a:cxn ang="0">
                  <a:pos x="322" y="28"/>
                </a:cxn>
                <a:cxn ang="0">
                  <a:pos x="334" y="21"/>
                </a:cxn>
                <a:cxn ang="0">
                  <a:pos x="345" y="13"/>
                </a:cxn>
                <a:cxn ang="0">
                  <a:pos x="335" y="12"/>
                </a:cxn>
                <a:cxn ang="0">
                  <a:pos x="326" y="11"/>
                </a:cxn>
                <a:cxn ang="0">
                  <a:pos x="317" y="9"/>
                </a:cxn>
                <a:cxn ang="0">
                  <a:pos x="309" y="6"/>
                </a:cxn>
                <a:cxn ang="0">
                  <a:pos x="300" y="4"/>
                </a:cxn>
                <a:cxn ang="0">
                  <a:pos x="291" y="2"/>
                </a:cxn>
                <a:cxn ang="0">
                  <a:pos x="281" y="1"/>
                </a:cxn>
                <a:cxn ang="0">
                  <a:pos x="272" y="0"/>
                </a:cxn>
                <a:cxn ang="0">
                  <a:pos x="259" y="1"/>
                </a:cxn>
                <a:cxn ang="0">
                  <a:pos x="245" y="3"/>
                </a:cxn>
                <a:cxn ang="0">
                  <a:pos x="227" y="5"/>
                </a:cxn>
                <a:cxn ang="0">
                  <a:pos x="209" y="9"/>
                </a:cxn>
                <a:cxn ang="0">
                  <a:pos x="168" y="18"/>
                </a:cxn>
                <a:cxn ang="0">
                  <a:pos x="126" y="29"/>
                </a:cxn>
                <a:cxn ang="0">
                  <a:pos x="104" y="36"/>
                </a:cxn>
                <a:cxn ang="0">
                  <a:pos x="85" y="42"/>
                </a:cxn>
                <a:cxn ang="0">
                  <a:pos x="66" y="50"/>
                </a:cxn>
                <a:cxn ang="0">
                  <a:pos x="47" y="58"/>
                </a:cxn>
                <a:cxn ang="0">
                  <a:pos x="32" y="65"/>
                </a:cxn>
                <a:cxn ang="0">
                  <a:pos x="19" y="72"/>
                </a:cxn>
                <a:cxn ang="0">
                  <a:pos x="8" y="79"/>
                </a:cxn>
                <a:cxn ang="0">
                  <a:pos x="0" y="86"/>
                </a:cxn>
                <a:cxn ang="0">
                  <a:pos x="106" y="86"/>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7" name="Freeform 429"/>
            <p:cNvSpPr>
              <a:spLocks/>
            </p:cNvSpPr>
            <p:nvPr/>
          </p:nvSpPr>
          <p:spPr bwMode="auto">
            <a:xfrm>
              <a:off x="1158" y="1199"/>
              <a:ext cx="149" cy="43"/>
            </a:xfrm>
            <a:custGeom>
              <a:avLst/>
              <a:gdLst/>
              <a:ahLst/>
              <a:cxnLst>
                <a:cxn ang="0">
                  <a:pos x="19" y="86"/>
                </a:cxn>
                <a:cxn ang="0">
                  <a:pos x="77" y="81"/>
                </a:cxn>
                <a:cxn ang="0">
                  <a:pos x="103" y="81"/>
                </a:cxn>
                <a:cxn ang="0">
                  <a:pos x="92" y="89"/>
                </a:cxn>
                <a:cxn ang="0">
                  <a:pos x="81" y="100"/>
                </a:cxn>
                <a:cxn ang="0">
                  <a:pos x="73" y="112"/>
                </a:cxn>
                <a:cxn ang="0">
                  <a:pos x="73" y="119"/>
                </a:cxn>
                <a:cxn ang="0">
                  <a:pos x="79" y="124"/>
                </a:cxn>
                <a:cxn ang="0">
                  <a:pos x="92" y="129"/>
                </a:cxn>
                <a:cxn ang="0">
                  <a:pos x="109" y="129"/>
                </a:cxn>
                <a:cxn ang="0">
                  <a:pos x="128" y="127"/>
                </a:cxn>
                <a:cxn ang="0">
                  <a:pos x="157" y="119"/>
                </a:cxn>
                <a:cxn ang="0">
                  <a:pos x="196" y="108"/>
                </a:cxn>
                <a:cxn ang="0">
                  <a:pos x="226" y="101"/>
                </a:cxn>
                <a:cxn ang="0">
                  <a:pos x="248" y="99"/>
                </a:cxn>
                <a:cxn ang="0">
                  <a:pos x="266" y="99"/>
                </a:cxn>
                <a:cxn ang="0">
                  <a:pos x="304" y="99"/>
                </a:cxn>
                <a:cxn ang="0">
                  <a:pos x="333" y="98"/>
                </a:cxn>
                <a:cxn ang="0">
                  <a:pos x="376" y="93"/>
                </a:cxn>
                <a:cxn ang="0">
                  <a:pos x="415" y="83"/>
                </a:cxn>
                <a:cxn ang="0">
                  <a:pos x="449" y="66"/>
                </a:cxn>
                <a:cxn ang="0">
                  <a:pos x="455" y="51"/>
                </a:cxn>
                <a:cxn ang="0">
                  <a:pos x="439" y="48"/>
                </a:cxn>
                <a:cxn ang="0">
                  <a:pos x="413" y="48"/>
                </a:cxn>
                <a:cxn ang="0">
                  <a:pos x="396" y="46"/>
                </a:cxn>
                <a:cxn ang="0">
                  <a:pos x="406" y="36"/>
                </a:cxn>
                <a:cxn ang="0">
                  <a:pos x="413" y="22"/>
                </a:cxn>
                <a:cxn ang="0">
                  <a:pos x="418" y="7"/>
                </a:cxn>
                <a:cxn ang="0">
                  <a:pos x="378" y="0"/>
                </a:cxn>
                <a:cxn ang="0">
                  <a:pos x="360" y="19"/>
                </a:cxn>
                <a:cxn ang="0">
                  <a:pos x="343" y="41"/>
                </a:cxn>
                <a:cxn ang="0">
                  <a:pos x="323" y="59"/>
                </a:cxn>
                <a:cxn ang="0">
                  <a:pos x="312" y="65"/>
                </a:cxn>
                <a:cxn ang="0">
                  <a:pos x="298" y="68"/>
                </a:cxn>
                <a:cxn ang="0">
                  <a:pos x="278" y="66"/>
                </a:cxn>
                <a:cxn ang="0">
                  <a:pos x="262" y="63"/>
                </a:cxn>
                <a:cxn ang="0">
                  <a:pos x="239" y="54"/>
                </a:cxn>
                <a:cxn ang="0">
                  <a:pos x="205" y="31"/>
                </a:cxn>
                <a:cxn ang="0">
                  <a:pos x="180" y="29"/>
                </a:cxn>
                <a:cxn ang="0">
                  <a:pos x="150" y="31"/>
                </a:cxn>
                <a:cxn ang="0">
                  <a:pos x="117" y="37"/>
                </a:cxn>
                <a:cxn ang="0">
                  <a:pos x="85" y="45"/>
                </a:cxn>
                <a:cxn ang="0">
                  <a:pos x="54" y="54"/>
                </a:cxn>
                <a:cxn ang="0">
                  <a:pos x="29" y="65"/>
                </a:cxn>
                <a:cxn ang="0">
                  <a:pos x="9" y="77"/>
                </a:cxn>
                <a:cxn ang="0">
                  <a:pos x="0" y="86"/>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8" name="Freeform 430"/>
            <p:cNvSpPr>
              <a:spLocks/>
            </p:cNvSpPr>
            <p:nvPr/>
          </p:nvSpPr>
          <p:spPr bwMode="auto">
            <a:xfrm>
              <a:off x="1472" y="1205"/>
              <a:ext cx="153" cy="31"/>
            </a:xfrm>
            <a:custGeom>
              <a:avLst/>
              <a:gdLst/>
              <a:ahLst/>
              <a:cxnLst>
                <a:cxn ang="0">
                  <a:pos x="63" y="0"/>
                </a:cxn>
                <a:cxn ang="0">
                  <a:pos x="44" y="0"/>
                </a:cxn>
                <a:cxn ang="0">
                  <a:pos x="24" y="0"/>
                </a:cxn>
                <a:cxn ang="0">
                  <a:pos x="12" y="3"/>
                </a:cxn>
                <a:cxn ang="0">
                  <a:pos x="7" y="8"/>
                </a:cxn>
                <a:cxn ang="0">
                  <a:pos x="7" y="16"/>
                </a:cxn>
                <a:cxn ang="0">
                  <a:pos x="10" y="23"/>
                </a:cxn>
                <a:cxn ang="0">
                  <a:pos x="15" y="32"/>
                </a:cxn>
                <a:cxn ang="0">
                  <a:pos x="14" y="41"/>
                </a:cxn>
                <a:cxn ang="0">
                  <a:pos x="4" y="50"/>
                </a:cxn>
                <a:cxn ang="0">
                  <a:pos x="1" y="57"/>
                </a:cxn>
                <a:cxn ang="0">
                  <a:pos x="2" y="64"/>
                </a:cxn>
                <a:cxn ang="0">
                  <a:pos x="14" y="69"/>
                </a:cxn>
                <a:cxn ang="0">
                  <a:pos x="48" y="76"/>
                </a:cxn>
                <a:cxn ang="0">
                  <a:pos x="109" y="85"/>
                </a:cxn>
                <a:cxn ang="0">
                  <a:pos x="167" y="91"/>
                </a:cxn>
                <a:cxn ang="0">
                  <a:pos x="365" y="92"/>
                </a:cxn>
                <a:cxn ang="0">
                  <a:pos x="374" y="81"/>
                </a:cxn>
                <a:cxn ang="0">
                  <a:pos x="385" y="75"/>
                </a:cxn>
                <a:cxn ang="0">
                  <a:pos x="397" y="73"/>
                </a:cxn>
                <a:cxn ang="0">
                  <a:pos x="411" y="73"/>
                </a:cxn>
                <a:cxn ang="0">
                  <a:pos x="441" y="76"/>
                </a:cxn>
                <a:cxn ang="0">
                  <a:pos x="456" y="76"/>
                </a:cxn>
                <a:cxn ang="0">
                  <a:pos x="472" y="73"/>
                </a:cxn>
                <a:cxn ang="0">
                  <a:pos x="465" y="33"/>
                </a:cxn>
                <a:cxn ang="0">
                  <a:pos x="453" y="26"/>
                </a:cxn>
                <a:cxn ang="0">
                  <a:pos x="443" y="18"/>
                </a:cxn>
                <a:cxn ang="0">
                  <a:pos x="432" y="13"/>
                </a:cxn>
                <a:cxn ang="0">
                  <a:pos x="416" y="12"/>
                </a:cxn>
                <a:cxn ang="0">
                  <a:pos x="396" y="15"/>
                </a:cxn>
                <a:cxn ang="0">
                  <a:pos x="367" y="22"/>
                </a:cxn>
                <a:cxn ang="0">
                  <a:pos x="328" y="33"/>
                </a:cxn>
                <a:cxn ang="0">
                  <a:pos x="298" y="39"/>
                </a:cxn>
                <a:cxn ang="0">
                  <a:pos x="276" y="42"/>
                </a:cxn>
                <a:cxn ang="0">
                  <a:pos x="236" y="42"/>
                </a:cxn>
                <a:cxn ang="0">
                  <a:pos x="191" y="42"/>
                </a:cxn>
                <a:cxn ang="0">
                  <a:pos x="156" y="42"/>
                </a:cxn>
                <a:cxn ang="0">
                  <a:pos x="120" y="42"/>
                </a:cxn>
                <a:cxn ang="0">
                  <a:pos x="91" y="41"/>
                </a:cxn>
                <a:cxn ang="0">
                  <a:pos x="78" y="36"/>
                </a:cxn>
                <a:cxn ang="0">
                  <a:pos x="70" y="27"/>
                </a:cxn>
                <a:cxn ang="0">
                  <a:pos x="67" y="17"/>
                </a:cxn>
                <a:cxn ang="0">
                  <a:pos x="69" y="8"/>
                </a:cxn>
                <a:cxn ang="0">
                  <a:pos x="74" y="2"/>
                </a:cxn>
                <a:cxn ang="0">
                  <a:pos x="74" y="0"/>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79" name="Freeform 431"/>
            <p:cNvSpPr>
              <a:spLocks/>
            </p:cNvSpPr>
            <p:nvPr/>
          </p:nvSpPr>
          <p:spPr bwMode="auto">
            <a:xfrm>
              <a:off x="1513" y="1136"/>
              <a:ext cx="106" cy="45"/>
            </a:xfrm>
            <a:custGeom>
              <a:avLst/>
              <a:gdLst/>
              <a:ahLst/>
              <a:cxnLst>
                <a:cxn ang="0">
                  <a:pos x="145" y="107"/>
                </a:cxn>
                <a:cxn ang="0">
                  <a:pos x="203" y="97"/>
                </a:cxn>
                <a:cxn ang="0">
                  <a:pos x="262" y="84"/>
                </a:cxn>
                <a:cxn ang="0">
                  <a:pos x="300" y="74"/>
                </a:cxn>
                <a:cxn ang="0">
                  <a:pos x="318" y="66"/>
                </a:cxn>
                <a:cxn ang="0">
                  <a:pos x="322" y="56"/>
                </a:cxn>
                <a:cxn ang="0">
                  <a:pos x="312" y="48"/>
                </a:cxn>
                <a:cxn ang="0">
                  <a:pos x="300" y="41"/>
                </a:cxn>
                <a:cxn ang="0">
                  <a:pos x="286" y="37"/>
                </a:cxn>
                <a:cxn ang="0">
                  <a:pos x="263" y="32"/>
                </a:cxn>
                <a:cxn ang="0">
                  <a:pos x="230" y="30"/>
                </a:cxn>
                <a:cxn ang="0">
                  <a:pos x="209" y="30"/>
                </a:cxn>
                <a:cxn ang="0">
                  <a:pos x="202" y="24"/>
                </a:cxn>
                <a:cxn ang="0">
                  <a:pos x="196" y="17"/>
                </a:cxn>
                <a:cxn ang="0">
                  <a:pos x="191" y="9"/>
                </a:cxn>
                <a:cxn ang="0">
                  <a:pos x="180" y="5"/>
                </a:cxn>
                <a:cxn ang="0">
                  <a:pos x="162" y="1"/>
                </a:cxn>
                <a:cxn ang="0">
                  <a:pos x="135" y="1"/>
                </a:cxn>
                <a:cxn ang="0">
                  <a:pos x="87" y="8"/>
                </a:cxn>
                <a:cxn ang="0">
                  <a:pos x="49" y="17"/>
                </a:cxn>
                <a:cxn ang="0">
                  <a:pos x="27" y="26"/>
                </a:cxn>
                <a:cxn ang="0">
                  <a:pos x="11" y="37"/>
                </a:cxn>
                <a:cxn ang="0">
                  <a:pos x="3" y="46"/>
                </a:cxn>
                <a:cxn ang="0">
                  <a:pos x="1" y="52"/>
                </a:cxn>
                <a:cxn ang="0">
                  <a:pos x="34" y="74"/>
                </a:cxn>
                <a:cxn ang="0">
                  <a:pos x="56" y="81"/>
                </a:cxn>
                <a:cxn ang="0">
                  <a:pos x="41" y="90"/>
                </a:cxn>
                <a:cxn ang="0">
                  <a:pos x="38" y="99"/>
                </a:cxn>
                <a:cxn ang="0">
                  <a:pos x="44" y="114"/>
                </a:cxn>
                <a:cxn ang="0">
                  <a:pos x="48" y="128"/>
                </a:cxn>
                <a:cxn ang="0">
                  <a:pos x="55" y="134"/>
                </a:cxn>
                <a:cxn ang="0">
                  <a:pos x="69" y="135"/>
                </a:cxn>
                <a:cxn ang="0">
                  <a:pos x="86" y="131"/>
                </a:cxn>
                <a:cxn ang="0">
                  <a:pos x="101" y="127"/>
                </a:cxn>
                <a:cxn ang="0">
                  <a:pos x="117" y="124"/>
                </a:cxn>
                <a:cxn ang="0">
                  <a:pos x="120" y="11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80" name="Freeform 432"/>
            <p:cNvSpPr>
              <a:spLocks/>
            </p:cNvSpPr>
            <p:nvPr/>
          </p:nvSpPr>
          <p:spPr bwMode="auto">
            <a:xfrm>
              <a:off x="1584" y="1245"/>
              <a:ext cx="51" cy="18"/>
            </a:xfrm>
            <a:custGeom>
              <a:avLst/>
              <a:gdLst/>
              <a:ahLst/>
              <a:cxnLst>
                <a:cxn ang="0">
                  <a:pos x="46" y="53"/>
                </a:cxn>
                <a:cxn ang="0">
                  <a:pos x="40" y="52"/>
                </a:cxn>
                <a:cxn ang="0">
                  <a:pos x="34" y="49"/>
                </a:cxn>
                <a:cxn ang="0">
                  <a:pos x="26" y="45"/>
                </a:cxn>
                <a:cxn ang="0">
                  <a:pos x="18" y="38"/>
                </a:cxn>
                <a:cxn ang="0">
                  <a:pos x="10" y="31"/>
                </a:cxn>
                <a:cxn ang="0">
                  <a:pos x="5" y="24"/>
                </a:cxn>
                <a:cxn ang="0">
                  <a:pos x="3" y="21"/>
                </a:cxn>
                <a:cxn ang="0">
                  <a:pos x="1" y="17"/>
                </a:cxn>
                <a:cxn ang="0">
                  <a:pos x="0" y="13"/>
                </a:cxn>
                <a:cxn ang="0">
                  <a:pos x="0" y="10"/>
                </a:cxn>
                <a:cxn ang="0">
                  <a:pos x="21" y="10"/>
                </a:cxn>
                <a:cxn ang="0">
                  <a:pos x="39" y="10"/>
                </a:cxn>
                <a:cxn ang="0">
                  <a:pos x="52" y="10"/>
                </a:cxn>
                <a:cxn ang="0">
                  <a:pos x="59" y="10"/>
                </a:cxn>
                <a:cxn ang="0">
                  <a:pos x="83" y="6"/>
                </a:cxn>
                <a:cxn ang="0">
                  <a:pos x="117" y="0"/>
                </a:cxn>
                <a:cxn ang="0">
                  <a:pos x="125" y="0"/>
                </a:cxn>
                <a:cxn ang="0">
                  <a:pos x="132" y="0"/>
                </a:cxn>
                <a:cxn ang="0">
                  <a:pos x="140" y="0"/>
                </a:cxn>
                <a:cxn ang="0">
                  <a:pos x="147" y="2"/>
                </a:cxn>
                <a:cxn ang="0">
                  <a:pos x="151" y="5"/>
                </a:cxn>
                <a:cxn ang="0">
                  <a:pos x="155" y="9"/>
                </a:cxn>
                <a:cxn ang="0">
                  <a:pos x="158" y="15"/>
                </a:cxn>
                <a:cxn ang="0">
                  <a:pos x="159" y="22"/>
                </a:cxn>
                <a:cxn ang="0">
                  <a:pos x="158" y="30"/>
                </a:cxn>
                <a:cxn ang="0">
                  <a:pos x="155" y="37"/>
                </a:cxn>
                <a:cxn ang="0">
                  <a:pos x="151" y="44"/>
                </a:cxn>
                <a:cxn ang="0">
                  <a:pos x="146" y="48"/>
                </a:cxn>
                <a:cxn ang="0">
                  <a:pos x="139" y="52"/>
                </a:cxn>
                <a:cxn ang="0">
                  <a:pos x="132" y="54"/>
                </a:cxn>
                <a:cxn ang="0">
                  <a:pos x="124" y="55"/>
                </a:cxn>
                <a:cxn ang="0">
                  <a:pos x="115" y="56"/>
                </a:cxn>
                <a:cxn ang="0">
                  <a:pos x="77" y="55"/>
                </a:cxn>
                <a:cxn ang="0">
                  <a:pos x="46" y="53"/>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81" name="Freeform 433"/>
            <p:cNvSpPr>
              <a:spLocks/>
            </p:cNvSpPr>
            <p:nvPr/>
          </p:nvSpPr>
          <p:spPr bwMode="auto">
            <a:xfrm>
              <a:off x="534" y="1280"/>
              <a:ext cx="1205" cy="539"/>
            </a:xfrm>
            <a:custGeom>
              <a:avLst/>
              <a:gdLst/>
              <a:ahLst/>
              <a:cxnLst>
                <a:cxn ang="0">
                  <a:pos x="2931" y="1362"/>
                </a:cxn>
                <a:cxn ang="0">
                  <a:pos x="2556" y="1522"/>
                </a:cxn>
                <a:cxn ang="0">
                  <a:pos x="2312" y="1592"/>
                </a:cxn>
                <a:cxn ang="0">
                  <a:pos x="2294" y="1634"/>
                </a:cxn>
                <a:cxn ang="0">
                  <a:pos x="2177" y="1607"/>
                </a:cxn>
                <a:cxn ang="0">
                  <a:pos x="2279" y="1512"/>
                </a:cxn>
                <a:cxn ang="0">
                  <a:pos x="2166" y="1416"/>
                </a:cxn>
                <a:cxn ang="0">
                  <a:pos x="2094" y="1295"/>
                </a:cxn>
                <a:cxn ang="0">
                  <a:pos x="1947" y="1317"/>
                </a:cxn>
                <a:cxn ang="0">
                  <a:pos x="1771" y="1281"/>
                </a:cxn>
                <a:cxn ang="0">
                  <a:pos x="261" y="1235"/>
                </a:cxn>
                <a:cxn ang="0">
                  <a:pos x="127" y="1125"/>
                </a:cxn>
                <a:cxn ang="0">
                  <a:pos x="151" y="1040"/>
                </a:cxn>
                <a:cxn ang="0">
                  <a:pos x="147" y="927"/>
                </a:cxn>
                <a:cxn ang="0">
                  <a:pos x="259" y="859"/>
                </a:cxn>
                <a:cxn ang="0">
                  <a:pos x="250" y="747"/>
                </a:cxn>
                <a:cxn ang="0">
                  <a:pos x="128" y="665"/>
                </a:cxn>
                <a:cxn ang="0">
                  <a:pos x="602" y="114"/>
                </a:cxn>
                <a:cxn ang="0">
                  <a:pos x="1146" y="105"/>
                </a:cxn>
                <a:cxn ang="0">
                  <a:pos x="1296" y="117"/>
                </a:cxn>
                <a:cxn ang="0">
                  <a:pos x="1641" y="166"/>
                </a:cxn>
                <a:cxn ang="0">
                  <a:pos x="1771" y="206"/>
                </a:cxn>
                <a:cxn ang="0">
                  <a:pos x="2076" y="193"/>
                </a:cxn>
                <a:cxn ang="0">
                  <a:pos x="2286" y="216"/>
                </a:cxn>
                <a:cxn ang="0">
                  <a:pos x="2365" y="216"/>
                </a:cxn>
                <a:cxn ang="0">
                  <a:pos x="2518" y="123"/>
                </a:cxn>
                <a:cxn ang="0">
                  <a:pos x="2587" y="2"/>
                </a:cxn>
                <a:cxn ang="0">
                  <a:pos x="2644" y="105"/>
                </a:cxn>
                <a:cxn ang="0">
                  <a:pos x="2664" y="166"/>
                </a:cxn>
                <a:cxn ang="0">
                  <a:pos x="2716" y="196"/>
                </a:cxn>
                <a:cxn ang="0">
                  <a:pos x="2891" y="121"/>
                </a:cxn>
                <a:cxn ang="0">
                  <a:pos x="3036" y="135"/>
                </a:cxn>
                <a:cxn ang="0">
                  <a:pos x="2883" y="271"/>
                </a:cxn>
                <a:cxn ang="0">
                  <a:pos x="2790" y="289"/>
                </a:cxn>
                <a:cxn ang="0">
                  <a:pos x="2569" y="304"/>
                </a:cxn>
                <a:cxn ang="0">
                  <a:pos x="2501" y="402"/>
                </a:cxn>
                <a:cxn ang="0">
                  <a:pos x="2333" y="471"/>
                </a:cxn>
                <a:cxn ang="0">
                  <a:pos x="2087" y="625"/>
                </a:cxn>
                <a:cxn ang="0">
                  <a:pos x="2106" y="793"/>
                </a:cxn>
                <a:cxn ang="0">
                  <a:pos x="2360" y="907"/>
                </a:cxn>
                <a:cxn ang="0">
                  <a:pos x="2443" y="1059"/>
                </a:cxn>
                <a:cxn ang="0">
                  <a:pos x="2614" y="987"/>
                </a:cxn>
                <a:cxn ang="0">
                  <a:pos x="2848" y="785"/>
                </a:cxn>
                <a:cxn ang="0">
                  <a:pos x="2896" y="597"/>
                </a:cxn>
                <a:cxn ang="0">
                  <a:pos x="3156" y="500"/>
                </a:cxn>
                <a:cxn ang="0">
                  <a:pos x="3276" y="592"/>
                </a:cxn>
                <a:cxn ang="0">
                  <a:pos x="3226" y="736"/>
                </a:cxn>
                <a:cxn ang="0">
                  <a:pos x="3492" y="613"/>
                </a:cxn>
                <a:cxn ang="0">
                  <a:pos x="3545" y="774"/>
                </a:cxn>
                <a:cxn ang="0">
                  <a:pos x="3662" y="924"/>
                </a:cxn>
                <a:cxn ang="0">
                  <a:pos x="3616" y="961"/>
                </a:cxn>
                <a:cxn ang="0">
                  <a:pos x="3694" y="1028"/>
                </a:cxn>
                <a:cxn ang="0">
                  <a:pos x="3556" y="1108"/>
                </a:cxn>
                <a:cxn ang="0">
                  <a:pos x="3151" y="1168"/>
                </a:cxn>
                <a:cxn ang="0">
                  <a:pos x="2853" y="1335"/>
                </a:cxn>
                <a:cxn ang="0">
                  <a:pos x="2905" y="1337"/>
                </a:cxn>
                <a:cxn ang="0">
                  <a:pos x="3216" y="1256"/>
                </a:cxn>
                <a:cxn ang="0">
                  <a:pos x="3066" y="1298"/>
                </a:cxn>
                <a:cxn ang="0">
                  <a:pos x="3138" y="1391"/>
                </a:cxn>
                <a:cxn ang="0">
                  <a:pos x="3248" y="1473"/>
                </a:cxn>
                <a:cxn ang="0">
                  <a:pos x="3018" y="1564"/>
                </a:cxn>
                <a:cxn ang="0">
                  <a:pos x="3189" y="1466"/>
                </a:cxn>
                <a:cxn ang="0">
                  <a:pos x="3016" y="1484"/>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chemeClr val="tx1">
                <a:lumMod val="85000"/>
              </a:schemeClr>
            </a:solidFill>
            <a:ln w="9525" cap="flat" cmpd="sng">
              <a:solidFill>
                <a:srgbClr val="FFFFFF"/>
              </a:solidFill>
              <a:prstDash val="solid"/>
              <a:round/>
              <a:headEnd type="none" w="med" len="med"/>
              <a:tailEnd type="none" w="med" len="med"/>
            </a:ln>
            <a:effectLst/>
          </p:spPr>
          <p:txBody>
            <a:bodyPr/>
            <a:lstStyle/>
            <a:p>
              <a:endParaRPr lang="en-US" sz="900" b="1" dirty="0" smtClean="0">
                <a:solidFill>
                  <a:prstClr val="white"/>
                </a:solidFill>
              </a:endParaRPr>
            </a:p>
            <a:p>
              <a:endParaRPr lang="en-US" sz="900" b="1" dirty="0">
                <a:solidFill>
                  <a:prstClr val="white"/>
                </a:solidFill>
              </a:endParaRPr>
            </a:p>
            <a:p>
              <a:endParaRPr lang="en-US" sz="900" b="1" dirty="0" smtClean="0">
                <a:solidFill>
                  <a:prstClr val="white"/>
                </a:solidFill>
              </a:endParaRPr>
            </a:p>
            <a:p>
              <a:endParaRPr lang="en-US" sz="800" b="1" dirty="0">
                <a:solidFill>
                  <a:prstClr val="white"/>
                </a:solidFill>
              </a:endParaRPr>
            </a:p>
          </p:txBody>
        </p:sp>
      </p:grpSp>
      <p:sp>
        <p:nvSpPr>
          <p:cNvPr id="2482" name="Freeform 434"/>
          <p:cNvSpPr>
            <a:spLocks/>
          </p:cNvSpPr>
          <p:nvPr>
            <p:custDataLst>
              <p:tags r:id="rId273"/>
            </p:custDataLst>
          </p:nvPr>
        </p:nvSpPr>
        <p:spPr bwMode="auto">
          <a:xfrm>
            <a:off x="5117778" y="4117777"/>
            <a:ext cx="127000" cy="158750"/>
          </a:xfrm>
          <a:custGeom>
            <a:avLst/>
            <a:gdLst/>
            <a:ahLst/>
            <a:cxnLst>
              <a:cxn ang="0">
                <a:pos x="265" y="10"/>
              </a:cxn>
              <a:cxn ang="0">
                <a:pos x="276" y="37"/>
              </a:cxn>
              <a:cxn ang="0">
                <a:pos x="286" y="91"/>
              </a:cxn>
              <a:cxn ang="0">
                <a:pos x="292" y="144"/>
              </a:cxn>
              <a:cxn ang="0">
                <a:pos x="291" y="161"/>
              </a:cxn>
              <a:cxn ang="0">
                <a:pos x="286" y="179"/>
              </a:cxn>
              <a:cxn ang="0">
                <a:pos x="269" y="206"/>
              </a:cxn>
              <a:cxn ang="0">
                <a:pos x="231" y="185"/>
              </a:cxn>
              <a:cxn ang="0">
                <a:pos x="165" y="258"/>
              </a:cxn>
              <a:cxn ang="0">
                <a:pos x="132" y="278"/>
              </a:cxn>
              <a:cxn ang="0">
                <a:pos x="59" y="296"/>
              </a:cxn>
              <a:cxn ang="0">
                <a:pos x="32" y="308"/>
              </a:cxn>
              <a:cxn ang="0">
                <a:pos x="6" y="308"/>
              </a:cxn>
              <a:cxn ang="0">
                <a:pos x="9" y="297"/>
              </a:cxn>
              <a:cxn ang="0">
                <a:pos x="11" y="286"/>
              </a:cxn>
              <a:cxn ang="0">
                <a:pos x="7" y="265"/>
              </a:cxn>
              <a:cxn ang="0">
                <a:pos x="2" y="246"/>
              </a:cxn>
              <a:cxn ang="0">
                <a:pos x="0" y="228"/>
              </a:cxn>
              <a:cxn ang="0">
                <a:pos x="3" y="205"/>
              </a:cxn>
              <a:cxn ang="0">
                <a:pos x="12" y="188"/>
              </a:cxn>
              <a:cxn ang="0">
                <a:pos x="26" y="174"/>
              </a:cxn>
              <a:cxn ang="0">
                <a:pos x="42" y="161"/>
              </a:cxn>
              <a:cxn ang="0">
                <a:pos x="77" y="135"/>
              </a:cxn>
              <a:cxn ang="0">
                <a:pos x="93" y="119"/>
              </a:cxn>
              <a:cxn ang="0">
                <a:pos x="105" y="98"/>
              </a:cxn>
              <a:cxn ang="0">
                <a:pos x="98" y="96"/>
              </a:cxn>
              <a:cxn ang="0">
                <a:pos x="92" y="91"/>
              </a:cxn>
              <a:cxn ang="0">
                <a:pos x="82" y="73"/>
              </a:cxn>
              <a:cxn ang="0">
                <a:pos x="74" y="50"/>
              </a:cxn>
              <a:cxn ang="0">
                <a:pos x="72" y="24"/>
              </a:cxn>
              <a:cxn ang="0">
                <a:pos x="90" y="19"/>
              </a:cxn>
              <a:cxn ang="0">
                <a:pos x="105" y="20"/>
              </a:cxn>
              <a:cxn ang="0">
                <a:pos x="132" y="24"/>
              </a:cxn>
              <a:cxn ang="0">
                <a:pos x="169" y="21"/>
              </a:cxn>
              <a:cxn ang="0">
                <a:pos x="210" y="12"/>
              </a:cxn>
              <a:cxn ang="0">
                <a:pos x="259" y="0"/>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83" name="Freeform 435"/>
          <p:cNvSpPr>
            <a:spLocks/>
          </p:cNvSpPr>
          <p:nvPr>
            <p:custDataLst>
              <p:tags r:id="rId274"/>
            </p:custDataLst>
          </p:nvPr>
        </p:nvSpPr>
        <p:spPr bwMode="auto">
          <a:xfrm>
            <a:off x="5224140" y="4268589"/>
            <a:ext cx="6350" cy="57150"/>
          </a:xfrm>
          <a:custGeom>
            <a:avLst/>
            <a:gdLst/>
            <a:ahLst/>
            <a:cxnLst>
              <a:cxn ang="0">
                <a:pos x="11" y="0"/>
              </a:cxn>
              <a:cxn ang="0">
                <a:pos x="13" y="3"/>
              </a:cxn>
              <a:cxn ang="0">
                <a:pos x="14" y="7"/>
              </a:cxn>
              <a:cxn ang="0">
                <a:pos x="0" y="7"/>
              </a:cxn>
              <a:cxn ang="0">
                <a:pos x="11" y="0"/>
              </a:cxn>
            </a:cxnLst>
            <a:rect l="0" t="0" r="r" b="b"/>
            <a:pathLst>
              <a:path w="14" h="7">
                <a:moveTo>
                  <a:pt x="11" y="0"/>
                </a:moveTo>
                <a:lnTo>
                  <a:pt x="13" y="3"/>
                </a:lnTo>
                <a:lnTo>
                  <a:pt x="14" y="7"/>
                </a:lnTo>
                <a:lnTo>
                  <a:pt x="0" y="7"/>
                </a:lnTo>
                <a:lnTo>
                  <a:pt x="11"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84" name="Freeform 436"/>
          <p:cNvSpPr>
            <a:spLocks/>
          </p:cNvSpPr>
          <p:nvPr>
            <p:custDataLst>
              <p:tags r:id="rId275"/>
            </p:custDataLst>
          </p:nvPr>
        </p:nvSpPr>
        <p:spPr bwMode="auto">
          <a:xfrm>
            <a:off x="4714553" y="3505002"/>
            <a:ext cx="249237" cy="500062"/>
          </a:xfrm>
          <a:custGeom>
            <a:avLst/>
            <a:gdLst/>
            <a:ahLst/>
            <a:cxnLst>
              <a:cxn ang="0">
                <a:pos x="81" y="115"/>
              </a:cxn>
              <a:cxn ang="0">
                <a:pos x="104" y="152"/>
              </a:cxn>
              <a:cxn ang="0">
                <a:pos x="111" y="180"/>
              </a:cxn>
              <a:cxn ang="0">
                <a:pos x="95" y="234"/>
              </a:cxn>
              <a:cxn ang="0">
                <a:pos x="96" y="325"/>
              </a:cxn>
              <a:cxn ang="0">
                <a:pos x="93" y="363"/>
              </a:cxn>
              <a:cxn ang="0">
                <a:pos x="82" y="396"/>
              </a:cxn>
              <a:cxn ang="0">
                <a:pos x="59" y="429"/>
              </a:cxn>
              <a:cxn ang="0">
                <a:pos x="31" y="461"/>
              </a:cxn>
              <a:cxn ang="0">
                <a:pos x="17" y="481"/>
              </a:cxn>
              <a:cxn ang="0">
                <a:pos x="2" y="542"/>
              </a:cxn>
              <a:cxn ang="0">
                <a:pos x="69" y="616"/>
              </a:cxn>
              <a:cxn ang="0">
                <a:pos x="69" y="634"/>
              </a:cxn>
              <a:cxn ang="0">
                <a:pos x="74" y="665"/>
              </a:cxn>
              <a:cxn ang="0">
                <a:pos x="74" y="696"/>
              </a:cxn>
              <a:cxn ang="0">
                <a:pos x="78" y="733"/>
              </a:cxn>
              <a:cxn ang="0">
                <a:pos x="94" y="778"/>
              </a:cxn>
              <a:cxn ang="0">
                <a:pos x="105" y="792"/>
              </a:cxn>
              <a:cxn ang="0">
                <a:pos x="68" y="794"/>
              </a:cxn>
              <a:cxn ang="0">
                <a:pos x="42" y="802"/>
              </a:cxn>
              <a:cxn ang="0">
                <a:pos x="36" y="812"/>
              </a:cxn>
              <a:cxn ang="0">
                <a:pos x="42" y="842"/>
              </a:cxn>
              <a:cxn ang="0">
                <a:pos x="69" y="876"/>
              </a:cxn>
              <a:cxn ang="0">
                <a:pos x="87" y="899"/>
              </a:cxn>
              <a:cxn ang="0">
                <a:pos x="100" y="927"/>
              </a:cxn>
              <a:cxn ang="0">
                <a:pos x="156" y="955"/>
              </a:cxn>
              <a:cxn ang="0">
                <a:pos x="189" y="942"/>
              </a:cxn>
              <a:cxn ang="0">
                <a:pos x="248" y="929"/>
              </a:cxn>
              <a:cxn ang="0">
                <a:pos x="279" y="921"/>
              </a:cxn>
              <a:cxn ang="0">
                <a:pos x="297" y="904"/>
              </a:cxn>
              <a:cxn ang="0">
                <a:pos x="302" y="892"/>
              </a:cxn>
              <a:cxn ang="0">
                <a:pos x="302" y="868"/>
              </a:cxn>
              <a:cxn ang="0">
                <a:pos x="338" y="871"/>
              </a:cxn>
              <a:cxn ang="0">
                <a:pos x="367" y="866"/>
              </a:cxn>
              <a:cxn ang="0">
                <a:pos x="389" y="856"/>
              </a:cxn>
              <a:cxn ang="0">
                <a:pos x="405" y="842"/>
              </a:cxn>
              <a:cxn ang="0">
                <a:pos x="432" y="807"/>
              </a:cxn>
              <a:cxn ang="0">
                <a:pos x="460" y="773"/>
              </a:cxn>
              <a:cxn ang="0">
                <a:pos x="477" y="760"/>
              </a:cxn>
              <a:cxn ang="0">
                <a:pos x="502" y="752"/>
              </a:cxn>
              <a:cxn ang="0">
                <a:pos x="521" y="745"/>
              </a:cxn>
              <a:cxn ang="0">
                <a:pos x="499" y="697"/>
              </a:cxn>
              <a:cxn ang="0">
                <a:pos x="484" y="653"/>
              </a:cxn>
              <a:cxn ang="0">
                <a:pos x="472" y="623"/>
              </a:cxn>
              <a:cxn ang="0">
                <a:pos x="481" y="610"/>
              </a:cxn>
              <a:cxn ang="0">
                <a:pos x="487" y="579"/>
              </a:cxn>
              <a:cxn ang="0">
                <a:pos x="494" y="541"/>
              </a:cxn>
              <a:cxn ang="0">
                <a:pos x="505" y="519"/>
              </a:cxn>
              <a:cxn ang="0">
                <a:pos x="532" y="486"/>
              </a:cxn>
              <a:cxn ang="0">
                <a:pos x="570" y="461"/>
              </a:cxn>
              <a:cxn ang="0">
                <a:pos x="129" y="0"/>
              </a:cxn>
              <a:cxn ang="0">
                <a:pos x="98" y="5"/>
              </a:cxn>
              <a:cxn ang="0">
                <a:pos x="69" y="24"/>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85" name="Freeform 437"/>
          <p:cNvSpPr>
            <a:spLocks/>
          </p:cNvSpPr>
          <p:nvPr>
            <p:custDataLst>
              <p:tags r:id="rId276"/>
            </p:custDataLst>
          </p:nvPr>
        </p:nvSpPr>
        <p:spPr bwMode="auto">
          <a:xfrm>
            <a:off x="4390703" y="2887464"/>
            <a:ext cx="15875" cy="57150"/>
          </a:xfrm>
          <a:custGeom>
            <a:avLst/>
            <a:gdLst/>
            <a:ahLst/>
            <a:cxnLst>
              <a:cxn ang="0">
                <a:pos x="26" y="0"/>
              </a:cxn>
              <a:cxn ang="0">
                <a:pos x="0" y="18"/>
              </a:cxn>
              <a:cxn ang="0">
                <a:pos x="23" y="36"/>
              </a:cxn>
              <a:cxn ang="0">
                <a:pos x="45" y="15"/>
              </a:cxn>
              <a:cxn ang="0">
                <a:pos x="26" y="0"/>
              </a:cxn>
            </a:cxnLst>
            <a:rect l="0" t="0" r="r" b="b"/>
            <a:pathLst>
              <a:path w="45" h="36">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nvGrpSpPr>
          <p:cNvPr id="15" name="Group 438"/>
          <p:cNvGrpSpPr>
            <a:grpSpLocks/>
          </p:cNvGrpSpPr>
          <p:nvPr>
            <p:custDataLst>
              <p:tags r:id="rId277"/>
            </p:custDataLst>
          </p:nvPr>
        </p:nvGrpSpPr>
        <p:grpSpPr bwMode="auto">
          <a:xfrm>
            <a:off x="2690490" y="4948039"/>
            <a:ext cx="384175" cy="1031875"/>
            <a:chOff x="1589" y="3126"/>
            <a:chExt cx="290" cy="657"/>
          </a:xfrm>
        </p:grpSpPr>
        <p:sp>
          <p:nvSpPr>
            <p:cNvPr id="2487" name="Freeform 439"/>
            <p:cNvSpPr>
              <a:spLocks/>
            </p:cNvSpPr>
            <p:nvPr/>
          </p:nvSpPr>
          <p:spPr bwMode="auto">
            <a:xfrm>
              <a:off x="1748" y="3531"/>
              <a:ext cx="15" cy="17"/>
            </a:xfrm>
            <a:custGeom>
              <a:avLst/>
              <a:gdLst/>
              <a:ahLst/>
              <a:cxnLst>
                <a:cxn ang="0">
                  <a:pos x="46" y="12"/>
                </a:cxn>
                <a:cxn ang="0">
                  <a:pos x="19" y="0"/>
                </a:cxn>
                <a:cxn ang="0">
                  <a:pos x="13" y="5"/>
                </a:cxn>
                <a:cxn ang="0">
                  <a:pos x="7" y="9"/>
                </a:cxn>
                <a:cxn ang="0">
                  <a:pos x="4" y="12"/>
                </a:cxn>
                <a:cxn ang="0">
                  <a:pos x="2" y="14"/>
                </a:cxn>
                <a:cxn ang="0">
                  <a:pos x="0" y="16"/>
                </a:cxn>
                <a:cxn ang="0">
                  <a:pos x="0" y="19"/>
                </a:cxn>
                <a:cxn ang="0">
                  <a:pos x="0" y="24"/>
                </a:cxn>
                <a:cxn ang="0">
                  <a:pos x="2" y="29"/>
                </a:cxn>
                <a:cxn ang="0">
                  <a:pos x="4" y="36"/>
                </a:cxn>
                <a:cxn ang="0">
                  <a:pos x="7" y="41"/>
                </a:cxn>
                <a:cxn ang="0">
                  <a:pos x="10" y="46"/>
                </a:cxn>
                <a:cxn ang="0">
                  <a:pos x="13" y="49"/>
                </a:cxn>
                <a:cxn ang="0">
                  <a:pos x="15" y="50"/>
                </a:cxn>
                <a:cxn ang="0">
                  <a:pos x="16" y="51"/>
                </a:cxn>
                <a:cxn ang="0">
                  <a:pos x="18" y="51"/>
                </a:cxn>
                <a:cxn ang="0">
                  <a:pos x="19" y="50"/>
                </a:cxn>
                <a:cxn ang="0">
                  <a:pos x="35" y="50"/>
                </a:cxn>
                <a:cxn ang="0">
                  <a:pos x="46" y="50"/>
                </a:cxn>
                <a:cxn ang="0">
                  <a:pos x="46" y="37"/>
                </a:cxn>
                <a:cxn ang="0">
                  <a:pos x="46" y="26"/>
                </a:cxn>
                <a:cxn ang="0">
                  <a:pos x="46" y="18"/>
                </a:cxn>
                <a:cxn ang="0">
                  <a:pos x="46" y="12"/>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88" name="Freeform 440"/>
            <p:cNvSpPr>
              <a:spLocks/>
            </p:cNvSpPr>
            <p:nvPr/>
          </p:nvSpPr>
          <p:spPr bwMode="auto">
            <a:xfrm>
              <a:off x="1759" y="3730"/>
              <a:ext cx="63" cy="53"/>
            </a:xfrm>
            <a:custGeom>
              <a:avLst/>
              <a:gdLst/>
              <a:ahLst/>
              <a:cxnLst>
                <a:cxn ang="0">
                  <a:pos x="0" y="0"/>
                </a:cxn>
                <a:cxn ang="0">
                  <a:pos x="0" y="14"/>
                </a:cxn>
                <a:cxn ang="0">
                  <a:pos x="2" y="26"/>
                </a:cxn>
                <a:cxn ang="0">
                  <a:pos x="4" y="38"/>
                </a:cxn>
                <a:cxn ang="0">
                  <a:pos x="7" y="50"/>
                </a:cxn>
                <a:cxn ang="0">
                  <a:pos x="11" y="61"/>
                </a:cxn>
                <a:cxn ang="0">
                  <a:pos x="15" y="71"/>
                </a:cxn>
                <a:cxn ang="0">
                  <a:pos x="21" y="81"/>
                </a:cxn>
                <a:cxn ang="0">
                  <a:pos x="25" y="90"/>
                </a:cxn>
                <a:cxn ang="0">
                  <a:pos x="47" y="122"/>
                </a:cxn>
                <a:cxn ang="0">
                  <a:pos x="66" y="148"/>
                </a:cxn>
                <a:cxn ang="0">
                  <a:pos x="72" y="151"/>
                </a:cxn>
                <a:cxn ang="0">
                  <a:pos x="79" y="153"/>
                </a:cxn>
                <a:cxn ang="0">
                  <a:pos x="85" y="155"/>
                </a:cxn>
                <a:cxn ang="0">
                  <a:pos x="92" y="156"/>
                </a:cxn>
                <a:cxn ang="0">
                  <a:pos x="105" y="158"/>
                </a:cxn>
                <a:cxn ang="0">
                  <a:pos x="119" y="158"/>
                </a:cxn>
                <a:cxn ang="0">
                  <a:pos x="152" y="155"/>
                </a:cxn>
                <a:cxn ang="0">
                  <a:pos x="192" y="154"/>
                </a:cxn>
                <a:cxn ang="0">
                  <a:pos x="184" y="153"/>
                </a:cxn>
                <a:cxn ang="0">
                  <a:pos x="176" y="152"/>
                </a:cxn>
                <a:cxn ang="0">
                  <a:pos x="168" y="151"/>
                </a:cxn>
                <a:cxn ang="0">
                  <a:pos x="160" y="149"/>
                </a:cxn>
                <a:cxn ang="0">
                  <a:pos x="145" y="144"/>
                </a:cxn>
                <a:cxn ang="0">
                  <a:pos x="129" y="138"/>
                </a:cxn>
                <a:cxn ang="0">
                  <a:pos x="115" y="130"/>
                </a:cxn>
                <a:cxn ang="0">
                  <a:pos x="101" y="120"/>
                </a:cxn>
                <a:cxn ang="0">
                  <a:pos x="87" y="110"/>
                </a:cxn>
                <a:cxn ang="0">
                  <a:pos x="75" y="98"/>
                </a:cxn>
                <a:cxn ang="0">
                  <a:pos x="63" y="87"/>
                </a:cxn>
                <a:cxn ang="0">
                  <a:pos x="52" y="75"/>
                </a:cxn>
                <a:cxn ang="0">
                  <a:pos x="42" y="63"/>
                </a:cxn>
                <a:cxn ang="0">
                  <a:pos x="35" y="50"/>
                </a:cxn>
                <a:cxn ang="0">
                  <a:pos x="27" y="38"/>
                </a:cxn>
                <a:cxn ang="0">
                  <a:pos x="21" y="26"/>
                </a:cxn>
                <a:cxn ang="0">
                  <a:pos x="16" y="16"/>
                </a:cxn>
                <a:cxn ang="0">
                  <a:pos x="13" y="6"/>
                </a:cxn>
                <a:cxn ang="0">
                  <a:pos x="0" y="0"/>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89" name="Freeform 441"/>
            <p:cNvSpPr>
              <a:spLocks/>
            </p:cNvSpPr>
            <p:nvPr/>
          </p:nvSpPr>
          <p:spPr bwMode="auto">
            <a:xfrm>
              <a:off x="1589" y="3126"/>
              <a:ext cx="290" cy="606"/>
            </a:xfrm>
            <a:custGeom>
              <a:avLst/>
              <a:gdLst/>
              <a:ahLst/>
              <a:cxnLst>
                <a:cxn ang="0">
                  <a:pos x="772" y="415"/>
                </a:cxn>
                <a:cxn ang="0">
                  <a:pos x="873" y="342"/>
                </a:cxn>
                <a:cxn ang="0">
                  <a:pos x="884" y="232"/>
                </a:cxn>
                <a:cxn ang="0">
                  <a:pos x="840" y="192"/>
                </a:cxn>
                <a:cxn ang="0">
                  <a:pos x="841" y="262"/>
                </a:cxn>
                <a:cxn ang="0">
                  <a:pos x="774" y="328"/>
                </a:cxn>
                <a:cxn ang="0">
                  <a:pos x="667" y="331"/>
                </a:cxn>
                <a:cxn ang="0">
                  <a:pos x="625" y="290"/>
                </a:cxn>
                <a:cxn ang="0">
                  <a:pos x="658" y="215"/>
                </a:cxn>
                <a:cxn ang="0">
                  <a:pos x="544" y="148"/>
                </a:cxn>
                <a:cxn ang="0">
                  <a:pos x="425" y="87"/>
                </a:cxn>
                <a:cxn ang="0">
                  <a:pos x="373" y="10"/>
                </a:cxn>
                <a:cxn ang="0">
                  <a:pos x="286" y="22"/>
                </a:cxn>
                <a:cxn ang="0">
                  <a:pos x="234" y="24"/>
                </a:cxn>
                <a:cxn ang="0">
                  <a:pos x="171" y="8"/>
                </a:cxn>
                <a:cxn ang="0">
                  <a:pos x="98" y="54"/>
                </a:cxn>
                <a:cxn ang="0">
                  <a:pos x="67" y="116"/>
                </a:cxn>
                <a:cxn ang="0">
                  <a:pos x="27" y="179"/>
                </a:cxn>
                <a:cxn ang="0">
                  <a:pos x="55" y="251"/>
                </a:cxn>
                <a:cxn ang="0">
                  <a:pos x="51" y="319"/>
                </a:cxn>
                <a:cxn ang="0">
                  <a:pos x="0" y="432"/>
                </a:cxn>
                <a:cxn ang="0">
                  <a:pos x="12" y="609"/>
                </a:cxn>
                <a:cxn ang="0">
                  <a:pos x="76" y="696"/>
                </a:cxn>
                <a:cxn ang="0">
                  <a:pos x="60" y="753"/>
                </a:cxn>
                <a:cxn ang="0">
                  <a:pos x="60" y="808"/>
                </a:cxn>
                <a:cxn ang="0">
                  <a:pos x="81" y="850"/>
                </a:cxn>
                <a:cxn ang="0">
                  <a:pos x="53" y="900"/>
                </a:cxn>
                <a:cxn ang="0">
                  <a:pos x="82" y="983"/>
                </a:cxn>
                <a:cxn ang="0">
                  <a:pos x="81" y="1055"/>
                </a:cxn>
                <a:cxn ang="0">
                  <a:pos x="78" y="1152"/>
                </a:cxn>
                <a:cxn ang="0">
                  <a:pos x="137" y="1265"/>
                </a:cxn>
                <a:cxn ang="0">
                  <a:pos x="198" y="1394"/>
                </a:cxn>
                <a:cxn ang="0">
                  <a:pos x="217" y="1463"/>
                </a:cxn>
                <a:cxn ang="0">
                  <a:pos x="230" y="1526"/>
                </a:cxn>
                <a:cxn ang="0">
                  <a:pos x="213" y="1590"/>
                </a:cxn>
                <a:cxn ang="0">
                  <a:pos x="201" y="1644"/>
                </a:cxn>
                <a:cxn ang="0">
                  <a:pos x="228" y="1718"/>
                </a:cxn>
                <a:cxn ang="0">
                  <a:pos x="311" y="1772"/>
                </a:cxn>
                <a:cxn ang="0">
                  <a:pos x="392" y="1798"/>
                </a:cxn>
                <a:cxn ang="0">
                  <a:pos x="451" y="1786"/>
                </a:cxn>
                <a:cxn ang="0">
                  <a:pos x="454" y="1703"/>
                </a:cxn>
                <a:cxn ang="0">
                  <a:pos x="470" y="1612"/>
                </a:cxn>
                <a:cxn ang="0">
                  <a:pos x="495" y="1509"/>
                </a:cxn>
                <a:cxn ang="0">
                  <a:pos x="420" y="1486"/>
                </a:cxn>
                <a:cxn ang="0">
                  <a:pos x="401" y="1430"/>
                </a:cxn>
                <a:cxn ang="0">
                  <a:pos x="453" y="1395"/>
                </a:cxn>
                <a:cxn ang="0">
                  <a:pos x="484" y="1332"/>
                </a:cxn>
                <a:cxn ang="0">
                  <a:pos x="455" y="1224"/>
                </a:cxn>
                <a:cxn ang="0">
                  <a:pos x="425" y="1141"/>
                </a:cxn>
                <a:cxn ang="0">
                  <a:pos x="518" y="1166"/>
                </a:cxn>
                <a:cxn ang="0">
                  <a:pos x="568" y="1151"/>
                </a:cxn>
                <a:cxn ang="0">
                  <a:pos x="558" y="1078"/>
                </a:cxn>
                <a:cxn ang="0">
                  <a:pos x="565" y="1030"/>
                </a:cxn>
                <a:cxn ang="0">
                  <a:pos x="676" y="1023"/>
                </a:cxn>
                <a:cxn ang="0">
                  <a:pos x="795" y="973"/>
                </a:cxn>
                <a:cxn ang="0">
                  <a:pos x="816" y="882"/>
                </a:cxn>
                <a:cxn ang="0">
                  <a:pos x="781" y="852"/>
                </a:cxn>
                <a:cxn ang="0">
                  <a:pos x="758" y="810"/>
                </a:cxn>
                <a:cxn ang="0">
                  <a:pos x="692" y="752"/>
                </a:cxn>
                <a:cxn ang="0">
                  <a:pos x="701" y="532"/>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sp>
        <p:nvSpPr>
          <p:cNvPr id="2490" name="Freeform 442"/>
          <p:cNvSpPr>
            <a:spLocks/>
          </p:cNvSpPr>
          <p:nvPr>
            <p:custDataLst>
              <p:tags r:id="rId278"/>
            </p:custDataLst>
          </p:nvPr>
        </p:nvSpPr>
        <p:spPr bwMode="auto">
          <a:xfrm>
            <a:off x="5400353" y="2900164"/>
            <a:ext cx="123825" cy="109538"/>
          </a:xfrm>
          <a:custGeom>
            <a:avLst/>
            <a:gdLst/>
            <a:ahLst/>
            <a:cxnLst>
              <a:cxn ang="0">
                <a:pos x="33" y="87"/>
              </a:cxn>
              <a:cxn ang="0">
                <a:pos x="59" y="142"/>
              </a:cxn>
              <a:cxn ang="0">
                <a:pos x="59" y="179"/>
              </a:cxn>
              <a:cxn ang="0">
                <a:pos x="102" y="196"/>
              </a:cxn>
              <a:cxn ang="0">
                <a:pos x="122" y="202"/>
              </a:cxn>
              <a:cxn ang="0">
                <a:pos x="139" y="204"/>
              </a:cxn>
              <a:cxn ang="0">
                <a:pos x="146" y="201"/>
              </a:cxn>
              <a:cxn ang="0">
                <a:pos x="151" y="194"/>
              </a:cxn>
              <a:cxn ang="0">
                <a:pos x="160" y="172"/>
              </a:cxn>
              <a:cxn ang="0">
                <a:pos x="172" y="149"/>
              </a:cxn>
              <a:cxn ang="0">
                <a:pos x="181" y="141"/>
              </a:cxn>
              <a:cxn ang="0">
                <a:pos x="192" y="136"/>
              </a:cxn>
              <a:cxn ang="0">
                <a:pos x="209" y="138"/>
              </a:cxn>
              <a:cxn ang="0">
                <a:pos x="220" y="142"/>
              </a:cxn>
              <a:cxn ang="0">
                <a:pos x="228" y="148"/>
              </a:cxn>
              <a:cxn ang="0">
                <a:pos x="231" y="154"/>
              </a:cxn>
              <a:cxn ang="0">
                <a:pos x="234" y="164"/>
              </a:cxn>
              <a:cxn ang="0">
                <a:pos x="231" y="167"/>
              </a:cxn>
              <a:cxn ang="0">
                <a:pos x="234" y="153"/>
              </a:cxn>
              <a:cxn ang="0">
                <a:pos x="238" y="140"/>
              </a:cxn>
              <a:cxn ang="0">
                <a:pos x="245" y="117"/>
              </a:cxn>
              <a:cxn ang="0">
                <a:pos x="254" y="115"/>
              </a:cxn>
              <a:cxn ang="0">
                <a:pos x="264" y="110"/>
              </a:cxn>
              <a:cxn ang="0">
                <a:pos x="279" y="99"/>
              </a:cxn>
              <a:cxn ang="0">
                <a:pos x="252" y="75"/>
              </a:cxn>
              <a:cxn ang="0">
                <a:pos x="227" y="58"/>
              </a:cxn>
              <a:cxn ang="0">
                <a:pos x="204" y="44"/>
              </a:cxn>
              <a:cxn ang="0">
                <a:pos x="185" y="31"/>
              </a:cxn>
              <a:cxn ang="0">
                <a:pos x="146" y="68"/>
              </a:cxn>
              <a:cxn ang="0">
                <a:pos x="79" y="25"/>
              </a:cxn>
              <a:cxn ang="0">
                <a:pos x="52" y="12"/>
              </a:cxn>
              <a:cxn ang="0">
                <a:pos x="46" y="62"/>
              </a:cxn>
              <a:cxn ang="0">
                <a:pos x="0" y="56"/>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91" name="Freeform 443"/>
          <p:cNvSpPr>
            <a:spLocks/>
          </p:cNvSpPr>
          <p:nvPr>
            <p:custDataLst>
              <p:tags r:id="rId279"/>
            </p:custDataLst>
          </p:nvPr>
        </p:nvSpPr>
        <p:spPr bwMode="auto">
          <a:xfrm>
            <a:off x="4866953" y="2473127"/>
            <a:ext cx="209550" cy="150812"/>
          </a:xfrm>
          <a:custGeom>
            <a:avLst/>
            <a:gdLst/>
            <a:ahLst/>
            <a:cxnLst>
              <a:cxn ang="0">
                <a:pos x="252" y="20"/>
              </a:cxn>
              <a:cxn ang="0">
                <a:pos x="300" y="44"/>
              </a:cxn>
              <a:cxn ang="0">
                <a:pos x="372" y="44"/>
              </a:cxn>
              <a:cxn ang="0">
                <a:pos x="425" y="131"/>
              </a:cxn>
              <a:cxn ang="0">
                <a:pos x="485" y="167"/>
              </a:cxn>
              <a:cxn ang="0">
                <a:pos x="412" y="173"/>
              </a:cxn>
              <a:cxn ang="0">
                <a:pos x="433" y="210"/>
              </a:cxn>
              <a:cxn ang="0">
                <a:pos x="392" y="241"/>
              </a:cxn>
              <a:cxn ang="0">
                <a:pos x="385" y="291"/>
              </a:cxn>
              <a:cxn ang="0">
                <a:pos x="285" y="266"/>
              </a:cxn>
              <a:cxn ang="0">
                <a:pos x="173" y="254"/>
              </a:cxn>
              <a:cxn ang="0">
                <a:pos x="60" y="266"/>
              </a:cxn>
              <a:cxn ang="0">
                <a:pos x="15" y="271"/>
              </a:cxn>
              <a:cxn ang="0">
                <a:pos x="8" y="257"/>
              </a:cxn>
              <a:cxn ang="0">
                <a:pos x="3" y="244"/>
              </a:cxn>
              <a:cxn ang="0">
                <a:pos x="0" y="229"/>
              </a:cxn>
              <a:cxn ang="0">
                <a:pos x="5" y="219"/>
              </a:cxn>
              <a:cxn ang="0">
                <a:pos x="14" y="207"/>
              </a:cxn>
              <a:cxn ang="0">
                <a:pos x="23" y="189"/>
              </a:cxn>
              <a:cxn ang="0">
                <a:pos x="31" y="166"/>
              </a:cxn>
              <a:cxn ang="0">
                <a:pos x="41" y="137"/>
              </a:cxn>
              <a:cxn ang="0">
                <a:pos x="48" y="126"/>
              </a:cxn>
              <a:cxn ang="0">
                <a:pos x="60" y="119"/>
              </a:cxn>
              <a:cxn ang="0">
                <a:pos x="87" y="111"/>
              </a:cxn>
              <a:cxn ang="0">
                <a:pos x="89" y="106"/>
              </a:cxn>
              <a:cxn ang="0">
                <a:pos x="94" y="100"/>
              </a:cxn>
              <a:cxn ang="0">
                <a:pos x="101" y="95"/>
              </a:cxn>
              <a:cxn ang="0">
                <a:pos x="106" y="93"/>
              </a:cxn>
              <a:cxn ang="0">
                <a:pos x="106" y="76"/>
              </a:cxn>
              <a:cxn ang="0">
                <a:pos x="109" y="70"/>
              </a:cxn>
              <a:cxn ang="0">
                <a:pos x="113" y="67"/>
              </a:cxn>
              <a:cxn ang="0">
                <a:pos x="122" y="69"/>
              </a:cxn>
              <a:cxn ang="0">
                <a:pos x="128" y="69"/>
              </a:cxn>
              <a:cxn ang="0">
                <a:pos x="132" y="66"/>
              </a:cxn>
              <a:cxn ang="0">
                <a:pos x="134" y="56"/>
              </a:cxn>
              <a:cxn ang="0">
                <a:pos x="139" y="44"/>
              </a:cxn>
              <a:cxn ang="0">
                <a:pos x="144" y="39"/>
              </a:cxn>
              <a:cxn ang="0">
                <a:pos x="213" y="0"/>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chemeClr val="tx1">
              <a:lumMod val="75000"/>
            </a:schemeClr>
          </a:solidFill>
          <a:ln w="9525" cmpd="sng">
            <a:solidFill>
              <a:srgbClr val="FFFFFF"/>
            </a:solidFill>
            <a:prstDash val="solid"/>
            <a:round/>
            <a:headEnd/>
            <a:tailEnd/>
          </a:ln>
        </p:spPr>
        <p:txBody>
          <a:bodyPr/>
          <a:lstStyle/>
          <a:p>
            <a:endParaRPr lang="en-US" dirty="0">
              <a:solidFill>
                <a:prstClr val="white"/>
              </a:solidFill>
            </a:endParaRPr>
          </a:p>
        </p:txBody>
      </p:sp>
      <p:sp>
        <p:nvSpPr>
          <p:cNvPr id="2492" name="Freeform 444"/>
          <p:cNvSpPr>
            <a:spLocks/>
          </p:cNvSpPr>
          <p:nvPr>
            <p:custDataLst>
              <p:tags r:id="rId280"/>
            </p:custDataLst>
          </p:nvPr>
        </p:nvSpPr>
        <p:spPr bwMode="auto">
          <a:xfrm>
            <a:off x="4724078" y="2804914"/>
            <a:ext cx="82550" cy="87313"/>
          </a:xfrm>
          <a:custGeom>
            <a:avLst/>
            <a:gdLst/>
            <a:ahLst/>
            <a:cxnLst>
              <a:cxn ang="0">
                <a:pos x="86" y="147"/>
              </a:cxn>
              <a:cxn ang="0">
                <a:pos x="83" y="136"/>
              </a:cxn>
              <a:cxn ang="0">
                <a:pos x="78" y="127"/>
              </a:cxn>
              <a:cxn ang="0">
                <a:pos x="74" y="118"/>
              </a:cxn>
              <a:cxn ang="0">
                <a:pos x="70" y="110"/>
              </a:cxn>
              <a:cxn ang="0">
                <a:pos x="60" y="95"/>
              </a:cxn>
              <a:cxn ang="0">
                <a:pos x="49" y="82"/>
              </a:cxn>
              <a:cxn ang="0">
                <a:pos x="37" y="70"/>
              </a:cxn>
              <a:cxn ang="0">
                <a:pos x="25" y="56"/>
              </a:cxn>
              <a:cxn ang="0">
                <a:pos x="13" y="38"/>
              </a:cxn>
              <a:cxn ang="0">
                <a:pos x="0" y="18"/>
              </a:cxn>
              <a:cxn ang="0">
                <a:pos x="0" y="0"/>
              </a:cxn>
              <a:cxn ang="0">
                <a:pos x="7" y="2"/>
              </a:cxn>
              <a:cxn ang="0">
                <a:pos x="14" y="3"/>
              </a:cxn>
              <a:cxn ang="0">
                <a:pos x="20" y="4"/>
              </a:cxn>
              <a:cxn ang="0">
                <a:pos x="27" y="4"/>
              </a:cxn>
              <a:cxn ang="0">
                <a:pos x="33" y="4"/>
              </a:cxn>
              <a:cxn ang="0">
                <a:pos x="40" y="3"/>
              </a:cxn>
              <a:cxn ang="0">
                <a:pos x="47" y="2"/>
              </a:cxn>
              <a:cxn ang="0">
                <a:pos x="53" y="0"/>
              </a:cxn>
              <a:cxn ang="0">
                <a:pos x="140" y="12"/>
              </a:cxn>
              <a:cxn ang="0">
                <a:pos x="186" y="91"/>
              </a:cxn>
              <a:cxn ang="0">
                <a:pos x="171" y="112"/>
              </a:cxn>
              <a:cxn ang="0">
                <a:pos x="155" y="129"/>
              </a:cxn>
              <a:cxn ang="0">
                <a:pos x="149" y="137"/>
              </a:cxn>
              <a:cxn ang="0">
                <a:pos x="144" y="145"/>
              </a:cxn>
              <a:cxn ang="0">
                <a:pos x="142" y="150"/>
              </a:cxn>
              <a:cxn ang="0">
                <a:pos x="141" y="156"/>
              </a:cxn>
              <a:cxn ang="0">
                <a:pos x="140" y="161"/>
              </a:cxn>
              <a:cxn ang="0">
                <a:pos x="140" y="166"/>
              </a:cxn>
              <a:cxn ang="0">
                <a:pos x="86" y="147"/>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93" name="Freeform 445"/>
          <p:cNvSpPr>
            <a:spLocks/>
          </p:cNvSpPr>
          <p:nvPr>
            <p:custDataLst>
              <p:tags r:id="rId281"/>
            </p:custDataLst>
          </p:nvPr>
        </p:nvSpPr>
        <p:spPr bwMode="auto">
          <a:xfrm>
            <a:off x="3088953" y="4241602"/>
            <a:ext cx="82550" cy="57150"/>
          </a:xfrm>
          <a:custGeom>
            <a:avLst/>
            <a:gdLst/>
            <a:ahLst/>
            <a:cxnLst>
              <a:cxn ang="0">
                <a:pos x="153" y="21"/>
              </a:cxn>
              <a:cxn ang="0">
                <a:pos x="146" y="21"/>
              </a:cxn>
              <a:cxn ang="0">
                <a:pos x="141" y="20"/>
              </a:cxn>
              <a:cxn ang="0">
                <a:pos x="136" y="18"/>
              </a:cxn>
              <a:cxn ang="0">
                <a:pos x="133" y="15"/>
              </a:cxn>
              <a:cxn ang="0">
                <a:pos x="130" y="13"/>
              </a:cxn>
              <a:cxn ang="0">
                <a:pos x="125" y="11"/>
              </a:cxn>
              <a:cxn ang="0">
                <a:pos x="120" y="10"/>
              </a:cxn>
              <a:cxn ang="0">
                <a:pos x="113" y="9"/>
              </a:cxn>
              <a:cxn ang="0">
                <a:pos x="100" y="8"/>
              </a:cxn>
              <a:cxn ang="0">
                <a:pos x="88" y="6"/>
              </a:cxn>
              <a:cxn ang="0">
                <a:pos x="75" y="3"/>
              </a:cxn>
              <a:cxn ang="0">
                <a:pos x="64" y="1"/>
              </a:cxn>
              <a:cxn ang="0">
                <a:pos x="60" y="0"/>
              </a:cxn>
              <a:cxn ang="0">
                <a:pos x="54" y="0"/>
              </a:cxn>
              <a:cxn ang="0">
                <a:pos x="51" y="1"/>
              </a:cxn>
              <a:cxn ang="0">
                <a:pos x="46" y="2"/>
              </a:cxn>
              <a:cxn ang="0">
                <a:pos x="44" y="4"/>
              </a:cxn>
              <a:cxn ang="0">
                <a:pos x="42" y="6"/>
              </a:cxn>
              <a:cxn ang="0">
                <a:pos x="41" y="10"/>
              </a:cxn>
              <a:cxn ang="0">
                <a:pos x="40" y="15"/>
              </a:cxn>
              <a:cxn ang="0">
                <a:pos x="34" y="27"/>
              </a:cxn>
              <a:cxn ang="0">
                <a:pos x="20" y="47"/>
              </a:cxn>
              <a:cxn ang="0">
                <a:pos x="7" y="66"/>
              </a:cxn>
              <a:cxn ang="0">
                <a:pos x="0" y="77"/>
              </a:cxn>
              <a:cxn ang="0">
                <a:pos x="8" y="77"/>
              </a:cxn>
              <a:cxn ang="0">
                <a:pos x="16" y="78"/>
              </a:cxn>
              <a:cxn ang="0">
                <a:pos x="21" y="79"/>
              </a:cxn>
              <a:cxn ang="0">
                <a:pos x="25" y="81"/>
              </a:cxn>
              <a:cxn ang="0">
                <a:pos x="33" y="85"/>
              </a:cxn>
              <a:cxn ang="0">
                <a:pos x="40" y="89"/>
              </a:cxn>
              <a:cxn ang="0">
                <a:pos x="45" y="94"/>
              </a:cxn>
              <a:cxn ang="0">
                <a:pos x="52" y="98"/>
              </a:cxn>
              <a:cxn ang="0">
                <a:pos x="56" y="100"/>
              </a:cxn>
              <a:cxn ang="0">
                <a:pos x="61" y="101"/>
              </a:cxn>
              <a:cxn ang="0">
                <a:pos x="66" y="102"/>
              </a:cxn>
              <a:cxn ang="0">
                <a:pos x="74" y="102"/>
              </a:cxn>
              <a:cxn ang="0">
                <a:pos x="107" y="103"/>
              </a:cxn>
              <a:cxn ang="0">
                <a:pos x="131" y="104"/>
              </a:cxn>
              <a:cxn ang="0">
                <a:pos x="135" y="103"/>
              </a:cxn>
              <a:cxn ang="0">
                <a:pos x="139" y="102"/>
              </a:cxn>
              <a:cxn ang="0">
                <a:pos x="142" y="100"/>
              </a:cxn>
              <a:cxn ang="0">
                <a:pos x="145" y="97"/>
              </a:cxn>
              <a:cxn ang="0">
                <a:pos x="147" y="94"/>
              </a:cxn>
              <a:cxn ang="0">
                <a:pos x="150" y="88"/>
              </a:cxn>
              <a:cxn ang="0">
                <a:pos x="152" y="83"/>
              </a:cxn>
              <a:cxn ang="0">
                <a:pos x="153" y="77"/>
              </a:cxn>
              <a:cxn ang="0">
                <a:pos x="186" y="27"/>
              </a:cxn>
              <a:cxn ang="0">
                <a:pos x="153" y="21"/>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94" name="Freeform 446"/>
          <p:cNvSpPr>
            <a:spLocks/>
          </p:cNvSpPr>
          <p:nvPr>
            <p:custDataLst>
              <p:tags r:id="rId282"/>
            </p:custDataLst>
          </p:nvPr>
        </p:nvSpPr>
        <p:spPr bwMode="auto">
          <a:xfrm>
            <a:off x="4882828" y="2839839"/>
            <a:ext cx="133350" cy="96838"/>
          </a:xfrm>
          <a:custGeom>
            <a:avLst/>
            <a:gdLst/>
            <a:ahLst/>
            <a:cxnLst>
              <a:cxn ang="0">
                <a:pos x="79" y="38"/>
              </a:cxn>
              <a:cxn ang="0">
                <a:pos x="115" y="26"/>
              </a:cxn>
              <a:cxn ang="0">
                <a:pos x="148" y="14"/>
              </a:cxn>
              <a:cxn ang="0">
                <a:pos x="178" y="4"/>
              </a:cxn>
              <a:cxn ang="0">
                <a:pos x="211" y="0"/>
              </a:cxn>
              <a:cxn ang="0">
                <a:pos x="236" y="2"/>
              </a:cxn>
              <a:cxn ang="0">
                <a:pos x="256" y="6"/>
              </a:cxn>
              <a:cxn ang="0">
                <a:pos x="292" y="12"/>
              </a:cxn>
              <a:cxn ang="0">
                <a:pos x="287" y="28"/>
              </a:cxn>
              <a:cxn ang="0">
                <a:pos x="278" y="42"/>
              </a:cxn>
              <a:cxn ang="0">
                <a:pos x="269" y="53"/>
              </a:cxn>
              <a:cxn ang="0">
                <a:pos x="265" y="62"/>
              </a:cxn>
              <a:cxn ang="0">
                <a:pos x="266" y="66"/>
              </a:cxn>
              <a:cxn ang="0">
                <a:pos x="271" y="71"/>
              </a:cxn>
              <a:cxn ang="0">
                <a:pos x="285" y="79"/>
              </a:cxn>
              <a:cxn ang="0">
                <a:pos x="311" y="93"/>
              </a:cxn>
              <a:cxn ang="0">
                <a:pos x="287" y="107"/>
              </a:cxn>
              <a:cxn ang="0">
                <a:pos x="281" y="115"/>
              </a:cxn>
              <a:cxn ang="0">
                <a:pos x="278" y="129"/>
              </a:cxn>
              <a:cxn ang="0">
                <a:pos x="252" y="136"/>
              </a:cxn>
              <a:cxn ang="0">
                <a:pos x="211" y="148"/>
              </a:cxn>
              <a:cxn ang="0">
                <a:pos x="191" y="168"/>
              </a:cxn>
              <a:cxn ang="0">
                <a:pos x="178" y="176"/>
              </a:cxn>
              <a:cxn ang="0">
                <a:pos x="165" y="179"/>
              </a:cxn>
              <a:cxn ang="0">
                <a:pos x="151" y="175"/>
              </a:cxn>
              <a:cxn ang="0">
                <a:pos x="137" y="167"/>
              </a:cxn>
              <a:cxn ang="0">
                <a:pos x="120" y="158"/>
              </a:cxn>
              <a:cxn ang="0">
                <a:pos x="98" y="155"/>
              </a:cxn>
              <a:cxn ang="0">
                <a:pos x="66" y="155"/>
              </a:cxn>
              <a:cxn ang="0">
                <a:pos x="51" y="157"/>
              </a:cxn>
              <a:cxn ang="0">
                <a:pos x="39" y="161"/>
              </a:cxn>
              <a:cxn ang="0">
                <a:pos x="36" y="142"/>
              </a:cxn>
              <a:cxn ang="0">
                <a:pos x="32" y="123"/>
              </a:cxn>
              <a:cxn ang="0">
                <a:pos x="21" y="128"/>
              </a:cxn>
              <a:cxn ang="0">
                <a:pos x="13" y="129"/>
              </a:cxn>
              <a:cxn ang="0">
                <a:pos x="7" y="126"/>
              </a:cxn>
              <a:cxn ang="0">
                <a:pos x="3" y="121"/>
              </a:cxn>
              <a:cxn ang="0">
                <a:pos x="0" y="105"/>
              </a:cxn>
              <a:cxn ang="0">
                <a:pos x="0" y="87"/>
              </a:cxn>
              <a:cxn ang="0">
                <a:pos x="3" y="82"/>
              </a:cxn>
              <a:cxn ang="0">
                <a:pos x="13" y="78"/>
              </a:cxn>
              <a:cxn ang="0">
                <a:pos x="21" y="72"/>
              </a:cxn>
              <a:cxn ang="0">
                <a:pos x="25" y="68"/>
              </a:cxn>
              <a:cxn ang="0">
                <a:pos x="26" y="62"/>
              </a:cxn>
              <a:cxn ang="0">
                <a:pos x="24" y="51"/>
              </a:cxn>
              <a:cxn ang="0">
                <a:pos x="19" y="43"/>
              </a:cxn>
              <a:cxn ang="0">
                <a:pos x="8" y="29"/>
              </a:cxn>
              <a:cxn ang="0">
                <a:pos x="1" y="18"/>
              </a:cxn>
              <a:cxn ang="0">
                <a:pos x="1" y="13"/>
              </a:cxn>
              <a:cxn ang="0">
                <a:pos x="6" y="6"/>
              </a:cxn>
              <a:cxn ang="0">
                <a:pos x="0" y="6"/>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00FFFF"/>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95" name="Freeform 447"/>
          <p:cNvSpPr>
            <a:spLocks/>
          </p:cNvSpPr>
          <p:nvPr>
            <p:custDataLst>
              <p:tags r:id="rId283"/>
            </p:custDataLst>
          </p:nvPr>
        </p:nvSpPr>
        <p:spPr bwMode="auto">
          <a:xfrm>
            <a:off x="4238303" y="3766939"/>
            <a:ext cx="177800" cy="165100"/>
          </a:xfrm>
          <a:custGeom>
            <a:avLst/>
            <a:gdLst/>
            <a:ahLst/>
            <a:cxnLst>
              <a:cxn ang="0">
                <a:pos x="6" y="260"/>
              </a:cxn>
              <a:cxn ang="0">
                <a:pos x="13" y="237"/>
              </a:cxn>
              <a:cxn ang="0">
                <a:pos x="17" y="202"/>
              </a:cxn>
              <a:cxn ang="0">
                <a:pos x="23" y="173"/>
              </a:cxn>
              <a:cxn ang="0">
                <a:pos x="32" y="162"/>
              </a:cxn>
              <a:cxn ang="0">
                <a:pos x="48" y="150"/>
              </a:cxn>
              <a:cxn ang="0">
                <a:pos x="72" y="141"/>
              </a:cxn>
              <a:cxn ang="0">
                <a:pos x="93" y="134"/>
              </a:cxn>
              <a:cxn ang="0">
                <a:pos x="104" y="125"/>
              </a:cxn>
              <a:cxn ang="0">
                <a:pos x="113" y="114"/>
              </a:cxn>
              <a:cxn ang="0">
                <a:pos x="123" y="93"/>
              </a:cxn>
              <a:cxn ang="0">
                <a:pos x="136" y="69"/>
              </a:cxn>
              <a:cxn ang="0">
                <a:pos x="147" y="55"/>
              </a:cxn>
              <a:cxn ang="0">
                <a:pos x="155" y="51"/>
              </a:cxn>
              <a:cxn ang="0">
                <a:pos x="170" y="51"/>
              </a:cxn>
              <a:cxn ang="0">
                <a:pos x="189" y="48"/>
              </a:cxn>
              <a:cxn ang="0">
                <a:pos x="213" y="35"/>
              </a:cxn>
              <a:cxn ang="0">
                <a:pos x="237" y="20"/>
              </a:cxn>
              <a:cxn ang="0">
                <a:pos x="257" y="11"/>
              </a:cxn>
              <a:cxn ang="0">
                <a:pos x="282" y="4"/>
              </a:cxn>
              <a:cxn ang="0">
                <a:pos x="314" y="0"/>
              </a:cxn>
              <a:cxn ang="0">
                <a:pos x="332" y="14"/>
              </a:cxn>
              <a:cxn ang="0">
                <a:pos x="337" y="34"/>
              </a:cxn>
              <a:cxn ang="0">
                <a:pos x="343" y="50"/>
              </a:cxn>
              <a:cxn ang="0">
                <a:pos x="352" y="62"/>
              </a:cxn>
              <a:cxn ang="0">
                <a:pos x="368" y="74"/>
              </a:cxn>
              <a:cxn ang="0">
                <a:pos x="382" y="85"/>
              </a:cxn>
              <a:cxn ang="0">
                <a:pos x="390" y="93"/>
              </a:cxn>
              <a:cxn ang="0">
                <a:pos x="396" y="115"/>
              </a:cxn>
              <a:cxn ang="0">
                <a:pos x="398" y="143"/>
              </a:cxn>
              <a:cxn ang="0">
                <a:pos x="398" y="170"/>
              </a:cxn>
              <a:cxn ang="0">
                <a:pos x="402" y="196"/>
              </a:cxn>
              <a:cxn ang="0">
                <a:pos x="398" y="217"/>
              </a:cxn>
              <a:cxn ang="0">
                <a:pos x="382" y="226"/>
              </a:cxn>
              <a:cxn ang="0">
                <a:pos x="365" y="241"/>
              </a:cxn>
              <a:cxn ang="0">
                <a:pos x="363" y="237"/>
              </a:cxn>
              <a:cxn ang="0">
                <a:pos x="358" y="233"/>
              </a:cxn>
              <a:cxn ang="0">
                <a:pos x="342" y="227"/>
              </a:cxn>
              <a:cxn ang="0">
                <a:pos x="319" y="223"/>
              </a:cxn>
              <a:cxn ang="0">
                <a:pos x="152" y="241"/>
              </a:cxn>
              <a:cxn ang="0">
                <a:pos x="150" y="257"/>
              </a:cxn>
              <a:cxn ang="0">
                <a:pos x="150" y="274"/>
              </a:cxn>
              <a:cxn ang="0">
                <a:pos x="152" y="314"/>
              </a:cxn>
              <a:cxn ang="0">
                <a:pos x="139" y="312"/>
              </a:cxn>
              <a:cxn ang="0">
                <a:pos x="126" y="305"/>
              </a:cxn>
              <a:cxn ang="0">
                <a:pos x="100" y="290"/>
              </a:cxn>
              <a:cxn ang="0">
                <a:pos x="89" y="307"/>
              </a:cxn>
              <a:cxn ang="0">
                <a:pos x="82" y="312"/>
              </a:cxn>
              <a:cxn ang="0">
                <a:pos x="73" y="314"/>
              </a:cxn>
              <a:cxn ang="0">
                <a:pos x="60" y="311"/>
              </a:cxn>
              <a:cxn ang="0">
                <a:pos x="47" y="302"/>
              </a:cxn>
              <a:cxn ang="0">
                <a:pos x="28" y="291"/>
              </a:cxn>
              <a:cxn ang="0">
                <a:pos x="0" y="284"/>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96" name="Freeform 448"/>
          <p:cNvSpPr>
            <a:spLocks/>
          </p:cNvSpPr>
          <p:nvPr>
            <p:custDataLst>
              <p:tags r:id="rId284"/>
            </p:custDataLst>
          </p:nvPr>
        </p:nvSpPr>
        <p:spPr bwMode="auto">
          <a:xfrm>
            <a:off x="4585965" y="3835202"/>
            <a:ext cx="193675" cy="349250"/>
          </a:xfrm>
          <a:custGeom>
            <a:avLst/>
            <a:gdLst/>
            <a:ahLst/>
            <a:cxnLst>
              <a:cxn ang="0">
                <a:pos x="335" y="36"/>
              </a:cxn>
              <a:cxn ang="0">
                <a:pos x="321" y="98"/>
              </a:cxn>
              <a:cxn ang="0">
                <a:pos x="277" y="162"/>
              </a:cxn>
              <a:cxn ang="0">
                <a:pos x="253" y="219"/>
              </a:cxn>
              <a:cxn ang="0">
                <a:pos x="232" y="272"/>
              </a:cxn>
              <a:cxn ang="0">
                <a:pos x="209" y="329"/>
              </a:cxn>
              <a:cxn ang="0">
                <a:pos x="196" y="362"/>
              </a:cxn>
              <a:cxn ang="0">
                <a:pos x="180" y="380"/>
              </a:cxn>
              <a:cxn ang="0">
                <a:pos x="167" y="390"/>
              </a:cxn>
              <a:cxn ang="0">
                <a:pos x="141" y="382"/>
              </a:cxn>
              <a:cxn ang="0">
                <a:pos x="121" y="370"/>
              </a:cxn>
              <a:cxn ang="0">
                <a:pos x="94" y="367"/>
              </a:cxn>
              <a:cxn ang="0">
                <a:pos x="64" y="380"/>
              </a:cxn>
              <a:cxn ang="0">
                <a:pos x="44" y="403"/>
              </a:cxn>
              <a:cxn ang="0">
                <a:pos x="21" y="454"/>
              </a:cxn>
              <a:cxn ang="0">
                <a:pos x="7" y="482"/>
              </a:cxn>
              <a:cxn ang="0">
                <a:pos x="1" y="500"/>
              </a:cxn>
              <a:cxn ang="0">
                <a:pos x="8" y="517"/>
              </a:cxn>
              <a:cxn ang="0">
                <a:pos x="20" y="526"/>
              </a:cxn>
              <a:cxn ang="0">
                <a:pos x="55" y="526"/>
              </a:cxn>
              <a:cxn ang="0">
                <a:pos x="71" y="548"/>
              </a:cxn>
              <a:cxn ang="0">
                <a:pos x="73" y="590"/>
              </a:cxn>
              <a:cxn ang="0">
                <a:pos x="67" y="630"/>
              </a:cxn>
              <a:cxn ang="0">
                <a:pos x="433" y="661"/>
              </a:cxn>
              <a:cxn ang="0">
                <a:pos x="442" y="582"/>
              </a:cxn>
              <a:cxn ang="0">
                <a:pos x="415" y="568"/>
              </a:cxn>
              <a:cxn ang="0">
                <a:pos x="373" y="557"/>
              </a:cxn>
              <a:cxn ang="0">
                <a:pos x="353" y="549"/>
              </a:cxn>
              <a:cxn ang="0">
                <a:pos x="340" y="537"/>
              </a:cxn>
              <a:cxn ang="0">
                <a:pos x="333" y="515"/>
              </a:cxn>
              <a:cxn ang="0">
                <a:pos x="333" y="464"/>
              </a:cxn>
              <a:cxn ang="0">
                <a:pos x="337" y="428"/>
              </a:cxn>
              <a:cxn ang="0">
                <a:pos x="351" y="397"/>
              </a:cxn>
              <a:cxn ang="0">
                <a:pos x="373" y="364"/>
              </a:cxn>
              <a:cxn ang="0">
                <a:pos x="392" y="330"/>
              </a:cxn>
              <a:cxn ang="0">
                <a:pos x="399" y="297"/>
              </a:cxn>
              <a:cxn ang="0">
                <a:pos x="389" y="267"/>
              </a:cxn>
              <a:cxn ang="0">
                <a:pos x="373" y="246"/>
              </a:cxn>
              <a:cxn ang="0">
                <a:pos x="343" y="217"/>
              </a:cxn>
              <a:cxn ang="0">
                <a:pos x="333" y="192"/>
              </a:cxn>
              <a:cxn ang="0">
                <a:pos x="335" y="173"/>
              </a:cxn>
              <a:cxn ang="0">
                <a:pos x="353" y="164"/>
              </a:cxn>
              <a:cxn ang="0">
                <a:pos x="406" y="162"/>
              </a:cxn>
              <a:cxn ang="0">
                <a:pos x="395" y="151"/>
              </a:cxn>
              <a:cxn ang="0">
                <a:pos x="379" y="117"/>
              </a:cxn>
              <a:cxn ang="0">
                <a:pos x="371" y="73"/>
              </a:cxn>
              <a:cxn ang="0">
                <a:pos x="373" y="45"/>
              </a:cxn>
              <a:cxn ang="0">
                <a:pos x="367" y="11"/>
              </a:cxn>
              <a:cxn ang="0">
                <a:pos x="347" y="0"/>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97" name="Freeform 449"/>
          <p:cNvSpPr>
            <a:spLocks/>
          </p:cNvSpPr>
          <p:nvPr>
            <p:custDataLst>
              <p:tags r:id="rId285"/>
            </p:custDataLst>
          </p:nvPr>
        </p:nvSpPr>
        <p:spPr bwMode="auto">
          <a:xfrm>
            <a:off x="7037065" y="3593902"/>
            <a:ext cx="55563" cy="57150"/>
          </a:xfrm>
          <a:custGeom>
            <a:avLst/>
            <a:gdLst/>
            <a:ahLst/>
            <a:cxnLst>
              <a:cxn ang="0">
                <a:pos x="0" y="56"/>
              </a:cxn>
              <a:cxn ang="0">
                <a:pos x="4" y="49"/>
              </a:cxn>
              <a:cxn ang="0">
                <a:pos x="10" y="41"/>
              </a:cxn>
              <a:cxn ang="0">
                <a:pos x="16" y="33"/>
              </a:cxn>
              <a:cxn ang="0">
                <a:pos x="24" y="25"/>
              </a:cxn>
              <a:cxn ang="0">
                <a:pos x="37" y="11"/>
              </a:cxn>
              <a:cxn ang="0">
                <a:pos x="47" y="0"/>
              </a:cxn>
              <a:cxn ang="0">
                <a:pos x="113" y="0"/>
              </a:cxn>
              <a:cxn ang="0">
                <a:pos x="114" y="4"/>
              </a:cxn>
              <a:cxn ang="0">
                <a:pos x="115" y="8"/>
              </a:cxn>
              <a:cxn ang="0">
                <a:pos x="117" y="12"/>
              </a:cxn>
              <a:cxn ang="0">
                <a:pos x="119" y="14"/>
              </a:cxn>
              <a:cxn ang="0">
                <a:pos x="124" y="20"/>
              </a:cxn>
              <a:cxn ang="0">
                <a:pos x="126" y="24"/>
              </a:cxn>
              <a:cxn ang="0">
                <a:pos x="126" y="32"/>
              </a:cxn>
              <a:cxn ang="0">
                <a:pos x="125" y="41"/>
              </a:cxn>
              <a:cxn ang="0">
                <a:pos x="124" y="48"/>
              </a:cxn>
              <a:cxn ang="0">
                <a:pos x="122" y="55"/>
              </a:cxn>
              <a:cxn ang="0">
                <a:pos x="119" y="62"/>
              </a:cxn>
              <a:cxn ang="0">
                <a:pos x="116" y="69"/>
              </a:cxn>
              <a:cxn ang="0">
                <a:pos x="112" y="75"/>
              </a:cxn>
              <a:cxn ang="0">
                <a:pos x="108" y="81"/>
              </a:cxn>
              <a:cxn ang="0">
                <a:pos x="104" y="86"/>
              </a:cxn>
              <a:cxn ang="0">
                <a:pos x="99" y="90"/>
              </a:cxn>
              <a:cxn ang="0">
                <a:pos x="93" y="94"/>
              </a:cxn>
              <a:cxn ang="0">
                <a:pos x="88" y="99"/>
              </a:cxn>
              <a:cxn ang="0">
                <a:pos x="81" y="101"/>
              </a:cxn>
              <a:cxn ang="0">
                <a:pos x="74" y="103"/>
              </a:cxn>
              <a:cxn ang="0">
                <a:pos x="67" y="105"/>
              </a:cxn>
              <a:cxn ang="0">
                <a:pos x="60" y="105"/>
              </a:cxn>
              <a:cxn ang="0">
                <a:pos x="48" y="104"/>
              </a:cxn>
              <a:cxn ang="0">
                <a:pos x="38" y="102"/>
              </a:cxn>
              <a:cxn ang="0">
                <a:pos x="31" y="98"/>
              </a:cxn>
              <a:cxn ang="0">
                <a:pos x="24" y="92"/>
              </a:cxn>
              <a:cxn ang="0">
                <a:pos x="20" y="86"/>
              </a:cxn>
              <a:cxn ang="0">
                <a:pos x="16" y="78"/>
              </a:cxn>
              <a:cxn ang="0">
                <a:pos x="14" y="70"/>
              </a:cxn>
              <a:cxn ang="0">
                <a:pos x="13" y="62"/>
              </a:cxn>
              <a:cxn ang="0">
                <a:pos x="0" y="56"/>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498" name="Freeform 450"/>
          <p:cNvSpPr>
            <a:spLocks/>
          </p:cNvSpPr>
          <p:nvPr>
            <p:custDataLst>
              <p:tags r:id="rId286"/>
            </p:custDataLst>
          </p:nvPr>
        </p:nvSpPr>
        <p:spPr bwMode="auto">
          <a:xfrm>
            <a:off x="2392040" y="3857427"/>
            <a:ext cx="298450" cy="523875"/>
          </a:xfrm>
          <a:custGeom>
            <a:avLst/>
            <a:gdLst/>
            <a:ahLst/>
            <a:cxnLst>
              <a:cxn ang="0">
                <a:pos x="671" y="573"/>
              </a:cxn>
              <a:cxn ang="0">
                <a:pos x="680" y="550"/>
              </a:cxn>
              <a:cxn ang="0">
                <a:pos x="671" y="491"/>
              </a:cxn>
              <a:cxn ang="0">
                <a:pos x="659" y="423"/>
              </a:cxn>
              <a:cxn ang="0">
                <a:pos x="678" y="389"/>
              </a:cxn>
              <a:cxn ang="0">
                <a:pos x="557" y="361"/>
              </a:cxn>
              <a:cxn ang="0">
                <a:pos x="533" y="326"/>
              </a:cxn>
              <a:cxn ang="0">
                <a:pos x="462" y="310"/>
              </a:cxn>
              <a:cxn ang="0">
                <a:pos x="402" y="270"/>
              </a:cxn>
              <a:cxn ang="0">
                <a:pos x="375" y="201"/>
              </a:cxn>
              <a:cxn ang="0">
                <a:pos x="375" y="133"/>
              </a:cxn>
              <a:cxn ang="0">
                <a:pos x="395" y="84"/>
              </a:cxn>
              <a:cxn ang="0">
                <a:pos x="435" y="48"/>
              </a:cxn>
              <a:cxn ang="0">
                <a:pos x="463" y="11"/>
              </a:cxn>
              <a:cxn ang="0">
                <a:pos x="389" y="39"/>
              </a:cxn>
              <a:cxn ang="0">
                <a:pos x="335" y="68"/>
              </a:cxn>
              <a:cxn ang="0">
                <a:pos x="304" y="78"/>
              </a:cxn>
              <a:cxn ang="0">
                <a:pos x="278" y="84"/>
              </a:cxn>
              <a:cxn ang="0">
                <a:pos x="241" y="81"/>
              </a:cxn>
              <a:cxn ang="0">
                <a:pos x="217" y="108"/>
              </a:cxn>
              <a:cxn ang="0">
                <a:pos x="196" y="175"/>
              </a:cxn>
              <a:cxn ang="0">
                <a:pos x="157" y="227"/>
              </a:cxn>
              <a:cxn ang="0">
                <a:pos x="107" y="284"/>
              </a:cxn>
              <a:cxn ang="0">
                <a:pos x="90" y="317"/>
              </a:cxn>
              <a:cxn ang="0">
                <a:pos x="86" y="356"/>
              </a:cxn>
              <a:cxn ang="0">
                <a:pos x="97" y="382"/>
              </a:cxn>
              <a:cxn ang="0">
                <a:pos x="97" y="451"/>
              </a:cxn>
              <a:cxn ang="0">
                <a:pos x="95" y="525"/>
              </a:cxn>
              <a:cxn ang="0">
                <a:pos x="72" y="563"/>
              </a:cxn>
              <a:cxn ang="0">
                <a:pos x="37" y="592"/>
              </a:cxn>
              <a:cxn ang="0">
                <a:pos x="11" y="612"/>
              </a:cxn>
              <a:cxn ang="0">
                <a:pos x="30" y="668"/>
              </a:cxn>
              <a:cxn ang="0">
                <a:pos x="123" y="725"/>
              </a:cxn>
              <a:cxn ang="0">
                <a:pos x="175" y="728"/>
              </a:cxn>
              <a:cxn ang="0">
                <a:pos x="234" y="746"/>
              </a:cxn>
              <a:cxn ang="0">
                <a:pos x="299" y="795"/>
              </a:cxn>
              <a:cxn ang="0">
                <a:pos x="337" y="850"/>
              </a:cxn>
              <a:cxn ang="0">
                <a:pos x="367" y="881"/>
              </a:cxn>
              <a:cxn ang="0">
                <a:pos x="412" y="886"/>
              </a:cxn>
              <a:cxn ang="0">
                <a:pos x="462" y="876"/>
              </a:cxn>
              <a:cxn ang="0">
                <a:pos x="492" y="878"/>
              </a:cxn>
              <a:cxn ang="0">
                <a:pos x="515" y="904"/>
              </a:cxn>
              <a:cxn ang="0">
                <a:pos x="513" y="922"/>
              </a:cxn>
              <a:cxn ang="0">
                <a:pos x="488" y="937"/>
              </a:cxn>
              <a:cxn ang="0">
                <a:pos x="488" y="963"/>
              </a:cxn>
              <a:cxn ang="0">
                <a:pos x="511" y="994"/>
              </a:cxn>
              <a:cxn ang="0">
                <a:pos x="542" y="962"/>
              </a:cxn>
              <a:cxn ang="0">
                <a:pos x="566" y="861"/>
              </a:cxn>
              <a:cxn ang="0">
                <a:pos x="571" y="803"/>
              </a:cxn>
              <a:cxn ang="0">
                <a:pos x="555" y="771"/>
              </a:cxn>
              <a:cxn ang="0">
                <a:pos x="523" y="749"/>
              </a:cxn>
              <a:cxn ang="0">
                <a:pos x="521" y="723"/>
              </a:cxn>
              <a:cxn ang="0">
                <a:pos x="566" y="700"/>
              </a:cxn>
              <a:cxn ang="0">
                <a:pos x="556" y="665"/>
              </a:cxn>
              <a:cxn ang="0">
                <a:pos x="556" y="649"/>
              </a:cxn>
              <a:cxn ang="0">
                <a:pos x="655" y="628"/>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499" name="Freeform 451"/>
          <p:cNvSpPr>
            <a:spLocks/>
          </p:cNvSpPr>
          <p:nvPr>
            <p:custDataLst>
              <p:tags r:id="rId287"/>
            </p:custDataLst>
          </p:nvPr>
        </p:nvSpPr>
        <p:spPr bwMode="auto">
          <a:xfrm>
            <a:off x="4644703" y="4125714"/>
            <a:ext cx="187325" cy="274638"/>
          </a:xfrm>
          <a:custGeom>
            <a:avLst/>
            <a:gdLst/>
            <a:ahLst/>
            <a:cxnLst>
              <a:cxn ang="0">
                <a:pos x="429" y="22"/>
              </a:cxn>
              <a:cxn ang="0">
                <a:pos x="428" y="43"/>
              </a:cxn>
              <a:cxn ang="0">
                <a:pos x="424" y="54"/>
              </a:cxn>
              <a:cxn ang="0">
                <a:pos x="415" y="67"/>
              </a:cxn>
              <a:cxn ang="0">
                <a:pos x="413" y="81"/>
              </a:cxn>
              <a:cxn ang="0">
                <a:pos x="414" y="160"/>
              </a:cxn>
              <a:cxn ang="0">
                <a:pos x="408" y="207"/>
              </a:cxn>
              <a:cxn ang="0">
                <a:pos x="396" y="241"/>
              </a:cxn>
              <a:cxn ang="0">
                <a:pos x="372" y="278"/>
              </a:cxn>
              <a:cxn ang="0">
                <a:pos x="338" y="309"/>
              </a:cxn>
              <a:cxn ang="0">
                <a:pos x="319" y="333"/>
              </a:cxn>
              <a:cxn ang="0">
                <a:pos x="312" y="412"/>
              </a:cxn>
              <a:cxn ang="0">
                <a:pos x="304" y="439"/>
              </a:cxn>
              <a:cxn ang="0">
                <a:pos x="290" y="448"/>
              </a:cxn>
              <a:cxn ang="0">
                <a:pos x="269" y="455"/>
              </a:cxn>
              <a:cxn ang="0">
                <a:pos x="253" y="472"/>
              </a:cxn>
              <a:cxn ang="0">
                <a:pos x="234" y="500"/>
              </a:cxn>
              <a:cxn ang="0">
                <a:pos x="223" y="505"/>
              </a:cxn>
              <a:cxn ang="0">
                <a:pos x="201" y="504"/>
              </a:cxn>
              <a:cxn ang="0">
                <a:pos x="189" y="498"/>
              </a:cxn>
              <a:cxn ang="0">
                <a:pos x="145" y="500"/>
              </a:cxn>
              <a:cxn ang="0">
                <a:pos x="123" y="500"/>
              </a:cxn>
              <a:cxn ang="0">
                <a:pos x="113" y="494"/>
              </a:cxn>
              <a:cxn ang="0">
                <a:pos x="95" y="493"/>
              </a:cxn>
              <a:cxn ang="0">
                <a:pos x="78" y="502"/>
              </a:cxn>
              <a:cxn ang="0">
                <a:pos x="62" y="519"/>
              </a:cxn>
              <a:cxn ang="0">
                <a:pos x="27" y="491"/>
              </a:cxn>
              <a:cxn ang="0">
                <a:pos x="6" y="447"/>
              </a:cxn>
              <a:cxn ang="0">
                <a:pos x="25" y="430"/>
              </a:cxn>
              <a:cxn ang="0">
                <a:pos x="42" y="424"/>
              </a:cxn>
              <a:cxn ang="0">
                <a:pos x="61" y="428"/>
              </a:cxn>
              <a:cxn ang="0">
                <a:pos x="58" y="418"/>
              </a:cxn>
              <a:cxn ang="0">
                <a:pos x="45" y="386"/>
              </a:cxn>
              <a:cxn ang="0">
                <a:pos x="47" y="366"/>
              </a:cxn>
              <a:cxn ang="0">
                <a:pos x="57" y="356"/>
              </a:cxn>
              <a:cxn ang="0">
                <a:pos x="71" y="352"/>
              </a:cxn>
              <a:cxn ang="0">
                <a:pos x="89" y="337"/>
              </a:cxn>
              <a:cxn ang="0">
                <a:pos x="104" y="333"/>
              </a:cxn>
              <a:cxn ang="0">
                <a:pos x="115" y="342"/>
              </a:cxn>
              <a:cxn ang="0">
                <a:pos x="135" y="359"/>
              </a:cxn>
              <a:cxn ang="0">
                <a:pos x="154" y="351"/>
              </a:cxn>
              <a:cxn ang="0">
                <a:pos x="181" y="353"/>
              </a:cxn>
              <a:cxn ang="0">
                <a:pos x="199" y="340"/>
              </a:cxn>
              <a:cxn ang="0">
                <a:pos x="210" y="315"/>
              </a:cxn>
              <a:cxn ang="0">
                <a:pos x="213" y="290"/>
              </a:cxn>
              <a:cxn ang="0">
                <a:pos x="215" y="269"/>
              </a:cxn>
              <a:cxn ang="0">
                <a:pos x="201" y="236"/>
              </a:cxn>
              <a:cxn ang="0">
                <a:pos x="188" y="203"/>
              </a:cxn>
              <a:cxn ang="0">
                <a:pos x="207" y="177"/>
              </a:cxn>
              <a:cxn ang="0">
                <a:pos x="210" y="164"/>
              </a:cxn>
              <a:cxn ang="0">
                <a:pos x="200" y="155"/>
              </a:cxn>
              <a:cxn ang="0">
                <a:pos x="197" y="137"/>
              </a:cxn>
              <a:cxn ang="0">
                <a:pos x="188" y="129"/>
              </a:cxn>
              <a:cxn ang="0">
                <a:pos x="161" y="132"/>
              </a:cxn>
              <a:cxn ang="0">
                <a:pos x="137" y="131"/>
              </a:cxn>
              <a:cxn ang="0">
                <a:pos x="125" y="119"/>
              </a:cxn>
              <a:cxn ang="0">
                <a:pos x="123" y="103"/>
              </a:cxn>
              <a:cxn ang="0">
                <a:pos x="132" y="76"/>
              </a:cxn>
              <a:cxn ang="0">
                <a:pos x="306" y="38"/>
              </a:cxn>
              <a:cxn ang="0">
                <a:pos x="323" y="17"/>
              </a:cxn>
              <a:cxn ang="0">
                <a:pos x="343" y="7"/>
              </a:cxn>
              <a:cxn ang="0">
                <a:pos x="374" y="5"/>
              </a:cxn>
              <a:cxn ang="0">
                <a:pos x="408" y="4"/>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00" name="Freeform 452"/>
          <p:cNvSpPr>
            <a:spLocks/>
          </p:cNvSpPr>
          <p:nvPr>
            <p:custDataLst>
              <p:tags r:id="rId288"/>
            </p:custDataLst>
          </p:nvPr>
        </p:nvSpPr>
        <p:spPr bwMode="auto">
          <a:xfrm>
            <a:off x="4676453" y="2768402"/>
            <a:ext cx="127000" cy="114300"/>
          </a:xfrm>
          <a:custGeom>
            <a:avLst/>
            <a:gdLst/>
            <a:ahLst/>
            <a:cxnLst>
              <a:cxn ang="0">
                <a:pos x="259" y="93"/>
              </a:cxn>
              <a:cxn ang="0">
                <a:pos x="166" y="77"/>
              </a:cxn>
              <a:cxn ang="0">
                <a:pos x="152" y="79"/>
              </a:cxn>
              <a:cxn ang="0">
                <a:pos x="139" y="79"/>
              </a:cxn>
              <a:cxn ang="0">
                <a:pos x="126" y="77"/>
              </a:cxn>
              <a:cxn ang="0">
                <a:pos x="119" y="93"/>
              </a:cxn>
              <a:cxn ang="0">
                <a:pos x="144" y="131"/>
              </a:cxn>
              <a:cxn ang="0">
                <a:pos x="168" y="157"/>
              </a:cxn>
              <a:cxn ang="0">
                <a:pos x="189" y="185"/>
              </a:cxn>
              <a:cxn ang="0">
                <a:pos x="197" y="202"/>
              </a:cxn>
              <a:cxn ang="0">
                <a:pos x="205" y="222"/>
              </a:cxn>
              <a:cxn ang="0">
                <a:pos x="175" y="223"/>
              </a:cxn>
              <a:cxn ang="0">
                <a:pos x="161" y="222"/>
              </a:cxn>
              <a:cxn ang="0">
                <a:pos x="146" y="216"/>
              </a:cxn>
              <a:cxn ang="0">
                <a:pos x="134" y="209"/>
              </a:cxn>
              <a:cxn ang="0">
                <a:pos x="127" y="198"/>
              </a:cxn>
              <a:cxn ang="0">
                <a:pos x="121" y="187"/>
              </a:cxn>
              <a:cxn ang="0">
                <a:pos x="113" y="180"/>
              </a:cxn>
              <a:cxn ang="0">
                <a:pos x="91" y="145"/>
              </a:cxn>
              <a:cxn ang="0">
                <a:pos x="68" y="113"/>
              </a:cxn>
              <a:cxn ang="0">
                <a:pos x="55" y="99"/>
              </a:cxn>
              <a:cxn ang="0">
                <a:pos x="42" y="87"/>
              </a:cxn>
              <a:cxn ang="0">
                <a:pos x="27" y="79"/>
              </a:cxn>
              <a:cxn ang="0">
                <a:pos x="13" y="75"/>
              </a:cxn>
              <a:cxn ang="0">
                <a:pos x="4" y="65"/>
              </a:cxn>
              <a:cxn ang="0">
                <a:pos x="1" y="58"/>
              </a:cxn>
              <a:cxn ang="0">
                <a:pos x="0" y="49"/>
              </a:cxn>
              <a:cxn ang="0">
                <a:pos x="40" y="55"/>
              </a:cxn>
              <a:cxn ang="0">
                <a:pos x="70" y="55"/>
              </a:cxn>
              <a:cxn ang="0">
                <a:pos x="91" y="50"/>
              </a:cxn>
              <a:cxn ang="0">
                <a:pos x="106" y="41"/>
              </a:cxn>
              <a:cxn ang="0">
                <a:pos x="127" y="20"/>
              </a:cxn>
              <a:cxn ang="0">
                <a:pos x="138" y="9"/>
              </a:cxn>
              <a:cxn ang="0">
                <a:pos x="152" y="0"/>
              </a:cxn>
              <a:cxn ang="0">
                <a:pos x="172" y="14"/>
              </a:cxn>
              <a:cxn ang="0">
                <a:pos x="194" y="26"/>
              </a:cxn>
              <a:cxn ang="0">
                <a:pos x="218" y="34"/>
              </a:cxn>
              <a:cxn ang="0">
                <a:pos x="246" y="37"/>
              </a:cxn>
              <a:cxn ang="0">
                <a:pos x="262" y="34"/>
              </a:cxn>
              <a:cxn ang="0">
                <a:pos x="279" y="31"/>
              </a:cxn>
              <a:cxn ang="0">
                <a:pos x="285" y="47"/>
              </a:cxn>
              <a:cxn ang="0">
                <a:pos x="287" y="49"/>
              </a:cxn>
              <a:cxn ang="0">
                <a:pos x="292" y="69"/>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01" name="Freeform 453"/>
          <p:cNvSpPr>
            <a:spLocks/>
          </p:cNvSpPr>
          <p:nvPr>
            <p:custDataLst>
              <p:tags r:id="rId289"/>
            </p:custDataLst>
          </p:nvPr>
        </p:nvSpPr>
        <p:spPr bwMode="auto">
          <a:xfrm>
            <a:off x="4627240" y="2627114"/>
            <a:ext cx="168275" cy="77788"/>
          </a:xfrm>
          <a:custGeom>
            <a:avLst/>
            <a:gdLst/>
            <a:ahLst/>
            <a:cxnLst>
              <a:cxn ang="0">
                <a:pos x="375" y="94"/>
              </a:cxn>
              <a:cxn ang="0">
                <a:pos x="360" y="101"/>
              </a:cxn>
              <a:cxn ang="0">
                <a:pos x="354" y="108"/>
              </a:cxn>
              <a:cxn ang="0">
                <a:pos x="347" y="117"/>
              </a:cxn>
              <a:cxn ang="0">
                <a:pos x="333" y="127"/>
              </a:cxn>
              <a:cxn ang="0">
                <a:pos x="320" y="131"/>
              </a:cxn>
              <a:cxn ang="0">
                <a:pos x="311" y="132"/>
              </a:cxn>
              <a:cxn ang="0">
                <a:pos x="301" y="130"/>
              </a:cxn>
              <a:cxn ang="0">
                <a:pos x="291" y="126"/>
              </a:cxn>
              <a:cxn ang="0">
                <a:pos x="281" y="119"/>
              </a:cxn>
              <a:cxn ang="0">
                <a:pos x="275" y="116"/>
              </a:cxn>
              <a:cxn ang="0">
                <a:pos x="269" y="118"/>
              </a:cxn>
              <a:cxn ang="0">
                <a:pos x="267" y="123"/>
              </a:cxn>
              <a:cxn ang="0">
                <a:pos x="266" y="140"/>
              </a:cxn>
              <a:cxn ang="0">
                <a:pos x="257" y="145"/>
              </a:cxn>
              <a:cxn ang="0">
                <a:pos x="244" y="140"/>
              </a:cxn>
              <a:cxn ang="0">
                <a:pos x="229" y="131"/>
              </a:cxn>
              <a:cxn ang="0">
                <a:pos x="113" y="141"/>
              </a:cxn>
              <a:cxn ang="0">
                <a:pos x="80" y="124"/>
              </a:cxn>
              <a:cxn ang="0">
                <a:pos x="58" y="109"/>
              </a:cxn>
              <a:cxn ang="0">
                <a:pos x="45" y="94"/>
              </a:cxn>
              <a:cxn ang="0">
                <a:pos x="37" y="82"/>
              </a:cxn>
              <a:cxn ang="0">
                <a:pos x="26" y="59"/>
              </a:cxn>
              <a:cxn ang="0">
                <a:pos x="16" y="48"/>
              </a:cxn>
              <a:cxn ang="0">
                <a:pos x="0" y="36"/>
              </a:cxn>
              <a:cxn ang="0">
                <a:pos x="29" y="40"/>
              </a:cxn>
              <a:cxn ang="0">
                <a:pos x="52" y="38"/>
              </a:cxn>
              <a:cxn ang="0">
                <a:pos x="72" y="33"/>
              </a:cxn>
              <a:cxn ang="0">
                <a:pos x="87" y="25"/>
              </a:cxn>
              <a:cxn ang="0">
                <a:pos x="119" y="8"/>
              </a:cxn>
              <a:cxn ang="0">
                <a:pos x="138" y="2"/>
              </a:cxn>
              <a:cxn ang="0">
                <a:pos x="159" y="0"/>
              </a:cxn>
              <a:cxn ang="0">
                <a:pos x="200" y="23"/>
              </a:cxn>
              <a:cxn ang="0">
                <a:pos x="244" y="45"/>
              </a:cxn>
              <a:cxn ang="0">
                <a:pos x="292" y="67"/>
              </a:cxn>
              <a:cxn ang="0">
                <a:pos x="333" y="80"/>
              </a:cxn>
              <a:cxn ang="0">
                <a:pos x="354" y="86"/>
              </a:cxn>
              <a:cxn ang="0">
                <a:pos x="379" y="92"/>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FFFF0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02" name="Freeform 454"/>
          <p:cNvSpPr>
            <a:spLocks/>
          </p:cNvSpPr>
          <p:nvPr>
            <p:custDataLst>
              <p:tags r:id="rId290"/>
            </p:custDataLst>
          </p:nvPr>
        </p:nvSpPr>
        <p:spPr bwMode="auto">
          <a:xfrm>
            <a:off x="4590728" y="2482652"/>
            <a:ext cx="30162" cy="60325"/>
          </a:xfrm>
          <a:custGeom>
            <a:avLst/>
            <a:gdLst/>
            <a:ahLst/>
            <a:cxnLst>
              <a:cxn ang="0">
                <a:pos x="0" y="0"/>
              </a:cxn>
              <a:cxn ang="0">
                <a:pos x="0" y="9"/>
              </a:cxn>
              <a:cxn ang="0">
                <a:pos x="0" y="18"/>
              </a:cxn>
              <a:cxn ang="0">
                <a:pos x="1" y="24"/>
              </a:cxn>
              <a:cxn ang="0">
                <a:pos x="2" y="30"/>
              </a:cxn>
              <a:cxn ang="0">
                <a:pos x="3" y="36"/>
              </a:cxn>
              <a:cxn ang="0">
                <a:pos x="6" y="42"/>
              </a:cxn>
              <a:cxn ang="0">
                <a:pos x="12" y="55"/>
              </a:cxn>
              <a:cxn ang="0">
                <a:pos x="21" y="67"/>
              </a:cxn>
              <a:cxn ang="0">
                <a:pos x="28" y="65"/>
              </a:cxn>
              <a:cxn ang="0">
                <a:pos x="35" y="61"/>
              </a:cxn>
              <a:cxn ang="0">
                <a:pos x="42" y="58"/>
              </a:cxn>
              <a:cxn ang="0">
                <a:pos x="48" y="53"/>
              </a:cxn>
              <a:cxn ang="0">
                <a:pos x="53" y="47"/>
              </a:cxn>
              <a:cxn ang="0">
                <a:pos x="57" y="40"/>
              </a:cxn>
              <a:cxn ang="0">
                <a:pos x="59" y="32"/>
              </a:cxn>
              <a:cxn ang="0">
                <a:pos x="61" y="24"/>
              </a:cxn>
              <a:cxn ang="0">
                <a:pos x="53" y="14"/>
              </a:cxn>
              <a:cxn ang="0">
                <a:pos x="41" y="0"/>
              </a:cxn>
              <a:cxn ang="0">
                <a:pos x="28" y="3"/>
              </a:cxn>
              <a:cxn ang="0">
                <a:pos x="18" y="4"/>
              </a:cxn>
              <a:cxn ang="0">
                <a:pos x="13" y="4"/>
              </a:cxn>
              <a:cxn ang="0">
                <a:pos x="10" y="3"/>
              </a:cxn>
              <a:cxn ang="0">
                <a:pos x="6" y="2"/>
              </a:cxn>
              <a:cxn ang="0">
                <a:pos x="0" y="0"/>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03" name="Freeform 455"/>
          <p:cNvSpPr>
            <a:spLocks/>
          </p:cNvSpPr>
          <p:nvPr>
            <p:custDataLst>
              <p:tags r:id="rId291"/>
            </p:custDataLst>
          </p:nvPr>
        </p:nvSpPr>
        <p:spPr bwMode="auto">
          <a:xfrm>
            <a:off x="4562153" y="2487414"/>
            <a:ext cx="25400" cy="58738"/>
          </a:xfrm>
          <a:custGeom>
            <a:avLst/>
            <a:gdLst/>
            <a:ahLst/>
            <a:cxnLst>
              <a:cxn ang="0">
                <a:pos x="0" y="6"/>
              </a:cxn>
              <a:cxn ang="0">
                <a:pos x="0" y="24"/>
              </a:cxn>
              <a:cxn ang="0">
                <a:pos x="5" y="32"/>
              </a:cxn>
              <a:cxn ang="0">
                <a:pos x="10" y="40"/>
              </a:cxn>
              <a:cxn ang="0">
                <a:pos x="16" y="45"/>
              </a:cxn>
              <a:cxn ang="0">
                <a:pos x="21" y="49"/>
              </a:cxn>
              <a:cxn ang="0">
                <a:pos x="27" y="52"/>
              </a:cxn>
              <a:cxn ang="0">
                <a:pos x="33" y="54"/>
              </a:cxn>
              <a:cxn ang="0">
                <a:pos x="40" y="55"/>
              </a:cxn>
              <a:cxn ang="0">
                <a:pos x="46" y="55"/>
              </a:cxn>
              <a:cxn ang="0">
                <a:pos x="53" y="52"/>
              </a:cxn>
              <a:cxn ang="0">
                <a:pos x="60" y="49"/>
              </a:cxn>
              <a:cxn ang="0">
                <a:pos x="50" y="34"/>
              </a:cxn>
              <a:cxn ang="0">
                <a:pos x="42" y="22"/>
              </a:cxn>
              <a:cxn ang="0">
                <a:pos x="39" y="17"/>
              </a:cxn>
              <a:cxn ang="0">
                <a:pos x="35" y="12"/>
              </a:cxn>
              <a:cxn ang="0">
                <a:pos x="34" y="6"/>
              </a:cxn>
              <a:cxn ang="0">
                <a:pos x="33" y="0"/>
              </a:cxn>
              <a:cxn ang="0">
                <a:pos x="23" y="1"/>
              </a:cxn>
              <a:cxn ang="0">
                <a:pos x="15" y="3"/>
              </a:cxn>
              <a:cxn ang="0">
                <a:pos x="7" y="5"/>
              </a:cxn>
              <a:cxn ang="0">
                <a:pos x="0" y="6"/>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04" name="Freeform 456"/>
          <p:cNvSpPr>
            <a:spLocks/>
          </p:cNvSpPr>
          <p:nvPr>
            <p:custDataLst>
              <p:tags r:id="rId292"/>
            </p:custDataLst>
          </p:nvPr>
        </p:nvSpPr>
        <p:spPr bwMode="auto">
          <a:xfrm>
            <a:off x="4531990" y="2433439"/>
            <a:ext cx="52388" cy="77788"/>
          </a:xfrm>
          <a:custGeom>
            <a:avLst/>
            <a:gdLst/>
            <a:ahLst/>
            <a:cxnLst>
              <a:cxn ang="0">
                <a:pos x="74" y="129"/>
              </a:cxn>
              <a:cxn ang="0">
                <a:pos x="70" y="131"/>
              </a:cxn>
              <a:cxn ang="0">
                <a:pos x="67" y="132"/>
              </a:cxn>
              <a:cxn ang="0">
                <a:pos x="64" y="133"/>
              </a:cxn>
              <a:cxn ang="0">
                <a:pos x="60" y="133"/>
              </a:cxn>
              <a:cxn ang="0">
                <a:pos x="56" y="133"/>
              </a:cxn>
              <a:cxn ang="0">
                <a:pos x="53" y="132"/>
              </a:cxn>
              <a:cxn ang="0">
                <a:pos x="50" y="131"/>
              </a:cxn>
              <a:cxn ang="0">
                <a:pos x="47" y="129"/>
              </a:cxn>
              <a:cxn ang="0">
                <a:pos x="41" y="128"/>
              </a:cxn>
              <a:cxn ang="0">
                <a:pos x="34" y="125"/>
              </a:cxn>
              <a:cxn ang="0">
                <a:pos x="26" y="120"/>
              </a:cxn>
              <a:cxn ang="0">
                <a:pos x="19" y="115"/>
              </a:cxn>
              <a:cxn ang="0">
                <a:pos x="11" y="108"/>
              </a:cxn>
              <a:cxn ang="0">
                <a:pos x="6" y="101"/>
              </a:cxn>
              <a:cxn ang="0">
                <a:pos x="3" y="97"/>
              </a:cxn>
              <a:cxn ang="0">
                <a:pos x="2" y="94"/>
              </a:cxn>
              <a:cxn ang="0">
                <a:pos x="1" y="90"/>
              </a:cxn>
              <a:cxn ang="0">
                <a:pos x="0" y="87"/>
              </a:cxn>
              <a:cxn ang="0">
                <a:pos x="2" y="73"/>
              </a:cxn>
              <a:cxn ang="0">
                <a:pos x="8" y="55"/>
              </a:cxn>
              <a:cxn ang="0">
                <a:pos x="14" y="35"/>
              </a:cxn>
              <a:cxn ang="0">
                <a:pos x="20" y="18"/>
              </a:cxn>
              <a:cxn ang="0">
                <a:pos x="32" y="17"/>
              </a:cxn>
              <a:cxn ang="0">
                <a:pos x="42" y="16"/>
              </a:cxn>
              <a:cxn ang="0">
                <a:pos x="51" y="14"/>
              </a:cxn>
              <a:cxn ang="0">
                <a:pos x="58" y="11"/>
              </a:cxn>
              <a:cxn ang="0">
                <a:pos x="70" y="5"/>
              </a:cxn>
              <a:cxn ang="0">
                <a:pos x="80" y="0"/>
              </a:cxn>
              <a:cxn ang="0">
                <a:pos x="85" y="2"/>
              </a:cxn>
              <a:cxn ang="0">
                <a:pos x="93" y="7"/>
              </a:cxn>
              <a:cxn ang="0">
                <a:pos x="98" y="10"/>
              </a:cxn>
              <a:cxn ang="0">
                <a:pos x="102" y="13"/>
              </a:cxn>
              <a:cxn ang="0">
                <a:pos x="106" y="16"/>
              </a:cxn>
              <a:cxn ang="0">
                <a:pos x="107" y="18"/>
              </a:cxn>
              <a:cxn ang="0">
                <a:pos x="100" y="28"/>
              </a:cxn>
              <a:cxn ang="0">
                <a:pos x="93" y="37"/>
              </a:cxn>
              <a:cxn ang="0">
                <a:pos x="95" y="42"/>
              </a:cxn>
              <a:cxn ang="0">
                <a:pos x="98" y="49"/>
              </a:cxn>
              <a:cxn ang="0">
                <a:pos x="102" y="56"/>
              </a:cxn>
              <a:cxn ang="0">
                <a:pos x="107" y="63"/>
              </a:cxn>
              <a:cxn ang="0">
                <a:pos x="115" y="75"/>
              </a:cxn>
              <a:cxn ang="0">
                <a:pos x="120" y="79"/>
              </a:cxn>
              <a:cxn ang="0">
                <a:pos x="113" y="81"/>
              </a:cxn>
              <a:cxn ang="0">
                <a:pos x="107" y="84"/>
              </a:cxn>
              <a:cxn ang="0">
                <a:pos x="100" y="87"/>
              </a:cxn>
              <a:cxn ang="0">
                <a:pos x="96" y="91"/>
              </a:cxn>
              <a:cxn ang="0">
                <a:pos x="90" y="95"/>
              </a:cxn>
              <a:cxn ang="0">
                <a:pos x="87" y="99"/>
              </a:cxn>
              <a:cxn ang="0">
                <a:pos x="82" y="104"/>
              </a:cxn>
              <a:cxn ang="0">
                <a:pos x="80" y="109"/>
              </a:cxn>
              <a:cxn ang="0">
                <a:pos x="78" y="114"/>
              </a:cxn>
              <a:cxn ang="0">
                <a:pos x="77" y="120"/>
              </a:cxn>
              <a:cxn ang="0">
                <a:pos x="76" y="125"/>
              </a:cxn>
              <a:cxn ang="0">
                <a:pos x="75" y="130"/>
              </a:cxn>
              <a:cxn ang="0">
                <a:pos x="76" y="135"/>
              </a:cxn>
              <a:cxn ang="0">
                <a:pos x="77" y="140"/>
              </a:cxn>
              <a:cxn ang="0">
                <a:pos x="78" y="144"/>
              </a:cxn>
              <a:cxn ang="0">
                <a:pos x="80" y="148"/>
              </a:cxn>
              <a:cxn ang="0">
                <a:pos x="74" y="12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05" name="Freeform 457"/>
          <p:cNvSpPr>
            <a:spLocks/>
          </p:cNvSpPr>
          <p:nvPr>
            <p:custDataLst>
              <p:tags r:id="rId293"/>
            </p:custDataLst>
          </p:nvPr>
        </p:nvSpPr>
        <p:spPr bwMode="auto">
          <a:xfrm>
            <a:off x="4963790" y="3238302"/>
            <a:ext cx="273050" cy="307975"/>
          </a:xfrm>
          <a:custGeom>
            <a:avLst/>
            <a:gdLst/>
            <a:ahLst/>
            <a:cxnLst>
              <a:cxn ang="0">
                <a:pos x="21" y="2"/>
              </a:cxn>
              <a:cxn ang="0">
                <a:pos x="32" y="4"/>
              </a:cxn>
              <a:cxn ang="0">
                <a:pos x="54" y="8"/>
              </a:cxn>
              <a:cxn ang="0">
                <a:pos x="78" y="11"/>
              </a:cxn>
              <a:cxn ang="0">
                <a:pos x="104" y="19"/>
              </a:cxn>
              <a:cxn ang="0">
                <a:pos x="130" y="32"/>
              </a:cxn>
              <a:cxn ang="0">
                <a:pos x="146" y="40"/>
              </a:cxn>
              <a:cxn ang="0">
                <a:pos x="159" y="43"/>
              </a:cxn>
              <a:cxn ang="0">
                <a:pos x="189" y="43"/>
              </a:cxn>
              <a:cxn ang="0">
                <a:pos x="227" y="37"/>
              </a:cxn>
              <a:cxn ang="0">
                <a:pos x="277" y="23"/>
              </a:cxn>
              <a:cxn ang="0">
                <a:pos x="399" y="38"/>
              </a:cxn>
              <a:cxn ang="0">
                <a:pos x="403" y="69"/>
              </a:cxn>
              <a:cxn ang="0">
                <a:pos x="410" y="95"/>
              </a:cxn>
              <a:cxn ang="0">
                <a:pos x="417" y="119"/>
              </a:cxn>
              <a:cxn ang="0">
                <a:pos x="427" y="140"/>
              </a:cxn>
              <a:cxn ang="0">
                <a:pos x="450" y="175"/>
              </a:cxn>
              <a:cxn ang="0">
                <a:pos x="472" y="204"/>
              </a:cxn>
              <a:cxn ang="0">
                <a:pos x="482" y="222"/>
              </a:cxn>
              <a:cxn ang="0">
                <a:pos x="485" y="240"/>
              </a:cxn>
              <a:cxn ang="0">
                <a:pos x="491" y="255"/>
              </a:cxn>
              <a:cxn ang="0">
                <a:pos x="496" y="261"/>
              </a:cxn>
              <a:cxn ang="0">
                <a:pos x="505" y="266"/>
              </a:cxn>
              <a:cxn ang="0">
                <a:pos x="513" y="270"/>
              </a:cxn>
              <a:cxn ang="0">
                <a:pos x="519" y="278"/>
              </a:cxn>
              <a:cxn ang="0">
                <a:pos x="533" y="303"/>
              </a:cxn>
              <a:cxn ang="0">
                <a:pos x="541" y="331"/>
              </a:cxn>
              <a:cxn ang="0">
                <a:pos x="545" y="358"/>
              </a:cxn>
              <a:cxn ang="0">
                <a:pos x="548" y="368"/>
              </a:cxn>
              <a:cxn ang="0">
                <a:pos x="557" y="381"/>
              </a:cxn>
              <a:cxn ang="0">
                <a:pos x="583" y="415"/>
              </a:cxn>
              <a:cxn ang="0">
                <a:pos x="612" y="447"/>
              </a:cxn>
              <a:cxn ang="0">
                <a:pos x="631" y="463"/>
              </a:cxn>
              <a:cxn ang="0">
                <a:pos x="612" y="481"/>
              </a:cxn>
              <a:cxn ang="0">
                <a:pos x="624" y="496"/>
              </a:cxn>
              <a:cxn ang="0">
                <a:pos x="626" y="507"/>
              </a:cxn>
              <a:cxn ang="0">
                <a:pos x="626" y="516"/>
              </a:cxn>
              <a:cxn ang="0">
                <a:pos x="631" y="531"/>
              </a:cxn>
              <a:cxn ang="0">
                <a:pos x="626" y="539"/>
              </a:cxn>
              <a:cxn ang="0">
                <a:pos x="617" y="548"/>
              </a:cxn>
              <a:cxn ang="0">
                <a:pos x="592" y="569"/>
              </a:cxn>
              <a:cxn ang="0">
                <a:pos x="558" y="592"/>
              </a:cxn>
              <a:cxn ang="0">
                <a:pos x="46" y="174"/>
              </a:cxn>
              <a:cxn ang="0">
                <a:pos x="25" y="157"/>
              </a:cxn>
              <a:cxn ang="0">
                <a:pos x="11" y="138"/>
              </a:cxn>
              <a:cxn ang="0">
                <a:pos x="2" y="117"/>
              </a:cxn>
              <a:cxn ang="0">
                <a:pos x="0" y="93"/>
              </a:cxn>
              <a:cxn ang="0">
                <a:pos x="3" y="89"/>
              </a:cxn>
              <a:cxn ang="0">
                <a:pos x="10" y="83"/>
              </a:cxn>
              <a:cxn ang="0">
                <a:pos x="17" y="77"/>
              </a:cxn>
              <a:cxn ang="0">
                <a:pos x="20" y="69"/>
              </a:cxn>
              <a:cxn ang="0">
                <a:pos x="18" y="53"/>
              </a:cxn>
              <a:cxn ang="0">
                <a:pos x="13" y="42"/>
              </a:cxn>
              <a:cxn ang="0">
                <a:pos x="9" y="34"/>
              </a:cxn>
              <a:cxn ang="0">
                <a:pos x="7" y="26"/>
              </a:cxn>
              <a:cxn ang="0">
                <a:pos x="13" y="0"/>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06" name="Freeform 458"/>
          <p:cNvSpPr>
            <a:spLocks/>
          </p:cNvSpPr>
          <p:nvPr>
            <p:custDataLst>
              <p:tags r:id="rId294"/>
            </p:custDataLst>
          </p:nvPr>
        </p:nvSpPr>
        <p:spPr bwMode="auto">
          <a:xfrm>
            <a:off x="4558978" y="2873177"/>
            <a:ext cx="17462" cy="57150"/>
          </a:xfrm>
          <a:custGeom>
            <a:avLst/>
            <a:gdLst/>
            <a:ahLst/>
            <a:cxnLst>
              <a:cxn ang="0">
                <a:pos x="7" y="31"/>
              </a:cxn>
              <a:cxn ang="0">
                <a:pos x="10" y="30"/>
              </a:cxn>
              <a:cxn ang="0">
                <a:pos x="14" y="26"/>
              </a:cxn>
              <a:cxn ang="0">
                <a:pos x="20" y="20"/>
              </a:cxn>
              <a:cxn ang="0">
                <a:pos x="25" y="15"/>
              </a:cxn>
              <a:cxn ang="0">
                <a:pos x="35" y="4"/>
              </a:cxn>
              <a:cxn ang="0">
                <a:pos x="40" y="0"/>
              </a:cxn>
              <a:cxn ang="0">
                <a:pos x="37" y="26"/>
              </a:cxn>
              <a:cxn ang="0">
                <a:pos x="35" y="53"/>
              </a:cxn>
              <a:cxn ang="0">
                <a:pos x="34" y="65"/>
              </a:cxn>
              <a:cxn ang="0">
                <a:pos x="34" y="77"/>
              </a:cxn>
              <a:cxn ang="0">
                <a:pos x="35" y="82"/>
              </a:cxn>
              <a:cxn ang="0">
                <a:pos x="36" y="86"/>
              </a:cxn>
              <a:cxn ang="0">
                <a:pos x="37" y="90"/>
              </a:cxn>
              <a:cxn ang="0">
                <a:pos x="40" y="93"/>
              </a:cxn>
              <a:cxn ang="0">
                <a:pos x="26" y="93"/>
              </a:cxn>
              <a:cxn ang="0">
                <a:pos x="13" y="93"/>
              </a:cxn>
              <a:cxn ang="0">
                <a:pos x="11" y="92"/>
              </a:cxn>
              <a:cxn ang="0">
                <a:pos x="8" y="91"/>
              </a:cxn>
              <a:cxn ang="0">
                <a:pos x="6" y="88"/>
              </a:cxn>
              <a:cxn ang="0">
                <a:pos x="4" y="86"/>
              </a:cxn>
              <a:cxn ang="0">
                <a:pos x="1" y="80"/>
              </a:cxn>
              <a:cxn ang="0">
                <a:pos x="0" y="73"/>
              </a:cxn>
              <a:cxn ang="0">
                <a:pos x="1" y="64"/>
              </a:cxn>
              <a:cxn ang="0">
                <a:pos x="3" y="50"/>
              </a:cxn>
              <a:cxn ang="0">
                <a:pos x="6" y="37"/>
              </a:cxn>
              <a:cxn ang="0">
                <a:pos x="7" y="31"/>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07" name="Freeform 459"/>
          <p:cNvSpPr>
            <a:spLocks/>
          </p:cNvSpPr>
          <p:nvPr>
            <p:custDataLst>
              <p:tags r:id="rId295"/>
            </p:custDataLst>
          </p:nvPr>
        </p:nvSpPr>
        <p:spPr bwMode="auto">
          <a:xfrm>
            <a:off x="4211960" y="2636912"/>
            <a:ext cx="295275" cy="273050"/>
          </a:xfrm>
          <a:custGeom>
            <a:avLst/>
            <a:gdLst/>
            <a:ahLst/>
            <a:cxnLst>
              <a:cxn ang="0">
                <a:pos x="149" y="445"/>
              </a:cxn>
              <a:cxn ang="0">
                <a:pos x="151" y="431"/>
              </a:cxn>
              <a:cxn ang="0">
                <a:pos x="146" y="400"/>
              </a:cxn>
              <a:cxn ang="0">
                <a:pos x="151" y="353"/>
              </a:cxn>
              <a:cxn ang="0">
                <a:pos x="146" y="298"/>
              </a:cxn>
              <a:cxn ang="0">
                <a:pos x="134" y="251"/>
              </a:cxn>
              <a:cxn ang="0">
                <a:pos x="109" y="241"/>
              </a:cxn>
              <a:cxn ang="0">
                <a:pos x="20" y="192"/>
              </a:cxn>
              <a:cxn ang="0">
                <a:pos x="24" y="171"/>
              </a:cxn>
              <a:cxn ang="0">
                <a:pos x="36" y="159"/>
              </a:cxn>
              <a:cxn ang="0">
                <a:pos x="48" y="148"/>
              </a:cxn>
              <a:cxn ang="0">
                <a:pos x="100" y="155"/>
              </a:cxn>
              <a:cxn ang="0">
                <a:pos x="125" y="152"/>
              </a:cxn>
              <a:cxn ang="0">
                <a:pos x="147" y="157"/>
              </a:cxn>
              <a:cxn ang="0">
                <a:pos x="165" y="94"/>
              </a:cxn>
              <a:cxn ang="0">
                <a:pos x="185" y="109"/>
              </a:cxn>
              <a:cxn ang="0">
                <a:pos x="207" y="110"/>
              </a:cxn>
              <a:cxn ang="0">
                <a:pos x="236" y="99"/>
              </a:cxn>
              <a:cxn ang="0">
                <a:pos x="264" y="80"/>
              </a:cxn>
              <a:cxn ang="0">
                <a:pos x="289" y="57"/>
              </a:cxn>
              <a:cxn ang="0">
                <a:pos x="308" y="32"/>
              </a:cxn>
              <a:cxn ang="0">
                <a:pos x="318" y="12"/>
              </a:cxn>
              <a:cxn ang="0">
                <a:pos x="370" y="4"/>
              </a:cxn>
              <a:cxn ang="0">
                <a:pos x="404" y="32"/>
              </a:cxn>
              <a:cxn ang="0">
                <a:pos x="457" y="61"/>
              </a:cxn>
              <a:cxn ang="0">
                <a:pos x="511" y="90"/>
              </a:cxn>
              <a:cxn ang="0">
                <a:pos x="552" y="107"/>
              </a:cxn>
              <a:cxn ang="0">
                <a:pos x="578" y="116"/>
              </a:cxn>
              <a:cxn ang="0">
                <a:pos x="623" y="121"/>
              </a:cxn>
              <a:cxn ang="0">
                <a:pos x="658" y="136"/>
              </a:cxn>
              <a:cxn ang="0">
                <a:pos x="645" y="166"/>
              </a:cxn>
              <a:cxn ang="0">
                <a:pos x="620" y="236"/>
              </a:cxn>
              <a:cxn ang="0">
                <a:pos x="598" y="272"/>
              </a:cxn>
              <a:cxn ang="0">
                <a:pos x="585" y="286"/>
              </a:cxn>
              <a:cxn ang="0">
                <a:pos x="599" y="298"/>
              </a:cxn>
              <a:cxn ang="0">
                <a:pos x="618" y="307"/>
              </a:cxn>
              <a:cxn ang="0">
                <a:pos x="623" y="334"/>
              </a:cxn>
              <a:cxn ang="0">
                <a:pos x="620" y="347"/>
              </a:cxn>
              <a:cxn ang="0">
                <a:pos x="618" y="372"/>
              </a:cxn>
              <a:cxn ang="0">
                <a:pos x="622" y="399"/>
              </a:cxn>
              <a:cxn ang="0">
                <a:pos x="632" y="423"/>
              </a:cxn>
              <a:cxn ang="0">
                <a:pos x="608" y="457"/>
              </a:cxn>
              <a:cxn ang="0">
                <a:pos x="569" y="484"/>
              </a:cxn>
              <a:cxn ang="0">
                <a:pos x="542" y="489"/>
              </a:cxn>
              <a:cxn ang="0">
                <a:pos x="509" y="481"/>
              </a:cxn>
              <a:cxn ang="0">
                <a:pos x="477" y="460"/>
              </a:cxn>
              <a:cxn ang="0">
                <a:pos x="463" y="456"/>
              </a:cxn>
              <a:cxn ang="0">
                <a:pos x="443" y="457"/>
              </a:cxn>
              <a:cxn ang="0">
                <a:pos x="423" y="465"/>
              </a:cxn>
              <a:cxn ang="0">
                <a:pos x="406" y="477"/>
              </a:cxn>
              <a:cxn ang="0">
                <a:pos x="388" y="503"/>
              </a:cxn>
              <a:cxn ang="0">
                <a:pos x="385" y="517"/>
              </a:cxn>
              <a:cxn ang="0">
                <a:pos x="333" y="515"/>
              </a:cxn>
              <a:cxn ang="0">
                <a:pos x="317" y="507"/>
              </a:cxn>
              <a:cxn ang="0">
                <a:pos x="307" y="500"/>
              </a:cxn>
              <a:cxn ang="0">
                <a:pos x="296" y="508"/>
              </a:cxn>
              <a:cxn ang="0">
                <a:pos x="287" y="516"/>
              </a:cxn>
              <a:cxn ang="0">
                <a:pos x="268" y="516"/>
              </a:cxn>
              <a:cxn ang="0">
                <a:pos x="227" y="506"/>
              </a:cxn>
              <a:cxn ang="0">
                <a:pos x="185" y="487"/>
              </a:cxn>
              <a:cxn ang="0">
                <a:pos x="160" y="469"/>
              </a:cxn>
              <a:cxn ang="0">
                <a:pos x="146" y="450"/>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08" name="Freeform 460"/>
          <p:cNvSpPr>
            <a:spLocks/>
          </p:cNvSpPr>
          <p:nvPr>
            <p:custDataLst>
              <p:tags r:id="rId296"/>
            </p:custDataLst>
          </p:nvPr>
        </p:nvSpPr>
        <p:spPr bwMode="auto">
          <a:xfrm>
            <a:off x="5279703" y="2858889"/>
            <a:ext cx="150812" cy="82550"/>
          </a:xfrm>
          <a:custGeom>
            <a:avLst/>
            <a:gdLst/>
            <a:ahLst/>
            <a:cxnLst>
              <a:cxn ang="0">
                <a:pos x="332" y="91"/>
              </a:cxn>
              <a:cxn ang="0">
                <a:pos x="352" y="153"/>
              </a:cxn>
              <a:cxn ang="0">
                <a:pos x="326" y="141"/>
              </a:cxn>
              <a:cxn ang="0">
                <a:pos x="299" y="129"/>
              </a:cxn>
              <a:cxn ang="0">
                <a:pos x="266" y="141"/>
              </a:cxn>
              <a:cxn ang="0">
                <a:pos x="232" y="141"/>
              </a:cxn>
              <a:cxn ang="0">
                <a:pos x="227" y="135"/>
              </a:cxn>
              <a:cxn ang="0">
                <a:pos x="226" y="135"/>
              </a:cxn>
              <a:cxn ang="0">
                <a:pos x="219" y="129"/>
              </a:cxn>
              <a:cxn ang="0">
                <a:pos x="213" y="125"/>
              </a:cxn>
              <a:cxn ang="0">
                <a:pos x="205" y="121"/>
              </a:cxn>
              <a:cxn ang="0">
                <a:pos x="197" y="118"/>
              </a:cxn>
              <a:cxn ang="0">
                <a:pos x="181" y="113"/>
              </a:cxn>
              <a:cxn ang="0">
                <a:pos x="163" y="110"/>
              </a:cxn>
              <a:cxn ang="0">
                <a:pos x="126" y="107"/>
              </a:cxn>
              <a:cxn ang="0">
                <a:pos x="86" y="104"/>
              </a:cxn>
              <a:cxn ang="0">
                <a:pos x="85" y="94"/>
              </a:cxn>
              <a:cxn ang="0">
                <a:pos x="82" y="84"/>
              </a:cxn>
              <a:cxn ang="0">
                <a:pos x="80" y="75"/>
              </a:cxn>
              <a:cxn ang="0">
                <a:pos x="75" y="67"/>
              </a:cxn>
              <a:cxn ang="0">
                <a:pos x="71" y="59"/>
              </a:cxn>
              <a:cxn ang="0">
                <a:pos x="67" y="52"/>
              </a:cxn>
              <a:cxn ang="0">
                <a:pos x="61" y="44"/>
              </a:cxn>
              <a:cxn ang="0">
                <a:pos x="56" y="37"/>
              </a:cxn>
              <a:cxn ang="0">
                <a:pos x="44" y="26"/>
              </a:cxn>
              <a:cxn ang="0">
                <a:pos x="29" y="16"/>
              </a:cxn>
              <a:cxn ang="0">
                <a:pos x="15" y="7"/>
              </a:cxn>
              <a:cxn ang="0">
                <a:pos x="0" y="0"/>
              </a:cxn>
              <a:cxn ang="0">
                <a:pos x="7" y="0"/>
              </a:cxn>
              <a:cxn ang="0">
                <a:pos x="60" y="18"/>
              </a:cxn>
              <a:cxn ang="0">
                <a:pos x="106" y="30"/>
              </a:cxn>
              <a:cxn ang="0">
                <a:pos x="134" y="18"/>
              </a:cxn>
              <a:cxn ang="0">
                <a:pos x="180" y="36"/>
              </a:cxn>
              <a:cxn ang="0">
                <a:pos x="206" y="55"/>
              </a:cxn>
              <a:cxn ang="0">
                <a:pos x="246" y="49"/>
              </a:cxn>
              <a:cxn ang="0">
                <a:pos x="286" y="61"/>
              </a:cxn>
              <a:cxn ang="0">
                <a:pos x="313" y="79"/>
              </a:cxn>
              <a:cxn ang="0">
                <a:pos x="332" y="91"/>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09" name="Freeform 461"/>
          <p:cNvSpPr>
            <a:spLocks/>
          </p:cNvSpPr>
          <p:nvPr>
            <p:custDataLst>
              <p:tags r:id="rId297"/>
            </p:custDataLst>
          </p:nvPr>
        </p:nvSpPr>
        <p:spPr bwMode="auto">
          <a:xfrm>
            <a:off x="4828853" y="2919214"/>
            <a:ext cx="147637" cy="173038"/>
          </a:xfrm>
          <a:custGeom>
            <a:avLst/>
            <a:gdLst/>
            <a:ahLst/>
            <a:cxnLst>
              <a:cxn ang="0">
                <a:pos x="230" y="40"/>
              </a:cxn>
              <a:cxn ang="0">
                <a:pos x="193" y="56"/>
              </a:cxn>
              <a:cxn ang="0">
                <a:pos x="182" y="67"/>
              </a:cxn>
              <a:cxn ang="0">
                <a:pos x="181" y="81"/>
              </a:cxn>
              <a:cxn ang="0">
                <a:pos x="184" y="94"/>
              </a:cxn>
              <a:cxn ang="0">
                <a:pos x="177" y="102"/>
              </a:cxn>
              <a:cxn ang="0">
                <a:pos x="168" y="105"/>
              </a:cxn>
              <a:cxn ang="0">
                <a:pos x="160" y="98"/>
              </a:cxn>
              <a:cxn ang="0">
                <a:pos x="149" y="85"/>
              </a:cxn>
              <a:cxn ang="0">
                <a:pos x="126" y="74"/>
              </a:cxn>
              <a:cxn ang="0">
                <a:pos x="127" y="96"/>
              </a:cxn>
              <a:cxn ang="0">
                <a:pos x="139" y="116"/>
              </a:cxn>
              <a:cxn ang="0">
                <a:pos x="154" y="129"/>
              </a:cxn>
              <a:cxn ang="0">
                <a:pos x="159" y="130"/>
              </a:cxn>
              <a:cxn ang="0">
                <a:pos x="159" y="177"/>
              </a:cxn>
              <a:cxn ang="0">
                <a:pos x="159" y="237"/>
              </a:cxn>
              <a:cxn ang="0">
                <a:pos x="156" y="251"/>
              </a:cxn>
              <a:cxn ang="0">
                <a:pos x="147" y="259"/>
              </a:cxn>
              <a:cxn ang="0">
                <a:pos x="145" y="264"/>
              </a:cxn>
              <a:cxn ang="0">
                <a:pos x="162" y="276"/>
              </a:cxn>
              <a:cxn ang="0">
                <a:pos x="167" y="286"/>
              </a:cxn>
              <a:cxn ang="0">
                <a:pos x="155" y="295"/>
              </a:cxn>
              <a:cxn ang="0">
                <a:pos x="140" y="297"/>
              </a:cxn>
              <a:cxn ang="0">
                <a:pos x="130" y="307"/>
              </a:cxn>
              <a:cxn ang="0">
                <a:pos x="126" y="321"/>
              </a:cxn>
              <a:cxn ang="0">
                <a:pos x="121" y="300"/>
              </a:cxn>
              <a:cxn ang="0">
                <a:pos x="124" y="288"/>
              </a:cxn>
              <a:cxn ang="0">
                <a:pos x="109" y="286"/>
              </a:cxn>
              <a:cxn ang="0">
                <a:pos x="93" y="292"/>
              </a:cxn>
              <a:cxn ang="0">
                <a:pos x="79" y="296"/>
              </a:cxn>
              <a:cxn ang="0">
                <a:pos x="73" y="242"/>
              </a:cxn>
              <a:cxn ang="0">
                <a:pos x="79" y="216"/>
              </a:cxn>
              <a:cxn ang="0">
                <a:pos x="48" y="211"/>
              </a:cxn>
              <a:cxn ang="0">
                <a:pos x="28" y="198"/>
              </a:cxn>
              <a:cxn ang="0">
                <a:pos x="13" y="173"/>
              </a:cxn>
              <a:cxn ang="0">
                <a:pos x="0" y="130"/>
              </a:cxn>
              <a:cxn ang="0">
                <a:pos x="28" y="111"/>
              </a:cxn>
              <a:cxn ang="0">
                <a:pos x="50" y="81"/>
              </a:cxn>
              <a:cxn ang="0">
                <a:pos x="73" y="55"/>
              </a:cxn>
              <a:cxn ang="0">
                <a:pos x="115" y="41"/>
              </a:cxn>
              <a:cxn ang="0">
                <a:pos x="180" y="14"/>
              </a:cxn>
              <a:cxn ang="0">
                <a:pos x="218" y="7"/>
              </a:cxn>
              <a:cxn ang="0">
                <a:pos x="249" y="14"/>
              </a:cxn>
              <a:cxn ang="0">
                <a:pos x="271" y="27"/>
              </a:cxn>
              <a:cxn ang="0">
                <a:pos x="292" y="30"/>
              </a:cxn>
              <a:cxn ang="0">
                <a:pos x="307" y="20"/>
              </a:cxn>
              <a:cxn ang="0">
                <a:pos x="327" y="6"/>
              </a:cxn>
              <a:cxn ang="0">
                <a:pos x="330" y="32"/>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0" name="Freeform 462"/>
          <p:cNvSpPr>
            <a:spLocks/>
          </p:cNvSpPr>
          <p:nvPr>
            <p:custDataLst>
              <p:tags r:id="rId298"/>
            </p:custDataLst>
          </p:nvPr>
        </p:nvSpPr>
        <p:spPr bwMode="auto">
          <a:xfrm>
            <a:off x="4912990" y="3111302"/>
            <a:ext cx="69850" cy="57150"/>
          </a:xfrm>
          <a:custGeom>
            <a:avLst/>
            <a:gdLst/>
            <a:ahLst/>
            <a:cxnLst>
              <a:cxn ang="0">
                <a:pos x="0" y="0"/>
              </a:cxn>
              <a:cxn ang="0">
                <a:pos x="44" y="2"/>
              </a:cxn>
              <a:cxn ang="0">
                <a:pos x="83" y="6"/>
              </a:cxn>
              <a:cxn ang="0">
                <a:pos x="103" y="8"/>
              </a:cxn>
              <a:cxn ang="0">
                <a:pos x="121" y="7"/>
              </a:cxn>
              <a:cxn ang="0">
                <a:pos x="130" y="6"/>
              </a:cxn>
              <a:cxn ang="0">
                <a:pos x="137" y="5"/>
              </a:cxn>
              <a:cxn ang="0">
                <a:pos x="145" y="3"/>
              </a:cxn>
              <a:cxn ang="0">
                <a:pos x="153" y="0"/>
              </a:cxn>
              <a:cxn ang="0">
                <a:pos x="153" y="9"/>
              </a:cxn>
              <a:cxn ang="0">
                <a:pos x="153" y="25"/>
              </a:cxn>
              <a:cxn ang="0">
                <a:pos x="143" y="31"/>
              </a:cxn>
              <a:cxn ang="0">
                <a:pos x="133" y="36"/>
              </a:cxn>
              <a:cxn ang="0">
                <a:pos x="124" y="40"/>
              </a:cxn>
              <a:cxn ang="0">
                <a:pos x="114" y="44"/>
              </a:cxn>
              <a:cxn ang="0">
                <a:pos x="106" y="46"/>
              </a:cxn>
              <a:cxn ang="0">
                <a:pos x="99" y="48"/>
              </a:cxn>
              <a:cxn ang="0">
                <a:pos x="92" y="49"/>
              </a:cxn>
              <a:cxn ang="0">
                <a:pos x="87" y="49"/>
              </a:cxn>
              <a:cxn ang="0">
                <a:pos x="72" y="48"/>
              </a:cxn>
              <a:cxn ang="0">
                <a:pos x="60" y="46"/>
              </a:cxn>
              <a:cxn ang="0">
                <a:pos x="50" y="43"/>
              </a:cxn>
              <a:cxn ang="0">
                <a:pos x="41" y="38"/>
              </a:cxn>
              <a:cxn ang="0">
                <a:pos x="22" y="29"/>
              </a:cxn>
              <a:cxn ang="0">
                <a:pos x="0" y="19"/>
              </a:cxn>
              <a:cxn ang="0">
                <a:pos x="0" y="0"/>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11" name="Freeform 463"/>
          <p:cNvSpPr>
            <a:spLocks/>
          </p:cNvSpPr>
          <p:nvPr>
            <p:custDataLst>
              <p:tags r:id="rId299"/>
            </p:custDataLst>
          </p:nvPr>
        </p:nvSpPr>
        <p:spPr bwMode="auto">
          <a:xfrm>
            <a:off x="3992240" y="3843139"/>
            <a:ext cx="187325" cy="158750"/>
          </a:xfrm>
          <a:custGeom>
            <a:avLst/>
            <a:gdLst/>
            <a:ahLst/>
            <a:cxnLst>
              <a:cxn ang="0">
                <a:pos x="194" y="16"/>
              </a:cxn>
              <a:cxn ang="0">
                <a:pos x="216" y="22"/>
              </a:cxn>
              <a:cxn ang="0">
                <a:pos x="230" y="29"/>
              </a:cxn>
              <a:cxn ang="0">
                <a:pos x="253" y="35"/>
              </a:cxn>
              <a:cxn ang="0">
                <a:pos x="279" y="37"/>
              </a:cxn>
              <a:cxn ang="0">
                <a:pos x="300" y="37"/>
              </a:cxn>
              <a:cxn ang="0">
                <a:pos x="319" y="34"/>
              </a:cxn>
              <a:cxn ang="0">
                <a:pos x="329" y="29"/>
              </a:cxn>
              <a:cxn ang="0">
                <a:pos x="365" y="25"/>
              </a:cxn>
              <a:cxn ang="0">
                <a:pos x="372" y="49"/>
              </a:cxn>
              <a:cxn ang="0">
                <a:pos x="383" y="74"/>
              </a:cxn>
              <a:cxn ang="0">
                <a:pos x="391" y="84"/>
              </a:cxn>
              <a:cxn ang="0">
                <a:pos x="400" y="92"/>
              </a:cxn>
              <a:cxn ang="0">
                <a:pos x="412" y="97"/>
              </a:cxn>
              <a:cxn ang="0">
                <a:pos x="425" y="99"/>
              </a:cxn>
              <a:cxn ang="0">
                <a:pos x="425" y="120"/>
              </a:cxn>
              <a:cxn ang="0">
                <a:pos x="425" y="142"/>
              </a:cxn>
              <a:cxn ang="0">
                <a:pos x="416" y="158"/>
              </a:cxn>
              <a:cxn ang="0">
                <a:pos x="412" y="170"/>
              </a:cxn>
              <a:cxn ang="0">
                <a:pos x="412" y="181"/>
              </a:cxn>
              <a:cxn ang="0">
                <a:pos x="415" y="190"/>
              </a:cxn>
              <a:cxn ang="0">
                <a:pos x="423" y="211"/>
              </a:cxn>
              <a:cxn ang="0">
                <a:pos x="426" y="226"/>
              </a:cxn>
              <a:cxn ang="0">
                <a:pos x="425" y="247"/>
              </a:cxn>
              <a:cxn ang="0">
                <a:pos x="426" y="274"/>
              </a:cxn>
              <a:cxn ang="0">
                <a:pos x="423" y="285"/>
              </a:cxn>
              <a:cxn ang="0">
                <a:pos x="412" y="296"/>
              </a:cxn>
              <a:cxn ang="0">
                <a:pos x="380" y="298"/>
              </a:cxn>
              <a:cxn ang="0">
                <a:pos x="370" y="299"/>
              </a:cxn>
              <a:cxn ang="0">
                <a:pos x="360" y="296"/>
              </a:cxn>
              <a:cxn ang="0">
                <a:pos x="351" y="290"/>
              </a:cxn>
              <a:cxn ang="0">
                <a:pos x="338" y="278"/>
              </a:cxn>
              <a:cxn ang="0">
                <a:pos x="324" y="261"/>
              </a:cxn>
              <a:cxn ang="0">
                <a:pos x="311" y="253"/>
              </a:cxn>
              <a:cxn ang="0">
                <a:pos x="294" y="251"/>
              </a:cxn>
              <a:cxn ang="0">
                <a:pos x="278" y="232"/>
              </a:cxn>
              <a:cxn ang="0">
                <a:pos x="274" y="210"/>
              </a:cxn>
              <a:cxn ang="0">
                <a:pos x="269" y="197"/>
              </a:cxn>
              <a:cxn ang="0">
                <a:pos x="261" y="184"/>
              </a:cxn>
              <a:cxn ang="0">
                <a:pos x="251" y="173"/>
              </a:cxn>
              <a:cxn ang="0">
                <a:pos x="238" y="165"/>
              </a:cxn>
              <a:cxn ang="0">
                <a:pos x="222" y="161"/>
              </a:cxn>
              <a:cxn ang="0">
                <a:pos x="204" y="161"/>
              </a:cxn>
              <a:cxn ang="0">
                <a:pos x="188" y="163"/>
              </a:cxn>
              <a:cxn ang="0">
                <a:pos x="173" y="168"/>
              </a:cxn>
              <a:cxn ang="0">
                <a:pos x="160" y="176"/>
              </a:cxn>
              <a:cxn ang="0">
                <a:pos x="141" y="191"/>
              </a:cxn>
              <a:cxn ang="0">
                <a:pos x="118" y="215"/>
              </a:cxn>
              <a:cxn ang="0">
                <a:pos x="105" y="218"/>
              </a:cxn>
              <a:cxn ang="0">
                <a:pos x="100" y="201"/>
              </a:cxn>
              <a:cxn ang="0">
                <a:pos x="90" y="186"/>
              </a:cxn>
              <a:cxn ang="0">
                <a:pos x="76" y="171"/>
              </a:cxn>
              <a:cxn ang="0">
                <a:pos x="50" y="153"/>
              </a:cxn>
              <a:cxn ang="0">
                <a:pos x="24" y="134"/>
              </a:cxn>
              <a:cxn ang="0">
                <a:pos x="8" y="119"/>
              </a:cxn>
              <a:cxn ang="0">
                <a:pos x="15" y="101"/>
              </a:cxn>
              <a:cxn ang="0">
                <a:pos x="46" y="77"/>
              </a:cxn>
              <a:cxn ang="0">
                <a:pos x="75" y="48"/>
              </a:cxn>
              <a:cxn ang="0">
                <a:pos x="98" y="17"/>
              </a:cxn>
              <a:cxn ang="0">
                <a:pos x="179" y="13"/>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2" name="Freeform 464"/>
          <p:cNvSpPr>
            <a:spLocks/>
          </p:cNvSpPr>
          <p:nvPr>
            <p:custDataLst>
              <p:tags r:id="rId300"/>
            </p:custDataLst>
          </p:nvPr>
        </p:nvSpPr>
        <p:spPr bwMode="auto">
          <a:xfrm>
            <a:off x="6036940" y="3106539"/>
            <a:ext cx="692150" cy="874713"/>
          </a:xfrm>
          <a:custGeom>
            <a:avLst/>
            <a:gdLst/>
            <a:ahLst/>
            <a:cxnLst>
              <a:cxn ang="0">
                <a:pos x="477" y="107"/>
              </a:cxn>
              <a:cxn ang="0">
                <a:pos x="485" y="185"/>
              </a:cxn>
              <a:cxn ang="0">
                <a:pos x="578" y="287"/>
              </a:cxn>
              <a:cxn ang="0">
                <a:pos x="701" y="459"/>
              </a:cxn>
              <a:cxn ang="0">
                <a:pos x="795" y="499"/>
              </a:cxn>
              <a:cxn ang="0">
                <a:pos x="877" y="493"/>
              </a:cxn>
              <a:cxn ang="0">
                <a:pos x="930" y="537"/>
              </a:cxn>
              <a:cxn ang="0">
                <a:pos x="1102" y="567"/>
              </a:cxn>
              <a:cxn ang="0">
                <a:pos x="1121" y="461"/>
              </a:cxn>
              <a:cxn ang="0">
                <a:pos x="1179" y="539"/>
              </a:cxn>
              <a:cxn ang="0">
                <a:pos x="1243" y="561"/>
              </a:cxn>
              <a:cxn ang="0">
                <a:pos x="1299" y="498"/>
              </a:cxn>
              <a:cxn ang="0">
                <a:pos x="1404" y="409"/>
              </a:cxn>
              <a:cxn ang="0">
                <a:pos x="1549" y="428"/>
              </a:cxn>
              <a:cxn ang="0">
                <a:pos x="1579" y="498"/>
              </a:cxn>
              <a:cxn ang="0">
                <a:pos x="1504" y="542"/>
              </a:cxn>
              <a:cxn ang="0">
                <a:pos x="1485" y="679"/>
              </a:cxn>
              <a:cxn ang="0">
                <a:pos x="1429" y="704"/>
              </a:cxn>
              <a:cxn ang="0">
                <a:pos x="1408" y="814"/>
              </a:cxn>
              <a:cxn ang="0">
                <a:pos x="1321" y="754"/>
              </a:cxn>
              <a:cxn ang="0">
                <a:pos x="1323" y="698"/>
              </a:cxn>
              <a:cxn ang="0">
                <a:pos x="1225" y="638"/>
              </a:cxn>
              <a:cxn ang="0">
                <a:pos x="1187" y="588"/>
              </a:cxn>
              <a:cxn ang="0">
                <a:pos x="1131" y="575"/>
              </a:cxn>
              <a:cxn ang="0">
                <a:pos x="1127" y="625"/>
              </a:cxn>
              <a:cxn ang="0">
                <a:pos x="1117" y="683"/>
              </a:cxn>
              <a:cxn ang="0">
                <a:pos x="1160" y="735"/>
              </a:cxn>
              <a:cxn ang="0">
                <a:pos x="1149" y="843"/>
              </a:cxn>
              <a:cxn ang="0">
                <a:pos x="1075" y="864"/>
              </a:cxn>
              <a:cxn ang="0">
                <a:pos x="1049" y="937"/>
              </a:cxn>
              <a:cxn ang="0">
                <a:pos x="954" y="1001"/>
              </a:cxn>
              <a:cxn ang="0">
                <a:pos x="912" y="1050"/>
              </a:cxn>
              <a:cxn ang="0">
                <a:pos x="780" y="1188"/>
              </a:cxn>
              <a:cxn ang="0">
                <a:pos x="723" y="1233"/>
              </a:cxn>
              <a:cxn ang="0">
                <a:pos x="744" y="1344"/>
              </a:cxn>
              <a:cxn ang="0">
                <a:pos x="712" y="1445"/>
              </a:cxn>
              <a:cxn ang="0">
                <a:pos x="722" y="1524"/>
              </a:cxn>
              <a:cxn ang="0">
                <a:pos x="693" y="1576"/>
              </a:cxn>
              <a:cxn ang="0">
                <a:pos x="595" y="1663"/>
              </a:cxn>
              <a:cxn ang="0">
                <a:pos x="516" y="1529"/>
              </a:cxn>
              <a:cxn ang="0">
                <a:pos x="419" y="1334"/>
              </a:cxn>
              <a:cxn ang="0">
                <a:pos x="301" y="1114"/>
              </a:cxn>
              <a:cxn ang="0">
                <a:pos x="259" y="861"/>
              </a:cxn>
              <a:cxn ang="0">
                <a:pos x="230" y="814"/>
              </a:cxn>
              <a:cxn ang="0">
                <a:pos x="164" y="900"/>
              </a:cxn>
              <a:cxn ang="0">
                <a:pos x="90" y="876"/>
              </a:cxn>
              <a:cxn ang="0">
                <a:pos x="51" y="798"/>
              </a:cxn>
              <a:cxn ang="0">
                <a:pos x="30" y="771"/>
              </a:cxn>
              <a:cxn ang="0">
                <a:pos x="32" y="708"/>
              </a:cxn>
              <a:cxn ang="0">
                <a:pos x="159" y="659"/>
              </a:cxn>
              <a:cxn ang="0">
                <a:pos x="92" y="569"/>
              </a:cxn>
              <a:cxn ang="0">
                <a:pos x="59" y="500"/>
              </a:cxn>
              <a:cxn ang="0">
                <a:pos x="162" y="459"/>
              </a:cxn>
              <a:cxn ang="0">
                <a:pos x="270" y="294"/>
              </a:cxn>
              <a:cxn ang="0">
                <a:pos x="274" y="230"/>
              </a:cxn>
              <a:cxn ang="0">
                <a:pos x="227" y="142"/>
              </a:cxn>
              <a:cxn ang="0">
                <a:pos x="322" y="54"/>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3" name="Freeform 465"/>
          <p:cNvSpPr>
            <a:spLocks/>
          </p:cNvSpPr>
          <p:nvPr>
            <p:custDataLst>
              <p:tags r:id="rId301"/>
            </p:custDataLst>
          </p:nvPr>
        </p:nvSpPr>
        <p:spPr bwMode="auto">
          <a:xfrm>
            <a:off x="4158928" y="3901877"/>
            <a:ext cx="158750" cy="206375"/>
          </a:xfrm>
          <a:custGeom>
            <a:avLst/>
            <a:gdLst/>
            <a:ahLst/>
            <a:cxnLst>
              <a:cxn ang="0">
                <a:pos x="53" y="382"/>
              </a:cxn>
              <a:cxn ang="0">
                <a:pos x="53" y="358"/>
              </a:cxn>
              <a:cxn ang="0">
                <a:pos x="53" y="333"/>
              </a:cxn>
              <a:cxn ang="0">
                <a:pos x="50" y="312"/>
              </a:cxn>
              <a:cxn ang="0">
                <a:pos x="43" y="293"/>
              </a:cxn>
              <a:cxn ang="0">
                <a:pos x="35" y="277"/>
              </a:cxn>
              <a:cxn ang="0">
                <a:pos x="13" y="245"/>
              </a:cxn>
              <a:cxn ang="0">
                <a:pos x="0" y="185"/>
              </a:cxn>
              <a:cxn ang="0">
                <a:pos x="33" y="181"/>
              </a:cxn>
              <a:cxn ang="0">
                <a:pos x="40" y="169"/>
              </a:cxn>
              <a:cxn ang="0">
                <a:pos x="41" y="150"/>
              </a:cxn>
              <a:cxn ang="0">
                <a:pos x="38" y="107"/>
              </a:cxn>
              <a:cxn ang="0">
                <a:pos x="31" y="65"/>
              </a:cxn>
              <a:cxn ang="0">
                <a:pos x="32" y="47"/>
              </a:cxn>
              <a:cxn ang="0">
                <a:pos x="36" y="36"/>
              </a:cxn>
              <a:cxn ang="0">
                <a:pos x="120" y="31"/>
              </a:cxn>
              <a:cxn ang="0">
                <a:pos x="122" y="22"/>
              </a:cxn>
              <a:cxn ang="0">
                <a:pos x="128" y="14"/>
              </a:cxn>
              <a:cxn ang="0">
                <a:pos x="140" y="0"/>
              </a:cxn>
              <a:cxn ang="0">
                <a:pos x="142" y="18"/>
              </a:cxn>
              <a:cxn ang="0">
                <a:pos x="142" y="26"/>
              </a:cxn>
              <a:cxn ang="0">
                <a:pos x="140" y="31"/>
              </a:cxn>
              <a:cxn ang="0">
                <a:pos x="168" y="31"/>
              </a:cxn>
              <a:cxn ang="0">
                <a:pos x="186" y="31"/>
              </a:cxn>
              <a:cxn ang="0">
                <a:pos x="214" y="38"/>
              </a:cxn>
              <a:cxn ang="0">
                <a:pos x="233" y="49"/>
              </a:cxn>
              <a:cxn ang="0">
                <a:pos x="246" y="58"/>
              </a:cxn>
              <a:cxn ang="0">
                <a:pos x="259" y="61"/>
              </a:cxn>
              <a:cxn ang="0">
                <a:pos x="268" y="59"/>
              </a:cxn>
              <a:cxn ang="0">
                <a:pos x="275" y="54"/>
              </a:cxn>
              <a:cxn ang="0">
                <a:pos x="286" y="37"/>
              </a:cxn>
              <a:cxn ang="0">
                <a:pos x="312" y="52"/>
              </a:cxn>
              <a:cxn ang="0">
                <a:pos x="325" y="59"/>
              </a:cxn>
              <a:cxn ang="0">
                <a:pos x="338" y="61"/>
              </a:cxn>
              <a:cxn ang="0">
                <a:pos x="353" y="161"/>
              </a:cxn>
              <a:cxn ang="0">
                <a:pos x="338" y="185"/>
              </a:cxn>
              <a:cxn ang="0">
                <a:pos x="323" y="206"/>
              </a:cxn>
              <a:cxn ang="0">
                <a:pos x="315" y="224"/>
              </a:cxn>
              <a:cxn ang="0">
                <a:pos x="313" y="239"/>
              </a:cxn>
              <a:cxn ang="0">
                <a:pos x="313" y="255"/>
              </a:cxn>
              <a:cxn ang="0">
                <a:pos x="321" y="273"/>
              </a:cxn>
              <a:cxn ang="0">
                <a:pos x="331" y="293"/>
              </a:cxn>
              <a:cxn ang="0">
                <a:pos x="337" y="309"/>
              </a:cxn>
              <a:cxn ang="0">
                <a:pos x="337" y="321"/>
              </a:cxn>
              <a:cxn ang="0">
                <a:pos x="330" y="337"/>
              </a:cxn>
              <a:cxn ang="0">
                <a:pos x="326" y="351"/>
              </a:cxn>
              <a:cxn ang="0">
                <a:pos x="319" y="358"/>
              </a:cxn>
              <a:cxn ang="0">
                <a:pos x="308" y="356"/>
              </a:cxn>
              <a:cxn ang="0">
                <a:pos x="298" y="350"/>
              </a:cxn>
              <a:cxn ang="0">
                <a:pos x="287" y="340"/>
              </a:cxn>
              <a:cxn ang="0">
                <a:pos x="277" y="335"/>
              </a:cxn>
              <a:cxn ang="0">
                <a:pos x="266" y="333"/>
              </a:cxn>
              <a:cxn ang="0">
                <a:pos x="246" y="333"/>
              </a:cxn>
              <a:cxn ang="0">
                <a:pos x="221" y="336"/>
              </a:cxn>
              <a:cxn ang="0">
                <a:pos x="181" y="343"/>
              </a:cxn>
              <a:cxn ang="0">
                <a:pos x="131" y="359"/>
              </a:cxn>
              <a:cxn ang="0">
                <a:pos x="86" y="375"/>
              </a:cxn>
              <a:cxn ang="0">
                <a:pos x="53" y="394"/>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4" name="Freeform 466"/>
          <p:cNvSpPr>
            <a:spLocks/>
          </p:cNvSpPr>
          <p:nvPr>
            <p:custDataLst>
              <p:tags r:id="rId302"/>
            </p:custDataLst>
          </p:nvPr>
        </p:nvSpPr>
        <p:spPr bwMode="auto">
          <a:xfrm>
            <a:off x="5227315" y="4097139"/>
            <a:ext cx="192088" cy="271463"/>
          </a:xfrm>
          <a:custGeom>
            <a:avLst/>
            <a:gdLst/>
            <a:ahLst/>
            <a:cxnLst>
              <a:cxn ang="0">
                <a:pos x="410" y="105"/>
              </a:cxn>
              <a:cxn ang="0">
                <a:pos x="405" y="98"/>
              </a:cxn>
              <a:cxn ang="0">
                <a:pos x="408" y="92"/>
              </a:cxn>
              <a:cxn ang="0">
                <a:pos x="422" y="77"/>
              </a:cxn>
              <a:cxn ang="0">
                <a:pos x="441" y="60"/>
              </a:cxn>
              <a:cxn ang="0">
                <a:pos x="447" y="50"/>
              </a:cxn>
              <a:cxn ang="0">
                <a:pos x="449" y="37"/>
              </a:cxn>
              <a:cxn ang="0">
                <a:pos x="432" y="34"/>
              </a:cxn>
              <a:cxn ang="0">
                <a:pos x="422" y="27"/>
              </a:cxn>
              <a:cxn ang="0">
                <a:pos x="411" y="21"/>
              </a:cxn>
              <a:cxn ang="0">
                <a:pos x="390" y="18"/>
              </a:cxn>
              <a:cxn ang="0">
                <a:pos x="377" y="20"/>
              </a:cxn>
              <a:cxn ang="0">
                <a:pos x="368" y="24"/>
              </a:cxn>
              <a:cxn ang="0">
                <a:pos x="355" y="37"/>
              </a:cxn>
              <a:cxn ang="0">
                <a:pos x="340" y="50"/>
              </a:cxn>
              <a:cxn ang="0">
                <a:pos x="326" y="54"/>
              </a:cxn>
              <a:cxn ang="0">
                <a:pos x="310" y="55"/>
              </a:cxn>
              <a:cxn ang="0">
                <a:pos x="287" y="54"/>
              </a:cxn>
              <a:cxn ang="0">
                <a:pos x="267" y="50"/>
              </a:cxn>
              <a:cxn ang="0">
                <a:pos x="235" y="36"/>
              </a:cxn>
              <a:cxn ang="0">
                <a:pos x="206" y="19"/>
              </a:cxn>
              <a:cxn ang="0">
                <a:pos x="189" y="12"/>
              </a:cxn>
              <a:cxn ang="0">
                <a:pos x="170" y="6"/>
              </a:cxn>
              <a:cxn ang="0">
                <a:pos x="134" y="8"/>
              </a:cxn>
              <a:cxn ang="0">
                <a:pos x="119" y="6"/>
              </a:cxn>
              <a:cxn ang="0">
                <a:pos x="103" y="0"/>
              </a:cxn>
              <a:cxn ang="0">
                <a:pos x="52" y="0"/>
              </a:cxn>
              <a:cxn ang="0">
                <a:pos x="5" y="0"/>
              </a:cxn>
              <a:cxn ang="0">
                <a:pos x="5" y="18"/>
              </a:cxn>
              <a:cxn ang="0">
                <a:pos x="5" y="37"/>
              </a:cxn>
              <a:cxn ang="0">
                <a:pos x="15" y="60"/>
              </a:cxn>
              <a:cxn ang="0">
                <a:pos x="23" y="91"/>
              </a:cxn>
              <a:cxn ang="0">
                <a:pos x="31" y="128"/>
              </a:cxn>
              <a:cxn ang="0">
                <a:pos x="38" y="172"/>
              </a:cxn>
              <a:cxn ang="0">
                <a:pos x="37" y="206"/>
              </a:cxn>
              <a:cxn ang="0">
                <a:pos x="29" y="230"/>
              </a:cxn>
              <a:cxn ang="0">
                <a:pos x="7" y="269"/>
              </a:cxn>
              <a:cxn ang="0">
                <a:pos x="10" y="321"/>
              </a:cxn>
              <a:cxn ang="0">
                <a:pos x="28" y="339"/>
              </a:cxn>
              <a:cxn ang="0">
                <a:pos x="84" y="367"/>
              </a:cxn>
              <a:cxn ang="0">
                <a:pos x="136" y="396"/>
              </a:cxn>
              <a:cxn ang="0">
                <a:pos x="170" y="420"/>
              </a:cxn>
              <a:cxn ang="0">
                <a:pos x="189" y="436"/>
              </a:cxn>
              <a:cxn ang="0">
                <a:pos x="198" y="451"/>
              </a:cxn>
              <a:cxn ang="0">
                <a:pos x="201" y="464"/>
              </a:cxn>
              <a:cxn ang="0">
                <a:pos x="209" y="479"/>
              </a:cxn>
              <a:cxn ang="0">
                <a:pos x="220" y="492"/>
              </a:cxn>
              <a:cxn ang="0">
                <a:pos x="233" y="503"/>
              </a:cxn>
              <a:cxn ang="0">
                <a:pos x="247" y="512"/>
              </a:cxn>
              <a:cxn ang="0">
                <a:pos x="264" y="519"/>
              </a:cxn>
              <a:cxn ang="0">
                <a:pos x="281" y="523"/>
              </a:cxn>
              <a:cxn ang="0">
                <a:pos x="304" y="502"/>
              </a:cxn>
              <a:cxn ang="0">
                <a:pos x="335" y="462"/>
              </a:cxn>
              <a:cxn ang="0">
                <a:pos x="365" y="427"/>
              </a:cxn>
              <a:cxn ang="0">
                <a:pos x="394" y="390"/>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5" name="Freeform 467"/>
          <p:cNvSpPr>
            <a:spLocks/>
          </p:cNvSpPr>
          <p:nvPr>
            <p:custDataLst>
              <p:tags r:id="rId303"/>
            </p:custDataLst>
          </p:nvPr>
        </p:nvSpPr>
        <p:spPr bwMode="auto">
          <a:xfrm>
            <a:off x="5209853" y="3182739"/>
            <a:ext cx="101600" cy="130175"/>
          </a:xfrm>
          <a:custGeom>
            <a:avLst/>
            <a:gdLst/>
            <a:ahLst/>
            <a:cxnLst>
              <a:cxn ang="0">
                <a:pos x="12" y="228"/>
              </a:cxn>
              <a:cxn ang="0">
                <a:pos x="36" y="240"/>
              </a:cxn>
              <a:cxn ang="0">
                <a:pos x="53" y="245"/>
              </a:cxn>
              <a:cxn ang="0">
                <a:pos x="68" y="245"/>
              </a:cxn>
              <a:cxn ang="0">
                <a:pos x="85" y="241"/>
              </a:cxn>
              <a:cxn ang="0">
                <a:pos x="110" y="228"/>
              </a:cxn>
              <a:cxn ang="0">
                <a:pos x="141" y="205"/>
              </a:cxn>
              <a:cxn ang="0">
                <a:pos x="161" y="184"/>
              </a:cxn>
              <a:cxn ang="0">
                <a:pos x="159" y="173"/>
              </a:cxn>
              <a:cxn ang="0">
                <a:pos x="149" y="160"/>
              </a:cxn>
              <a:cxn ang="0">
                <a:pos x="143" y="145"/>
              </a:cxn>
              <a:cxn ang="0">
                <a:pos x="141" y="130"/>
              </a:cxn>
              <a:cxn ang="0">
                <a:pos x="141" y="116"/>
              </a:cxn>
              <a:cxn ang="0">
                <a:pos x="146" y="105"/>
              </a:cxn>
              <a:cxn ang="0">
                <a:pos x="156" y="94"/>
              </a:cxn>
              <a:cxn ang="0">
                <a:pos x="168" y="86"/>
              </a:cxn>
              <a:cxn ang="0">
                <a:pos x="204" y="71"/>
              </a:cxn>
              <a:cxn ang="0">
                <a:pos x="225" y="49"/>
              </a:cxn>
              <a:cxn ang="0">
                <a:pos x="221" y="30"/>
              </a:cxn>
              <a:cxn ang="0">
                <a:pos x="214" y="17"/>
              </a:cxn>
              <a:cxn ang="0">
                <a:pos x="212" y="6"/>
              </a:cxn>
              <a:cxn ang="0">
                <a:pos x="202" y="1"/>
              </a:cxn>
              <a:cxn ang="0">
                <a:pos x="181" y="7"/>
              </a:cxn>
              <a:cxn ang="0">
                <a:pos x="154" y="20"/>
              </a:cxn>
              <a:cxn ang="0">
                <a:pos x="121" y="38"/>
              </a:cxn>
              <a:cxn ang="0">
                <a:pos x="100" y="51"/>
              </a:cxn>
              <a:cxn ang="0">
                <a:pos x="87" y="55"/>
              </a:cxn>
              <a:cxn ang="0">
                <a:pos x="75" y="54"/>
              </a:cxn>
              <a:cxn ang="0">
                <a:pos x="59" y="47"/>
              </a:cxn>
              <a:cxn ang="0">
                <a:pos x="36" y="31"/>
              </a:cxn>
              <a:cxn ang="0">
                <a:pos x="24" y="39"/>
              </a:cxn>
              <a:cxn ang="0">
                <a:pos x="18" y="95"/>
              </a:cxn>
              <a:cxn ang="0">
                <a:pos x="10" y="163"/>
              </a:cxn>
              <a:cxn ang="0">
                <a:pos x="3" y="212"/>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6" name="Freeform 468"/>
          <p:cNvSpPr>
            <a:spLocks/>
          </p:cNvSpPr>
          <p:nvPr>
            <p:custDataLst>
              <p:tags r:id="rId304"/>
            </p:custDataLst>
          </p:nvPr>
        </p:nvSpPr>
        <p:spPr bwMode="auto">
          <a:xfrm>
            <a:off x="5508303" y="3285927"/>
            <a:ext cx="22225" cy="55562"/>
          </a:xfrm>
          <a:custGeom>
            <a:avLst/>
            <a:gdLst/>
            <a:ahLst/>
            <a:cxnLst>
              <a:cxn ang="0">
                <a:pos x="27" y="0"/>
              </a:cxn>
              <a:cxn ang="0">
                <a:pos x="29" y="2"/>
              </a:cxn>
              <a:cxn ang="0">
                <a:pos x="32" y="3"/>
              </a:cxn>
              <a:cxn ang="0">
                <a:pos x="36" y="3"/>
              </a:cxn>
              <a:cxn ang="0">
                <a:pos x="40" y="2"/>
              </a:cxn>
              <a:cxn ang="0">
                <a:pos x="47" y="1"/>
              </a:cxn>
              <a:cxn ang="0">
                <a:pos x="53" y="0"/>
              </a:cxn>
              <a:cxn ang="0">
                <a:pos x="53" y="26"/>
              </a:cxn>
              <a:cxn ang="0">
                <a:pos x="54" y="47"/>
              </a:cxn>
              <a:cxn ang="0">
                <a:pos x="54" y="57"/>
              </a:cxn>
              <a:cxn ang="0">
                <a:pos x="56" y="65"/>
              </a:cxn>
              <a:cxn ang="0">
                <a:pos x="58" y="73"/>
              </a:cxn>
              <a:cxn ang="0">
                <a:pos x="60" y="81"/>
              </a:cxn>
              <a:cxn ang="0">
                <a:pos x="20" y="81"/>
              </a:cxn>
              <a:cxn ang="0">
                <a:pos x="14" y="80"/>
              </a:cxn>
              <a:cxn ang="0">
                <a:pos x="7" y="77"/>
              </a:cxn>
              <a:cxn ang="0">
                <a:pos x="5" y="74"/>
              </a:cxn>
              <a:cxn ang="0">
                <a:pos x="2" y="72"/>
              </a:cxn>
              <a:cxn ang="0">
                <a:pos x="1" y="70"/>
              </a:cxn>
              <a:cxn ang="0">
                <a:pos x="0" y="68"/>
              </a:cxn>
              <a:cxn ang="0">
                <a:pos x="7" y="12"/>
              </a:cxn>
              <a:cxn ang="0">
                <a:pos x="20" y="6"/>
              </a:cxn>
              <a:cxn ang="0">
                <a:pos x="34" y="0"/>
              </a:cxn>
              <a:cxn ang="0">
                <a:pos x="27" y="0"/>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7" name="Freeform 469"/>
          <p:cNvSpPr>
            <a:spLocks/>
          </p:cNvSpPr>
          <p:nvPr>
            <p:custDataLst>
              <p:tags r:id="rId305"/>
            </p:custDataLst>
          </p:nvPr>
        </p:nvSpPr>
        <p:spPr bwMode="auto">
          <a:xfrm>
            <a:off x="4795515" y="2420739"/>
            <a:ext cx="161925" cy="66675"/>
          </a:xfrm>
          <a:custGeom>
            <a:avLst/>
            <a:gdLst/>
            <a:ahLst/>
            <a:cxnLst>
              <a:cxn ang="0">
                <a:pos x="250" y="117"/>
              </a:cxn>
              <a:cxn ang="0">
                <a:pos x="258" y="119"/>
              </a:cxn>
              <a:cxn ang="0">
                <a:pos x="277" y="123"/>
              </a:cxn>
              <a:cxn ang="0">
                <a:pos x="295" y="127"/>
              </a:cxn>
              <a:cxn ang="0">
                <a:pos x="303" y="129"/>
              </a:cxn>
              <a:cxn ang="0">
                <a:pos x="370" y="97"/>
              </a:cxn>
              <a:cxn ang="0">
                <a:pos x="358" y="75"/>
              </a:cxn>
              <a:cxn ang="0">
                <a:pos x="345" y="48"/>
              </a:cxn>
              <a:cxn ang="0">
                <a:pos x="335" y="27"/>
              </a:cxn>
              <a:cxn ang="0">
                <a:pos x="330" y="18"/>
              </a:cxn>
              <a:cxn ang="0">
                <a:pos x="300" y="15"/>
              </a:cxn>
              <a:cxn ang="0">
                <a:pos x="257" y="9"/>
              </a:cxn>
              <a:cxn ang="0">
                <a:pos x="214" y="2"/>
              </a:cxn>
              <a:cxn ang="0">
                <a:pos x="183" y="0"/>
              </a:cxn>
              <a:cxn ang="0">
                <a:pos x="179" y="0"/>
              </a:cxn>
              <a:cxn ang="0">
                <a:pos x="176" y="1"/>
              </a:cxn>
              <a:cxn ang="0">
                <a:pos x="172" y="2"/>
              </a:cxn>
              <a:cxn ang="0">
                <a:pos x="170" y="3"/>
              </a:cxn>
              <a:cxn ang="0">
                <a:pos x="162" y="7"/>
              </a:cxn>
              <a:cxn ang="0">
                <a:pos x="150" y="12"/>
              </a:cxn>
              <a:cxn ang="0">
                <a:pos x="147" y="21"/>
              </a:cxn>
              <a:cxn ang="0">
                <a:pos x="140" y="35"/>
              </a:cxn>
              <a:cxn ang="0">
                <a:pos x="134" y="48"/>
              </a:cxn>
              <a:cxn ang="0">
                <a:pos x="131" y="55"/>
              </a:cxn>
              <a:cxn ang="0">
                <a:pos x="122" y="54"/>
              </a:cxn>
              <a:cxn ang="0">
                <a:pos x="111" y="49"/>
              </a:cxn>
              <a:cxn ang="0">
                <a:pos x="98" y="44"/>
              </a:cxn>
              <a:cxn ang="0">
                <a:pos x="84" y="38"/>
              </a:cxn>
              <a:cxn ang="0">
                <a:pos x="60" y="26"/>
              </a:cxn>
              <a:cxn ang="0">
                <a:pos x="44" y="18"/>
              </a:cxn>
              <a:cxn ang="0">
                <a:pos x="32" y="25"/>
              </a:cxn>
              <a:cxn ang="0">
                <a:pos x="21" y="33"/>
              </a:cxn>
              <a:cxn ang="0">
                <a:pos x="16" y="37"/>
              </a:cxn>
              <a:cxn ang="0">
                <a:pos x="12" y="41"/>
              </a:cxn>
              <a:cxn ang="0">
                <a:pos x="9" y="46"/>
              </a:cxn>
              <a:cxn ang="0">
                <a:pos x="5" y="52"/>
              </a:cxn>
              <a:cxn ang="0">
                <a:pos x="3" y="57"/>
              </a:cxn>
              <a:cxn ang="0">
                <a:pos x="1" y="63"/>
              </a:cxn>
              <a:cxn ang="0">
                <a:pos x="0" y="69"/>
              </a:cxn>
              <a:cxn ang="0">
                <a:pos x="0" y="75"/>
              </a:cxn>
              <a:cxn ang="0">
                <a:pos x="1" y="82"/>
              </a:cxn>
              <a:cxn ang="0">
                <a:pos x="3" y="88"/>
              </a:cxn>
              <a:cxn ang="0">
                <a:pos x="6" y="96"/>
              </a:cxn>
              <a:cxn ang="0">
                <a:pos x="11" y="103"/>
              </a:cxn>
              <a:cxn ang="0">
                <a:pos x="20" y="101"/>
              </a:cxn>
              <a:cxn ang="0">
                <a:pos x="33" y="99"/>
              </a:cxn>
              <a:cxn ang="0">
                <a:pos x="50" y="97"/>
              </a:cxn>
              <a:cxn ang="0">
                <a:pos x="69" y="95"/>
              </a:cxn>
              <a:cxn ang="0">
                <a:pos x="102" y="92"/>
              </a:cxn>
              <a:cxn ang="0">
                <a:pos x="117" y="91"/>
              </a:cxn>
              <a:cxn ang="0">
                <a:pos x="137" y="92"/>
              </a:cxn>
              <a:cxn ang="0">
                <a:pos x="152" y="94"/>
              </a:cxn>
              <a:cxn ang="0">
                <a:pos x="166" y="97"/>
              </a:cxn>
              <a:cxn ang="0">
                <a:pos x="177" y="100"/>
              </a:cxn>
              <a:cxn ang="0">
                <a:pos x="189" y="104"/>
              </a:cxn>
              <a:cxn ang="0">
                <a:pos x="201" y="108"/>
              </a:cxn>
              <a:cxn ang="0">
                <a:pos x="217" y="110"/>
              </a:cxn>
              <a:cxn ang="0">
                <a:pos x="237" y="111"/>
              </a:cxn>
              <a:cxn ang="0">
                <a:pos x="237" y="117"/>
              </a:cxn>
              <a:cxn ang="0">
                <a:pos x="250" y="117"/>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18" name="Freeform 470"/>
          <p:cNvSpPr>
            <a:spLocks/>
          </p:cNvSpPr>
          <p:nvPr>
            <p:custDataLst>
              <p:tags r:id="rId306"/>
            </p:custDataLst>
          </p:nvPr>
        </p:nvSpPr>
        <p:spPr bwMode="auto">
          <a:xfrm>
            <a:off x="5206678" y="3141464"/>
            <a:ext cx="30162" cy="57150"/>
          </a:xfrm>
          <a:custGeom>
            <a:avLst/>
            <a:gdLst/>
            <a:ahLst/>
            <a:cxnLst>
              <a:cxn ang="0">
                <a:pos x="27" y="1"/>
              </a:cxn>
              <a:cxn ang="0">
                <a:pos x="34" y="0"/>
              </a:cxn>
              <a:cxn ang="0">
                <a:pos x="41" y="0"/>
              </a:cxn>
              <a:cxn ang="0">
                <a:pos x="47" y="2"/>
              </a:cxn>
              <a:cxn ang="0">
                <a:pos x="54" y="4"/>
              </a:cxn>
              <a:cxn ang="0">
                <a:pos x="60" y="6"/>
              </a:cxn>
              <a:cxn ang="0">
                <a:pos x="66" y="8"/>
              </a:cxn>
              <a:cxn ang="0">
                <a:pos x="73" y="8"/>
              </a:cxn>
              <a:cxn ang="0">
                <a:pos x="80" y="7"/>
              </a:cxn>
              <a:cxn ang="0">
                <a:pos x="80" y="38"/>
              </a:cxn>
              <a:cxn ang="0">
                <a:pos x="75" y="44"/>
              </a:cxn>
              <a:cxn ang="0">
                <a:pos x="69" y="51"/>
              </a:cxn>
              <a:cxn ang="0">
                <a:pos x="64" y="59"/>
              </a:cxn>
              <a:cxn ang="0">
                <a:pos x="58" y="68"/>
              </a:cxn>
              <a:cxn ang="0">
                <a:pos x="51" y="84"/>
              </a:cxn>
              <a:cxn ang="0">
                <a:pos x="47" y="94"/>
              </a:cxn>
              <a:cxn ang="0">
                <a:pos x="43" y="93"/>
              </a:cxn>
              <a:cxn ang="0">
                <a:pos x="40" y="92"/>
              </a:cxn>
              <a:cxn ang="0">
                <a:pos x="37" y="91"/>
              </a:cxn>
              <a:cxn ang="0">
                <a:pos x="34" y="89"/>
              </a:cxn>
              <a:cxn ang="0">
                <a:pos x="29" y="84"/>
              </a:cxn>
              <a:cxn ang="0">
                <a:pos x="23" y="78"/>
              </a:cxn>
              <a:cxn ang="0">
                <a:pos x="19" y="72"/>
              </a:cxn>
              <a:cxn ang="0">
                <a:pos x="13" y="65"/>
              </a:cxn>
              <a:cxn ang="0">
                <a:pos x="7" y="60"/>
              </a:cxn>
              <a:cxn ang="0">
                <a:pos x="0" y="56"/>
              </a:cxn>
              <a:cxn ang="0">
                <a:pos x="8" y="41"/>
              </a:cxn>
              <a:cxn ang="0">
                <a:pos x="13" y="29"/>
              </a:cxn>
              <a:cxn ang="0">
                <a:pos x="19" y="17"/>
              </a:cxn>
              <a:cxn ang="0">
                <a:pos x="27" y="1"/>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19" name="Freeform 471"/>
          <p:cNvSpPr>
            <a:spLocks/>
          </p:cNvSpPr>
          <p:nvPr>
            <p:custDataLst>
              <p:tags r:id="rId307"/>
            </p:custDataLst>
          </p:nvPr>
        </p:nvSpPr>
        <p:spPr bwMode="auto">
          <a:xfrm>
            <a:off x="5022528" y="5152827"/>
            <a:ext cx="61912" cy="57150"/>
          </a:xfrm>
          <a:custGeom>
            <a:avLst/>
            <a:gdLst/>
            <a:ahLst/>
            <a:cxnLst>
              <a:cxn ang="0">
                <a:pos x="3" y="55"/>
              </a:cxn>
              <a:cxn ang="0">
                <a:pos x="11" y="54"/>
              </a:cxn>
              <a:cxn ang="0">
                <a:pos x="18" y="53"/>
              </a:cxn>
              <a:cxn ang="0">
                <a:pos x="24" y="50"/>
              </a:cxn>
              <a:cxn ang="0">
                <a:pos x="31" y="47"/>
              </a:cxn>
              <a:cxn ang="0">
                <a:pos x="42" y="38"/>
              </a:cxn>
              <a:cxn ang="0">
                <a:pos x="52" y="28"/>
              </a:cxn>
              <a:cxn ang="0">
                <a:pos x="61" y="18"/>
              </a:cxn>
              <a:cxn ang="0">
                <a:pos x="71" y="8"/>
              </a:cxn>
              <a:cxn ang="0">
                <a:pos x="76" y="5"/>
              </a:cxn>
              <a:cxn ang="0">
                <a:pos x="82" y="2"/>
              </a:cxn>
              <a:cxn ang="0">
                <a:pos x="88" y="0"/>
              </a:cxn>
              <a:cxn ang="0">
                <a:pos x="96" y="0"/>
              </a:cxn>
              <a:cxn ang="0">
                <a:pos x="102" y="0"/>
              </a:cxn>
              <a:cxn ang="0">
                <a:pos x="110" y="3"/>
              </a:cxn>
              <a:cxn ang="0">
                <a:pos x="117" y="6"/>
              </a:cxn>
              <a:cxn ang="0">
                <a:pos x="123" y="11"/>
              </a:cxn>
              <a:cxn ang="0">
                <a:pos x="128" y="16"/>
              </a:cxn>
              <a:cxn ang="0">
                <a:pos x="132" y="24"/>
              </a:cxn>
              <a:cxn ang="0">
                <a:pos x="134" y="30"/>
              </a:cxn>
              <a:cxn ang="0">
                <a:pos x="135" y="37"/>
              </a:cxn>
              <a:cxn ang="0">
                <a:pos x="134" y="40"/>
              </a:cxn>
              <a:cxn ang="0">
                <a:pos x="132" y="43"/>
              </a:cxn>
              <a:cxn ang="0">
                <a:pos x="129" y="47"/>
              </a:cxn>
              <a:cxn ang="0">
                <a:pos x="124" y="51"/>
              </a:cxn>
              <a:cxn ang="0">
                <a:pos x="113" y="61"/>
              </a:cxn>
              <a:cxn ang="0">
                <a:pos x="100" y="72"/>
              </a:cxn>
              <a:cxn ang="0">
                <a:pos x="87" y="82"/>
              </a:cxn>
              <a:cxn ang="0">
                <a:pos x="74" y="91"/>
              </a:cxn>
              <a:cxn ang="0">
                <a:pos x="63" y="96"/>
              </a:cxn>
              <a:cxn ang="0">
                <a:pos x="55" y="98"/>
              </a:cxn>
              <a:cxn ang="0">
                <a:pos x="51" y="97"/>
              </a:cxn>
              <a:cxn ang="0">
                <a:pos x="43" y="92"/>
              </a:cxn>
              <a:cxn ang="0">
                <a:pos x="32" y="85"/>
              </a:cxn>
              <a:cxn ang="0">
                <a:pos x="21" y="77"/>
              </a:cxn>
              <a:cxn ang="0">
                <a:pos x="11" y="68"/>
              </a:cxn>
              <a:cxn ang="0">
                <a:pos x="5" y="62"/>
              </a:cxn>
              <a:cxn ang="0">
                <a:pos x="1" y="59"/>
              </a:cxn>
              <a:cxn ang="0">
                <a:pos x="0" y="57"/>
              </a:cxn>
              <a:cxn ang="0">
                <a:pos x="0" y="56"/>
              </a:cxn>
              <a:cxn ang="0">
                <a:pos x="3" y="55"/>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0" name="Freeform 472"/>
          <p:cNvSpPr>
            <a:spLocks/>
          </p:cNvSpPr>
          <p:nvPr>
            <p:custDataLst>
              <p:tags r:id="rId308"/>
            </p:custDataLst>
          </p:nvPr>
        </p:nvSpPr>
        <p:spPr bwMode="auto">
          <a:xfrm>
            <a:off x="4793928" y="2468364"/>
            <a:ext cx="131762" cy="84138"/>
          </a:xfrm>
          <a:custGeom>
            <a:avLst/>
            <a:gdLst/>
            <a:ahLst/>
            <a:cxnLst>
              <a:cxn ang="0">
                <a:pos x="192" y="155"/>
              </a:cxn>
              <a:cxn ang="0">
                <a:pos x="194" y="151"/>
              </a:cxn>
              <a:cxn ang="0">
                <a:pos x="197" y="148"/>
              </a:cxn>
              <a:cxn ang="0">
                <a:pos x="200" y="145"/>
              </a:cxn>
              <a:cxn ang="0">
                <a:pos x="203" y="142"/>
              </a:cxn>
              <a:cxn ang="0">
                <a:pos x="211" y="137"/>
              </a:cxn>
              <a:cxn ang="0">
                <a:pos x="220" y="132"/>
              </a:cxn>
              <a:cxn ang="0">
                <a:pos x="238" y="123"/>
              </a:cxn>
              <a:cxn ang="0">
                <a:pos x="253" y="117"/>
              </a:cxn>
              <a:cxn ang="0">
                <a:pos x="255" y="109"/>
              </a:cxn>
              <a:cxn ang="0">
                <a:pos x="260" y="97"/>
              </a:cxn>
              <a:cxn ang="0">
                <a:pos x="264" y="91"/>
              </a:cxn>
              <a:cxn ang="0">
                <a:pos x="267" y="86"/>
              </a:cxn>
              <a:cxn ang="0">
                <a:pos x="269" y="82"/>
              </a:cxn>
              <a:cxn ang="0">
                <a:pos x="272" y="81"/>
              </a:cxn>
              <a:cxn ang="0">
                <a:pos x="312" y="44"/>
              </a:cxn>
              <a:cxn ang="0">
                <a:pos x="312" y="39"/>
              </a:cxn>
              <a:cxn ang="0">
                <a:pos x="310" y="35"/>
              </a:cxn>
              <a:cxn ang="0">
                <a:pos x="306" y="32"/>
              </a:cxn>
              <a:cxn ang="0">
                <a:pos x="302" y="30"/>
              </a:cxn>
              <a:cxn ang="0">
                <a:pos x="291" y="28"/>
              </a:cxn>
              <a:cxn ang="0">
                <a:pos x="280" y="27"/>
              </a:cxn>
              <a:cxn ang="0">
                <a:pos x="268" y="27"/>
              </a:cxn>
              <a:cxn ang="0">
                <a:pos x="259" y="27"/>
              </a:cxn>
              <a:cxn ang="0">
                <a:pos x="256" y="26"/>
              </a:cxn>
              <a:cxn ang="0">
                <a:pos x="253" y="25"/>
              </a:cxn>
              <a:cxn ang="0">
                <a:pos x="252" y="23"/>
              </a:cxn>
              <a:cxn ang="0">
                <a:pos x="253" y="20"/>
              </a:cxn>
              <a:cxn ang="0">
                <a:pos x="232" y="19"/>
              </a:cxn>
              <a:cxn ang="0">
                <a:pos x="216" y="17"/>
              </a:cxn>
              <a:cxn ang="0">
                <a:pos x="202" y="13"/>
              </a:cxn>
              <a:cxn ang="0">
                <a:pos x="189" y="9"/>
              </a:cxn>
              <a:cxn ang="0">
                <a:pos x="177" y="6"/>
              </a:cxn>
              <a:cxn ang="0">
                <a:pos x="163" y="3"/>
              </a:cxn>
              <a:cxn ang="0">
                <a:pos x="146" y="1"/>
              </a:cxn>
              <a:cxn ang="0">
                <a:pos x="126" y="0"/>
              </a:cxn>
              <a:cxn ang="0">
                <a:pos x="110" y="1"/>
              </a:cxn>
              <a:cxn ang="0">
                <a:pos x="74" y="4"/>
              </a:cxn>
              <a:cxn ang="0">
                <a:pos x="53" y="6"/>
              </a:cxn>
              <a:cxn ang="0">
                <a:pos x="34" y="8"/>
              </a:cxn>
              <a:cxn ang="0">
                <a:pos x="18" y="10"/>
              </a:cxn>
              <a:cxn ang="0">
                <a:pos x="7" y="12"/>
              </a:cxn>
              <a:cxn ang="0">
                <a:pos x="9" y="17"/>
              </a:cxn>
              <a:cxn ang="0">
                <a:pos x="11" y="19"/>
              </a:cxn>
              <a:cxn ang="0">
                <a:pos x="13" y="19"/>
              </a:cxn>
              <a:cxn ang="0">
                <a:pos x="15" y="20"/>
              </a:cxn>
              <a:cxn ang="0">
                <a:pos x="18" y="20"/>
              </a:cxn>
              <a:cxn ang="0">
                <a:pos x="19" y="20"/>
              </a:cxn>
              <a:cxn ang="0">
                <a:pos x="20" y="22"/>
              </a:cxn>
              <a:cxn ang="0">
                <a:pos x="20" y="26"/>
              </a:cxn>
              <a:cxn ang="0">
                <a:pos x="20" y="30"/>
              </a:cxn>
              <a:cxn ang="0">
                <a:pos x="19" y="35"/>
              </a:cxn>
              <a:cxn ang="0">
                <a:pos x="18" y="39"/>
              </a:cxn>
              <a:cxn ang="0">
                <a:pos x="15" y="42"/>
              </a:cxn>
              <a:cxn ang="0">
                <a:pos x="12" y="45"/>
              </a:cxn>
              <a:cxn ang="0">
                <a:pos x="9" y="48"/>
              </a:cxn>
              <a:cxn ang="0">
                <a:pos x="4" y="49"/>
              </a:cxn>
              <a:cxn ang="0">
                <a:pos x="0" y="50"/>
              </a:cxn>
              <a:cxn ang="0">
                <a:pos x="74" y="68"/>
              </a:cxn>
              <a:cxn ang="0">
                <a:pos x="87" y="111"/>
              </a:cxn>
              <a:cxn ang="0">
                <a:pos x="166" y="123"/>
              </a:cxn>
              <a:cxn ang="0">
                <a:pos x="192" y="155"/>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21" name="Freeform 473"/>
          <p:cNvSpPr>
            <a:spLocks/>
          </p:cNvSpPr>
          <p:nvPr>
            <p:custDataLst>
              <p:tags r:id="rId309"/>
            </p:custDataLst>
          </p:nvPr>
        </p:nvSpPr>
        <p:spPr bwMode="auto">
          <a:xfrm>
            <a:off x="4500240" y="2654102"/>
            <a:ext cx="19050" cy="60325"/>
          </a:xfrm>
          <a:custGeom>
            <a:avLst/>
            <a:gdLst/>
            <a:ahLst/>
            <a:cxnLst>
              <a:cxn ang="0">
                <a:pos x="0" y="25"/>
              </a:cxn>
              <a:cxn ang="0">
                <a:pos x="2" y="18"/>
              </a:cxn>
              <a:cxn ang="0">
                <a:pos x="1" y="14"/>
              </a:cxn>
              <a:cxn ang="0">
                <a:pos x="2" y="13"/>
              </a:cxn>
              <a:cxn ang="0">
                <a:pos x="3" y="13"/>
              </a:cxn>
              <a:cxn ang="0">
                <a:pos x="6" y="12"/>
              </a:cxn>
              <a:cxn ang="0">
                <a:pos x="13" y="12"/>
              </a:cxn>
              <a:cxn ang="0">
                <a:pos x="46" y="0"/>
              </a:cxn>
              <a:cxn ang="0">
                <a:pos x="46" y="50"/>
              </a:cxn>
              <a:cxn ang="0">
                <a:pos x="40" y="49"/>
              </a:cxn>
              <a:cxn ang="0">
                <a:pos x="33" y="45"/>
              </a:cxn>
              <a:cxn ang="0">
                <a:pos x="25" y="41"/>
              </a:cxn>
              <a:cxn ang="0">
                <a:pos x="17" y="37"/>
              </a:cxn>
              <a:cxn ang="0">
                <a:pos x="5" y="28"/>
              </a:cxn>
              <a:cxn ang="0">
                <a:pos x="0" y="25"/>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22" name="Freeform 474"/>
          <p:cNvSpPr>
            <a:spLocks/>
          </p:cNvSpPr>
          <p:nvPr>
            <p:custDataLst>
              <p:tags r:id="rId310"/>
            </p:custDataLst>
          </p:nvPr>
        </p:nvSpPr>
        <p:spPr bwMode="auto">
          <a:xfrm>
            <a:off x="5197153" y="4538464"/>
            <a:ext cx="69850" cy="241300"/>
          </a:xfrm>
          <a:custGeom>
            <a:avLst/>
            <a:gdLst/>
            <a:ahLst/>
            <a:cxnLst>
              <a:cxn ang="0">
                <a:pos x="10" y="282"/>
              </a:cxn>
              <a:cxn ang="0">
                <a:pos x="19" y="290"/>
              </a:cxn>
              <a:cxn ang="0">
                <a:pos x="37" y="300"/>
              </a:cxn>
              <a:cxn ang="0">
                <a:pos x="58" y="306"/>
              </a:cxn>
              <a:cxn ang="0">
                <a:pos x="70" y="312"/>
              </a:cxn>
              <a:cxn ang="0">
                <a:pos x="80" y="320"/>
              </a:cxn>
              <a:cxn ang="0">
                <a:pos x="86" y="331"/>
              </a:cxn>
              <a:cxn ang="0">
                <a:pos x="86" y="347"/>
              </a:cxn>
              <a:cxn ang="0">
                <a:pos x="78" y="363"/>
              </a:cxn>
              <a:cxn ang="0">
                <a:pos x="68" y="375"/>
              </a:cxn>
              <a:cxn ang="0">
                <a:pos x="62" y="388"/>
              </a:cxn>
              <a:cxn ang="0">
                <a:pos x="60" y="400"/>
              </a:cxn>
              <a:cxn ang="0">
                <a:pos x="64" y="411"/>
              </a:cxn>
              <a:cxn ang="0">
                <a:pos x="76" y="424"/>
              </a:cxn>
              <a:cxn ang="0">
                <a:pos x="104" y="445"/>
              </a:cxn>
              <a:cxn ang="0">
                <a:pos x="120" y="443"/>
              </a:cxn>
              <a:cxn ang="0">
                <a:pos x="120" y="423"/>
              </a:cxn>
              <a:cxn ang="0">
                <a:pos x="131" y="413"/>
              </a:cxn>
              <a:cxn ang="0">
                <a:pos x="145" y="407"/>
              </a:cxn>
              <a:cxn ang="0">
                <a:pos x="153" y="402"/>
              </a:cxn>
              <a:cxn ang="0">
                <a:pos x="160" y="393"/>
              </a:cxn>
              <a:cxn ang="0">
                <a:pos x="166" y="375"/>
              </a:cxn>
              <a:cxn ang="0">
                <a:pos x="165" y="350"/>
              </a:cxn>
              <a:cxn ang="0">
                <a:pos x="158" y="328"/>
              </a:cxn>
              <a:cxn ang="0">
                <a:pos x="148" y="307"/>
              </a:cxn>
              <a:cxn ang="0">
                <a:pos x="141" y="284"/>
              </a:cxn>
              <a:cxn ang="0">
                <a:pos x="135" y="269"/>
              </a:cxn>
              <a:cxn ang="0">
                <a:pos x="118" y="251"/>
              </a:cxn>
              <a:cxn ang="0">
                <a:pos x="97" y="224"/>
              </a:cxn>
              <a:cxn ang="0">
                <a:pos x="85" y="206"/>
              </a:cxn>
              <a:cxn ang="0">
                <a:pos x="80" y="195"/>
              </a:cxn>
              <a:cxn ang="0">
                <a:pos x="81" y="177"/>
              </a:cxn>
              <a:cxn ang="0">
                <a:pos x="88" y="147"/>
              </a:cxn>
              <a:cxn ang="0">
                <a:pos x="96" y="129"/>
              </a:cxn>
              <a:cxn ang="0">
                <a:pos x="98" y="113"/>
              </a:cxn>
              <a:cxn ang="0">
                <a:pos x="95" y="82"/>
              </a:cxn>
              <a:cxn ang="0">
                <a:pos x="92" y="45"/>
              </a:cxn>
              <a:cxn ang="0">
                <a:pos x="89" y="18"/>
              </a:cxn>
              <a:cxn ang="0">
                <a:pos x="71" y="8"/>
              </a:cxn>
              <a:cxn ang="0">
                <a:pos x="33" y="4"/>
              </a:cxn>
              <a:cxn ang="0">
                <a:pos x="12" y="10"/>
              </a:cxn>
              <a:cxn ang="0">
                <a:pos x="22" y="25"/>
              </a:cxn>
              <a:cxn ang="0">
                <a:pos x="33" y="30"/>
              </a:cxn>
              <a:cxn ang="0">
                <a:pos x="40" y="44"/>
              </a:cxn>
              <a:cxn ang="0">
                <a:pos x="40" y="64"/>
              </a:cxn>
              <a:cxn ang="0">
                <a:pos x="40" y="78"/>
              </a:cxn>
              <a:cxn ang="0">
                <a:pos x="36" y="85"/>
              </a:cxn>
              <a:cxn ang="0">
                <a:pos x="29" y="95"/>
              </a:cxn>
              <a:cxn ang="0">
                <a:pos x="15" y="109"/>
              </a:cxn>
              <a:cxn ang="0">
                <a:pos x="3" y="122"/>
              </a:cxn>
              <a:cxn ang="0">
                <a:pos x="7" y="277"/>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3" name="Freeform 475"/>
          <p:cNvSpPr>
            <a:spLocks/>
          </p:cNvSpPr>
          <p:nvPr>
            <p:custDataLst>
              <p:tags r:id="rId311"/>
            </p:custDataLst>
          </p:nvPr>
        </p:nvSpPr>
        <p:spPr bwMode="auto">
          <a:xfrm>
            <a:off x="4689153" y="3109714"/>
            <a:ext cx="14287" cy="57150"/>
          </a:xfrm>
          <a:custGeom>
            <a:avLst/>
            <a:gdLst/>
            <a:ahLst/>
            <a:cxnLst>
              <a:cxn ang="0">
                <a:pos x="27" y="0"/>
              </a:cxn>
              <a:cxn ang="0">
                <a:pos x="27" y="12"/>
              </a:cxn>
              <a:cxn ang="0">
                <a:pos x="27" y="19"/>
              </a:cxn>
              <a:cxn ang="0">
                <a:pos x="9" y="19"/>
              </a:cxn>
              <a:cxn ang="0">
                <a:pos x="0" y="19"/>
              </a:cxn>
              <a:cxn ang="0">
                <a:pos x="9" y="12"/>
              </a:cxn>
              <a:cxn ang="0">
                <a:pos x="27" y="0"/>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4" name="Freeform 476"/>
          <p:cNvSpPr>
            <a:spLocks/>
          </p:cNvSpPr>
          <p:nvPr>
            <p:custDataLst>
              <p:tags r:id="rId312"/>
            </p:custDataLst>
          </p:nvPr>
        </p:nvSpPr>
        <p:spPr bwMode="auto">
          <a:xfrm>
            <a:off x="5008240" y="4730552"/>
            <a:ext cx="188913" cy="217487"/>
          </a:xfrm>
          <a:custGeom>
            <a:avLst/>
            <a:gdLst/>
            <a:ahLst/>
            <a:cxnLst>
              <a:cxn ang="0">
                <a:pos x="284" y="8"/>
              </a:cxn>
              <a:cxn ang="0">
                <a:pos x="320" y="27"/>
              </a:cxn>
              <a:cxn ang="0">
                <a:pos x="363" y="47"/>
              </a:cxn>
              <a:cxn ang="0">
                <a:pos x="395" y="58"/>
              </a:cxn>
              <a:cxn ang="0">
                <a:pos x="416" y="61"/>
              </a:cxn>
              <a:cxn ang="0">
                <a:pos x="425" y="81"/>
              </a:cxn>
              <a:cxn ang="0">
                <a:pos x="429" y="120"/>
              </a:cxn>
              <a:cxn ang="0">
                <a:pos x="434" y="157"/>
              </a:cxn>
              <a:cxn ang="0">
                <a:pos x="438" y="195"/>
              </a:cxn>
              <a:cxn ang="0">
                <a:pos x="438" y="223"/>
              </a:cxn>
              <a:cxn ang="0">
                <a:pos x="435" y="237"/>
              </a:cxn>
              <a:cxn ang="0">
                <a:pos x="425" y="259"/>
              </a:cxn>
              <a:cxn ang="0">
                <a:pos x="407" y="287"/>
              </a:cxn>
              <a:cxn ang="0">
                <a:pos x="391" y="307"/>
              </a:cxn>
              <a:cxn ang="0">
                <a:pos x="381" y="320"/>
              </a:cxn>
              <a:cxn ang="0">
                <a:pos x="374" y="332"/>
              </a:cxn>
              <a:cxn ang="0">
                <a:pos x="372" y="352"/>
              </a:cxn>
              <a:cxn ang="0">
                <a:pos x="359" y="372"/>
              </a:cxn>
              <a:cxn ang="0">
                <a:pos x="321" y="401"/>
              </a:cxn>
              <a:cxn ang="0">
                <a:pos x="205" y="388"/>
              </a:cxn>
              <a:cxn ang="0">
                <a:pos x="182" y="379"/>
              </a:cxn>
              <a:cxn ang="0">
                <a:pos x="165" y="370"/>
              </a:cxn>
              <a:cxn ang="0">
                <a:pos x="150" y="359"/>
              </a:cxn>
              <a:cxn ang="0">
                <a:pos x="139" y="346"/>
              </a:cxn>
              <a:cxn ang="0">
                <a:pos x="124" y="322"/>
              </a:cxn>
              <a:cxn ang="0">
                <a:pos x="108" y="296"/>
              </a:cxn>
              <a:cxn ang="0">
                <a:pos x="94" y="279"/>
              </a:cxn>
              <a:cxn ang="0">
                <a:pos x="72" y="259"/>
              </a:cxn>
              <a:cxn ang="0">
                <a:pos x="44" y="234"/>
              </a:cxn>
              <a:cxn ang="0">
                <a:pos x="24" y="213"/>
              </a:cxn>
              <a:cxn ang="0">
                <a:pos x="13" y="195"/>
              </a:cxn>
              <a:cxn ang="0">
                <a:pos x="4" y="176"/>
              </a:cxn>
              <a:cxn ang="0">
                <a:pos x="0" y="154"/>
              </a:cxn>
              <a:cxn ang="0">
                <a:pos x="18" y="141"/>
              </a:cxn>
              <a:cxn ang="0">
                <a:pos x="40" y="141"/>
              </a:cxn>
              <a:cxn ang="0">
                <a:pos x="53" y="141"/>
              </a:cxn>
              <a:cxn ang="0">
                <a:pos x="63" y="138"/>
              </a:cxn>
              <a:cxn ang="0">
                <a:pos x="77" y="131"/>
              </a:cxn>
              <a:cxn ang="0">
                <a:pos x="99" y="108"/>
              </a:cxn>
              <a:cxn ang="0">
                <a:pos x="117" y="87"/>
              </a:cxn>
              <a:cxn ang="0">
                <a:pos x="130" y="80"/>
              </a:cxn>
              <a:cxn ang="0">
                <a:pos x="150" y="71"/>
              </a:cxn>
              <a:cxn ang="0">
                <a:pos x="179" y="60"/>
              </a:cxn>
              <a:cxn ang="0">
                <a:pos x="203" y="50"/>
              </a:cxn>
              <a:cxn ang="0">
                <a:pos x="211" y="43"/>
              </a:cxn>
              <a:cxn ang="0">
                <a:pos x="210" y="38"/>
              </a:cxn>
              <a:cxn ang="0">
                <a:pos x="211" y="30"/>
              </a:cxn>
              <a:cxn ang="0">
                <a:pos x="213" y="17"/>
              </a:cxn>
              <a:cxn ang="0">
                <a:pos x="217" y="12"/>
              </a:cxn>
              <a:cxn ang="0">
                <a:pos x="225" y="12"/>
              </a:cxn>
              <a:cxn ang="0">
                <a:pos x="232" y="9"/>
              </a:cxn>
              <a:cxn ang="0">
                <a:pos x="236" y="4"/>
              </a:cxn>
              <a:cxn ang="0">
                <a:pos x="244" y="2"/>
              </a:cxn>
              <a:cxn ang="0">
                <a:pos x="251" y="3"/>
              </a:cxn>
              <a:cxn ang="0">
                <a:pos x="264" y="1"/>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5" name="Freeform 477"/>
          <p:cNvSpPr>
            <a:spLocks/>
          </p:cNvSpPr>
          <p:nvPr>
            <p:custDataLst>
              <p:tags r:id="rId313"/>
            </p:custDataLst>
          </p:nvPr>
        </p:nvSpPr>
        <p:spPr bwMode="auto">
          <a:xfrm>
            <a:off x="4920928" y="4506714"/>
            <a:ext cx="293687" cy="300038"/>
          </a:xfrm>
          <a:custGeom>
            <a:avLst/>
            <a:gdLst/>
            <a:ahLst/>
            <a:cxnLst>
              <a:cxn ang="0">
                <a:pos x="513" y="8"/>
              </a:cxn>
              <a:cxn ang="0">
                <a:pos x="552" y="26"/>
              </a:cxn>
              <a:cxn ang="0">
                <a:pos x="645" y="63"/>
              </a:cxn>
              <a:cxn ang="0">
                <a:pos x="660" y="88"/>
              </a:cxn>
              <a:cxn ang="0">
                <a:pos x="678" y="94"/>
              </a:cxn>
              <a:cxn ang="0">
                <a:pos x="678" y="127"/>
              </a:cxn>
              <a:cxn ang="0">
                <a:pos x="677" y="144"/>
              </a:cxn>
              <a:cxn ang="0">
                <a:pos x="667" y="158"/>
              </a:cxn>
              <a:cxn ang="0">
                <a:pos x="647" y="178"/>
              </a:cxn>
              <a:cxn ang="0">
                <a:pos x="638" y="346"/>
              </a:cxn>
              <a:cxn ang="0">
                <a:pos x="461" y="388"/>
              </a:cxn>
              <a:cxn ang="0">
                <a:pos x="461" y="415"/>
              </a:cxn>
              <a:cxn ang="0">
                <a:pos x="455" y="435"/>
              </a:cxn>
              <a:cxn ang="0">
                <a:pos x="444" y="435"/>
              </a:cxn>
              <a:cxn ang="0">
                <a:pos x="434" y="440"/>
              </a:cxn>
              <a:cxn ang="0">
                <a:pos x="425" y="445"/>
              </a:cxn>
              <a:cxn ang="0">
                <a:pos x="414" y="447"/>
              </a:cxn>
              <a:cxn ang="0">
                <a:pos x="411" y="463"/>
              </a:cxn>
              <a:cxn ang="0">
                <a:pos x="410" y="474"/>
              </a:cxn>
              <a:cxn ang="0">
                <a:pos x="403" y="483"/>
              </a:cxn>
              <a:cxn ang="0">
                <a:pos x="365" y="498"/>
              </a:cxn>
              <a:cxn ang="0">
                <a:pos x="330" y="513"/>
              </a:cxn>
              <a:cxn ang="0">
                <a:pos x="313" y="525"/>
              </a:cxn>
              <a:cxn ang="0">
                <a:pos x="277" y="564"/>
              </a:cxn>
              <a:cxn ang="0">
                <a:pos x="258" y="573"/>
              </a:cxn>
              <a:cxn ang="0">
                <a:pos x="238" y="574"/>
              </a:cxn>
              <a:cxn ang="0">
                <a:pos x="193" y="574"/>
              </a:cxn>
              <a:cxn ang="0">
                <a:pos x="186" y="559"/>
              </a:cxn>
              <a:cxn ang="0">
                <a:pos x="165" y="547"/>
              </a:cxn>
              <a:cxn ang="0">
                <a:pos x="133" y="545"/>
              </a:cxn>
              <a:cxn ang="0">
                <a:pos x="93" y="556"/>
              </a:cxn>
              <a:cxn ang="0">
                <a:pos x="33" y="527"/>
              </a:cxn>
              <a:cxn ang="0">
                <a:pos x="0" y="285"/>
              </a:cxn>
              <a:cxn ang="0">
                <a:pos x="73" y="286"/>
              </a:cxn>
              <a:cxn ang="0">
                <a:pos x="103" y="282"/>
              </a:cxn>
              <a:cxn ang="0">
                <a:pos x="119" y="275"/>
              </a:cxn>
              <a:cxn ang="0">
                <a:pos x="129" y="256"/>
              </a:cxn>
              <a:cxn ang="0">
                <a:pos x="131" y="229"/>
              </a:cxn>
              <a:cxn ang="0">
                <a:pos x="126" y="185"/>
              </a:cxn>
              <a:cxn ang="0">
                <a:pos x="130" y="165"/>
              </a:cxn>
              <a:cxn ang="0">
                <a:pos x="140" y="171"/>
              </a:cxn>
              <a:cxn ang="0">
                <a:pos x="174" y="175"/>
              </a:cxn>
              <a:cxn ang="0">
                <a:pos x="188" y="186"/>
              </a:cxn>
              <a:cxn ang="0">
                <a:pos x="195" y="201"/>
              </a:cxn>
              <a:cxn ang="0">
                <a:pos x="208" y="210"/>
              </a:cxn>
              <a:cxn ang="0">
                <a:pos x="241" y="217"/>
              </a:cxn>
              <a:cxn ang="0">
                <a:pos x="269" y="214"/>
              </a:cxn>
              <a:cxn ang="0">
                <a:pos x="301" y="199"/>
              </a:cxn>
              <a:cxn ang="0">
                <a:pos x="319" y="196"/>
              </a:cxn>
              <a:cxn ang="0">
                <a:pos x="331" y="193"/>
              </a:cxn>
              <a:cxn ang="0">
                <a:pos x="343" y="190"/>
              </a:cxn>
              <a:cxn ang="0">
                <a:pos x="357" y="182"/>
              </a:cxn>
              <a:cxn ang="0">
                <a:pos x="368" y="168"/>
              </a:cxn>
              <a:cxn ang="0">
                <a:pos x="383" y="126"/>
              </a:cxn>
              <a:cxn ang="0">
                <a:pos x="403" y="47"/>
              </a:cxn>
              <a:cxn ang="0">
                <a:pos x="414" y="10"/>
              </a:cxn>
              <a:cxn ang="0">
                <a:pos x="431" y="6"/>
              </a:cxn>
              <a:cxn ang="0">
                <a:pos x="453" y="8"/>
              </a:cxn>
              <a:cxn ang="0">
                <a:pos x="482" y="1"/>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6" name="Freeform 478"/>
          <p:cNvSpPr>
            <a:spLocks/>
          </p:cNvSpPr>
          <p:nvPr>
            <p:custDataLst>
              <p:tags r:id="rId314"/>
            </p:custDataLst>
          </p:nvPr>
        </p:nvSpPr>
        <p:spPr bwMode="auto">
          <a:xfrm>
            <a:off x="4657403" y="4779764"/>
            <a:ext cx="350837" cy="381000"/>
          </a:xfrm>
          <a:custGeom>
            <a:avLst/>
            <a:gdLst/>
            <a:ahLst/>
            <a:cxnLst>
              <a:cxn ang="0">
                <a:pos x="797" y="42"/>
              </a:cxn>
              <a:cxn ang="0">
                <a:pos x="766" y="26"/>
              </a:cxn>
              <a:cxn ang="0">
                <a:pos x="718" y="33"/>
              </a:cxn>
              <a:cxn ang="0">
                <a:pos x="634" y="44"/>
              </a:cxn>
              <a:cxn ang="0">
                <a:pos x="604" y="55"/>
              </a:cxn>
              <a:cxn ang="0">
                <a:pos x="280" y="40"/>
              </a:cxn>
              <a:cxn ang="0">
                <a:pos x="232" y="37"/>
              </a:cxn>
              <a:cxn ang="0">
                <a:pos x="172" y="17"/>
              </a:cxn>
              <a:cxn ang="0">
                <a:pos x="116" y="0"/>
              </a:cxn>
              <a:cxn ang="0">
                <a:pos x="83" y="5"/>
              </a:cxn>
              <a:cxn ang="0">
                <a:pos x="53" y="24"/>
              </a:cxn>
              <a:cxn ang="0">
                <a:pos x="0" y="55"/>
              </a:cxn>
              <a:cxn ang="0">
                <a:pos x="7" y="68"/>
              </a:cxn>
              <a:cxn ang="0">
                <a:pos x="26" y="74"/>
              </a:cxn>
              <a:cxn ang="0">
                <a:pos x="36" y="129"/>
              </a:cxn>
              <a:cxn ang="0">
                <a:pos x="60" y="192"/>
              </a:cxn>
              <a:cxn ang="0">
                <a:pos x="109" y="276"/>
              </a:cxn>
              <a:cxn ang="0">
                <a:pos x="133" y="300"/>
              </a:cxn>
              <a:cxn ang="0">
                <a:pos x="159" y="302"/>
              </a:cxn>
              <a:cxn ang="0">
                <a:pos x="159" y="332"/>
              </a:cxn>
              <a:cxn ang="0">
                <a:pos x="152" y="359"/>
              </a:cxn>
              <a:cxn ang="0">
                <a:pos x="146" y="394"/>
              </a:cxn>
              <a:cxn ang="0">
                <a:pos x="150" y="425"/>
              </a:cxn>
              <a:cxn ang="0">
                <a:pos x="173" y="484"/>
              </a:cxn>
              <a:cxn ang="0">
                <a:pos x="179" y="518"/>
              </a:cxn>
              <a:cxn ang="0">
                <a:pos x="187" y="606"/>
              </a:cxn>
              <a:cxn ang="0">
                <a:pos x="204" y="647"/>
              </a:cxn>
              <a:cxn ang="0">
                <a:pos x="231" y="690"/>
              </a:cxn>
              <a:cxn ang="0">
                <a:pos x="245" y="700"/>
              </a:cxn>
              <a:cxn ang="0">
                <a:pos x="259" y="715"/>
              </a:cxn>
              <a:cxn ang="0">
                <a:pos x="265" y="678"/>
              </a:cxn>
              <a:cxn ang="0">
                <a:pos x="308" y="696"/>
              </a:cxn>
              <a:cxn ang="0">
                <a:pos x="328" y="713"/>
              </a:cxn>
              <a:cxn ang="0">
                <a:pos x="372" y="726"/>
              </a:cxn>
              <a:cxn ang="0">
                <a:pos x="407" y="723"/>
              </a:cxn>
              <a:cxn ang="0">
                <a:pos x="429" y="710"/>
              </a:cxn>
              <a:cxn ang="0">
                <a:pos x="452" y="675"/>
              </a:cxn>
              <a:cxn ang="0">
                <a:pos x="463" y="529"/>
              </a:cxn>
              <a:cxn ang="0">
                <a:pos x="465" y="480"/>
              </a:cxn>
              <a:cxn ang="0">
                <a:pos x="471" y="469"/>
              </a:cxn>
              <a:cxn ang="0">
                <a:pos x="463" y="426"/>
              </a:cxn>
              <a:cxn ang="0">
                <a:pos x="469" y="368"/>
              </a:cxn>
              <a:cxn ang="0">
                <a:pos x="500" y="330"/>
              </a:cxn>
              <a:cxn ang="0">
                <a:pos x="525" y="320"/>
              </a:cxn>
              <a:cxn ang="0">
                <a:pos x="538" y="232"/>
              </a:cxn>
              <a:cxn ang="0">
                <a:pos x="551" y="148"/>
              </a:cxn>
              <a:cxn ang="0">
                <a:pos x="541" y="124"/>
              </a:cxn>
              <a:cxn ang="0">
                <a:pos x="531" y="99"/>
              </a:cxn>
              <a:cxn ang="0">
                <a:pos x="539" y="86"/>
              </a:cxn>
              <a:cxn ang="0">
                <a:pos x="617" y="80"/>
              </a:cxn>
              <a:cxn ang="0">
                <a:pos x="708" y="63"/>
              </a:cxn>
              <a:cxn ang="0">
                <a:pos x="803" y="61"/>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7" name="Freeform 479"/>
          <p:cNvSpPr>
            <a:spLocks/>
          </p:cNvSpPr>
          <p:nvPr>
            <p:custDataLst>
              <p:tags r:id="rId315"/>
            </p:custDataLst>
          </p:nvPr>
        </p:nvSpPr>
        <p:spPr bwMode="auto">
          <a:xfrm>
            <a:off x="3936678" y="3709789"/>
            <a:ext cx="161925" cy="141288"/>
          </a:xfrm>
          <a:custGeom>
            <a:avLst/>
            <a:gdLst/>
            <a:ahLst/>
            <a:cxnLst>
              <a:cxn ang="0">
                <a:pos x="203" y="250"/>
              </a:cxn>
              <a:cxn ang="0">
                <a:pos x="163" y="246"/>
              </a:cxn>
              <a:cxn ang="0">
                <a:pos x="121" y="247"/>
              </a:cxn>
              <a:cxn ang="0">
                <a:pos x="92" y="250"/>
              </a:cxn>
              <a:cxn ang="0">
                <a:pos x="74" y="255"/>
              </a:cxn>
              <a:cxn ang="0">
                <a:pos x="26" y="271"/>
              </a:cxn>
              <a:cxn ang="0">
                <a:pos x="20" y="270"/>
              </a:cxn>
              <a:cxn ang="0">
                <a:pos x="17" y="266"/>
              </a:cxn>
              <a:cxn ang="0">
                <a:pos x="18" y="254"/>
              </a:cxn>
              <a:cxn ang="0">
                <a:pos x="26" y="228"/>
              </a:cxn>
              <a:cxn ang="0">
                <a:pos x="61" y="226"/>
              </a:cxn>
              <a:cxn ang="0">
                <a:pos x="89" y="222"/>
              </a:cxn>
              <a:cxn ang="0">
                <a:pos x="115" y="218"/>
              </a:cxn>
              <a:cxn ang="0">
                <a:pos x="146" y="216"/>
              </a:cxn>
              <a:cxn ang="0">
                <a:pos x="182" y="218"/>
              </a:cxn>
              <a:cxn ang="0">
                <a:pos x="199" y="218"/>
              </a:cxn>
              <a:cxn ang="0">
                <a:pos x="219" y="216"/>
              </a:cxn>
              <a:cxn ang="0">
                <a:pos x="215" y="208"/>
              </a:cxn>
              <a:cxn ang="0">
                <a:pos x="210" y="201"/>
              </a:cxn>
              <a:cxn ang="0">
                <a:pos x="195" y="194"/>
              </a:cxn>
              <a:cxn ang="0">
                <a:pos x="175" y="191"/>
              </a:cxn>
              <a:cxn ang="0">
                <a:pos x="152" y="190"/>
              </a:cxn>
              <a:cxn ang="0">
                <a:pos x="93" y="192"/>
              </a:cxn>
              <a:cxn ang="0">
                <a:pos x="64" y="196"/>
              </a:cxn>
              <a:cxn ang="0">
                <a:pos x="33" y="203"/>
              </a:cxn>
              <a:cxn ang="0">
                <a:pos x="38" y="183"/>
              </a:cxn>
              <a:cxn ang="0">
                <a:pos x="39" y="172"/>
              </a:cxn>
              <a:cxn ang="0">
                <a:pos x="26" y="164"/>
              </a:cxn>
              <a:cxn ang="0">
                <a:pos x="13" y="160"/>
              </a:cxn>
              <a:cxn ang="0">
                <a:pos x="11" y="147"/>
              </a:cxn>
              <a:cxn ang="0">
                <a:pos x="6" y="143"/>
              </a:cxn>
              <a:cxn ang="0">
                <a:pos x="2" y="141"/>
              </a:cxn>
              <a:cxn ang="0">
                <a:pos x="0" y="135"/>
              </a:cxn>
              <a:cxn ang="0">
                <a:pos x="5" y="115"/>
              </a:cxn>
              <a:cxn ang="0">
                <a:pos x="17" y="92"/>
              </a:cxn>
              <a:cxn ang="0">
                <a:pos x="30" y="69"/>
              </a:cxn>
              <a:cxn ang="0">
                <a:pos x="39" y="49"/>
              </a:cxn>
              <a:cxn ang="0">
                <a:pos x="48" y="42"/>
              </a:cxn>
              <a:cxn ang="0">
                <a:pos x="49" y="48"/>
              </a:cxn>
              <a:cxn ang="0">
                <a:pos x="52" y="36"/>
              </a:cxn>
              <a:cxn ang="0">
                <a:pos x="75" y="31"/>
              </a:cxn>
              <a:cxn ang="0">
                <a:pos x="114" y="18"/>
              </a:cxn>
              <a:cxn ang="0">
                <a:pos x="165" y="0"/>
              </a:cxn>
              <a:cxn ang="0">
                <a:pos x="184" y="15"/>
              </a:cxn>
              <a:cxn ang="0">
                <a:pos x="202" y="24"/>
              </a:cxn>
              <a:cxn ang="0">
                <a:pos x="220" y="29"/>
              </a:cxn>
              <a:cxn ang="0">
                <a:pos x="239" y="30"/>
              </a:cxn>
              <a:cxn ang="0">
                <a:pos x="241" y="52"/>
              </a:cxn>
              <a:cxn ang="0">
                <a:pos x="247" y="69"/>
              </a:cxn>
              <a:cxn ang="0">
                <a:pos x="254" y="84"/>
              </a:cxn>
              <a:cxn ang="0">
                <a:pos x="264" y="95"/>
              </a:cxn>
              <a:cxn ang="0">
                <a:pos x="305" y="129"/>
              </a:cxn>
              <a:cxn ang="0">
                <a:pos x="352" y="234"/>
              </a:cxn>
              <a:cxn ang="0">
                <a:pos x="359" y="257"/>
              </a:cxn>
              <a:cxn ang="0">
                <a:pos x="365" y="271"/>
              </a:cxn>
              <a:cxn ang="0">
                <a:pos x="321" y="259"/>
              </a:cxn>
              <a:cxn ang="0">
                <a:pos x="275" y="252"/>
              </a:cxn>
              <a:cxn ang="0">
                <a:pos x="248" y="251"/>
              </a:cxn>
              <a:cxn ang="0">
                <a:pos x="219" y="252"/>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8" name="Freeform 480"/>
          <p:cNvSpPr>
            <a:spLocks/>
          </p:cNvSpPr>
          <p:nvPr>
            <p:custDataLst>
              <p:tags r:id="rId316"/>
            </p:custDataLst>
          </p:nvPr>
        </p:nvSpPr>
        <p:spPr bwMode="auto">
          <a:xfrm>
            <a:off x="5109840" y="4271764"/>
            <a:ext cx="269875" cy="334963"/>
          </a:xfrm>
          <a:custGeom>
            <a:avLst/>
            <a:gdLst/>
            <a:ahLst/>
            <a:cxnLst>
              <a:cxn ang="0">
                <a:pos x="146" y="12"/>
              </a:cxn>
              <a:cxn ang="0">
                <a:pos x="239" y="12"/>
              </a:cxn>
              <a:cxn ang="0">
                <a:pos x="287" y="5"/>
              </a:cxn>
              <a:cxn ang="0">
                <a:pos x="326" y="22"/>
              </a:cxn>
              <a:cxn ang="0">
                <a:pos x="396" y="66"/>
              </a:cxn>
              <a:cxn ang="0">
                <a:pos x="465" y="111"/>
              </a:cxn>
              <a:cxn ang="0">
                <a:pos x="469" y="131"/>
              </a:cxn>
              <a:cxn ang="0">
                <a:pos x="480" y="153"/>
              </a:cxn>
              <a:cxn ang="0">
                <a:pos x="497" y="170"/>
              </a:cxn>
              <a:cxn ang="0">
                <a:pos x="519" y="183"/>
              </a:cxn>
              <a:cxn ang="0">
                <a:pos x="543" y="190"/>
              </a:cxn>
              <a:cxn ang="0">
                <a:pos x="554" y="195"/>
              </a:cxn>
              <a:cxn ang="0">
                <a:pos x="565" y="205"/>
              </a:cxn>
              <a:cxn ang="0">
                <a:pos x="561" y="227"/>
              </a:cxn>
              <a:cxn ang="0">
                <a:pos x="537" y="252"/>
              </a:cxn>
              <a:cxn ang="0">
                <a:pos x="525" y="271"/>
              </a:cxn>
              <a:cxn ang="0">
                <a:pos x="533" y="287"/>
              </a:cxn>
              <a:cxn ang="0">
                <a:pos x="547" y="299"/>
              </a:cxn>
              <a:cxn ang="0">
                <a:pos x="552" y="425"/>
              </a:cxn>
              <a:cxn ang="0">
                <a:pos x="550" y="439"/>
              </a:cxn>
              <a:cxn ang="0">
                <a:pos x="558" y="462"/>
              </a:cxn>
              <a:cxn ang="0">
                <a:pos x="558" y="489"/>
              </a:cxn>
              <a:cxn ang="0">
                <a:pos x="561" y="515"/>
              </a:cxn>
              <a:cxn ang="0">
                <a:pos x="594" y="549"/>
              </a:cxn>
              <a:cxn ang="0">
                <a:pos x="616" y="579"/>
              </a:cxn>
              <a:cxn ang="0">
                <a:pos x="575" y="600"/>
              </a:cxn>
              <a:cxn ang="0">
                <a:pos x="491" y="631"/>
              </a:cxn>
              <a:cxn ang="0">
                <a:pos x="443" y="638"/>
              </a:cxn>
              <a:cxn ang="0">
                <a:pos x="392" y="628"/>
              </a:cxn>
              <a:cxn ang="0">
                <a:pos x="339" y="633"/>
              </a:cxn>
              <a:cxn ang="0">
                <a:pos x="306" y="628"/>
              </a:cxn>
              <a:cxn ang="0">
                <a:pos x="299" y="614"/>
              </a:cxn>
              <a:cxn ang="0">
                <a:pos x="294" y="573"/>
              </a:cxn>
              <a:cxn ang="0">
                <a:pos x="288" y="529"/>
              </a:cxn>
              <a:cxn ang="0">
                <a:pos x="253" y="517"/>
              </a:cxn>
              <a:cxn ang="0">
                <a:pos x="185" y="502"/>
              </a:cxn>
              <a:cxn ang="0">
                <a:pos x="90" y="459"/>
              </a:cxn>
              <a:cxn ang="0">
                <a:pos x="68" y="446"/>
              </a:cxn>
              <a:cxn ang="0">
                <a:pos x="66" y="428"/>
              </a:cxn>
              <a:cxn ang="0">
                <a:pos x="65" y="402"/>
              </a:cxn>
              <a:cxn ang="0">
                <a:pos x="53" y="377"/>
              </a:cxn>
              <a:cxn ang="0">
                <a:pos x="41" y="357"/>
              </a:cxn>
              <a:cxn ang="0">
                <a:pos x="27" y="347"/>
              </a:cxn>
              <a:cxn ang="0">
                <a:pos x="12" y="332"/>
              </a:cxn>
              <a:cxn ang="0">
                <a:pos x="5" y="308"/>
              </a:cxn>
              <a:cxn ang="0">
                <a:pos x="0" y="262"/>
              </a:cxn>
              <a:cxn ang="0">
                <a:pos x="0" y="234"/>
              </a:cxn>
              <a:cxn ang="0">
                <a:pos x="10" y="212"/>
              </a:cxn>
              <a:cxn ang="0">
                <a:pos x="38" y="195"/>
              </a:cxn>
              <a:cxn ang="0">
                <a:pos x="61" y="173"/>
              </a:cxn>
              <a:cxn ang="0">
                <a:pos x="77" y="77"/>
              </a:cxn>
              <a:cxn ang="0">
                <a:pos x="84" y="43"/>
              </a:cxn>
              <a:cxn ang="0">
                <a:pos x="82" y="8"/>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29" name="Freeform 481"/>
          <p:cNvSpPr>
            <a:spLocks/>
          </p:cNvSpPr>
          <p:nvPr>
            <p:custDataLst>
              <p:tags r:id="rId317"/>
            </p:custDataLst>
          </p:nvPr>
        </p:nvSpPr>
        <p:spPr bwMode="auto">
          <a:xfrm>
            <a:off x="7673653" y="2785864"/>
            <a:ext cx="19050" cy="57150"/>
          </a:xfrm>
          <a:custGeom>
            <a:avLst/>
            <a:gdLst/>
            <a:ahLst/>
            <a:cxnLst>
              <a:cxn ang="0">
                <a:pos x="13" y="50"/>
              </a:cxn>
              <a:cxn ang="0">
                <a:pos x="0" y="32"/>
              </a:cxn>
              <a:cxn ang="0">
                <a:pos x="2" y="25"/>
              </a:cxn>
              <a:cxn ang="0">
                <a:pos x="6" y="18"/>
              </a:cxn>
              <a:cxn ang="0">
                <a:pos x="12" y="13"/>
              </a:cxn>
              <a:cxn ang="0">
                <a:pos x="18" y="9"/>
              </a:cxn>
              <a:cxn ang="0">
                <a:pos x="26" y="5"/>
              </a:cxn>
              <a:cxn ang="0">
                <a:pos x="34" y="3"/>
              </a:cxn>
              <a:cxn ang="0">
                <a:pos x="43" y="1"/>
              </a:cxn>
              <a:cxn ang="0">
                <a:pos x="52" y="0"/>
              </a:cxn>
              <a:cxn ang="0">
                <a:pos x="40" y="11"/>
              </a:cxn>
              <a:cxn ang="0">
                <a:pos x="27" y="22"/>
              </a:cxn>
              <a:cxn ang="0">
                <a:pos x="22" y="30"/>
              </a:cxn>
              <a:cxn ang="0">
                <a:pos x="17" y="36"/>
              </a:cxn>
              <a:cxn ang="0">
                <a:pos x="14" y="43"/>
              </a:cxn>
              <a:cxn ang="0">
                <a:pos x="13" y="50"/>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0" name="Freeform 482"/>
          <p:cNvSpPr>
            <a:spLocks/>
          </p:cNvSpPr>
          <p:nvPr>
            <p:custDataLst>
              <p:tags r:id="rId318"/>
            </p:custDataLst>
          </p:nvPr>
        </p:nvSpPr>
        <p:spPr bwMode="auto">
          <a:xfrm>
            <a:off x="7532365" y="2787452"/>
            <a:ext cx="141288" cy="125412"/>
          </a:xfrm>
          <a:custGeom>
            <a:avLst/>
            <a:gdLst/>
            <a:ahLst/>
            <a:cxnLst>
              <a:cxn ang="0">
                <a:pos x="76" y="231"/>
              </a:cxn>
              <a:cxn ang="0">
                <a:pos x="61" y="226"/>
              </a:cxn>
              <a:cxn ang="0">
                <a:pos x="66" y="222"/>
              </a:cxn>
              <a:cxn ang="0">
                <a:pos x="77" y="217"/>
              </a:cxn>
              <a:cxn ang="0">
                <a:pos x="64" y="204"/>
              </a:cxn>
              <a:cxn ang="0">
                <a:pos x="43" y="189"/>
              </a:cxn>
              <a:cxn ang="0">
                <a:pos x="36" y="179"/>
              </a:cxn>
              <a:cxn ang="0">
                <a:pos x="34" y="171"/>
              </a:cxn>
              <a:cxn ang="0">
                <a:pos x="34" y="164"/>
              </a:cxn>
              <a:cxn ang="0">
                <a:pos x="36" y="157"/>
              </a:cxn>
              <a:cxn ang="0">
                <a:pos x="43" y="149"/>
              </a:cxn>
              <a:cxn ang="0">
                <a:pos x="56" y="141"/>
              </a:cxn>
              <a:cxn ang="0">
                <a:pos x="73" y="137"/>
              </a:cxn>
              <a:cxn ang="0">
                <a:pos x="80" y="126"/>
              </a:cxn>
              <a:cxn ang="0">
                <a:pos x="67" y="111"/>
              </a:cxn>
              <a:cxn ang="0">
                <a:pos x="61" y="102"/>
              </a:cxn>
              <a:cxn ang="0">
                <a:pos x="60" y="86"/>
              </a:cxn>
              <a:cxn ang="0">
                <a:pos x="55" y="70"/>
              </a:cxn>
              <a:cxn ang="0">
                <a:pos x="46" y="46"/>
              </a:cxn>
              <a:cxn ang="0">
                <a:pos x="33" y="31"/>
              </a:cxn>
              <a:cxn ang="0">
                <a:pos x="20" y="25"/>
              </a:cxn>
              <a:cxn ang="0">
                <a:pos x="7" y="10"/>
              </a:cxn>
              <a:cxn ang="0">
                <a:pos x="9" y="0"/>
              </a:cxn>
              <a:cxn ang="0">
                <a:pos x="24" y="0"/>
              </a:cxn>
              <a:cxn ang="0">
                <a:pos x="38" y="3"/>
              </a:cxn>
              <a:cxn ang="0">
                <a:pos x="56" y="16"/>
              </a:cxn>
              <a:cxn ang="0">
                <a:pos x="78" y="35"/>
              </a:cxn>
              <a:cxn ang="0">
                <a:pos x="96" y="48"/>
              </a:cxn>
              <a:cxn ang="0">
                <a:pos x="119" y="58"/>
              </a:cxn>
              <a:cxn ang="0">
                <a:pos x="152" y="70"/>
              </a:cxn>
              <a:cxn ang="0">
                <a:pos x="181" y="79"/>
              </a:cxn>
              <a:cxn ang="0">
                <a:pos x="214" y="85"/>
              </a:cxn>
              <a:cxn ang="0">
                <a:pos x="236" y="77"/>
              </a:cxn>
              <a:cxn ang="0">
                <a:pos x="257" y="83"/>
              </a:cxn>
              <a:cxn ang="0">
                <a:pos x="284" y="107"/>
              </a:cxn>
              <a:cxn ang="0">
                <a:pos x="305" y="119"/>
              </a:cxn>
              <a:cxn ang="0">
                <a:pos x="297" y="133"/>
              </a:cxn>
              <a:cxn ang="0">
                <a:pos x="268" y="144"/>
              </a:cxn>
              <a:cxn ang="0">
                <a:pos x="249" y="148"/>
              </a:cxn>
              <a:cxn ang="0">
                <a:pos x="237" y="159"/>
              </a:cxn>
              <a:cxn ang="0">
                <a:pos x="232" y="176"/>
              </a:cxn>
              <a:cxn ang="0">
                <a:pos x="231" y="187"/>
              </a:cxn>
              <a:cxn ang="0">
                <a:pos x="222" y="192"/>
              </a:cxn>
              <a:cxn ang="0">
                <a:pos x="204" y="189"/>
              </a:cxn>
              <a:cxn ang="0">
                <a:pos x="186" y="181"/>
              </a:cxn>
              <a:cxn ang="0">
                <a:pos x="168" y="170"/>
              </a:cxn>
              <a:cxn ang="0">
                <a:pos x="155" y="164"/>
              </a:cxn>
              <a:cxn ang="0">
                <a:pos x="145" y="161"/>
              </a:cxn>
              <a:cxn ang="0">
                <a:pos x="131" y="162"/>
              </a:cxn>
              <a:cxn ang="0">
                <a:pos x="114" y="167"/>
              </a:cxn>
              <a:cxn ang="0">
                <a:pos x="100" y="173"/>
              </a:cxn>
              <a:cxn ang="0">
                <a:pos x="87" y="178"/>
              </a:cxn>
              <a:cxn ang="0">
                <a:pos x="85" y="183"/>
              </a:cxn>
              <a:cxn ang="0">
                <a:pos x="96" y="191"/>
              </a:cxn>
              <a:cxn ang="0">
                <a:pos x="116" y="200"/>
              </a:cxn>
              <a:cxn ang="0">
                <a:pos x="126" y="212"/>
              </a:cxn>
              <a:cxn ang="0">
                <a:pos x="113" y="224"/>
              </a:cxn>
              <a:cxn ang="0">
                <a:pos x="102" y="231"/>
              </a:cxn>
              <a:cxn ang="0">
                <a:pos x="91" y="234"/>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1" name="Freeform 483"/>
          <p:cNvSpPr>
            <a:spLocks/>
          </p:cNvSpPr>
          <p:nvPr>
            <p:custDataLst>
              <p:tags r:id="rId319"/>
            </p:custDataLst>
          </p:nvPr>
        </p:nvSpPr>
        <p:spPr bwMode="auto">
          <a:xfrm>
            <a:off x="7502203" y="3141464"/>
            <a:ext cx="52387" cy="57150"/>
          </a:xfrm>
          <a:custGeom>
            <a:avLst/>
            <a:gdLst/>
            <a:ahLst/>
            <a:cxnLst>
              <a:cxn ang="0">
                <a:pos x="33" y="19"/>
              </a:cxn>
              <a:cxn ang="0">
                <a:pos x="43" y="19"/>
              </a:cxn>
              <a:cxn ang="0">
                <a:pos x="52" y="19"/>
              </a:cxn>
              <a:cxn ang="0">
                <a:pos x="55" y="19"/>
              </a:cxn>
              <a:cxn ang="0">
                <a:pos x="58" y="17"/>
              </a:cxn>
              <a:cxn ang="0">
                <a:pos x="61" y="15"/>
              </a:cxn>
              <a:cxn ang="0">
                <a:pos x="65" y="11"/>
              </a:cxn>
              <a:cxn ang="0">
                <a:pos x="68" y="8"/>
              </a:cxn>
              <a:cxn ang="0">
                <a:pos x="70" y="5"/>
              </a:cxn>
              <a:cxn ang="0">
                <a:pos x="72" y="3"/>
              </a:cxn>
              <a:cxn ang="0">
                <a:pos x="72" y="0"/>
              </a:cxn>
              <a:cxn ang="0">
                <a:pos x="118" y="0"/>
              </a:cxn>
              <a:cxn ang="0">
                <a:pos x="122" y="15"/>
              </a:cxn>
              <a:cxn ang="0">
                <a:pos x="125" y="25"/>
              </a:cxn>
              <a:cxn ang="0">
                <a:pos x="124" y="29"/>
              </a:cxn>
              <a:cxn ang="0">
                <a:pos x="122" y="33"/>
              </a:cxn>
              <a:cxn ang="0">
                <a:pos x="119" y="35"/>
              </a:cxn>
              <a:cxn ang="0">
                <a:pos x="117" y="37"/>
              </a:cxn>
              <a:cxn ang="0">
                <a:pos x="111" y="40"/>
              </a:cxn>
              <a:cxn ang="0">
                <a:pos x="104" y="41"/>
              </a:cxn>
              <a:cxn ang="0">
                <a:pos x="88" y="41"/>
              </a:cxn>
              <a:cxn ang="0">
                <a:pos x="72" y="43"/>
              </a:cxn>
              <a:cxn ang="0">
                <a:pos x="70" y="47"/>
              </a:cxn>
              <a:cxn ang="0">
                <a:pos x="69" y="53"/>
              </a:cxn>
              <a:cxn ang="0">
                <a:pos x="67" y="61"/>
              </a:cxn>
              <a:cxn ang="0">
                <a:pos x="67" y="71"/>
              </a:cxn>
              <a:cxn ang="0">
                <a:pos x="66" y="86"/>
              </a:cxn>
              <a:cxn ang="0">
                <a:pos x="66" y="93"/>
              </a:cxn>
              <a:cxn ang="0">
                <a:pos x="49" y="85"/>
              </a:cxn>
              <a:cxn ang="0">
                <a:pos x="27" y="73"/>
              </a:cxn>
              <a:cxn ang="0">
                <a:pos x="16" y="65"/>
              </a:cxn>
              <a:cxn ang="0">
                <a:pos x="7" y="58"/>
              </a:cxn>
              <a:cxn ang="0">
                <a:pos x="4" y="54"/>
              </a:cxn>
              <a:cxn ang="0">
                <a:pos x="2" y="50"/>
              </a:cxn>
              <a:cxn ang="0">
                <a:pos x="0" y="47"/>
              </a:cxn>
              <a:cxn ang="0">
                <a:pos x="0" y="43"/>
              </a:cxn>
              <a:cxn ang="0">
                <a:pos x="7" y="43"/>
              </a:cxn>
              <a:cxn ang="0">
                <a:pos x="15" y="41"/>
              </a:cxn>
              <a:cxn ang="0">
                <a:pos x="20" y="39"/>
              </a:cxn>
              <a:cxn ang="0">
                <a:pos x="23" y="36"/>
              </a:cxn>
              <a:cxn ang="0">
                <a:pos x="28" y="28"/>
              </a:cxn>
              <a:cxn ang="0">
                <a:pos x="33" y="19"/>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2" name="Freeform 484"/>
          <p:cNvSpPr>
            <a:spLocks/>
          </p:cNvSpPr>
          <p:nvPr>
            <p:custDataLst>
              <p:tags r:id="rId320"/>
            </p:custDataLst>
          </p:nvPr>
        </p:nvSpPr>
        <p:spPr bwMode="auto">
          <a:xfrm>
            <a:off x="7448228" y="3155752"/>
            <a:ext cx="60325" cy="84137"/>
          </a:xfrm>
          <a:custGeom>
            <a:avLst/>
            <a:gdLst/>
            <a:ahLst/>
            <a:cxnLst>
              <a:cxn ang="0">
                <a:pos x="20" y="12"/>
              </a:cxn>
              <a:cxn ang="0">
                <a:pos x="24" y="10"/>
              </a:cxn>
              <a:cxn ang="0">
                <a:pos x="31" y="6"/>
              </a:cxn>
              <a:cxn ang="0">
                <a:pos x="34" y="4"/>
              </a:cxn>
              <a:cxn ang="0">
                <a:pos x="37" y="2"/>
              </a:cxn>
              <a:cxn ang="0">
                <a:pos x="42" y="1"/>
              </a:cxn>
              <a:cxn ang="0">
                <a:pos x="46" y="0"/>
              </a:cxn>
              <a:cxn ang="0">
                <a:pos x="59" y="1"/>
              </a:cxn>
              <a:cxn ang="0">
                <a:pos x="70" y="4"/>
              </a:cxn>
              <a:cxn ang="0">
                <a:pos x="81" y="8"/>
              </a:cxn>
              <a:cxn ang="0">
                <a:pos x="90" y="14"/>
              </a:cxn>
              <a:cxn ang="0">
                <a:pos x="99" y="21"/>
              </a:cxn>
              <a:cxn ang="0">
                <a:pos x="105" y="30"/>
              </a:cxn>
              <a:cxn ang="0">
                <a:pos x="112" y="40"/>
              </a:cxn>
              <a:cxn ang="0">
                <a:pos x="116" y="50"/>
              </a:cxn>
              <a:cxn ang="0">
                <a:pos x="121" y="60"/>
              </a:cxn>
              <a:cxn ang="0">
                <a:pos x="124" y="71"/>
              </a:cxn>
              <a:cxn ang="0">
                <a:pos x="127" y="82"/>
              </a:cxn>
              <a:cxn ang="0">
                <a:pos x="130" y="94"/>
              </a:cxn>
              <a:cxn ang="0">
                <a:pos x="132" y="116"/>
              </a:cxn>
              <a:cxn ang="0">
                <a:pos x="133" y="135"/>
              </a:cxn>
              <a:cxn ang="0">
                <a:pos x="132" y="138"/>
              </a:cxn>
              <a:cxn ang="0">
                <a:pos x="130" y="141"/>
              </a:cxn>
              <a:cxn ang="0">
                <a:pos x="125" y="144"/>
              </a:cxn>
              <a:cxn ang="0">
                <a:pos x="121" y="147"/>
              </a:cxn>
              <a:cxn ang="0">
                <a:pos x="115" y="150"/>
              </a:cxn>
              <a:cxn ang="0">
                <a:pos x="110" y="153"/>
              </a:cxn>
              <a:cxn ang="0">
                <a:pos x="104" y="154"/>
              </a:cxn>
              <a:cxn ang="0">
                <a:pos x="99" y="154"/>
              </a:cxn>
              <a:cxn ang="0">
                <a:pos x="93" y="153"/>
              </a:cxn>
              <a:cxn ang="0">
                <a:pos x="87" y="149"/>
              </a:cxn>
              <a:cxn ang="0">
                <a:pos x="79" y="141"/>
              </a:cxn>
              <a:cxn ang="0">
                <a:pos x="71" y="134"/>
              </a:cxn>
              <a:cxn ang="0">
                <a:pos x="64" y="126"/>
              </a:cxn>
              <a:cxn ang="0">
                <a:pos x="58" y="118"/>
              </a:cxn>
              <a:cxn ang="0">
                <a:pos x="54" y="111"/>
              </a:cxn>
              <a:cxn ang="0">
                <a:pos x="53" y="105"/>
              </a:cxn>
              <a:cxn ang="0">
                <a:pos x="54" y="98"/>
              </a:cxn>
              <a:cxn ang="0">
                <a:pos x="56" y="83"/>
              </a:cxn>
              <a:cxn ang="0">
                <a:pos x="58" y="68"/>
              </a:cxn>
              <a:cxn ang="0">
                <a:pos x="59" y="62"/>
              </a:cxn>
              <a:cxn ang="0">
                <a:pos x="47" y="61"/>
              </a:cxn>
              <a:cxn ang="0">
                <a:pos x="36" y="59"/>
              </a:cxn>
              <a:cxn ang="0">
                <a:pos x="25" y="56"/>
              </a:cxn>
              <a:cxn ang="0">
                <a:pos x="17" y="52"/>
              </a:cxn>
              <a:cxn ang="0">
                <a:pos x="13" y="49"/>
              </a:cxn>
              <a:cxn ang="0">
                <a:pos x="10" y="46"/>
              </a:cxn>
              <a:cxn ang="0">
                <a:pos x="7" y="43"/>
              </a:cxn>
              <a:cxn ang="0">
                <a:pos x="4" y="39"/>
              </a:cxn>
              <a:cxn ang="0">
                <a:pos x="2" y="34"/>
              </a:cxn>
              <a:cxn ang="0">
                <a:pos x="1" y="29"/>
              </a:cxn>
              <a:cxn ang="0">
                <a:pos x="0" y="24"/>
              </a:cxn>
              <a:cxn ang="0">
                <a:pos x="0" y="18"/>
              </a:cxn>
              <a:cxn ang="0">
                <a:pos x="7" y="15"/>
              </a:cxn>
              <a:cxn ang="0">
                <a:pos x="20" y="12"/>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3" name="Freeform 485"/>
          <p:cNvSpPr>
            <a:spLocks/>
          </p:cNvSpPr>
          <p:nvPr>
            <p:custDataLst>
              <p:tags r:id="rId321"/>
            </p:custDataLst>
          </p:nvPr>
        </p:nvSpPr>
        <p:spPr bwMode="auto">
          <a:xfrm>
            <a:off x="7464103" y="2917627"/>
            <a:ext cx="209550" cy="244475"/>
          </a:xfrm>
          <a:custGeom>
            <a:avLst/>
            <a:gdLst/>
            <a:ahLst/>
            <a:cxnLst>
              <a:cxn ang="0">
                <a:pos x="134" y="351"/>
              </a:cxn>
              <a:cxn ang="0">
                <a:pos x="167" y="339"/>
              </a:cxn>
              <a:cxn ang="0">
                <a:pos x="200" y="339"/>
              </a:cxn>
              <a:cxn ang="0">
                <a:pos x="226" y="348"/>
              </a:cxn>
              <a:cxn ang="0">
                <a:pos x="224" y="327"/>
              </a:cxn>
              <a:cxn ang="0">
                <a:pos x="220" y="316"/>
              </a:cxn>
              <a:cxn ang="0">
                <a:pos x="233" y="303"/>
              </a:cxn>
              <a:cxn ang="0">
                <a:pos x="239" y="276"/>
              </a:cxn>
              <a:cxn ang="0">
                <a:pos x="242" y="246"/>
              </a:cxn>
              <a:cxn ang="0">
                <a:pos x="268" y="255"/>
              </a:cxn>
              <a:cxn ang="0">
                <a:pos x="300" y="238"/>
              </a:cxn>
              <a:cxn ang="0">
                <a:pos x="316" y="217"/>
              </a:cxn>
              <a:cxn ang="0">
                <a:pos x="293" y="194"/>
              </a:cxn>
              <a:cxn ang="0">
                <a:pos x="318" y="199"/>
              </a:cxn>
              <a:cxn ang="0">
                <a:pos x="343" y="202"/>
              </a:cxn>
              <a:cxn ang="0">
                <a:pos x="346" y="185"/>
              </a:cxn>
              <a:cxn ang="0">
                <a:pos x="295" y="96"/>
              </a:cxn>
              <a:cxn ang="0">
                <a:pos x="285" y="53"/>
              </a:cxn>
              <a:cxn ang="0">
                <a:pos x="291" y="19"/>
              </a:cxn>
              <a:cxn ang="0">
                <a:pos x="316" y="1"/>
              </a:cxn>
              <a:cxn ang="0">
                <a:pos x="336" y="18"/>
              </a:cxn>
              <a:cxn ang="0">
                <a:pos x="377" y="45"/>
              </a:cxn>
              <a:cxn ang="0">
                <a:pos x="415" y="72"/>
              </a:cxn>
              <a:cxn ang="0">
                <a:pos x="426" y="98"/>
              </a:cxn>
              <a:cxn ang="0">
                <a:pos x="436" y="137"/>
              </a:cxn>
              <a:cxn ang="0">
                <a:pos x="445" y="173"/>
              </a:cxn>
              <a:cxn ang="0">
                <a:pos x="428" y="179"/>
              </a:cxn>
              <a:cxn ang="0">
                <a:pos x="412" y="185"/>
              </a:cxn>
              <a:cxn ang="0">
                <a:pos x="426" y="199"/>
              </a:cxn>
              <a:cxn ang="0">
                <a:pos x="445" y="203"/>
              </a:cxn>
              <a:cxn ang="0">
                <a:pos x="455" y="262"/>
              </a:cxn>
              <a:cxn ang="0">
                <a:pos x="475" y="312"/>
              </a:cxn>
              <a:cxn ang="0">
                <a:pos x="480" y="381"/>
              </a:cxn>
              <a:cxn ang="0">
                <a:pos x="463" y="364"/>
              </a:cxn>
              <a:cxn ang="0">
                <a:pos x="453" y="356"/>
              </a:cxn>
              <a:cxn ang="0">
                <a:pos x="436" y="363"/>
              </a:cxn>
              <a:cxn ang="0">
                <a:pos x="429" y="399"/>
              </a:cxn>
              <a:cxn ang="0">
                <a:pos x="408" y="389"/>
              </a:cxn>
              <a:cxn ang="0">
                <a:pos x="389" y="382"/>
              </a:cxn>
              <a:cxn ang="0">
                <a:pos x="376" y="402"/>
              </a:cxn>
              <a:cxn ang="0">
                <a:pos x="345" y="413"/>
              </a:cxn>
              <a:cxn ang="0">
                <a:pos x="334" y="400"/>
              </a:cxn>
              <a:cxn ang="0">
                <a:pos x="312" y="395"/>
              </a:cxn>
              <a:cxn ang="0">
                <a:pos x="303" y="426"/>
              </a:cxn>
              <a:cxn ang="0">
                <a:pos x="299" y="450"/>
              </a:cxn>
              <a:cxn ang="0">
                <a:pos x="307" y="466"/>
              </a:cxn>
              <a:cxn ang="0">
                <a:pos x="272" y="468"/>
              </a:cxn>
              <a:cxn ang="0">
                <a:pos x="258" y="465"/>
              </a:cxn>
              <a:cxn ang="0">
                <a:pos x="244" y="440"/>
              </a:cxn>
              <a:cxn ang="0">
                <a:pos x="229" y="418"/>
              </a:cxn>
              <a:cxn ang="0">
                <a:pos x="204" y="406"/>
              </a:cxn>
              <a:cxn ang="0">
                <a:pos x="190" y="394"/>
              </a:cxn>
              <a:cxn ang="0">
                <a:pos x="136" y="417"/>
              </a:cxn>
              <a:cxn ang="0">
                <a:pos x="90" y="435"/>
              </a:cxn>
              <a:cxn ang="0">
                <a:pos x="65" y="459"/>
              </a:cxn>
              <a:cxn ang="0">
                <a:pos x="27" y="461"/>
              </a:cxn>
              <a:cxn ang="0">
                <a:pos x="7" y="438"/>
              </a:cxn>
              <a:cxn ang="0">
                <a:pos x="0" y="417"/>
              </a:cxn>
              <a:cxn ang="0">
                <a:pos x="7" y="413"/>
              </a:cxn>
              <a:cxn ang="0">
                <a:pos x="27" y="414"/>
              </a:cxn>
              <a:cxn ang="0">
                <a:pos x="48" y="405"/>
              </a:cxn>
              <a:cxn ang="0">
                <a:pos x="72" y="369"/>
              </a:cxn>
              <a:cxn ang="0">
                <a:pos x="93" y="352"/>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4" name="Freeform 486"/>
          <p:cNvSpPr>
            <a:spLocks/>
          </p:cNvSpPr>
          <p:nvPr>
            <p:custDataLst>
              <p:tags r:id="rId322"/>
            </p:custDataLst>
          </p:nvPr>
        </p:nvSpPr>
        <p:spPr bwMode="auto">
          <a:xfrm>
            <a:off x="5047928" y="1807964"/>
            <a:ext cx="107950" cy="60325"/>
          </a:xfrm>
          <a:custGeom>
            <a:avLst/>
            <a:gdLst/>
            <a:ahLst/>
            <a:cxnLst>
              <a:cxn ang="0">
                <a:pos x="27" y="36"/>
              </a:cxn>
              <a:cxn ang="0">
                <a:pos x="36" y="36"/>
              </a:cxn>
              <a:cxn ang="0">
                <a:pos x="45" y="35"/>
              </a:cxn>
              <a:cxn ang="0">
                <a:pos x="53" y="33"/>
              </a:cxn>
              <a:cxn ang="0">
                <a:pos x="59" y="31"/>
              </a:cxn>
              <a:cxn ang="0">
                <a:pos x="66" y="30"/>
              </a:cxn>
              <a:cxn ang="0">
                <a:pos x="72" y="29"/>
              </a:cxn>
              <a:cxn ang="0">
                <a:pos x="80" y="29"/>
              </a:cxn>
              <a:cxn ang="0">
                <a:pos x="87" y="30"/>
              </a:cxn>
              <a:cxn ang="0">
                <a:pos x="87" y="42"/>
              </a:cxn>
              <a:cxn ang="0">
                <a:pos x="154" y="42"/>
              </a:cxn>
              <a:cxn ang="0">
                <a:pos x="154" y="39"/>
              </a:cxn>
              <a:cxn ang="0">
                <a:pos x="156" y="36"/>
              </a:cxn>
              <a:cxn ang="0">
                <a:pos x="159" y="33"/>
              </a:cxn>
              <a:cxn ang="0">
                <a:pos x="163" y="31"/>
              </a:cxn>
              <a:cxn ang="0">
                <a:pos x="175" y="26"/>
              </a:cxn>
              <a:cxn ang="0">
                <a:pos x="190" y="23"/>
              </a:cxn>
              <a:cxn ang="0">
                <a:pos x="221" y="17"/>
              </a:cxn>
              <a:cxn ang="0">
                <a:pos x="246" y="12"/>
              </a:cxn>
              <a:cxn ang="0">
                <a:pos x="212" y="13"/>
              </a:cxn>
              <a:cxn ang="0">
                <a:pos x="186" y="14"/>
              </a:cxn>
              <a:cxn ang="0">
                <a:pos x="178" y="15"/>
              </a:cxn>
              <a:cxn ang="0">
                <a:pos x="171" y="15"/>
              </a:cxn>
              <a:cxn ang="0">
                <a:pos x="168" y="14"/>
              </a:cxn>
              <a:cxn ang="0">
                <a:pos x="167" y="12"/>
              </a:cxn>
              <a:cxn ang="0">
                <a:pos x="159" y="16"/>
              </a:cxn>
              <a:cxn ang="0">
                <a:pos x="152" y="17"/>
              </a:cxn>
              <a:cxn ang="0">
                <a:pos x="147" y="17"/>
              </a:cxn>
              <a:cxn ang="0">
                <a:pos x="141" y="15"/>
              </a:cxn>
              <a:cxn ang="0">
                <a:pos x="137" y="12"/>
              </a:cxn>
              <a:cxn ang="0">
                <a:pos x="133" y="9"/>
              </a:cxn>
              <a:cxn ang="0">
                <a:pos x="129" y="5"/>
              </a:cxn>
              <a:cxn ang="0">
                <a:pos x="126" y="0"/>
              </a:cxn>
              <a:cxn ang="0">
                <a:pos x="121" y="2"/>
              </a:cxn>
              <a:cxn ang="0">
                <a:pos x="113" y="4"/>
              </a:cxn>
              <a:cxn ang="0">
                <a:pos x="103" y="5"/>
              </a:cxn>
              <a:cxn ang="0">
                <a:pos x="93" y="5"/>
              </a:cxn>
              <a:cxn ang="0">
                <a:pos x="74" y="6"/>
              </a:cxn>
              <a:cxn ang="0">
                <a:pos x="60" y="6"/>
              </a:cxn>
              <a:cxn ang="0">
                <a:pos x="58" y="9"/>
              </a:cxn>
              <a:cxn ang="0">
                <a:pos x="56" y="12"/>
              </a:cxn>
              <a:cxn ang="0">
                <a:pos x="54" y="15"/>
              </a:cxn>
              <a:cxn ang="0">
                <a:pos x="50" y="17"/>
              </a:cxn>
              <a:cxn ang="0">
                <a:pos x="42" y="20"/>
              </a:cxn>
              <a:cxn ang="0">
                <a:pos x="33" y="22"/>
              </a:cxn>
              <a:cxn ang="0">
                <a:pos x="14" y="24"/>
              </a:cxn>
              <a:cxn ang="0">
                <a:pos x="0" y="24"/>
              </a:cxn>
              <a:cxn ang="0">
                <a:pos x="1" y="27"/>
              </a:cxn>
              <a:cxn ang="0">
                <a:pos x="3" y="29"/>
              </a:cxn>
              <a:cxn ang="0">
                <a:pos x="5" y="31"/>
              </a:cxn>
              <a:cxn ang="0">
                <a:pos x="9" y="33"/>
              </a:cxn>
              <a:cxn ang="0">
                <a:pos x="17" y="35"/>
              </a:cxn>
              <a:cxn ang="0">
                <a:pos x="27" y="36"/>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5" name="Freeform 487"/>
          <p:cNvSpPr>
            <a:spLocks/>
          </p:cNvSpPr>
          <p:nvPr>
            <p:custDataLst>
              <p:tags r:id="rId323"/>
            </p:custDataLst>
          </p:nvPr>
        </p:nvSpPr>
        <p:spPr bwMode="auto">
          <a:xfrm>
            <a:off x="5190803" y="1790502"/>
            <a:ext cx="63500" cy="57150"/>
          </a:xfrm>
          <a:custGeom>
            <a:avLst/>
            <a:gdLst/>
            <a:ahLst/>
            <a:cxnLst>
              <a:cxn ang="0">
                <a:pos x="103" y="0"/>
              </a:cxn>
              <a:cxn ang="0">
                <a:pos x="118" y="1"/>
              </a:cxn>
              <a:cxn ang="0">
                <a:pos x="134" y="3"/>
              </a:cxn>
              <a:cxn ang="0">
                <a:pos x="145" y="5"/>
              </a:cxn>
              <a:cxn ang="0">
                <a:pos x="149" y="6"/>
              </a:cxn>
              <a:cxn ang="0">
                <a:pos x="149" y="8"/>
              </a:cxn>
              <a:cxn ang="0">
                <a:pos x="147" y="10"/>
              </a:cxn>
              <a:cxn ang="0">
                <a:pos x="145" y="12"/>
              </a:cxn>
              <a:cxn ang="0">
                <a:pos x="141" y="13"/>
              </a:cxn>
              <a:cxn ang="0">
                <a:pos x="137" y="14"/>
              </a:cxn>
              <a:cxn ang="0">
                <a:pos x="132" y="14"/>
              </a:cxn>
              <a:cxn ang="0">
                <a:pos x="127" y="14"/>
              </a:cxn>
              <a:cxn ang="0">
                <a:pos x="123" y="12"/>
              </a:cxn>
              <a:cxn ang="0">
                <a:pos x="123" y="23"/>
              </a:cxn>
              <a:cxn ang="0">
                <a:pos x="123" y="33"/>
              </a:cxn>
              <a:cxn ang="0">
                <a:pos x="123" y="41"/>
              </a:cxn>
              <a:cxn ang="0">
                <a:pos x="123" y="49"/>
              </a:cxn>
              <a:cxn ang="0">
                <a:pos x="116" y="50"/>
              </a:cxn>
              <a:cxn ang="0">
                <a:pos x="109" y="51"/>
              </a:cxn>
              <a:cxn ang="0">
                <a:pos x="104" y="53"/>
              </a:cxn>
              <a:cxn ang="0">
                <a:pos x="100" y="55"/>
              </a:cxn>
              <a:cxn ang="0">
                <a:pos x="94" y="57"/>
              </a:cxn>
              <a:cxn ang="0">
                <a:pos x="89" y="59"/>
              </a:cxn>
              <a:cxn ang="0">
                <a:pos x="83" y="61"/>
              </a:cxn>
              <a:cxn ang="0">
                <a:pos x="76" y="61"/>
              </a:cxn>
              <a:cxn ang="0">
                <a:pos x="67" y="60"/>
              </a:cxn>
              <a:cxn ang="0">
                <a:pos x="53" y="57"/>
              </a:cxn>
              <a:cxn ang="0">
                <a:pos x="39" y="54"/>
              </a:cxn>
              <a:cxn ang="0">
                <a:pos x="25" y="49"/>
              </a:cxn>
              <a:cxn ang="0">
                <a:pos x="12" y="45"/>
              </a:cxn>
              <a:cxn ang="0">
                <a:pos x="3" y="41"/>
              </a:cxn>
              <a:cxn ang="0">
                <a:pos x="1" y="39"/>
              </a:cxn>
              <a:cxn ang="0">
                <a:pos x="0" y="38"/>
              </a:cxn>
              <a:cxn ang="0">
                <a:pos x="0" y="37"/>
              </a:cxn>
              <a:cxn ang="0">
                <a:pos x="3" y="37"/>
              </a:cxn>
              <a:cxn ang="0">
                <a:pos x="19" y="36"/>
              </a:cxn>
              <a:cxn ang="0">
                <a:pos x="35" y="35"/>
              </a:cxn>
              <a:cxn ang="0">
                <a:pos x="48" y="32"/>
              </a:cxn>
              <a:cxn ang="0">
                <a:pos x="60" y="27"/>
              </a:cxn>
              <a:cxn ang="0">
                <a:pos x="72" y="22"/>
              </a:cxn>
              <a:cxn ang="0">
                <a:pos x="82" y="16"/>
              </a:cxn>
              <a:cxn ang="0">
                <a:pos x="93" y="8"/>
              </a:cxn>
              <a:cxn ang="0">
                <a:pos x="103" y="0"/>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6" name="Freeform 488"/>
          <p:cNvSpPr>
            <a:spLocks/>
          </p:cNvSpPr>
          <p:nvPr>
            <p:custDataLst>
              <p:tags r:id="rId324"/>
            </p:custDataLst>
          </p:nvPr>
        </p:nvSpPr>
        <p:spPr bwMode="auto">
          <a:xfrm>
            <a:off x="5227315" y="1798439"/>
            <a:ext cx="130175" cy="57150"/>
          </a:xfrm>
          <a:custGeom>
            <a:avLst/>
            <a:gdLst/>
            <a:ahLst/>
            <a:cxnLst>
              <a:cxn ang="0">
                <a:pos x="133" y="72"/>
              </a:cxn>
              <a:cxn ang="0">
                <a:pos x="154" y="65"/>
              </a:cxn>
              <a:cxn ang="0">
                <a:pos x="178" y="54"/>
              </a:cxn>
              <a:cxn ang="0">
                <a:pos x="199" y="42"/>
              </a:cxn>
              <a:cxn ang="0">
                <a:pos x="207" y="40"/>
              </a:cxn>
              <a:cxn ang="0">
                <a:pos x="211" y="46"/>
              </a:cxn>
              <a:cxn ang="0">
                <a:pos x="220" y="51"/>
              </a:cxn>
              <a:cxn ang="0">
                <a:pos x="243" y="55"/>
              </a:cxn>
              <a:cxn ang="0">
                <a:pos x="269" y="55"/>
              </a:cxn>
              <a:cxn ang="0">
                <a:pos x="286" y="55"/>
              </a:cxn>
              <a:cxn ang="0">
                <a:pos x="293" y="46"/>
              </a:cxn>
              <a:cxn ang="0">
                <a:pos x="298" y="31"/>
              </a:cxn>
              <a:cxn ang="0">
                <a:pos x="279" y="25"/>
              </a:cxn>
              <a:cxn ang="0">
                <a:pos x="244" y="25"/>
              </a:cxn>
              <a:cxn ang="0">
                <a:pos x="225" y="25"/>
              </a:cxn>
              <a:cxn ang="0">
                <a:pos x="214" y="27"/>
              </a:cxn>
              <a:cxn ang="0">
                <a:pos x="204" y="33"/>
              </a:cxn>
              <a:cxn ang="0">
                <a:pos x="172" y="37"/>
              </a:cxn>
              <a:cxn ang="0">
                <a:pos x="176" y="28"/>
              </a:cxn>
              <a:cxn ang="0">
                <a:pos x="180" y="21"/>
              </a:cxn>
              <a:cxn ang="0">
                <a:pos x="194" y="13"/>
              </a:cxn>
              <a:cxn ang="0">
                <a:pos x="210" y="9"/>
              </a:cxn>
              <a:cxn ang="0">
                <a:pos x="225" y="0"/>
              </a:cxn>
              <a:cxn ang="0">
                <a:pos x="185" y="3"/>
              </a:cxn>
              <a:cxn ang="0">
                <a:pos x="157" y="11"/>
              </a:cxn>
              <a:cxn ang="0">
                <a:pos x="134" y="25"/>
              </a:cxn>
              <a:cxn ang="0">
                <a:pos x="114" y="40"/>
              </a:cxn>
              <a:cxn ang="0">
                <a:pos x="100" y="53"/>
              </a:cxn>
              <a:cxn ang="0">
                <a:pos x="87" y="59"/>
              </a:cxn>
              <a:cxn ang="0">
                <a:pos x="64" y="63"/>
              </a:cxn>
              <a:cxn ang="0">
                <a:pos x="32" y="64"/>
              </a:cxn>
              <a:cxn ang="0">
                <a:pos x="12" y="67"/>
              </a:cxn>
              <a:cxn ang="0">
                <a:pos x="2" y="70"/>
              </a:cxn>
              <a:cxn ang="0">
                <a:pos x="39" y="74"/>
              </a:cxn>
              <a:cxn ang="0">
                <a:pos x="102" y="74"/>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7" name="Freeform 489"/>
          <p:cNvSpPr>
            <a:spLocks/>
          </p:cNvSpPr>
          <p:nvPr>
            <p:custDataLst>
              <p:tags r:id="rId325"/>
            </p:custDataLst>
          </p:nvPr>
        </p:nvSpPr>
        <p:spPr bwMode="auto">
          <a:xfrm>
            <a:off x="5760715" y="1984177"/>
            <a:ext cx="41275" cy="57150"/>
          </a:xfrm>
          <a:custGeom>
            <a:avLst/>
            <a:gdLst/>
            <a:ahLst/>
            <a:cxnLst>
              <a:cxn ang="0">
                <a:pos x="93" y="0"/>
              </a:cxn>
              <a:cxn ang="0">
                <a:pos x="97" y="7"/>
              </a:cxn>
              <a:cxn ang="0">
                <a:pos x="100" y="18"/>
              </a:cxn>
              <a:cxn ang="0">
                <a:pos x="92" y="24"/>
              </a:cxn>
              <a:cxn ang="0">
                <a:pos x="86" y="29"/>
              </a:cxn>
              <a:cxn ang="0">
                <a:pos x="79" y="34"/>
              </a:cxn>
              <a:cxn ang="0">
                <a:pos x="72" y="37"/>
              </a:cxn>
              <a:cxn ang="0">
                <a:pos x="65" y="39"/>
              </a:cxn>
              <a:cxn ang="0">
                <a:pos x="57" y="41"/>
              </a:cxn>
              <a:cxn ang="0">
                <a:pos x="49" y="42"/>
              </a:cxn>
              <a:cxn ang="0">
                <a:pos x="40" y="42"/>
              </a:cxn>
              <a:cxn ang="0">
                <a:pos x="27" y="41"/>
              </a:cxn>
              <a:cxn ang="0">
                <a:pos x="12" y="39"/>
              </a:cxn>
              <a:cxn ang="0">
                <a:pos x="1" y="37"/>
              </a:cxn>
              <a:cxn ang="0">
                <a:pos x="0" y="36"/>
              </a:cxn>
              <a:cxn ang="0">
                <a:pos x="6" y="36"/>
              </a:cxn>
              <a:cxn ang="0">
                <a:pos x="12" y="35"/>
              </a:cxn>
              <a:cxn ang="0">
                <a:pos x="18" y="33"/>
              </a:cxn>
              <a:cxn ang="0">
                <a:pos x="23" y="30"/>
              </a:cxn>
              <a:cxn ang="0">
                <a:pos x="33" y="25"/>
              </a:cxn>
              <a:cxn ang="0">
                <a:pos x="44" y="18"/>
              </a:cxn>
              <a:cxn ang="0">
                <a:pos x="55" y="11"/>
              </a:cxn>
              <a:cxn ang="0">
                <a:pos x="66" y="5"/>
              </a:cxn>
              <a:cxn ang="0">
                <a:pos x="72" y="3"/>
              </a:cxn>
              <a:cxn ang="0">
                <a:pos x="79" y="1"/>
              </a:cxn>
              <a:cxn ang="0">
                <a:pos x="86" y="0"/>
              </a:cxn>
              <a:cxn ang="0">
                <a:pos x="93" y="0"/>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8" name="Freeform 490"/>
          <p:cNvSpPr>
            <a:spLocks/>
          </p:cNvSpPr>
          <p:nvPr>
            <p:custDataLst>
              <p:tags r:id="rId326"/>
            </p:custDataLst>
          </p:nvPr>
        </p:nvSpPr>
        <p:spPr bwMode="auto">
          <a:xfrm>
            <a:off x="5670228" y="1842889"/>
            <a:ext cx="15875" cy="58738"/>
          </a:xfrm>
          <a:custGeom>
            <a:avLst/>
            <a:gdLst/>
            <a:ahLst/>
            <a:cxnLst>
              <a:cxn ang="0">
                <a:pos x="40" y="5"/>
              </a:cxn>
              <a:cxn ang="0">
                <a:pos x="0" y="5"/>
              </a:cxn>
              <a:cxn ang="0">
                <a:pos x="5" y="3"/>
              </a:cxn>
              <a:cxn ang="0">
                <a:pos x="9" y="1"/>
              </a:cxn>
              <a:cxn ang="0">
                <a:pos x="15" y="0"/>
              </a:cxn>
              <a:cxn ang="0">
                <a:pos x="20" y="0"/>
              </a:cxn>
              <a:cxn ang="0">
                <a:pos x="25" y="0"/>
              </a:cxn>
              <a:cxn ang="0">
                <a:pos x="30" y="1"/>
              </a:cxn>
              <a:cxn ang="0">
                <a:pos x="35" y="3"/>
              </a:cxn>
              <a:cxn ang="0">
                <a:pos x="40" y="5"/>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39" name="Freeform 491"/>
          <p:cNvSpPr>
            <a:spLocks/>
          </p:cNvSpPr>
          <p:nvPr>
            <p:custDataLst>
              <p:tags r:id="rId327"/>
            </p:custDataLst>
          </p:nvPr>
        </p:nvSpPr>
        <p:spPr bwMode="auto">
          <a:xfrm>
            <a:off x="5692453" y="1801614"/>
            <a:ext cx="14287" cy="60325"/>
          </a:xfrm>
          <a:custGeom>
            <a:avLst/>
            <a:gdLst/>
            <a:ahLst/>
            <a:cxnLst>
              <a:cxn ang="0">
                <a:pos x="0" y="19"/>
              </a:cxn>
              <a:cxn ang="0">
                <a:pos x="20" y="0"/>
              </a:cxn>
              <a:cxn ang="0">
                <a:pos x="20" y="4"/>
              </a:cxn>
              <a:cxn ang="0">
                <a:pos x="22" y="10"/>
              </a:cxn>
              <a:cxn ang="0">
                <a:pos x="25" y="14"/>
              </a:cxn>
              <a:cxn ang="0">
                <a:pos x="27" y="18"/>
              </a:cxn>
              <a:cxn ang="0">
                <a:pos x="31" y="26"/>
              </a:cxn>
              <a:cxn ang="0">
                <a:pos x="33" y="31"/>
              </a:cxn>
              <a:cxn ang="0">
                <a:pos x="0" y="31"/>
              </a:cxn>
              <a:cxn ang="0">
                <a:pos x="0" y="25"/>
              </a:cxn>
              <a:cxn ang="0">
                <a:pos x="0" y="19"/>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0" name="Freeform 492"/>
          <p:cNvSpPr>
            <a:spLocks/>
          </p:cNvSpPr>
          <p:nvPr>
            <p:custDataLst>
              <p:tags r:id="rId328"/>
            </p:custDataLst>
          </p:nvPr>
        </p:nvSpPr>
        <p:spPr bwMode="auto">
          <a:xfrm>
            <a:off x="5836915" y="1917502"/>
            <a:ext cx="17463" cy="57150"/>
          </a:xfrm>
          <a:custGeom>
            <a:avLst/>
            <a:gdLst/>
            <a:ahLst/>
            <a:cxnLst>
              <a:cxn ang="0">
                <a:pos x="41" y="0"/>
              </a:cxn>
              <a:cxn ang="0">
                <a:pos x="41" y="43"/>
              </a:cxn>
              <a:cxn ang="0">
                <a:pos x="31" y="42"/>
              </a:cxn>
              <a:cxn ang="0">
                <a:pos x="24" y="40"/>
              </a:cxn>
              <a:cxn ang="0">
                <a:pos x="18" y="37"/>
              </a:cxn>
              <a:cxn ang="0">
                <a:pos x="13" y="33"/>
              </a:cxn>
              <a:cxn ang="0">
                <a:pos x="5" y="25"/>
              </a:cxn>
              <a:cxn ang="0">
                <a:pos x="0" y="19"/>
              </a:cxn>
              <a:cxn ang="0">
                <a:pos x="12" y="13"/>
              </a:cxn>
              <a:cxn ang="0">
                <a:pos x="25" y="7"/>
              </a:cxn>
              <a:cxn ang="0">
                <a:pos x="36" y="2"/>
              </a:cxn>
              <a:cxn ang="0">
                <a:pos x="41" y="0"/>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1" name="Freeform 493"/>
          <p:cNvSpPr>
            <a:spLocks/>
          </p:cNvSpPr>
          <p:nvPr>
            <p:custDataLst>
              <p:tags r:id="rId329"/>
            </p:custDataLst>
          </p:nvPr>
        </p:nvSpPr>
        <p:spPr bwMode="auto">
          <a:xfrm>
            <a:off x="5890890" y="1801614"/>
            <a:ext cx="93663" cy="60325"/>
          </a:xfrm>
          <a:custGeom>
            <a:avLst/>
            <a:gdLst/>
            <a:ahLst/>
            <a:cxnLst>
              <a:cxn ang="0">
                <a:pos x="61" y="0"/>
              </a:cxn>
              <a:cxn ang="0">
                <a:pos x="83" y="0"/>
              </a:cxn>
              <a:cxn ang="0">
                <a:pos x="105" y="1"/>
              </a:cxn>
              <a:cxn ang="0">
                <a:pos x="127" y="3"/>
              </a:cxn>
              <a:cxn ang="0">
                <a:pos x="146" y="7"/>
              </a:cxn>
              <a:cxn ang="0">
                <a:pos x="166" y="11"/>
              </a:cxn>
              <a:cxn ang="0">
                <a:pos x="184" y="16"/>
              </a:cxn>
              <a:cxn ang="0">
                <a:pos x="191" y="19"/>
              </a:cxn>
              <a:cxn ang="0">
                <a:pos x="199" y="23"/>
              </a:cxn>
              <a:cxn ang="0">
                <a:pos x="207" y="27"/>
              </a:cxn>
              <a:cxn ang="0">
                <a:pos x="213" y="31"/>
              </a:cxn>
              <a:cxn ang="0">
                <a:pos x="211" y="35"/>
              </a:cxn>
              <a:cxn ang="0">
                <a:pos x="207" y="38"/>
              </a:cxn>
              <a:cxn ang="0">
                <a:pos x="201" y="41"/>
              </a:cxn>
              <a:cxn ang="0">
                <a:pos x="195" y="44"/>
              </a:cxn>
              <a:cxn ang="0">
                <a:pos x="177" y="49"/>
              </a:cxn>
              <a:cxn ang="0">
                <a:pos x="156" y="53"/>
              </a:cxn>
              <a:cxn ang="0">
                <a:pos x="135" y="57"/>
              </a:cxn>
              <a:cxn ang="0">
                <a:pos x="114" y="59"/>
              </a:cxn>
              <a:cxn ang="0">
                <a:pos x="95" y="62"/>
              </a:cxn>
              <a:cxn ang="0">
                <a:pos x="80" y="62"/>
              </a:cxn>
              <a:cxn ang="0">
                <a:pos x="62" y="62"/>
              </a:cxn>
              <a:cxn ang="0">
                <a:pos x="43" y="59"/>
              </a:cxn>
              <a:cxn ang="0">
                <a:pos x="33" y="59"/>
              </a:cxn>
              <a:cxn ang="0">
                <a:pos x="23" y="59"/>
              </a:cxn>
              <a:cxn ang="0">
                <a:pos x="12" y="60"/>
              </a:cxn>
              <a:cxn ang="0">
                <a:pos x="0" y="62"/>
              </a:cxn>
              <a:cxn ang="0">
                <a:pos x="6" y="50"/>
              </a:cxn>
              <a:cxn ang="0">
                <a:pos x="11" y="39"/>
              </a:cxn>
              <a:cxn ang="0">
                <a:pos x="17" y="29"/>
              </a:cxn>
              <a:cxn ang="0">
                <a:pos x="23" y="20"/>
              </a:cxn>
              <a:cxn ang="0">
                <a:pos x="27" y="16"/>
              </a:cxn>
              <a:cxn ang="0">
                <a:pos x="30" y="12"/>
              </a:cxn>
              <a:cxn ang="0">
                <a:pos x="34" y="9"/>
              </a:cxn>
              <a:cxn ang="0">
                <a:pos x="39" y="6"/>
              </a:cxn>
              <a:cxn ang="0">
                <a:pos x="43" y="3"/>
              </a:cxn>
              <a:cxn ang="0">
                <a:pos x="49" y="1"/>
              </a:cxn>
              <a:cxn ang="0">
                <a:pos x="54" y="0"/>
              </a:cxn>
              <a:cxn ang="0">
                <a:pos x="61" y="0"/>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2" name="Freeform 494"/>
          <p:cNvSpPr>
            <a:spLocks/>
          </p:cNvSpPr>
          <p:nvPr>
            <p:custDataLst>
              <p:tags r:id="rId330"/>
            </p:custDataLst>
          </p:nvPr>
        </p:nvSpPr>
        <p:spPr bwMode="auto">
          <a:xfrm>
            <a:off x="5951215" y="1827014"/>
            <a:ext cx="103188" cy="60325"/>
          </a:xfrm>
          <a:custGeom>
            <a:avLst/>
            <a:gdLst/>
            <a:ahLst/>
            <a:cxnLst>
              <a:cxn ang="0">
                <a:pos x="41" y="0"/>
              </a:cxn>
              <a:cxn ang="0">
                <a:pos x="30" y="3"/>
              </a:cxn>
              <a:cxn ang="0">
                <a:pos x="23" y="5"/>
              </a:cxn>
              <a:cxn ang="0">
                <a:pos x="19" y="7"/>
              </a:cxn>
              <a:cxn ang="0">
                <a:pos x="15" y="9"/>
              </a:cxn>
              <a:cxn ang="0">
                <a:pos x="13" y="13"/>
              </a:cxn>
              <a:cxn ang="0">
                <a:pos x="10" y="15"/>
              </a:cxn>
              <a:cxn ang="0">
                <a:pos x="7" y="17"/>
              </a:cxn>
              <a:cxn ang="0">
                <a:pos x="0" y="19"/>
              </a:cxn>
              <a:cxn ang="0">
                <a:pos x="2" y="24"/>
              </a:cxn>
              <a:cxn ang="0">
                <a:pos x="5" y="27"/>
              </a:cxn>
              <a:cxn ang="0">
                <a:pos x="7" y="30"/>
              </a:cxn>
              <a:cxn ang="0">
                <a:pos x="10" y="33"/>
              </a:cxn>
              <a:cxn ang="0">
                <a:pos x="17" y="36"/>
              </a:cxn>
              <a:cxn ang="0">
                <a:pos x="24" y="38"/>
              </a:cxn>
              <a:cxn ang="0">
                <a:pos x="41" y="38"/>
              </a:cxn>
              <a:cxn ang="0">
                <a:pos x="54" y="38"/>
              </a:cxn>
              <a:cxn ang="0">
                <a:pos x="153" y="38"/>
              </a:cxn>
              <a:cxn ang="0">
                <a:pos x="155" y="41"/>
              </a:cxn>
              <a:cxn ang="0">
                <a:pos x="156" y="44"/>
              </a:cxn>
              <a:cxn ang="0">
                <a:pos x="159" y="46"/>
              </a:cxn>
              <a:cxn ang="0">
                <a:pos x="162" y="48"/>
              </a:cxn>
              <a:cxn ang="0">
                <a:pos x="167" y="51"/>
              </a:cxn>
              <a:cxn ang="0">
                <a:pos x="174" y="54"/>
              </a:cxn>
              <a:cxn ang="0">
                <a:pos x="188" y="56"/>
              </a:cxn>
              <a:cxn ang="0">
                <a:pos x="200" y="56"/>
              </a:cxn>
              <a:cxn ang="0">
                <a:pos x="204" y="55"/>
              </a:cxn>
              <a:cxn ang="0">
                <a:pos x="210" y="54"/>
              </a:cxn>
              <a:cxn ang="0">
                <a:pos x="214" y="52"/>
              </a:cxn>
              <a:cxn ang="0">
                <a:pos x="220" y="49"/>
              </a:cxn>
              <a:cxn ang="0">
                <a:pos x="230" y="43"/>
              </a:cxn>
              <a:cxn ang="0">
                <a:pos x="239" y="38"/>
              </a:cxn>
              <a:cxn ang="0">
                <a:pos x="232" y="37"/>
              </a:cxn>
              <a:cxn ang="0">
                <a:pos x="225" y="36"/>
              </a:cxn>
              <a:cxn ang="0">
                <a:pos x="219" y="34"/>
              </a:cxn>
              <a:cxn ang="0">
                <a:pos x="213" y="32"/>
              </a:cxn>
              <a:cxn ang="0">
                <a:pos x="201" y="26"/>
              </a:cxn>
              <a:cxn ang="0">
                <a:pos x="190" y="19"/>
              </a:cxn>
              <a:cxn ang="0">
                <a:pos x="178" y="13"/>
              </a:cxn>
              <a:cxn ang="0">
                <a:pos x="167" y="6"/>
              </a:cxn>
              <a:cxn ang="0">
                <a:pos x="160" y="4"/>
              </a:cxn>
              <a:cxn ang="0">
                <a:pos x="154" y="2"/>
              </a:cxn>
              <a:cxn ang="0">
                <a:pos x="147" y="1"/>
              </a:cxn>
              <a:cxn ang="0">
                <a:pos x="140" y="0"/>
              </a:cxn>
              <a:cxn ang="0">
                <a:pos x="134" y="1"/>
              </a:cxn>
              <a:cxn ang="0">
                <a:pos x="127" y="4"/>
              </a:cxn>
              <a:cxn ang="0">
                <a:pos x="124" y="6"/>
              </a:cxn>
              <a:cxn ang="0">
                <a:pos x="122" y="8"/>
              </a:cxn>
              <a:cxn ang="0">
                <a:pos x="121" y="10"/>
              </a:cxn>
              <a:cxn ang="0">
                <a:pos x="120" y="13"/>
              </a:cxn>
              <a:cxn ang="0">
                <a:pos x="100" y="8"/>
              </a:cxn>
              <a:cxn ang="0">
                <a:pos x="80" y="4"/>
              </a:cxn>
              <a:cxn ang="0">
                <a:pos x="61" y="1"/>
              </a:cxn>
              <a:cxn ang="0">
                <a:pos x="41" y="0"/>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3" name="Freeform 495"/>
          <p:cNvSpPr>
            <a:spLocks/>
          </p:cNvSpPr>
          <p:nvPr>
            <p:custDataLst>
              <p:tags r:id="rId331"/>
            </p:custDataLst>
          </p:nvPr>
        </p:nvSpPr>
        <p:spPr bwMode="auto">
          <a:xfrm>
            <a:off x="6068690" y="1841302"/>
            <a:ext cx="82550" cy="57150"/>
          </a:xfrm>
          <a:custGeom>
            <a:avLst/>
            <a:gdLst/>
            <a:ahLst/>
            <a:cxnLst>
              <a:cxn ang="0">
                <a:pos x="14" y="19"/>
              </a:cxn>
              <a:cxn ang="0">
                <a:pos x="41" y="0"/>
              </a:cxn>
              <a:cxn ang="0">
                <a:pos x="44" y="3"/>
              </a:cxn>
              <a:cxn ang="0">
                <a:pos x="50" y="6"/>
              </a:cxn>
              <a:cxn ang="0">
                <a:pos x="58" y="9"/>
              </a:cxn>
              <a:cxn ang="0">
                <a:pos x="67" y="12"/>
              </a:cxn>
              <a:cxn ang="0">
                <a:pos x="89" y="19"/>
              </a:cxn>
              <a:cxn ang="0">
                <a:pos x="114" y="26"/>
              </a:cxn>
              <a:cxn ang="0">
                <a:pos x="139" y="33"/>
              </a:cxn>
              <a:cxn ang="0">
                <a:pos x="161" y="38"/>
              </a:cxn>
              <a:cxn ang="0">
                <a:pos x="177" y="42"/>
              </a:cxn>
              <a:cxn ang="0">
                <a:pos x="187" y="43"/>
              </a:cxn>
              <a:cxn ang="0">
                <a:pos x="187" y="56"/>
              </a:cxn>
              <a:cxn ang="0">
                <a:pos x="187" y="68"/>
              </a:cxn>
              <a:cxn ang="0">
                <a:pos x="170" y="70"/>
              </a:cxn>
              <a:cxn ang="0">
                <a:pos x="151" y="71"/>
              </a:cxn>
              <a:cxn ang="0">
                <a:pos x="133" y="71"/>
              </a:cxn>
              <a:cxn ang="0">
                <a:pos x="116" y="70"/>
              </a:cxn>
              <a:cxn ang="0">
                <a:pos x="85" y="69"/>
              </a:cxn>
              <a:cxn ang="0">
                <a:pos x="61" y="68"/>
              </a:cxn>
              <a:cxn ang="0">
                <a:pos x="55" y="69"/>
              </a:cxn>
              <a:cxn ang="0">
                <a:pos x="51" y="70"/>
              </a:cxn>
              <a:cxn ang="0">
                <a:pos x="45" y="72"/>
              </a:cxn>
              <a:cxn ang="0">
                <a:pos x="41" y="74"/>
              </a:cxn>
              <a:cxn ang="0">
                <a:pos x="33" y="78"/>
              </a:cxn>
              <a:cxn ang="0">
                <a:pos x="28" y="80"/>
              </a:cxn>
              <a:cxn ang="0">
                <a:pos x="22" y="79"/>
              </a:cxn>
              <a:cxn ang="0">
                <a:pos x="18" y="76"/>
              </a:cxn>
              <a:cxn ang="0">
                <a:pos x="14" y="72"/>
              </a:cxn>
              <a:cxn ang="0">
                <a:pos x="9" y="67"/>
              </a:cxn>
              <a:cxn ang="0">
                <a:pos x="6" y="62"/>
              </a:cxn>
              <a:cxn ang="0">
                <a:pos x="3" y="57"/>
              </a:cxn>
              <a:cxn ang="0">
                <a:pos x="2" y="53"/>
              </a:cxn>
              <a:cxn ang="0">
                <a:pos x="0" y="50"/>
              </a:cxn>
              <a:cxn ang="0">
                <a:pos x="2" y="44"/>
              </a:cxn>
              <a:cxn ang="0">
                <a:pos x="3" y="40"/>
              </a:cxn>
              <a:cxn ang="0">
                <a:pos x="5" y="36"/>
              </a:cxn>
              <a:cxn ang="0">
                <a:pos x="7" y="31"/>
              </a:cxn>
              <a:cxn ang="0">
                <a:pos x="13" y="24"/>
              </a:cxn>
              <a:cxn ang="0">
                <a:pos x="14" y="1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4" name="Freeform 496"/>
          <p:cNvSpPr>
            <a:spLocks/>
          </p:cNvSpPr>
          <p:nvPr>
            <p:custDataLst>
              <p:tags r:id="rId332"/>
            </p:custDataLst>
          </p:nvPr>
        </p:nvSpPr>
        <p:spPr bwMode="auto">
          <a:xfrm>
            <a:off x="6595740" y="1966714"/>
            <a:ext cx="79375" cy="58738"/>
          </a:xfrm>
          <a:custGeom>
            <a:avLst/>
            <a:gdLst/>
            <a:ahLst/>
            <a:cxnLst>
              <a:cxn ang="0">
                <a:pos x="50" y="0"/>
              </a:cxn>
              <a:cxn ang="0">
                <a:pos x="63" y="0"/>
              </a:cxn>
              <a:cxn ang="0">
                <a:pos x="75" y="1"/>
              </a:cxn>
              <a:cxn ang="0">
                <a:pos x="86" y="4"/>
              </a:cxn>
              <a:cxn ang="0">
                <a:pos x="97" y="7"/>
              </a:cxn>
              <a:cxn ang="0">
                <a:pos x="106" y="10"/>
              </a:cxn>
              <a:cxn ang="0">
                <a:pos x="116" y="15"/>
              </a:cxn>
              <a:cxn ang="0">
                <a:pos x="124" y="19"/>
              </a:cxn>
              <a:cxn ang="0">
                <a:pos x="131" y="25"/>
              </a:cxn>
              <a:cxn ang="0">
                <a:pos x="159" y="49"/>
              </a:cxn>
              <a:cxn ang="0">
                <a:pos x="183" y="73"/>
              </a:cxn>
              <a:cxn ang="0">
                <a:pos x="137" y="73"/>
              </a:cxn>
              <a:cxn ang="0">
                <a:pos x="128" y="72"/>
              </a:cxn>
              <a:cxn ang="0">
                <a:pos x="117" y="70"/>
              </a:cxn>
              <a:cxn ang="0">
                <a:pos x="104" y="66"/>
              </a:cxn>
              <a:cxn ang="0">
                <a:pos x="90" y="62"/>
              </a:cxn>
              <a:cxn ang="0">
                <a:pos x="73" y="56"/>
              </a:cxn>
              <a:cxn ang="0">
                <a:pos x="58" y="50"/>
              </a:cxn>
              <a:cxn ang="0">
                <a:pos x="42" y="44"/>
              </a:cxn>
              <a:cxn ang="0">
                <a:pos x="28" y="37"/>
              </a:cxn>
              <a:cxn ang="0">
                <a:pos x="16" y="30"/>
              </a:cxn>
              <a:cxn ang="0">
                <a:pos x="7" y="23"/>
              </a:cxn>
              <a:cxn ang="0">
                <a:pos x="4" y="19"/>
              </a:cxn>
              <a:cxn ang="0">
                <a:pos x="2" y="16"/>
              </a:cxn>
              <a:cxn ang="0">
                <a:pos x="1" y="14"/>
              </a:cxn>
              <a:cxn ang="0">
                <a:pos x="0" y="11"/>
              </a:cxn>
              <a:cxn ang="0">
                <a:pos x="1" y="8"/>
              </a:cxn>
              <a:cxn ang="0">
                <a:pos x="3" y="6"/>
              </a:cxn>
              <a:cxn ang="0">
                <a:pos x="7" y="4"/>
              </a:cxn>
              <a:cxn ang="0">
                <a:pos x="13" y="3"/>
              </a:cxn>
              <a:cxn ang="0">
                <a:pos x="19" y="1"/>
              </a:cxn>
              <a:cxn ang="0">
                <a:pos x="28" y="0"/>
              </a:cxn>
              <a:cxn ang="0">
                <a:pos x="38" y="0"/>
              </a:cxn>
              <a:cxn ang="0">
                <a:pos x="50" y="0"/>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5" name="Freeform 497"/>
          <p:cNvSpPr>
            <a:spLocks/>
          </p:cNvSpPr>
          <p:nvPr>
            <p:custDataLst>
              <p:tags r:id="rId333"/>
            </p:custDataLst>
          </p:nvPr>
        </p:nvSpPr>
        <p:spPr bwMode="auto">
          <a:xfrm>
            <a:off x="6662415" y="1984177"/>
            <a:ext cx="33338" cy="57150"/>
          </a:xfrm>
          <a:custGeom>
            <a:avLst/>
            <a:gdLst/>
            <a:ahLst/>
            <a:cxnLst>
              <a:cxn ang="0">
                <a:pos x="0" y="6"/>
              </a:cxn>
              <a:cxn ang="0">
                <a:pos x="23" y="2"/>
              </a:cxn>
              <a:cxn ang="0">
                <a:pos x="41" y="1"/>
              </a:cxn>
              <a:cxn ang="0">
                <a:pos x="60" y="0"/>
              </a:cxn>
              <a:cxn ang="0">
                <a:pos x="79" y="0"/>
              </a:cxn>
              <a:cxn ang="0">
                <a:pos x="79" y="9"/>
              </a:cxn>
              <a:cxn ang="0">
                <a:pos x="79" y="18"/>
              </a:cxn>
              <a:cxn ang="0">
                <a:pos x="79" y="22"/>
              </a:cxn>
              <a:cxn ang="0">
                <a:pos x="75" y="27"/>
              </a:cxn>
              <a:cxn ang="0">
                <a:pos x="72" y="31"/>
              </a:cxn>
              <a:cxn ang="0">
                <a:pos x="68" y="35"/>
              </a:cxn>
              <a:cxn ang="0">
                <a:pos x="62" y="38"/>
              </a:cxn>
              <a:cxn ang="0">
                <a:pos x="57" y="40"/>
              </a:cxn>
              <a:cxn ang="0">
                <a:pos x="51" y="42"/>
              </a:cxn>
              <a:cxn ang="0">
                <a:pos x="46" y="42"/>
              </a:cxn>
              <a:cxn ang="0">
                <a:pos x="40" y="42"/>
              </a:cxn>
              <a:cxn ang="0">
                <a:pos x="35" y="41"/>
              </a:cxn>
              <a:cxn ang="0">
                <a:pos x="29" y="39"/>
              </a:cxn>
              <a:cxn ang="0">
                <a:pos x="25" y="37"/>
              </a:cxn>
              <a:cxn ang="0">
                <a:pos x="16" y="32"/>
              </a:cxn>
              <a:cxn ang="0">
                <a:pos x="11" y="26"/>
              </a:cxn>
              <a:cxn ang="0">
                <a:pos x="5" y="20"/>
              </a:cxn>
              <a:cxn ang="0">
                <a:pos x="2" y="14"/>
              </a:cxn>
              <a:cxn ang="0">
                <a:pos x="0" y="9"/>
              </a:cxn>
              <a:cxn ang="0">
                <a:pos x="0" y="6"/>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6" name="Freeform 498"/>
          <p:cNvSpPr>
            <a:spLocks/>
          </p:cNvSpPr>
          <p:nvPr>
            <p:custDataLst>
              <p:tags r:id="rId334"/>
            </p:custDataLst>
          </p:nvPr>
        </p:nvSpPr>
        <p:spPr bwMode="auto">
          <a:xfrm>
            <a:off x="6692578" y="1995289"/>
            <a:ext cx="52387" cy="58738"/>
          </a:xfrm>
          <a:custGeom>
            <a:avLst/>
            <a:gdLst/>
            <a:ahLst/>
            <a:cxnLst>
              <a:cxn ang="0">
                <a:pos x="113" y="39"/>
              </a:cxn>
              <a:cxn ang="0">
                <a:pos x="112" y="42"/>
              </a:cxn>
              <a:cxn ang="0">
                <a:pos x="109" y="45"/>
              </a:cxn>
              <a:cxn ang="0">
                <a:pos x="106" y="47"/>
              </a:cxn>
              <a:cxn ang="0">
                <a:pos x="103" y="49"/>
              </a:cxn>
              <a:cxn ang="0">
                <a:pos x="94" y="51"/>
              </a:cxn>
              <a:cxn ang="0">
                <a:pos x="85" y="52"/>
              </a:cxn>
              <a:cxn ang="0">
                <a:pos x="66" y="52"/>
              </a:cxn>
              <a:cxn ang="0">
                <a:pos x="53" y="51"/>
              </a:cxn>
              <a:cxn ang="0">
                <a:pos x="47" y="51"/>
              </a:cxn>
              <a:cxn ang="0">
                <a:pos x="39" y="48"/>
              </a:cxn>
              <a:cxn ang="0">
                <a:pos x="30" y="45"/>
              </a:cxn>
              <a:cxn ang="0">
                <a:pos x="21" y="41"/>
              </a:cxn>
              <a:cxn ang="0">
                <a:pos x="13" y="36"/>
              </a:cxn>
              <a:cxn ang="0">
                <a:pos x="6" y="31"/>
              </a:cxn>
              <a:cxn ang="0">
                <a:pos x="4" y="28"/>
              </a:cxn>
              <a:cxn ang="0">
                <a:pos x="2" y="25"/>
              </a:cxn>
              <a:cxn ang="0">
                <a:pos x="1" y="22"/>
              </a:cxn>
              <a:cxn ang="0">
                <a:pos x="0" y="20"/>
              </a:cxn>
              <a:cxn ang="0">
                <a:pos x="1" y="15"/>
              </a:cxn>
              <a:cxn ang="0">
                <a:pos x="1" y="11"/>
              </a:cxn>
              <a:cxn ang="0">
                <a:pos x="3" y="8"/>
              </a:cxn>
              <a:cxn ang="0">
                <a:pos x="5" y="5"/>
              </a:cxn>
              <a:cxn ang="0">
                <a:pos x="7" y="3"/>
              </a:cxn>
              <a:cxn ang="0">
                <a:pos x="10" y="2"/>
              </a:cxn>
              <a:cxn ang="0">
                <a:pos x="14" y="1"/>
              </a:cxn>
              <a:cxn ang="0">
                <a:pos x="17" y="0"/>
              </a:cxn>
              <a:cxn ang="0">
                <a:pos x="26" y="0"/>
              </a:cxn>
              <a:cxn ang="0">
                <a:pos x="36" y="2"/>
              </a:cxn>
              <a:cxn ang="0">
                <a:pos x="46" y="5"/>
              </a:cxn>
              <a:cxn ang="0">
                <a:pos x="57" y="9"/>
              </a:cxn>
              <a:cxn ang="0">
                <a:pos x="77" y="18"/>
              </a:cxn>
              <a:cxn ang="0">
                <a:pos x="95" y="29"/>
              </a:cxn>
              <a:cxn ang="0">
                <a:pos x="108" y="36"/>
              </a:cxn>
              <a:cxn ang="0">
                <a:pos x="113" y="3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7" name="Freeform 499"/>
          <p:cNvSpPr>
            <a:spLocks/>
          </p:cNvSpPr>
          <p:nvPr>
            <p:custDataLst>
              <p:tags r:id="rId335"/>
            </p:custDataLst>
          </p:nvPr>
        </p:nvSpPr>
        <p:spPr bwMode="auto">
          <a:xfrm>
            <a:off x="6463978" y="1968302"/>
            <a:ext cx="61912" cy="58737"/>
          </a:xfrm>
          <a:custGeom>
            <a:avLst/>
            <a:gdLst/>
            <a:ahLst/>
            <a:cxnLst>
              <a:cxn ang="0">
                <a:pos x="0" y="8"/>
              </a:cxn>
              <a:cxn ang="0">
                <a:pos x="8" y="9"/>
              </a:cxn>
              <a:cxn ang="0">
                <a:pos x="19" y="8"/>
              </a:cxn>
              <a:cxn ang="0">
                <a:pos x="30" y="7"/>
              </a:cxn>
              <a:cxn ang="0">
                <a:pos x="42" y="5"/>
              </a:cxn>
              <a:cxn ang="0">
                <a:pos x="53" y="2"/>
              </a:cxn>
              <a:cxn ang="0">
                <a:pos x="64" y="1"/>
              </a:cxn>
              <a:cxn ang="0">
                <a:pos x="73" y="0"/>
              </a:cxn>
              <a:cxn ang="0">
                <a:pos x="80" y="2"/>
              </a:cxn>
              <a:cxn ang="0">
                <a:pos x="139" y="39"/>
              </a:cxn>
              <a:cxn ang="0">
                <a:pos x="133" y="40"/>
              </a:cxn>
              <a:cxn ang="0">
                <a:pos x="125" y="39"/>
              </a:cxn>
              <a:cxn ang="0">
                <a:pos x="116" y="38"/>
              </a:cxn>
              <a:cxn ang="0">
                <a:pos x="106" y="36"/>
              </a:cxn>
              <a:cxn ang="0">
                <a:pos x="86" y="30"/>
              </a:cxn>
              <a:cxn ang="0">
                <a:pos x="64" y="24"/>
              </a:cxn>
              <a:cxn ang="0">
                <a:pos x="44" y="16"/>
              </a:cxn>
              <a:cxn ang="0">
                <a:pos x="26" y="11"/>
              </a:cxn>
              <a:cxn ang="0">
                <a:pos x="17" y="9"/>
              </a:cxn>
              <a:cxn ang="0">
                <a:pos x="11" y="7"/>
              </a:cxn>
              <a:cxn ang="0">
                <a:pos x="4" y="7"/>
              </a:cxn>
              <a:cxn ang="0">
                <a:pos x="0" y="8"/>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8" name="Freeform 500"/>
          <p:cNvSpPr>
            <a:spLocks/>
          </p:cNvSpPr>
          <p:nvPr>
            <p:custDataLst>
              <p:tags r:id="rId336"/>
            </p:custDataLst>
          </p:nvPr>
        </p:nvSpPr>
        <p:spPr bwMode="auto">
          <a:xfrm>
            <a:off x="6764015" y="1909564"/>
            <a:ext cx="139700" cy="57150"/>
          </a:xfrm>
          <a:custGeom>
            <a:avLst/>
            <a:gdLst/>
            <a:ahLst/>
            <a:cxnLst>
              <a:cxn ang="0">
                <a:pos x="10" y="7"/>
              </a:cxn>
              <a:cxn ang="0">
                <a:pos x="31" y="1"/>
              </a:cxn>
              <a:cxn ang="0">
                <a:pos x="53" y="0"/>
              </a:cxn>
              <a:cxn ang="0">
                <a:pos x="73" y="4"/>
              </a:cxn>
              <a:cxn ang="0">
                <a:pos x="92" y="10"/>
              </a:cxn>
              <a:cxn ang="0">
                <a:pos x="110" y="18"/>
              </a:cxn>
              <a:cxn ang="0">
                <a:pos x="122" y="29"/>
              </a:cxn>
              <a:cxn ang="0">
                <a:pos x="130" y="38"/>
              </a:cxn>
              <a:cxn ang="0">
                <a:pos x="136" y="34"/>
              </a:cxn>
              <a:cxn ang="0">
                <a:pos x="139" y="15"/>
              </a:cxn>
              <a:cxn ang="0">
                <a:pos x="161" y="7"/>
              </a:cxn>
              <a:cxn ang="0">
                <a:pos x="216" y="13"/>
              </a:cxn>
              <a:cxn ang="0">
                <a:pos x="258" y="23"/>
              </a:cxn>
              <a:cxn ang="0">
                <a:pos x="283" y="32"/>
              </a:cxn>
              <a:cxn ang="0">
                <a:pos x="305" y="43"/>
              </a:cxn>
              <a:cxn ang="0">
                <a:pos x="320" y="55"/>
              </a:cxn>
              <a:cxn ang="0">
                <a:pos x="316" y="64"/>
              </a:cxn>
              <a:cxn ang="0">
                <a:pos x="294" y="68"/>
              </a:cxn>
              <a:cxn ang="0">
                <a:pos x="259" y="71"/>
              </a:cxn>
              <a:cxn ang="0">
                <a:pos x="210" y="70"/>
              </a:cxn>
              <a:cxn ang="0">
                <a:pos x="167" y="68"/>
              </a:cxn>
              <a:cxn ang="0">
                <a:pos x="133" y="69"/>
              </a:cxn>
              <a:cxn ang="0">
                <a:pos x="90" y="71"/>
              </a:cxn>
              <a:cxn ang="0">
                <a:pos x="72" y="68"/>
              </a:cxn>
              <a:cxn ang="0">
                <a:pos x="67" y="64"/>
              </a:cxn>
              <a:cxn ang="0">
                <a:pos x="58" y="61"/>
              </a:cxn>
              <a:cxn ang="0">
                <a:pos x="46" y="59"/>
              </a:cxn>
              <a:cxn ang="0">
                <a:pos x="35" y="53"/>
              </a:cxn>
              <a:cxn ang="0">
                <a:pos x="25" y="45"/>
              </a:cxn>
              <a:cxn ang="0">
                <a:pos x="16" y="39"/>
              </a:cxn>
              <a:cxn ang="0">
                <a:pos x="6" y="37"/>
              </a:cxn>
              <a:cxn ang="0">
                <a:pos x="0" y="22"/>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49" name="Freeform 501"/>
          <p:cNvSpPr>
            <a:spLocks/>
          </p:cNvSpPr>
          <p:nvPr>
            <p:custDataLst>
              <p:tags r:id="rId337"/>
            </p:custDataLst>
          </p:nvPr>
        </p:nvSpPr>
        <p:spPr bwMode="auto">
          <a:xfrm>
            <a:off x="6924353" y="1917502"/>
            <a:ext cx="95250" cy="57150"/>
          </a:xfrm>
          <a:custGeom>
            <a:avLst/>
            <a:gdLst/>
            <a:ahLst/>
            <a:cxnLst>
              <a:cxn ang="0">
                <a:pos x="87" y="25"/>
              </a:cxn>
              <a:cxn ang="0">
                <a:pos x="92" y="26"/>
              </a:cxn>
              <a:cxn ang="0">
                <a:pos x="98" y="27"/>
              </a:cxn>
              <a:cxn ang="0">
                <a:pos x="101" y="28"/>
              </a:cxn>
              <a:cxn ang="0">
                <a:pos x="104" y="27"/>
              </a:cxn>
              <a:cxn ang="0">
                <a:pos x="109" y="27"/>
              </a:cxn>
              <a:cxn ang="0">
                <a:pos x="113" y="25"/>
              </a:cxn>
              <a:cxn ang="0">
                <a:pos x="114" y="26"/>
              </a:cxn>
              <a:cxn ang="0">
                <a:pos x="115" y="26"/>
              </a:cxn>
              <a:cxn ang="0">
                <a:pos x="116" y="25"/>
              </a:cxn>
              <a:cxn ang="0">
                <a:pos x="117" y="25"/>
              </a:cxn>
              <a:cxn ang="0">
                <a:pos x="119" y="22"/>
              </a:cxn>
              <a:cxn ang="0">
                <a:pos x="120" y="17"/>
              </a:cxn>
              <a:cxn ang="0">
                <a:pos x="120" y="7"/>
              </a:cxn>
              <a:cxn ang="0">
                <a:pos x="120" y="0"/>
              </a:cxn>
              <a:cxn ang="0">
                <a:pos x="125" y="5"/>
              </a:cxn>
              <a:cxn ang="0">
                <a:pos x="131" y="10"/>
              </a:cxn>
              <a:cxn ang="0">
                <a:pos x="137" y="15"/>
              </a:cxn>
              <a:cxn ang="0">
                <a:pos x="143" y="19"/>
              </a:cxn>
              <a:cxn ang="0">
                <a:pos x="156" y="25"/>
              </a:cxn>
              <a:cxn ang="0">
                <a:pos x="170" y="30"/>
              </a:cxn>
              <a:cxn ang="0">
                <a:pos x="183" y="35"/>
              </a:cxn>
              <a:cxn ang="0">
                <a:pos x="196" y="41"/>
              </a:cxn>
              <a:cxn ang="0">
                <a:pos x="203" y="44"/>
              </a:cxn>
              <a:cxn ang="0">
                <a:pos x="209" y="47"/>
              </a:cxn>
              <a:cxn ang="0">
                <a:pos x="214" y="51"/>
              </a:cxn>
              <a:cxn ang="0">
                <a:pos x="220" y="55"/>
              </a:cxn>
              <a:cxn ang="0">
                <a:pos x="206" y="56"/>
              </a:cxn>
              <a:cxn ang="0">
                <a:pos x="194" y="57"/>
              </a:cxn>
              <a:cxn ang="0">
                <a:pos x="182" y="58"/>
              </a:cxn>
              <a:cxn ang="0">
                <a:pos x="171" y="60"/>
              </a:cxn>
              <a:cxn ang="0">
                <a:pos x="151" y="65"/>
              </a:cxn>
              <a:cxn ang="0">
                <a:pos x="134" y="70"/>
              </a:cxn>
              <a:cxn ang="0">
                <a:pos x="126" y="71"/>
              </a:cxn>
              <a:cxn ang="0">
                <a:pos x="117" y="72"/>
              </a:cxn>
              <a:cxn ang="0">
                <a:pos x="110" y="72"/>
              </a:cxn>
              <a:cxn ang="0">
                <a:pos x="103" y="72"/>
              </a:cxn>
              <a:cxn ang="0">
                <a:pos x="95" y="70"/>
              </a:cxn>
              <a:cxn ang="0">
                <a:pos x="88" y="66"/>
              </a:cxn>
              <a:cxn ang="0">
                <a:pos x="81" y="61"/>
              </a:cxn>
              <a:cxn ang="0">
                <a:pos x="74" y="55"/>
              </a:cxn>
              <a:cxn ang="0">
                <a:pos x="59" y="53"/>
              </a:cxn>
              <a:cxn ang="0">
                <a:pos x="45" y="50"/>
              </a:cxn>
              <a:cxn ang="0">
                <a:pos x="33" y="47"/>
              </a:cxn>
              <a:cxn ang="0">
                <a:pos x="22" y="43"/>
              </a:cxn>
              <a:cxn ang="0">
                <a:pos x="18" y="41"/>
              </a:cxn>
              <a:cxn ang="0">
                <a:pos x="13" y="38"/>
              </a:cxn>
              <a:cxn ang="0">
                <a:pos x="9" y="35"/>
              </a:cxn>
              <a:cxn ang="0">
                <a:pos x="7" y="31"/>
              </a:cxn>
              <a:cxn ang="0">
                <a:pos x="3" y="27"/>
              </a:cxn>
              <a:cxn ang="0">
                <a:pos x="2" y="23"/>
              </a:cxn>
              <a:cxn ang="0">
                <a:pos x="1" y="18"/>
              </a:cxn>
              <a:cxn ang="0">
                <a:pos x="0" y="13"/>
              </a:cxn>
              <a:cxn ang="0">
                <a:pos x="23" y="17"/>
              </a:cxn>
              <a:cxn ang="0">
                <a:pos x="44" y="21"/>
              </a:cxn>
              <a:cxn ang="0">
                <a:pos x="64" y="24"/>
              </a:cxn>
              <a:cxn ang="0">
                <a:pos x="87" y="25"/>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0" name="Freeform 502"/>
          <p:cNvSpPr>
            <a:spLocks/>
          </p:cNvSpPr>
          <p:nvPr>
            <p:custDataLst>
              <p:tags r:id="rId338"/>
            </p:custDataLst>
          </p:nvPr>
        </p:nvSpPr>
        <p:spPr bwMode="auto">
          <a:xfrm>
            <a:off x="6884665" y="1965127"/>
            <a:ext cx="63500" cy="58737"/>
          </a:xfrm>
          <a:custGeom>
            <a:avLst/>
            <a:gdLst/>
            <a:ahLst/>
            <a:cxnLst>
              <a:cxn ang="0">
                <a:pos x="146" y="25"/>
              </a:cxn>
              <a:cxn ang="0">
                <a:pos x="140" y="16"/>
              </a:cxn>
              <a:cxn ang="0">
                <a:pos x="137" y="9"/>
              </a:cxn>
              <a:cxn ang="0">
                <a:pos x="133" y="4"/>
              </a:cxn>
              <a:cxn ang="0">
                <a:pos x="128" y="1"/>
              </a:cxn>
              <a:cxn ang="0">
                <a:pos x="126" y="1"/>
              </a:cxn>
              <a:cxn ang="0">
                <a:pos x="124" y="1"/>
              </a:cxn>
              <a:cxn ang="0">
                <a:pos x="120" y="2"/>
              </a:cxn>
              <a:cxn ang="0">
                <a:pos x="118" y="3"/>
              </a:cxn>
              <a:cxn ang="0">
                <a:pos x="113" y="9"/>
              </a:cxn>
              <a:cxn ang="0">
                <a:pos x="105" y="19"/>
              </a:cxn>
              <a:cxn ang="0">
                <a:pos x="72" y="19"/>
              </a:cxn>
              <a:cxn ang="0">
                <a:pos x="63" y="18"/>
              </a:cxn>
              <a:cxn ang="0">
                <a:pos x="55" y="17"/>
              </a:cxn>
              <a:cxn ang="0">
                <a:pos x="47" y="14"/>
              </a:cxn>
              <a:cxn ang="0">
                <a:pos x="40" y="12"/>
              </a:cxn>
              <a:cxn ang="0">
                <a:pos x="29" y="6"/>
              </a:cxn>
              <a:cxn ang="0">
                <a:pos x="19" y="0"/>
              </a:cxn>
              <a:cxn ang="0">
                <a:pos x="14" y="9"/>
              </a:cxn>
              <a:cxn ang="0">
                <a:pos x="10" y="15"/>
              </a:cxn>
              <a:cxn ang="0">
                <a:pos x="4" y="20"/>
              </a:cxn>
              <a:cxn ang="0">
                <a:pos x="0" y="25"/>
              </a:cxn>
              <a:cxn ang="0">
                <a:pos x="33" y="25"/>
              </a:cxn>
              <a:cxn ang="0">
                <a:pos x="57" y="25"/>
              </a:cxn>
              <a:cxn ang="0">
                <a:pos x="77" y="25"/>
              </a:cxn>
              <a:cxn ang="0">
                <a:pos x="99" y="25"/>
              </a:cxn>
              <a:cxn ang="0">
                <a:pos x="110" y="26"/>
              </a:cxn>
              <a:cxn ang="0">
                <a:pos x="123" y="29"/>
              </a:cxn>
              <a:cxn ang="0">
                <a:pos x="128" y="30"/>
              </a:cxn>
              <a:cxn ang="0">
                <a:pos x="135" y="30"/>
              </a:cxn>
              <a:cxn ang="0">
                <a:pos x="140" y="28"/>
              </a:cxn>
              <a:cxn ang="0">
                <a:pos x="146" y="25"/>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1" name="Freeform 503"/>
          <p:cNvSpPr>
            <a:spLocks/>
          </p:cNvSpPr>
          <p:nvPr>
            <p:custDataLst>
              <p:tags r:id="rId339"/>
            </p:custDataLst>
          </p:nvPr>
        </p:nvSpPr>
        <p:spPr bwMode="auto">
          <a:xfrm>
            <a:off x="6864028" y="1961952"/>
            <a:ext cx="20637" cy="58737"/>
          </a:xfrm>
          <a:custGeom>
            <a:avLst/>
            <a:gdLst/>
            <a:ahLst/>
            <a:cxnLst>
              <a:cxn ang="0">
                <a:pos x="0" y="9"/>
              </a:cxn>
              <a:cxn ang="0">
                <a:pos x="17" y="9"/>
              </a:cxn>
              <a:cxn ang="0">
                <a:pos x="29" y="9"/>
              </a:cxn>
              <a:cxn ang="0">
                <a:pos x="40" y="9"/>
              </a:cxn>
              <a:cxn ang="0">
                <a:pos x="53" y="9"/>
              </a:cxn>
              <a:cxn ang="0">
                <a:pos x="46" y="6"/>
              </a:cxn>
              <a:cxn ang="0">
                <a:pos x="38" y="3"/>
              </a:cxn>
              <a:cxn ang="0">
                <a:pos x="31" y="1"/>
              </a:cxn>
              <a:cxn ang="0">
                <a:pos x="25" y="0"/>
              </a:cxn>
              <a:cxn ang="0">
                <a:pos x="19" y="0"/>
              </a:cxn>
              <a:cxn ang="0">
                <a:pos x="14" y="0"/>
              </a:cxn>
              <a:cxn ang="0">
                <a:pos x="9" y="1"/>
              </a:cxn>
              <a:cxn ang="0">
                <a:pos x="6" y="3"/>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2" name="Line 504"/>
          <p:cNvSpPr>
            <a:spLocks noChangeShapeType="1"/>
          </p:cNvSpPr>
          <p:nvPr>
            <p:custDataLst>
              <p:tags r:id="rId340"/>
            </p:custDataLst>
          </p:nvPr>
        </p:nvSpPr>
        <p:spPr bwMode="auto">
          <a:xfrm flipV="1">
            <a:off x="6865615" y="1960364"/>
            <a:ext cx="0" cy="1588"/>
          </a:xfrm>
          <a:prstGeom prst="line">
            <a:avLst/>
          </a:prstGeom>
          <a:noFill/>
          <a:ln w="9525">
            <a:solidFill>
              <a:srgbClr val="FFFFFF"/>
            </a:solidFill>
            <a:round/>
            <a:headEnd/>
            <a:tailEnd/>
          </a:ln>
          <a:effectLst/>
        </p:spPr>
        <p:txBody>
          <a:bodyPr/>
          <a:lstStyle/>
          <a:p>
            <a:endParaRPr lang="en-US" dirty="0">
              <a:solidFill>
                <a:prstClr val="white"/>
              </a:solidFill>
            </a:endParaRPr>
          </a:p>
        </p:txBody>
      </p:sp>
      <p:sp>
        <p:nvSpPr>
          <p:cNvPr id="2553" name="Freeform 505"/>
          <p:cNvSpPr>
            <a:spLocks/>
          </p:cNvSpPr>
          <p:nvPr>
            <p:custDataLst>
              <p:tags r:id="rId341"/>
            </p:custDataLst>
          </p:nvPr>
        </p:nvSpPr>
        <p:spPr bwMode="auto">
          <a:xfrm>
            <a:off x="6035353" y="1888927"/>
            <a:ext cx="11112" cy="55562"/>
          </a:xfrm>
          <a:custGeom>
            <a:avLst/>
            <a:gdLst/>
            <a:ahLst/>
            <a:cxnLst>
              <a:cxn ang="0">
                <a:pos x="0" y="25"/>
              </a:cxn>
              <a:cxn ang="0">
                <a:pos x="5" y="17"/>
              </a:cxn>
              <a:cxn ang="0">
                <a:pos x="13" y="8"/>
              </a:cxn>
              <a:cxn ang="0">
                <a:pos x="16" y="5"/>
              </a:cxn>
              <a:cxn ang="0">
                <a:pos x="20" y="2"/>
              </a:cxn>
              <a:cxn ang="0">
                <a:pos x="23" y="1"/>
              </a:cxn>
              <a:cxn ang="0">
                <a:pos x="26" y="0"/>
              </a:cxn>
              <a:cxn ang="0">
                <a:pos x="26" y="25"/>
              </a:cxn>
              <a:cxn ang="0">
                <a:pos x="20" y="25"/>
              </a:cxn>
              <a:cxn ang="0">
                <a:pos x="13" y="25"/>
              </a:cxn>
              <a:cxn ang="0">
                <a:pos x="0" y="25"/>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4" name="Freeform 506"/>
          <p:cNvSpPr>
            <a:spLocks/>
          </p:cNvSpPr>
          <p:nvPr>
            <p:custDataLst>
              <p:tags r:id="rId342"/>
            </p:custDataLst>
          </p:nvPr>
        </p:nvSpPr>
        <p:spPr bwMode="auto">
          <a:xfrm>
            <a:off x="6784653" y="1960364"/>
            <a:ext cx="9525" cy="57150"/>
          </a:xfrm>
          <a:custGeom>
            <a:avLst/>
            <a:gdLst/>
            <a:ahLst/>
            <a:cxnLst>
              <a:cxn ang="0">
                <a:pos x="33" y="25"/>
              </a:cxn>
              <a:cxn ang="0">
                <a:pos x="33" y="12"/>
              </a:cxn>
              <a:cxn ang="0">
                <a:pos x="33" y="0"/>
              </a:cxn>
              <a:cxn ang="0">
                <a:pos x="0" y="0"/>
              </a:cxn>
              <a:cxn ang="0">
                <a:pos x="9" y="9"/>
              </a:cxn>
              <a:cxn ang="0">
                <a:pos x="16" y="17"/>
              </a:cxn>
              <a:cxn ang="0">
                <a:pos x="20" y="20"/>
              </a:cxn>
              <a:cxn ang="0">
                <a:pos x="24" y="23"/>
              </a:cxn>
              <a:cxn ang="0">
                <a:pos x="28" y="24"/>
              </a:cxn>
              <a:cxn ang="0">
                <a:pos x="33" y="25"/>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5" name="Freeform 507"/>
          <p:cNvSpPr>
            <a:spLocks/>
          </p:cNvSpPr>
          <p:nvPr>
            <p:custDataLst>
              <p:tags r:id="rId343"/>
            </p:custDataLst>
          </p:nvPr>
        </p:nvSpPr>
        <p:spPr bwMode="auto">
          <a:xfrm>
            <a:off x="6738615" y="1923852"/>
            <a:ext cx="9525" cy="57150"/>
          </a:xfrm>
          <a:custGeom>
            <a:avLst/>
            <a:gdLst/>
            <a:ahLst/>
            <a:cxnLst>
              <a:cxn ang="0">
                <a:pos x="0" y="0"/>
              </a:cxn>
              <a:cxn ang="0">
                <a:pos x="13" y="18"/>
              </a:cxn>
              <a:cxn ang="0">
                <a:pos x="16" y="11"/>
              </a:cxn>
              <a:cxn ang="0">
                <a:pos x="20" y="0"/>
              </a:cxn>
              <a:cxn ang="0">
                <a:pos x="0" y="0"/>
              </a:cxn>
            </a:cxnLst>
            <a:rect l="0" t="0" r="r" b="b"/>
            <a:pathLst>
              <a:path w="20" h="18">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6" name="Freeform 508"/>
          <p:cNvSpPr>
            <a:spLocks/>
          </p:cNvSpPr>
          <p:nvPr>
            <p:custDataLst>
              <p:tags r:id="rId344"/>
            </p:custDataLst>
          </p:nvPr>
        </p:nvSpPr>
        <p:spPr bwMode="auto">
          <a:xfrm>
            <a:off x="7238678" y="2493764"/>
            <a:ext cx="12700" cy="58738"/>
          </a:xfrm>
          <a:custGeom>
            <a:avLst/>
            <a:gdLst/>
            <a:ahLst/>
            <a:cxnLst>
              <a:cxn ang="0">
                <a:pos x="0" y="31"/>
              </a:cxn>
              <a:cxn ang="0">
                <a:pos x="0" y="0"/>
              </a:cxn>
              <a:cxn ang="0">
                <a:pos x="9" y="0"/>
              </a:cxn>
              <a:cxn ang="0">
                <a:pos x="16" y="0"/>
              </a:cxn>
              <a:cxn ang="0">
                <a:pos x="24" y="0"/>
              </a:cxn>
              <a:cxn ang="0">
                <a:pos x="33" y="0"/>
              </a:cxn>
              <a:cxn ang="0">
                <a:pos x="30" y="2"/>
              </a:cxn>
              <a:cxn ang="0">
                <a:pos x="29" y="5"/>
              </a:cxn>
              <a:cxn ang="0">
                <a:pos x="28" y="9"/>
              </a:cxn>
              <a:cxn ang="0">
                <a:pos x="28" y="13"/>
              </a:cxn>
              <a:cxn ang="0">
                <a:pos x="28" y="17"/>
              </a:cxn>
              <a:cxn ang="0">
                <a:pos x="29" y="21"/>
              </a:cxn>
              <a:cxn ang="0">
                <a:pos x="30" y="26"/>
              </a:cxn>
              <a:cxn ang="0">
                <a:pos x="33" y="31"/>
              </a:cxn>
              <a:cxn ang="0">
                <a:pos x="0" y="31"/>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7" name="Freeform 509"/>
          <p:cNvSpPr>
            <a:spLocks/>
          </p:cNvSpPr>
          <p:nvPr>
            <p:custDataLst>
              <p:tags r:id="rId345"/>
            </p:custDataLst>
          </p:nvPr>
        </p:nvSpPr>
        <p:spPr bwMode="auto">
          <a:xfrm>
            <a:off x="7532365" y="2015927"/>
            <a:ext cx="55563" cy="58737"/>
          </a:xfrm>
          <a:custGeom>
            <a:avLst/>
            <a:gdLst/>
            <a:ahLst/>
            <a:cxnLst>
              <a:cxn ang="0">
                <a:pos x="3" y="44"/>
              </a:cxn>
              <a:cxn ang="0">
                <a:pos x="1" y="42"/>
              </a:cxn>
              <a:cxn ang="0">
                <a:pos x="1" y="40"/>
              </a:cxn>
              <a:cxn ang="0">
                <a:pos x="0" y="37"/>
              </a:cxn>
              <a:cxn ang="0">
                <a:pos x="1" y="33"/>
              </a:cxn>
              <a:cxn ang="0">
                <a:pos x="2" y="25"/>
              </a:cxn>
              <a:cxn ang="0">
                <a:pos x="3" y="18"/>
              </a:cxn>
              <a:cxn ang="0">
                <a:pos x="9" y="13"/>
              </a:cxn>
              <a:cxn ang="0">
                <a:pos x="16" y="9"/>
              </a:cxn>
              <a:cxn ang="0">
                <a:pos x="21" y="6"/>
              </a:cxn>
              <a:cxn ang="0">
                <a:pos x="27" y="5"/>
              </a:cxn>
              <a:cxn ang="0">
                <a:pos x="39" y="3"/>
              </a:cxn>
              <a:cxn ang="0">
                <a:pos x="57" y="0"/>
              </a:cxn>
              <a:cxn ang="0">
                <a:pos x="60" y="5"/>
              </a:cxn>
              <a:cxn ang="0">
                <a:pos x="64" y="8"/>
              </a:cxn>
              <a:cxn ang="0">
                <a:pos x="69" y="11"/>
              </a:cxn>
              <a:cxn ang="0">
                <a:pos x="73" y="14"/>
              </a:cxn>
              <a:cxn ang="0">
                <a:pos x="83" y="18"/>
              </a:cxn>
              <a:cxn ang="0">
                <a:pos x="93" y="21"/>
              </a:cxn>
              <a:cxn ang="0">
                <a:pos x="103" y="25"/>
              </a:cxn>
              <a:cxn ang="0">
                <a:pos x="113" y="29"/>
              </a:cxn>
              <a:cxn ang="0">
                <a:pos x="117" y="32"/>
              </a:cxn>
              <a:cxn ang="0">
                <a:pos x="121" y="35"/>
              </a:cxn>
              <a:cxn ang="0">
                <a:pos x="126" y="38"/>
              </a:cxn>
              <a:cxn ang="0">
                <a:pos x="129" y="44"/>
              </a:cxn>
              <a:cxn ang="0">
                <a:pos x="119" y="48"/>
              </a:cxn>
              <a:cxn ang="0">
                <a:pos x="109" y="51"/>
              </a:cxn>
              <a:cxn ang="0">
                <a:pos x="99" y="53"/>
              </a:cxn>
              <a:cxn ang="0">
                <a:pos x="90" y="54"/>
              </a:cxn>
              <a:cxn ang="0">
                <a:pos x="70" y="56"/>
              </a:cxn>
              <a:cxn ang="0">
                <a:pos x="49" y="56"/>
              </a:cxn>
              <a:cxn ang="0">
                <a:pos x="40" y="55"/>
              </a:cxn>
              <a:cxn ang="0">
                <a:pos x="31" y="54"/>
              </a:cxn>
              <a:cxn ang="0">
                <a:pos x="23" y="52"/>
              </a:cxn>
              <a:cxn ang="0">
                <a:pos x="16" y="50"/>
              </a:cxn>
              <a:cxn ang="0">
                <a:pos x="6" y="46"/>
              </a:cxn>
              <a:cxn ang="0">
                <a:pos x="3" y="44"/>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8" name="Freeform 510"/>
          <p:cNvSpPr>
            <a:spLocks/>
          </p:cNvSpPr>
          <p:nvPr>
            <p:custDataLst>
              <p:tags r:id="rId346"/>
            </p:custDataLst>
          </p:nvPr>
        </p:nvSpPr>
        <p:spPr bwMode="auto">
          <a:xfrm>
            <a:off x="7668890" y="2368352"/>
            <a:ext cx="14288" cy="57150"/>
          </a:xfrm>
          <a:custGeom>
            <a:avLst/>
            <a:gdLst/>
            <a:ahLst/>
            <a:cxnLst>
              <a:cxn ang="0">
                <a:pos x="21" y="42"/>
              </a:cxn>
              <a:cxn ang="0">
                <a:pos x="0" y="30"/>
              </a:cxn>
              <a:cxn ang="0">
                <a:pos x="0" y="6"/>
              </a:cxn>
              <a:cxn ang="0">
                <a:pos x="7" y="5"/>
              </a:cxn>
              <a:cxn ang="0">
                <a:pos x="14" y="3"/>
              </a:cxn>
              <a:cxn ang="0">
                <a:pos x="24" y="1"/>
              </a:cxn>
              <a:cxn ang="0">
                <a:pos x="34" y="0"/>
              </a:cxn>
              <a:cxn ang="0">
                <a:pos x="34" y="18"/>
              </a:cxn>
              <a:cxn ang="0">
                <a:pos x="41" y="18"/>
              </a:cxn>
              <a:cxn ang="0">
                <a:pos x="21" y="42"/>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59" name="Freeform 511"/>
          <p:cNvSpPr>
            <a:spLocks/>
          </p:cNvSpPr>
          <p:nvPr>
            <p:custDataLst>
              <p:tags r:id="rId347"/>
            </p:custDataLst>
          </p:nvPr>
        </p:nvSpPr>
        <p:spPr bwMode="auto">
          <a:xfrm>
            <a:off x="7818115" y="2481064"/>
            <a:ext cx="42863" cy="60325"/>
          </a:xfrm>
          <a:custGeom>
            <a:avLst/>
            <a:gdLst/>
            <a:ahLst/>
            <a:cxnLst>
              <a:cxn ang="0">
                <a:pos x="60" y="9"/>
              </a:cxn>
              <a:cxn ang="0">
                <a:pos x="67" y="18"/>
              </a:cxn>
              <a:cxn ang="0">
                <a:pos x="77" y="28"/>
              </a:cxn>
              <a:cxn ang="0">
                <a:pos x="81" y="33"/>
              </a:cxn>
              <a:cxn ang="0">
                <a:pos x="86" y="36"/>
              </a:cxn>
              <a:cxn ang="0">
                <a:pos x="90" y="38"/>
              </a:cxn>
              <a:cxn ang="0">
                <a:pos x="93" y="39"/>
              </a:cxn>
              <a:cxn ang="0">
                <a:pos x="60" y="39"/>
              </a:cxn>
              <a:cxn ang="0">
                <a:pos x="50" y="36"/>
              </a:cxn>
              <a:cxn ang="0">
                <a:pos x="43" y="32"/>
              </a:cxn>
              <a:cxn ang="0">
                <a:pos x="36" y="28"/>
              </a:cxn>
              <a:cxn ang="0">
                <a:pos x="30" y="23"/>
              </a:cxn>
              <a:cxn ang="0">
                <a:pos x="24" y="18"/>
              </a:cxn>
              <a:cxn ang="0">
                <a:pos x="16" y="13"/>
              </a:cxn>
              <a:cxn ang="0">
                <a:pos x="9" y="7"/>
              </a:cxn>
              <a:cxn ang="0">
                <a:pos x="0" y="3"/>
              </a:cxn>
              <a:cxn ang="0">
                <a:pos x="11" y="1"/>
              </a:cxn>
              <a:cxn ang="0">
                <a:pos x="20" y="0"/>
              </a:cxn>
              <a:cxn ang="0">
                <a:pos x="26" y="0"/>
              </a:cxn>
              <a:cxn ang="0">
                <a:pos x="33" y="1"/>
              </a:cxn>
              <a:cxn ang="0">
                <a:pos x="44" y="4"/>
              </a:cxn>
              <a:cxn ang="0">
                <a:pos x="60" y="9"/>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0" name="Freeform 512"/>
          <p:cNvSpPr>
            <a:spLocks/>
          </p:cNvSpPr>
          <p:nvPr>
            <p:custDataLst>
              <p:tags r:id="rId348"/>
            </p:custDataLst>
          </p:nvPr>
        </p:nvSpPr>
        <p:spPr bwMode="auto">
          <a:xfrm>
            <a:off x="7868915" y="2496939"/>
            <a:ext cx="19050" cy="58738"/>
          </a:xfrm>
          <a:custGeom>
            <a:avLst/>
            <a:gdLst/>
            <a:ahLst/>
            <a:cxnLst>
              <a:cxn ang="0">
                <a:pos x="39" y="19"/>
              </a:cxn>
              <a:cxn ang="0">
                <a:pos x="13" y="19"/>
              </a:cxn>
              <a:cxn ang="0">
                <a:pos x="8" y="19"/>
              </a:cxn>
              <a:cxn ang="0">
                <a:pos x="5" y="17"/>
              </a:cxn>
              <a:cxn ang="0">
                <a:pos x="3" y="14"/>
              </a:cxn>
              <a:cxn ang="0">
                <a:pos x="2" y="11"/>
              </a:cxn>
              <a:cxn ang="0">
                <a:pos x="0" y="5"/>
              </a:cxn>
              <a:cxn ang="0">
                <a:pos x="0" y="0"/>
              </a:cxn>
              <a:cxn ang="0">
                <a:pos x="13" y="4"/>
              </a:cxn>
              <a:cxn ang="0">
                <a:pos x="22" y="9"/>
              </a:cxn>
              <a:cxn ang="0">
                <a:pos x="30" y="14"/>
              </a:cxn>
              <a:cxn ang="0">
                <a:pos x="39" y="19"/>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1" name="Freeform 513"/>
          <p:cNvSpPr>
            <a:spLocks/>
          </p:cNvSpPr>
          <p:nvPr>
            <p:custDataLst>
              <p:tags r:id="rId349"/>
            </p:custDataLst>
          </p:nvPr>
        </p:nvSpPr>
        <p:spPr bwMode="auto">
          <a:xfrm>
            <a:off x="7733978" y="2623939"/>
            <a:ext cx="14287" cy="57150"/>
          </a:xfrm>
          <a:custGeom>
            <a:avLst/>
            <a:gdLst/>
            <a:ahLst/>
            <a:cxnLst>
              <a:cxn ang="0">
                <a:pos x="0" y="36"/>
              </a:cxn>
              <a:cxn ang="0">
                <a:pos x="3" y="31"/>
              </a:cxn>
              <a:cxn ang="0">
                <a:pos x="10" y="20"/>
              </a:cxn>
              <a:cxn ang="0">
                <a:pos x="18" y="8"/>
              </a:cxn>
              <a:cxn ang="0">
                <a:pos x="26" y="0"/>
              </a:cxn>
              <a:cxn ang="0">
                <a:pos x="26" y="9"/>
              </a:cxn>
              <a:cxn ang="0">
                <a:pos x="26" y="18"/>
              </a:cxn>
              <a:cxn ang="0">
                <a:pos x="25" y="22"/>
              </a:cxn>
              <a:cxn ang="0">
                <a:pos x="24" y="26"/>
              </a:cxn>
              <a:cxn ang="0">
                <a:pos x="21" y="29"/>
              </a:cxn>
              <a:cxn ang="0">
                <a:pos x="17" y="32"/>
              </a:cxn>
              <a:cxn ang="0">
                <a:pos x="14" y="34"/>
              </a:cxn>
              <a:cxn ang="0">
                <a:pos x="10" y="35"/>
              </a:cxn>
              <a:cxn ang="0">
                <a:pos x="4" y="36"/>
              </a:cxn>
              <a:cxn ang="0">
                <a:pos x="0" y="36"/>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2" name="Freeform 514"/>
          <p:cNvSpPr>
            <a:spLocks/>
          </p:cNvSpPr>
          <p:nvPr>
            <p:custDataLst>
              <p:tags r:id="rId350"/>
            </p:custDataLst>
          </p:nvPr>
        </p:nvSpPr>
        <p:spPr bwMode="auto">
          <a:xfrm>
            <a:off x="7745090" y="2652514"/>
            <a:ext cx="3175" cy="60325"/>
          </a:xfrm>
          <a:custGeom>
            <a:avLst/>
            <a:gdLst/>
            <a:ahLst/>
            <a:cxnLst>
              <a:cxn ang="0">
                <a:pos x="0" y="37"/>
              </a:cxn>
              <a:cxn ang="0">
                <a:pos x="0" y="0"/>
              </a:cxn>
              <a:cxn ang="0">
                <a:pos x="6" y="0"/>
              </a:cxn>
              <a:cxn ang="0">
                <a:pos x="6" y="31"/>
              </a:cxn>
              <a:cxn ang="0">
                <a:pos x="0" y="37"/>
              </a:cxn>
            </a:cxnLst>
            <a:rect l="0" t="0" r="r" b="b"/>
            <a:pathLst>
              <a:path w="6" h="37">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3" name="Freeform 515"/>
          <p:cNvSpPr>
            <a:spLocks/>
          </p:cNvSpPr>
          <p:nvPr>
            <p:custDataLst>
              <p:tags r:id="rId351"/>
            </p:custDataLst>
          </p:nvPr>
        </p:nvSpPr>
        <p:spPr bwMode="auto">
          <a:xfrm>
            <a:off x="7732390" y="2735064"/>
            <a:ext cx="9525" cy="55563"/>
          </a:xfrm>
          <a:custGeom>
            <a:avLst/>
            <a:gdLst/>
            <a:ahLst/>
            <a:cxnLst>
              <a:cxn ang="0">
                <a:pos x="0" y="31"/>
              </a:cxn>
              <a:cxn ang="0">
                <a:pos x="0" y="25"/>
              </a:cxn>
              <a:cxn ang="0">
                <a:pos x="0" y="18"/>
              </a:cxn>
              <a:cxn ang="0">
                <a:pos x="2" y="9"/>
              </a:cxn>
              <a:cxn ang="0">
                <a:pos x="7" y="0"/>
              </a:cxn>
              <a:cxn ang="0">
                <a:pos x="11" y="7"/>
              </a:cxn>
              <a:cxn ang="0">
                <a:pos x="16" y="12"/>
              </a:cxn>
              <a:cxn ang="0">
                <a:pos x="17" y="14"/>
              </a:cxn>
              <a:cxn ang="0">
                <a:pos x="19" y="18"/>
              </a:cxn>
              <a:cxn ang="0">
                <a:pos x="19" y="21"/>
              </a:cxn>
              <a:cxn ang="0">
                <a:pos x="20" y="25"/>
              </a:cxn>
              <a:cxn ang="0">
                <a:pos x="19" y="27"/>
              </a:cxn>
              <a:cxn ang="0">
                <a:pos x="18" y="30"/>
              </a:cxn>
              <a:cxn ang="0">
                <a:pos x="16" y="33"/>
              </a:cxn>
              <a:cxn ang="0">
                <a:pos x="12" y="36"/>
              </a:cxn>
              <a:cxn ang="0">
                <a:pos x="9" y="39"/>
              </a:cxn>
              <a:cxn ang="0">
                <a:pos x="6" y="41"/>
              </a:cxn>
              <a:cxn ang="0">
                <a:pos x="2" y="42"/>
              </a:cxn>
              <a:cxn ang="0">
                <a:pos x="0" y="43"/>
              </a:cxn>
              <a:cxn ang="0">
                <a:pos x="0" y="31"/>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4" name="Freeform 516"/>
          <p:cNvSpPr>
            <a:spLocks/>
          </p:cNvSpPr>
          <p:nvPr>
            <p:custDataLst>
              <p:tags r:id="rId352"/>
            </p:custDataLst>
          </p:nvPr>
        </p:nvSpPr>
        <p:spPr bwMode="auto">
          <a:xfrm>
            <a:off x="7710165" y="2769989"/>
            <a:ext cx="0" cy="58738"/>
          </a:xfrm>
          <a:custGeom>
            <a:avLst/>
            <a:gdLst/>
            <a:ahLst/>
            <a:cxnLst>
              <a:cxn ang="0">
                <a:pos x="0" y="30"/>
              </a:cxn>
              <a:cxn ang="0">
                <a:pos x="0" y="25"/>
              </a:cxn>
              <a:cxn ang="0">
                <a:pos x="0" y="18"/>
              </a:cxn>
              <a:cxn ang="0">
                <a:pos x="0" y="9"/>
              </a:cxn>
              <a:cxn ang="0">
                <a:pos x="0" y="0"/>
              </a:cxn>
            </a:cxnLst>
            <a:rect l="0" t="0" r="r" b="b"/>
            <a:pathLst>
              <a:path h="3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5" name="Freeform 517"/>
          <p:cNvSpPr>
            <a:spLocks/>
          </p:cNvSpPr>
          <p:nvPr>
            <p:custDataLst>
              <p:tags r:id="rId353"/>
            </p:custDataLst>
          </p:nvPr>
        </p:nvSpPr>
        <p:spPr bwMode="auto">
          <a:xfrm>
            <a:off x="7710165" y="2769989"/>
            <a:ext cx="7938" cy="58738"/>
          </a:xfrm>
          <a:custGeom>
            <a:avLst/>
            <a:gdLst/>
            <a:ahLst/>
            <a:cxnLst>
              <a:cxn ang="0">
                <a:pos x="0" y="0"/>
              </a:cxn>
              <a:cxn ang="0">
                <a:pos x="20" y="0"/>
              </a:cxn>
              <a:cxn ang="0">
                <a:pos x="0" y="24"/>
              </a:cxn>
            </a:cxnLst>
            <a:rect l="0" t="0" r="r" b="b"/>
            <a:pathLst>
              <a:path w="20" h="24">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6" name="Freeform 518"/>
          <p:cNvSpPr>
            <a:spLocks/>
          </p:cNvSpPr>
          <p:nvPr>
            <p:custDataLst>
              <p:tags r:id="rId354"/>
            </p:custDataLst>
          </p:nvPr>
        </p:nvSpPr>
        <p:spPr bwMode="auto">
          <a:xfrm>
            <a:off x="7464103" y="2357239"/>
            <a:ext cx="17462" cy="60325"/>
          </a:xfrm>
          <a:custGeom>
            <a:avLst/>
            <a:gdLst/>
            <a:ahLst/>
            <a:cxnLst>
              <a:cxn ang="0">
                <a:pos x="0" y="0"/>
              </a:cxn>
              <a:cxn ang="0">
                <a:pos x="9" y="3"/>
              </a:cxn>
              <a:cxn ang="0">
                <a:pos x="14" y="5"/>
              </a:cxn>
              <a:cxn ang="0">
                <a:pos x="19" y="8"/>
              </a:cxn>
              <a:cxn ang="0">
                <a:pos x="23" y="10"/>
              </a:cxn>
              <a:cxn ang="0">
                <a:pos x="26" y="12"/>
              </a:cxn>
              <a:cxn ang="0">
                <a:pos x="32" y="14"/>
              </a:cxn>
              <a:cxn ang="0">
                <a:pos x="37" y="17"/>
              </a:cxn>
              <a:cxn ang="0">
                <a:pos x="46" y="19"/>
              </a:cxn>
              <a:cxn ang="0">
                <a:pos x="33" y="19"/>
              </a:cxn>
              <a:cxn ang="0">
                <a:pos x="24" y="19"/>
              </a:cxn>
              <a:cxn ang="0">
                <a:pos x="18" y="18"/>
              </a:cxn>
              <a:cxn ang="0">
                <a:pos x="13" y="17"/>
              </a:cxn>
              <a:cxn ang="0">
                <a:pos x="10" y="14"/>
              </a:cxn>
              <a:cxn ang="0">
                <a:pos x="7" y="11"/>
              </a:cxn>
              <a:cxn ang="0">
                <a:pos x="4" y="7"/>
              </a:cxn>
              <a:cxn ang="0">
                <a:pos x="0" y="0"/>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7" name="Freeform 519"/>
          <p:cNvSpPr>
            <a:spLocks/>
          </p:cNvSpPr>
          <p:nvPr>
            <p:custDataLst>
              <p:tags r:id="rId355"/>
            </p:custDataLst>
          </p:nvPr>
        </p:nvSpPr>
        <p:spPr bwMode="auto">
          <a:xfrm>
            <a:off x="4779640" y="2496939"/>
            <a:ext cx="47625" cy="58738"/>
          </a:xfrm>
          <a:custGeom>
            <a:avLst/>
            <a:gdLst/>
            <a:ahLst/>
            <a:cxnLst>
              <a:cxn ang="0">
                <a:pos x="33" y="0"/>
              </a:cxn>
              <a:cxn ang="0">
                <a:pos x="100" y="12"/>
              </a:cxn>
              <a:cxn ang="0">
                <a:pos x="100" y="55"/>
              </a:cxn>
              <a:cxn ang="0">
                <a:pos x="13" y="55"/>
              </a:cxn>
              <a:cxn ang="0">
                <a:pos x="0" y="43"/>
              </a:cxn>
              <a:cxn ang="0">
                <a:pos x="1" y="38"/>
              </a:cxn>
              <a:cxn ang="0">
                <a:pos x="4" y="32"/>
              </a:cxn>
              <a:cxn ang="0">
                <a:pos x="10" y="25"/>
              </a:cxn>
              <a:cxn ang="0">
                <a:pos x="16" y="18"/>
              </a:cxn>
              <a:cxn ang="0">
                <a:pos x="27" y="5"/>
              </a:cxn>
              <a:cxn ang="0">
                <a:pos x="33" y="0"/>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8" name="Freeform 520"/>
          <p:cNvSpPr>
            <a:spLocks/>
          </p:cNvSpPr>
          <p:nvPr>
            <p:custDataLst>
              <p:tags r:id="rId356"/>
            </p:custDataLst>
          </p:nvPr>
        </p:nvSpPr>
        <p:spPr bwMode="auto">
          <a:xfrm>
            <a:off x="5228903" y="2088952"/>
            <a:ext cx="42862" cy="58737"/>
          </a:xfrm>
          <a:custGeom>
            <a:avLst/>
            <a:gdLst/>
            <a:ahLst/>
            <a:cxnLst>
              <a:cxn ang="0">
                <a:pos x="53" y="2"/>
              </a:cxn>
              <a:cxn ang="0">
                <a:pos x="58" y="1"/>
              </a:cxn>
              <a:cxn ang="0">
                <a:pos x="62" y="0"/>
              </a:cxn>
              <a:cxn ang="0">
                <a:pos x="65" y="0"/>
              </a:cxn>
              <a:cxn ang="0">
                <a:pos x="69" y="1"/>
              </a:cxn>
              <a:cxn ang="0">
                <a:pos x="74" y="5"/>
              </a:cxn>
              <a:cxn ang="0">
                <a:pos x="79" y="11"/>
              </a:cxn>
              <a:cxn ang="0">
                <a:pos x="83" y="18"/>
              </a:cxn>
              <a:cxn ang="0">
                <a:pos x="87" y="25"/>
              </a:cxn>
              <a:cxn ang="0">
                <a:pos x="91" y="28"/>
              </a:cxn>
              <a:cxn ang="0">
                <a:pos x="93" y="30"/>
              </a:cxn>
              <a:cxn ang="0">
                <a:pos x="96" y="32"/>
              </a:cxn>
              <a:cxn ang="0">
                <a:pos x="99" y="34"/>
              </a:cxn>
              <a:cxn ang="0">
                <a:pos x="99" y="37"/>
              </a:cxn>
              <a:cxn ang="0">
                <a:pos x="97" y="40"/>
              </a:cxn>
              <a:cxn ang="0">
                <a:pos x="95" y="43"/>
              </a:cxn>
              <a:cxn ang="0">
                <a:pos x="91" y="45"/>
              </a:cxn>
              <a:cxn ang="0">
                <a:pos x="86" y="47"/>
              </a:cxn>
              <a:cxn ang="0">
                <a:pos x="81" y="48"/>
              </a:cxn>
              <a:cxn ang="0">
                <a:pos x="74" y="50"/>
              </a:cxn>
              <a:cxn ang="0">
                <a:pos x="68" y="50"/>
              </a:cxn>
              <a:cxn ang="0">
                <a:pos x="52" y="51"/>
              </a:cxn>
              <a:cxn ang="0">
                <a:pos x="36" y="49"/>
              </a:cxn>
              <a:cxn ang="0">
                <a:pos x="27" y="48"/>
              </a:cxn>
              <a:cxn ang="0">
                <a:pos x="18" y="45"/>
              </a:cxn>
              <a:cxn ang="0">
                <a:pos x="9" y="43"/>
              </a:cxn>
              <a:cxn ang="0">
                <a:pos x="1" y="40"/>
              </a:cxn>
              <a:cxn ang="0">
                <a:pos x="0" y="39"/>
              </a:cxn>
              <a:cxn ang="0">
                <a:pos x="1" y="37"/>
              </a:cxn>
              <a:cxn ang="0">
                <a:pos x="3" y="35"/>
              </a:cxn>
              <a:cxn ang="0">
                <a:pos x="6" y="33"/>
              </a:cxn>
              <a:cxn ang="0">
                <a:pos x="14" y="29"/>
              </a:cxn>
              <a:cxn ang="0">
                <a:pos x="25" y="24"/>
              </a:cxn>
              <a:cxn ang="0">
                <a:pos x="35" y="19"/>
              </a:cxn>
              <a:cxn ang="0">
                <a:pos x="45" y="12"/>
              </a:cxn>
              <a:cxn ang="0">
                <a:pos x="48" y="10"/>
              </a:cxn>
              <a:cxn ang="0">
                <a:pos x="51" y="7"/>
              </a:cxn>
              <a:cxn ang="0">
                <a:pos x="52" y="5"/>
              </a:cxn>
              <a:cxn ang="0">
                <a:pos x="53" y="2"/>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69" name="Freeform 521"/>
          <p:cNvSpPr>
            <a:spLocks/>
          </p:cNvSpPr>
          <p:nvPr>
            <p:custDataLst>
              <p:tags r:id="rId357"/>
            </p:custDataLst>
          </p:nvPr>
        </p:nvSpPr>
        <p:spPr bwMode="auto">
          <a:xfrm>
            <a:off x="5263828" y="1901627"/>
            <a:ext cx="228600" cy="163512"/>
          </a:xfrm>
          <a:custGeom>
            <a:avLst/>
            <a:gdLst/>
            <a:ahLst/>
            <a:cxnLst>
              <a:cxn ang="0">
                <a:pos x="315" y="27"/>
              </a:cxn>
              <a:cxn ang="0">
                <a:pos x="342" y="21"/>
              </a:cxn>
              <a:cxn ang="0">
                <a:pos x="385" y="20"/>
              </a:cxn>
              <a:cxn ang="0">
                <a:pos x="408" y="17"/>
              </a:cxn>
              <a:cxn ang="0">
                <a:pos x="427" y="7"/>
              </a:cxn>
              <a:cxn ang="0">
                <a:pos x="514" y="6"/>
              </a:cxn>
              <a:cxn ang="0">
                <a:pos x="525" y="19"/>
              </a:cxn>
              <a:cxn ang="0">
                <a:pos x="468" y="47"/>
              </a:cxn>
              <a:cxn ang="0">
                <a:pos x="392" y="73"/>
              </a:cxn>
              <a:cxn ang="0">
                <a:pos x="356" y="80"/>
              </a:cxn>
              <a:cxn ang="0">
                <a:pos x="321" y="83"/>
              </a:cxn>
              <a:cxn ang="0">
                <a:pos x="279" y="101"/>
              </a:cxn>
              <a:cxn ang="0">
                <a:pos x="244" y="121"/>
              </a:cxn>
              <a:cxn ang="0">
                <a:pos x="218" y="129"/>
              </a:cxn>
              <a:cxn ang="0">
                <a:pos x="187" y="123"/>
              </a:cxn>
              <a:cxn ang="0">
                <a:pos x="178" y="137"/>
              </a:cxn>
              <a:cxn ang="0">
                <a:pos x="175" y="145"/>
              </a:cxn>
              <a:cxn ang="0">
                <a:pos x="185" y="148"/>
              </a:cxn>
              <a:cxn ang="0">
                <a:pos x="184" y="157"/>
              </a:cxn>
              <a:cxn ang="0">
                <a:pos x="176" y="167"/>
              </a:cxn>
              <a:cxn ang="0">
                <a:pos x="180" y="179"/>
              </a:cxn>
              <a:cxn ang="0">
                <a:pos x="162" y="194"/>
              </a:cxn>
              <a:cxn ang="0">
                <a:pos x="144" y="204"/>
              </a:cxn>
              <a:cxn ang="0">
                <a:pos x="141" y="213"/>
              </a:cxn>
              <a:cxn ang="0">
                <a:pos x="144" y="228"/>
              </a:cxn>
              <a:cxn ang="0">
                <a:pos x="163" y="247"/>
              </a:cxn>
              <a:cxn ang="0">
                <a:pos x="191" y="267"/>
              </a:cxn>
              <a:cxn ang="0">
                <a:pos x="256" y="300"/>
              </a:cxn>
              <a:cxn ang="0">
                <a:pos x="243" y="311"/>
              </a:cxn>
              <a:cxn ang="0">
                <a:pos x="189" y="309"/>
              </a:cxn>
              <a:cxn ang="0">
                <a:pos x="145" y="308"/>
              </a:cxn>
              <a:cxn ang="0">
                <a:pos x="129" y="304"/>
              </a:cxn>
              <a:cxn ang="0">
                <a:pos x="123" y="298"/>
              </a:cxn>
              <a:cxn ang="0">
                <a:pos x="120" y="282"/>
              </a:cxn>
              <a:cxn ang="0">
                <a:pos x="116" y="278"/>
              </a:cxn>
              <a:cxn ang="0">
                <a:pos x="95" y="277"/>
              </a:cxn>
              <a:cxn ang="0">
                <a:pos x="80" y="296"/>
              </a:cxn>
              <a:cxn ang="0">
                <a:pos x="44" y="282"/>
              </a:cxn>
              <a:cxn ang="0">
                <a:pos x="0" y="246"/>
              </a:cxn>
              <a:cxn ang="0">
                <a:pos x="18" y="239"/>
              </a:cxn>
              <a:cxn ang="0">
                <a:pos x="34" y="222"/>
              </a:cxn>
              <a:cxn ang="0">
                <a:pos x="28" y="213"/>
              </a:cxn>
              <a:cxn ang="0">
                <a:pos x="34" y="200"/>
              </a:cxn>
              <a:cxn ang="0">
                <a:pos x="40" y="188"/>
              </a:cxn>
              <a:cxn ang="0">
                <a:pos x="34" y="179"/>
              </a:cxn>
              <a:cxn ang="0">
                <a:pos x="134" y="179"/>
              </a:cxn>
              <a:cxn ang="0">
                <a:pos x="131" y="177"/>
              </a:cxn>
              <a:cxn ang="0">
                <a:pos x="90" y="166"/>
              </a:cxn>
              <a:cxn ang="0">
                <a:pos x="54" y="148"/>
              </a:cxn>
              <a:cxn ang="0">
                <a:pos x="84" y="134"/>
              </a:cxn>
              <a:cxn ang="0">
                <a:pos x="120" y="111"/>
              </a:cxn>
              <a:cxn ang="0">
                <a:pos x="111" y="103"/>
              </a:cxn>
              <a:cxn ang="0">
                <a:pos x="100" y="80"/>
              </a:cxn>
              <a:cxn ang="0">
                <a:pos x="127" y="76"/>
              </a:cxn>
              <a:cxn ang="0">
                <a:pos x="184" y="58"/>
              </a:cxn>
              <a:cxn ang="0">
                <a:pos x="254" y="35"/>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70" name="Freeform 522"/>
          <p:cNvSpPr>
            <a:spLocks/>
          </p:cNvSpPr>
          <p:nvPr>
            <p:custDataLst>
              <p:tags r:id="rId358"/>
            </p:custDataLst>
          </p:nvPr>
        </p:nvSpPr>
        <p:spPr bwMode="auto">
          <a:xfrm>
            <a:off x="5055865" y="2212777"/>
            <a:ext cx="31750" cy="55562"/>
          </a:xfrm>
          <a:custGeom>
            <a:avLst/>
            <a:gdLst/>
            <a:ahLst/>
            <a:cxnLst>
              <a:cxn ang="0">
                <a:pos x="46" y="0"/>
              </a:cxn>
              <a:cxn ang="0">
                <a:pos x="54" y="1"/>
              </a:cxn>
              <a:cxn ang="0">
                <a:pos x="62" y="3"/>
              </a:cxn>
              <a:cxn ang="0">
                <a:pos x="68" y="7"/>
              </a:cxn>
              <a:cxn ang="0">
                <a:pos x="72" y="12"/>
              </a:cxn>
              <a:cxn ang="0">
                <a:pos x="75" y="17"/>
              </a:cxn>
              <a:cxn ang="0">
                <a:pos x="77" y="22"/>
              </a:cxn>
              <a:cxn ang="0">
                <a:pos x="79" y="27"/>
              </a:cxn>
              <a:cxn ang="0">
                <a:pos x="79" y="32"/>
              </a:cxn>
              <a:cxn ang="0">
                <a:pos x="77" y="34"/>
              </a:cxn>
              <a:cxn ang="0">
                <a:pos x="75" y="35"/>
              </a:cxn>
              <a:cxn ang="0">
                <a:pos x="72" y="36"/>
              </a:cxn>
              <a:cxn ang="0">
                <a:pos x="68" y="37"/>
              </a:cxn>
              <a:cxn ang="0">
                <a:pos x="57" y="38"/>
              </a:cxn>
              <a:cxn ang="0">
                <a:pos x="46" y="38"/>
              </a:cxn>
              <a:cxn ang="0">
                <a:pos x="38" y="37"/>
              </a:cxn>
              <a:cxn ang="0">
                <a:pos x="30" y="36"/>
              </a:cxn>
              <a:cxn ang="0">
                <a:pos x="21" y="35"/>
              </a:cxn>
              <a:cxn ang="0">
                <a:pos x="15" y="32"/>
              </a:cxn>
              <a:cxn ang="0">
                <a:pos x="8" y="29"/>
              </a:cxn>
              <a:cxn ang="0">
                <a:pos x="4" y="25"/>
              </a:cxn>
              <a:cxn ang="0">
                <a:pos x="2" y="22"/>
              </a:cxn>
              <a:cxn ang="0">
                <a:pos x="1" y="20"/>
              </a:cxn>
              <a:cxn ang="0">
                <a:pos x="0" y="17"/>
              </a:cxn>
              <a:cxn ang="0">
                <a:pos x="0" y="13"/>
              </a:cxn>
              <a:cxn ang="0">
                <a:pos x="1" y="11"/>
              </a:cxn>
              <a:cxn ang="0">
                <a:pos x="4" y="9"/>
              </a:cxn>
              <a:cxn ang="0">
                <a:pos x="10" y="6"/>
              </a:cxn>
              <a:cxn ang="0">
                <a:pos x="17" y="4"/>
              </a:cxn>
              <a:cxn ang="0">
                <a:pos x="32" y="1"/>
              </a:cxn>
              <a:cxn ang="0">
                <a:pos x="46" y="0"/>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71" name="Freeform 523"/>
          <p:cNvSpPr>
            <a:spLocks/>
          </p:cNvSpPr>
          <p:nvPr>
            <p:custDataLst>
              <p:tags r:id="rId359"/>
            </p:custDataLst>
          </p:nvPr>
        </p:nvSpPr>
        <p:spPr bwMode="auto">
          <a:xfrm>
            <a:off x="7360915" y="2509639"/>
            <a:ext cx="196850" cy="268288"/>
          </a:xfrm>
          <a:custGeom>
            <a:avLst/>
            <a:gdLst/>
            <a:ahLst/>
            <a:cxnLst>
              <a:cxn ang="0">
                <a:pos x="26" y="45"/>
              </a:cxn>
              <a:cxn ang="0">
                <a:pos x="12" y="25"/>
              </a:cxn>
              <a:cxn ang="0">
                <a:pos x="0" y="0"/>
              </a:cxn>
              <a:cxn ang="0">
                <a:pos x="22" y="7"/>
              </a:cxn>
              <a:cxn ang="0">
                <a:pos x="33" y="6"/>
              </a:cxn>
              <a:cxn ang="0">
                <a:pos x="95" y="67"/>
              </a:cxn>
              <a:cxn ang="0">
                <a:pos x="146" y="123"/>
              </a:cxn>
              <a:cxn ang="0">
                <a:pos x="216" y="198"/>
              </a:cxn>
              <a:cxn ang="0">
                <a:pos x="258" y="237"/>
              </a:cxn>
              <a:cxn ang="0">
                <a:pos x="303" y="266"/>
              </a:cxn>
              <a:cxn ang="0">
                <a:pos x="372" y="311"/>
              </a:cxn>
              <a:cxn ang="0">
                <a:pos x="398" y="336"/>
              </a:cxn>
              <a:cxn ang="0">
                <a:pos x="365" y="320"/>
              </a:cxn>
              <a:cxn ang="0">
                <a:pos x="324" y="296"/>
              </a:cxn>
              <a:cxn ang="0">
                <a:pos x="314" y="298"/>
              </a:cxn>
              <a:cxn ang="0">
                <a:pos x="313" y="311"/>
              </a:cxn>
              <a:cxn ang="0">
                <a:pos x="317" y="337"/>
              </a:cxn>
              <a:cxn ang="0">
                <a:pos x="326" y="358"/>
              </a:cxn>
              <a:cxn ang="0">
                <a:pos x="348" y="387"/>
              </a:cxn>
              <a:cxn ang="0">
                <a:pos x="394" y="421"/>
              </a:cxn>
              <a:cxn ang="0">
                <a:pos x="440" y="458"/>
              </a:cxn>
              <a:cxn ang="0">
                <a:pos x="448" y="476"/>
              </a:cxn>
              <a:cxn ang="0">
                <a:pos x="428" y="469"/>
              </a:cxn>
              <a:cxn ang="0">
                <a:pos x="392" y="462"/>
              </a:cxn>
              <a:cxn ang="0">
                <a:pos x="393" y="494"/>
              </a:cxn>
              <a:cxn ang="0">
                <a:pos x="398" y="511"/>
              </a:cxn>
              <a:cxn ang="0">
                <a:pos x="388" y="492"/>
              </a:cxn>
              <a:cxn ang="0">
                <a:pos x="363" y="466"/>
              </a:cxn>
              <a:cxn ang="0">
                <a:pos x="343" y="445"/>
              </a:cxn>
              <a:cxn ang="0">
                <a:pos x="339" y="431"/>
              </a:cxn>
              <a:cxn ang="0">
                <a:pos x="328" y="411"/>
              </a:cxn>
              <a:cxn ang="0">
                <a:pos x="310" y="384"/>
              </a:cxn>
              <a:cxn ang="0">
                <a:pos x="298" y="367"/>
              </a:cxn>
              <a:cxn ang="0">
                <a:pos x="280" y="358"/>
              </a:cxn>
              <a:cxn ang="0">
                <a:pos x="264" y="343"/>
              </a:cxn>
              <a:cxn ang="0">
                <a:pos x="249" y="314"/>
              </a:cxn>
              <a:cxn ang="0">
                <a:pos x="245" y="293"/>
              </a:cxn>
              <a:cxn ang="0">
                <a:pos x="234" y="281"/>
              </a:cxn>
              <a:cxn ang="0">
                <a:pos x="194" y="244"/>
              </a:cxn>
              <a:cxn ang="0">
                <a:pos x="171" y="220"/>
              </a:cxn>
              <a:cxn ang="0">
                <a:pos x="163" y="203"/>
              </a:cxn>
              <a:cxn ang="0">
                <a:pos x="154" y="187"/>
              </a:cxn>
              <a:cxn ang="0">
                <a:pos x="115" y="155"/>
              </a:cxn>
              <a:cxn ang="0">
                <a:pos x="70" y="130"/>
              </a:cxn>
              <a:cxn ang="0">
                <a:pos x="47" y="110"/>
              </a:cxn>
              <a:cxn ang="0">
                <a:pos x="38" y="93"/>
              </a:cxn>
              <a:cxn ang="0">
                <a:pos x="34" y="75"/>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nvGrpSpPr>
          <p:cNvPr id="16" name="Group 524"/>
          <p:cNvGrpSpPr>
            <a:grpSpLocks/>
          </p:cNvGrpSpPr>
          <p:nvPr>
            <p:custDataLst>
              <p:tags r:id="rId360"/>
            </p:custDataLst>
          </p:nvPr>
        </p:nvGrpSpPr>
        <p:grpSpPr bwMode="auto">
          <a:xfrm>
            <a:off x="6151240" y="2465189"/>
            <a:ext cx="671513" cy="384175"/>
            <a:chOff x="4115" y="1551"/>
            <a:chExt cx="504" cy="244"/>
          </a:xfrm>
        </p:grpSpPr>
        <p:sp>
          <p:nvSpPr>
            <p:cNvPr id="2573" name="Freeform 525"/>
            <p:cNvSpPr>
              <a:spLocks/>
            </p:cNvSpPr>
            <p:nvPr/>
          </p:nvSpPr>
          <p:spPr bwMode="auto">
            <a:xfrm>
              <a:off x="4540" y="1551"/>
              <a:ext cx="79" cy="86"/>
            </a:xfrm>
            <a:custGeom>
              <a:avLst/>
              <a:gdLst/>
              <a:ahLst/>
              <a:cxnLst>
                <a:cxn ang="0">
                  <a:pos x="13" y="247"/>
                </a:cxn>
                <a:cxn ang="0">
                  <a:pos x="79" y="259"/>
                </a:cxn>
                <a:cxn ang="0">
                  <a:pos x="120" y="240"/>
                </a:cxn>
                <a:cxn ang="0">
                  <a:pos x="133" y="210"/>
                </a:cxn>
                <a:cxn ang="0">
                  <a:pos x="192" y="161"/>
                </a:cxn>
                <a:cxn ang="0">
                  <a:pos x="212" y="111"/>
                </a:cxn>
                <a:cxn ang="0">
                  <a:pos x="240" y="26"/>
                </a:cxn>
                <a:cxn ang="0">
                  <a:pos x="212" y="0"/>
                </a:cxn>
                <a:cxn ang="0">
                  <a:pos x="206" y="32"/>
                </a:cxn>
                <a:cxn ang="0">
                  <a:pos x="199" y="74"/>
                </a:cxn>
                <a:cxn ang="0">
                  <a:pos x="166" y="105"/>
                </a:cxn>
                <a:cxn ang="0">
                  <a:pos x="133" y="149"/>
                </a:cxn>
                <a:cxn ang="0">
                  <a:pos x="113" y="179"/>
                </a:cxn>
                <a:cxn ang="0">
                  <a:pos x="93" y="216"/>
                </a:cxn>
                <a:cxn ang="0">
                  <a:pos x="20" y="222"/>
                </a:cxn>
                <a:cxn ang="0">
                  <a:pos x="0" y="222"/>
                </a:cxn>
                <a:cxn ang="0">
                  <a:pos x="13" y="247"/>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74" name="Freeform 526"/>
            <p:cNvSpPr>
              <a:spLocks/>
            </p:cNvSpPr>
            <p:nvPr/>
          </p:nvSpPr>
          <p:spPr bwMode="auto">
            <a:xfrm>
              <a:off x="4115" y="1761"/>
              <a:ext cx="84" cy="34"/>
            </a:xfrm>
            <a:custGeom>
              <a:avLst/>
              <a:gdLst/>
              <a:ahLst/>
              <a:cxnLst>
                <a:cxn ang="0">
                  <a:pos x="33" y="104"/>
                </a:cxn>
                <a:cxn ang="0">
                  <a:pos x="26" y="86"/>
                </a:cxn>
                <a:cxn ang="0">
                  <a:pos x="52" y="62"/>
                </a:cxn>
                <a:cxn ang="0">
                  <a:pos x="72" y="49"/>
                </a:cxn>
                <a:cxn ang="0">
                  <a:pos x="126" y="43"/>
                </a:cxn>
                <a:cxn ang="0">
                  <a:pos x="172" y="43"/>
                </a:cxn>
                <a:cxn ang="0">
                  <a:pos x="246" y="31"/>
                </a:cxn>
                <a:cxn ang="0">
                  <a:pos x="259" y="7"/>
                </a:cxn>
                <a:cxn ang="0">
                  <a:pos x="246" y="0"/>
                </a:cxn>
                <a:cxn ang="0">
                  <a:pos x="205" y="13"/>
                </a:cxn>
                <a:cxn ang="0">
                  <a:pos x="152" y="7"/>
                </a:cxn>
                <a:cxn ang="0">
                  <a:pos x="106" y="13"/>
                </a:cxn>
                <a:cxn ang="0">
                  <a:pos x="52" y="19"/>
                </a:cxn>
                <a:cxn ang="0">
                  <a:pos x="26" y="43"/>
                </a:cxn>
                <a:cxn ang="0">
                  <a:pos x="0" y="68"/>
                </a:cxn>
                <a:cxn ang="0">
                  <a:pos x="0" y="104"/>
                </a:cxn>
                <a:cxn ang="0">
                  <a:pos x="33" y="104"/>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sp>
        <p:nvSpPr>
          <p:cNvPr id="2575" name="Freeform 527"/>
          <p:cNvSpPr>
            <a:spLocks/>
          </p:cNvSpPr>
          <p:nvPr>
            <p:custDataLst>
              <p:tags r:id="rId361"/>
            </p:custDataLst>
          </p:nvPr>
        </p:nvSpPr>
        <p:spPr bwMode="auto">
          <a:xfrm>
            <a:off x="5208265" y="3214489"/>
            <a:ext cx="530225" cy="511175"/>
          </a:xfrm>
          <a:custGeom>
            <a:avLst/>
            <a:gdLst/>
            <a:ahLst/>
            <a:cxnLst>
              <a:cxn ang="0">
                <a:pos x="932" y="466"/>
              </a:cxn>
              <a:cxn ang="0">
                <a:pos x="932" y="442"/>
              </a:cxn>
              <a:cxn ang="0">
                <a:pos x="930" y="412"/>
              </a:cxn>
              <a:cxn ang="0">
                <a:pos x="908" y="385"/>
              </a:cxn>
              <a:cxn ang="0">
                <a:pos x="899" y="367"/>
              </a:cxn>
              <a:cxn ang="0">
                <a:pos x="817" y="312"/>
              </a:cxn>
              <a:cxn ang="0">
                <a:pos x="759" y="263"/>
              </a:cxn>
              <a:cxn ang="0">
                <a:pos x="752" y="229"/>
              </a:cxn>
              <a:cxn ang="0">
                <a:pos x="726" y="218"/>
              </a:cxn>
              <a:cxn ang="0">
                <a:pos x="695" y="207"/>
              </a:cxn>
              <a:cxn ang="0">
                <a:pos x="638" y="196"/>
              </a:cxn>
              <a:cxn ang="0">
                <a:pos x="596" y="201"/>
              </a:cxn>
              <a:cxn ang="0">
                <a:pos x="570" y="204"/>
              </a:cxn>
              <a:cxn ang="0">
                <a:pos x="530" y="195"/>
              </a:cxn>
              <a:cxn ang="0">
                <a:pos x="505" y="179"/>
              </a:cxn>
              <a:cxn ang="0">
                <a:pos x="483" y="128"/>
              </a:cxn>
              <a:cxn ang="0">
                <a:pos x="465" y="103"/>
              </a:cxn>
              <a:cxn ang="0">
                <a:pos x="432" y="81"/>
              </a:cxn>
              <a:cxn ang="0">
                <a:pos x="365" y="61"/>
              </a:cxn>
              <a:cxn ang="0">
                <a:pos x="303" y="32"/>
              </a:cxn>
              <a:cxn ang="0">
                <a:pos x="214" y="10"/>
              </a:cxn>
              <a:cxn ang="0">
                <a:pos x="166" y="38"/>
              </a:cxn>
              <a:cxn ang="0">
                <a:pos x="151" y="61"/>
              </a:cxn>
              <a:cxn ang="0">
                <a:pos x="153" y="90"/>
              </a:cxn>
              <a:cxn ang="0">
                <a:pos x="169" y="118"/>
              </a:cxn>
              <a:cxn ang="0">
                <a:pos x="151" y="150"/>
              </a:cxn>
              <a:cxn ang="0">
                <a:pos x="95" y="186"/>
              </a:cxn>
              <a:cxn ang="0">
                <a:pos x="54" y="190"/>
              </a:cxn>
              <a:cxn ang="0">
                <a:pos x="9" y="183"/>
              </a:cxn>
              <a:cxn ang="0">
                <a:pos x="0" y="236"/>
              </a:cxn>
              <a:cxn ang="0">
                <a:pos x="9" y="269"/>
              </a:cxn>
              <a:cxn ang="0">
                <a:pos x="25" y="282"/>
              </a:cxn>
              <a:cxn ang="0">
                <a:pos x="40" y="307"/>
              </a:cxn>
              <a:cxn ang="0">
                <a:pos x="83" y="364"/>
              </a:cxn>
              <a:cxn ang="0">
                <a:pos x="102" y="414"/>
              </a:cxn>
              <a:cxn ang="0">
                <a:pos x="121" y="427"/>
              </a:cxn>
              <a:cxn ang="0">
                <a:pos x="133" y="438"/>
              </a:cxn>
              <a:cxn ang="0">
                <a:pos x="148" y="469"/>
              </a:cxn>
              <a:cxn ang="0">
                <a:pos x="224" y="546"/>
              </a:cxn>
              <a:cxn ang="0">
                <a:pos x="249" y="585"/>
              </a:cxn>
              <a:cxn ang="0">
                <a:pos x="256" y="624"/>
              </a:cxn>
              <a:cxn ang="0">
                <a:pos x="266" y="659"/>
              </a:cxn>
              <a:cxn ang="0">
                <a:pos x="299" y="701"/>
              </a:cxn>
              <a:cxn ang="0">
                <a:pos x="361" y="761"/>
              </a:cxn>
              <a:cxn ang="0">
                <a:pos x="388" y="814"/>
              </a:cxn>
              <a:cxn ang="0">
                <a:pos x="425" y="867"/>
              </a:cxn>
              <a:cxn ang="0">
                <a:pos x="483" y="938"/>
              </a:cxn>
              <a:cxn ang="0">
                <a:pos x="528" y="979"/>
              </a:cxn>
              <a:cxn ang="0">
                <a:pos x="543" y="953"/>
              </a:cxn>
              <a:cxn ang="0">
                <a:pos x="546" y="909"/>
              </a:cxn>
              <a:cxn ang="0">
                <a:pos x="570" y="896"/>
              </a:cxn>
              <a:cxn ang="0">
                <a:pos x="605" y="895"/>
              </a:cxn>
              <a:cxn ang="0">
                <a:pos x="660" y="909"/>
              </a:cxn>
              <a:cxn ang="0">
                <a:pos x="708" y="943"/>
              </a:cxn>
              <a:cxn ang="0">
                <a:pos x="787" y="838"/>
              </a:cxn>
              <a:cxn ang="0">
                <a:pos x="1199" y="567"/>
              </a:cxn>
              <a:cxn ang="0">
                <a:pos x="940" y="468"/>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76" name="Freeform 528"/>
          <p:cNvSpPr>
            <a:spLocks/>
          </p:cNvSpPr>
          <p:nvPr>
            <p:custDataLst>
              <p:tags r:id="rId362"/>
            </p:custDataLst>
          </p:nvPr>
        </p:nvSpPr>
        <p:spPr bwMode="auto">
          <a:xfrm>
            <a:off x="4682803" y="2758877"/>
            <a:ext cx="57150" cy="57150"/>
          </a:xfrm>
          <a:custGeom>
            <a:avLst/>
            <a:gdLst/>
            <a:ahLst/>
            <a:cxnLst>
              <a:cxn ang="0">
                <a:pos x="146" y="18"/>
              </a:cxn>
              <a:cxn ang="0">
                <a:pos x="138" y="24"/>
              </a:cxn>
              <a:cxn ang="0">
                <a:pos x="130" y="29"/>
              </a:cxn>
              <a:cxn ang="0">
                <a:pos x="123" y="35"/>
              </a:cxn>
              <a:cxn ang="0">
                <a:pos x="118" y="41"/>
              </a:cxn>
              <a:cxn ang="0">
                <a:pos x="108" y="53"/>
              </a:cxn>
              <a:cxn ang="0">
                <a:pos x="98" y="64"/>
              </a:cxn>
              <a:cxn ang="0">
                <a:pos x="93" y="69"/>
              </a:cxn>
              <a:cxn ang="0">
                <a:pos x="85" y="73"/>
              </a:cxn>
              <a:cxn ang="0">
                <a:pos x="76" y="77"/>
              </a:cxn>
              <a:cxn ang="0">
                <a:pos x="66" y="80"/>
              </a:cxn>
              <a:cxn ang="0">
                <a:pos x="53" y="81"/>
              </a:cxn>
              <a:cxn ang="0">
                <a:pos x="39" y="80"/>
              </a:cxn>
              <a:cxn ang="0">
                <a:pos x="21" y="77"/>
              </a:cxn>
              <a:cxn ang="0">
                <a:pos x="0" y="74"/>
              </a:cxn>
              <a:cxn ang="0">
                <a:pos x="0" y="62"/>
              </a:cxn>
              <a:cxn ang="0">
                <a:pos x="0" y="49"/>
              </a:cxn>
              <a:cxn ang="0">
                <a:pos x="0" y="34"/>
              </a:cxn>
              <a:cxn ang="0">
                <a:pos x="0" y="18"/>
              </a:cxn>
              <a:cxn ang="0">
                <a:pos x="14" y="18"/>
              </a:cxn>
              <a:cxn ang="0">
                <a:pos x="22" y="18"/>
              </a:cxn>
              <a:cxn ang="0">
                <a:pos x="31" y="18"/>
              </a:cxn>
              <a:cxn ang="0">
                <a:pos x="40" y="18"/>
              </a:cxn>
              <a:cxn ang="0">
                <a:pos x="52" y="18"/>
              </a:cxn>
              <a:cxn ang="0">
                <a:pos x="63" y="16"/>
              </a:cxn>
              <a:cxn ang="0">
                <a:pos x="73" y="14"/>
              </a:cxn>
              <a:cxn ang="0">
                <a:pos x="83" y="11"/>
              </a:cxn>
              <a:cxn ang="0">
                <a:pos x="101" y="5"/>
              </a:cxn>
              <a:cxn ang="0">
                <a:pos x="120" y="0"/>
              </a:cxn>
              <a:cxn ang="0">
                <a:pos x="129" y="4"/>
              </a:cxn>
              <a:cxn ang="0">
                <a:pos x="135" y="9"/>
              </a:cxn>
              <a:cxn ang="0">
                <a:pos x="141" y="14"/>
              </a:cxn>
              <a:cxn ang="0">
                <a:pos x="146" y="18"/>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77" name="Freeform 529"/>
          <p:cNvSpPr>
            <a:spLocks/>
          </p:cNvSpPr>
          <p:nvPr>
            <p:custDataLst>
              <p:tags r:id="rId363"/>
            </p:custDataLst>
          </p:nvPr>
        </p:nvSpPr>
        <p:spPr bwMode="auto">
          <a:xfrm>
            <a:off x="4422453" y="2971602"/>
            <a:ext cx="15875" cy="57150"/>
          </a:xfrm>
          <a:custGeom>
            <a:avLst/>
            <a:gdLst/>
            <a:ahLst/>
            <a:cxnLst>
              <a:cxn ang="0">
                <a:pos x="34" y="49"/>
              </a:cxn>
              <a:cxn ang="0">
                <a:pos x="34" y="34"/>
              </a:cxn>
              <a:cxn ang="0">
                <a:pos x="34" y="25"/>
              </a:cxn>
              <a:cxn ang="0">
                <a:pos x="33" y="21"/>
              </a:cxn>
              <a:cxn ang="0">
                <a:pos x="33" y="17"/>
              </a:cxn>
              <a:cxn ang="0">
                <a:pos x="31" y="15"/>
              </a:cxn>
              <a:cxn ang="0">
                <a:pos x="30" y="12"/>
              </a:cxn>
              <a:cxn ang="0">
                <a:pos x="25" y="8"/>
              </a:cxn>
              <a:cxn ang="0">
                <a:pos x="21" y="0"/>
              </a:cxn>
              <a:cxn ang="0">
                <a:pos x="8" y="0"/>
              </a:cxn>
              <a:cxn ang="0">
                <a:pos x="0" y="0"/>
              </a:cxn>
              <a:cxn ang="0">
                <a:pos x="3" y="11"/>
              </a:cxn>
              <a:cxn ang="0">
                <a:pos x="7" y="20"/>
              </a:cxn>
              <a:cxn ang="0">
                <a:pos x="10" y="27"/>
              </a:cxn>
              <a:cxn ang="0">
                <a:pos x="14" y="34"/>
              </a:cxn>
              <a:cxn ang="0">
                <a:pos x="19" y="39"/>
              </a:cxn>
              <a:cxn ang="0">
                <a:pos x="24" y="43"/>
              </a:cxn>
              <a:cxn ang="0">
                <a:pos x="29" y="46"/>
              </a:cxn>
              <a:cxn ang="0">
                <a:pos x="34" y="49"/>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78" name="Freeform 530"/>
          <p:cNvSpPr>
            <a:spLocks/>
          </p:cNvSpPr>
          <p:nvPr>
            <p:custDataLst>
              <p:tags r:id="rId364"/>
            </p:custDataLst>
          </p:nvPr>
        </p:nvSpPr>
        <p:spPr bwMode="auto">
          <a:xfrm>
            <a:off x="4014465" y="3317677"/>
            <a:ext cx="28575" cy="57150"/>
          </a:xfrm>
          <a:custGeom>
            <a:avLst/>
            <a:gdLst/>
            <a:ahLst/>
            <a:cxnLst>
              <a:cxn ang="0">
                <a:pos x="60" y="0"/>
              </a:cxn>
              <a:cxn ang="0">
                <a:pos x="56" y="4"/>
              </a:cxn>
              <a:cxn ang="0">
                <a:pos x="51" y="10"/>
              </a:cxn>
              <a:cxn ang="0">
                <a:pos x="48" y="15"/>
              </a:cxn>
              <a:cxn ang="0">
                <a:pos x="46" y="21"/>
              </a:cxn>
              <a:cxn ang="0">
                <a:pos x="41" y="31"/>
              </a:cxn>
              <a:cxn ang="0">
                <a:pos x="37" y="42"/>
              </a:cxn>
              <a:cxn ang="0">
                <a:pos x="35" y="47"/>
              </a:cxn>
              <a:cxn ang="0">
                <a:pos x="32" y="51"/>
              </a:cxn>
              <a:cxn ang="0">
                <a:pos x="29" y="56"/>
              </a:cxn>
              <a:cxn ang="0">
                <a:pos x="25" y="60"/>
              </a:cxn>
              <a:cxn ang="0">
                <a:pos x="20" y="65"/>
              </a:cxn>
              <a:cxn ang="0">
                <a:pos x="15" y="69"/>
              </a:cxn>
              <a:cxn ang="0">
                <a:pos x="8" y="72"/>
              </a:cxn>
              <a:cxn ang="0">
                <a:pos x="0" y="74"/>
              </a:cxn>
              <a:cxn ang="0">
                <a:pos x="5" y="60"/>
              </a:cxn>
              <a:cxn ang="0">
                <a:pos x="12" y="47"/>
              </a:cxn>
              <a:cxn ang="0">
                <a:pos x="19" y="34"/>
              </a:cxn>
              <a:cxn ang="0">
                <a:pos x="27" y="23"/>
              </a:cxn>
              <a:cxn ang="0">
                <a:pos x="36" y="14"/>
              </a:cxn>
              <a:cxn ang="0">
                <a:pos x="43" y="6"/>
              </a:cxn>
              <a:cxn ang="0">
                <a:pos x="48" y="3"/>
              </a:cxn>
              <a:cxn ang="0">
                <a:pos x="52" y="1"/>
              </a:cxn>
              <a:cxn ang="0">
                <a:pos x="56" y="0"/>
              </a:cxn>
              <a:cxn ang="0">
                <a:pos x="60" y="0"/>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79" name="Freeform 531"/>
          <p:cNvSpPr>
            <a:spLocks/>
          </p:cNvSpPr>
          <p:nvPr>
            <p:custDataLst>
              <p:tags r:id="rId365"/>
            </p:custDataLst>
          </p:nvPr>
        </p:nvSpPr>
        <p:spPr bwMode="auto">
          <a:xfrm>
            <a:off x="3955728" y="3333552"/>
            <a:ext cx="23812" cy="60325"/>
          </a:xfrm>
          <a:custGeom>
            <a:avLst/>
            <a:gdLst/>
            <a:ahLst/>
            <a:cxnLst>
              <a:cxn ang="0">
                <a:pos x="13" y="8"/>
              </a:cxn>
              <a:cxn ang="0">
                <a:pos x="22" y="8"/>
              </a:cxn>
              <a:cxn ang="0">
                <a:pos x="28" y="6"/>
              </a:cxn>
              <a:cxn ang="0">
                <a:pos x="32" y="5"/>
              </a:cxn>
              <a:cxn ang="0">
                <a:pos x="35" y="3"/>
              </a:cxn>
              <a:cxn ang="0">
                <a:pos x="37" y="1"/>
              </a:cxn>
              <a:cxn ang="0">
                <a:pos x="39" y="0"/>
              </a:cxn>
              <a:cxn ang="0">
                <a:pos x="43" y="1"/>
              </a:cxn>
              <a:cxn ang="0">
                <a:pos x="47" y="2"/>
              </a:cxn>
              <a:cxn ang="0">
                <a:pos x="46" y="7"/>
              </a:cxn>
              <a:cxn ang="0">
                <a:pos x="46" y="11"/>
              </a:cxn>
              <a:cxn ang="0">
                <a:pos x="44" y="15"/>
              </a:cxn>
              <a:cxn ang="0">
                <a:pos x="43" y="19"/>
              </a:cxn>
              <a:cxn ang="0">
                <a:pos x="37" y="26"/>
              </a:cxn>
              <a:cxn ang="0">
                <a:pos x="30" y="32"/>
              </a:cxn>
              <a:cxn ang="0">
                <a:pos x="24" y="38"/>
              </a:cxn>
              <a:cxn ang="0">
                <a:pos x="16" y="42"/>
              </a:cxn>
              <a:cxn ang="0">
                <a:pos x="7" y="45"/>
              </a:cxn>
              <a:cxn ang="0">
                <a:pos x="0" y="45"/>
              </a:cxn>
              <a:cxn ang="0">
                <a:pos x="2" y="38"/>
              </a:cxn>
              <a:cxn ang="0">
                <a:pos x="6" y="26"/>
              </a:cxn>
              <a:cxn ang="0">
                <a:pos x="11" y="15"/>
              </a:cxn>
              <a:cxn ang="0">
                <a:pos x="13" y="8"/>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80" name="Freeform 532"/>
          <p:cNvSpPr>
            <a:spLocks/>
          </p:cNvSpPr>
          <p:nvPr>
            <p:custDataLst>
              <p:tags r:id="rId366"/>
            </p:custDataLst>
          </p:nvPr>
        </p:nvSpPr>
        <p:spPr bwMode="auto">
          <a:xfrm>
            <a:off x="3930328" y="3327202"/>
            <a:ext cx="6350" cy="57150"/>
          </a:xfrm>
          <a:custGeom>
            <a:avLst/>
            <a:gdLst/>
            <a:ahLst/>
            <a:cxnLst>
              <a:cxn ang="0">
                <a:pos x="6" y="36"/>
              </a:cxn>
              <a:cxn ang="0">
                <a:pos x="5" y="30"/>
              </a:cxn>
              <a:cxn ang="0">
                <a:pos x="3" y="20"/>
              </a:cxn>
              <a:cxn ang="0">
                <a:pos x="1" y="10"/>
              </a:cxn>
              <a:cxn ang="0">
                <a:pos x="0" y="0"/>
              </a:cxn>
              <a:cxn ang="0">
                <a:pos x="26" y="0"/>
              </a:cxn>
              <a:cxn ang="0">
                <a:pos x="25" y="12"/>
              </a:cxn>
              <a:cxn ang="0">
                <a:pos x="24" y="23"/>
              </a:cxn>
              <a:cxn ang="0">
                <a:pos x="23" y="27"/>
              </a:cxn>
              <a:cxn ang="0">
                <a:pos x="23" y="31"/>
              </a:cxn>
              <a:cxn ang="0">
                <a:pos x="24" y="34"/>
              </a:cxn>
              <a:cxn ang="0">
                <a:pos x="26" y="36"/>
              </a:cxn>
              <a:cxn ang="0">
                <a:pos x="6" y="36"/>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81" name="Freeform 533"/>
          <p:cNvSpPr>
            <a:spLocks/>
          </p:cNvSpPr>
          <p:nvPr>
            <p:custDataLst>
              <p:tags r:id="rId367"/>
            </p:custDataLst>
          </p:nvPr>
        </p:nvSpPr>
        <p:spPr bwMode="auto">
          <a:xfrm>
            <a:off x="5201915" y="3055739"/>
            <a:ext cx="174625" cy="158750"/>
          </a:xfrm>
          <a:custGeom>
            <a:avLst/>
            <a:gdLst/>
            <a:ahLst/>
            <a:cxnLst>
              <a:cxn ang="0">
                <a:pos x="26" y="162"/>
              </a:cxn>
              <a:cxn ang="0">
                <a:pos x="28" y="156"/>
              </a:cxn>
              <a:cxn ang="0">
                <a:pos x="30" y="154"/>
              </a:cxn>
              <a:cxn ang="0">
                <a:pos x="28" y="151"/>
              </a:cxn>
              <a:cxn ang="0">
                <a:pos x="18" y="143"/>
              </a:cxn>
              <a:cxn ang="0">
                <a:pos x="6" y="127"/>
              </a:cxn>
              <a:cxn ang="0">
                <a:pos x="2" y="116"/>
              </a:cxn>
              <a:cxn ang="0">
                <a:pos x="5" y="112"/>
              </a:cxn>
              <a:cxn ang="0">
                <a:pos x="6" y="104"/>
              </a:cxn>
              <a:cxn ang="0">
                <a:pos x="17" y="97"/>
              </a:cxn>
              <a:cxn ang="0">
                <a:pos x="34" y="93"/>
              </a:cxn>
              <a:cxn ang="0">
                <a:pos x="47" y="88"/>
              </a:cxn>
              <a:cxn ang="0">
                <a:pos x="57" y="82"/>
              </a:cxn>
              <a:cxn ang="0">
                <a:pos x="67" y="70"/>
              </a:cxn>
              <a:cxn ang="0">
                <a:pos x="75" y="52"/>
              </a:cxn>
              <a:cxn ang="0">
                <a:pos x="84" y="47"/>
              </a:cxn>
              <a:cxn ang="0">
                <a:pos x="95" y="52"/>
              </a:cxn>
              <a:cxn ang="0">
                <a:pos x="117" y="54"/>
              </a:cxn>
              <a:cxn ang="0">
                <a:pos x="169" y="46"/>
              </a:cxn>
              <a:cxn ang="0">
                <a:pos x="212" y="43"/>
              </a:cxn>
              <a:cxn ang="0">
                <a:pos x="234" y="41"/>
              </a:cxn>
              <a:cxn ang="0">
                <a:pos x="264" y="35"/>
              </a:cxn>
              <a:cxn ang="0">
                <a:pos x="318" y="17"/>
              </a:cxn>
              <a:cxn ang="0">
                <a:pos x="359" y="4"/>
              </a:cxn>
              <a:cxn ang="0">
                <a:pos x="372" y="3"/>
              </a:cxn>
              <a:cxn ang="0">
                <a:pos x="385" y="3"/>
              </a:cxn>
              <a:cxn ang="0">
                <a:pos x="398" y="1"/>
              </a:cxn>
              <a:cxn ang="0">
                <a:pos x="395" y="8"/>
              </a:cxn>
              <a:cxn ang="0">
                <a:pos x="360" y="41"/>
              </a:cxn>
              <a:cxn ang="0">
                <a:pos x="344" y="57"/>
              </a:cxn>
              <a:cxn ang="0">
                <a:pos x="339" y="64"/>
              </a:cxn>
              <a:cxn ang="0">
                <a:pos x="339" y="96"/>
              </a:cxn>
              <a:cxn ang="0">
                <a:pos x="337" y="149"/>
              </a:cxn>
              <a:cxn ang="0">
                <a:pos x="335" y="180"/>
              </a:cxn>
              <a:cxn ang="0">
                <a:pos x="326" y="198"/>
              </a:cxn>
              <a:cxn ang="0">
                <a:pos x="305" y="210"/>
              </a:cxn>
              <a:cxn ang="0">
                <a:pos x="265" y="227"/>
              </a:cxn>
              <a:cxn ang="0">
                <a:pos x="106" y="302"/>
              </a:cxn>
              <a:cxn ang="0">
                <a:pos x="57" y="260"/>
              </a:cxn>
              <a:cxn ang="0">
                <a:pos x="70" y="228"/>
              </a:cxn>
              <a:cxn ang="0">
                <a:pos x="81" y="209"/>
              </a:cxn>
              <a:cxn ang="0">
                <a:pos x="86" y="172"/>
              </a:cxn>
              <a:cxn ang="0">
                <a:pos x="71" y="173"/>
              </a:cxn>
              <a:cxn ang="0">
                <a:pos x="57" y="169"/>
              </a:cxn>
              <a:cxn ang="0">
                <a:pos x="41" y="165"/>
              </a:cxn>
              <a:cxn ang="0">
                <a:pos x="26" y="166"/>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82" name="Freeform 534"/>
          <p:cNvSpPr>
            <a:spLocks/>
          </p:cNvSpPr>
          <p:nvPr>
            <p:custDataLst>
              <p:tags r:id="rId368"/>
            </p:custDataLst>
          </p:nvPr>
        </p:nvSpPr>
        <p:spPr bwMode="auto">
          <a:xfrm>
            <a:off x="7295828" y="3436739"/>
            <a:ext cx="42862" cy="79375"/>
          </a:xfrm>
          <a:custGeom>
            <a:avLst/>
            <a:gdLst/>
            <a:ahLst/>
            <a:cxnLst>
              <a:cxn ang="0">
                <a:pos x="100" y="1"/>
              </a:cxn>
              <a:cxn ang="0">
                <a:pos x="100" y="30"/>
              </a:cxn>
              <a:cxn ang="0">
                <a:pos x="100" y="55"/>
              </a:cxn>
              <a:cxn ang="0">
                <a:pos x="100" y="78"/>
              </a:cxn>
              <a:cxn ang="0">
                <a:pos x="100" y="99"/>
              </a:cxn>
              <a:cxn ang="0">
                <a:pos x="98" y="109"/>
              </a:cxn>
              <a:cxn ang="0">
                <a:pos x="94" y="118"/>
              </a:cxn>
              <a:cxn ang="0">
                <a:pos x="89" y="128"/>
              </a:cxn>
              <a:cxn ang="0">
                <a:pos x="82" y="137"/>
              </a:cxn>
              <a:cxn ang="0">
                <a:pos x="73" y="144"/>
              </a:cxn>
              <a:cxn ang="0">
                <a:pos x="62" y="150"/>
              </a:cxn>
              <a:cxn ang="0">
                <a:pos x="57" y="152"/>
              </a:cxn>
              <a:cxn ang="0">
                <a:pos x="51" y="154"/>
              </a:cxn>
              <a:cxn ang="0">
                <a:pos x="46" y="155"/>
              </a:cxn>
              <a:cxn ang="0">
                <a:pos x="39" y="155"/>
              </a:cxn>
              <a:cxn ang="0">
                <a:pos x="35" y="154"/>
              </a:cxn>
              <a:cxn ang="0">
                <a:pos x="30" y="153"/>
              </a:cxn>
              <a:cxn ang="0">
                <a:pos x="26" y="151"/>
              </a:cxn>
              <a:cxn ang="0">
                <a:pos x="22" y="149"/>
              </a:cxn>
              <a:cxn ang="0">
                <a:pos x="15" y="142"/>
              </a:cxn>
              <a:cxn ang="0">
                <a:pos x="9" y="134"/>
              </a:cxn>
              <a:cxn ang="0">
                <a:pos x="5" y="124"/>
              </a:cxn>
              <a:cxn ang="0">
                <a:pos x="2" y="113"/>
              </a:cxn>
              <a:cxn ang="0">
                <a:pos x="0" y="103"/>
              </a:cxn>
              <a:cxn ang="0">
                <a:pos x="0" y="93"/>
              </a:cxn>
              <a:cxn ang="0">
                <a:pos x="0" y="77"/>
              </a:cxn>
              <a:cxn ang="0">
                <a:pos x="0" y="65"/>
              </a:cxn>
              <a:cxn ang="0">
                <a:pos x="0" y="56"/>
              </a:cxn>
              <a:cxn ang="0">
                <a:pos x="0" y="50"/>
              </a:cxn>
              <a:cxn ang="0">
                <a:pos x="15" y="50"/>
              </a:cxn>
              <a:cxn ang="0">
                <a:pos x="26" y="50"/>
              </a:cxn>
              <a:cxn ang="0">
                <a:pos x="26" y="40"/>
              </a:cxn>
              <a:cxn ang="0">
                <a:pos x="27" y="31"/>
              </a:cxn>
              <a:cxn ang="0">
                <a:pos x="29" y="23"/>
              </a:cxn>
              <a:cxn ang="0">
                <a:pos x="31" y="17"/>
              </a:cxn>
              <a:cxn ang="0">
                <a:pos x="35" y="12"/>
              </a:cxn>
              <a:cxn ang="0">
                <a:pos x="39" y="7"/>
              </a:cxn>
              <a:cxn ang="0">
                <a:pos x="42" y="4"/>
              </a:cxn>
              <a:cxn ang="0">
                <a:pos x="48" y="2"/>
              </a:cxn>
              <a:cxn ang="0">
                <a:pos x="59" y="0"/>
              </a:cxn>
              <a:cxn ang="0">
                <a:pos x="71" y="0"/>
              </a:cxn>
              <a:cxn ang="0">
                <a:pos x="84" y="0"/>
              </a:cxn>
              <a:cxn ang="0">
                <a:pos x="100" y="1"/>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grpSp>
        <p:nvGrpSpPr>
          <p:cNvPr id="17" name="Group 535"/>
          <p:cNvGrpSpPr>
            <a:grpSpLocks/>
          </p:cNvGrpSpPr>
          <p:nvPr>
            <p:custDataLst>
              <p:tags r:id="rId369"/>
            </p:custDataLst>
          </p:nvPr>
        </p:nvGrpSpPr>
        <p:grpSpPr bwMode="auto">
          <a:xfrm>
            <a:off x="4943153" y="2904927"/>
            <a:ext cx="482600" cy="201612"/>
            <a:chOff x="3289" y="1830"/>
            <a:chExt cx="363" cy="128"/>
          </a:xfrm>
        </p:grpSpPr>
        <p:sp>
          <p:nvSpPr>
            <p:cNvPr id="2584" name="Freeform 536"/>
            <p:cNvSpPr>
              <a:spLocks/>
            </p:cNvSpPr>
            <p:nvPr/>
          </p:nvSpPr>
          <p:spPr bwMode="auto">
            <a:xfrm>
              <a:off x="3289" y="1871"/>
              <a:ext cx="4" cy="3"/>
            </a:xfrm>
            <a:custGeom>
              <a:avLst/>
              <a:gdLst/>
              <a:ahLst/>
              <a:cxnLst>
                <a:cxn ang="0">
                  <a:pos x="13" y="0"/>
                </a:cxn>
                <a:cxn ang="0">
                  <a:pos x="12" y="1"/>
                </a:cxn>
                <a:cxn ang="0">
                  <a:pos x="9" y="3"/>
                </a:cxn>
                <a:cxn ang="0">
                  <a:pos x="4" y="5"/>
                </a:cxn>
                <a:cxn ang="0">
                  <a:pos x="0" y="7"/>
                </a:cxn>
                <a:cxn ang="0">
                  <a:pos x="7" y="3"/>
                </a:cxn>
                <a:cxn ang="0">
                  <a:pos x="13" y="0"/>
                </a:cxn>
              </a:cxnLst>
              <a:rect l="0" t="0" r="r" b="b"/>
              <a:pathLst>
                <a:path w="13" h="7">
                  <a:moveTo>
                    <a:pt x="13" y="0"/>
                  </a:moveTo>
                  <a:lnTo>
                    <a:pt x="12" y="1"/>
                  </a:lnTo>
                  <a:lnTo>
                    <a:pt x="9" y="3"/>
                  </a:lnTo>
                  <a:lnTo>
                    <a:pt x="4" y="5"/>
                  </a:lnTo>
                  <a:lnTo>
                    <a:pt x="0" y="7"/>
                  </a:lnTo>
                  <a:lnTo>
                    <a:pt x="7" y="3"/>
                  </a:lnTo>
                  <a:lnTo>
                    <a:pt x="1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85" name="Freeform 537"/>
            <p:cNvSpPr>
              <a:spLocks/>
            </p:cNvSpPr>
            <p:nvPr/>
          </p:nvSpPr>
          <p:spPr bwMode="auto">
            <a:xfrm>
              <a:off x="3324" y="1937"/>
              <a:ext cx="10" cy="3"/>
            </a:xfrm>
            <a:custGeom>
              <a:avLst/>
              <a:gdLst/>
              <a:ahLst/>
              <a:cxnLst>
                <a:cxn ang="0">
                  <a:pos x="0" y="6"/>
                </a:cxn>
                <a:cxn ang="0">
                  <a:pos x="7" y="5"/>
                </a:cxn>
                <a:cxn ang="0">
                  <a:pos x="15" y="3"/>
                </a:cxn>
                <a:cxn ang="0">
                  <a:pos x="25" y="1"/>
                </a:cxn>
                <a:cxn ang="0">
                  <a:pos x="34" y="0"/>
                </a:cxn>
                <a:cxn ang="0">
                  <a:pos x="31" y="2"/>
                </a:cxn>
                <a:cxn ang="0">
                  <a:pos x="27" y="4"/>
                </a:cxn>
                <a:cxn ang="0">
                  <a:pos x="22" y="6"/>
                </a:cxn>
                <a:cxn ang="0">
                  <a:pos x="18" y="7"/>
                </a:cxn>
                <a:cxn ang="0">
                  <a:pos x="12" y="8"/>
                </a:cxn>
                <a:cxn ang="0">
                  <a:pos x="8" y="8"/>
                </a:cxn>
                <a:cxn ang="0">
                  <a:pos x="4" y="8"/>
                </a:cxn>
                <a:cxn ang="0">
                  <a:pos x="0" y="6"/>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86" name="Freeform 538"/>
            <p:cNvSpPr>
              <a:spLocks/>
            </p:cNvSpPr>
            <p:nvPr/>
          </p:nvSpPr>
          <p:spPr bwMode="auto">
            <a:xfrm>
              <a:off x="3343" y="1948"/>
              <a:ext cx="4" cy="8"/>
            </a:xfrm>
            <a:custGeom>
              <a:avLst/>
              <a:gdLst/>
              <a:ahLst/>
              <a:cxnLst>
                <a:cxn ang="0">
                  <a:pos x="0" y="24"/>
                </a:cxn>
                <a:cxn ang="0">
                  <a:pos x="0" y="0"/>
                </a:cxn>
                <a:cxn ang="0">
                  <a:pos x="13" y="12"/>
                </a:cxn>
                <a:cxn ang="0">
                  <a:pos x="0" y="24"/>
                </a:cxn>
              </a:cxnLst>
              <a:rect l="0" t="0" r="r" b="b"/>
              <a:pathLst>
                <a:path w="13" h="24">
                  <a:moveTo>
                    <a:pt x="0" y="24"/>
                  </a:moveTo>
                  <a:lnTo>
                    <a:pt x="0" y="0"/>
                  </a:lnTo>
                  <a:lnTo>
                    <a:pt x="13" y="12"/>
                  </a:lnTo>
                  <a:lnTo>
                    <a:pt x="0" y="2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87" name="Freeform 539"/>
            <p:cNvSpPr>
              <a:spLocks/>
            </p:cNvSpPr>
            <p:nvPr/>
          </p:nvSpPr>
          <p:spPr bwMode="auto">
            <a:xfrm>
              <a:off x="3313" y="1834"/>
              <a:ext cx="34" cy="23"/>
            </a:xfrm>
            <a:custGeom>
              <a:avLst/>
              <a:gdLst/>
              <a:ahLst/>
              <a:cxnLst>
                <a:cxn ang="0">
                  <a:pos x="0" y="13"/>
                </a:cxn>
                <a:cxn ang="0">
                  <a:pos x="0" y="27"/>
                </a:cxn>
                <a:cxn ang="0">
                  <a:pos x="0" y="45"/>
                </a:cxn>
                <a:cxn ang="0">
                  <a:pos x="0" y="62"/>
                </a:cxn>
                <a:cxn ang="0">
                  <a:pos x="0" y="69"/>
                </a:cxn>
                <a:cxn ang="0">
                  <a:pos x="16" y="66"/>
                </a:cxn>
                <a:cxn ang="0">
                  <a:pos x="49" y="58"/>
                </a:cxn>
                <a:cxn ang="0">
                  <a:pos x="85" y="50"/>
                </a:cxn>
                <a:cxn ang="0">
                  <a:pos x="107" y="44"/>
                </a:cxn>
                <a:cxn ang="0">
                  <a:pos x="101" y="38"/>
                </a:cxn>
                <a:cxn ang="0">
                  <a:pos x="94" y="34"/>
                </a:cxn>
                <a:cxn ang="0">
                  <a:pos x="86" y="30"/>
                </a:cxn>
                <a:cxn ang="0">
                  <a:pos x="78" y="27"/>
                </a:cxn>
                <a:cxn ang="0">
                  <a:pos x="72" y="23"/>
                </a:cxn>
                <a:cxn ang="0">
                  <a:pos x="65" y="18"/>
                </a:cxn>
                <a:cxn ang="0">
                  <a:pos x="63" y="15"/>
                </a:cxn>
                <a:cxn ang="0">
                  <a:pos x="62" y="11"/>
                </a:cxn>
                <a:cxn ang="0">
                  <a:pos x="61" y="7"/>
                </a:cxn>
                <a:cxn ang="0">
                  <a:pos x="61" y="0"/>
                </a:cxn>
                <a:cxn ang="0">
                  <a:pos x="54" y="1"/>
                </a:cxn>
                <a:cxn ang="0">
                  <a:pos x="38" y="4"/>
                </a:cxn>
                <a:cxn ang="0">
                  <a:pos x="18" y="9"/>
                </a:cxn>
                <a:cxn ang="0">
                  <a:pos x="0" y="13"/>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88" name="Freeform 540"/>
            <p:cNvSpPr>
              <a:spLocks/>
            </p:cNvSpPr>
            <p:nvPr/>
          </p:nvSpPr>
          <p:spPr bwMode="auto">
            <a:xfrm>
              <a:off x="3302" y="1830"/>
              <a:ext cx="350" cy="128"/>
            </a:xfrm>
            <a:custGeom>
              <a:avLst/>
              <a:gdLst/>
              <a:ahLst/>
              <a:cxnLst>
                <a:cxn ang="0">
                  <a:pos x="992" y="124"/>
                </a:cxn>
                <a:cxn ang="0">
                  <a:pos x="970" y="103"/>
                </a:cxn>
                <a:cxn ang="0">
                  <a:pos x="962" y="57"/>
                </a:cxn>
                <a:cxn ang="0">
                  <a:pos x="936" y="36"/>
                </a:cxn>
                <a:cxn ang="0">
                  <a:pos x="817" y="19"/>
                </a:cxn>
                <a:cxn ang="0">
                  <a:pos x="726" y="58"/>
                </a:cxn>
                <a:cxn ang="0">
                  <a:pos x="678" y="65"/>
                </a:cxn>
                <a:cxn ang="0">
                  <a:pos x="632" y="65"/>
                </a:cxn>
                <a:cxn ang="0">
                  <a:pos x="612" y="44"/>
                </a:cxn>
                <a:cxn ang="0">
                  <a:pos x="560" y="37"/>
                </a:cxn>
                <a:cxn ang="0">
                  <a:pos x="525" y="19"/>
                </a:cxn>
                <a:cxn ang="0">
                  <a:pos x="483" y="21"/>
                </a:cxn>
                <a:cxn ang="0">
                  <a:pos x="465" y="0"/>
                </a:cxn>
                <a:cxn ang="0">
                  <a:pos x="390" y="16"/>
                </a:cxn>
                <a:cxn ang="0">
                  <a:pos x="299" y="26"/>
                </a:cxn>
                <a:cxn ang="0">
                  <a:pos x="257" y="45"/>
                </a:cxn>
                <a:cxn ang="0">
                  <a:pos x="138" y="61"/>
                </a:cxn>
                <a:cxn ang="0">
                  <a:pos x="173" y="75"/>
                </a:cxn>
                <a:cxn ang="0">
                  <a:pos x="164" y="90"/>
                </a:cxn>
                <a:cxn ang="0">
                  <a:pos x="114" y="93"/>
                </a:cxn>
                <a:cxn ang="0">
                  <a:pos x="42" y="94"/>
                </a:cxn>
                <a:cxn ang="0">
                  <a:pos x="8" y="110"/>
                </a:cxn>
                <a:cxn ang="0">
                  <a:pos x="0" y="147"/>
                </a:cxn>
                <a:cxn ang="0">
                  <a:pos x="16" y="167"/>
                </a:cxn>
                <a:cxn ang="0">
                  <a:pos x="22" y="193"/>
                </a:cxn>
                <a:cxn ang="0">
                  <a:pos x="21" y="210"/>
                </a:cxn>
                <a:cxn ang="0">
                  <a:pos x="49" y="237"/>
                </a:cxn>
                <a:cxn ang="0">
                  <a:pos x="56" y="259"/>
                </a:cxn>
                <a:cxn ang="0">
                  <a:pos x="74" y="271"/>
                </a:cxn>
                <a:cxn ang="0">
                  <a:pos x="96" y="290"/>
                </a:cxn>
                <a:cxn ang="0">
                  <a:pos x="205" y="352"/>
                </a:cxn>
                <a:cxn ang="0">
                  <a:pos x="253" y="370"/>
                </a:cxn>
                <a:cxn ang="0">
                  <a:pos x="267" y="358"/>
                </a:cxn>
                <a:cxn ang="0">
                  <a:pos x="277" y="338"/>
                </a:cxn>
                <a:cxn ang="0">
                  <a:pos x="297" y="316"/>
                </a:cxn>
                <a:cxn ang="0">
                  <a:pos x="334" y="323"/>
                </a:cxn>
                <a:cxn ang="0">
                  <a:pos x="362" y="358"/>
                </a:cxn>
                <a:cxn ang="0">
                  <a:pos x="399" y="370"/>
                </a:cxn>
                <a:cxn ang="0">
                  <a:pos x="447" y="359"/>
                </a:cxn>
                <a:cxn ang="0">
                  <a:pos x="493" y="335"/>
                </a:cxn>
                <a:cxn ang="0">
                  <a:pos x="525" y="327"/>
                </a:cxn>
                <a:cxn ang="0">
                  <a:pos x="564" y="326"/>
                </a:cxn>
                <a:cxn ang="0">
                  <a:pos x="567" y="367"/>
                </a:cxn>
                <a:cxn ang="0">
                  <a:pos x="590" y="377"/>
                </a:cxn>
                <a:cxn ang="0">
                  <a:pos x="613" y="362"/>
                </a:cxn>
                <a:cxn ang="0">
                  <a:pos x="647" y="336"/>
                </a:cxn>
                <a:cxn ang="0">
                  <a:pos x="752" y="327"/>
                </a:cxn>
                <a:cxn ang="0">
                  <a:pos x="831" y="315"/>
                </a:cxn>
                <a:cxn ang="0">
                  <a:pos x="918" y="283"/>
                </a:cxn>
                <a:cxn ang="0">
                  <a:pos x="967" y="286"/>
                </a:cxn>
                <a:cxn ang="0">
                  <a:pos x="1005" y="293"/>
                </a:cxn>
                <a:cxn ang="0">
                  <a:pos x="1056" y="308"/>
                </a:cxn>
                <a:cxn ang="0">
                  <a:pos x="1056" y="268"/>
                </a:cxn>
                <a:cxn ang="0">
                  <a:pos x="1026" y="219"/>
                </a:cxn>
                <a:cxn ang="0">
                  <a:pos x="1017" y="167"/>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grpSp>
      <p:sp>
        <p:nvSpPr>
          <p:cNvPr id="2589" name="Freeform 541"/>
          <p:cNvSpPr>
            <a:spLocks/>
          </p:cNvSpPr>
          <p:nvPr>
            <p:custDataLst>
              <p:tags r:id="rId370"/>
            </p:custDataLst>
          </p:nvPr>
        </p:nvSpPr>
        <p:spPr bwMode="auto">
          <a:xfrm>
            <a:off x="2931790" y="4057452"/>
            <a:ext cx="100013" cy="122237"/>
          </a:xfrm>
          <a:custGeom>
            <a:avLst/>
            <a:gdLst/>
            <a:ahLst/>
            <a:cxnLst>
              <a:cxn ang="0">
                <a:pos x="63" y="236"/>
              </a:cxn>
              <a:cxn ang="0">
                <a:pos x="68" y="237"/>
              </a:cxn>
              <a:cxn ang="0">
                <a:pos x="75" y="235"/>
              </a:cxn>
              <a:cxn ang="0">
                <a:pos x="83" y="234"/>
              </a:cxn>
              <a:cxn ang="0">
                <a:pos x="89" y="230"/>
              </a:cxn>
              <a:cxn ang="0">
                <a:pos x="96" y="223"/>
              </a:cxn>
              <a:cxn ang="0">
                <a:pos x="99" y="214"/>
              </a:cxn>
              <a:cxn ang="0">
                <a:pos x="123" y="209"/>
              </a:cxn>
              <a:cxn ang="0">
                <a:pos x="166" y="205"/>
              </a:cxn>
              <a:cxn ang="0">
                <a:pos x="195" y="198"/>
              </a:cxn>
              <a:cxn ang="0">
                <a:pos x="209" y="191"/>
              </a:cxn>
              <a:cxn ang="0">
                <a:pos x="220" y="181"/>
              </a:cxn>
              <a:cxn ang="0">
                <a:pos x="225" y="168"/>
              </a:cxn>
              <a:cxn ang="0">
                <a:pos x="226" y="153"/>
              </a:cxn>
              <a:cxn ang="0">
                <a:pos x="223" y="140"/>
              </a:cxn>
              <a:cxn ang="0">
                <a:pos x="215" y="123"/>
              </a:cxn>
              <a:cxn ang="0">
                <a:pos x="203" y="100"/>
              </a:cxn>
              <a:cxn ang="0">
                <a:pos x="196" y="84"/>
              </a:cxn>
              <a:cxn ang="0">
                <a:pos x="193" y="74"/>
              </a:cxn>
              <a:cxn ang="0">
                <a:pos x="195" y="59"/>
              </a:cxn>
              <a:cxn ang="0">
                <a:pos x="200" y="43"/>
              </a:cxn>
              <a:cxn ang="0">
                <a:pos x="213" y="25"/>
              </a:cxn>
              <a:cxn ang="0">
                <a:pos x="213" y="14"/>
              </a:cxn>
              <a:cxn ang="0">
                <a:pos x="191" y="7"/>
              </a:cxn>
              <a:cxn ang="0">
                <a:pos x="154" y="2"/>
              </a:cxn>
              <a:cxn ang="0">
                <a:pos x="20" y="6"/>
              </a:cxn>
              <a:cxn ang="0">
                <a:pos x="18" y="31"/>
              </a:cxn>
              <a:cxn ang="0">
                <a:pos x="10" y="54"/>
              </a:cxn>
              <a:cxn ang="0">
                <a:pos x="3" y="79"/>
              </a:cxn>
              <a:cxn ang="0">
                <a:pos x="0" y="111"/>
              </a:cxn>
              <a:cxn ang="0">
                <a:pos x="3" y="130"/>
              </a:cxn>
              <a:cxn ang="0">
                <a:pos x="10" y="146"/>
              </a:cxn>
              <a:cxn ang="0">
                <a:pos x="30" y="173"/>
              </a:cxn>
              <a:cxn ang="0">
                <a:pos x="51" y="199"/>
              </a:cxn>
              <a:cxn ang="0">
                <a:pos x="57" y="216"/>
              </a:cxn>
              <a:cxn ang="0">
                <a:pos x="61" y="234"/>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90" name="Freeform 542"/>
          <p:cNvSpPr>
            <a:spLocks/>
          </p:cNvSpPr>
          <p:nvPr>
            <p:custDataLst>
              <p:tags r:id="rId371"/>
            </p:custDataLst>
          </p:nvPr>
        </p:nvSpPr>
        <p:spPr bwMode="auto">
          <a:xfrm>
            <a:off x="6876728" y="3493889"/>
            <a:ext cx="207962" cy="458788"/>
          </a:xfrm>
          <a:custGeom>
            <a:avLst/>
            <a:gdLst/>
            <a:ahLst/>
            <a:cxnLst>
              <a:cxn ang="0">
                <a:pos x="287" y="109"/>
              </a:cxn>
              <a:cxn ang="0">
                <a:pos x="250" y="138"/>
              </a:cxn>
              <a:cxn ang="0">
                <a:pos x="199" y="197"/>
              </a:cxn>
              <a:cxn ang="0">
                <a:pos x="198" y="213"/>
              </a:cxn>
              <a:cxn ang="0">
                <a:pos x="206" y="239"/>
              </a:cxn>
              <a:cxn ang="0">
                <a:pos x="221" y="265"/>
              </a:cxn>
              <a:cxn ang="0">
                <a:pos x="240" y="288"/>
              </a:cxn>
              <a:cxn ang="0">
                <a:pos x="259" y="301"/>
              </a:cxn>
              <a:cxn ang="0">
                <a:pos x="279" y="329"/>
              </a:cxn>
              <a:cxn ang="0">
                <a:pos x="295" y="361"/>
              </a:cxn>
              <a:cxn ang="0">
                <a:pos x="305" y="369"/>
              </a:cxn>
              <a:cxn ang="0">
                <a:pos x="438" y="499"/>
              </a:cxn>
              <a:cxn ang="0">
                <a:pos x="471" y="589"/>
              </a:cxn>
              <a:cxn ang="0">
                <a:pos x="478" y="647"/>
              </a:cxn>
              <a:cxn ang="0">
                <a:pos x="476" y="687"/>
              </a:cxn>
              <a:cxn ang="0">
                <a:pos x="478" y="708"/>
              </a:cxn>
              <a:cxn ang="0">
                <a:pos x="447" y="718"/>
              </a:cxn>
              <a:cxn ang="0">
                <a:pos x="420" y="733"/>
              </a:cxn>
              <a:cxn ang="0">
                <a:pos x="391" y="756"/>
              </a:cxn>
              <a:cxn ang="0">
                <a:pos x="365" y="789"/>
              </a:cxn>
              <a:cxn ang="0">
                <a:pos x="348" y="785"/>
              </a:cxn>
              <a:cxn ang="0">
                <a:pos x="319" y="789"/>
              </a:cxn>
              <a:cxn ang="0">
                <a:pos x="313" y="804"/>
              </a:cxn>
              <a:cxn ang="0">
                <a:pos x="289" y="838"/>
              </a:cxn>
              <a:cxn ang="0">
                <a:pos x="256" y="868"/>
              </a:cxn>
              <a:cxn ang="0">
                <a:pos x="239" y="875"/>
              </a:cxn>
              <a:cxn ang="0">
                <a:pos x="232" y="868"/>
              </a:cxn>
              <a:cxn ang="0">
                <a:pos x="225" y="844"/>
              </a:cxn>
              <a:cxn ang="0">
                <a:pos x="231" y="800"/>
              </a:cxn>
              <a:cxn ang="0">
                <a:pos x="253" y="775"/>
              </a:cxn>
              <a:cxn ang="0">
                <a:pos x="277" y="760"/>
              </a:cxn>
              <a:cxn ang="0">
                <a:pos x="295" y="753"/>
              </a:cxn>
              <a:cxn ang="0">
                <a:pos x="305" y="743"/>
              </a:cxn>
              <a:cxn ang="0">
                <a:pos x="314" y="714"/>
              </a:cxn>
              <a:cxn ang="0">
                <a:pos x="330" y="686"/>
              </a:cxn>
              <a:cxn ang="0">
                <a:pos x="365" y="643"/>
              </a:cxn>
              <a:cxn ang="0">
                <a:pos x="371" y="536"/>
              </a:cxn>
              <a:cxn ang="0">
                <a:pos x="364" y="475"/>
              </a:cxn>
              <a:cxn ang="0">
                <a:pos x="341" y="427"/>
              </a:cxn>
              <a:cxn ang="0">
                <a:pos x="297" y="377"/>
              </a:cxn>
              <a:cxn ang="0">
                <a:pos x="219" y="308"/>
              </a:cxn>
              <a:cxn ang="0">
                <a:pos x="161" y="255"/>
              </a:cxn>
              <a:cxn ang="0">
                <a:pos x="108" y="198"/>
              </a:cxn>
              <a:cxn ang="0">
                <a:pos x="72" y="146"/>
              </a:cxn>
              <a:cxn ang="0">
                <a:pos x="42" y="104"/>
              </a:cxn>
              <a:cxn ang="0">
                <a:pos x="46" y="41"/>
              </a:cxn>
              <a:cxn ang="0">
                <a:pos x="129" y="19"/>
              </a:cxn>
              <a:cxn ang="0">
                <a:pos x="148" y="5"/>
              </a:cxn>
              <a:cxn ang="0">
                <a:pos x="175" y="16"/>
              </a:cxn>
              <a:cxn ang="0">
                <a:pos x="221" y="35"/>
              </a:cxn>
              <a:cxn ang="0">
                <a:pos x="269" y="67"/>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91" name="Freeform 543"/>
          <p:cNvSpPr>
            <a:spLocks/>
          </p:cNvSpPr>
          <p:nvPr>
            <p:custDataLst>
              <p:tags r:id="rId372"/>
            </p:custDataLst>
          </p:nvPr>
        </p:nvSpPr>
        <p:spPr bwMode="auto">
          <a:xfrm>
            <a:off x="6964040" y="4179689"/>
            <a:ext cx="25400" cy="57150"/>
          </a:xfrm>
          <a:custGeom>
            <a:avLst/>
            <a:gdLst/>
            <a:ahLst/>
            <a:cxnLst>
              <a:cxn ang="0">
                <a:pos x="59" y="6"/>
              </a:cxn>
              <a:cxn ang="0">
                <a:pos x="57" y="11"/>
              </a:cxn>
              <a:cxn ang="0">
                <a:pos x="53" y="15"/>
              </a:cxn>
              <a:cxn ang="0">
                <a:pos x="49" y="19"/>
              </a:cxn>
              <a:cxn ang="0">
                <a:pos x="45" y="24"/>
              </a:cxn>
              <a:cxn ang="0">
                <a:pos x="40" y="27"/>
              </a:cxn>
              <a:cxn ang="0">
                <a:pos x="36" y="29"/>
              </a:cxn>
              <a:cxn ang="0">
                <a:pos x="30" y="31"/>
              </a:cxn>
              <a:cxn ang="0">
                <a:pos x="26" y="31"/>
              </a:cxn>
              <a:cxn ang="0">
                <a:pos x="21" y="31"/>
              </a:cxn>
              <a:cxn ang="0">
                <a:pos x="17" y="30"/>
              </a:cxn>
              <a:cxn ang="0">
                <a:pos x="14" y="29"/>
              </a:cxn>
              <a:cxn ang="0">
                <a:pos x="11" y="27"/>
              </a:cxn>
              <a:cxn ang="0">
                <a:pos x="4" y="20"/>
              </a:cxn>
              <a:cxn ang="0">
                <a:pos x="0" y="12"/>
              </a:cxn>
              <a:cxn ang="0">
                <a:pos x="1" y="9"/>
              </a:cxn>
              <a:cxn ang="0">
                <a:pos x="3" y="6"/>
              </a:cxn>
              <a:cxn ang="0">
                <a:pos x="5" y="4"/>
              </a:cxn>
              <a:cxn ang="0">
                <a:pos x="8" y="3"/>
              </a:cxn>
              <a:cxn ang="0">
                <a:pos x="16" y="1"/>
              </a:cxn>
              <a:cxn ang="0">
                <a:pos x="24" y="0"/>
              </a:cxn>
              <a:cxn ang="0">
                <a:pos x="34" y="0"/>
              </a:cxn>
              <a:cxn ang="0">
                <a:pos x="42" y="2"/>
              </a:cxn>
              <a:cxn ang="0">
                <a:pos x="51" y="4"/>
              </a:cxn>
              <a:cxn ang="0">
                <a:pos x="59" y="6"/>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92" name="Freeform 544"/>
          <p:cNvSpPr>
            <a:spLocks/>
          </p:cNvSpPr>
          <p:nvPr>
            <p:custDataLst>
              <p:tags r:id="rId373"/>
            </p:custDataLst>
          </p:nvPr>
        </p:nvSpPr>
        <p:spPr bwMode="auto">
          <a:xfrm>
            <a:off x="5655940" y="3438327"/>
            <a:ext cx="174625" cy="271462"/>
          </a:xfrm>
          <a:custGeom>
            <a:avLst/>
            <a:gdLst/>
            <a:ahLst/>
            <a:cxnLst>
              <a:cxn ang="0">
                <a:pos x="200" y="8"/>
              </a:cxn>
              <a:cxn ang="0">
                <a:pos x="202" y="22"/>
              </a:cxn>
              <a:cxn ang="0">
                <a:pos x="208" y="36"/>
              </a:cxn>
              <a:cxn ang="0">
                <a:pos x="214" y="49"/>
              </a:cxn>
              <a:cxn ang="0">
                <a:pos x="224" y="63"/>
              </a:cxn>
              <a:cxn ang="0">
                <a:pos x="235" y="75"/>
              </a:cxn>
              <a:cxn ang="0">
                <a:pos x="249" y="86"/>
              </a:cxn>
              <a:cxn ang="0">
                <a:pos x="264" y="95"/>
              </a:cxn>
              <a:cxn ang="0">
                <a:pos x="316" y="106"/>
              </a:cxn>
              <a:cxn ang="0">
                <a:pos x="365" y="119"/>
              </a:cxn>
              <a:cxn ang="0">
                <a:pos x="380" y="127"/>
              </a:cxn>
              <a:cxn ang="0">
                <a:pos x="392" y="137"/>
              </a:cxn>
              <a:cxn ang="0">
                <a:pos x="398" y="151"/>
              </a:cxn>
              <a:cxn ang="0">
                <a:pos x="398" y="174"/>
              </a:cxn>
              <a:cxn ang="0">
                <a:pos x="390" y="200"/>
              </a:cxn>
              <a:cxn ang="0">
                <a:pos x="369" y="239"/>
              </a:cxn>
              <a:cxn ang="0">
                <a:pos x="344" y="276"/>
              </a:cxn>
              <a:cxn ang="0">
                <a:pos x="328" y="303"/>
              </a:cxn>
              <a:cxn ang="0">
                <a:pos x="314" y="330"/>
              </a:cxn>
              <a:cxn ang="0">
                <a:pos x="307" y="360"/>
              </a:cxn>
              <a:cxn ang="0">
                <a:pos x="297" y="377"/>
              </a:cxn>
              <a:cxn ang="0">
                <a:pos x="268" y="387"/>
              </a:cxn>
              <a:cxn ang="0">
                <a:pos x="246" y="399"/>
              </a:cxn>
              <a:cxn ang="0">
                <a:pos x="235" y="408"/>
              </a:cxn>
              <a:cxn ang="0">
                <a:pos x="227" y="417"/>
              </a:cxn>
              <a:cxn ang="0">
                <a:pos x="224" y="427"/>
              </a:cxn>
              <a:cxn ang="0">
                <a:pos x="213" y="438"/>
              </a:cxn>
              <a:cxn ang="0">
                <a:pos x="188" y="450"/>
              </a:cxn>
              <a:cxn ang="0">
                <a:pos x="173" y="456"/>
              </a:cxn>
              <a:cxn ang="0">
                <a:pos x="166" y="467"/>
              </a:cxn>
              <a:cxn ang="0">
                <a:pos x="158" y="481"/>
              </a:cxn>
              <a:cxn ang="0">
                <a:pos x="146" y="490"/>
              </a:cxn>
              <a:cxn ang="0">
                <a:pos x="131" y="494"/>
              </a:cxn>
              <a:cxn ang="0">
                <a:pos x="102" y="498"/>
              </a:cxn>
              <a:cxn ang="0">
                <a:pos x="73" y="504"/>
              </a:cxn>
              <a:cxn ang="0">
                <a:pos x="55" y="512"/>
              </a:cxn>
              <a:cxn ang="0">
                <a:pos x="46" y="514"/>
              </a:cxn>
              <a:cxn ang="0">
                <a:pos x="43" y="506"/>
              </a:cxn>
              <a:cxn ang="0">
                <a:pos x="38" y="497"/>
              </a:cxn>
              <a:cxn ang="0">
                <a:pos x="34" y="487"/>
              </a:cxn>
              <a:cxn ang="0">
                <a:pos x="33" y="468"/>
              </a:cxn>
              <a:cxn ang="0">
                <a:pos x="29" y="445"/>
              </a:cxn>
              <a:cxn ang="0">
                <a:pos x="17" y="418"/>
              </a:cxn>
              <a:cxn ang="0">
                <a:pos x="0" y="358"/>
              </a:cxn>
              <a:cxn ang="0">
                <a:pos x="194" y="185"/>
              </a:cxn>
              <a:cxn ang="0">
                <a:pos x="200" y="0"/>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93" name="Freeform 545"/>
          <p:cNvSpPr>
            <a:spLocks/>
          </p:cNvSpPr>
          <p:nvPr>
            <p:custDataLst>
              <p:tags r:id="rId374"/>
            </p:custDataLst>
          </p:nvPr>
        </p:nvSpPr>
        <p:spPr bwMode="auto">
          <a:xfrm>
            <a:off x="4382765" y="3492302"/>
            <a:ext cx="376238" cy="385762"/>
          </a:xfrm>
          <a:custGeom>
            <a:avLst/>
            <a:gdLst/>
            <a:ahLst/>
            <a:cxnLst>
              <a:cxn ang="0">
                <a:pos x="231" y="270"/>
              </a:cxn>
              <a:cxn ang="0">
                <a:pos x="245" y="264"/>
              </a:cxn>
              <a:cxn ang="0">
                <a:pos x="272" y="272"/>
              </a:cxn>
              <a:cxn ang="0">
                <a:pos x="654" y="1"/>
              </a:cxn>
              <a:cxn ang="0">
                <a:pos x="679" y="6"/>
              </a:cxn>
              <a:cxn ang="0">
                <a:pos x="711" y="21"/>
              </a:cxn>
              <a:cxn ang="0">
                <a:pos x="730" y="35"/>
              </a:cxn>
              <a:cxn ang="0">
                <a:pos x="760" y="57"/>
              </a:cxn>
              <a:cxn ang="0">
                <a:pos x="791" y="59"/>
              </a:cxn>
              <a:cxn ang="0">
                <a:pos x="831" y="43"/>
              </a:cxn>
              <a:cxn ang="0">
                <a:pos x="854" y="166"/>
              </a:cxn>
              <a:cxn ang="0">
                <a:pos x="866" y="205"/>
              </a:cxn>
              <a:cxn ang="0">
                <a:pos x="850" y="301"/>
              </a:cxn>
              <a:cxn ang="0">
                <a:pos x="848" y="376"/>
              </a:cxn>
              <a:cxn ang="0">
                <a:pos x="834" y="421"/>
              </a:cxn>
              <a:cxn ang="0">
                <a:pos x="802" y="467"/>
              </a:cxn>
              <a:cxn ang="0">
                <a:pos x="777" y="499"/>
              </a:cxn>
              <a:cxn ang="0">
                <a:pos x="758" y="567"/>
              </a:cxn>
              <a:cxn ang="0">
                <a:pos x="711" y="629"/>
              </a:cxn>
              <a:cxn ang="0">
                <a:pos x="680" y="646"/>
              </a:cxn>
              <a:cxn ang="0">
                <a:pos x="644" y="638"/>
              </a:cxn>
              <a:cxn ang="0">
                <a:pos x="611" y="625"/>
              </a:cxn>
              <a:cxn ang="0">
                <a:pos x="566" y="633"/>
              </a:cxn>
              <a:cxn ang="0">
                <a:pos x="530" y="659"/>
              </a:cxn>
              <a:cxn ang="0">
                <a:pos x="511" y="680"/>
              </a:cxn>
              <a:cxn ang="0">
                <a:pos x="491" y="684"/>
              </a:cxn>
              <a:cxn ang="0">
                <a:pos x="470" y="668"/>
              </a:cxn>
              <a:cxn ang="0">
                <a:pos x="446" y="639"/>
              </a:cxn>
              <a:cxn ang="0">
                <a:pos x="421" y="635"/>
              </a:cxn>
              <a:cxn ang="0">
                <a:pos x="405" y="647"/>
              </a:cxn>
              <a:cxn ang="0">
                <a:pos x="384" y="652"/>
              </a:cxn>
              <a:cxn ang="0">
                <a:pos x="350" y="638"/>
              </a:cxn>
              <a:cxn ang="0">
                <a:pos x="306" y="608"/>
              </a:cxn>
              <a:cxn ang="0">
                <a:pos x="271" y="604"/>
              </a:cxn>
              <a:cxn ang="0">
                <a:pos x="237" y="620"/>
              </a:cxn>
              <a:cxn ang="0">
                <a:pos x="209" y="653"/>
              </a:cxn>
              <a:cxn ang="0">
                <a:pos x="190" y="692"/>
              </a:cxn>
              <a:cxn ang="0">
                <a:pos x="178" y="719"/>
              </a:cxn>
              <a:cxn ang="0">
                <a:pos x="149" y="702"/>
              </a:cxn>
              <a:cxn ang="0">
                <a:pos x="100" y="740"/>
              </a:cxn>
              <a:cxn ang="0">
                <a:pos x="66" y="699"/>
              </a:cxn>
              <a:cxn ang="0">
                <a:pos x="64" y="644"/>
              </a:cxn>
              <a:cxn ang="0">
                <a:pos x="50" y="613"/>
              </a:cxn>
              <a:cxn ang="0">
                <a:pos x="20" y="587"/>
              </a:cxn>
              <a:cxn ang="0">
                <a:pos x="5" y="558"/>
              </a:cxn>
              <a:cxn ang="0">
                <a:pos x="53" y="530"/>
              </a:cxn>
              <a:cxn ang="0">
                <a:pos x="76" y="518"/>
              </a:cxn>
              <a:cxn ang="0">
                <a:pos x="139" y="510"/>
              </a:cxn>
              <a:cxn ang="0">
                <a:pos x="182" y="500"/>
              </a:cxn>
              <a:cxn ang="0">
                <a:pos x="201" y="475"/>
              </a:cxn>
              <a:cxn ang="0">
                <a:pos x="219" y="424"/>
              </a:cxn>
              <a:cxn ang="0">
                <a:pos x="224" y="367"/>
              </a:cxn>
              <a:cxn ang="0">
                <a:pos x="219" y="320"/>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0C0C0"/>
          </a:solidFill>
          <a:ln w="9525" cmpd="sng">
            <a:solidFill>
              <a:srgbClr val="FFFFFF"/>
            </a:solidFill>
            <a:prstDash val="solid"/>
            <a:round/>
            <a:headEnd/>
            <a:tailEnd/>
          </a:ln>
        </p:spPr>
        <p:txBody>
          <a:bodyPr/>
          <a:lstStyle/>
          <a:p>
            <a:endParaRPr lang="en-US" dirty="0">
              <a:solidFill>
                <a:prstClr val="white"/>
              </a:solidFill>
            </a:endParaRPr>
          </a:p>
        </p:txBody>
      </p:sp>
      <p:sp>
        <p:nvSpPr>
          <p:cNvPr id="2594" name="Freeform 546"/>
          <p:cNvSpPr>
            <a:spLocks/>
          </p:cNvSpPr>
          <p:nvPr>
            <p:custDataLst>
              <p:tags r:id="rId375"/>
            </p:custDataLst>
          </p:nvPr>
        </p:nvSpPr>
        <p:spPr bwMode="auto">
          <a:xfrm>
            <a:off x="4052565" y="3109714"/>
            <a:ext cx="300038" cy="260350"/>
          </a:xfrm>
          <a:custGeom>
            <a:avLst/>
            <a:gdLst/>
            <a:ahLst/>
            <a:cxnLst>
              <a:cxn ang="0">
                <a:pos x="648" y="53"/>
              </a:cxn>
              <a:cxn ang="0">
                <a:pos x="657" y="161"/>
              </a:cxn>
              <a:cxn ang="0">
                <a:pos x="661" y="167"/>
              </a:cxn>
              <a:cxn ang="0">
                <a:pos x="677" y="177"/>
              </a:cxn>
              <a:cxn ang="0">
                <a:pos x="694" y="189"/>
              </a:cxn>
              <a:cxn ang="0">
                <a:pos x="697" y="198"/>
              </a:cxn>
              <a:cxn ang="0">
                <a:pos x="694" y="211"/>
              </a:cxn>
              <a:cxn ang="0">
                <a:pos x="685" y="217"/>
              </a:cxn>
              <a:cxn ang="0">
                <a:pos x="655" y="218"/>
              </a:cxn>
              <a:cxn ang="0">
                <a:pos x="605" y="228"/>
              </a:cxn>
              <a:cxn ang="0">
                <a:pos x="567" y="250"/>
              </a:cxn>
              <a:cxn ang="0">
                <a:pos x="549" y="267"/>
              </a:cxn>
              <a:cxn ang="0">
                <a:pos x="539" y="288"/>
              </a:cxn>
              <a:cxn ang="0">
                <a:pos x="521" y="302"/>
              </a:cxn>
              <a:cxn ang="0">
                <a:pos x="491" y="324"/>
              </a:cxn>
              <a:cxn ang="0">
                <a:pos x="455" y="352"/>
              </a:cxn>
              <a:cxn ang="0">
                <a:pos x="420" y="370"/>
              </a:cxn>
              <a:cxn ang="0">
                <a:pos x="372" y="377"/>
              </a:cxn>
              <a:cxn ang="0">
                <a:pos x="344" y="380"/>
              </a:cxn>
              <a:cxn ang="0">
                <a:pos x="316" y="396"/>
              </a:cxn>
              <a:cxn ang="0">
                <a:pos x="290" y="417"/>
              </a:cxn>
              <a:cxn ang="0">
                <a:pos x="265" y="426"/>
              </a:cxn>
              <a:cxn ang="0">
                <a:pos x="5" y="496"/>
              </a:cxn>
              <a:cxn ang="0">
                <a:pos x="32" y="487"/>
              </a:cxn>
              <a:cxn ang="0">
                <a:pos x="85" y="473"/>
              </a:cxn>
              <a:cxn ang="0">
                <a:pos x="93" y="459"/>
              </a:cxn>
              <a:cxn ang="0">
                <a:pos x="99" y="438"/>
              </a:cxn>
              <a:cxn ang="0">
                <a:pos x="119" y="422"/>
              </a:cxn>
              <a:cxn ang="0">
                <a:pos x="160" y="399"/>
              </a:cxn>
              <a:cxn ang="0">
                <a:pos x="181" y="382"/>
              </a:cxn>
              <a:cxn ang="0">
                <a:pos x="192" y="357"/>
              </a:cxn>
              <a:cxn ang="0">
                <a:pos x="193" y="316"/>
              </a:cxn>
              <a:cxn ang="0">
                <a:pos x="195" y="254"/>
              </a:cxn>
              <a:cxn ang="0">
                <a:pos x="192" y="192"/>
              </a:cxn>
              <a:cxn ang="0">
                <a:pos x="214" y="189"/>
              </a:cxn>
              <a:cxn ang="0">
                <a:pos x="228" y="179"/>
              </a:cxn>
              <a:cxn ang="0">
                <a:pos x="241" y="165"/>
              </a:cxn>
              <a:cxn ang="0">
                <a:pos x="252" y="152"/>
              </a:cxn>
              <a:cxn ang="0">
                <a:pos x="281" y="146"/>
              </a:cxn>
              <a:cxn ang="0">
                <a:pos x="314" y="143"/>
              </a:cxn>
              <a:cxn ang="0">
                <a:pos x="340" y="131"/>
              </a:cxn>
              <a:cxn ang="0">
                <a:pos x="360" y="108"/>
              </a:cxn>
              <a:cxn ang="0">
                <a:pos x="388" y="48"/>
              </a:cxn>
              <a:cxn ang="0">
                <a:pos x="407" y="12"/>
              </a:cxn>
              <a:cxn ang="0">
                <a:pos x="426" y="8"/>
              </a:cxn>
              <a:cxn ang="0">
                <a:pos x="449" y="20"/>
              </a:cxn>
              <a:cxn ang="0">
                <a:pos x="512" y="18"/>
              </a:cxn>
              <a:cxn ang="0">
                <a:pos x="590" y="13"/>
              </a:cxn>
              <a:cxn ang="0">
                <a:pos x="597" y="17"/>
              </a:cxn>
              <a:cxn ang="0">
                <a:pos x="605" y="36"/>
              </a:cxn>
              <a:cxn ang="0">
                <a:pos x="611" y="51"/>
              </a:cxn>
              <a:cxn ang="0">
                <a:pos x="618" y="50"/>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95" name="Freeform 547"/>
          <p:cNvSpPr>
            <a:spLocks/>
          </p:cNvSpPr>
          <p:nvPr>
            <p:custDataLst>
              <p:tags r:id="rId376"/>
            </p:custDataLst>
          </p:nvPr>
        </p:nvSpPr>
        <p:spPr bwMode="auto">
          <a:xfrm>
            <a:off x="4752653" y="2039739"/>
            <a:ext cx="236537" cy="92075"/>
          </a:xfrm>
          <a:custGeom>
            <a:avLst/>
            <a:gdLst/>
            <a:ahLst/>
            <a:cxnLst>
              <a:cxn ang="0">
                <a:pos x="74" y="19"/>
              </a:cxn>
              <a:cxn ang="0">
                <a:pos x="94" y="34"/>
              </a:cxn>
              <a:cxn ang="0">
                <a:pos x="110" y="27"/>
              </a:cxn>
              <a:cxn ang="0">
                <a:pos x="132" y="27"/>
              </a:cxn>
              <a:cxn ang="0">
                <a:pos x="161" y="44"/>
              </a:cxn>
              <a:cxn ang="0">
                <a:pos x="209" y="19"/>
              </a:cxn>
              <a:cxn ang="0">
                <a:pos x="243" y="19"/>
              </a:cxn>
              <a:cxn ang="0">
                <a:pos x="260" y="16"/>
              </a:cxn>
              <a:cxn ang="0">
                <a:pos x="269" y="14"/>
              </a:cxn>
              <a:cxn ang="0">
                <a:pos x="279" y="11"/>
              </a:cxn>
              <a:cxn ang="0">
                <a:pos x="286" y="3"/>
              </a:cxn>
              <a:cxn ang="0">
                <a:pos x="321" y="5"/>
              </a:cxn>
              <a:cxn ang="0">
                <a:pos x="333" y="12"/>
              </a:cxn>
              <a:cxn ang="0">
                <a:pos x="348" y="7"/>
              </a:cxn>
              <a:cxn ang="0">
                <a:pos x="353" y="0"/>
              </a:cxn>
              <a:cxn ang="0">
                <a:pos x="367" y="7"/>
              </a:cxn>
              <a:cxn ang="0">
                <a:pos x="389" y="7"/>
              </a:cxn>
              <a:cxn ang="0">
                <a:pos x="436" y="1"/>
              </a:cxn>
              <a:cxn ang="0">
                <a:pos x="482" y="6"/>
              </a:cxn>
              <a:cxn ang="0">
                <a:pos x="528" y="12"/>
              </a:cxn>
              <a:cxn ang="0">
                <a:pos x="545" y="49"/>
              </a:cxn>
              <a:cxn ang="0">
                <a:pos x="537" y="60"/>
              </a:cxn>
              <a:cxn ang="0">
                <a:pos x="513" y="62"/>
              </a:cxn>
              <a:cxn ang="0">
                <a:pos x="483" y="54"/>
              </a:cxn>
              <a:cxn ang="0">
                <a:pos x="413" y="44"/>
              </a:cxn>
              <a:cxn ang="0">
                <a:pos x="438" y="81"/>
              </a:cxn>
              <a:cxn ang="0">
                <a:pos x="471" y="102"/>
              </a:cxn>
              <a:cxn ang="0">
                <a:pos x="493" y="119"/>
              </a:cxn>
              <a:cxn ang="0">
                <a:pos x="475" y="136"/>
              </a:cxn>
              <a:cxn ang="0">
                <a:pos x="449" y="142"/>
              </a:cxn>
              <a:cxn ang="0">
                <a:pos x="426" y="141"/>
              </a:cxn>
              <a:cxn ang="0">
                <a:pos x="412" y="134"/>
              </a:cxn>
              <a:cxn ang="0">
                <a:pos x="399" y="130"/>
              </a:cxn>
              <a:cxn ang="0">
                <a:pos x="385" y="121"/>
              </a:cxn>
              <a:cxn ang="0">
                <a:pos x="375" y="104"/>
              </a:cxn>
              <a:cxn ang="0">
                <a:pos x="365" y="92"/>
              </a:cxn>
              <a:cxn ang="0">
                <a:pos x="344" y="84"/>
              </a:cxn>
              <a:cxn ang="0">
                <a:pos x="325" y="76"/>
              </a:cxn>
              <a:cxn ang="0">
                <a:pos x="303" y="87"/>
              </a:cxn>
              <a:cxn ang="0">
                <a:pos x="258" y="134"/>
              </a:cxn>
              <a:cxn ang="0">
                <a:pos x="236" y="163"/>
              </a:cxn>
              <a:cxn ang="0">
                <a:pos x="220" y="172"/>
              </a:cxn>
              <a:cxn ang="0">
                <a:pos x="188" y="167"/>
              </a:cxn>
              <a:cxn ang="0">
                <a:pos x="165" y="155"/>
              </a:cxn>
              <a:cxn ang="0">
                <a:pos x="113" y="105"/>
              </a:cxn>
              <a:cxn ang="0">
                <a:pos x="95" y="91"/>
              </a:cxn>
              <a:cxn ang="0">
                <a:pos x="60" y="76"/>
              </a:cxn>
              <a:cxn ang="0">
                <a:pos x="16" y="58"/>
              </a:cxn>
              <a:cxn ang="0">
                <a:pos x="11" y="34"/>
              </a:cxn>
              <a:cxn ang="0">
                <a:pos x="28" y="19"/>
              </a:cxn>
              <a:cxn ang="0">
                <a:pos x="47" y="12"/>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96" name="Freeform 548"/>
          <p:cNvSpPr>
            <a:spLocks/>
          </p:cNvSpPr>
          <p:nvPr>
            <p:custDataLst>
              <p:tags r:id="rId377"/>
            </p:custDataLst>
          </p:nvPr>
        </p:nvSpPr>
        <p:spPr bwMode="auto">
          <a:xfrm>
            <a:off x="5263828" y="2023864"/>
            <a:ext cx="107950" cy="60325"/>
          </a:xfrm>
          <a:custGeom>
            <a:avLst/>
            <a:gdLst/>
            <a:ahLst/>
            <a:cxnLst>
              <a:cxn ang="0">
                <a:pos x="27" y="36"/>
              </a:cxn>
              <a:cxn ang="0">
                <a:pos x="36" y="36"/>
              </a:cxn>
              <a:cxn ang="0">
                <a:pos x="45" y="35"/>
              </a:cxn>
              <a:cxn ang="0">
                <a:pos x="53" y="33"/>
              </a:cxn>
              <a:cxn ang="0">
                <a:pos x="59" y="31"/>
              </a:cxn>
              <a:cxn ang="0">
                <a:pos x="66" y="30"/>
              </a:cxn>
              <a:cxn ang="0">
                <a:pos x="72" y="29"/>
              </a:cxn>
              <a:cxn ang="0">
                <a:pos x="80" y="29"/>
              </a:cxn>
              <a:cxn ang="0">
                <a:pos x="87" y="30"/>
              </a:cxn>
              <a:cxn ang="0">
                <a:pos x="87" y="42"/>
              </a:cxn>
              <a:cxn ang="0">
                <a:pos x="154" y="42"/>
              </a:cxn>
              <a:cxn ang="0">
                <a:pos x="154" y="39"/>
              </a:cxn>
              <a:cxn ang="0">
                <a:pos x="156" y="36"/>
              </a:cxn>
              <a:cxn ang="0">
                <a:pos x="159" y="33"/>
              </a:cxn>
              <a:cxn ang="0">
                <a:pos x="163" y="31"/>
              </a:cxn>
              <a:cxn ang="0">
                <a:pos x="175" y="26"/>
              </a:cxn>
              <a:cxn ang="0">
                <a:pos x="190" y="23"/>
              </a:cxn>
              <a:cxn ang="0">
                <a:pos x="221" y="17"/>
              </a:cxn>
              <a:cxn ang="0">
                <a:pos x="246" y="12"/>
              </a:cxn>
              <a:cxn ang="0">
                <a:pos x="212" y="13"/>
              </a:cxn>
              <a:cxn ang="0">
                <a:pos x="186" y="14"/>
              </a:cxn>
              <a:cxn ang="0">
                <a:pos x="178" y="15"/>
              </a:cxn>
              <a:cxn ang="0">
                <a:pos x="171" y="15"/>
              </a:cxn>
              <a:cxn ang="0">
                <a:pos x="168" y="14"/>
              </a:cxn>
              <a:cxn ang="0">
                <a:pos x="167" y="12"/>
              </a:cxn>
              <a:cxn ang="0">
                <a:pos x="159" y="16"/>
              </a:cxn>
              <a:cxn ang="0">
                <a:pos x="152" y="17"/>
              </a:cxn>
              <a:cxn ang="0">
                <a:pos x="147" y="17"/>
              </a:cxn>
              <a:cxn ang="0">
                <a:pos x="141" y="15"/>
              </a:cxn>
              <a:cxn ang="0">
                <a:pos x="137" y="12"/>
              </a:cxn>
              <a:cxn ang="0">
                <a:pos x="133" y="9"/>
              </a:cxn>
              <a:cxn ang="0">
                <a:pos x="129" y="5"/>
              </a:cxn>
              <a:cxn ang="0">
                <a:pos x="126" y="0"/>
              </a:cxn>
              <a:cxn ang="0">
                <a:pos x="121" y="2"/>
              </a:cxn>
              <a:cxn ang="0">
                <a:pos x="113" y="4"/>
              </a:cxn>
              <a:cxn ang="0">
                <a:pos x="103" y="5"/>
              </a:cxn>
              <a:cxn ang="0">
                <a:pos x="93" y="5"/>
              </a:cxn>
              <a:cxn ang="0">
                <a:pos x="74" y="6"/>
              </a:cxn>
              <a:cxn ang="0">
                <a:pos x="60" y="6"/>
              </a:cxn>
              <a:cxn ang="0">
                <a:pos x="58" y="9"/>
              </a:cxn>
              <a:cxn ang="0">
                <a:pos x="56" y="12"/>
              </a:cxn>
              <a:cxn ang="0">
                <a:pos x="54" y="15"/>
              </a:cxn>
              <a:cxn ang="0">
                <a:pos x="50" y="17"/>
              </a:cxn>
              <a:cxn ang="0">
                <a:pos x="42" y="20"/>
              </a:cxn>
              <a:cxn ang="0">
                <a:pos x="33" y="22"/>
              </a:cxn>
              <a:cxn ang="0">
                <a:pos x="14" y="24"/>
              </a:cxn>
              <a:cxn ang="0">
                <a:pos x="0" y="24"/>
              </a:cxn>
              <a:cxn ang="0">
                <a:pos x="1" y="27"/>
              </a:cxn>
              <a:cxn ang="0">
                <a:pos x="3" y="29"/>
              </a:cxn>
              <a:cxn ang="0">
                <a:pos x="5" y="31"/>
              </a:cxn>
              <a:cxn ang="0">
                <a:pos x="9" y="33"/>
              </a:cxn>
              <a:cxn ang="0">
                <a:pos x="17" y="35"/>
              </a:cxn>
              <a:cxn ang="0">
                <a:pos x="27" y="36"/>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97" name="Freeform 549"/>
          <p:cNvSpPr>
            <a:spLocks/>
          </p:cNvSpPr>
          <p:nvPr>
            <p:custDataLst>
              <p:tags r:id="rId378"/>
            </p:custDataLst>
          </p:nvPr>
        </p:nvSpPr>
        <p:spPr bwMode="auto">
          <a:xfrm>
            <a:off x="5406703" y="2006402"/>
            <a:ext cx="63500" cy="57150"/>
          </a:xfrm>
          <a:custGeom>
            <a:avLst/>
            <a:gdLst/>
            <a:ahLst/>
            <a:cxnLst>
              <a:cxn ang="0">
                <a:pos x="103" y="0"/>
              </a:cxn>
              <a:cxn ang="0">
                <a:pos x="118" y="1"/>
              </a:cxn>
              <a:cxn ang="0">
                <a:pos x="134" y="3"/>
              </a:cxn>
              <a:cxn ang="0">
                <a:pos x="145" y="5"/>
              </a:cxn>
              <a:cxn ang="0">
                <a:pos x="149" y="6"/>
              </a:cxn>
              <a:cxn ang="0">
                <a:pos x="149" y="8"/>
              </a:cxn>
              <a:cxn ang="0">
                <a:pos x="147" y="10"/>
              </a:cxn>
              <a:cxn ang="0">
                <a:pos x="145" y="12"/>
              </a:cxn>
              <a:cxn ang="0">
                <a:pos x="141" y="13"/>
              </a:cxn>
              <a:cxn ang="0">
                <a:pos x="137" y="14"/>
              </a:cxn>
              <a:cxn ang="0">
                <a:pos x="132" y="14"/>
              </a:cxn>
              <a:cxn ang="0">
                <a:pos x="127" y="14"/>
              </a:cxn>
              <a:cxn ang="0">
                <a:pos x="123" y="12"/>
              </a:cxn>
              <a:cxn ang="0">
                <a:pos x="123" y="23"/>
              </a:cxn>
              <a:cxn ang="0">
                <a:pos x="123" y="33"/>
              </a:cxn>
              <a:cxn ang="0">
                <a:pos x="123" y="41"/>
              </a:cxn>
              <a:cxn ang="0">
                <a:pos x="123" y="49"/>
              </a:cxn>
              <a:cxn ang="0">
                <a:pos x="116" y="50"/>
              </a:cxn>
              <a:cxn ang="0">
                <a:pos x="109" y="51"/>
              </a:cxn>
              <a:cxn ang="0">
                <a:pos x="104" y="53"/>
              </a:cxn>
              <a:cxn ang="0">
                <a:pos x="100" y="55"/>
              </a:cxn>
              <a:cxn ang="0">
                <a:pos x="94" y="57"/>
              </a:cxn>
              <a:cxn ang="0">
                <a:pos x="89" y="59"/>
              </a:cxn>
              <a:cxn ang="0">
                <a:pos x="83" y="61"/>
              </a:cxn>
              <a:cxn ang="0">
                <a:pos x="76" y="61"/>
              </a:cxn>
              <a:cxn ang="0">
                <a:pos x="67" y="60"/>
              </a:cxn>
              <a:cxn ang="0">
                <a:pos x="53" y="57"/>
              </a:cxn>
              <a:cxn ang="0">
                <a:pos x="39" y="54"/>
              </a:cxn>
              <a:cxn ang="0">
                <a:pos x="25" y="49"/>
              </a:cxn>
              <a:cxn ang="0">
                <a:pos x="12" y="45"/>
              </a:cxn>
              <a:cxn ang="0">
                <a:pos x="3" y="41"/>
              </a:cxn>
              <a:cxn ang="0">
                <a:pos x="1" y="39"/>
              </a:cxn>
              <a:cxn ang="0">
                <a:pos x="0" y="38"/>
              </a:cxn>
              <a:cxn ang="0">
                <a:pos x="0" y="37"/>
              </a:cxn>
              <a:cxn ang="0">
                <a:pos x="3" y="37"/>
              </a:cxn>
              <a:cxn ang="0">
                <a:pos x="19" y="36"/>
              </a:cxn>
              <a:cxn ang="0">
                <a:pos x="35" y="35"/>
              </a:cxn>
              <a:cxn ang="0">
                <a:pos x="48" y="32"/>
              </a:cxn>
              <a:cxn ang="0">
                <a:pos x="60" y="27"/>
              </a:cxn>
              <a:cxn ang="0">
                <a:pos x="72" y="22"/>
              </a:cxn>
              <a:cxn ang="0">
                <a:pos x="82" y="16"/>
              </a:cxn>
              <a:cxn ang="0">
                <a:pos x="93" y="8"/>
              </a:cxn>
              <a:cxn ang="0">
                <a:pos x="103" y="0"/>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2598" name="Freeform 550"/>
          <p:cNvSpPr>
            <a:spLocks/>
          </p:cNvSpPr>
          <p:nvPr>
            <p:custDataLst>
              <p:tags r:id="rId379"/>
            </p:custDataLst>
          </p:nvPr>
        </p:nvSpPr>
        <p:spPr bwMode="auto">
          <a:xfrm>
            <a:off x="5443215" y="2014339"/>
            <a:ext cx="130175" cy="57150"/>
          </a:xfrm>
          <a:custGeom>
            <a:avLst/>
            <a:gdLst/>
            <a:ahLst/>
            <a:cxnLst>
              <a:cxn ang="0">
                <a:pos x="133" y="72"/>
              </a:cxn>
              <a:cxn ang="0">
                <a:pos x="154" y="65"/>
              </a:cxn>
              <a:cxn ang="0">
                <a:pos x="178" y="54"/>
              </a:cxn>
              <a:cxn ang="0">
                <a:pos x="199" y="42"/>
              </a:cxn>
              <a:cxn ang="0">
                <a:pos x="207" y="40"/>
              </a:cxn>
              <a:cxn ang="0">
                <a:pos x="211" y="46"/>
              </a:cxn>
              <a:cxn ang="0">
                <a:pos x="220" y="51"/>
              </a:cxn>
              <a:cxn ang="0">
                <a:pos x="243" y="55"/>
              </a:cxn>
              <a:cxn ang="0">
                <a:pos x="269" y="55"/>
              </a:cxn>
              <a:cxn ang="0">
                <a:pos x="286" y="55"/>
              </a:cxn>
              <a:cxn ang="0">
                <a:pos x="293" y="46"/>
              </a:cxn>
              <a:cxn ang="0">
                <a:pos x="298" y="31"/>
              </a:cxn>
              <a:cxn ang="0">
                <a:pos x="279" y="25"/>
              </a:cxn>
              <a:cxn ang="0">
                <a:pos x="244" y="25"/>
              </a:cxn>
              <a:cxn ang="0">
                <a:pos x="225" y="25"/>
              </a:cxn>
              <a:cxn ang="0">
                <a:pos x="214" y="27"/>
              </a:cxn>
              <a:cxn ang="0">
                <a:pos x="204" y="33"/>
              </a:cxn>
              <a:cxn ang="0">
                <a:pos x="172" y="37"/>
              </a:cxn>
              <a:cxn ang="0">
                <a:pos x="176" y="28"/>
              </a:cxn>
              <a:cxn ang="0">
                <a:pos x="180" y="21"/>
              </a:cxn>
              <a:cxn ang="0">
                <a:pos x="194" y="13"/>
              </a:cxn>
              <a:cxn ang="0">
                <a:pos x="210" y="9"/>
              </a:cxn>
              <a:cxn ang="0">
                <a:pos x="225" y="0"/>
              </a:cxn>
              <a:cxn ang="0">
                <a:pos x="185" y="3"/>
              </a:cxn>
              <a:cxn ang="0">
                <a:pos x="157" y="11"/>
              </a:cxn>
              <a:cxn ang="0">
                <a:pos x="134" y="25"/>
              </a:cxn>
              <a:cxn ang="0">
                <a:pos x="114" y="40"/>
              </a:cxn>
              <a:cxn ang="0">
                <a:pos x="100" y="53"/>
              </a:cxn>
              <a:cxn ang="0">
                <a:pos x="87" y="59"/>
              </a:cxn>
              <a:cxn ang="0">
                <a:pos x="64" y="63"/>
              </a:cxn>
              <a:cxn ang="0">
                <a:pos x="32" y="64"/>
              </a:cxn>
              <a:cxn ang="0">
                <a:pos x="12" y="67"/>
              </a:cxn>
              <a:cxn ang="0">
                <a:pos x="2" y="70"/>
              </a:cxn>
              <a:cxn ang="0">
                <a:pos x="39" y="74"/>
              </a:cxn>
              <a:cxn ang="0">
                <a:pos x="102" y="74"/>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p:spPr>
        <p:txBody>
          <a:bodyPr/>
          <a:lstStyle/>
          <a:p>
            <a:endParaRPr lang="en-US" dirty="0">
              <a:solidFill>
                <a:prstClr val="white"/>
              </a:solidFill>
            </a:endParaRPr>
          </a:p>
        </p:txBody>
      </p:sp>
      <p:sp>
        <p:nvSpPr>
          <p:cNvPr id="552" name="TextBox 551"/>
          <p:cNvSpPr txBox="1"/>
          <p:nvPr/>
        </p:nvSpPr>
        <p:spPr>
          <a:xfrm>
            <a:off x="3491880" y="980728"/>
            <a:ext cx="981359" cy="707886"/>
          </a:xfrm>
          <a:prstGeom prst="rect">
            <a:avLst/>
          </a:prstGeom>
          <a:solidFill>
            <a:schemeClr val="tx1"/>
          </a:solidFill>
          <a:ln>
            <a:solidFill>
              <a:srgbClr val="C1CD23"/>
            </a:solidFill>
          </a:ln>
        </p:spPr>
        <p:txBody>
          <a:bodyPr wrap="none" rtlCol="0">
            <a:spAutoFit/>
          </a:bodyPr>
          <a:lstStyle/>
          <a:p>
            <a:pPr>
              <a:buFont typeface="Arial" pitchFamily="34" charset="0"/>
              <a:buChar char="•"/>
            </a:pPr>
            <a:r>
              <a:rPr lang="en-US" sz="1000" b="1" dirty="0" smtClean="0">
                <a:solidFill>
                  <a:prstClr val="black">
                    <a:lumMod val="85000"/>
                    <a:lumOff val="15000"/>
                  </a:prstClr>
                </a:solidFill>
              </a:rPr>
              <a:t>Birmingham</a:t>
            </a:r>
          </a:p>
          <a:p>
            <a:pPr>
              <a:buFont typeface="Arial" pitchFamily="34" charset="0"/>
              <a:buChar char="•"/>
            </a:pPr>
            <a:r>
              <a:rPr lang="en-US" sz="1000" b="1" dirty="0" smtClean="0">
                <a:solidFill>
                  <a:prstClr val="black">
                    <a:lumMod val="85000"/>
                    <a:lumOff val="15000"/>
                  </a:prstClr>
                </a:solidFill>
              </a:rPr>
              <a:t>Bristol</a:t>
            </a:r>
          </a:p>
          <a:p>
            <a:pPr>
              <a:buFont typeface="Arial" pitchFamily="34" charset="0"/>
              <a:buChar char="•"/>
            </a:pPr>
            <a:r>
              <a:rPr lang="en-US" sz="1000" b="1" dirty="0" smtClean="0">
                <a:solidFill>
                  <a:prstClr val="black">
                    <a:lumMod val="85000"/>
                    <a:lumOff val="15000"/>
                  </a:prstClr>
                </a:solidFill>
              </a:rPr>
              <a:t>Glasgow</a:t>
            </a:r>
          </a:p>
          <a:p>
            <a:pPr>
              <a:buFont typeface="Arial" pitchFamily="34" charset="0"/>
              <a:buChar char="•"/>
            </a:pPr>
            <a:r>
              <a:rPr lang="en-US" sz="1000" b="1" dirty="0" smtClean="0">
                <a:solidFill>
                  <a:prstClr val="black">
                    <a:lumMod val="85000"/>
                    <a:lumOff val="15000"/>
                  </a:prstClr>
                </a:solidFill>
              </a:rPr>
              <a:t>Liverpool</a:t>
            </a:r>
            <a:endParaRPr lang="en-US" sz="1000" b="1" dirty="0">
              <a:solidFill>
                <a:prstClr val="black">
                  <a:lumMod val="85000"/>
                  <a:lumOff val="15000"/>
                </a:prstClr>
              </a:solidFill>
            </a:endParaRPr>
          </a:p>
        </p:txBody>
      </p:sp>
      <p:sp>
        <p:nvSpPr>
          <p:cNvPr id="553" name="TextBox 552"/>
          <p:cNvSpPr txBox="1"/>
          <p:nvPr/>
        </p:nvSpPr>
        <p:spPr>
          <a:xfrm>
            <a:off x="3203848" y="2924944"/>
            <a:ext cx="792088" cy="1477328"/>
          </a:xfrm>
          <a:prstGeom prst="rect">
            <a:avLst/>
          </a:prstGeom>
          <a:solidFill>
            <a:schemeClr val="tx1"/>
          </a:solidFill>
          <a:ln>
            <a:solidFill>
              <a:srgbClr val="FF0000"/>
            </a:solidFill>
          </a:ln>
        </p:spPr>
        <p:txBody>
          <a:bodyPr wrap="square" rtlCol="0">
            <a:spAutoFit/>
          </a:bodyPr>
          <a:lstStyle/>
          <a:p>
            <a:pPr>
              <a:buFont typeface="Arial" pitchFamily="34" charset="0"/>
              <a:buChar char="•"/>
            </a:pPr>
            <a:r>
              <a:rPr lang="en-US" sz="1000" b="1" dirty="0" smtClean="0">
                <a:solidFill>
                  <a:srgbClr val="FF0000"/>
                </a:solidFill>
              </a:rPr>
              <a:t>Ferrara</a:t>
            </a:r>
          </a:p>
          <a:p>
            <a:pPr>
              <a:buFont typeface="Arial" pitchFamily="34" charset="0"/>
              <a:buChar char="•"/>
            </a:pPr>
            <a:r>
              <a:rPr lang="en-US" sz="1000" b="1" dirty="0" smtClean="0">
                <a:solidFill>
                  <a:srgbClr val="FF0000"/>
                </a:solidFill>
              </a:rPr>
              <a:t>Florence</a:t>
            </a:r>
          </a:p>
          <a:p>
            <a:pPr>
              <a:buFont typeface="Arial" pitchFamily="34" charset="0"/>
              <a:buChar char="•"/>
            </a:pPr>
            <a:r>
              <a:rPr lang="en-US" sz="1000" b="1" dirty="0" smtClean="0">
                <a:solidFill>
                  <a:srgbClr val="FF0000"/>
                </a:solidFill>
              </a:rPr>
              <a:t>LNF</a:t>
            </a:r>
          </a:p>
          <a:p>
            <a:pPr>
              <a:buFont typeface="Arial" pitchFamily="34" charset="0"/>
              <a:buChar char="•"/>
            </a:pPr>
            <a:r>
              <a:rPr lang="en-US" sz="1000" b="1" dirty="0" smtClean="0">
                <a:solidFill>
                  <a:srgbClr val="FF0000"/>
                </a:solidFill>
              </a:rPr>
              <a:t>Naples</a:t>
            </a:r>
          </a:p>
          <a:p>
            <a:pPr>
              <a:buFont typeface="Arial" pitchFamily="34" charset="0"/>
              <a:buChar char="•"/>
            </a:pPr>
            <a:r>
              <a:rPr lang="en-US" sz="1000" b="1" dirty="0" smtClean="0">
                <a:solidFill>
                  <a:srgbClr val="FF0000"/>
                </a:solidFill>
              </a:rPr>
              <a:t>Perugia</a:t>
            </a:r>
          </a:p>
          <a:p>
            <a:pPr>
              <a:buFont typeface="Arial" pitchFamily="34" charset="0"/>
              <a:buChar char="•"/>
            </a:pPr>
            <a:r>
              <a:rPr lang="en-US" sz="1000" b="1" dirty="0" smtClean="0">
                <a:solidFill>
                  <a:srgbClr val="FF0000"/>
                </a:solidFill>
              </a:rPr>
              <a:t>Pisa</a:t>
            </a:r>
          </a:p>
          <a:p>
            <a:pPr>
              <a:buFont typeface="Arial" pitchFamily="34" charset="0"/>
              <a:buChar char="•"/>
            </a:pPr>
            <a:r>
              <a:rPr lang="en-US" sz="1000" b="1" dirty="0" smtClean="0">
                <a:solidFill>
                  <a:srgbClr val="FF0000"/>
                </a:solidFill>
              </a:rPr>
              <a:t>Rome I</a:t>
            </a:r>
          </a:p>
          <a:p>
            <a:pPr>
              <a:buFont typeface="Arial" pitchFamily="34" charset="0"/>
              <a:buChar char="•"/>
            </a:pPr>
            <a:r>
              <a:rPr lang="en-US" sz="1000" b="1" dirty="0" smtClean="0">
                <a:solidFill>
                  <a:srgbClr val="FF0000"/>
                </a:solidFill>
              </a:rPr>
              <a:t>Rome II</a:t>
            </a:r>
          </a:p>
          <a:p>
            <a:pPr>
              <a:buFont typeface="Arial" pitchFamily="34" charset="0"/>
              <a:buChar char="•"/>
            </a:pPr>
            <a:r>
              <a:rPr lang="en-US" sz="1000" b="1" dirty="0" smtClean="0">
                <a:solidFill>
                  <a:srgbClr val="FF0000"/>
                </a:solidFill>
              </a:rPr>
              <a:t>Turin</a:t>
            </a:r>
            <a:endParaRPr lang="en-US" sz="1000" b="1" dirty="0">
              <a:solidFill>
                <a:srgbClr val="FF0000"/>
              </a:solidFill>
            </a:endParaRPr>
          </a:p>
        </p:txBody>
      </p:sp>
      <p:sp>
        <p:nvSpPr>
          <p:cNvPr id="554" name="TextBox 553"/>
          <p:cNvSpPr txBox="1"/>
          <p:nvPr/>
        </p:nvSpPr>
        <p:spPr>
          <a:xfrm>
            <a:off x="3131840" y="2204864"/>
            <a:ext cx="1080120" cy="246221"/>
          </a:xfrm>
          <a:prstGeom prst="rect">
            <a:avLst/>
          </a:prstGeom>
          <a:solidFill>
            <a:schemeClr val="tx1"/>
          </a:solidFill>
          <a:ln>
            <a:solidFill>
              <a:srgbClr val="92D050"/>
            </a:solidFill>
          </a:ln>
        </p:spPr>
        <p:txBody>
          <a:bodyPr wrap="square" rtlCol="0">
            <a:spAutoFit/>
          </a:bodyPr>
          <a:lstStyle/>
          <a:p>
            <a:r>
              <a:rPr lang="en-US" sz="1000" b="1" dirty="0" smtClean="0">
                <a:solidFill>
                  <a:srgbClr val="00FF00"/>
                </a:solidFill>
              </a:rPr>
              <a:t>UC Louvain</a:t>
            </a:r>
            <a:endParaRPr lang="en-US" sz="1000" b="1" dirty="0">
              <a:solidFill>
                <a:srgbClr val="00FF00"/>
              </a:solidFill>
            </a:endParaRPr>
          </a:p>
        </p:txBody>
      </p:sp>
      <p:sp>
        <p:nvSpPr>
          <p:cNvPr id="555" name="TextBox 554"/>
          <p:cNvSpPr txBox="1"/>
          <p:nvPr/>
        </p:nvSpPr>
        <p:spPr>
          <a:xfrm>
            <a:off x="3707904" y="1844824"/>
            <a:ext cx="556563" cy="246221"/>
          </a:xfrm>
          <a:prstGeom prst="rect">
            <a:avLst/>
          </a:prstGeom>
          <a:solidFill>
            <a:schemeClr val="tx1"/>
          </a:solidFill>
          <a:ln>
            <a:solidFill>
              <a:srgbClr val="491FF9"/>
            </a:solidFill>
          </a:ln>
        </p:spPr>
        <p:txBody>
          <a:bodyPr wrap="none" rtlCol="0">
            <a:spAutoFit/>
          </a:bodyPr>
          <a:lstStyle/>
          <a:p>
            <a:r>
              <a:rPr lang="en-US" sz="1000" b="1" dirty="0" smtClean="0">
                <a:solidFill>
                  <a:srgbClr val="491FF9"/>
                </a:solidFill>
              </a:rPr>
              <a:t>Mainz</a:t>
            </a:r>
            <a:endParaRPr lang="en-US" sz="1000" b="1" dirty="0">
              <a:solidFill>
                <a:srgbClr val="491FF9"/>
              </a:solidFill>
            </a:endParaRPr>
          </a:p>
        </p:txBody>
      </p:sp>
      <p:sp>
        <p:nvSpPr>
          <p:cNvPr id="556" name="Rectangle 555"/>
          <p:cNvSpPr/>
          <p:nvPr/>
        </p:nvSpPr>
        <p:spPr>
          <a:xfrm>
            <a:off x="251520" y="2924944"/>
            <a:ext cx="1224136" cy="707886"/>
          </a:xfrm>
          <a:prstGeom prst="rect">
            <a:avLst/>
          </a:prstGeom>
          <a:solidFill>
            <a:schemeClr val="tx1"/>
          </a:solidFill>
          <a:ln>
            <a:solidFill>
              <a:srgbClr val="FFC000"/>
            </a:solidFill>
          </a:ln>
        </p:spPr>
        <p:txBody>
          <a:bodyPr wrap="square">
            <a:spAutoFit/>
          </a:bodyPr>
          <a:lstStyle/>
          <a:p>
            <a:pPr>
              <a:buFont typeface="Arial" pitchFamily="34" charset="0"/>
              <a:buChar char="•"/>
            </a:pPr>
            <a:r>
              <a:rPr lang="en-US" sz="1000" b="1" dirty="0" smtClean="0">
                <a:solidFill>
                  <a:srgbClr val="FFC000"/>
                </a:solidFill>
              </a:rPr>
              <a:t>George Mason</a:t>
            </a:r>
          </a:p>
          <a:p>
            <a:pPr>
              <a:buFont typeface="Arial" pitchFamily="34" charset="0"/>
              <a:buChar char="•"/>
            </a:pPr>
            <a:r>
              <a:rPr lang="en-US" sz="1000" b="1" dirty="0" smtClean="0">
                <a:solidFill>
                  <a:srgbClr val="FFC000"/>
                </a:solidFill>
              </a:rPr>
              <a:t>SLAC</a:t>
            </a:r>
          </a:p>
          <a:p>
            <a:pPr>
              <a:buFont typeface="Arial" pitchFamily="34" charset="0"/>
              <a:buChar char="•"/>
            </a:pPr>
            <a:r>
              <a:rPr lang="en-US" sz="1000" b="1" dirty="0" smtClean="0">
                <a:solidFill>
                  <a:srgbClr val="FFC000"/>
                </a:solidFill>
              </a:rPr>
              <a:t>UC Merced</a:t>
            </a:r>
          </a:p>
          <a:p>
            <a:pPr>
              <a:buFont typeface="Arial" pitchFamily="34" charset="0"/>
              <a:buChar char="•"/>
            </a:pPr>
            <a:r>
              <a:rPr lang="en-US" sz="1000" b="1" dirty="0" smtClean="0">
                <a:solidFill>
                  <a:srgbClr val="FFC000"/>
                </a:solidFill>
              </a:rPr>
              <a:t>BU(*)</a:t>
            </a:r>
            <a:endParaRPr lang="en-US" sz="1000" b="1" dirty="0">
              <a:solidFill>
                <a:srgbClr val="FFC000"/>
              </a:solidFill>
            </a:endParaRPr>
          </a:p>
        </p:txBody>
      </p:sp>
      <p:sp>
        <p:nvSpPr>
          <p:cNvPr id="558" name="Rectangle 557"/>
          <p:cNvSpPr/>
          <p:nvPr/>
        </p:nvSpPr>
        <p:spPr>
          <a:xfrm>
            <a:off x="539552" y="3789040"/>
            <a:ext cx="1296144" cy="246221"/>
          </a:xfrm>
          <a:prstGeom prst="rect">
            <a:avLst/>
          </a:prstGeom>
          <a:solidFill>
            <a:schemeClr val="tx1"/>
          </a:solidFill>
          <a:ln>
            <a:solidFill>
              <a:srgbClr val="92D050"/>
            </a:solidFill>
          </a:ln>
        </p:spPr>
        <p:txBody>
          <a:bodyPr wrap="square">
            <a:spAutoFit/>
          </a:bodyPr>
          <a:lstStyle/>
          <a:p>
            <a:r>
              <a:rPr lang="en-US" sz="1000" b="1" dirty="0" smtClean="0">
                <a:solidFill>
                  <a:srgbClr val="92D050"/>
                </a:solidFill>
              </a:rPr>
              <a:t>San Luis Potosi</a:t>
            </a:r>
          </a:p>
        </p:txBody>
      </p:sp>
      <p:sp>
        <p:nvSpPr>
          <p:cNvPr id="559" name="TextBox 558"/>
          <p:cNvSpPr txBox="1"/>
          <p:nvPr/>
        </p:nvSpPr>
        <p:spPr>
          <a:xfrm>
            <a:off x="7596336" y="1412776"/>
            <a:ext cx="648072" cy="553998"/>
          </a:xfrm>
          <a:prstGeom prst="rect">
            <a:avLst/>
          </a:prstGeom>
          <a:solidFill>
            <a:schemeClr val="tx1"/>
          </a:solidFill>
          <a:ln>
            <a:solidFill>
              <a:srgbClr val="FF99FF"/>
            </a:solidFill>
          </a:ln>
        </p:spPr>
        <p:txBody>
          <a:bodyPr wrap="square" rtlCol="0">
            <a:spAutoFit/>
          </a:bodyPr>
          <a:lstStyle/>
          <a:p>
            <a:pPr>
              <a:buFont typeface="Arial" pitchFamily="34" charset="0"/>
              <a:buChar char="•"/>
            </a:pPr>
            <a:r>
              <a:rPr lang="en-US" sz="1000" b="1" dirty="0" smtClean="0">
                <a:solidFill>
                  <a:srgbClr val="FF99FF"/>
                </a:solidFill>
              </a:rPr>
              <a:t>IHEP</a:t>
            </a:r>
          </a:p>
          <a:p>
            <a:pPr>
              <a:buFont typeface="Arial" pitchFamily="34" charset="0"/>
              <a:buChar char="•"/>
            </a:pPr>
            <a:r>
              <a:rPr lang="en-US" sz="1000" b="1" dirty="0" smtClean="0">
                <a:solidFill>
                  <a:srgbClr val="FF99FF"/>
                </a:solidFill>
              </a:rPr>
              <a:t>INR</a:t>
            </a:r>
          </a:p>
          <a:p>
            <a:pPr>
              <a:buFont typeface="Arial" pitchFamily="34" charset="0"/>
              <a:buChar char="•"/>
            </a:pPr>
            <a:r>
              <a:rPr lang="en-US" sz="1000" b="1" dirty="0" smtClean="0">
                <a:solidFill>
                  <a:srgbClr val="FF99FF"/>
                </a:solidFill>
              </a:rPr>
              <a:t>JINR</a:t>
            </a:r>
          </a:p>
        </p:txBody>
      </p:sp>
      <p:sp>
        <p:nvSpPr>
          <p:cNvPr id="560" name="TextBox 559"/>
          <p:cNvSpPr txBox="1"/>
          <p:nvPr/>
        </p:nvSpPr>
        <p:spPr>
          <a:xfrm>
            <a:off x="3347864" y="2492896"/>
            <a:ext cx="518091" cy="246221"/>
          </a:xfrm>
          <a:prstGeom prst="rect">
            <a:avLst/>
          </a:prstGeom>
          <a:solidFill>
            <a:schemeClr val="tx1"/>
          </a:solidFill>
          <a:ln>
            <a:solidFill>
              <a:srgbClr val="7030A0"/>
            </a:solidFill>
          </a:ln>
        </p:spPr>
        <p:txBody>
          <a:bodyPr wrap="none" rtlCol="0">
            <a:spAutoFit/>
          </a:bodyPr>
          <a:lstStyle/>
          <a:p>
            <a:r>
              <a:rPr lang="en-US" sz="1000" b="1" dirty="0" smtClean="0">
                <a:solidFill>
                  <a:srgbClr val="7030A0"/>
                </a:solidFill>
              </a:rPr>
              <a:t>CERN</a:t>
            </a:r>
          </a:p>
        </p:txBody>
      </p:sp>
      <p:sp>
        <p:nvSpPr>
          <p:cNvPr id="562" name="TextBox 561"/>
          <p:cNvSpPr txBox="1"/>
          <p:nvPr/>
        </p:nvSpPr>
        <p:spPr>
          <a:xfrm>
            <a:off x="5038155" y="2169756"/>
            <a:ext cx="864096" cy="246221"/>
          </a:xfrm>
          <a:prstGeom prst="rect">
            <a:avLst/>
          </a:prstGeom>
          <a:solidFill>
            <a:schemeClr val="tx1"/>
          </a:solidFill>
          <a:ln>
            <a:solidFill>
              <a:srgbClr val="00FF00"/>
            </a:solidFill>
          </a:ln>
        </p:spPr>
        <p:txBody>
          <a:bodyPr wrap="square" rtlCol="0">
            <a:spAutoFit/>
          </a:bodyPr>
          <a:lstStyle/>
          <a:p>
            <a:r>
              <a:rPr lang="en-US" sz="1000" b="1" dirty="0" smtClean="0">
                <a:solidFill>
                  <a:srgbClr val="00FF00"/>
                </a:solidFill>
              </a:rPr>
              <a:t>Bratislava</a:t>
            </a:r>
            <a:endParaRPr lang="en-US" sz="1000" b="1" dirty="0">
              <a:solidFill>
                <a:srgbClr val="00FF00"/>
              </a:solidFill>
            </a:endParaRPr>
          </a:p>
        </p:txBody>
      </p:sp>
      <p:sp>
        <p:nvSpPr>
          <p:cNvPr id="563" name="TextBox 562"/>
          <p:cNvSpPr txBox="1"/>
          <p:nvPr/>
        </p:nvSpPr>
        <p:spPr>
          <a:xfrm>
            <a:off x="5035327" y="3005733"/>
            <a:ext cx="576064" cy="246221"/>
          </a:xfrm>
          <a:prstGeom prst="rect">
            <a:avLst/>
          </a:prstGeom>
          <a:solidFill>
            <a:schemeClr val="tx1"/>
          </a:solidFill>
          <a:ln>
            <a:solidFill>
              <a:srgbClr val="00FFFF"/>
            </a:solidFill>
          </a:ln>
        </p:spPr>
        <p:txBody>
          <a:bodyPr wrap="square" rtlCol="0">
            <a:spAutoFit/>
          </a:bodyPr>
          <a:lstStyle/>
          <a:p>
            <a:r>
              <a:rPr lang="en-US" sz="1000" b="1" dirty="0" smtClean="0">
                <a:solidFill>
                  <a:srgbClr val="00FFFF"/>
                </a:solidFill>
              </a:rPr>
              <a:t>Sofia</a:t>
            </a:r>
            <a:endParaRPr lang="en-US" sz="1000" b="1" dirty="0">
              <a:solidFill>
                <a:srgbClr val="00FFFF"/>
              </a:solidFill>
            </a:endParaRPr>
          </a:p>
        </p:txBody>
      </p:sp>
      <p:sp>
        <p:nvSpPr>
          <p:cNvPr id="566" name="Title 565"/>
          <p:cNvSpPr>
            <a:spLocks noGrp="1"/>
          </p:cNvSpPr>
          <p:nvPr>
            <p:ph type="title"/>
          </p:nvPr>
        </p:nvSpPr>
        <p:spPr>
          <a:xfrm>
            <a:off x="0" y="-171400"/>
            <a:ext cx="8229600" cy="1143000"/>
          </a:xfrm>
        </p:spPr>
        <p:txBody>
          <a:bodyPr>
            <a:normAutofit/>
          </a:bodyPr>
          <a:lstStyle/>
          <a:p>
            <a:r>
              <a:rPr lang="en-US" dirty="0" smtClean="0">
                <a:solidFill>
                  <a:srgbClr val="FFFF00"/>
                </a:solidFill>
              </a:rPr>
              <a:t>NA62</a:t>
            </a:r>
            <a:endParaRPr lang="en-US" sz="2000" dirty="0">
              <a:solidFill>
                <a:srgbClr val="FFFF00"/>
              </a:solidFill>
            </a:endParaRPr>
          </a:p>
        </p:txBody>
      </p:sp>
      <p:sp>
        <p:nvSpPr>
          <p:cNvPr id="570" name="Rectangle 569"/>
          <p:cNvSpPr/>
          <p:nvPr/>
        </p:nvSpPr>
        <p:spPr>
          <a:xfrm>
            <a:off x="4617748" y="1786453"/>
            <a:ext cx="655949" cy="246221"/>
          </a:xfrm>
          <a:prstGeom prst="rect">
            <a:avLst/>
          </a:prstGeom>
          <a:solidFill>
            <a:schemeClr val="tx1"/>
          </a:solidFill>
          <a:ln/>
        </p:spPr>
        <p:style>
          <a:lnRef idx="1">
            <a:schemeClr val="accent1"/>
          </a:lnRef>
          <a:fillRef idx="3">
            <a:schemeClr val="accent1"/>
          </a:fillRef>
          <a:effectRef idx="2">
            <a:schemeClr val="accent1"/>
          </a:effectRef>
          <a:fontRef idx="minor">
            <a:schemeClr val="lt1"/>
          </a:fontRef>
        </p:style>
        <p:txBody>
          <a:bodyPr wrap="none">
            <a:spAutoFit/>
          </a:bodyPr>
          <a:lstStyle/>
          <a:p>
            <a:pPr>
              <a:buFont typeface="Arial" pitchFamily="34" charset="0"/>
              <a:buChar char="•"/>
            </a:pPr>
            <a:r>
              <a:rPr lang="en-US" sz="1000" b="1" dirty="0" smtClean="0">
                <a:solidFill>
                  <a:srgbClr val="FFC000"/>
                </a:solidFill>
              </a:rPr>
              <a:t>Prague</a:t>
            </a:r>
            <a:endParaRPr lang="en-US" sz="1000" b="1" dirty="0">
              <a:solidFill>
                <a:srgbClr val="FFC000"/>
              </a:solidFill>
            </a:endParaRPr>
          </a:p>
        </p:txBody>
      </p:sp>
      <p:sp>
        <p:nvSpPr>
          <p:cNvPr id="572" name="TextBox 571"/>
          <p:cNvSpPr txBox="1"/>
          <p:nvPr/>
        </p:nvSpPr>
        <p:spPr>
          <a:xfrm>
            <a:off x="5103489" y="2496939"/>
            <a:ext cx="942975" cy="246221"/>
          </a:xfrm>
          <a:prstGeom prst="rect">
            <a:avLst/>
          </a:prstGeom>
          <a:solidFill>
            <a:schemeClr val="tx1"/>
          </a:solidFill>
          <a:ln>
            <a:solidFill>
              <a:srgbClr val="00FFFF"/>
            </a:solidFill>
          </a:ln>
        </p:spPr>
        <p:txBody>
          <a:bodyPr wrap="square" rtlCol="0">
            <a:spAutoFit/>
          </a:bodyPr>
          <a:lstStyle/>
          <a:p>
            <a:r>
              <a:rPr lang="en-US" sz="1000" b="1" dirty="0" smtClean="0">
                <a:solidFill>
                  <a:srgbClr val="00B050"/>
                </a:solidFill>
              </a:rPr>
              <a:t>Bucharest</a:t>
            </a:r>
            <a:endParaRPr lang="en-US" sz="1000" b="1" dirty="0">
              <a:solidFill>
                <a:srgbClr val="00B050"/>
              </a:solidFill>
            </a:endParaRPr>
          </a:p>
        </p:txBody>
      </p:sp>
      <p:sp>
        <p:nvSpPr>
          <p:cNvPr id="564" name="TextBox 563"/>
          <p:cNvSpPr txBox="1"/>
          <p:nvPr/>
        </p:nvSpPr>
        <p:spPr>
          <a:xfrm>
            <a:off x="251520" y="4941168"/>
            <a:ext cx="1582484" cy="276999"/>
          </a:xfrm>
          <a:prstGeom prst="rect">
            <a:avLst/>
          </a:prstGeom>
          <a:noFill/>
        </p:spPr>
        <p:txBody>
          <a:bodyPr wrap="none" rtlCol="0">
            <a:spAutoFit/>
          </a:bodyPr>
          <a:lstStyle/>
          <a:p>
            <a:r>
              <a:rPr lang="en-US" sz="1200" dirty="0" smtClean="0">
                <a:solidFill>
                  <a:srgbClr val="FFC000"/>
                </a:solidFill>
              </a:rPr>
              <a:t>*CERN-BU KR2109</a:t>
            </a:r>
            <a:endParaRPr lang="en-US" sz="1200" dirty="0">
              <a:solidFill>
                <a:srgbClr val="FFC000"/>
              </a:solidFill>
            </a:endParaRPr>
          </a:p>
        </p:txBody>
      </p:sp>
      <p:sp>
        <p:nvSpPr>
          <p:cNvPr id="565" name="TextBox 564"/>
          <p:cNvSpPr txBox="1"/>
          <p:nvPr/>
        </p:nvSpPr>
        <p:spPr>
          <a:xfrm>
            <a:off x="1840038" y="5877272"/>
            <a:ext cx="7303962" cy="800219"/>
          </a:xfrm>
          <a:prstGeom prst="rect">
            <a:avLst/>
          </a:prstGeom>
          <a:noFill/>
        </p:spPr>
        <p:txBody>
          <a:bodyPr wrap="square" rtlCol="0">
            <a:spAutoFit/>
          </a:bodyPr>
          <a:lstStyle/>
          <a:p>
            <a:r>
              <a:rPr lang="en-US" sz="2800" b="1" dirty="0" smtClean="0"/>
              <a:t>28 Institutes, 206 Collaborators</a:t>
            </a:r>
            <a:endParaRPr lang="en-US" b="1" dirty="0" smtClean="0"/>
          </a:p>
          <a:p>
            <a:r>
              <a:rPr lang="en-US" b="1" dirty="0" smtClean="0"/>
              <a:t>Contacts with Indian, Canadian, and other US Institutions</a:t>
            </a:r>
            <a:endParaRPr lang="en-US" b="1" dirty="0"/>
          </a:p>
        </p:txBody>
      </p:sp>
      <p:pic>
        <p:nvPicPr>
          <p:cNvPr id="567" name="Content Placeholder 3" descr="DSC_5337_2.jpg"/>
          <p:cNvPicPr>
            <a:picLocks noChangeAspect="1"/>
          </p:cNvPicPr>
          <p:nvPr/>
        </p:nvPicPr>
        <p:blipFill>
          <a:blip r:embed="rId382" cstate="print"/>
          <a:stretch>
            <a:fillRect/>
          </a:stretch>
        </p:blipFill>
        <p:spPr>
          <a:xfrm>
            <a:off x="4648448" y="3546276"/>
            <a:ext cx="4021958" cy="2023021"/>
          </a:xfrm>
          <a:prstGeom prst="rect">
            <a:avLst/>
          </a:prstGeom>
        </p:spPr>
      </p:pic>
      <p:sp>
        <p:nvSpPr>
          <p:cNvPr id="19" name="Rectangle 18"/>
          <p:cNvSpPr/>
          <p:nvPr/>
        </p:nvSpPr>
        <p:spPr>
          <a:xfrm>
            <a:off x="5729833" y="5030799"/>
            <a:ext cx="2658805" cy="369332"/>
          </a:xfrm>
          <a:prstGeom prst="rect">
            <a:avLst/>
          </a:prstGeom>
        </p:spPr>
        <p:txBody>
          <a:bodyPr wrap="none">
            <a:spAutoFit/>
          </a:bodyPr>
          <a:lstStyle/>
          <a:p>
            <a:pPr lvl="0"/>
            <a:r>
              <a:rPr lang="en-US" dirty="0">
                <a:solidFill>
                  <a:prstClr val="white"/>
                </a:solidFill>
                <a:latin typeface="Trebuchet MS"/>
              </a:rPr>
              <a:t>Ferrara, Italy, 4/9/2014</a:t>
            </a:r>
          </a:p>
        </p:txBody>
      </p:sp>
      <p:pic>
        <p:nvPicPr>
          <p:cNvPr id="568" name="Picture 2" descr="na62logo"/>
          <p:cNvPicPr>
            <a:picLocks noChangeAspect="1" noChangeArrowheads="1"/>
          </p:cNvPicPr>
          <p:nvPr/>
        </p:nvPicPr>
        <p:blipFill>
          <a:blip r:embed="rId383"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1205501338"/>
      </p:ext>
    </p:extLst>
  </p:cSld>
  <p:clrMapOvr>
    <a:masterClrMapping/>
  </p:clrMapOvr>
  <p:transition spd="slow" advTm="27267">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7200" y="320040"/>
            <a:ext cx="7239000" cy="565116"/>
          </a:xfrm>
          <a:ln/>
        </p:spPr>
        <p:txBody>
          <a:bodyPr>
            <a:normAutofit fontScale="90000"/>
          </a:bodyPr>
          <a:lstStyle/>
          <a:p>
            <a:r>
              <a:rPr lang="en-US" altLang="en-US" dirty="0"/>
              <a:t>MUV1: Construction</a:t>
            </a:r>
          </a:p>
        </p:txBody>
      </p:sp>
      <p:grpSp>
        <p:nvGrpSpPr>
          <p:cNvPr id="8198" name="Group 6"/>
          <p:cNvGrpSpPr>
            <a:grpSpLocks/>
          </p:cNvGrpSpPr>
          <p:nvPr/>
        </p:nvGrpSpPr>
        <p:grpSpPr bwMode="auto">
          <a:xfrm>
            <a:off x="139544" y="1052736"/>
            <a:ext cx="8983266" cy="3343052"/>
            <a:chOff x="0" y="0"/>
            <a:chExt cx="8048" cy="2995"/>
          </a:xfrm>
        </p:grpSpPr>
        <p:sp>
          <p:nvSpPr>
            <p:cNvPr id="8194" name="Rectangle 2"/>
            <p:cNvSpPr>
              <a:spLocks/>
            </p:cNvSpPr>
            <p:nvPr/>
          </p:nvSpPr>
          <p:spPr bwMode="auto">
            <a:xfrm>
              <a:off x="821" y="2688"/>
              <a:ext cx="220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spcBef>
                  <a:spcPct val="0"/>
                </a:spcBef>
                <a:defRPr sz="1200">
                  <a:solidFill>
                    <a:schemeClr val="tx1"/>
                  </a:solidFill>
                  <a:latin typeface="Helvetica Neue" charset="0"/>
                </a:defRPr>
              </a:lvl1pPr>
              <a:lvl2pPr>
                <a:spcBef>
                  <a:spcPct val="0"/>
                </a:spcBef>
                <a:defRPr sz="1200">
                  <a:solidFill>
                    <a:schemeClr val="tx1"/>
                  </a:solidFill>
                  <a:latin typeface="Helvetica Neue" charset="0"/>
                </a:defRPr>
              </a:lvl2pPr>
              <a:lvl3pPr>
                <a:spcBef>
                  <a:spcPct val="0"/>
                </a:spcBef>
                <a:defRPr sz="1200">
                  <a:solidFill>
                    <a:schemeClr val="tx1"/>
                  </a:solidFill>
                  <a:latin typeface="Helvetica Neue" charset="0"/>
                </a:defRPr>
              </a:lvl3pPr>
              <a:lvl4pPr>
                <a:spcBef>
                  <a:spcPct val="0"/>
                </a:spcBef>
                <a:defRPr sz="1200">
                  <a:solidFill>
                    <a:schemeClr val="tx1"/>
                  </a:solidFill>
                  <a:latin typeface="Helvetica Neue" charset="0"/>
                </a:defRPr>
              </a:lvl4pPr>
              <a:lvl5pPr>
                <a:spcBef>
                  <a:spcPct val="0"/>
                </a:spcBef>
                <a:defRPr sz="1200">
                  <a:solidFill>
                    <a:schemeClr val="tx1"/>
                  </a:solidFill>
                  <a:latin typeface="Helvetica Neue" charset="0"/>
                </a:defRPr>
              </a:lvl5pPr>
              <a:lvl6pPr fontAlgn="base">
                <a:spcBef>
                  <a:spcPct val="0"/>
                </a:spcBef>
                <a:spcAft>
                  <a:spcPct val="0"/>
                </a:spcAft>
                <a:defRPr sz="1200">
                  <a:solidFill>
                    <a:schemeClr val="tx1"/>
                  </a:solidFill>
                  <a:latin typeface="Helvetica Neue" charset="0"/>
                </a:defRPr>
              </a:lvl6pPr>
              <a:lvl7pPr fontAlgn="base">
                <a:spcBef>
                  <a:spcPct val="0"/>
                </a:spcBef>
                <a:spcAft>
                  <a:spcPct val="0"/>
                </a:spcAft>
                <a:defRPr sz="1200">
                  <a:solidFill>
                    <a:schemeClr val="tx1"/>
                  </a:solidFill>
                  <a:latin typeface="Helvetica Neue" charset="0"/>
                </a:defRPr>
              </a:lvl7pPr>
              <a:lvl8pPr fontAlgn="base">
                <a:spcBef>
                  <a:spcPct val="0"/>
                </a:spcBef>
                <a:spcAft>
                  <a:spcPct val="0"/>
                </a:spcAft>
                <a:defRPr sz="1200">
                  <a:solidFill>
                    <a:schemeClr val="tx1"/>
                  </a:solidFill>
                  <a:latin typeface="Helvetica Neue" charset="0"/>
                </a:defRPr>
              </a:lvl8pPr>
              <a:lvl9pPr fontAlgn="base">
                <a:spcBef>
                  <a:spcPct val="0"/>
                </a:spcBef>
                <a:spcAft>
                  <a:spcPct val="0"/>
                </a:spcAft>
                <a:defRPr sz="1200">
                  <a:solidFill>
                    <a:schemeClr val="tx1"/>
                  </a:solidFill>
                  <a:latin typeface="Helvetica Neue" charset="0"/>
                </a:defRPr>
              </a:lvl9pPr>
            </a:lstStyle>
            <a:p>
              <a:pPr algn="ctr">
                <a:spcBef>
                  <a:spcPts val="1195"/>
                </a:spcBef>
              </a:pPr>
              <a:r>
                <a:rPr lang="en-US" altLang="en-US" sz="2039">
                  <a:ea typeface="Helvetica Neue" charset="0"/>
                  <a:cs typeface="Helvetica Neue" charset="0"/>
                </a:rPr>
                <a:t>First layer (Apr 2014)</a:t>
              </a:r>
            </a:p>
          </p:txBody>
        </p:sp>
        <p:sp>
          <p:nvSpPr>
            <p:cNvPr id="8195" name="Rectangle 3"/>
            <p:cNvSpPr>
              <a:spLocks/>
            </p:cNvSpPr>
            <p:nvPr/>
          </p:nvSpPr>
          <p:spPr bwMode="auto">
            <a:xfrm>
              <a:off x="4711" y="2714"/>
              <a:ext cx="224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spcBef>
                  <a:spcPct val="0"/>
                </a:spcBef>
                <a:defRPr sz="1200">
                  <a:solidFill>
                    <a:schemeClr val="tx1"/>
                  </a:solidFill>
                  <a:latin typeface="Helvetica Neue" charset="0"/>
                </a:defRPr>
              </a:lvl1pPr>
              <a:lvl2pPr>
                <a:spcBef>
                  <a:spcPct val="0"/>
                </a:spcBef>
                <a:defRPr sz="1200">
                  <a:solidFill>
                    <a:schemeClr val="tx1"/>
                  </a:solidFill>
                  <a:latin typeface="Helvetica Neue" charset="0"/>
                </a:defRPr>
              </a:lvl2pPr>
              <a:lvl3pPr>
                <a:spcBef>
                  <a:spcPct val="0"/>
                </a:spcBef>
                <a:defRPr sz="1200">
                  <a:solidFill>
                    <a:schemeClr val="tx1"/>
                  </a:solidFill>
                  <a:latin typeface="Helvetica Neue" charset="0"/>
                </a:defRPr>
              </a:lvl3pPr>
              <a:lvl4pPr>
                <a:spcBef>
                  <a:spcPct val="0"/>
                </a:spcBef>
                <a:defRPr sz="1200">
                  <a:solidFill>
                    <a:schemeClr val="tx1"/>
                  </a:solidFill>
                  <a:latin typeface="Helvetica Neue" charset="0"/>
                </a:defRPr>
              </a:lvl4pPr>
              <a:lvl5pPr>
                <a:spcBef>
                  <a:spcPct val="0"/>
                </a:spcBef>
                <a:defRPr sz="1200">
                  <a:solidFill>
                    <a:schemeClr val="tx1"/>
                  </a:solidFill>
                  <a:latin typeface="Helvetica Neue" charset="0"/>
                </a:defRPr>
              </a:lvl5pPr>
              <a:lvl6pPr fontAlgn="base">
                <a:spcBef>
                  <a:spcPct val="0"/>
                </a:spcBef>
                <a:spcAft>
                  <a:spcPct val="0"/>
                </a:spcAft>
                <a:defRPr sz="1200">
                  <a:solidFill>
                    <a:schemeClr val="tx1"/>
                  </a:solidFill>
                  <a:latin typeface="Helvetica Neue" charset="0"/>
                </a:defRPr>
              </a:lvl6pPr>
              <a:lvl7pPr fontAlgn="base">
                <a:spcBef>
                  <a:spcPct val="0"/>
                </a:spcBef>
                <a:spcAft>
                  <a:spcPct val="0"/>
                </a:spcAft>
                <a:defRPr sz="1200">
                  <a:solidFill>
                    <a:schemeClr val="tx1"/>
                  </a:solidFill>
                  <a:latin typeface="Helvetica Neue" charset="0"/>
                </a:defRPr>
              </a:lvl7pPr>
              <a:lvl8pPr fontAlgn="base">
                <a:spcBef>
                  <a:spcPct val="0"/>
                </a:spcBef>
                <a:spcAft>
                  <a:spcPct val="0"/>
                </a:spcAft>
                <a:defRPr sz="1200">
                  <a:solidFill>
                    <a:schemeClr val="tx1"/>
                  </a:solidFill>
                  <a:latin typeface="Helvetica Neue" charset="0"/>
                </a:defRPr>
              </a:lvl8pPr>
              <a:lvl9pPr fontAlgn="base">
                <a:spcBef>
                  <a:spcPct val="0"/>
                </a:spcBef>
                <a:spcAft>
                  <a:spcPct val="0"/>
                </a:spcAft>
                <a:defRPr sz="1200">
                  <a:solidFill>
                    <a:schemeClr val="tx1"/>
                  </a:solidFill>
                  <a:latin typeface="Helvetica Neue" charset="0"/>
                </a:defRPr>
              </a:lvl9pPr>
            </a:lstStyle>
            <a:p>
              <a:pPr algn="ctr">
                <a:spcBef>
                  <a:spcPts val="1195"/>
                </a:spcBef>
              </a:pPr>
              <a:r>
                <a:rPr lang="en-US" altLang="en-US" sz="2039" dirty="0">
                  <a:ea typeface="Helvetica Neue" charset="0"/>
                  <a:cs typeface="Helvetica Neue" charset="0"/>
                </a:rPr>
                <a:t>Last layer (Sep 2014)</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3832" cy="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 y="0"/>
              <a:ext cx="3840" cy="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8199" name="Rectangle 7"/>
          <p:cNvSpPr>
            <a:spLocks/>
          </p:cNvSpPr>
          <p:nvPr/>
        </p:nvSpPr>
        <p:spPr bwMode="auto">
          <a:xfrm>
            <a:off x="571500" y="4947047"/>
            <a:ext cx="8001000" cy="130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marL="635000" indent="-508000">
              <a:spcBef>
                <a:spcPct val="0"/>
              </a:spcBef>
              <a:defRPr sz="1200">
                <a:solidFill>
                  <a:schemeClr val="tx1"/>
                </a:solidFill>
                <a:latin typeface="Helvetica Neue" charset="0"/>
              </a:defRPr>
            </a:lvl1pPr>
            <a:lvl2pPr>
              <a:spcBef>
                <a:spcPct val="0"/>
              </a:spcBef>
              <a:defRPr sz="1200">
                <a:solidFill>
                  <a:schemeClr val="tx1"/>
                </a:solidFill>
                <a:latin typeface="Helvetica Neue" charset="0"/>
              </a:defRPr>
            </a:lvl2pPr>
            <a:lvl3pPr>
              <a:spcBef>
                <a:spcPct val="0"/>
              </a:spcBef>
              <a:defRPr sz="1200">
                <a:solidFill>
                  <a:schemeClr val="tx1"/>
                </a:solidFill>
                <a:latin typeface="Helvetica Neue" charset="0"/>
              </a:defRPr>
            </a:lvl3pPr>
            <a:lvl4pPr>
              <a:spcBef>
                <a:spcPct val="0"/>
              </a:spcBef>
              <a:defRPr sz="1200">
                <a:solidFill>
                  <a:schemeClr val="tx1"/>
                </a:solidFill>
                <a:latin typeface="Helvetica Neue" charset="0"/>
              </a:defRPr>
            </a:lvl4pPr>
            <a:lvl5pPr>
              <a:spcBef>
                <a:spcPct val="0"/>
              </a:spcBef>
              <a:defRPr sz="1200">
                <a:solidFill>
                  <a:schemeClr val="tx1"/>
                </a:solidFill>
                <a:latin typeface="Helvetica Neue" charset="0"/>
              </a:defRPr>
            </a:lvl5pPr>
            <a:lvl6pPr fontAlgn="base">
              <a:spcBef>
                <a:spcPct val="0"/>
              </a:spcBef>
              <a:spcAft>
                <a:spcPct val="0"/>
              </a:spcAft>
              <a:defRPr sz="1200">
                <a:solidFill>
                  <a:schemeClr val="tx1"/>
                </a:solidFill>
                <a:latin typeface="Helvetica Neue" charset="0"/>
              </a:defRPr>
            </a:lvl6pPr>
            <a:lvl7pPr fontAlgn="base">
              <a:spcBef>
                <a:spcPct val="0"/>
              </a:spcBef>
              <a:spcAft>
                <a:spcPct val="0"/>
              </a:spcAft>
              <a:defRPr sz="1200">
                <a:solidFill>
                  <a:schemeClr val="tx1"/>
                </a:solidFill>
                <a:latin typeface="Helvetica Neue" charset="0"/>
              </a:defRPr>
            </a:lvl7pPr>
            <a:lvl8pPr fontAlgn="base">
              <a:spcBef>
                <a:spcPct val="0"/>
              </a:spcBef>
              <a:spcAft>
                <a:spcPct val="0"/>
              </a:spcAft>
              <a:defRPr sz="1200">
                <a:solidFill>
                  <a:schemeClr val="tx1"/>
                </a:solidFill>
                <a:latin typeface="Helvetica Neue" charset="0"/>
              </a:defRPr>
            </a:lvl8pPr>
            <a:lvl9pPr fontAlgn="base">
              <a:spcBef>
                <a:spcPct val="0"/>
              </a:spcBef>
              <a:spcAft>
                <a:spcPct val="0"/>
              </a:spcAft>
              <a:defRPr sz="1200">
                <a:solidFill>
                  <a:schemeClr val="tx1"/>
                </a:solidFill>
                <a:latin typeface="Helvetica Neue" charset="0"/>
              </a:defRPr>
            </a:lvl9pPr>
          </a:lstStyle>
          <a:p>
            <a:pPr>
              <a:spcBef>
                <a:spcPts val="1195"/>
              </a:spcBef>
              <a:buClr>
                <a:srgbClr val="00039F"/>
              </a:buClr>
              <a:buSzPct val="93000"/>
              <a:buFont typeface="Apple SD 산돌고딕 Neo 볼드체" charset="0"/>
              <a:buChar char="◼"/>
            </a:pPr>
            <a:r>
              <a:rPr lang="en-US" altLang="en-US" sz="2039">
                <a:ea typeface="Helvetica Neue" charset="0"/>
                <a:cs typeface="Helvetica Neue" charset="0"/>
              </a:rPr>
              <a:t>Some delays because of very late scintillator delivery.</a:t>
            </a:r>
          </a:p>
          <a:p>
            <a:pPr>
              <a:spcBef>
                <a:spcPts val="1195"/>
              </a:spcBef>
              <a:buClr>
                <a:srgbClr val="00039F"/>
              </a:buClr>
              <a:buSzPct val="93000"/>
              <a:buFont typeface="Apple SD 산돌고딕 Neo 볼드체" charset="0"/>
              <a:buChar char="◼"/>
            </a:pPr>
            <a:r>
              <a:rPr lang="en-US" altLang="en-US" sz="2039">
                <a:ea typeface="Helvetica Neue" charset="0"/>
                <a:cs typeface="Helvetica Neue" charset="0"/>
              </a:rPr>
              <a:t>MUV1 detector now just being closed and finished.</a:t>
            </a:r>
          </a:p>
          <a:p>
            <a:pPr>
              <a:spcBef>
                <a:spcPts val="1195"/>
              </a:spcBef>
              <a:buClr>
                <a:srgbClr val="00039F"/>
              </a:buClr>
              <a:buSzPct val="93000"/>
              <a:buFont typeface="Apple SD 산돌고딕 Neo 볼드체" charset="0"/>
              <a:buChar char="◼"/>
            </a:pPr>
            <a:r>
              <a:rPr lang="en-US" altLang="en-US" sz="2039">
                <a:ea typeface="Helvetica Neue" charset="0"/>
                <a:cs typeface="Helvetica Neue" charset="0"/>
              </a:rPr>
              <a:t>Transport to CERN foreseen for early 2015.</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233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0"/>
            <a:ext cx="6629400" cy="836712"/>
          </a:xfrm>
        </p:spPr>
        <p:txBody>
          <a:bodyPr/>
          <a:lstStyle/>
          <a:p>
            <a:r>
              <a:rPr lang="en-US" dirty="0" smtClean="0"/>
              <a:t>MUV2  </a:t>
            </a:r>
            <a:endParaRPr lang="en-US" dirty="0"/>
          </a:p>
        </p:txBody>
      </p:sp>
      <p:sp>
        <p:nvSpPr>
          <p:cNvPr id="5" name="Slide Number Placeholder 4"/>
          <p:cNvSpPr>
            <a:spLocks noGrp="1"/>
          </p:cNvSpPr>
          <p:nvPr>
            <p:ph type="sldNum" sz="quarter" idx="12"/>
          </p:nvPr>
        </p:nvSpPr>
        <p:spPr/>
        <p:txBody>
          <a:bodyPr/>
          <a:lstStyle/>
          <a:p>
            <a:fld id="{ACC7E290-7697-4FFA-AE47-CAC94E5D0AE3}" type="slidenum">
              <a:rPr lang="en-US" smtClean="0"/>
              <a:pPr/>
              <a:t>41</a:t>
            </a:fld>
            <a:endParaRPr lang="en-US"/>
          </a:p>
        </p:txBody>
      </p:sp>
      <p:pic>
        <p:nvPicPr>
          <p:cNvPr id="96258" name="Picture 2"/>
          <p:cNvPicPr>
            <a:picLocks noGrp="1" noChangeAspect="1" noChangeArrowheads="1"/>
          </p:cNvPicPr>
          <p:nvPr>
            <p:ph sz="half" idx="2"/>
          </p:nvPr>
        </p:nvPicPr>
        <p:blipFill>
          <a:blip r:embed="rId2" cstate="print"/>
          <a:srcRect/>
          <a:stretch>
            <a:fillRect/>
          </a:stretch>
        </p:blipFill>
        <p:spPr bwMode="auto">
          <a:xfrm>
            <a:off x="4865723" y="3356994"/>
            <a:ext cx="2619934" cy="3464232"/>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651" name="Picture 3"/>
          <p:cNvPicPr>
            <a:picLocks noChangeAspect="1" noChangeArrowheads="1"/>
          </p:cNvPicPr>
          <p:nvPr/>
        </p:nvPicPr>
        <p:blipFill>
          <a:blip r:embed="rId4" cstate="print"/>
          <a:srcRect/>
          <a:stretch>
            <a:fillRect/>
          </a:stretch>
        </p:blipFill>
        <p:spPr bwMode="auto">
          <a:xfrm>
            <a:off x="3779912" y="114456"/>
            <a:ext cx="2085626" cy="1716740"/>
          </a:xfrm>
          <a:prstGeom prst="rect">
            <a:avLst/>
          </a:prstGeom>
          <a:noFill/>
          <a:ln w="9525">
            <a:noFill/>
            <a:miter lim="800000"/>
            <a:headEnd/>
            <a:tailEnd/>
          </a:ln>
        </p:spPr>
      </p:pic>
      <p:sp>
        <p:nvSpPr>
          <p:cNvPr id="13" name="TextBox 12"/>
          <p:cNvSpPr txBox="1"/>
          <p:nvPr/>
        </p:nvSpPr>
        <p:spPr>
          <a:xfrm>
            <a:off x="4554792" y="544324"/>
            <a:ext cx="902811" cy="584775"/>
          </a:xfrm>
          <a:prstGeom prst="rect">
            <a:avLst/>
          </a:prstGeom>
          <a:noFill/>
        </p:spPr>
        <p:txBody>
          <a:bodyPr wrap="none" rtlCol="0">
            <a:spAutoFit/>
          </a:bodyPr>
          <a:lstStyle/>
          <a:p>
            <a:r>
              <a:rPr lang="en-US" sz="1600" dirty="0" smtClean="0"/>
              <a:t>CREAM</a:t>
            </a:r>
          </a:p>
          <a:p>
            <a:r>
              <a:rPr lang="en-US" sz="1600" dirty="0" smtClean="0"/>
              <a:t>readout</a:t>
            </a:r>
            <a:endParaRPr lang="en-US" sz="1600" dirty="0"/>
          </a:p>
        </p:txBody>
      </p:sp>
      <p:pic>
        <p:nvPicPr>
          <p:cNvPr id="3" name="Content Placeholder 2"/>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322263" y="1052737"/>
            <a:ext cx="3840427" cy="2304256"/>
          </a:xfrm>
        </p:spPr>
      </p:pic>
      <p:pic>
        <p:nvPicPr>
          <p:cNvPr id="1435655" name="Picture 7"/>
          <p:cNvPicPr>
            <a:picLocks noChangeAspect="1" noChangeArrowheads="1"/>
          </p:cNvPicPr>
          <p:nvPr/>
        </p:nvPicPr>
        <p:blipFill>
          <a:blip r:embed="rId6" cstate="print"/>
          <a:srcRect/>
          <a:stretch>
            <a:fillRect/>
          </a:stretch>
        </p:blipFill>
        <p:spPr bwMode="auto">
          <a:xfrm>
            <a:off x="0" y="3501008"/>
            <a:ext cx="4511477" cy="3187848"/>
          </a:xfrm>
          <a:prstGeom prst="rect">
            <a:avLst/>
          </a:prstGeom>
          <a:noFill/>
          <a:ln w="9525">
            <a:noFill/>
            <a:miter lim="800000"/>
            <a:headEnd/>
            <a:tailEnd/>
          </a:ln>
        </p:spPr>
      </p:pic>
      <p:sp>
        <p:nvSpPr>
          <p:cNvPr id="4" name="Rectangle 3"/>
          <p:cNvSpPr/>
          <p:nvPr/>
        </p:nvSpPr>
        <p:spPr>
          <a:xfrm>
            <a:off x="0" y="4365104"/>
            <a:ext cx="827584" cy="864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65448" y="1943207"/>
            <a:ext cx="4572000" cy="1107996"/>
          </a:xfrm>
          <a:prstGeom prst="rect">
            <a:avLst/>
          </a:prstGeom>
        </p:spPr>
        <p:txBody>
          <a:bodyPr>
            <a:spAutoFit/>
          </a:bodyPr>
          <a:lstStyle/>
          <a:p>
            <a:pPr lvl="0">
              <a:spcBef>
                <a:spcPts val="1195"/>
              </a:spcBef>
              <a:buClr>
                <a:srgbClr val="00039F"/>
              </a:buClr>
              <a:buSzPct val="93000"/>
              <a:buFont typeface="Apple SD 산돌고딕 Neo 볼드체" charset="0"/>
              <a:buChar char="◼"/>
            </a:pPr>
            <a:r>
              <a:rPr lang="en-US" altLang="en-US" sz="1400" dirty="0" smtClean="0">
                <a:solidFill>
                  <a:prstClr val="black"/>
                </a:solidFill>
                <a:ea typeface="Helvetica Neue" charset="0"/>
                <a:cs typeface="Helvetica Neue" charset="0"/>
              </a:rPr>
              <a:t> MUV2 </a:t>
            </a:r>
            <a:r>
              <a:rPr lang="en-US" altLang="en-US" sz="1400" dirty="0">
                <a:solidFill>
                  <a:prstClr val="black"/>
                </a:solidFill>
                <a:ea typeface="Helvetica Neue" charset="0"/>
                <a:cs typeface="Helvetica Neue" charset="0"/>
              </a:rPr>
              <a:t>already running in technical run 2012.</a:t>
            </a:r>
          </a:p>
          <a:p>
            <a:pPr lvl="0">
              <a:spcBef>
                <a:spcPts val="1195"/>
              </a:spcBef>
              <a:buClr>
                <a:srgbClr val="00039F"/>
              </a:buClr>
              <a:buSzPct val="93000"/>
              <a:buFont typeface="Apple SD 산돌고딕 Neo 볼드체" charset="0"/>
              <a:buChar char="◼"/>
            </a:pPr>
            <a:r>
              <a:rPr lang="en-US" altLang="en-US" sz="1400" dirty="0" smtClean="0">
                <a:solidFill>
                  <a:prstClr val="black"/>
                </a:solidFill>
                <a:latin typeface="Helvetica Neue Medium" charset="0"/>
                <a:ea typeface="Helvetica Neue Medium" charset="0"/>
                <a:cs typeface="Helvetica Neue Medium" charset="0"/>
                <a:sym typeface="Helvetica Neue Medium" charset="0"/>
              </a:rPr>
              <a:t> For </a:t>
            </a:r>
            <a:r>
              <a:rPr lang="en-US" altLang="en-US" sz="1400" dirty="0">
                <a:solidFill>
                  <a:prstClr val="black"/>
                </a:solidFill>
                <a:latin typeface="Helvetica Neue Medium" charset="0"/>
                <a:ea typeface="Helvetica Neue Medium" charset="0"/>
                <a:cs typeface="Helvetica Neue Medium" charset="0"/>
                <a:sym typeface="Helvetica Neue Medium" charset="0"/>
              </a:rPr>
              <a:t>2014 new read-out implemented:</a:t>
            </a:r>
            <a:r>
              <a:rPr lang="en-US" altLang="en-US" sz="1400" dirty="0">
                <a:solidFill>
                  <a:prstClr val="black"/>
                </a:solidFill>
                <a:ea typeface="Helvetica Neue" charset="0"/>
                <a:cs typeface="Helvetica Neue" charset="0"/>
              </a:rPr>
              <a:t>                          CREAM boards as for </a:t>
            </a:r>
            <a:r>
              <a:rPr lang="en-US" altLang="en-US" sz="1400" dirty="0" err="1">
                <a:solidFill>
                  <a:prstClr val="black"/>
                </a:solidFill>
                <a:ea typeface="Helvetica Neue" charset="0"/>
                <a:cs typeface="Helvetica Neue" charset="0"/>
              </a:rPr>
              <a:t>LKr</a:t>
            </a:r>
            <a:r>
              <a:rPr lang="en-US" altLang="en-US" sz="1400" dirty="0">
                <a:solidFill>
                  <a:prstClr val="black"/>
                </a:solidFill>
                <a:ea typeface="Helvetica Neue" charset="0"/>
                <a:cs typeface="Helvetica Neue" charset="0"/>
              </a:rPr>
              <a:t>, with prior signal shaping.                    </a:t>
            </a:r>
            <a:r>
              <a:rPr lang="en-US" altLang="en-US" sz="1400" dirty="0">
                <a:solidFill>
                  <a:srgbClr val="008000"/>
                </a:solidFill>
                <a:ea typeface="Zapf Dingbats" charset="0"/>
                <a:cs typeface="Zapf Dingbats" charset="0"/>
              </a:rPr>
              <a:t>➜</a:t>
            </a:r>
            <a:r>
              <a:rPr lang="en-US" altLang="en-US" sz="1400" dirty="0">
                <a:solidFill>
                  <a:prstClr val="black"/>
                </a:solidFill>
                <a:ea typeface="Helvetica Neue" charset="0"/>
                <a:cs typeface="Helvetica Neue" charset="0"/>
              </a:rPr>
              <a:t>  Working perfectly.</a:t>
            </a:r>
          </a:p>
        </p:txBody>
      </p:sp>
      <p:sp>
        <p:nvSpPr>
          <p:cNvPr id="8" name="TextBox 7"/>
          <p:cNvSpPr txBox="1"/>
          <p:nvPr/>
        </p:nvSpPr>
        <p:spPr>
          <a:xfrm>
            <a:off x="2123728" y="2204865"/>
            <a:ext cx="1681871" cy="369332"/>
          </a:xfrm>
          <a:prstGeom prst="rect">
            <a:avLst/>
          </a:prstGeom>
          <a:noFill/>
        </p:spPr>
        <p:txBody>
          <a:bodyPr wrap="none" rtlCol="0">
            <a:spAutoFit/>
          </a:bodyPr>
          <a:lstStyle/>
          <a:p>
            <a:r>
              <a:rPr lang="en-US" dirty="0" smtClean="0"/>
              <a:t>Cluster Energy</a:t>
            </a:r>
            <a:endParaRPr lang="en-GB" dirty="0"/>
          </a:p>
        </p:txBody>
      </p:sp>
    </p:spTree>
    <p:extLst>
      <p:ext uri="{BB962C8B-B14F-4D97-AF65-F5344CB8AC3E}">
        <p14:creationId xmlns:p14="http://schemas.microsoft.com/office/powerpoint/2010/main" val="18691322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457200" y="320040"/>
            <a:ext cx="7239000" cy="516672"/>
          </a:xfrm>
          <a:ln/>
        </p:spPr>
        <p:txBody>
          <a:bodyPr>
            <a:normAutofit fontScale="90000"/>
          </a:bodyPr>
          <a:lstStyle/>
          <a:p>
            <a:r>
              <a:rPr lang="en-US" altLang="en-US" dirty="0" smtClean="0"/>
              <a:t>MUV3</a:t>
            </a:r>
            <a:endParaRPr lang="en-US" altLang="en-US" dirty="0"/>
          </a:p>
        </p:txBody>
      </p:sp>
      <p:sp>
        <p:nvSpPr>
          <p:cNvPr id="10242" name="Rectangle 2"/>
          <p:cNvSpPr>
            <a:spLocks/>
          </p:cNvSpPr>
          <p:nvPr/>
        </p:nvSpPr>
        <p:spPr bwMode="auto">
          <a:xfrm>
            <a:off x="457200" y="981794"/>
            <a:ext cx="4393406" cy="22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marL="635000" indent="-508000">
              <a:spcBef>
                <a:spcPct val="0"/>
              </a:spcBef>
              <a:defRPr sz="1200">
                <a:solidFill>
                  <a:schemeClr val="tx1"/>
                </a:solidFill>
                <a:latin typeface="Helvetica Neue" charset="0"/>
              </a:defRPr>
            </a:lvl1pPr>
            <a:lvl2pPr>
              <a:spcBef>
                <a:spcPct val="0"/>
              </a:spcBef>
              <a:defRPr sz="1200">
                <a:solidFill>
                  <a:schemeClr val="tx1"/>
                </a:solidFill>
                <a:latin typeface="Helvetica Neue" charset="0"/>
              </a:defRPr>
            </a:lvl2pPr>
            <a:lvl3pPr>
              <a:spcBef>
                <a:spcPct val="0"/>
              </a:spcBef>
              <a:defRPr sz="1200">
                <a:solidFill>
                  <a:schemeClr val="tx1"/>
                </a:solidFill>
                <a:latin typeface="Helvetica Neue" charset="0"/>
              </a:defRPr>
            </a:lvl3pPr>
            <a:lvl4pPr>
              <a:spcBef>
                <a:spcPct val="0"/>
              </a:spcBef>
              <a:defRPr sz="1200">
                <a:solidFill>
                  <a:schemeClr val="tx1"/>
                </a:solidFill>
                <a:latin typeface="Helvetica Neue" charset="0"/>
              </a:defRPr>
            </a:lvl4pPr>
            <a:lvl5pPr>
              <a:spcBef>
                <a:spcPct val="0"/>
              </a:spcBef>
              <a:defRPr sz="1200">
                <a:solidFill>
                  <a:schemeClr val="tx1"/>
                </a:solidFill>
                <a:latin typeface="Helvetica Neue" charset="0"/>
              </a:defRPr>
            </a:lvl5pPr>
            <a:lvl6pPr fontAlgn="base">
              <a:spcBef>
                <a:spcPct val="0"/>
              </a:spcBef>
              <a:spcAft>
                <a:spcPct val="0"/>
              </a:spcAft>
              <a:defRPr sz="1200">
                <a:solidFill>
                  <a:schemeClr val="tx1"/>
                </a:solidFill>
                <a:latin typeface="Helvetica Neue" charset="0"/>
              </a:defRPr>
            </a:lvl6pPr>
            <a:lvl7pPr fontAlgn="base">
              <a:spcBef>
                <a:spcPct val="0"/>
              </a:spcBef>
              <a:spcAft>
                <a:spcPct val="0"/>
              </a:spcAft>
              <a:defRPr sz="1200">
                <a:solidFill>
                  <a:schemeClr val="tx1"/>
                </a:solidFill>
                <a:latin typeface="Helvetica Neue" charset="0"/>
              </a:defRPr>
            </a:lvl7pPr>
            <a:lvl8pPr fontAlgn="base">
              <a:spcBef>
                <a:spcPct val="0"/>
              </a:spcBef>
              <a:spcAft>
                <a:spcPct val="0"/>
              </a:spcAft>
              <a:defRPr sz="1200">
                <a:solidFill>
                  <a:schemeClr val="tx1"/>
                </a:solidFill>
                <a:latin typeface="Helvetica Neue" charset="0"/>
              </a:defRPr>
            </a:lvl8pPr>
            <a:lvl9pPr fontAlgn="base">
              <a:spcBef>
                <a:spcPct val="0"/>
              </a:spcBef>
              <a:spcAft>
                <a:spcPct val="0"/>
              </a:spcAft>
              <a:defRPr sz="1200">
                <a:solidFill>
                  <a:schemeClr val="tx1"/>
                </a:solidFill>
                <a:latin typeface="Helvetica Neue" charset="0"/>
              </a:defRPr>
            </a:lvl9pPr>
          </a:lstStyle>
          <a:p>
            <a:pPr>
              <a:spcBef>
                <a:spcPts val="1195"/>
              </a:spcBef>
              <a:buClr>
                <a:srgbClr val="00039F"/>
              </a:buClr>
              <a:buSzPct val="93000"/>
              <a:buFont typeface="Apple SD 산돌고딕 Neo 볼드체" charset="0"/>
              <a:buChar char="◼"/>
            </a:pPr>
            <a:r>
              <a:rPr lang="en-US" altLang="en-US" sz="2039" dirty="0">
                <a:ea typeface="Helvetica Neue" charset="0"/>
                <a:cs typeface="Helvetica Neue" charset="0"/>
              </a:rPr>
              <a:t>MUV3 already running in technical run 2012.</a:t>
            </a:r>
          </a:p>
          <a:p>
            <a:pPr>
              <a:spcBef>
                <a:spcPts val="1195"/>
              </a:spcBef>
              <a:buClr>
                <a:srgbClr val="00039F"/>
              </a:buClr>
              <a:buSzPct val="93000"/>
              <a:buFont typeface="Apple SD 산돌고딕 Neo 볼드체" charset="0"/>
              <a:buChar char="◼"/>
            </a:pPr>
            <a:r>
              <a:rPr lang="en-US" altLang="en-US" sz="2039" dirty="0">
                <a:latin typeface="Helvetica Neue Medium" charset="0"/>
                <a:ea typeface="Helvetica Neue Medium" charset="0"/>
                <a:cs typeface="Helvetica Neue Medium" charset="0"/>
                <a:sym typeface="Helvetica Neue Medium" charset="0"/>
              </a:rPr>
              <a:t>Now:</a:t>
            </a:r>
            <a:r>
              <a:rPr lang="en-US" altLang="en-US" sz="2039" dirty="0">
                <a:ea typeface="Helvetica Neue" charset="0"/>
                <a:cs typeface="Helvetica Neue" charset="0"/>
              </a:rPr>
              <a:t> all scintillator tiles equipped with </a:t>
            </a:r>
            <a:r>
              <a:rPr lang="en-US" altLang="en-US" sz="2039" dirty="0" err="1">
                <a:ea typeface="Helvetica Neue" charset="0"/>
                <a:cs typeface="Helvetica Neue" charset="0"/>
              </a:rPr>
              <a:t>PMTs.</a:t>
            </a:r>
            <a:endParaRPr lang="en-US" altLang="en-US" sz="2039" dirty="0">
              <a:ea typeface="Helvetica Neue" charset="0"/>
              <a:cs typeface="Helvetica Neue" charset="0"/>
            </a:endParaRPr>
          </a:p>
          <a:p>
            <a:pPr>
              <a:spcBef>
                <a:spcPts val="1195"/>
              </a:spcBef>
              <a:buClr>
                <a:srgbClr val="00039F"/>
              </a:buClr>
              <a:buSzPct val="93000"/>
              <a:buFont typeface="Apple SD 산돌고딕 Neo 볼드체" charset="0"/>
              <a:buChar char="◼"/>
            </a:pPr>
            <a:r>
              <a:rPr lang="en-US" altLang="en-US" sz="2039" dirty="0">
                <a:ea typeface="Helvetica Neue" charset="0"/>
                <a:cs typeface="Helvetica Neue" charset="0"/>
              </a:rPr>
              <a:t>Still old NA48-AKL CFD read-out </a:t>
            </a:r>
            <a:r>
              <a:rPr lang="en-US" altLang="en-US" sz="2039" dirty="0">
                <a:solidFill>
                  <a:srgbClr val="008000"/>
                </a:solidFill>
                <a:ea typeface="Zapf Dingbats" charset="0"/>
                <a:cs typeface="Zapf Dingbats" charset="0"/>
              </a:rPr>
              <a:t>➜  </a:t>
            </a:r>
            <a:r>
              <a:rPr lang="en-US" altLang="en-US" sz="2039" dirty="0">
                <a:ea typeface="Helvetica Neue" charset="0"/>
                <a:cs typeface="Helvetica Neue" charset="0"/>
              </a:rPr>
              <a:t>Will be renewed for 2015 run.</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980728"/>
            <a:ext cx="3812977" cy="508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5"/>
          <p:cNvPicPr>
            <a:picLocks noChangeAspect="1" noChangeArrowheads="1"/>
          </p:cNvPicPr>
          <p:nvPr/>
        </p:nvPicPr>
        <p:blipFill>
          <a:blip r:embed="rId3" cstate="print"/>
          <a:srcRect/>
          <a:stretch>
            <a:fillRect/>
          </a:stretch>
        </p:blipFill>
        <p:spPr bwMode="auto">
          <a:xfrm>
            <a:off x="1043608" y="3573016"/>
            <a:ext cx="3255791" cy="3122901"/>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12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36" y="3031536"/>
            <a:ext cx="4934712" cy="3677112"/>
          </a:xfrm>
          <a:prstGeom prst="rect">
            <a:avLst/>
          </a:prstGeom>
        </p:spPr>
      </p:pic>
      <p:cxnSp>
        <p:nvCxnSpPr>
          <p:cNvPr id="12" name="Straight Connector 11"/>
          <p:cNvCxnSpPr/>
          <p:nvPr/>
        </p:nvCxnSpPr>
        <p:spPr>
          <a:xfrm flipV="1">
            <a:off x="685800" y="1799005"/>
            <a:ext cx="5248860" cy="15537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D:\TDAQ\Images\TEL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5980" y="249270"/>
            <a:ext cx="21717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DAQ\Images\Teras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3212976"/>
            <a:ext cx="2352666" cy="1574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rco\Desktop\tes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653136"/>
            <a:ext cx="2247900" cy="13412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7136" y="1627257"/>
            <a:ext cx="4934712" cy="707886"/>
          </a:xfrm>
          <a:prstGeom prst="rect">
            <a:avLst/>
          </a:prstGeom>
          <a:noFill/>
        </p:spPr>
        <p:txBody>
          <a:bodyPr wrap="square" rtlCol="0">
            <a:spAutoFit/>
          </a:bodyPr>
          <a:lstStyle/>
          <a:p>
            <a:pPr algn="ctr"/>
            <a:r>
              <a:rPr lang="it-IT" sz="2000" dirty="0" smtClean="0"/>
              <a:t>Key element for high-rate rare decay search</a:t>
            </a:r>
          </a:p>
          <a:p>
            <a:pPr algn="ctr"/>
            <a:r>
              <a:rPr lang="it-IT" sz="2000" dirty="0" smtClean="0"/>
              <a:t>Several innovative solutions</a:t>
            </a:r>
          </a:p>
        </p:txBody>
      </p:sp>
      <p:sp>
        <p:nvSpPr>
          <p:cNvPr id="14" name="TextBox 13"/>
          <p:cNvSpPr txBox="1"/>
          <p:nvPr/>
        </p:nvSpPr>
        <p:spPr>
          <a:xfrm>
            <a:off x="5004048" y="5934670"/>
            <a:ext cx="3096344" cy="923330"/>
          </a:xfrm>
          <a:prstGeom prst="rect">
            <a:avLst/>
          </a:prstGeom>
          <a:noFill/>
        </p:spPr>
        <p:txBody>
          <a:bodyPr wrap="square" rtlCol="0">
            <a:spAutoFit/>
          </a:bodyPr>
          <a:lstStyle/>
          <a:p>
            <a:pPr algn="ctr"/>
            <a:r>
              <a:rPr lang="it-IT" dirty="0" smtClean="0"/>
              <a:t>First test of real </a:t>
            </a:r>
          </a:p>
          <a:p>
            <a:pPr algn="ctr"/>
            <a:r>
              <a:rPr lang="it-IT" dirty="0" smtClean="0"/>
              <a:t>time use of GPUs in</a:t>
            </a:r>
          </a:p>
          <a:p>
            <a:pPr algn="ctr"/>
            <a:r>
              <a:rPr lang="it-IT" dirty="0" smtClean="0"/>
              <a:t> hardware trigger</a:t>
            </a:r>
          </a:p>
        </p:txBody>
      </p:sp>
      <p:cxnSp>
        <p:nvCxnSpPr>
          <p:cNvPr id="20" name="Straight Connector 19"/>
          <p:cNvCxnSpPr/>
          <p:nvPr/>
        </p:nvCxnSpPr>
        <p:spPr>
          <a:xfrm flipV="1">
            <a:off x="2362200" y="4021799"/>
            <a:ext cx="4409678" cy="651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 y="4870092"/>
            <a:ext cx="5095478" cy="816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676400" y="1799005"/>
            <a:ext cx="4258260" cy="15537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362200" y="1799005"/>
            <a:ext cx="3733800" cy="17061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229100" y="1799005"/>
            <a:ext cx="2019300" cy="15537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36096" y="2132856"/>
            <a:ext cx="2743200" cy="1200329"/>
          </a:xfrm>
          <a:prstGeom prst="rect">
            <a:avLst/>
          </a:prstGeom>
          <a:noFill/>
        </p:spPr>
        <p:txBody>
          <a:bodyPr wrap="square" rtlCol="0">
            <a:spAutoFit/>
          </a:bodyPr>
          <a:lstStyle/>
          <a:p>
            <a:pPr algn="ctr"/>
            <a:r>
              <a:rPr lang="it-IT" dirty="0" smtClean="0"/>
              <a:t>Full-digital integrated L0 hardware trigger on 10 MHz main data </a:t>
            </a:r>
            <a:br>
              <a:rPr lang="it-IT" dirty="0" smtClean="0"/>
            </a:br>
            <a:r>
              <a:rPr lang="it-IT" dirty="0" smtClean="0"/>
              <a:t>to 1 MHz readout</a:t>
            </a:r>
          </a:p>
        </p:txBody>
      </p:sp>
      <p:sp>
        <p:nvSpPr>
          <p:cNvPr id="16" name="Rectangle 15"/>
          <p:cNvSpPr/>
          <p:nvPr/>
        </p:nvSpPr>
        <p:spPr>
          <a:xfrm>
            <a:off x="179512" y="260648"/>
            <a:ext cx="5012911" cy="1261884"/>
          </a:xfrm>
          <a:prstGeom prst="rect">
            <a:avLst/>
          </a:prstGeom>
        </p:spPr>
        <p:txBody>
          <a:bodyPr wrap="none">
            <a:spAutoFit/>
          </a:bodyPr>
          <a:lstStyle/>
          <a:p>
            <a:r>
              <a:rPr lang="en-US" sz="38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a typeface="+mj-ea"/>
                <a:cs typeface="+mj-cs"/>
              </a:rPr>
              <a:t>Trigger and Data </a:t>
            </a:r>
          </a:p>
          <a:p>
            <a:r>
              <a:rPr lang="en-US" sz="38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a typeface="+mj-ea"/>
                <a:cs typeface="+mj-cs"/>
              </a:rPr>
              <a:t>Acquisition (TDAQ) </a:t>
            </a:r>
            <a:endParaRPr lang="en-US"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6171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024779" y="974406"/>
            <a:ext cx="5886923" cy="192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80000"/>
              </a:lnSpc>
              <a:buNone/>
            </a:pPr>
            <a:r>
              <a:rPr lang="en-US" sz="2400" b="1" dirty="0" smtClean="0">
                <a:solidFill>
                  <a:srgbClr val="0070C0"/>
                </a:solidFill>
                <a:latin typeface="Calibri" pitchFamily="34" charset="0"/>
              </a:rPr>
              <a:t>TEL62</a:t>
            </a:r>
            <a:r>
              <a:rPr lang="en-US" sz="2400" dirty="0" smtClean="0">
                <a:latin typeface="Calibri" pitchFamily="34" charset="0"/>
              </a:rPr>
              <a:t> systems (</a:t>
            </a:r>
            <a:r>
              <a:rPr lang="en-US" sz="2400" b="1" dirty="0" smtClean="0">
                <a:latin typeface="Calibri" pitchFamily="34" charset="0"/>
              </a:rPr>
              <a:t>KTAG, CHANTI, LAV, CHOD, RICH, MUV3</a:t>
            </a:r>
            <a:r>
              <a:rPr lang="en-US" sz="2400" dirty="0" smtClean="0">
                <a:latin typeface="Calibri" pitchFamily="34" charset="0"/>
              </a:rPr>
              <a:t>): production completed, all detectors equipped</a:t>
            </a:r>
            <a:br>
              <a:rPr lang="en-US" sz="2400" dirty="0" smtClean="0">
                <a:latin typeface="Calibri" pitchFamily="34" charset="0"/>
              </a:rPr>
            </a:br>
            <a:r>
              <a:rPr lang="en-US" sz="2400" dirty="0" smtClean="0">
                <a:latin typeface="Calibri" pitchFamily="34" charset="0"/>
              </a:rPr>
              <a:t>High-rate firmware debugging</a:t>
            </a:r>
            <a:br>
              <a:rPr lang="en-US" sz="2400" dirty="0" smtClean="0">
                <a:latin typeface="Calibri" pitchFamily="34" charset="0"/>
              </a:rPr>
            </a:br>
            <a:r>
              <a:rPr lang="en-US" sz="2400" dirty="0" smtClean="0">
                <a:latin typeface="Calibri" pitchFamily="34" charset="0"/>
              </a:rPr>
              <a:t>Full integration in run control system</a:t>
            </a:r>
            <a:br>
              <a:rPr lang="en-US" sz="2400" dirty="0" smtClean="0">
                <a:latin typeface="Calibri" pitchFamily="34" charset="0"/>
              </a:rPr>
            </a:br>
            <a:r>
              <a:rPr lang="en-US" sz="2400" dirty="0" smtClean="0">
                <a:latin typeface="Calibri" pitchFamily="34" charset="0"/>
              </a:rPr>
              <a:t>Stable in current reduced-rate data-taking</a:t>
            </a:r>
          </a:p>
        </p:txBody>
      </p:sp>
      <p:sp>
        <p:nvSpPr>
          <p:cNvPr id="7" name="Rectangle 3"/>
          <p:cNvSpPr txBox="1">
            <a:spLocks noChangeArrowheads="1"/>
          </p:cNvSpPr>
          <p:nvPr/>
        </p:nvSpPr>
        <p:spPr bwMode="auto">
          <a:xfrm>
            <a:off x="199502" y="2531356"/>
            <a:ext cx="7431491"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80000"/>
              </a:lnSpc>
              <a:buNone/>
            </a:pPr>
            <a:r>
              <a:rPr lang="en-US" sz="2400" dirty="0" smtClean="0">
                <a:latin typeface="Calibri" pitchFamily="34" charset="0"/>
              </a:rPr>
              <a:t/>
            </a:r>
            <a:br>
              <a:rPr lang="en-US" sz="2400" dirty="0" smtClean="0">
                <a:latin typeface="Calibri" pitchFamily="34" charset="0"/>
              </a:rPr>
            </a:br>
            <a:r>
              <a:rPr lang="en-US" sz="2400" b="1" dirty="0" err="1" smtClean="0">
                <a:solidFill>
                  <a:srgbClr val="0070C0"/>
                </a:solidFill>
                <a:latin typeface="Calibri" pitchFamily="34" charset="0"/>
              </a:rPr>
              <a:t>LKr</a:t>
            </a:r>
            <a:r>
              <a:rPr lang="en-US" sz="2400" dirty="0" smtClean="0">
                <a:solidFill>
                  <a:srgbClr val="0070C0"/>
                </a:solidFill>
                <a:latin typeface="Calibri" pitchFamily="34" charset="0"/>
              </a:rPr>
              <a:t>:</a:t>
            </a:r>
            <a:r>
              <a:rPr lang="en-US" sz="2400" dirty="0" smtClean="0">
                <a:latin typeface="Calibri" pitchFamily="34" charset="0"/>
              </a:rPr>
              <a:t> fully deployed, incremental firmware developments,</a:t>
            </a:r>
            <a:br>
              <a:rPr lang="en-US" sz="2400" dirty="0" smtClean="0">
                <a:latin typeface="Calibri" pitchFamily="34" charset="0"/>
              </a:rPr>
            </a:br>
            <a:r>
              <a:rPr lang="en-US" sz="2400" dirty="0" smtClean="0">
                <a:latin typeface="Calibri" pitchFamily="34" charset="0"/>
              </a:rPr>
              <a:t>also used for MUV2</a:t>
            </a:r>
            <a:br>
              <a:rPr lang="en-US" sz="2400" dirty="0" smtClean="0">
                <a:latin typeface="Calibri" pitchFamily="34" charset="0"/>
              </a:rPr>
            </a:br>
            <a:r>
              <a:rPr lang="en-US" sz="2400" b="1" dirty="0" smtClean="0">
                <a:solidFill>
                  <a:srgbClr val="0070C0"/>
                </a:solidFill>
                <a:latin typeface="Calibri" pitchFamily="34" charset="0"/>
              </a:rPr>
              <a:t>Straws</a:t>
            </a:r>
            <a:r>
              <a:rPr lang="en-US" sz="2400" dirty="0" smtClean="0">
                <a:solidFill>
                  <a:srgbClr val="0070C0"/>
                </a:solidFill>
                <a:latin typeface="Calibri" pitchFamily="34" charset="0"/>
              </a:rPr>
              <a:t>:</a:t>
            </a:r>
            <a:r>
              <a:rPr lang="en-US" sz="2400" dirty="0" smtClean="0">
                <a:latin typeface="Calibri" pitchFamily="34" charset="0"/>
              </a:rPr>
              <a:t> Read out in zero-bias mode </a:t>
            </a:r>
            <a:br>
              <a:rPr lang="en-US" sz="2400" dirty="0" smtClean="0">
                <a:latin typeface="Calibri" pitchFamily="34" charset="0"/>
              </a:rPr>
            </a:br>
            <a:r>
              <a:rPr lang="en-US" sz="2400" b="1" dirty="0" smtClean="0">
                <a:solidFill>
                  <a:srgbClr val="0070C0"/>
                </a:solidFill>
                <a:latin typeface="Calibri" pitchFamily="34" charset="0"/>
              </a:rPr>
              <a:t>GTK</a:t>
            </a:r>
            <a:r>
              <a:rPr lang="en-US" sz="2400" dirty="0" smtClean="0">
                <a:solidFill>
                  <a:srgbClr val="0070C0"/>
                </a:solidFill>
                <a:latin typeface="Calibri" pitchFamily="34" charset="0"/>
              </a:rPr>
              <a:t>:</a:t>
            </a:r>
            <a:r>
              <a:rPr lang="en-US" sz="2400" dirty="0" smtClean="0">
                <a:latin typeface="Calibri" pitchFamily="34" charset="0"/>
              </a:rPr>
              <a:t> in deployment and testing on beam</a:t>
            </a:r>
            <a:br>
              <a:rPr lang="en-US" sz="2400" dirty="0" smtClean="0">
                <a:latin typeface="Calibri" pitchFamily="34" charset="0"/>
              </a:rPr>
            </a:br>
            <a:r>
              <a:rPr lang="en-US" sz="2400" b="1" dirty="0" smtClean="0">
                <a:solidFill>
                  <a:srgbClr val="0070C0"/>
                </a:solidFill>
                <a:latin typeface="Calibri" pitchFamily="34" charset="0"/>
              </a:rPr>
              <a:t>SAC/IRC</a:t>
            </a:r>
            <a:r>
              <a:rPr lang="en-US" sz="2400" dirty="0" smtClean="0">
                <a:latin typeface="Calibri" pitchFamily="34" charset="0"/>
              </a:rPr>
              <a:t>: temporarily using TEL62, FADC system in preparation</a:t>
            </a:r>
          </a:p>
          <a:p>
            <a:pPr marL="0" indent="0" eaLnBrk="1" hangingPunct="1">
              <a:lnSpc>
                <a:spcPct val="80000"/>
              </a:lnSpc>
              <a:buNone/>
            </a:pPr>
            <a:endParaRPr lang="en-US" sz="2400" dirty="0" smtClean="0">
              <a:latin typeface="Calibri" pitchFamily="34" charset="0"/>
            </a:endParaRPr>
          </a:p>
        </p:txBody>
      </p:sp>
      <p:sp>
        <p:nvSpPr>
          <p:cNvPr id="8" name="Rectangle 3"/>
          <p:cNvSpPr txBox="1">
            <a:spLocks noChangeArrowheads="1"/>
          </p:cNvSpPr>
          <p:nvPr/>
        </p:nvSpPr>
        <p:spPr bwMode="auto">
          <a:xfrm>
            <a:off x="199502" y="4807945"/>
            <a:ext cx="8712200"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80000"/>
              </a:lnSpc>
              <a:buNone/>
            </a:pPr>
            <a:r>
              <a:rPr lang="en-US" sz="2400" b="1" dirty="0" smtClean="0">
                <a:solidFill>
                  <a:srgbClr val="0070C0"/>
                </a:solidFill>
                <a:latin typeface="Calibri" pitchFamily="34" charset="0"/>
              </a:rPr>
              <a:t>L0 trigger</a:t>
            </a:r>
            <a:r>
              <a:rPr lang="en-US" sz="2400" dirty="0" smtClean="0">
                <a:latin typeface="Calibri" pitchFamily="34" charset="0"/>
              </a:rPr>
              <a:t>: </a:t>
            </a:r>
            <a:r>
              <a:rPr lang="en-US" sz="2400" b="1" dirty="0" smtClean="0">
                <a:latin typeface="Calibri" pitchFamily="34" charset="0"/>
              </a:rPr>
              <a:t>L0 Processor</a:t>
            </a:r>
            <a:r>
              <a:rPr lang="en-US" sz="2400" dirty="0" smtClean="0">
                <a:latin typeface="Calibri" pitchFamily="34" charset="0"/>
              </a:rPr>
              <a:t> active with basic functionality, </a:t>
            </a:r>
            <a:br>
              <a:rPr lang="en-US" sz="2400" dirty="0" smtClean="0">
                <a:latin typeface="Calibri" pitchFamily="34" charset="0"/>
              </a:rPr>
            </a:br>
            <a:r>
              <a:rPr lang="en-US" sz="2400" dirty="0" smtClean="0">
                <a:latin typeface="Calibri" pitchFamily="34" charset="0"/>
              </a:rPr>
              <a:t>currently running with analogue trigger inputs </a:t>
            </a:r>
            <a:br>
              <a:rPr lang="en-US" sz="2400" dirty="0" smtClean="0">
                <a:latin typeface="Calibri" pitchFamily="34" charset="0"/>
              </a:rPr>
            </a:br>
            <a:r>
              <a:rPr lang="en-US" sz="2400" dirty="0" smtClean="0">
                <a:latin typeface="Calibri" pitchFamily="34" charset="0"/>
              </a:rPr>
              <a:t>Digital single-board </a:t>
            </a:r>
            <a:r>
              <a:rPr lang="en-US" sz="2400" b="1" dirty="0" smtClean="0">
                <a:latin typeface="Calibri" pitchFamily="34" charset="0"/>
              </a:rPr>
              <a:t>L0 primitives</a:t>
            </a:r>
            <a:r>
              <a:rPr lang="en-US" sz="2400" dirty="0" smtClean="0">
                <a:latin typeface="Calibri" pitchFamily="34" charset="0"/>
              </a:rPr>
              <a:t> LAV, CHOD, RICH, MUV3:</a:t>
            </a:r>
          </a:p>
          <a:p>
            <a:pPr marL="0" indent="0" eaLnBrk="1" hangingPunct="1">
              <a:lnSpc>
                <a:spcPct val="80000"/>
              </a:lnSpc>
              <a:buNone/>
            </a:pPr>
            <a:r>
              <a:rPr lang="en-US" sz="2400" dirty="0" smtClean="0">
                <a:latin typeface="Calibri" pitchFamily="34" charset="0"/>
              </a:rPr>
              <a:t>ready for testing, multiple-board connection being implemented</a:t>
            </a:r>
            <a:br>
              <a:rPr lang="en-US" sz="2400" dirty="0" smtClean="0">
                <a:latin typeface="Calibri" pitchFamily="34" charset="0"/>
              </a:rPr>
            </a:br>
            <a:r>
              <a:rPr lang="en-US" sz="2400" dirty="0" smtClean="0">
                <a:latin typeface="Calibri" pitchFamily="34" charset="0"/>
              </a:rPr>
              <a:t>Partial deployment of </a:t>
            </a:r>
            <a:r>
              <a:rPr lang="en-US" sz="2400" b="1" dirty="0" err="1" smtClean="0">
                <a:latin typeface="Calibri" pitchFamily="34" charset="0"/>
              </a:rPr>
              <a:t>LKr</a:t>
            </a:r>
            <a:r>
              <a:rPr lang="en-US" sz="2400" b="1" dirty="0" smtClean="0">
                <a:latin typeface="Calibri" pitchFamily="34" charset="0"/>
              </a:rPr>
              <a:t>/L0</a:t>
            </a:r>
            <a:r>
              <a:rPr lang="en-US" sz="2400" dirty="0" smtClean="0">
                <a:latin typeface="Calibri" pitchFamily="34" charset="0"/>
              </a:rPr>
              <a:t> trigger</a:t>
            </a:r>
            <a:br>
              <a:rPr lang="en-US" sz="2400" dirty="0" smtClean="0">
                <a:latin typeface="Calibri" pitchFamily="34" charset="0"/>
              </a:rPr>
            </a:br>
            <a:r>
              <a:rPr lang="en-US" sz="2400" b="1" dirty="0" smtClean="0">
                <a:solidFill>
                  <a:srgbClr val="0070C0"/>
                </a:solidFill>
                <a:latin typeface="Calibri" pitchFamily="34" charset="0"/>
              </a:rPr>
              <a:t>L1/L2 Farm</a:t>
            </a:r>
            <a:r>
              <a:rPr lang="en-US" sz="2400" dirty="0" smtClean="0">
                <a:latin typeface="Calibri" pitchFamily="34" charset="0"/>
              </a:rPr>
              <a:t>: stably working at low rates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851" y="687625"/>
            <a:ext cx="2636832" cy="1913830"/>
          </a:xfrm>
          <a:prstGeom prst="rect">
            <a:avLst/>
          </a:prstGeom>
        </p:spPr>
      </p:pic>
      <p:sp>
        <p:nvSpPr>
          <p:cNvPr id="2" name="Rectangle 1"/>
          <p:cNvSpPr/>
          <p:nvPr/>
        </p:nvSpPr>
        <p:spPr>
          <a:xfrm>
            <a:off x="2286000" y="3105835"/>
            <a:ext cx="4572000" cy="369332"/>
          </a:xfrm>
          <a:prstGeom prst="rect">
            <a:avLst/>
          </a:prstGeom>
        </p:spPr>
        <p:txBody>
          <a:bodyPr>
            <a:spAutoFit/>
          </a:bodyPr>
          <a:lstStyle/>
          <a:p>
            <a:r>
              <a:rPr lang="en-US"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 </a:t>
            </a:r>
            <a:endParaRPr lang="en-US" dirty="0"/>
          </a:p>
        </p:txBody>
      </p:sp>
      <p:sp>
        <p:nvSpPr>
          <p:cNvPr id="6" name="Rectangle 5"/>
          <p:cNvSpPr/>
          <p:nvPr/>
        </p:nvSpPr>
        <p:spPr>
          <a:xfrm>
            <a:off x="755576" y="53656"/>
            <a:ext cx="6693155" cy="677108"/>
          </a:xfrm>
          <a:prstGeom prst="rect">
            <a:avLst/>
          </a:prstGeom>
        </p:spPr>
        <p:txBody>
          <a:bodyPr wrap="square">
            <a:spAutoFit/>
          </a:bodyPr>
          <a:lstStyle/>
          <a:p>
            <a:pPr lvl="0"/>
            <a:r>
              <a:rPr lang="en-US" sz="3800" b="1" cap="all"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TDAQ STATUS</a:t>
            </a:r>
            <a:endParaRPr lang="en-US" sz="3800" b="1" cap="all"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1844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062"/>
            <a:ext cx="7239000" cy="660688"/>
          </a:xfrm>
        </p:spPr>
        <p:txBody>
          <a:bodyPr/>
          <a:lstStyle/>
          <a:p>
            <a:r>
              <a:rPr lang="en-US" dirty="0" smtClean="0"/>
              <a:t>NA62 RUN 2014: </a:t>
            </a:r>
            <a:r>
              <a:rPr lang="en-US" dirty="0" smtClean="0"/>
              <a:t>Summary</a:t>
            </a:r>
            <a:endParaRPr lang="en-US" dirty="0"/>
          </a:p>
        </p:txBody>
      </p:sp>
      <p:sp>
        <p:nvSpPr>
          <p:cNvPr id="3" name="Content Placeholder 2"/>
          <p:cNvSpPr>
            <a:spLocks noGrp="1"/>
          </p:cNvSpPr>
          <p:nvPr>
            <p:ph idx="1"/>
          </p:nvPr>
        </p:nvSpPr>
        <p:spPr>
          <a:xfrm>
            <a:off x="467544" y="1268760"/>
            <a:ext cx="7239000" cy="4987936"/>
          </a:xfrm>
        </p:spPr>
        <p:txBody>
          <a:bodyPr>
            <a:normAutofit lnSpcReduction="10000"/>
          </a:bodyPr>
          <a:lstStyle/>
          <a:p>
            <a:r>
              <a:rPr lang="en-US" dirty="0" smtClean="0"/>
              <a:t>The baseline (TD) detector (except MUV1) </a:t>
            </a:r>
            <a:r>
              <a:rPr lang="en-US" dirty="0" smtClean="0"/>
              <a:t>has</a:t>
            </a:r>
            <a:r>
              <a:rPr lang="en-US" dirty="0" smtClean="0"/>
              <a:t> been </a:t>
            </a:r>
            <a:r>
              <a:rPr lang="en-US" dirty="0" smtClean="0"/>
              <a:t>commissioned with </a:t>
            </a:r>
            <a:r>
              <a:rPr lang="en-US" dirty="0" smtClean="0"/>
              <a:t>beam</a:t>
            </a:r>
          </a:p>
          <a:p>
            <a:endParaRPr lang="en-US" dirty="0" smtClean="0"/>
          </a:p>
          <a:p>
            <a:r>
              <a:rPr lang="en-US" dirty="0" smtClean="0"/>
              <a:t>Detector is in good shape. We will </a:t>
            </a:r>
            <a:r>
              <a:rPr lang="en-US" dirty="0" err="1" smtClean="0"/>
              <a:t>analize</a:t>
            </a:r>
            <a:r>
              <a:rPr lang="en-US" dirty="0" smtClean="0"/>
              <a:t> our first data to fully understand the detector itself and get ready for 2015 beam</a:t>
            </a:r>
            <a:endParaRPr lang="en-US" dirty="0" smtClean="0"/>
          </a:p>
          <a:p>
            <a:pPr marL="0" indent="0">
              <a:buNone/>
            </a:pPr>
            <a:endParaRPr lang="en-US" dirty="0" smtClean="0"/>
          </a:p>
          <a:p>
            <a:r>
              <a:rPr lang="en-US" dirty="0" smtClean="0"/>
              <a:t>With NA62 starting,  CERN is again exploring the Standard Model  using high intensity </a:t>
            </a:r>
            <a:r>
              <a:rPr lang="en-US" dirty="0" err="1" smtClean="0"/>
              <a:t>Kaon</a:t>
            </a:r>
            <a:r>
              <a:rPr lang="en-US" dirty="0" smtClean="0"/>
              <a:t> beams. This newly built apparatus  is  an attractive long-term facility to search for new physics </a:t>
            </a:r>
          </a:p>
          <a:p>
            <a:pPr marL="0" indent="0">
              <a:buNone/>
            </a:pPr>
            <a:endParaRPr lang="en-US"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5EFFBCC-6807-4576-9969-BFDF957774E8}" type="slidenum">
              <a:rPr lang="en-US" smtClean="0">
                <a:solidFill>
                  <a:prstClr val="white"/>
                </a:solidFill>
              </a:rPr>
              <a:pPr/>
              <a:t>46</a:t>
            </a:fld>
            <a:endParaRPr lang="en-US">
              <a:solidFill>
                <a:prstClr val="white"/>
              </a:solidFill>
            </a:endParaRPr>
          </a:p>
        </p:txBody>
      </p:sp>
      <p:sp>
        <p:nvSpPr>
          <p:cNvPr id="5" name="Titolo 4"/>
          <p:cNvSpPr>
            <a:spLocks noGrp="1"/>
          </p:cNvSpPr>
          <p:nvPr>
            <p:ph type="title"/>
          </p:nvPr>
        </p:nvSpPr>
        <p:spPr/>
        <p:txBody>
          <a:bodyPr/>
          <a:lstStyle/>
          <a:p>
            <a:r>
              <a:rPr lang="it-IT" dirty="0" err="1" smtClean="0"/>
              <a:t>Outline</a:t>
            </a:r>
            <a:endParaRPr lang="it-IT" dirty="0"/>
          </a:p>
        </p:txBody>
      </p:sp>
      <p:sp>
        <p:nvSpPr>
          <p:cNvPr id="6" name="CasellaDiTesto 5"/>
          <p:cNvSpPr txBox="1"/>
          <p:nvPr/>
        </p:nvSpPr>
        <p:spPr>
          <a:xfrm>
            <a:off x="683568" y="1988840"/>
            <a:ext cx="5396029" cy="2554545"/>
          </a:xfrm>
          <a:prstGeom prst="rect">
            <a:avLst/>
          </a:prstGeom>
          <a:noFill/>
        </p:spPr>
        <p:txBody>
          <a:bodyPr wrap="none" rtlCol="0">
            <a:spAutoFit/>
          </a:bodyPr>
          <a:lstStyle/>
          <a:p>
            <a:pPr marL="285750" indent="-285750">
              <a:buFont typeface="Arial" panose="020B0604020202020204" pitchFamily="34" charset="0"/>
              <a:buChar char="•"/>
            </a:pPr>
            <a:r>
              <a:rPr lang="it-IT" sz="3200" dirty="0" smtClean="0">
                <a:solidFill>
                  <a:prstClr val="white">
                    <a:lumMod val="65000"/>
                  </a:prstClr>
                </a:solidFill>
              </a:rPr>
              <a:t>NA62 postcard</a:t>
            </a:r>
          </a:p>
          <a:p>
            <a:pPr marL="285750" indent="-285750">
              <a:buFont typeface="Arial" panose="020B0604020202020204" pitchFamily="34" charset="0"/>
              <a:buChar char="•"/>
            </a:pPr>
            <a:r>
              <a:rPr lang="it-IT" sz="3200" dirty="0" smtClean="0">
                <a:solidFill>
                  <a:prstClr val="white">
                    <a:lumMod val="65000"/>
                  </a:prstClr>
                </a:solidFill>
              </a:rPr>
              <a:t>Attività napoletane 2014</a:t>
            </a:r>
          </a:p>
          <a:p>
            <a:pPr marL="285750" indent="-285750">
              <a:buFont typeface="Arial" panose="020B0604020202020204" pitchFamily="34" charset="0"/>
              <a:buChar char="•"/>
            </a:pPr>
            <a:r>
              <a:rPr lang="it-IT" sz="3200" dirty="0" err="1" smtClean="0">
                <a:solidFill>
                  <a:prstClr val="white">
                    <a:lumMod val="65000"/>
                  </a:prstClr>
                </a:solidFill>
              </a:rPr>
              <a:t>Run</a:t>
            </a:r>
            <a:r>
              <a:rPr lang="it-IT" sz="3200" dirty="0" smtClean="0">
                <a:solidFill>
                  <a:prstClr val="white">
                    <a:lumMod val="65000"/>
                  </a:prstClr>
                </a:solidFill>
              </a:rPr>
              <a:t> 2014</a:t>
            </a:r>
          </a:p>
          <a:p>
            <a:pPr marL="285750" indent="-285750">
              <a:buFont typeface="Arial" panose="020B0604020202020204" pitchFamily="34" charset="0"/>
              <a:buChar char="•"/>
            </a:pPr>
            <a:r>
              <a:rPr lang="it-IT" sz="3200" dirty="0" smtClean="0">
                <a:solidFill>
                  <a:prstClr val="white"/>
                </a:solidFill>
              </a:rPr>
              <a:t>Prospettive 2015</a:t>
            </a:r>
          </a:p>
          <a:p>
            <a:pPr marL="285750" indent="-285750">
              <a:buFont typeface="Arial" panose="020B0604020202020204" pitchFamily="34" charset="0"/>
              <a:buChar char="•"/>
            </a:pPr>
            <a:r>
              <a:rPr lang="it-IT" sz="3200" dirty="0" smtClean="0">
                <a:solidFill>
                  <a:prstClr val="white">
                    <a:lumMod val="65000"/>
                  </a:prstClr>
                </a:solidFill>
              </a:rPr>
              <a:t>Uno sguardo al futuro</a:t>
            </a:r>
          </a:p>
        </p:txBody>
      </p:sp>
    </p:spTree>
    <p:extLst>
      <p:ext uri="{BB962C8B-B14F-4D97-AF65-F5344CB8AC3E}">
        <p14:creationId xmlns:p14="http://schemas.microsoft.com/office/powerpoint/2010/main" val="2549900315"/>
      </p:ext>
    </p:extLst>
  </p:cSld>
  <p:clrMapOvr>
    <a:masterClrMapping/>
  </p:clrMapOvr>
  <p:transition spd="slow" advTm="45160">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7239000" cy="588680"/>
          </a:xfrm>
        </p:spPr>
        <p:txBody>
          <a:bodyPr/>
          <a:lstStyle/>
          <a:p>
            <a:r>
              <a:rPr lang="en-US" dirty="0" smtClean="0"/>
              <a:t>OUTLOOK 2015 NA62</a:t>
            </a:r>
            <a:endParaRPr lang="en-GB" dirty="0"/>
          </a:p>
        </p:txBody>
      </p:sp>
      <p:sp>
        <p:nvSpPr>
          <p:cNvPr id="3" name="Content Placeholder 2"/>
          <p:cNvSpPr>
            <a:spLocks noGrp="1"/>
          </p:cNvSpPr>
          <p:nvPr>
            <p:ph idx="1"/>
          </p:nvPr>
        </p:nvSpPr>
        <p:spPr>
          <a:xfrm>
            <a:off x="457200" y="1268760"/>
            <a:ext cx="7239000" cy="4846320"/>
          </a:xfrm>
        </p:spPr>
        <p:txBody>
          <a:bodyPr>
            <a:normAutofit lnSpcReduction="10000"/>
          </a:bodyPr>
          <a:lstStyle/>
          <a:p>
            <a:r>
              <a:rPr lang="en-US" dirty="0"/>
              <a:t>O</a:t>
            </a:r>
            <a:r>
              <a:rPr lang="en-US" dirty="0" smtClean="0"/>
              <a:t>perate </a:t>
            </a:r>
            <a:r>
              <a:rPr lang="en-US" dirty="0"/>
              <a:t>the experiment safely and </a:t>
            </a:r>
            <a:r>
              <a:rPr lang="en-US" dirty="0" smtClean="0"/>
              <a:t>efficiency</a:t>
            </a:r>
            <a:endParaRPr lang="en-US" dirty="0"/>
          </a:p>
          <a:p>
            <a:r>
              <a:rPr lang="en-US" dirty="0" smtClean="0"/>
              <a:t>Data reduction and analysis preparations </a:t>
            </a:r>
            <a:endParaRPr lang="en-US" dirty="0"/>
          </a:p>
          <a:p>
            <a:r>
              <a:rPr lang="en-US" dirty="0" smtClean="0"/>
              <a:t>Beam Request 2015: </a:t>
            </a:r>
          </a:p>
          <a:p>
            <a:pPr marL="0" indent="0">
              <a:buNone/>
            </a:pPr>
            <a:r>
              <a:rPr lang="en-US" dirty="0" smtClean="0"/>
              <a:t>We </a:t>
            </a:r>
            <a:r>
              <a:rPr lang="en-US" dirty="0"/>
              <a:t>request as much as possible proton time in 2015. We understand that the start date is related to the completion of the ventilation system in ECN3 (June 30). Should the ventilation system be ready before, NA62 would like to profit from the early SPS start up. We are very interested to continue to take data with protons until the End of Physics (December 14, 2015). </a:t>
            </a:r>
            <a:endParaRPr lang="en-GB" dirty="0"/>
          </a:p>
          <a:p>
            <a:endParaRPr lang="en-US" dirty="0"/>
          </a:p>
          <a:p>
            <a:pPr lvl="1"/>
            <a:endParaRPr lang="en-GB" dirty="0"/>
          </a:p>
          <a:p>
            <a:endParaRPr lang="en-GB"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6"/>
          <p:cNvSpPr txBox="1"/>
          <p:nvPr/>
        </p:nvSpPr>
        <p:spPr>
          <a:xfrm>
            <a:off x="4142507" y="5951021"/>
            <a:ext cx="3885877"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rPr>
              <a:t> </a:t>
            </a:r>
            <a:r>
              <a:rPr lang="en-US" dirty="0">
                <a:solidFill>
                  <a:schemeClr val="bg1"/>
                </a:solidFill>
              </a:rPr>
              <a:t>L</a:t>
            </a:r>
            <a:r>
              <a:rPr lang="en-US" dirty="0" smtClean="0">
                <a:solidFill>
                  <a:schemeClr val="bg1"/>
                </a:solidFill>
              </a:rPr>
              <a:t>ikely beam time for NA62 in 2015:</a:t>
            </a:r>
          </a:p>
          <a:p>
            <a:r>
              <a:rPr lang="en-US" dirty="0" smtClean="0">
                <a:solidFill>
                  <a:schemeClr val="bg1"/>
                </a:solidFill>
              </a:rPr>
              <a:t>             July 1</a:t>
            </a:r>
            <a:r>
              <a:rPr lang="en-US" baseline="30000" dirty="0" smtClean="0">
                <a:solidFill>
                  <a:schemeClr val="bg1"/>
                </a:solidFill>
              </a:rPr>
              <a:t>st</a:t>
            </a:r>
            <a:r>
              <a:rPr lang="en-US" dirty="0" smtClean="0">
                <a:solidFill>
                  <a:schemeClr val="bg1"/>
                </a:solidFill>
              </a:rPr>
              <a:t> – November 15</a:t>
            </a:r>
            <a:r>
              <a:rPr lang="en-US" baseline="30000" dirty="0" smtClean="0">
                <a:solidFill>
                  <a:schemeClr val="bg1"/>
                </a:solidFill>
              </a:rPr>
              <a:t>th</a:t>
            </a:r>
            <a:r>
              <a:rPr lang="en-US" dirty="0" smtClean="0">
                <a:solidFill>
                  <a:schemeClr val="bg1"/>
                </a:solidFill>
              </a:rPr>
              <a:t> </a:t>
            </a:r>
            <a:endParaRPr lang="en-GB" dirty="0">
              <a:solidFill>
                <a:schemeClr val="bg1"/>
              </a:solidFill>
            </a:endParaRPr>
          </a:p>
        </p:txBody>
      </p:sp>
    </p:spTree>
    <p:extLst>
      <p:ext uri="{BB962C8B-B14F-4D97-AF65-F5344CB8AC3E}">
        <p14:creationId xmlns:p14="http://schemas.microsoft.com/office/powerpoint/2010/main" val="2226756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7239000" cy="588680"/>
          </a:xfrm>
        </p:spPr>
        <p:txBody>
          <a:bodyPr/>
          <a:lstStyle/>
          <a:p>
            <a:r>
              <a:rPr lang="en-US" dirty="0" smtClean="0"/>
              <a:t>OUTLOOK 2015 NA62-NA</a:t>
            </a:r>
            <a:endParaRPr lang="en-GB" dirty="0"/>
          </a:p>
        </p:txBody>
      </p:sp>
      <p:sp>
        <p:nvSpPr>
          <p:cNvPr id="3" name="Content Placeholder 2"/>
          <p:cNvSpPr>
            <a:spLocks noGrp="1"/>
          </p:cNvSpPr>
          <p:nvPr>
            <p:ph idx="1"/>
          </p:nvPr>
        </p:nvSpPr>
        <p:spPr>
          <a:xfrm>
            <a:off x="457200" y="1268760"/>
            <a:ext cx="7239000" cy="4846320"/>
          </a:xfrm>
        </p:spPr>
        <p:txBody>
          <a:bodyPr>
            <a:normAutofit/>
          </a:bodyPr>
          <a:lstStyle/>
          <a:p>
            <a:r>
              <a:rPr lang="en-US" dirty="0" err="1" smtClean="0"/>
              <a:t>Mantenere</a:t>
            </a:r>
            <a:r>
              <a:rPr lang="en-US" dirty="0" smtClean="0"/>
              <a:t> </a:t>
            </a:r>
            <a:r>
              <a:rPr lang="en-US" dirty="0" err="1" smtClean="0"/>
              <a:t>responsabilità</a:t>
            </a:r>
            <a:r>
              <a:rPr lang="en-US" dirty="0" smtClean="0"/>
              <a:t> CHANTI (</a:t>
            </a:r>
            <a:r>
              <a:rPr lang="en-US" dirty="0" err="1" smtClean="0"/>
              <a:t>nel</a:t>
            </a:r>
            <a:r>
              <a:rPr lang="en-US" dirty="0" smtClean="0"/>
              <a:t> 2014 detector experts on call : D. Di Filippo-</a:t>
            </a:r>
            <a:r>
              <a:rPr lang="en-US" dirty="0" err="1" smtClean="0"/>
              <a:t>P.Massarotti</a:t>
            </a:r>
            <a:r>
              <a:rPr lang="en-US" dirty="0" smtClean="0"/>
              <a:t>-</a:t>
            </a:r>
            <a:r>
              <a:rPr lang="en-US" dirty="0" err="1" smtClean="0"/>
              <a:t>M.Mirra</a:t>
            </a:r>
            <a:r>
              <a:rPr lang="en-US" dirty="0" smtClean="0"/>
              <a:t>)</a:t>
            </a:r>
            <a:endParaRPr lang="en-US" dirty="0"/>
          </a:p>
          <a:p>
            <a:r>
              <a:rPr lang="en-US" dirty="0" err="1" smtClean="0"/>
              <a:t>Integrazione</a:t>
            </a:r>
            <a:r>
              <a:rPr lang="en-US" dirty="0" smtClean="0"/>
              <a:t> CHANTI DCS (</a:t>
            </a:r>
            <a:r>
              <a:rPr lang="en-US" dirty="0" err="1" smtClean="0"/>
              <a:t>attualmente</a:t>
            </a:r>
            <a:r>
              <a:rPr lang="en-US" dirty="0" smtClean="0"/>
              <a:t> standalone)</a:t>
            </a:r>
            <a:r>
              <a:rPr lang="en-US" dirty="0" smtClean="0"/>
              <a:t> </a:t>
            </a:r>
            <a:endParaRPr lang="en-US" dirty="0"/>
          </a:p>
          <a:p>
            <a:r>
              <a:rPr lang="en-US" dirty="0" smtClean="0"/>
              <a:t>CHANTI Dedicated firmware (trigger?)</a:t>
            </a:r>
          </a:p>
          <a:p>
            <a:r>
              <a:rPr lang="en-US" dirty="0" err="1" smtClean="0"/>
              <a:t>Completamento</a:t>
            </a:r>
            <a:r>
              <a:rPr lang="en-US" dirty="0" smtClean="0"/>
              <a:t> MC CHANTI</a:t>
            </a:r>
            <a:endParaRPr lang="en-US" dirty="0" smtClean="0"/>
          </a:p>
          <a:p>
            <a:r>
              <a:rPr lang="en-US" dirty="0" err="1" smtClean="0"/>
              <a:t>Preparazione</a:t>
            </a:r>
            <a:r>
              <a:rPr lang="en-US" dirty="0" smtClean="0"/>
              <a:t> </a:t>
            </a:r>
            <a:r>
              <a:rPr lang="en-US" dirty="0" err="1" smtClean="0"/>
              <a:t>all’analisi</a:t>
            </a:r>
            <a:r>
              <a:rPr lang="en-US" dirty="0" smtClean="0"/>
              <a:t> </a:t>
            </a:r>
            <a:r>
              <a:rPr lang="en-US" dirty="0" err="1" smtClean="0"/>
              <a:t>dati</a:t>
            </a:r>
            <a:endParaRPr lang="en-US" dirty="0" smtClean="0"/>
          </a:p>
          <a:p>
            <a:r>
              <a:rPr lang="en-US" dirty="0" smtClean="0"/>
              <a:t>….</a:t>
            </a:r>
            <a:endParaRPr lang="en-US" dirty="0"/>
          </a:p>
          <a:p>
            <a:pPr lvl="1"/>
            <a:endParaRPr lang="en-GB" dirty="0"/>
          </a:p>
          <a:p>
            <a:endParaRPr lang="en-GB"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8789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5EFFBCC-6807-4576-9969-BFDF957774E8}" type="slidenum">
              <a:rPr lang="en-US" smtClean="0">
                <a:solidFill>
                  <a:prstClr val="white"/>
                </a:solidFill>
              </a:rPr>
              <a:pPr/>
              <a:t>49</a:t>
            </a:fld>
            <a:endParaRPr lang="en-US">
              <a:solidFill>
                <a:prstClr val="white"/>
              </a:solidFill>
            </a:endParaRPr>
          </a:p>
        </p:txBody>
      </p:sp>
      <p:sp>
        <p:nvSpPr>
          <p:cNvPr id="5" name="Titolo 4"/>
          <p:cNvSpPr>
            <a:spLocks noGrp="1"/>
          </p:cNvSpPr>
          <p:nvPr>
            <p:ph type="title"/>
          </p:nvPr>
        </p:nvSpPr>
        <p:spPr/>
        <p:txBody>
          <a:bodyPr/>
          <a:lstStyle/>
          <a:p>
            <a:r>
              <a:rPr lang="it-IT" dirty="0" err="1" smtClean="0"/>
              <a:t>Outline</a:t>
            </a:r>
            <a:endParaRPr lang="it-IT" dirty="0"/>
          </a:p>
        </p:txBody>
      </p:sp>
      <p:sp>
        <p:nvSpPr>
          <p:cNvPr id="6" name="CasellaDiTesto 5"/>
          <p:cNvSpPr txBox="1"/>
          <p:nvPr/>
        </p:nvSpPr>
        <p:spPr>
          <a:xfrm>
            <a:off x="683568" y="1988840"/>
            <a:ext cx="5396029" cy="2554545"/>
          </a:xfrm>
          <a:prstGeom prst="rect">
            <a:avLst/>
          </a:prstGeom>
          <a:noFill/>
        </p:spPr>
        <p:txBody>
          <a:bodyPr wrap="none" rtlCol="0">
            <a:spAutoFit/>
          </a:bodyPr>
          <a:lstStyle/>
          <a:p>
            <a:pPr marL="285750" indent="-285750">
              <a:buFont typeface="Arial" panose="020B0604020202020204" pitchFamily="34" charset="0"/>
              <a:buChar char="•"/>
            </a:pPr>
            <a:r>
              <a:rPr lang="it-IT" sz="3200" dirty="0" smtClean="0">
                <a:solidFill>
                  <a:prstClr val="white">
                    <a:lumMod val="65000"/>
                  </a:prstClr>
                </a:solidFill>
              </a:rPr>
              <a:t>NA62 postcard</a:t>
            </a:r>
          </a:p>
          <a:p>
            <a:pPr marL="285750" indent="-285750">
              <a:buFont typeface="Arial" panose="020B0604020202020204" pitchFamily="34" charset="0"/>
              <a:buChar char="•"/>
            </a:pPr>
            <a:r>
              <a:rPr lang="it-IT" sz="3200" dirty="0" smtClean="0">
                <a:solidFill>
                  <a:prstClr val="white">
                    <a:lumMod val="65000"/>
                  </a:prstClr>
                </a:solidFill>
              </a:rPr>
              <a:t>Attività napoletane 2014</a:t>
            </a:r>
          </a:p>
          <a:p>
            <a:pPr marL="285750" indent="-285750">
              <a:buFont typeface="Arial" panose="020B0604020202020204" pitchFamily="34" charset="0"/>
              <a:buChar char="•"/>
            </a:pPr>
            <a:r>
              <a:rPr lang="it-IT" sz="3200" dirty="0" err="1" smtClean="0">
                <a:solidFill>
                  <a:prstClr val="white">
                    <a:lumMod val="65000"/>
                  </a:prstClr>
                </a:solidFill>
              </a:rPr>
              <a:t>Run</a:t>
            </a:r>
            <a:r>
              <a:rPr lang="it-IT" sz="3200" dirty="0" smtClean="0">
                <a:solidFill>
                  <a:prstClr val="white">
                    <a:lumMod val="65000"/>
                  </a:prstClr>
                </a:solidFill>
              </a:rPr>
              <a:t> 2014</a:t>
            </a:r>
          </a:p>
          <a:p>
            <a:pPr marL="285750" indent="-285750">
              <a:buFont typeface="Arial" panose="020B0604020202020204" pitchFamily="34" charset="0"/>
              <a:buChar char="•"/>
            </a:pPr>
            <a:r>
              <a:rPr lang="it-IT" sz="3200" dirty="0" smtClean="0">
                <a:solidFill>
                  <a:prstClr val="white">
                    <a:lumMod val="65000"/>
                  </a:prstClr>
                </a:solidFill>
              </a:rPr>
              <a:t>Prospettive 2015</a:t>
            </a:r>
          </a:p>
          <a:p>
            <a:pPr marL="285750" indent="-285750">
              <a:buFont typeface="Arial" panose="020B0604020202020204" pitchFamily="34" charset="0"/>
              <a:buChar char="•"/>
            </a:pPr>
            <a:r>
              <a:rPr lang="it-IT" sz="3200" dirty="0" smtClean="0">
                <a:solidFill>
                  <a:prstClr val="white"/>
                </a:solidFill>
              </a:rPr>
              <a:t>Uno sguardo al futuro</a:t>
            </a:r>
          </a:p>
        </p:txBody>
      </p:sp>
    </p:spTree>
    <p:extLst>
      <p:ext uri="{BB962C8B-B14F-4D97-AF65-F5344CB8AC3E}">
        <p14:creationId xmlns:p14="http://schemas.microsoft.com/office/powerpoint/2010/main" val="794819297"/>
      </p:ext>
    </p:extLst>
  </p:cSld>
  <p:clrMapOvr>
    <a:masterClrMapping/>
  </p:clrMapOvr>
  <p:transition spd="slow" advTm="4516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372656"/>
          </a:xfrm>
        </p:spPr>
        <p:txBody>
          <a:bodyPr>
            <a:normAutofit fontScale="90000"/>
          </a:bodyPr>
          <a:lstStyle/>
          <a:p>
            <a:r>
              <a:rPr lang="en-US" dirty="0" smtClean="0"/>
              <a:t>NA62 Goal </a:t>
            </a:r>
            <a:endParaRPr lang="en-US" dirty="0"/>
          </a:p>
        </p:txBody>
      </p:sp>
      <p:sp>
        <p:nvSpPr>
          <p:cNvPr id="3" name="Content Placeholder 2"/>
          <p:cNvSpPr>
            <a:spLocks noGrp="1"/>
          </p:cNvSpPr>
          <p:nvPr>
            <p:ph idx="1"/>
          </p:nvPr>
        </p:nvSpPr>
        <p:spPr>
          <a:xfrm>
            <a:off x="0" y="836712"/>
            <a:ext cx="8028384" cy="4846320"/>
          </a:xfrm>
        </p:spPr>
        <p:txBody>
          <a:bodyPr/>
          <a:lstStyle/>
          <a:p>
            <a:r>
              <a:rPr lang="en-US" dirty="0" smtClean="0"/>
              <a:t>We aim to measure precisely </a:t>
            </a:r>
          </a:p>
          <a:p>
            <a:endParaRPr lang="en-US" dirty="0" smtClean="0"/>
          </a:p>
          <a:p>
            <a:pPr>
              <a:buNone/>
            </a:pPr>
            <a:r>
              <a:rPr lang="en-US" dirty="0" smtClean="0"/>
              <a:t>   with in-flight </a:t>
            </a:r>
            <a:r>
              <a:rPr lang="en-US" dirty="0" err="1" smtClean="0"/>
              <a:t>kaon</a:t>
            </a:r>
            <a:r>
              <a:rPr lang="en-US" dirty="0" smtClean="0"/>
              <a:t> decays</a:t>
            </a:r>
          </a:p>
          <a:p>
            <a:r>
              <a:rPr lang="en-US" sz="2400" dirty="0" smtClean="0"/>
              <a:t>State of the art: </a:t>
            </a:r>
            <a:endParaRPr lang="en-US" sz="2400" dirty="0"/>
          </a:p>
        </p:txBody>
      </p:sp>
      <p:graphicFrame>
        <p:nvGraphicFramePr>
          <p:cNvPr id="1300482" name="Object 2"/>
          <p:cNvGraphicFramePr>
            <a:graphicFrameLocks noChangeAspect="1"/>
          </p:cNvGraphicFramePr>
          <p:nvPr>
            <p:extLst>
              <p:ext uri="{D42A27DB-BD31-4B8C-83A1-F6EECF244321}">
                <p14:modId xmlns:p14="http://schemas.microsoft.com/office/powerpoint/2010/main" val="203318999"/>
              </p:ext>
            </p:extLst>
          </p:nvPr>
        </p:nvGraphicFramePr>
        <p:xfrm>
          <a:off x="2771800" y="1285852"/>
          <a:ext cx="2448272" cy="518391"/>
        </p:xfrm>
        <a:graphic>
          <a:graphicData uri="http://schemas.openxmlformats.org/presentationml/2006/ole">
            <mc:AlternateContent xmlns:mc="http://schemas.openxmlformats.org/markup-compatibility/2006">
              <mc:Choice xmlns:v="urn:schemas-microsoft-com:vml" Requires="v">
                <p:oleObj spid="_x0000_s1300642" name="Equation" r:id="rId3" imgW="1079280" imgH="228600" progId="Equation.3">
                  <p:embed/>
                </p:oleObj>
              </mc:Choice>
              <mc:Fallback>
                <p:oleObj name="Equation" r:id="rId3" imgW="107928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285852"/>
                        <a:ext cx="2448272" cy="518391"/>
                      </a:xfrm>
                      <a:prstGeom prst="rect">
                        <a:avLst/>
                      </a:prstGeom>
                      <a:solidFill>
                        <a:schemeClr val="folHlink"/>
                      </a:solidFill>
                    </p:spPr>
                  </p:pic>
                </p:oleObj>
              </mc:Fallback>
            </mc:AlternateContent>
          </a:graphicData>
        </a:graphic>
      </p:graphicFrame>
      <p:graphicFrame>
        <p:nvGraphicFramePr>
          <p:cNvPr id="1300483" name="Object 3"/>
          <p:cNvGraphicFramePr>
            <a:graphicFrameLocks noChangeAspect="1"/>
          </p:cNvGraphicFramePr>
          <p:nvPr/>
        </p:nvGraphicFramePr>
        <p:xfrm>
          <a:off x="693738" y="2771775"/>
          <a:ext cx="6454775" cy="2108200"/>
        </p:xfrm>
        <a:graphic>
          <a:graphicData uri="http://schemas.openxmlformats.org/presentationml/2006/ole">
            <mc:AlternateContent xmlns:mc="http://schemas.openxmlformats.org/markup-compatibility/2006">
              <mc:Choice xmlns:v="urn:schemas-microsoft-com:vml" Requires="v">
                <p:oleObj spid="_x0000_s1300643" name="Equation" r:id="rId5" imgW="3911400" imgH="1282680" progId="Equation.3">
                  <p:embed/>
                </p:oleObj>
              </mc:Choice>
              <mc:Fallback>
                <p:oleObj name="Equation" r:id="rId5" imgW="3911400" imgH="12826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738" y="2771775"/>
                        <a:ext cx="6454775" cy="2108200"/>
                      </a:xfrm>
                      <a:prstGeom prst="rect">
                        <a:avLst/>
                      </a:prstGeom>
                      <a:solidFill>
                        <a:srgbClr val="CCFFFF"/>
                      </a:solidFill>
                    </p:spPr>
                  </p:pic>
                </p:oleObj>
              </mc:Fallback>
            </mc:AlternateContent>
          </a:graphicData>
        </a:graphic>
      </p:graphicFrame>
      <p:sp>
        <p:nvSpPr>
          <p:cNvPr id="6" name="Rectangle 5"/>
          <p:cNvSpPr/>
          <p:nvPr/>
        </p:nvSpPr>
        <p:spPr>
          <a:xfrm>
            <a:off x="683568" y="5103674"/>
            <a:ext cx="6624736" cy="1569660"/>
          </a:xfrm>
          <a:prstGeom prst="rect">
            <a:avLst/>
          </a:prstGeom>
        </p:spPr>
        <p:txBody>
          <a:bodyPr wrap="square">
            <a:spAutoFit/>
          </a:bodyPr>
          <a:lstStyle/>
          <a:p>
            <a:pPr marL="342900" indent="-342900">
              <a:defRPr/>
            </a:pPr>
            <a:r>
              <a:rPr lang="en-US" sz="1600" b="1" kern="0" dirty="0" smtClean="0">
                <a:latin typeface="URWPalladioL-Bold"/>
                <a:cs typeface="Arial" pitchFamily="34" charset="0"/>
              </a:rPr>
              <a:t>[1] J. Brod, M. </a:t>
            </a:r>
            <a:r>
              <a:rPr lang="en-US" sz="1600" b="1" kern="0" dirty="0" err="1" smtClean="0">
                <a:latin typeface="URWPalladioL-Bold"/>
                <a:cs typeface="Arial" pitchFamily="34" charset="0"/>
              </a:rPr>
              <a:t>Gorbahn</a:t>
            </a:r>
            <a:r>
              <a:rPr lang="en-US" sz="1600" b="1" kern="0" dirty="0" smtClean="0">
                <a:latin typeface="URWPalladioL-Bold"/>
                <a:cs typeface="Arial" pitchFamily="34" charset="0"/>
              </a:rPr>
              <a:t>, PRD78, arXiv:0805.4119</a:t>
            </a:r>
            <a:endParaRPr lang="en-US" sz="1600" b="1" kern="0" dirty="0" smtClean="0">
              <a:ln>
                <a:solidFill>
                  <a:srgbClr val="FFFFFF"/>
                </a:solidFill>
              </a:ln>
              <a:latin typeface="URWPalladioL-Bold"/>
              <a:cs typeface="Arial" pitchFamily="34" charset="0"/>
            </a:endParaRPr>
          </a:p>
          <a:p>
            <a:pPr marL="342900" indent="-342900">
              <a:defRPr/>
            </a:pPr>
            <a:r>
              <a:rPr lang="en-US" sz="1600" b="1" kern="0" dirty="0" smtClean="0">
                <a:latin typeface="URWPalladioL-Bold"/>
                <a:cs typeface="Arial" pitchFamily="34" charset="0"/>
              </a:rPr>
              <a:t>[2] AGS-E787/E949 PRL101 (2008) 191802, arXiv:0808.2459 </a:t>
            </a:r>
            <a:r>
              <a:rPr lang="en-US" sz="1600" b="1" kern="0" dirty="0" smtClean="0">
                <a:ln>
                  <a:solidFill>
                    <a:srgbClr val="FFFFFF"/>
                  </a:solidFill>
                </a:ln>
                <a:latin typeface="URWPalladioL-Bold"/>
                <a:cs typeface="Arial" pitchFamily="34" charset="0"/>
              </a:rPr>
              <a:t> </a:t>
            </a:r>
          </a:p>
          <a:p>
            <a:pPr marL="342900" indent="-342900">
              <a:defRPr/>
            </a:pPr>
            <a:r>
              <a:rPr lang="en-US" sz="1600" b="1" kern="0" dirty="0" smtClean="0">
                <a:latin typeface="URWPalladioL-Bold"/>
                <a:cs typeface="Arial" pitchFamily="34" charset="0"/>
              </a:rPr>
              <a:t>[3] M. </a:t>
            </a:r>
            <a:r>
              <a:rPr lang="en-US" sz="1600" b="1" kern="0" dirty="0" err="1" smtClean="0">
                <a:latin typeface="URWPalladioL-Bold"/>
                <a:cs typeface="Arial" pitchFamily="34" charset="0"/>
              </a:rPr>
              <a:t>Gorbahn</a:t>
            </a:r>
            <a:r>
              <a:rPr lang="en-US" sz="1600" b="1" kern="0" dirty="0" smtClean="0">
                <a:latin typeface="URWPalladioL-Bold"/>
                <a:cs typeface="Arial" pitchFamily="34" charset="0"/>
              </a:rPr>
              <a:t> arXiv:0909.2221</a:t>
            </a:r>
          </a:p>
          <a:p>
            <a:pPr marL="342900" indent="-342900">
              <a:defRPr/>
            </a:pPr>
            <a:r>
              <a:rPr lang="en-US" sz="1600" b="1" kern="0" dirty="0" smtClean="0">
                <a:latin typeface="URWPalladioL-Bold"/>
                <a:cs typeface="Arial" pitchFamily="34" charset="0"/>
              </a:rPr>
              <a:t>[4] KEK-E391a, arXiv:0911.4789v1 </a:t>
            </a:r>
          </a:p>
          <a:p>
            <a:pPr marL="342900" indent="-342900">
              <a:defRPr/>
            </a:pPr>
            <a:r>
              <a:rPr lang="en-US" sz="1600" b="1" kern="0" dirty="0" smtClean="0">
                <a:latin typeface="URWPalladioL-Bold"/>
                <a:cs typeface="Arial" pitchFamily="34" charset="0"/>
              </a:rPr>
              <a:t>[5] A.J. Buras et al., EPJ C72, arXiv:1208.0934</a:t>
            </a:r>
            <a:r>
              <a:rPr lang="en-US" sz="1600" b="1" kern="0" dirty="0" smtClean="0">
                <a:ln>
                  <a:solidFill>
                    <a:srgbClr val="FFFFFF"/>
                  </a:solidFill>
                </a:ln>
                <a:latin typeface="URWPalladioL-Bold"/>
                <a:cs typeface="Arial" pitchFamily="34" charset="0"/>
              </a:rPr>
              <a:t> </a:t>
            </a:r>
          </a:p>
          <a:p>
            <a:pPr eaLnBrk="0" fontAlgn="base" hangingPunct="0">
              <a:spcBef>
                <a:spcPct val="0"/>
              </a:spcBef>
              <a:spcAft>
                <a:spcPct val="0"/>
              </a:spcAft>
            </a:pPr>
            <a:r>
              <a:rPr lang="en-US" sz="1600" b="1" kern="0" dirty="0" smtClean="0">
                <a:latin typeface="URWPalladioL-Bold"/>
                <a:cs typeface="Arial" pitchFamily="34" charset="0"/>
              </a:rPr>
              <a:t>[6]CMS-</a:t>
            </a:r>
            <a:r>
              <a:rPr lang="en-US" sz="1600" b="1" kern="0" dirty="0" err="1" smtClean="0">
                <a:latin typeface="URWPalladioL-Bold"/>
                <a:cs typeface="Arial" pitchFamily="34" charset="0"/>
              </a:rPr>
              <a:t>LHCb</a:t>
            </a:r>
            <a:r>
              <a:rPr lang="en-US" sz="1600" b="1" kern="0" dirty="0" smtClean="0">
                <a:latin typeface="URWPalladioL-Bold"/>
                <a:cs typeface="Arial" pitchFamily="34" charset="0"/>
              </a:rPr>
              <a:t>, CKM2014</a:t>
            </a:r>
            <a:endParaRPr lang="en-US" sz="1600" b="1" kern="0" dirty="0">
              <a:latin typeface="URWPalladioL-Bold"/>
              <a:cs typeface="Arial" pitchFamily="34" charset="0"/>
            </a:endParaRPr>
          </a:p>
        </p:txBody>
      </p:sp>
      <p:sp>
        <p:nvSpPr>
          <p:cNvPr id="7" name="Rectangle 6"/>
          <p:cNvSpPr/>
          <p:nvPr/>
        </p:nvSpPr>
        <p:spPr>
          <a:xfrm>
            <a:off x="2987824" y="3501008"/>
            <a:ext cx="3168352" cy="5760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na62logo"/>
          <p:cNvPicPr>
            <a:picLocks noChangeAspect="1" noChangeArrowheads="1"/>
          </p:cNvPicPr>
          <p:nvPr/>
        </p:nvPicPr>
        <p:blipFill>
          <a:blip r:embed="rId7" cstate="print"/>
          <a:srcRect/>
          <a:stretch>
            <a:fillRect/>
          </a:stretch>
        </p:blipFill>
        <p:spPr bwMode="auto">
          <a:xfrm>
            <a:off x="7019925" y="0"/>
            <a:ext cx="2124075" cy="7366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7239000" cy="588680"/>
          </a:xfrm>
        </p:spPr>
        <p:txBody>
          <a:bodyPr/>
          <a:lstStyle/>
          <a:p>
            <a:r>
              <a:rPr lang="en-US" dirty="0" smtClean="0"/>
              <a:t>Il PRIN e </a:t>
            </a:r>
            <a:r>
              <a:rPr lang="en-US" dirty="0" err="1" smtClean="0"/>
              <a:t>il</a:t>
            </a:r>
            <a:r>
              <a:rPr lang="en-US" dirty="0" smtClean="0"/>
              <a:t> </a:t>
            </a:r>
            <a:r>
              <a:rPr lang="en-US" dirty="0" err="1" smtClean="0"/>
              <a:t>futuro</a:t>
            </a:r>
            <a:r>
              <a:rPr lang="en-US" dirty="0" smtClean="0"/>
              <a:t> di NA62</a:t>
            </a:r>
            <a:endParaRPr lang="en-GB" dirty="0"/>
          </a:p>
        </p:txBody>
      </p:sp>
      <p:sp>
        <p:nvSpPr>
          <p:cNvPr id="3" name="Content Placeholder 2"/>
          <p:cNvSpPr>
            <a:spLocks noGrp="1"/>
          </p:cNvSpPr>
          <p:nvPr>
            <p:ph idx="1"/>
          </p:nvPr>
        </p:nvSpPr>
        <p:spPr>
          <a:xfrm>
            <a:off x="457200" y="1268760"/>
            <a:ext cx="7239000" cy="4846320"/>
          </a:xfrm>
        </p:spPr>
        <p:txBody>
          <a:bodyPr>
            <a:normAutofit/>
          </a:bodyPr>
          <a:lstStyle/>
          <a:p>
            <a:r>
              <a:rPr lang="en-US" dirty="0" err="1" smtClean="0"/>
              <a:t>Finanziato</a:t>
            </a:r>
            <a:r>
              <a:rPr lang="en-US" dirty="0" smtClean="0"/>
              <a:t> un PRIN 2010-2012 per </a:t>
            </a:r>
            <a:r>
              <a:rPr lang="en-US" dirty="0" err="1" smtClean="0"/>
              <a:t>studiare</a:t>
            </a:r>
            <a:r>
              <a:rPr lang="en-US" dirty="0" smtClean="0"/>
              <a:t> le </a:t>
            </a:r>
            <a:r>
              <a:rPr lang="en-US" dirty="0" err="1" smtClean="0"/>
              <a:t>potenzialità</a:t>
            </a:r>
            <a:r>
              <a:rPr lang="en-US" dirty="0" smtClean="0"/>
              <a:t> di upgrade di NA62 </a:t>
            </a:r>
            <a:r>
              <a:rPr lang="en-US" dirty="0" err="1" smtClean="0"/>
              <a:t>su</a:t>
            </a:r>
            <a:r>
              <a:rPr lang="en-US" dirty="0" smtClean="0"/>
              <a:t> </a:t>
            </a:r>
            <a:r>
              <a:rPr lang="en-US" dirty="0" err="1" smtClean="0"/>
              <a:t>fascio</a:t>
            </a:r>
            <a:r>
              <a:rPr lang="en-US" dirty="0" smtClean="0"/>
              <a:t> </a:t>
            </a:r>
            <a:r>
              <a:rPr lang="en-US" dirty="0" err="1" smtClean="0"/>
              <a:t>neutro</a:t>
            </a:r>
            <a:r>
              <a:rPr lang="en-US" dirty="0" smtClean="0"/>
              <a:t> </a:t>
            </a:r>
            <a:endParaRPr lang="en-US" dirty="0"/>
          </a:p>
          <a:p>
            <a:r>
              <a:rPr lang="en-US" dirty="0" smtClean="0"/>
              <a:t>T</a:t>
            </a:r>
            <a:r>
              <a:rPr lang="en-US" dirty="0" smtClean="0"/>
              <a:t>arget  </a:t>
            </a:r>
            <a:r>
              <a:rPr lang="en-US" dirty="0" err="1" smtClean="0"/>
              <a:t>dichiarato</a:t>
            </a:r>
            <a:r>
              <a:rPr lang="en-US" dirty="0" smtClean="0"/>
              <a:t>: KL-&gt;p0 nu </a:t>
            </a:r>
            <a:r>
              <a:rPr lang="en-US" dirty="0" err="1" smtClean="0"/>
              <a:t>nubar</a:t>
            </a:r>
            <a:endParaRPr lang="en-US" dirty="0" smtClean="0"/>
          </a:p>
          <a:p>
            <a:pPr lvl="1"/>
            <a:r>
              <a:rPr lang="en-US" dirty="0" err="1" smtClean="0"/>
              <a:t>Necessità</a:t>
            </a:r>
            <a:r>
              <a:rPr lang="en-US" dirty="0" smtClean="0"/>
              <a:t> di un </a:t>
            </a:r>
            <a:r>
              <a:rPr lang="en-US" dirty="0" err="1" smtClean="0"/>
              <a:t>sostanziale</a:t>
            </a:r>
            <a:r>
              <a:rPr lang="en-US" dirty="0" smtClean="0"/>
              <a:t> </a:t>
            </a:r>
            <a:r>
              <a:rPr lang="en-US" dirty="0" err="1" smtClean="0"/>
              <a:t>rifacimento</a:t>
            </a:r>
            <a:r>
              <a:rPr lang="en-US" dirty="0" smtClean="0"/>
              <a:t> del detector (e.g.&gt; 20 LAV)</a:t>
            </a:r>
            <a:endParaRPr lang="en-US" dirty="0"/>
          </a:p>
          <a:p>
            <a:r>
              <a:rPr lang="en-US" dirty="0" smtClean="0"/>
              <a:t>Napoli ha </a:t>
            </a:r>
            <a:r>
              <a:rPr lang="en-US" dirty="0" err="1" smtClean="0"/>
              <a:t>proposto</a:t>
            </a:r>
            <a:r>
              <a:rPr lang="en-US" dirty="0" smtClean="0"/>
              <a:t> lo studio di KL-&gt;pi0 </a:t>
            </a:r>
            <a:r>
              <a:rPr lang="en-US" dirty="0" err="1" smtClean="0"/>
              <a:t>l+l</a:t>
            </a:r>
            <a:r>
              <a:rPr lang="en-US" dirty="0" smtClean="0"/>
              <a:t>-</a:t>
            </a:r>
            <a:endParaRPr lang="en-US" dirty="0"/>
          </a:p>
          <a:p>
            <a:pPr lvl="1"/>
            <a:r>
              <a:rPr lang="en-US" dirty="0" err="1" smtClean="0"/>
              <a:t>Meno</a:t>
            </a:r>
            <a:r>
              <a:rPr lang="en-US" dirty="0" smtClean="0"/>
              <a:t> “</a:t>
            </a:r>
            <a:r>
              <a:rPr lang="en-US" dirty="0" err="1" smtClean="0"/>
              <a:t>pulito</a:t>
            </a:r>
            <a:r>
              <a:rPr lang="en-US" dirty="0" smtClean="0"/>
              <a:t>” dal </a:t>
            </a:r>
            <a:r>
              <a:rPr lang="en-US" dirty="0" err="1" smtClean="0"/>
              <a:t>punto</a:t>
            </a:r>
            <a:r>
              <a:rPr lang="en-US" dirty="0" smtClean="0"/>
              <a:t> di vista </a:t>
            </a:r>
            <a:r>
              <a:rPr lang="en-US" dirty="0" err="1" smtClean="0"/>
              <a:t>teorico</a:t>
            </a:r>
            <a:endParaRPr lang="en-US" dirty="0" smtClean="0"/>
          </a:p>
          <a:p>
            <a:pPr lvl="1"/>
            <a:r>
              <a:rPr lang="en-US" dirty="0" smtClean="0"/>
              <a:t>Si </a:t>
            </a:r>
            <a:r>
              <a:rPr lang="en-US" dirty="0" err="1" smtClean="0"/>
              <a:t>può</a:t>
            </a:r>
            <a:r>
              <a:rPr lang="en-US" dirty="0" smtClean="0"/>
              <a:t> fare (?) con NA62 “as is” (+ o -)</a:t>
            </a:r>
          </a:p>
          <a:p>
            <a:pPr lvl="1"/>
            <a:r>
              <a:rPr lang="en-US" dirty="0" err="1" smtClean="0"/>
              <a:t>Tesi</a:t>
            </a:r>
            <a:r>
              <a:rPr lang="en-US" dirty="0" smtClean="0"/>
              <a:t> </a:t>
            </a:r>
            <a:r>
              <a:rPr lang="en-US" dirty="0" err="1" smtClean="0"/>
              <a:t>magistrale</a:t>
            </a:r>
            <a:r>
              <a:rPr lang="en-US" dirty="0" smtClean="0"/>
              <a:t> M.B. </a:t>
            </a:r>
            <a:r>
              <a:rPr lang="en-US" dirty="0" err="1" smtClean="0"/>
              <a:t>Brunetti</a:t>
            </a:r>
            <a:endParaRPr lang="en-US" dirty="0"/>
          </a:p>
          <a:p>
            <a:pPr lvl="1"/>
            <a:endParaRPr lang="en-GB" dirty="0"/>
          </a:p>
          <a:p>
            <a:endParaRPr lang="en-GB"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387" y="0"/>
            <a:ext cx="248761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484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9392"/>
            <a:ext cx="7239000" cy="1143000"/>
          </a:xfrm>
        </p:spPr>
        <p:txBody>
          <a:bodyPr/>
          <a:lstStyle/>
          <a:p>
            <a:r>
              <a:rPr lang="it-IT" dirty="0" smtClean="0"/>
              <a:t>Motivazioni</a:t>
            </a:r>
            <a:endParaRPr lang="it-IT" dirty="0"/>
          </a:p>
        </p:txBody>
      </p:sp>
      <p:pic>
        <p:nvPicPr>
          <p:cNvPr id="1434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7416824" cy="537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3905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7239000" cy="1143000"/>
          </a:xfrm>
        </p:spPr>
        <p:txBody>
          <a:bodyPr/>
          <a:lstStyle/>
          <a:p>
            <a:r>
              <a:rPr lang="it-IT" dirty="0" smtClean="0"/>
              <a:t>NA62 : strategie</a:t>
            </a:r>
            <a:endParaRPr lang="it-IT" dirty="0"/>
          </a:p>
        </p:txBody>
      </p:sp>
      <p:grpSp>
        <p:nvGrpSpPr>
          <p:cNvPr id="4" name="Gruppo 3"/>
          <p:cNvGrpSpPr/>
          <p:nvPr/>
        </p:nvGrpSpPr>
        <p:grpSpPr>
          <a:xfrm>
            <a:off x="467544" y="1556792"/>
            <a:ext cx="6444600" cy="2490840"/>
            <a:chOff x="287640" y="1645920"/>
            <a:chExt cx="9536760" cy="3450959"/>
          </a:xfrm>
        </p:grpSpPr>
        <p:sp>
          <p:nvSpPr>
            <p:cNvPr id="5" name="CasellaDiTesto 4"/>
            <p:cNvSpPr txBox="1"/>
            <p:nvPr/>
          </p:nvSpPr>
          <p:spPr>
            <a:xfrm>
              <a:off x="8066160" y="4320000"/>
              <a:ext cx="65484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LKr</a:t>
              </a:r>
            </a:p>
          </p:txBody>
        </p:sp>
        <p:sp>
          <p:nvSpPr>
            <p:cNvPr id="6" name="CasellaDiTesto 5"/>
            <p:cNvSpPr txBox="1"/>
            <p:nvPr/>
          </p:nvSpPr>
          <p:spPr>
            <a:xfrm>
              <a:off x="6878520" y="4320000"/>
              <a:ext cx="5526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S4</a:t>
              </a:r>
            </a:p>
          </p:txBody>
        </p:sp>
        <p:sp>
          <p:nvSpPr>
            <p:cNvPr id="7" name="CasellaDiTesto 6"/>
            <p:cNvSpPr txBox="1"/>
            <p:nvPr/>
          </p:nvSpPr>
          <p:spPr>
            <a:xfrm>
              <a:off x="5726880" y="4284000"/>
              <a:ext cx="5526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S3</a:t>
              </a:r>
            </a:p>
          </p:txBody>
        </p:sp>
        <p:sp>
          <p:nvSpPr>
            <p:cNvPr id="8" name="CasellaDiTesto 7"/>
            <p:cNvSpPr txBox="1"/>
            <p:nvPr/>
          </p:nvSpPr>
          <p:spPr>
            <a:xfrm>
              <a:off x="4359240" y="4284000"/>
              <a:ext cx="5526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S2</a:t>
              </a:r>
            </a:p>
          </p:txBody>
        </p:sp>
        <p:sp>
          <p:nvSpPr>
            <p:cNvPr id="9" name="Connettore 1 8"/>
            <p:cNvSpPr/>
            <p:nvPr/>
          </p:nvSpPr>
          <p:spPr>
            <a:xfrm flipV="1">
              <a:off x="5267520" y="2103120"/>
              <a:ext cx="4114800" cy="1005839"/>
            </a:xfrm>
            <a:prstGeom prst="line">
              <a:avLst/>
            </a:prstGeom>
            <a:noFill/>
            <a:ln>
              <a:no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10" name="Connettore 1 9"/>
            <p:cNvSpPr/>
            <p:nvPr/>
          </p:nvSpPr>
          <p:spPr>
            <a:xfrm>
              <a:off x="5303520" y="3102119"/>
              <a:ext cx="4114800" cy="1012681"/>
            </a:xfrm>
            <a:prstGeom prst="line">
              <a:avLst/>
            </a:prstGeom>
            <a:noFill/>
            <a:ln>
              <a:no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11" name="CasellaDiTesto 10"/>
            <p:cNvSpPr txBox="1"/>
            <p:nvPr/>
          </p:nvSpPr>
          <p:spPr>
            <a:xfrm>
              <a:off x="9382320" y="4009679"/>
              <a:ext cx="383400"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e-</a:t>
              </a:r>
            </a:p>
          </p:txBody>
        </p:sp>
        <p:sp>
          <p:nvSpPr>
            <p:cNvPr id="12" name="CasellaDiTesto 11"/>
            <p:cNvSpPr txBox="1"/>
            <p:nvPr/>
          </p:nvSpPr>
          <p:spPr>
            <a:xfrm>
              <a:off x="457200" y="468000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105 m</a:t>
              </a:r>
            </a:p>
          </p:txBody>
        </p:sp>
        <p:sp>
          <p:nvSpPr>
            <p:cNvPr id="13" name="CasellaDiTesto 12"/>
            <p:cNvSpPr txBox="1"/>
            <p:nvPr/>
          </p:nvSpPr>
          <p:spPr>
            <a:xfrm>
              <a:off x="2632680" y="468000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183 m</a:t>
              </a:r>
            </a:p>
          </p:txBody>
        </p:sp>
        <p:sp>
          <p:nvSpPr>
            <p:cNvPr id="14" name="CasellaDiTesto 13"/>
            <p:cNvSpPr txBox="1"/>
            <p:nvPr/>
          </p:nvSpPr>
          <p:spPr>
            <a:xfrm>
              <a:off x="6217919" y="468288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219 m</a:t>
              </a:r>
            </a:p>
          </p:txBody>
        </p:sp>
        <p:sp>
          <p:nvSpPr>
            <p:cNvPr id="15" name="CasellaDiTesto 14"/>
            <p:cNvSpPr txBox="1"/>
            <p:nvPr/>
          </p:nvSpPr>
          <p:spPr>
            <a:xfrm>
              <a:off x="7753320" y="468288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242 m</a:t>
              </a:r>
            </a:p>
          </p:txBody>
        </p:sp>
        <p:sp>
          <p:nvSpPr>
            <p:cNvPr id="16" name="Figura a mano libera 15"/>
            <p:cNvSpPr/>
            <p:nvPr/>
          </p:nvSpPr>
          <p:spPr>
            <a:xfrm>
              <a:off x="654120" y="1683000"/>
              <a:ext cx="2624040" cy="27518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6E6F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17" name="Connettore 1 16"/>
            <p:cNvSpPr/>
            <p:nvPr/>
          </p:nvSpPr>
          <p:spPr>
            <a:xfrm>
              <a:off x="287640" y="2960639"/>
              <a:ext cx="4795200" cy="0"/>
            </a:xfrm>
            <a:prstGeom prst="line">
              <a:avLst/>
            </a:prstGeom>
            <a:noFill/>
            <a:ln w="57240">
              <a:solidFill>
                <a:srgbClr val="000000"/>
              </a:solid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18" name="Figura a mano libera 17"/>
            <p:cNvSpPr/>
            <p:nvPr/>
          </p:nvSpPr>
          <p:spPr>
            <a:xfrm>
              <a:off x="3452759" y="1879560"/>
              <a:ext cx="191520" cy="98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19" name="Figura a mano libera 18"/>
            <p:cNvSpPr/>
            <p:nvPr/>
          </p:nvSpPr>
          <p:spPr>
            <a:xfrm>
              <a:off x="3452759" y="3040560"/>
              <a:ext cx="191520" cy="982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0" name="Figura a mano libera 19"/>
            <p:cNvSpPr/>
            <p:nvPr/>
          </p:nvSpPr>
          <p:spPr>
            <a:xfrm>
              <a:off x="4509720" y="1879560"/>
              <a:ext cx="191880" cy="98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1" name="Figura a mano libera 20"/>
            <p:cNvSpPr/>
            <p:nvPr/>
          </p:nvSpPr>
          <p:spPr>
            <a:xfrm>
              <a:off x="4509720" y="3040560"/>
              <a:ext cx="191880" cy="982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2" name="Figura a mano libera 21"/>
            <p:cNvSpPr/>
            <p:nvPr/>
          </p:nvSpPr>
          <p:spPr>
            <a:xfrm>
              <a:off x="5869080" y="1879560"/>
              <a:ext cx="191880" cy="98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3" name="Figura a mano libera 22"/>
            <p:cNvSpPr/>
            <p:nvPr/>
          </p:nvSpPr>
          <p:spPr>
            <a:xfrm>
              <a:off x="5869080" y="3040560"/>
              <a:ext cx="191880" cy="982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4" name="Figura a mano libera 23"/>
            <p:cNvSpPr/>
            <p:nvPr/>
          </p:nvSpPr>
          <p:spPr>
            <a:xfrm>
              <a:off x="7002000" y="1879560"/>
              <a:ext cx="191880" cy="98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5" name="Figura a mano libera 24"/>
            <p:cNvSpPr/>
            <p:nvPr/>
          </p:nvSpPr>
          <p:spPr>
            <a:xfrm>
              <a:off x="7002000" y="3040560"/>
              <a:ext cx="191880" cy="982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6" name="Figura a mano libera 25"/>
            <p:cNvSpPr/>
            <p:nvPr/>
          </p:nvSpPr>
          <p:spPr>
            <a:xfrm>
              <a:off x="4978080" y="2370960"/>
              <a:ext cx="279360" cy="1081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9966"/>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7" name="Figura a mano libera 26"/>
            <p:cNvSpPr/>
            <p:nvPr/>
          </p:nvSpPr>
          <p:spPr>
            <a:xfrm>
              <a:off x="7960320" y="1879560"/>
              <a:ext cx="668160" cy="98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99"/>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8" name="Figura a mano libera 27"/>
            <p:cNvSpPr/>
            <p:nvPr/>
          </p:nvSpPr>
          <p:spPr>
            <a:xfrm>
              <a:off x="7960320" y="3079080"/>
              <a:ext cx="668160" cy="98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99"/>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29" name="CasellaDiTesto 28"/>
            <p:cNvSpPr txBox="1"/>
            <p:nvPr/>
          </p:nvSpPr>
          <p:spPr>
            <a:xfrm>
              <a:off x="3262320" y="4262400"/>
              <a:ext cx="579600" cy="83447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S1</a:t>
              </a:r>
            </a:p>
            <a:p>
              <a:pPr marL="0" marR="0" lvl="0" indent="0" rtl="0" hangingPunct="0">
                <a:lnSpc>
                  <a:spcPct val="100000"/>
                </a:lnSpc>
                <a:spcBef>
                  <a:spcPts val="0"/>
                </a:spcBef>
                <a:spcAft>
                  <a:spcPts val="0"/>
                </a:spcAft>
                <a:buNone/>
                <a:tabLst/>
              </a:pPr>
              <a:endParaRPr lang="en-US" sz="2400" b="0" i="0" u="none" strike="noStrike" kern="1200" cap="none">
                <a:ln>
                  <a:noFill/>
                </a:ln>
                <a:latin typeface="Liberation Sans" pitchFamily="18"/>
                <a:ea typeface="Droid Sans Fallback" pitchFamily="2"/>
                <a:cs typeface="FreeSans" pitchFamily="2"/>
              </a:endParaRPr>
            </a:p>
          </p:txBody>
        </p:sp>
        <p:sp>
          <p:nvSpPr>
            <p:cNvPr id="30" name="CasellaDiTesto 29"/>
            <p:cNvSpPr txBox="1"/>
            <p:nvPr/>
          </p:nvSpPr>
          <p:spPr>
            <a:xfrm>
              <a:off x="4659120" y="3643199"/>
              <a:ext cx="1164240" cy="43307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200" b="0" i="0" u="none" strike="noStrike" kern="1200" cap="none">
                  <a:ln>
                    <a:noFill/>
                  </a:ln>
                  <a:latin typeface="Liberation Sans" pitchFamily="18"/>
                  <a:ea typeface="Droid Sans Fallback" pitchFamily="2"/>
                  <a:cs typeface="FreeSans" pitchFamily="2"/>
                </a:rPr>
                <a:t>MNP33</a:t>
              </a:r>
            </a:p>
          </p:txBody>
        </p:sp>
        <p:sp>
          <p:nvSpPr>
            <p:cNvPr id="31" name="Connettore 1 30"/>
            <p:cNvSpPr/>
            <p:nvPr/>
          </p:nvSpPr>
          <p:spPr>
            <a:xfrm flipV="1">
              <a:off x="5045400" y="1879560"/>
              <a:ext cx="4315680" cy="1081079"/>
            </a:xfrm>
            <a:prstGeom prst="line">
              <a:avLst/>
            </a:prstGeom>
            <a:noFill/>
            <a:ln w="57240">
              <a:solidFill>
                <a:srgbClr val="000000"/>
              </a:solid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32" name="Connettore 1 31"/>
            <p:cNvSpPr/>
            <p:nvPr/>
          </p:nvSpPr>
          <p:spPr>
            <a:xfrm>
              <a:off x="5083200" y="2953439"/>
              <a:ext cx="4315680" cy="1088280"/>
            </a:xfrm>
            <a:prstGeom prst="line">
              <a:avLst/>
            </a:prstGeom>
            <a:noFill/>
            <a:ln w="57240">
              <a:solidFill>
                <a:srgbClr val="000000"/>
              </a:solid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33" name="CasellaDiTesto 32"/>
            <p:cNvSpPr txBox="1"/>
            <p:nvPr/>
          </p:nvSpPr>
          <p:spPr>
            <a:xfrm>
              <a:off x="808560" y="1979280"/>
              <a:ext cx="2246400" cy="8348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en-US" sz="2400" b="1" i="0" u="none" strike="noStrike" kern="1200" cap="none">
                  <a:ln>
                    <a:noFill/>
                  </a:ln>
                  <a:latin typeface="Liberation Sans" pitchFamily="18"/>
                  <a:ea typeface="Droid Sans Fallback" pitchFamily="2"/>
                  <a:cs typeface="FreeSans" pitchFamily="2"/>
                </a:rPr>
                <a:t>Decay Volume</a:t>
              </a:r>
            </a:p>
          </p:txBody>
        </p:sp>
        <p:sp>
          <p:nvSpPr>
            <p:cNvPr id="34" name="Figura a mano libera 33"/>
            <p:cNvSpPr/>
            <p:nvPr/>
          </p:nvSpPr>
          <p:spPr>
            <a:xfrm>
              <a:off x="1918079" y="2814119"/>
              <a:ext cx="383760" cy="34308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D320"/>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35" name="Connettore 1 34"/>
            <p:cNvSpPr/>
            <p:nvPr/>
          </p:nvSpPr>
          <p:spPr>
            <a:xfrm>
              <a:off x="4978080" y="2960639"/>
              <a:ext cx="422892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36" name="CasellaDiTesto 35"/>
            <p:cNvSpPr txBox="1"/>
            <p:nvPr/>
          </p:nvSpPr>
          <p:spPr>
            <a:xfrm>
              <a:off x="9361440" y="1645920"/>
              <a:ext cx="462960" cy="372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e+</a:t>
              </a:r>
            </a:p>
          </p:txBody>
        </p:sp>
        <p:sp>
          <p:nvSpPr>
            <p:cNvPr id="37" name="Connettore 1 36"/>
            <p:cNvSpPr/>
            <p:nvPr/>
          </p:nvSpPr>
          <p:spPr>
            <a:xfrm>
              <a:off x="2301839" y="2960639"/>
              <a:ext cx="6617521" cy="294840"/>
            </a:xfrm>
            <a:prstGeom prst="line">
              <a:avLst/>
            </a:prstGeom>
            <a:noFill/>
            <a:ln w="0">
              <a:solidFill>
                <a:srgbClr val="000000"/>
              </a:solidFill>
              <a:custDash>
                <a:ds d="0" sp="0"/>
              </a:custDash>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38" name="Connettore 1 37"/>
            <p:cNvSpPr/>
            <p:nvPr/>
          </p:nvSpPr>
          <p:spPr>
            <a:xfrm flipV="1">
              <a:off x="2301839" y="2764080"/>
              <a:ext cx="6617521" cy="211320"/>
            </a:xfrm>
            <a:prstGeom prst="line">
              <a:avLst/>
            </a:prstGeom>
            <a:noFill/>
            <a:ln w="0">
              <a:solidFill>
                <a:srgbClr val="000000"/>
              </a:solidFill>
              <a:custDash>
                <a:ds d="0" sp="0"/>
              </a:custDash>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grpSp>
      <p:grpSp>
        <p:nvGrpSpPr>
          <p:cNvPr id="39" name="Gruppo 38"/>
          <p:cNvGrpSpPr/>
          <p:nvPr/>
        </p:nvGrpSpPr>
        <p:grpSpPr>
          <a:xfrm>
            <a:off x="507568" y="4437112"/>
            <a:ext cx="7016760" cy="2269901"/>
            <a:chOff x="465480" y="1740239"/>
            <a:chExt cx="9104759" cy="3036961"/>
          </a:xfrm>
        </p:grpSpPr>
        <p:sp>
          <p:nvSpPr>
            <p:cNvPr id="40" name="Figura a mano libera 39"/>
            <p:cNvSpPr/>
            <p:nvPr/>
          </p:nvSpPr>
          <p:spPr>
            <a:xfrm>
              <a:off x="8146440" y="1923119"/>
              <a:ext cx="182880" cy="2011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C5000B"/>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1" name="Figura a mano libera 40"/>
            <p:cNvSpPr/>
            <p:nvPr/>
          </p:nvSpPr>
          <p:spPr>
            <a:xfrm>
              <a:off x="8470440" y="1923119"/>
              <a:ext cx="182880" cy="2011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50E"/>
            </a:solidFill>
            <a:ln w="0">
              <a:solidFill>
                <a:srgbClr val="C5000B"/>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2" name="Figura a mano libera 41"/>
            <p:cNvSpPr/>
            <p:nvPr/>
          </p:nvSpPr>
          <p:spPr>
            <a:xfrm>
              <a:off x="8830440" y="1923119"/>
              <a:ext cx="182880" cy="2011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7216F"/>
            </a:solidFill>
            <a:ln w="0">
              <a:solidFill>
                <a:srgbClr val="C5000B"/>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3" name="Figura a mano libera 42"/>
            <p:cNvSpPr/>
            <p:nvPr/>
          </p:nvSpPr>
          <p:spPr>
            <a:xfrm>
              <a:off x="763200" y="1740239"/>
              <a:ext cx="2133000" cy="25603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6E6F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4" name="Connettore 1 43"/>
            <p:cNvSpPr/>
            <p:nvPr/>
          </p:nvSpPr>
          <p:spPr>
            <a:xfrm>
              <a:off x="465480" y="2928959"/>
              <a:ext cx="3898079" cy="0"/>
            </a:xfrm>
            <a:prstGeom prst="line">
              <a:avLst/>
            </a:prstGeom>
            <a:noFill/>
            <a:ln w="57240">
              <a:solidFill>
                <a:srgbClr val="000000"/>
              </a:solid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5" name="Figura a mano libera 44"/>
            <p:cNvSpPr/>
            <p:nvPr/>
          </p:nvSpPr>
          <p:spPr>
            <a:xfrm>
              <a:off x="3038040" y="1923119"/>
              <a:ext cx="15624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6" name="Figura a mano libera 45"/>
            <p:cNvSpPr/>
            <p:nvPr/>
          </p:nvSpPr>
          <p:spPr>
            <a:xfrm>
              <a:off x="3038040" y="3003120"/>
              <a:ext cx="15624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7" name="Figura a mano libera 46"/>
            <p:cNvSpPr/>
            <p:nvPr/>
          </p:nvSpPr>
          <p:spPr>
            <a:xfrm>
              <a:off x="3897720" y="1923119"/>
              <a:ext cx="15624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8" name="Figura a mano libera 47"/>
            <p:cNvSpPr/>
            <p:nvPr/>
          </p:nvSpPr>
          <p:spPr>
            <a:xfrm>
              <a:off x="3897720" y="3003120"/>
              <a:ext cx="15624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49" name="Figura a mano libera 48"/>
            <p:cNvSpPr/>
            <p:nvPr/>
          </p:nvSpPr>
          <p:spPr>
            <a:xfrm>
              <a:off x="5002560" y="1923119"/>
              <a:ext cx="15588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50" name="Figura a mano libera 49"/>
            <p:cNvSpPr/>
            <p:nvPr/>
          </p:nvSpPr>
          <p:spPr>
            <a:xfrm>
              <a:off x="5002560" y="3003120"/>
              <a:ext cx="15588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51" name="Figura a mano libera 50"/>
            <p:cNvSpPr/>
            <p:nvPr/>
          </p:nvSpPr>
          <p:spPr>
            <a:xfrm>
              <a:off x="5923799" y="1923119"/>
              <a:ext cx="15588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52" name="Figura a mano libera 51"/>
            <p:cNvSpPr/>
            <p:nvPr/>
          </p:nvSpPr>
          <p:spPr>
            <a:xfrm>
              <a:off x="5923799" y="3003120"/>
              <a:ext cx="15588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53" name="Figura a mano libera 52"/>
            <p:cNvSpPr/>
            <p:nvPr/>
          </p:nvSpPr>
          <p:spPr>
            <a:xfrm>
              <a:off x="4278600" y="2380319"/>
              <a:ext cx="226800" cy="1005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9966"/>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54" name="Figura a mano libera 53"/>
            <p:cNvSpPr/>
            <p:nvPr/>
          </p:nvSpPr>
          <p:spPr>
            <a:xfrm>
              <a:off x="6702480" y="1923119"/>
              <a:ext cx="54324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99"/>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55" name="Figura a mano libera 54"/>
            <p:cNvSpPr/>
            <p:nvPr/>
          </p:nvSpPr>
          <p:spPr>
            <a:xfrm>
              <a:off x="6702480" y="3039120"/>
              <a:ext cx="543240" cy="9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99"/>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56" name="CasellaDiTesto 55"/>
            <p:cNvSpPr txBox="1"/>
            <p:nvPr/>
          </p:nvSpPr>
          <p:spPr>
            <a:xfrm>
              <a:off x="6612120" y="4031999"/>
              <a:ext cx="65484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LKr</a:t>
              </a:r>
            </a:p>
          </p:txBody>
        </p:sp>
        <p:sp>
          <p:nvSpPr>
            <p:cNvPr id="57" name="CasellaDiTesto 56"/>
            <p:cNvSpPr txBox="1"/>
            <p:nvPr/>
          </p:nvSpPr>
          <p:spPr>
            <a:xfrm>
              <a:off x="5712480" y="4031999"/>
              <a:ext cx="5526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S4</a:t>
              </a:r>
            </a:p>
          </p:txBody>
        </p:sp>
        <p:sp>
          <p:nvSpPr>
            <p:cNvPr id="58" name="CasellaDiTesto 57"/>
            <p:cNvSpPr txBox="1"/>
            <p:nvPr/>
          </p:nvSpPr>
          <p:spPr>
            <a:xfrm>
              <a:off x="4812840" y="4031999"/>
              <a:ext cx="5526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S3</a:t>
              </a:r>
            </a:p>
          </p:txBody>
        </p:sp>
        <p:sp>
          <p:nvSpPr>
            <p:cNvPr id="59" name="CasellaDiTesto 58"/>
            <p:cNvSpPr txBox="1"/>
            <p:nvPr/>
          </p:nvSpPr>
          <p:spPr>
            <a:xfrm>
              <a:off x="3733200" y="4031999"/>
              <a:ext cx="5526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S2</a:t>
              </a:r>
            </a:p>
          </p:txBody>
        </p:sp>
        <p:sp>
          <p:nvSpPr>
            <p:cNvPr id="60" name="CasellaDiTesto 59"/>
            <p:cNvSpPr txBox="1"/>
            <p:nvPr/>
          </p:nvSpPr>
          <p:spPr>
            <a:xfrm>
              <a:off x="2905560" y="4031999"/>
              <a:ext cx="5526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S1</a:t>
              </a:r>
            </a:p>
          </p:txBody>
        </p:sp>
        <p:sp>
          <p:nvSpPr>
            <p:cNvPr id="61" name="CasellaDiTesto 60"/>
            <p:cNvSpPr txBox="1"/>
            <p:nvPr/>
          </p:nvSpPr>
          <p:spPr>
            <a:xfrm>
              <a:off x="4019040" y="3564000"/>
              <a:ext cx="1110240" cy="4028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200" b="0" i="0" u="none" strike="noStrike" kern="1200" cap="none">
                  <a:ln>
                    <a:noFill/>
                  </a:ln>
                  <a:latin typeface="Liberation Sans" pitchFamily="18"/>
                  <a:ea typeface="Droid Sans Fallback" pitchFamily="2"/>
                  <a:cs typeface="FreeSans" pitchFamily="2"/>
                </a:rPr>
                <a:t>MNP33</a:t>
              </a:r>
            </a:p>
          </p:txBody>
        </p:sp>
        <p:sp>
          <p:nvSpPr>
            <p:cNvPr id="62" name="Connettore 1 61"/>
            <p:cNvSpPr/>
            <p:nvPr/>
          </p:nvSpPr>
          <p:spPr>
            <a:xfrm flipV="1">
              <a:off x="4332960" y="2106000"/>
              <a:ext cx="4819320" cy="822959"/>
            </a:xfrm>
            <a:prstGeom prst="line">
              <a:avLst/>
            </a:prstGeom>
            <a:noFill/>
            <a:ln w="57240">
              <a:solidFill>
                <a:srgbClr val="000000"/>
              </a:solid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63" name="Connettore 1 62"/>
            <p:cNvSpPr/>
            <p:nvPr/>
          </p:nvSpPr>
          <p:spPr>
            <a:xfrm>
              <a:off x="4363559" y="2922119"/>
              <a:ext cx="4788721" cy="829801"/>
            </a:xfrm>
            <a:prstGeom prst="line">
              <a:avLst/>
            </a:prstGeom>
            <a:noFill/>
            <a:ln w="57240">
              <a:solidFill>
                <a:srgbClr val="000000"/>
              </a:solidFill>
              <a:prstDash val="solid"/>
              <a:tailEnd type="arrow"/>
            </a:ln>
          </p:spPr>
          <p:txBody>
            <a:bodyPr vert="horz" wrap="none" lIns="118440" tIns="73440" rIns="118440" bIns="7344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64" name="CasellaDiTesto 63"/>
            <p:cNvSpPr txBox="1"/>
            <p:nvPr/>
          </p:nvSpPr>
          <p:spPr>
            <a:xfrm>
              <a:off x="754199" y="2015999"/>
              <a:ext cx="2142000" cy="7765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Blue tube:</a:t>
              </a:r>
            </a:p>
            <a:p>
              <a:pPr marL="0" marR="0" lvl="0" indent="0" algn="ctr"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Decay Volume</a:t>
              </a:r>
            </a:p>
          </p:txBody>
        </p:sp>
        <p:sp>
          <p:nvSpPr>
            <p:cNvPr id="65" name="Figura a mano libera 64"/>
            <p:cNvSpPr/>
            <p:nvPr/>
          </p:nvSpPr>
          <p:spPr>
            <a:xfrm>
              <a:off x="1791000" y="2792520"/>
              <a:ext cx="311760" cy="31932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D320"/>
            </a:solidFill>
            <a:ln w="0">
              <a:solidFill>
                <a:srgbClr val="3465A4"/>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66" name="Connettore 1 65"/>
            <p:cNvSpPr/>
            <p:nvPr/>
          </p:nvSpPr>
          <p:spPr>
            <a:xfrm>
              <a:off x="4278240" y="2928959"/>
              <a:ext cx="343764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67" name="CasellaDiTesto 66"/>
            <p:cNvSpPr txBox="1"/>
            <p:nvPr/>
          </p:nvSpPr>
          <p:spPr>
            <a:xfrm>
              <a:off x="7414920" y="3934800"/>
              <a:ext cx="573840"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mu-</a:t>
              </a:r>
            </a:p>
          </p:txBody>
        </p:sp>
        <p:sp>
          <p:nvSpPr>
            <p:cNvPr id="68" name="CasellaDiTesto 67"/>
            <p:cNvSpPr txBox="1"/>
            <p:nvPr/>
          </p:nvSpPr>
          <p:spPr>
            <a:xfrm>
              <a:off x="7423200" y="1759680"/>
              <a:ext cx="631800"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mu+</a:t>
              </a:r>
            </a:p>
          </p:txBody>
        </p:sp>
        <p:sp>
          <p:nvSpPr>
            <p:cNvPr id="69" name="Connettore 1 68"/>
            <p:cNvSpPr/>
            <p:nvPr/>
          </p:nvSpPr>
          <p:spPr>
            <a:xfrm>
              <a:off x="2102760" y="2928959"/>
              <a:ext cx="5379480" cy="274321"/>
            </a:xfrm>
            <a:prstGeom prst="line">
              <a:avLst/>
            </a:prstGeom>
            <a:noFill/>
            <a:ln w="0">
              <a:solidFill>
                <a:srgbClr val="000000"/>
              </a:solidFill>
              <a:custDash>
                <a:ds d="0" sp="0"/>
              </a:custDash>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70" name="Connettore 1 69"/>
            <p:cNvSpPr/>
            <p:nvPr/>
          </p:nvSpPr>
          <p:spPr>
            <a:xfrm flipV="1">
              <a:off x="2102760" y="2746079"/>
              <a:ext cx="5379480" cy="196561"/>
            </a:xfrm>
            <a:prstGeom prst="line">
              <a:avLst/>
            </a:prstGeom>
            <a:noFill/>
            <a:ln w="0">
              <a:solidFill>
                <a:srgbClr val="000000"/>
              </a:solidFill>
              <a:custDash>
                <a:ds d="0" sp="0"/>
              </a:custDash>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Droid Sans Fallback" pitchFamily="2"/>
                <a:cs typeface="FreeSans" pitchFamily="2"/>
              </a:endParaRPr>
            </a:p>
          </p:txBody>
        </p:sp>
        <p:sp>
          <p:nvSpPr>
            <p:cNvPr id="71" name="CasellaDiTesto 70"/>
            <p:cNvSpPr txBox="1"/>
            <p:nvPr/>
          </p:nvSpPr>
          <p:spPr>
            <a:xfrm>
              <a:off x="7952760" y="4117679"/>
              <a:ext cx="1297800" cy="4334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b="0" i="0" u="none" strike="noStrike" kern="1200" cap="none">
                  <a:ln>
                    <a:noFill/>
                  </a:ln>
                  <a:latin typeface="Liberation Sans" pitchFamily="18"/>
                  <a:ea typeface="Droid Sans Fallback" pitchFamily="2"/>
                  <a:cs typeface="FreeSans" pitchFamily="2"/>
                </a:rPr>
                <a:t>MUV1-3</a:t>
              </a:r>
            </a:p>
          </p:txBody>
        </p:sp>
        <p:sp>
          <p:nvSpPr>
            <p:cNvPr id="72" name="CasellaDiTesto 71"/>
            <p:cNvSpPr txBox="1"/>
            <p:nvPr/>
          </p:nvSpPr>
          <p:spPr>
            <a:xfrm>
              <a:off x="7905240" y="443088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244 m</a:t>
              </a:r>
            </a:p>
          </p:txBody>
        </p:sp>
        <p:sp>
          <p:nvSpPr>
            <p:cNvPr id="73" name="CasellaDiTesto 72"/>
            <p:cNvSpPr txBox="1"/>
            <p:nvPr/>
          </p:nvSpPr>
          <p:spPr>
            <a:xfrm>
              <a:off x="4506120" y="439344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219 m</a:t>
              </a:r>
            </a:p>
          </p:txBody>
        </p:sp>
        <p:sp>
          <p:nvSpPr>
            <p:cNvPr id="74" name="CasellaDiTesto 73"/>
            <p:cNvSpPr txBox="1"/>
            <p:nvPr/>
          </p:nvSpPr>
          <p:spPr>
            <a:xfrm>
              <a:off x="2237040" y="442800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183 m</a:t>
              </a:r>
            </a:p>
          </p:txBody>
        </p:sp>
        <p:sp>
          <p:nvSpPr>
            <p:cNvPr id="75" name="CasellaDiTesto 74"/>
            <p:cNvSpPr txBox="1"/>
            <p:nvPr/>
          </p:nvSpPr>
          <p:spPr>
            <a:xfrm>
              <a:off x="6096240" y="4393440"/>
              <a:ext cx="166499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0" i="0" u="none" strike="noStrike" kern="1200" cap="none">
                  <a:ln>
                    <a:noFill/>
                  </a:ln>
                  <a:latin typeface="Liberation Sans" pitchFamily="18"/>
                  <a:ea typeface="Droid Sans Fallback" pitchFamily="2"/>
                  <a:cs typeface="FreeSans" pitchFamily="2"/>
                </a:rPr>
                <a:t>Approx. 242 m</a:t>
              </a:r>
            </a:p>
          </p:txBody>
        </p:sp>
      </p:grpSp>
    </p:spTree>
    <p:extLst>
      <p:ext uri="{BB962C8B-B14F-4D97-AF65-F5344CB8AC3E}">
        <p14:creationId xmlns:p14="http://schemas.microsoft.com/office/powerpoint/2010/main" val="20220594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7239000" cy="1143000"/>
          </a:xfrm>
        </p:spPr>
        <p:txBody>
          <a:bodyPr/>
          <a:lstStyle/>
          <a:p>
            <a:r>
              <a:rPr lang="it-IT" dirty="0" err="1" smtClean="0"/>
              <a:t>Yield</a:t>
            </a:r>
            <a:r>
              <a:rPr lang="it-IT" dirty="0" smtClean="0"/>
              <a:t> atteso</a:t>
            </a:r>
            <a:endParaRPr lang="it-IT" dirty="0"/>
          </a:p>
        </p:txBody>
      </p:sp>
      <p:sp>
        <p:nvSpPr>
          <p:cNvPr id="41" name="Segnaposto testo 2"/>
          <p:cNvSpPr txBox="1">
            <a:spLocks noGrp="1"/>
          </p:cNvSpPr>
          <p:nvPr>
            <p:ph idx="1"/>
          </p:nvPr>
        </p:nvSpPr>
        <p:spPr>
          <a:xfrm>
            <a:off x="457200" y="1412776"/>
            <a:ext cx="7239000" cy="4846320"/>
          </a:xfrm>
        </p:spPr>
        <p:txBody>
          <a:bodyPr>
            <a:normAutofit fontScale="92500" lnSpcReduction="20000"/>
          </a:bodyPr>
          <a:lstStyle>
            <a:defPPr marL="432000" lvl="0" indent="-324000">
              <a:spcBef>
                <a:spcPts val="0"/>
              </a:spcBef>
              <a:spcAft>
                <a:spcPts val="1417"/>
              </a:spcAft>
              <a:buSzPct val="45000"/>
              <a:buFont typeface="StarSymbol"/>
              <a:buNone/>
              <a:defRPr lang="en-US" sz="3200" b="0" i="0" u="none" strike="noStrike" kern="1200" cap="none">
                <a:ln>
                  <a:noFill/>
                </a:ln>
                <a:latin typeface="Liberation Sans" pitchFamily="18"/>
                <a:ea typeface="Droid Sans Fallback" pitchFamily="2"/>
                <a:cs typeface="FreeSans" pitchFamily="2"/>
              </a:defRPr>
            </a:defPPr>
            <a:lvl1pPr marL="432000" lvl="0" indent="-324000">
              <a:spcBef>
                <a:spcPts val="0"/>
              </a:spcBef>
              <a:spcAft>
                <a:spcPts val="1417"/>
              </a:spcAft>
              <a:buSzPct val="45000"/>
              <a:buFont typeface="StarSymbol"/>
              <a:buChar char="●"/>
              <a:defRPr lang="en-US" sz="3200" b="0" i="0" u="none" strike="noStrike" kern="1200" cap="none">
                <a:ln>
                  <a:noFill/>
                </a:ln>
                <a:latin typeface="Liberation Sans" pitchFamily="18"/>
                <a:ea typeface="Droid Sans Fallback" pitchFamily="2"/>
                <a:cs typeface="FreeSans" pitchFamily="2"/>
              </a:defRPr>
            </a:lvl1pPr>
            <a:lvl2pPr marL="864000" lvl="1" indent="-324000">
              <a:spcBef>
                <a:spcPts val="0"/>
              </a:spcBef>
              <a:spcAft>
                <a:spcPts val="1134"/>
              </a:spcAft>
              <a:buSzPct val="75000"/>
              <a:buFont typeface="StarSymbol"/>
              <a:buChar char="–"/>
              <a:defRPr lang="en-US" sz="2800" b="0" i="0" u="none" strike="noStrike" kern="1200" cap="none">
                <a:ln>
                  <a:noFill/>
                </a:ln>
                <a:latin typeface="Liberation Sans" pitchFamily="18"/>
                <a:ea typeface="Droid Sans Fallback" pitchFamily="2"/>
                <a:cs typeface="FreeSans" pitchFamily="2"/>
              </a:defRPr>
            </a:lvl2pPr>
            <a:lvl3pPr marL="1295999" lvl="2" indent="-288000">
              <a:spcBef>
                <a:spcPts val="0"/>
              </a:spcBef>
              <a:spcAft>
                <a:spcPts val="850"/>
              </a:spcAft>
              <a:buSzPct val="45000"/>
              <a:buFont typeface="StarSymbol"/>
              <a:buChar char="●"/>
              <a:defRPr lang="en-US" sz="2400" b="0" i="0" u="none" strike="noStrike" kern="1200" cap="none">
                <a:ln>
                  <a:noFill/>
                </a:ln>
                <a:latin typeface="Liberation Sans" pitchFamily="18"/>
                <a:ea typeface="Droid Sans Fallback" pitchFamily="2"/>
                <a:cs typeface="FreeSans" pitchFamily="2"/>
              </a:defRPr>
            </a:lvl3pPr>
            <a:lvl4pPr marL="1728000" lvl="3" indent="-216000">
              <a:spcBef>
                <a:spcPts val="0"/>
              </a:spcBef>
              <a:spcAft>
                <a:spcPts val="567"/>
              </a:spcAft>
              <a:buSzPct val="75000"/>
              <a:buFont typeface="StarSymbol"/>
              <a:buChar char="–"/>
              <a:defRPr lang="en-US" sz="2000" b="0" i="0" u="none" strike="noStrike" kern="1200" cap="none">
                <a:ln>
                  <a:noFill/>
                </a:ln>
                <a:latin typeface="Liberation Sans" pitchFamily="18"/>
                <a:ea typeface="Droid Sans Fallback" pitchFamily="2"/>
                <a:cs typeface="FreeSans" pitchFamily="2"/>
              </a:defRPr>
            </a:lvl4pPr>
            <a:lvl5pPr marL="2160000" lvl="4" indent="-216000">
              <a:spcBef>
                <a:spcPts val="0"/>
              </a:spcBef>
              <a:spcAft>
                <a:spcPts val="283"/>
              </a:spcAft>
              <a:buSzPct val="45000"/>
              <a:buFont typeface="StarSymbol"/>
              <a:buChar char="●"/>
              <a:defRPr lang="en-US" sz="2000" b="0" i="0" u="none" strike="noStrike" kern="1200" cap="none">
                <a:ln>
                  <a:noFill/>
                </a:ln>
                <a:latin typeface="Liberation Sans" pitchFamily="18"/>
                <a:ea typeface="Droid Sans Fallback" pitchFamily="2"/>
                <a:cs typeface="FreeSans" pitchFamily="2"/>
              </a:defRPr>
            </a:lvl5pPr>
            <a:lvl6pPr marL="2592000" lvl="5" indent="-216000">
              <a:spcBef>
                <a:spcPts val="0"/>
              </a:spcBef>
              <a:spcAft>
                <a:spcPts val="283"/>
              </a:spcAft>
              <a:buSzPct val="45000"/>
              <a:buFont typeface="StarSymbol"/>
              <a:buChar char="●"/>
              <a:defRPr lang="en-US" sz="2000" b="0" i="0" u="none" strike="noStrike" kern="1200" cap="none">
                <a:ln>
                  <a:noFill/>
                </a:ln>
                <a:latin typeface="Liberation Sans" pitchFamily="18"/>
                <a:ea typeface="Droid Sans Fallback" pitchFamily="2"/>
                <a:cs typeface="FreeSans" pitchFamily="2"/>
              </a:defRPr>
            </a:lvl6pPr>
            <a:lvl7pPr marL="3024000" lvl="6" indent="-216000">
              <a:spcBef>
                <a:spcPts val="0"/>
              </a:spcBef>
              <a:spcAft>
                <a:spcPts val="283"/>
              </a:spcAft>
              <a:buSzPct val="45000"/>
              <a:buFont typeface="StarSymbol"/>
              <a:buChar char="●"/>
              <a:defRPr lang="en-US" sz="2000" b="0" i="0" u="none" strike="noStrike" kern="1200" cap="none">
                <a:ln>
                  <a:noFill/>
                </a:ln>
                <a:latin typeface="Liberation Sans" pitchFamily="18"/>
                <a:ea typeface="Droid Sans Fallback" pitchFamily="2"/>
                <a:cs typeface="FreeSans" pitchFamily="2"/>
              </a:defRPr>
            </a:lvl7pPr>
            <a:lvl8pPr marL="3456000" lvl="7" indent="-216000">
              <a:spcBef>
                <a:spcPts val="0"/>
              </a:spcBef>
              <a:spcAft>
                <a:spcPts val="283"/>
              </a:spcAft>
              <a:buSzPct val="45000"/>
              <a:buFont typeface="StarSymbol"/>
              <a:buChar char="●"/>
              <a:defRPr lang="en-US" sz="2000" b="0" i="0" u="none" strike="noStrike" kern="1200" cap="none">
                <a:ln>
                  <a:noFill/>
                </a:ln>
                <a:latin typeface="Liberation Sans" pitchFamily="18"/>
                <a:ea typeface="Droid Sans Fallback" pitchFamily="2"/>
                <a:cs typeface="FreeSans" pitchFamily="2"/>
              </a:defRPr>
            </a:lvl8pPr>
            <a:lvl9pPr marL="3887999" lvl="8" indent="-216000">
              <a:spcBef>
                <a:spcPts val="0"/>
              </a:spcBef>
              <a:spcAft>
                <a:spcPts val="283"/>
              </a:spcAft>
              <a:buSzPct val="45000"/>
              <a:buFont typeface="StarSymbol"/>
              <a:buChar char="●"/>
              <a:defRPr lang="en-US" sz="2000" b="0" i="0" u="none" strike="noStrike" kern="1200" cap="none">
                <a:ln>
                  <a:noFill/>
                </a:ln>
                <a:latin typeface="Liberation Sans" pitchFamily="18"/>
                <a:ea typeface="Droid Sans Fallback" pitchFamily="2"/>
                <a:cs typeface="FreeSans" pitchFamily="2"/>
              </a:defRPr>
            </a:lvl9pPr>
          </a:lstStyle>
          <a:p>
            <a:pPr lvl="0">
              <a:buNone/>
            </a:pPr>
            <a:endParaRPr lang="en-US" sz="2800" dirty="0"/>
          </a:p>
          <a:p>
            <a:pPr lvl="0"/>
            <a:r>
              <a:rPr lang="en-US" sz="2800" b="1" dirty="0">
                <a:solidFill>
                  <a:srgbClr val="000000"/>
                </a:solidFill>
                <a:latin typeface="Liberation Sans" pitchFamily="34"/>
              </a:rPr>
              <a:t>Geometrical acceptance efficiency:</a:t>
            </a:r>
          </a:p>
          <a:p>
            <a:pPr lvl="1" rtl="0" hangingPunct="0"/>
            <a:r>
              <a:rPr lang="en-US" b="1" dirty="0">
                <a:solidFill>
                  <a:srgbClr val="000000"/>
                </a:solidFill>
                <a:latin typeface="Liberation Sans" pitchFamily="34"/>
              </a:rPr>
              <a:t>K</a:t>
            </a:r>
            <a:r>
              <a:rPr lang="en-US" b="1" baseline="-25000" dirty="0">
                <a:solidFill>
                  <a:srgbClr val="000000"/>
                </a:solidFill>
                <a:latin typeface="Liberation Sans" pitchFamily="34"/>
              </a:rPr>
              <a:t>L</a:t>
            </a:r>
            <a:r>
              <a:rPr lang="en-US" b="1" dirty="0">
                <a:solidFill>
                  <a:srgbClr val="000000"/>
                </a:solidFill>
                <a:latin typeface="Liberation Sans"/>
              </a:rPr>
              <a:t>→</a:t>
            </a:r>
            <a:r>
              <a:rPr lang="en-US" b="1" dirty="0">
                <a:solidFill>
                  <a:srgbClr val="000000"/>
                </a:solidFill>
                <a:latin typeface="Liberation Sans" pitchFamily="34"/>
              </a:rPr>
              <a:t>π</a:t>
            </a:r>
            <a:r>
              <a:rPr lang="en-US" b="1" baseline="30000" dirty="0">
                <a:solidFill>
                  <a:srgbClr val="000000"/>
                </a:solidFill>
                <a:latin typeface="Liberation Sans" pitchFamily="34"/>
              </a:rPr>
              <a:t>0</a:t>
            </a:r>
            <a:r>
              <a:rPr lang="en-US" b="1" dirty="0">
                <a:solidFill>
                  <a:srgbClr val="000000"/>
                </a:solidFill>
                <a:latin typeface="Liberation Sans" pitchFamily="34"/>
              </a:rPr>
              <a:t>e</a:t>
            </a:r>
            <a:r>
              <a:rPr lang="en-US" b="1" baseline="30000" dirty="0">
                <a:solidFill>
                  <a:srgbClr val="000000"/>
                </a:solidFill>
                <a:latin typeface="Liberation Sans" pitchFamily="34"/>
              </a:rPr>
              <a:t>+</a:t>
            </a:r>
            <a:r>
              <a:rPr lang="en-US" b="1" dirty="0">
                <a:solidFill>
                  <a:srgbClr val="000000"/>
                </a:solidFill>
                <a:latin typeface="Liberation Sans" pitchFamily="34"/>
              </a:rPr>
              <a:t>e</a:t>
            </a:r>
            <a:r>
              <a:rPr lang="en-US" b="1" baseline="30000" dirty="0">
                <a:solidFill>
                  <a:srgbClr val="000000"/>
                </a:solidFill>
                <a:latin typeface="Liberation Sans" pitchFamily="34"/>
              </a:rPr>
              <a:t>-</a:t>
            </a:r>
            <a:r>
              <a:rPr lang="en-US" b="1" dirty="0">
                <a:solidFill>
                  <a:srgbClr val="000000"/>
                </a:solidFill>
                <a:latin typeface="Liberation Sans" pitchFamily="34"/>
              </a:rPr>
              <a:t>: (6.5 </a:t>
            </a:r>
            <a:r>
              <a:rPr lang="it-IT" altLang="zh-CN" b="1" dirty="0">
                <a:solidFill>
                  <a:srgbClr val="000000"/>
                </a:solidFill>
                <a:latin typeface="Liberation Sans" pitchFamily="32"/>
              </a:rPr>
              <a:t>± </a:t>
            </a:r>
            <a:r>
              <a:rPr lang="en-US" b="1" dirty="0">
                <a:solidFill>
                  <a:srgbClr val="000000"/>
                </a:solidFill>
                <a:latin typeface="Liberation Sans" pitchFamily="34"/>
              </a:rPr>
              <a:t>0.9) x 10</a:t>
            </a:r>
            <a:r>
              <a:rPr lang="en-US" b="1" baseline="30000" dirty="0">
                <a:solidFill>
                  <a:srgbClr val="000000"/>
                </a:solidFill>
                <a:latin typeface="Liberation Sans" pitchFamily="34"/>
              </a:rPr>
              <a:t>-2</a:t>
            </a:r>
          </a:p>
          <a:p>
            <a:pPr lvl="1" rtl="0" hangingPunct="0"/>
            <a:r>
              <a:rPr lang="en-US" b="1" dirty="0">
                <a:solidFill>
                  <a:srgbClr val="000000"/>
                </a:solidFill>
                <a:latin typeface="Liberation Sans" pitchFamily="34"/>
              </a:rPr>
              <a:t>K</a:t>
            </a:r>
            <a:r>
              <a:rPr lang="en-US" b="1" baseline="-25000" dirty="0">
                <a:solidFill>
                  <a:srgbClr val="000000"/>
                </a:solidFill>
                <a:latin typeface="Liberation Sans" pitchFamily="34"/>
              </a:rPr>
              <a:t>L</a:t>
            </a:r>
            <a:r>
              <a:rPr lang="en-US" b="1" dirty="0">
                <a:solidFill>
                  <a:srgbClr val="000000"/>
                </a:solidFill>
                <a:latin typeface="Liberation Sans"/>
              </a:rPr>
              <a:t>→</a:t>
            </a:r>
            <a:r>
              <a:rPr lang="en-US" b="1" dirty="0">
                <a:solidFill>
                  <a:srgbClr val="000000"/>
                </a:solidFill>
                <a:latin typeface="Liberation Sans" pitchFamily="34"/>
              </a:rPr>
              <a:t>π</a:t>
            </a:r>
            <a:r>
              <a:rPr lang="en-US" b="1" baseline="30000" dirty="0">
                <a:solidFill>
                  <a:srgbClr val="000000"/>
                </a:solidFill>
                <a:latin typeface="Liberation Sans" pitchFamily="34"/>
              </a:rPr>
              <a:t>0</a:t>
            </a:r>
            <a:r>
              <a:rPr lang="en-US" b="1" dirty="0">
                <a:solidFill>
                  <a:srgbClr val="000000"/>
                </a:solidFill>
                <a:latin typeface="Liberation Sans" pitchFamily="32"/>
              </a:rPr>
              <a:t>μ</a:t>
            </a:r>
            <a:r>
              <a:rPr lang="en-US" b="1" baseline="30000" dirty="0">
                <a:solidFill>
                  <a:srgbClr val="000000"/>
                </a:solidFill>
                <a:latin typeface="Liberation Sans" pitchFamily="34"/>
              </a:rPr>
              <a:t>+</a:t>
            </a:r>
            <a:r>
              <a:rPr lang="en-US" b="1" dirty="0">
                <a:solidFill>
                  <a:srgbClr val="000000"/>
                </a:solidFill>
                <a:latin typeface="Liberation Sans" pitchFamily="32"/>
              </a:rPr>
              <a:t>μ</a:t>
            </a:r>
            <a:r>
              <a:rPr lang="en-US" b="1" baseline="30000" dirty="0">
                <a:solidFill>
                  <a:srgbClr val="000000"/>
                </a:solidFill>
                <a:latin typeface="Liberation Sans" pitchFamily="34"/>
              </a:rPr>
              <a:t>-</a:t>
            </a:r>
            <a:r>
              <a:rPr lang="en-US" b="1" dirty="0">
                <a:solidFill>
                  <a:srgbClr val="000000"/>
                </a:solidFill>
                <a:latin typeface="Liberation Sans" pitchFamily="34"/>
              </a:rPr>
              <a:t>: (14.1 </a:t>
            </a:r>
            <a:r>
              <a:rPr lang="it-IT" altLang="zh-CN" b="1" dirty="0">
                <a:solidFill>
                  <a:srgbClr val="000000"/>
                </a:solidFill>
                <a:latin typeface="Liberation Sans" pitchFamily="32"/>
              </a:rPr>
              <a:t>± 1</a:t>
            </a:r>
            <a:r>
              <a:rPr lang="en-US" b="1" dirty="0">
                <a:solidFill>
                  <a:srgbClr val="000000"/>
                </a:solidFill>
                <a:latin typeface="Liberation Sans" pitchFamily="34"/>
              </a:rPr>
              <a:t>.3) x </a:t>
            </a:r>
            <a:r>
              <a:rPr lang="en-US" b="1" dirty="0" smtClean="0">
                <a:solidFill>
                  <a:srgbClr val="000000"/>
                </a:solidFill>
                <a:latin typeface="Liberation Sans" pitchFamily="34"/>
              </a:rPr>
              <a:t>10</a:t>
            </a:r>
            <a:r>
              <a:rPr lang="en-US" b="1" baseline="30000" dirty="0" smtClean="0">
                <a:solidFill>
                  <a:srgbClr val="000000"/>
                </a:solidFill>
                <a:latin typeface="Liberation Sans" pitchFamily="34"/>
              </a:rPr>
              <a:t>-2</a:t>
            </a:r>
          </a:p>
          <a:p>
            <a:pPr lvl="1" rtl="0" hangingPunct="0"/>
            <a:endParaRPr lang="en-US" sz="2800" b="1" dirty="0" smtClean="0">
              <a:solidFill>
                <a:srgbClr val="000000"/>
              </a:solidFill>
              <a:latin typeface="Liberation Sans" pitchFamily="34"/>
            </a:endParaRPr>
          </a:p>
          <a:p>
            <a:pPr lvl="0" algn="just"/>
            <a:r>
              <a:rPr lang="en-US" sz="2800" b="1" dirty="0" smtClean="0">
                <a:solidFill>
                  <a:srgbClr val="000000"/>
                </a:solidFill>
                <a:latin typeface="Liberation Sans" pitchFamily="34"/>
              </a:rPr>
              <a:t>0.9 </a:t>
            </a:r>
            <a:r>
              <a:rPr lang="en-US" sz="2800" b="1" dirty="0">
                <a:solidFill>
                  <a:srgbClr val="000000"/>
                </a:solidFill>
                <a:latin typeface="Liberation Sans" pitchFamily="34"/>
              </a:rPr>
              <a:t>× 10</a:t>
            </a:r>
            <a:r>
              <a:rPr lang="en-US" sz="2800" b="1" baseline="30000" dirty="0">
                <a:solidFill>
                  <a:srgbClr val="000000"/>
                </a:solidFill>
                <a:latin typeface="Liberation Sans" pitchFamily="34"/>
              </a:rPr>
              <a:t>12 </a:t>
            </a:r>
            <a:r>
              <a:rPr lang="en-US" sz="2800" b="1" dirty="0">
                <a:solidFill>
                  <a:srgbClr val="000000"/>
                </a:solidFill>
                <a:latin typeface="Liberation Sans" pitchFamily="34"/>
              </a:rPr>
              <a:t>K</a:t>
            </a:r>
            <a:r>
              <a:rPr lang="en-US" sz="2800" b="1" baseline="-25000" dirty="0">
                <a:solidFill>
                  <a:srgbClr val="000000"/>
                </a:solidFill>
                <a:latin typeface="Liberation Sans" pitchFamily="34"/>
              </a:rPr>
              <a:t>L</a:t>
            </a:r>
            <a:r>
              <a:rPr lang="en-US" sz="2800" b="1" dirty="0">
                <a:solidFill>
                  <a:srgbClr val="000000"/>
                </a:solidFill>
                <a:latin typeface="Liberation Sans" pitchFamily="34"/>
              </a:rPr>
              <a:t>/year </a:t>
            </a:r>
            <a:r>
              <a:rPr lang="en-US" sz="2800" b="1" dirty="0" smtClean="0">
                <a:solidFill>
                  <a:srgbClr val="000000"/>
                </a:solidFill>
                <a:latin typeface="Liberation Sans" pitchFamily="34"/>
              </a:rPr>
              <a:t>(</a:t>
            </a:r>
            <a:r>
              <a:rPr lang="en-US" sz="2800" b="1" dirty="0">
                <a:solidFill>
                  <a:srgbClr val="000000"/>
                </a:solidFill>
                <a:latin typeface="Liberation Sans" pitchFamily="34"/>
              </a:rPr>
              <a:t>Extrapolated from studies for NA48)</a:t>
            </a:r>
          </a:p>
          <a:p>
            <a:pPr lvl="0"/>
            <a:r>
              <a:rPr lang="en-US" sz="2800" b="1" dirty="0">
                <a:solidFill>
                  <a:srgbClr val="000000"/>
                </a:solidFill>
                <a:latin typeface="Liberation Sans" pitchFamily="34"/>
              </a:rPr>
              <a:t>Using SM BR:</a:t>
            </a:r>
          </a:p>
          <a:p>
            <a:pPr lvl="1" rtl="0" hangingPunct="0"/>
            <a:r>
              <a:rPr lang="en-US" b="1" dirty="0">
                <a:solidFill>
                  <a:srgbClr val="000000"/>
                </a:solidFill>
                <a:latin typeface="Liberation Sans" pitchFamily="34"/>
              </a:rPr>
              <a:t>K</a:t>
            </a:r>
            <a:r>
              <a:rPr lang="en-US" b="1" baseline="-25000" dirty="0">
                <a:solidFill>
                  <a:srgbClr val="000000"/>
                </a:solidFill>
                <a:latin typeface="Liberation Sans" pitchFamily="34"/>
              </a:rPr>
              <a:t>L</a:t>
            </a:r>
            <a:r>
              <a:rPr lang="en-US" b="1" dirty="0">
                <a:solidFill>
                  <a:srgbClr val="000000"/>
                </a:solidFill>
                <a:latin typeface="Liberation Sans"/>
              </a:rPr>
              <a:t>→</a:t>
            </a:r>
            <a:r>
              <a:rPr lang="en-US" b="1" dirty="0">
                <a:solidFill>
                  <a:srgbClr val="000000"/>
                </a:solidFill>
                <a:latin typeface="Liberation Sans" pitchFamily="34"/>
              </a:rPr>
              <a:t>π</a:t>
            </a:r>
            <a:r>
              <a:rPr lang="en-US" b="1" baseline="30000" dirty="0">
                <a:solidFill>
                  <a:srgbClr val="000000"/>
                </a:solidFill>
                <a:latin typeface="Liberation Sans" pitchFamily="34"/>
              </a:rPr>
              <a:t>0</a:t>
            </a:r>
            <a:r>
              <a:rPr lang="en-US" b="1" dirty="0">
                <a:solidFill>
                  <a:srgbClr val="000000"/>
                </a:solidFill>
                <a:latin typeface="Liberation Sans" pitchFamily="34"/>
              </a:rPr>
              <a:t>e</a:t>
            </a:r>
            <a:r>
              <a:rPr lang="en-US" b="1" baseline="30000" dirty="0">
                <a:solidFill>
                  <a:srgbClr val="000000"/>
                </a:solidFill>
                <a:latin typeface="Liberation Sans" pitchFamily="34"/>
              </a:rPr>
              <a:t>+</a:t>
            </a:r>
            <a:r>
              <a:rPr lang="en-US" b="1" dirty="0">
                <a:solidFill>
                  <a:srgbClr val="000000"/>
                </a:solidFill>
                <a:latin typeface="Liberation Sans" pitchFamily="34"/>
              </a:rPr>
              <a:t>e</a:t>
            </a:r>
            <a:r>
              <a:rPr lang="en-US" b="1" baseline="30000" dirty="0">
                <a:solidFill>
                  <a:srgbClr val="000000"/>
                </a:solidFill>
                <a:latin typeface="Liberation Sans" pitchFamily="34"/>
              </a:rPr>
              <a:t>-</a:t>
            </a:r>
            <a:r>
              <a:rPr lang="en-US" b="1" dirty="0">
                <a:solidFill>
                  <a:srgbClr val="000000"/>
                </a:solidFill>
                <a:latin typeface="Liberation Sans" pitchFamily="34"/>
              </a:rPr>
              <a:t> : 1.7 </a:t>
            </a:r>
            <a:r>
              <a:rPr lang="en-US" b="1" dirty="0" err="1">
                <a:solidFill>
                  <a:srgbClr val="000000"/>
                </a:solidFill>
                <a:latin typeface="Liberation Sans" pitchFamily="34"/>
              </a:rPr>
              <a:t>ev</a:t>
            </a:r>
            <a:r>
              <a:rPr lang="en-US" b="1" dirty="0">
                <a:solidFill>
                  <a:srgbClr val="000000"/>
                </a:solidFill>
                <a:latin typeface="Liberation Sans" pitchFamily="34"/>
              </a:rPr>
              <a:t>/year</a:t>
            </a:r>
          </a:p>
          <a:p>
            <a:pPr lvl="1" rtl="0" hangingPunct="0"/>
            <a:r>
              <a:rPr lang="en-US" b="1" dirty="0">
                <a:solidFill>
                  <a:srgbClr val="000000"/>
                </a:solidFill>
                <a:latin typeface="Liberation Sans" pitchFamily="34"/>
              </a:rPr>
              <a:t>K</a:t>
            </a:r>
            <a:r>
              <a:rPr lang="en-US" b="1" baseline="-25000" dirty="0">
                <a:solidFill>
                  <a:srgbClr val="000000"/>
                </a:solidFill>
                <a:latin typeface="Liberation Sans" pitchFamily="34"/>
              </a:rPr>
              <a:t>L</a:t>
            </a:r>
            <a:r>
              <a:rPr lang="en-US" b="1" dirty="0">
                <a:solidFill>
                  <a:srgbClr val="000000"/>
                </a:solidFill>
                <a:latin typeface="Liberation Sans"/>
              </a:rPr>
              <a:t>→</a:t>
            </a:r>
            <a:r>
              <a:rPr lang="en-US" b="1" dirty="0">
                <a:solidFill>
                  <a:srgbClr val="000000"/>
                </a:solidFill>
                <a:latin typeface="Liberation Sans" pitchFamily="34"/>
              </a:rPr>
              <a:t>π</a:t>
            </a:r>
            <a:r>
              <a:rPr lang="en-US" b="1" baseline="30000" dirty="0">
                <a:solidFill>
                  <a:srgbClr val="000000"/>
                </a:solidFill>
                <a:latin typeface="Liberation Sans" pitchFamily="34"/>
              </a:rPr>
              <a:t>0</a:t>
            </a:r>
            <a:r>
              <a:rPr lang="en-US" b="1" dirty="0">
                <a:solidFill>
                  <a:srgbClr val="000000"/>
                </a:solidFill>
                <a:latin typeface="Liberation Sans" pitchFamily="32"/>
              </a:rPr>
              <a:t>μ</a:t>
            </a:r>
            <a:r>
              <a:rPr lang="en-US" b="1" baseline="30000" dirty="0">
                <a:solidFill>
                  <a:srgbClr val="000000"/>
                </a:solidFill>
                <a:latin typeface="Liberation Sans" pitchFamily="34"/>
              </a:rPr>
              <a:t>+</a:t>
            </a:r>
            <a:r>
              <a:rPr lang="en-US" b="1" dirty="0">
                <a:solidFill>
                  <a:srgbClr val="000000"/>
                </a:solidFill>
                <a:latin typeface="Liberation Sans" pitchFamily="32"/>
              </a:rPr>
              <a:t>μ</a:t>
            </a:r>
            <a:r>
              <a:rPr lang="en-US" b="1" baseline="30000" dirty="0">
                <a:solidFill>
                  <a:srgbClr val="000000"/>
                </a:solidFill>
                <a:latin typeface="Liberation Sans" pitchFamily="34"/>
              </a:rPr>
              <a:t>-</a:t>
            </a:r>
            <a:r>
              <a:rPr lang="en-US" b="1" dirty="0">
                <a:solidFill>
                  <a:srgbClr val="000000"/>
                </a:solidFill>
                <a:latin typeface="Liberation Sans" pitchFamily="34"/>
              </a:rPr>
              <a:t>: 0.5-1.3 </a:t>
            </a:r>
            <a:r>
              <a:rPr lang="en-US" b="1" dirty="0" err="1">
                <a:solidFill>
                  <a:srgbClr val="000000"/>
                </a:solidFill>
                <a:latin typeface="Liberation Sans" pitchFamily="34"/>
              </a:rPr>
              <a:t>ev</a:t>
            </a:r>
            <a:r>
              <a:rPr lang="en-US" b="1" dirty="0">
                <a:solidFill>
                  <a:srgbClr val="000000"/>
                </a:solidFill>
                <a:latin typeface="Liberation Sans" pitchFamily="34"/>
              </a:rPr>
              <a:t>/year</a:t>
            </a:r>
          </a:p>
          <a:p>
            <a:pPr lvl="1" rtl="0" hangingPunct="0"/>
            <a:endParaRPr lang="en-US" b="1" dirty="0">
              <a:solidFill>
                <a:srgbClr val="000000"/>
              </a:solidFill>
              <a:latin typeface="Liberation Sans" pitchFamily="34"/>
            </a:endParaRPr>
          </a:p>
          <a:p>
            <a:pPr lvl="0"/>
            <a:endParaRPr lang="en-US" sz="2800" b="1" baseline="30000" dirty="0">
              <a:solidFill>
                <a:srgbClr val="000000"/>
              </a:solidFill>
              <a:latin typeface="Liberation Sans" pitchFamily="34"/>
            </a:endParaRPr>
          </a:p>
        </p:txBody>
      </p:sp>
    </p:spTree>
    <p:extLst>
      <p:ext uri="{BB962C8B-B14F-4D97-AF65-F5344CB8AC3E}">
        <p14:creationId xmlns:p14="http://schemas.microsoft.com/office/powerpoint/2010/main" val="33208551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384"/>
            <a:ext cx="7239000" cy="1143000"/>
          </a:xfrm>
        </p:spPr>
        <p:txBody>
          <a:bodyPr>
            <a:normAutofit fontScale="90000"/>
          </a:bodyPr>
          <a:lstStyle/>
          <a:p>
            <a:r>
              <a:rPr lang="it-IT" dirty="0" smtClean="0"/>
              <a:t>UN </a:t>
            </a:r>
            <a:r>
              <a:rPr lang="it-IT" dirty="0" err="1" smtClean="0"/>
              <a:t>PossibilE</a:t>
            </a:r>
            <a:r>
              <a:rPr lang="it-IT" dirty="0" smtClean="0"/>
              <a:t> Upgrade: MAGNETO</a:t>
            </a:r>
            <a:endParaRPr lang="it-IT" dirty="0"/>
          </a:p>
        </p:txBody>
      </p:sp>
      <p:pic>
        <p:nvPicPr>
          <p:cNvPr id="14356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76" y="2060848"/>
            <a:ext cx="4408571" cy="295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6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060848"/>
            <a:ext cx="3744416" cy="42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3177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62272"/>
            <a:ext cx="7239000" cy="1143000"/>
          </a:xfrm>
        </p:spPr>
        <p:txBody>
          <a:bodyPr/>
          <a:lstStyle/>
          <a:p>
            <a:r>
              <a:rPr lang="it-IT" dirty="0" smtClean="0"/>
              <a:t>Conclusioni</a:t>
            </a:r>
            <a:endParaRPr lang="it-IT" dirty="0"/>
          </a:p>
        </p:txBody>
      </p:sp>
      <p:sp>
        <p:nvSpPr>
          <p:cNvPr id="3" name="Segnaposto contenuto 2"/>
          <p:cNvSpPr>
            <a:spLocks noGrp="1"/>
          </p:cNvSpPr>
          <p:nvPr>
            <p:ph idx="1"/>
          </p:nvPr>
        </p:nvSpPr>
        <p:spPr>
          <a:xfrm>
            <a:off x="457200" y="1412776"/>
            <a:ext cx="7239000" cy="4846320"/>
          </a:xfrm>
        </p:spPr>
        <p:txBody>
          <a:bodyPr/>
          <a:lstStyle/>
          <a:p>
            <a:r>
              <a:rPr lang="it-IT" dirty="0" smtClean="0"/>
              <a:t>Il 2014 è stato un anno cruciale per NA62</a:t>
            </a:r>
          </a:p>
          <a:p>
            <a:r>
              <a:rPr lang="it-IT" dirty="0" smtClean="0"/>
              <a:t>Siamo estremamente soddisfatti delle prestazioni del CHANTI, il rivelatore ha funzionato fin dal primo momento secondo le attese ( o meglio…)</a:t>
            </a:r>
          </a:p>
          <a:p>
            <a:r>
              <a:rPr lang="it-IT" dirty="0" smtClean="0"/>
              <a:t>Il 2015 ci farà capire le prospettive di realizzare il goal di NA62 prima di LS2</a:t>
            </a:r>
          </a:p>
          <a:p>
            <a:r>
              <a:rPr lang="it-IT" dirty="0" smtClean="0"/>
              <a:t>Si comincia a pensare al futuro di medio e lungo termine, vedendo NA62 come una </a:t>
            </a:r>
            <a:r>
              <a:rPr lang="it-IT" dirty="0" err="1" smtClean="0"/>
              <a:t>facility</a:t>
            </a:r>
            <a:r>
              <a:rPr lang="it-IT" dirty="0" smtClean="0"/>
              <a:t> CERN per la fisica dei K. </a:t>
            </a:r>
            <a:endParaRPr lang="it-IT" dirty="0"/>
          </a:p>
        </p:txBody>
      </p:sp>
    </p:spTree>
    <p:extLst>
      <p:ext uri="{BB962C8B-B14F-4D97-AF65-F5344CB8AC3E}">
        <p14:creationId xmlns:p14="http://schemas.microsoft.com/office/powerpoint/2010/main" val="1349328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a62logo"/>
          <p:cNvPicPr>
            <a:picLocks noChangeAspect="1" noChangeArrowheads="1"/>
          </p:cNvPicPr>
          <p:nvPr/>
        </p:nvPicPr>
        <p:blipFill>
          <a:blip r:embed="rId2" cstate="print"/>
          <a:srcRect/>
          <a:stretch>
            <a:fillRect/>
          </a:stretch>
        </p:blipFill>
        <p:spPr bwMode="auto">
          <a:xfrm>
            <a:off x="7019925" y="0"/>
            <a:ext cx="2124075" cy="736600"/>
          </a:xfrm>
          <a:prstGeom prst="rect">
            <a:avLst/>
          </a:prstGeom>
          <a:noFill/>
        </p:spPr>
      </p:pic>
      <p:pic>
        <p:nvPicPr>
          <p:cNvPr id="1406979" name="Picture 3"/>
          <p:cNvPicPr>
            <a:picLocks noGrp="1" noChangeAspect="1" noChangeArrowheads="1"/>
          </p:cNvPicPr>
          <p:nvPr>
            <p:ph idx="1"/>
          </p:nvPr>
        </p:nvPicPr>
        <p:blipFill>
          <a:blip r:embed="rId3" cstate="print"/>
          <a:srcRect/>
          <a:stretch>
            <a:fillRect/>
          </a:stretch>
        </p:blipFill>
        <p:spPr bwMode="auto">
          <a:xfrm>
            <a:off x="1187624" y="2564904"/>
            <a:ext cx="5688632" cy="385448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4932040" y="1052736"/>
            <a:ext cx="3160608" cy="1440160"/>
          </a:xfrm>
          <a:prstGeom prst="rect">
            <a:avLst/>
          </a:prstGeom>
          <a:noFill/>
          <a:ln w="9525">
            <a:noFill/>
            <a:miter lim="800000"/>
            <a:headEnd/>
            <a:tailEnd/>
          </a:ln>
        </p:spPr>
      </p:pic>
      <p:sp>
        <p:nvSpPr>
          <p:cNvPr id="4" name="Title 3"/>
          <p:cNvSpPr>
            <a:spLocks noGrp="1"/>
          </p:cNvSpPr>
          <p:nvPr>
            <p:ph type="title"/>
          </p:nvPr>
        </p:nvSpPr>
        <p:spPr>
          <a:xfrm>
            <a:off x="395536" y="260648"/>
            <a:ext cx="7239000" cy="504056"/>
          </a:xfrm>
        </p:spPr>
        <p:txBody>
          <a:bodyPr>
            <a:normAutofit fontScale="90000"/>
          </a:bodyPr>
          <a:lstStyle/>
          <a:p>
            <a:r>
              <a:rPr lang="en-US" dirty="0" smtClean="0"/>
              <a:t>NA62 In-flight Technique</a:t>
            </a:r>
            <a:endParaRPr lang="en-US" dirty="0"/>
          </a:p>
        </p:txBody>
      </p:sp>
      <p:sp>
        <p:nvSpPr>
          <p:cNvPr id="11" name="Rectangle 10"/>
          <p:cNvSpPr/>
          <p:nvPr/>
        </p:nvSpPr>
        <p:spPr>
          <a:xfrm>
            <a:off x="179512" y="1124744"/>
            <a:ext cx="5400600" cy="1477328"/>
          </a:xfrm>
          <a:prstGeom prst="rect">
            <a:avLst/>
          </a:prstGeom>
        </p:spPr>
        <p:txBody>
          <a:bodyPr wrap="square">
            <a:spAutoFit/>
          </a:bodyPr>
          <a:lstStyle/>
          <a:p>
            <a:pPr marL="274320" lvl="0" indent="-274320">
              <a:spcBef>
                <a:spcPts val="600"/>
              </a:spcBef>
              <a:buClr>
                <a:srgbClr val="B13F9A"/>
              </a:buClr>
              <a:buSzPct val="73000"/>
              <a:buFont typeface="Wingdings 2"/>
              <a:buChar char=""/>
            </a:pPr>
            <a:r>
              <a:rPr lang="en-US" sz="2000" dirty="0" err="1" smtClean="0">
                <a:solidFill>
                  <a:prstClr val="black"/>
                </a:solidFill>
              </a:rPr>
              <a:t>Calorimetry</a:t>
            </a:r>
            <a:r>
              <a:rPr lang="en-US" sz="2000" dirty="0" smtClean="0">
                <a:solidFill>
                  <a:prstClr val="black"/>
                </a:solidFill>
              </a:rPr>
              <a:t> to veto extra particles</a:t>
            </a:r>
          </a:p>
          <a:p>
            <a:pPr marL="274320" lvl="0" indent="-274320">
              <a:spcBef>
                <a:spcPts val="600"/>
              </a:spcBef>
              <a:buClr>
                <a:srgbClr val="B13F9A"/>
              </a:buClr>
              <a:buSzPct val="73000"/>
              <a:buFont typeface="Wingdings 2"/>
              <a:buChar char=""/>
            </a:pPr>
            <a:r>
              <a:rPr lang="en-US" sz="2000" dirty="0" smtClean="0">
                <a:solidFill>
                  <a:prstClr val="black"/>
                </a:solidFill>
              </a:rPr>
              <a:t>Very light trackers to reconstruct the </a:t>
            </a:r>
            <a:r>
              <a:rPr lang="en-US" sz="2000" i="1" dirty="0" smtClean="0">
                <a:solidFill>
                  <a:prstClr val="black"/>
                </a:solidFill>
              </a:rPr>
              <a:t>K</a:t>
            </a:r>
            <a:r>
              <a:rPr lang="en-US" sz="2000" i="1" baseline="30000" dirty="0" smtClean="0">
                <a:solidFill>
                  <a:prstClr val="black"/>
                </a:solidFill>
              </a:rPr>
              <a:t>+</a:t>
            </a:r>
            <a:r>
              <a:rPr lang="en-US" sz="2000" dirty="0" smtClean="0">
                <a:solidFill>
                  <a:prstClr val="black"/>
                </a:solidFill>
              </a:rPr>
              <a:t> and the </a:t>
            </a:r>
            <a:r>
              <a:rPr lang="en-US" sz="2000" i="1" dirty="0" smtClean="0">
                <a:solidFill>
                  <a:prstClr val="black"/>
                </a:solidFill>
                <a:latin typeface="Symbol" pitchFamily="18" charset="2"/>
              </a:rPr>
              <a:t>p</a:t>
            </a:r>
            <a:r>
              <a:rPr lang="en-US" sz="2000" i="1" baseline="30000" dirty="0" smtClean="0">
                <a:solidFill>
                  <a:prstClr val="black"/>
                </a:solidFill>
              </a:rPr>
              <a:t>+</a:t>
            </a:r>
            <a:r>
              <a:rPr lang="en-US" sz="2000" i="1" dirty="0" smtClean="0">
                <a:solidFill>
                  <a:prstClr val="black"/>
                </a:solidFill>
              </a:rPr>
              <a:t> </a:t>
            </a:r>
            <a:r>
              <a:rPr lang="en-US" sz="2000" dirty="0" err="1" smtClean="0">
                <a:solidFill>
                  <a:prstClr val="black"/>
                </a:solidFill>
              </a:rPr>
              <a:t>momenta</a:t>
            </a:r>
            <a:endParaRPr lang="en-US" sz="2000" dirty="0" smtClean="0">
              <a:solidFill>
                <a:prstClr val="black"/>
              </a:solidFill>
            </a:endParaRPr>
          </a:p>
          <a:p>
            <a:pPr marL="274320" lvl="0" indent="-274320">
              <a:spcBef>
                <a:spcPts val="600"/>
              </a:spcBef>
              <a:buClr>
                <a:srgbClr val="B13F9A"/>
              </a:buClr>
              <a:buSzPct val="73000"/>
              <a:buFont typeface="Wingdings 2"/>
              <a:buChar char=""/>
            </a:pPr>
            <a:r>
              <a:rPr lang="en-US" sz="2000" dirty="0" smtClean="0">
                <a:solidFill>
                  <a:prstClr val="black"/>
                </a:solidFill>
              </a:rPr>
              <a:t>Full particle identification</a:t>
            </a:r>
          </a:p>
        </p:txBody>
      </p:sp>
      <p:pic>
        <p:nvPicPr>
          <p:cNvPr id="1406980" name="Picture 4"/>
          <p:cNvPicPr>
            <a:picLocks noChangeAspect="1" noChangeArrowheads="1"/>
          </p:cNvPicPr>
          <p:nvPr/>
        </p:nvPicPr>
        <p:blipFill>
          <a:blip r:embed="rId5" cstate="print"/>
          <a:srcRect/>
          <a:stretch>
            <a:fillRect/>
          </a:stretch>
        </p:blipFill>
        <p:spPr bwMode="auto">
          <a:xfrm>
            <a:off x="2915816" y="6165303"/>
            <a:ext cx="2646903" cy="692697"/>
          </a:xfrm>
          <a:prstGeom prst="rect">
            <a:avLst/>
          </a:prstGeom>
          <a:noFill/>
          <a:ln w="9525">
            <a:noFill/>
            <a:miter lim="800000"/>
            <a:headEnd/>
            <a:tailEnd/>
          </a:ln>
        </p:spPr>
      </p:pic>
      <p:sp>
        <p:nvSpPr>
          <p:cNvPr id="8" name="Rectangle 7"/>
          <p:cNvSpPr/>
          <p:nvPr/>
        </p:nvSpPr>
        <p:spPr>
          <a:xfrm>
            <a:off x="3131840" y="2780928"/>
            <a:ext cx="1008112" cy="36004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06312">
            <a:off x="3918649" y="3402260"/>
            <a:ext cx="123865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960728">
            <a:off x="1846429" y="3416682"/>
            <a:ext cx="1288934" cy="36004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06288"/>
            <a:ext cx="7239000" cy="1143000"/>
          </a:xfrm>
        </p:spPr>
        <p:txBody>
          <a:bodyPr/>
          <a:lstStyle/>
          <a:p>
            <a:r>
              <a:rPr lang="it-IT" dirty="0" smtClean="0"/>
              <a:t>NA62 </a:t>
            </a:r>
            <a:r>
              <a:rPr lang="it-IT" dirty="0" err="1" smtClean="0"/>
              <a:t>LAyout</a:t>
            </a:r>
            <a:endParaRPr lang="it-IT" dirty="0"/>
          </a:p>
        </p:txBody>
      </p:sp>
      <p:pic>
        <p:nvPicPr>
          <p:cNvPr id="4" name="Picture 2" descr="na62logo"/>
          <p:cNvPicPr>
            <a:picLocks noChangeAspect="1" noChangeArrowheads="1"/>
          </p:cNvPicPr>
          <p:nvPr/>
        </p:nvPicPr>
        <p:blipFill>
          <a:blip r:embed="rId2" cstate="print"/>
          <a:srcRect/>
          <a:stretch>
            <a:fillRect/>
          </a:stretch>
        </p:blipFill>
        <p:spPr bwMode="auto">
          <a:xfrm>
            <a:off x="7019925" y="0"/>
            <a:ext cx="2124075" cy="736600"/>
          </a:xfrm>
          <a:prstGeom prst="rect">
            <a:avLst/>
          </a:prstGeom>
          <a:noFill/>
        </p:spPr>
      </p:pic>
      <p:grpSp>
        <p:nvGrpSpPr>
          <p:cNvPr id="5" name="Gruppo 4"/>
          <p:cNvGrpSpPr/>
          <p:nvPr/>
        </p:nvGrpSpPr>
        <p:grpSpPr>
          <a:xfrm>
            <a:off x="35496" y="1693143"/>
            <a:ext cx="8424936" cy="3464049"/>
            <a:chOff x="35496" y="1268760"/>
            <a:chExt cx="9084924" cy="360806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412776"/>
              <a:ext cx="9084924" cy="3464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3491880" y="1628800"/>
              <a:ext cx="1440160" cy="261610"/>
            </a:xfrm>
            <a:prstGeom prst="rect">
              <a:avLst/>
            </a:prstGeom>
            <a:solidFill>
              <a:schemeClr val="bg1"/>
            </a:solidFill>
          </p:spPr>
          <p:txBody>
            <a:bodyPr wrap="square" rtlCol="0">
              <a:spAutoFit/>
            </a:bodyPr>
            <a:lstStyle/>
            <a:p>
              <a:r>
                <a:rPr lang="it-IT" sz="1100" dirty="0" smtClean="0">
                  <a:solidFill>
                    <a:schemeClr val="accent3">
                      <a:lumMod val="60000"/>
                      <a:lumOff val="40000"/>
                    </a:schemeClr>
                  </a:solidFill>
                </a:rPr>
                <a:t>CHANTI</a:t>
              </a:r>
              <a:endParaRPr lang="it-IT" sz="1100" dirty="0">
                <a:solidFill>
                  <a:schemeClr val="accent3">
                    <a:lumMod val="60000"/>
                    <a:lumOff val="40000"/>
                  </a:schemeClr>
                </a:solidFill>
              </a:endParaRPr>
            </a:p>
          </p:txBody>
        </p:sp>
        <p:sp>
          <p:nvSpPr>
            <p:cNvPr id="8" name="CasellaDiTesto 7"/>
            <p:cNvSpPr txBox="1"/>
            <p:nvPr/>
          </p:nvSpPr>
          <p:spPr>
            <a:xfrm>
              <a:off x="3635896" y="1268760"/>
              <a:ext cx="1800200" cy="369332"/>
            </a:xfrm>
            <a:prstGeom prst="rect">
              <a:avLst/>
            </a:prstGeom>
            <a:solidFill>
              <a:schemeClr val="bg1"/>
            </a:solidFill>
          </p:spPr>
          <p:txBody>
            <a:bodyPr wrap="square" rtlCol="0">
              <a:spAutoFit/>
            </a:bodyPr>
            <a:lstStyle/>
            <a:p>
              <a:r>
                <a:rPr lang="it-IT" dirty="0" smtClean="0"/>
                <a:t>                     </a:t>
              </a:r>
              <a:endParaRPr lang="it-IT" dirty="0"/>
            </a:p>
          </p:txBody>
        </p:sp>
      </p:grpSp>
    </p:spTree>
    <p:extLst>
      <p:ext uri="{BB962C8B-B14F-4D97-AF65-F5344CB8AC3E}">
        <p14:creationId xmlns:p14="http://schemas.microsoft.com/office/powerpoint/2010/main" val="4146296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solidFill>
                  <a:prstClr val="white"/>
                </a:solidFill>
              </a:rPr>
              <a:t>3/4/2012</a:t>
            </a:r>
            <a:endParaRPr lang="en-US" dirty="0">
              <a:solidFill>
                <a:prstClr val="white"/>
              </a:solidFill>
            </a:endParaRPr>
          </a:p>
        </p:txBody>
      </p:sp>
      <p:sp>
        <p:nvSpPr>
          <p:cNvPr id="3" name="Segnaposto piè di pagina 2"/>
          <p:cNvSpPr>
            <a:spLocks noGrp="1"/>
          </p:cNvSpPr>
          <p:nvPr>
            <p:ph type="ftr" sz="quarter" idx="11"/>
          </p:nvPr>
        </p:nvSpPr>
        <p:spPr/>
        <p:txBody>
          <a:bodyPr/>
          <a:lstStyle/>
          <a:p>
            <a:r>
              <a:rPr lang="en-US" smtClean="0">
                <a:solidFill>
                  <a:prstClr val="white"/>
                </a:solidFill>
              </a:rPr>
              <a:t>NA62@SPSC105</a:t>
            </a:r>
            <a:endParaRPr lang="en-US" dirty="0">
              <a:solidFill>
                <a:prstClr val="white"/>
              </a:solidFill>
            </a:endParaRPr>
          </a:p>
        </p:txBody>
      </p:sp>
      <p:sp>
        <p:nvSpPr>
          <p:cNvPr id="4" name="Segnaposto numero diapositiva 3"/>
          <p:cNvSpPr>
            <a:spLocks noGrp="1"/>
          </p:cNvSpPr>
          <p:nvPr>
            <p:ph type="sldNum" sz="quarter" idx="12"/>
          </p:nvPr>
        </p:nvSpPr>
        <p:spPr/>
        <p:txBody>
          <a:bodyPr/>
          <a:lstStyle/>
          <a:p>
            <a:fld id="{D5EFFBCC-6807-4576-9969-BFDF957774E8}" type="slidenum">
              <a:rPr lang="en-US" smtClean="0">
                <a:solidFill>
                  <a:prstClr val="white"/>
                </a:solidFill>
              </a:rPr>
              <a:pPr/>
              <a:t>8</a:t>
            </a:fld>
            <a:endParaRPr lang="en-US">
              <a:solidFill>
                <a:prstClr val="white"/>
              </a:solidFill>
            </a:endParaRPr>
          </a:p>
        </p:txBody>
      </p:sp>
      <p:sp>
        <p:nvSpPr>
          <p:cNvPr id="5" name="Titolo 4"/>
          <p:cNvSpPr>
            <a:spLocks noGrp="1"/>
          </p:cNvSpPr>
          <p:nvPr>
            <p:ph type="title"/>
          </p:nvPr>
        </p:nvSpPr>
        <p:spPr/>
        <p:txBody>
          <a:bodyPr/>
          <a:lstStyle/>
          <a:p>
            <a:r>
              <a:rPr lang="it-IT" dirty="0" err="1" smtClean="0"/>
              <a:t>Outline</a:t>
            </a:r>
            <a:endParaRPr lang="it-IT" dirty="0"/>
          </a:p>
        </p:txBody>
      </p:sp>
      <p:sp>
        <p:nvSpPr>
          <p:cNvPr id="6" name="CasellaDiTesto 5"/>
          <p:cNvSpPr txBox="1"/>
          <p:nvPr/>
        </p:nvSpPr>
        <p:spPr>
          <a:xfrm>
            <a:off x="683568" y="1988840"/>
            <a:ext cx="5396029" cy="2554545"/>
          </a:xfrm>
          <a:prstGeom prst="rect">
            <a:avLst/>
          </a:prstGeom>
          <a:noFill/>
        </p:spPr>
        <p:txBody>
          <a:bodyPr wrap="none" rtlCol="0">
            <a:spAutoFit/>
          </a:bodyPr>
          <a:lstStyle/>
          <a:p>
            <a:pPr marL="285750" indent="-285750">
              <a:buFont typeface="Arial" panose="020B0604020202020204" pitchFamily="34" charset="0"/>
              <a:buChar char="•"/>
            </a:pPr>
            <a:r>
              <a:rPr lang="it-IT" sz="3200" dirty="0" smtClean="0">
                <a:solidFill>
                  <a:schemeClr val="tx1">
                    <a:lumMod val="65000"/>
                  </a:schemeClr>
                </a:solidFill>
              </a:rPr>
              <a:t>NA62 postcard</a:t>
            </a:r>
          </a:p>
          <a:p>
            <a:pPr marL="285750" indent="-285750">
              <a:buFont typeface="Arial" panose="020B0604020202020204" pitchFamily="34" charset="0"/>
              <a:buChar char="•"/>
            </a:pPr>
            <a:r>
              <a:rPr lang="it-IT" sz="3200" dirty="0" smtClean="0"/>
              <a:t>Attività napoletane 2014</a:t>
            </a:r>
          </a:p>
          <a:p>
            <a:pPr marL="285750" indent="-285750">
              <a:buFont typeface="Arial" panose="020B0604020202020204" pitchFamily="34" charset="0"/>
              <a:buChar char="•"/>
            </a:pPr>
            <a:r>
              <a:rPr lang="it-IT" sz="3200" dirty="0" err="1" smtClean="0">
                <a:solidFill>
                  <a:schemeClr val="tx1">
                    <a:lumMod val="65000"/>
                  </a:schemeClr>
                </a:solidFill>
              </a:rPr>
              <a:t>Run</a:t>
            </a:r>
            <a:r>
              <a:rPr lang="it-IT" sz="3200" dirty="0" smtClean="0">
                <a:solidFill>
                  <a:schemeClr val="tx1">
                    <a:lumMod val="65000"/>
                  </a:schemeClr>
                </a:solidFill>
              </a:rPr>
              <a:t> 2014</a:t>
            </a:r>
          </a:p>
          <a:p>
            <a:pPr marL="285750" indent="-285750">
              <a:buFont typeface="Arial" panose="020B0604020202020204" pitchFamily="34" charset="0"/>
              <a:buChar char="•"/>
            </a:pPr>
            <a:r>
              <a:rPr lang="it-IT" sz="3200" dirty="0" smtClean="0">
                <a:solidFill>
                  <a:schemeClr val="tx1">
                    <a:lumMod val="65000"/>
                  </a:schemeClr>
                </a:solidFill>
              </a:rPr>
              <a:t>Prospettive 2015</a:t>
            </a:r>
          </a:p>
          <a:p>
            <a:pPr marL="285750" indent="-285750">
              <a:buFont typeface="Arial" panose="020B0604020202020204" pitchFamily="34" charset="0"/>
              <a:buChar char="•"/>
            </a:pPr>
            <a:r>
              <a:rPr lang="it-IT" sz="3200" dirty="0" smtClean="0">
                <a:solidFill>
                  <a:schemeClr val="tx1">
                    <a:lumMod val="65000"/>
                  </a:schemeClr>
                </a:solidFill>
              </a:rPr>
              <a:t>Uno sguardo al futuro</a:t>
            </a:r>
          </a:p>
        </p:txBody>
      </p:sp>
    </p:spTree>
    <p:extLst>
      <p:ext uri="{BB962C8B-B14F-4D97-AF65-F5344CB8AC3E}">
        <p14:creationId xmlns:p14="http://schemas.microsoft.com/office/powerpoint/2010/main" val="628182309"/>
      </p:ext>
    </p:extLst>
  </p:cSld>
  <p:clrMapOvr>
    <a:masterClrMapping/>
  </p:clrMapOvr>
  <p:transition spd="slow" advTm="4516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1440"/>
            <a:ext cx="7239000" cy="1143000"/>
          </a:xfrm>
        </p:spPr>
        <p:txBody>
          <a:bodyPr/>
          <a:lstStyle/>
          <a:p>
            <a:r>
              <a:rPr lang="it-IT" dirty="0" smtClean="0"/>
              <a:t>Attività 2014: LAV</a:t>
            </a:r>
            <a:endParaRPr lang="it-IT" dirty="0"/>
          </a:p>
        </p:txBody>
      </p:sp>
      <p:sp>
        <p:nvSpPr>
          <p:cNvPr id="3" name="Segnaposto contenuto 2"/>
          <p:cNvSpPr>
            <a:spLocks noGrp="1"/>
          </p:cNvSpPr>
          <p:nvPr>
            <p:ph idx="1"/>
          </p:nvPr>
        </p:nvSpPr>
        <p:spPr>
          <a:xfrm>
            <a:off x="457200" y="620688"/>
            <a:ext cx="7239000" cy="4846320"/>
          </a:xfrm>
        </p:spPr>
        <p:txBody>
          <a:bodyPr/>
          <a:lstStyle/>
          <a:p>
            <a:r>
              <a:rPr lang="it-IT" dirty="0" smtClean="0"/>
              <a:t>Nel 2014 abbiamo completato la costruzione a LNF  e l’istallazione al CERN dei Large Angle </a:t>
            </a:r>
            <a:r>
              <a:rPr lang="it-IT" dirty="0" err="1" smtClean="0"/>
              <a:t>Vetoes</a:t>
            </a:r>
            <a:endParaRPr lang="it-IT" dirty="0" smtClean="0"/>
          </a:p>
          <a:p>
            <a:r>
              <a:rPr lang="it-IT" dirty="0" smtClean="0"/>
              <a:t>Una «grande impresa» durata quasi 6 anni, coronata da successo. </a:t>
            </a:r>
          </a:p>
          <a:p>
            <a:r>
              <a:rPr lang="it-IT" dirty="0" smtClean="0"/>
              <a:t>Fondamentale l’apporto dei servizi (OM-PM)</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3294921"/>
            <a:ext cx="4968551" cy="3590463"/>
          </a:xfrm>
          <a:prstGeom prst="rect">
            <a:avLst/>
          </a:prstGeom>
        </p:spPr>
      </p:pic>
      <p:pic>
        <p:nvPicPr>
          <p:cNvPr id="5" name="Picture 2" descr="na62logo"/>
          <p:cNvPicPr>
            <a:picLocks noChangeAspect="1" noChangeArrowheads="1"/>
          </p:cNvPicPr>
          <p:nvPr/>
        </p:nvPicPr>
        <p:blipFill>
          <a:blip r:embed="rId3" cstate="print"/>
          <a:srcRect/>
          <a:stretch>
            <a:fillRect/>
          </a:stretch>
        </p:blipFill>
        <p:spPr bwMode="auto">
          <a:xfrm>
            <a:off x="7019925" y="0"/>
            <a:ext cx="2124075" cy="736600"/>
          </a:xfrm>
          <a:prstGeom prst="rect">
            <a:avLst/>
          </a:prstGeom>
          <a:noFill/>
        </p:spPr>
      </p:pic>
    </p:spTree>
    <p:extLst>
      <p:ext uri="{BB962C8B-B14F-4D97-AF65-F5344CB8AC3E}">
        <p14:creationId xmlns:p14="http://schemas.microsoft.com/office/powerpoint/2010/main" val="39014744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43039</TotalTime>
  <Words>1670</Words>
  <Application>Microsoft Office PowerPoint</Application>
  <PresentationFormat>Presentazione su schermo (4:3)</PresentationFormat>
  <Paragraphs>408</Paragraphs>
  <Slides>55</Slides>
  <Notes>3</Notes>
  <HiddenSlides>2</HiddenSlides>
  <MMClips>0</MMClips>
  <ScaleCrop>false</ScaleCrop>
  <HeadingPairs>
    <vt:vector size="6" baseType="variant">
      <vt:variant>
        <vt:lpstr>Tema</vt:lpstr>
      </vt:variant>
      <vt:variant>
        <vt:i4>2</vt:i4>
      </vt:variant>
      <vt:variant>
        <vt:lpstr>Server OLE incorporati</vt:lpstr>
      </vt:variant>
      <vt:variant>
        <vt:i4>2</vt:i4>
      </vt:variant>
      <vt:variant>
        <vt:lpstr>Titoli diapositive</vt:lpstr>
      </vt:variant>
      <vt:variant>
        <vt:i4>55</vt:i4>
      </vt:variant>
    </vt:vector>
  </HeadingPairs>
  <TitlesOfParts>
    <vt:vector size="59" baseType="lpstr">
      <vt:lpstr>Opulent</vt:lpstr>
      <vt:lpstr>Concourse</vt:lpstr>
      <vt:lpstr>Equation</vt:lpstr>
      <vt:lpstr>Wordpad Document</vt:lpstr>
      <vt:lpstr>NA62 Riunione di Gruppo I Napoli 07/01/2015  F.Ambrosino, M.B. Brunetti, T. Capussela, D.Di Filippo, P. Massarotti, M. Mirra, M. Napolitano, G. Saracino   </vt:lpstr>
      <vt:lpstr>Outline</vt:lpstr>
      <vt:lpstr>Outline</vt:lpstr>
      <vt:lpstr>NA62</vt:lpstr>
      <vt:lpstr>NA62 Goal </vt:lpstr>
      <vt:lpstr>NA62 In-flight Technique</vt:lpstr>
      <vt:lpstr>NA62 LAyout</vt:lpstr>
      <vt:lpstr>Outline</vt:lpstr>
      <vt:lpstr>Attività 2014: LAV</vt:lpstr>
      <vt:lpstr>LAV12 @ CERN</vt:lpstr>
      <vt:lpstr>Attività 2014: CHANTI</vt:lpstr>
      <vt:lpstr>CHANTI: costruzione</vt:lpstr>
      <vt:lpstr>CHANTI: costruzione</vt:lpstr>
      <vt:lpstr>CHANTI: ISTALLAzione</vt:lpstr>
      <vt:lpstr>CHANTI: ISTALLAzione</vt:lpstr>
      <vt:lpstr>CHANTI: FEE calibration</vt:lpstr>
      <vt:lpstr>Outline</vt:lpstr>
      <vt:lpstr>Installation and Start up</vt:lpstr>
      <vt:lpstr>BEAM LINE STATUS</vt:lpstr>
      <vt:lpstr>NA62 BEAM LINE status</vt:lpstr>
      <vt:lpstr>NA62 detector status</vt:lpstr>
      <vt:lpstr>NA62 detector status</vt:lpstr>
      <vt:lpstr>NA62 detector status</vt:lpstr>
      <vt:lpstr>KTAG   </vt:lpstr>
      <vt:lpstr>GIGATRACKER (GTK)</vt:lpstr>
      <vt:lpstr>GTK Read OUT CHIP</vt:lpstr>
      <vt:lpstr>Presentazione standard di PowerPoint</vt:lpstr>
      <vt:lpstr>CHANTI:  performance</vt:lpstr>
      <vt:lpstr>CHANTI  performance</vt:lpstr>
      <vt:lpstr>LAV Time resolution studies</vt:lpstr>
      <vt:lpstr>Presentazione standard di PowerPoint</vt:lpstr>
      <vt:lpstr>Liquid KRYPTON READ OUT </vt:lpstr>
      <vt:lpstr>First Look at the 2014 LKR DATA…</vt:lpstr>
      <vt:lpstr>NA62 STRAW TRACKER</vt:lpstr>
      <vt:lpstr>Completion of THE STRAWS </vt:lpstr>
      <vt:lpstr>STRAW Commissioning</vt:lpstr>
      <vt:lpstr>NA62 RICH</vt:lpstr>
      <vt:lpstr>RICH Commissioning</vt:lpstr>
      <vt:lpstr>RICH RINGS </vt:lpstr>
      <vt:lpstr>MUV1: Construction</vt:lpstr>
      <vt:lpstr>MUV2  </vt:lpstr>
      <vt:lpstr>MUV3</vt:lpstr>
      <vt:lpstr>Presentazione standard di PowerPoint</vt:lpstr>
      <vt:lpstr>Presentazione standard di PowerPoint</vt:lpstr>
      <vt:lpstr>NA62 RUN 2014: Summary</vt:lpstr>
      <vt:lpstr>Outline</vt:lpstr>
      <vt:lpstr>OUTLOOK 2015 NA62</vt:lpstr>
      <vt:lpstr>OUTLOOK 2015 NA62-NA</vt:lpstr>
      <vt:lpstr>Outline</vt:lpstr>
      <vt:lpstr>Il PRIN e il futuro di NA62</vt:lpstr>
      <vt:lpstr>Motivazioni</vt:lpstr>
      <vt:lpstr>NA62 : strategie</vt:lpstr>
      <vt:lpstr>Yield atteso</vt:lpstr>
      <vt:lpstr>UN PossibilE Upgrade: MAGNETO</vt:lpstr>
      <vt:lpstr>Conclusioni</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ceccucci</dc:creator>
  <cp:lastModifiedBy>ambrosin</cp:lastModifiedBy>
  <cp:revision>1125</cp:revision>
  <dcterms:created xsi:type="dcterms:W3CDTF">2011-05-28T15:36:30Z</dcterms:created>
  <dcterms:modified xsi:type="dcterms:W3CDTF">2015-01-07T13:59:53Z</dcterms:modified>
</cp:coreProperties>
</file>