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6" r:id="rId4"/>
    <p:sldId id="291" r:id="rId5"/>
    <p:sldId id="259" r:id="rId6"/>
    <p:sldId id="275" r:id="rId7"/>
    <p:sldId id="296" r:id="rId8"/>
    <p:sldId id="260" r:id="rId9"/>
    <p:sldId id="295" r:id="rId10"/>
    <p:sldId id="312" r:id="rId11"/>
    <p:sldId id="313" r:id="rId12"/>
    <p:sldId id="314" r:id="rId13"/>
    <p:sldId id="283" r:id="rId14"/>
    <p:sldId id="261" r:id="rId15"/>
    <p:sldId id="310" r:id="rId16"/>
    <p:sldId id="265" r:id="rId17"/>
    <p:sldId id="271" r:id="rId18"/>
    <p:sldId id="274" r:id="rId19"/>
    <p:sldId id="302" r:id="rId20"/>
    <p:sldId id="299" r:id="rId21"/>
    <p:sldId id="301" r:id="rId22"/>
    <p:sldId id="298" r:id="rId23"/>
    <p:sldId id="311" r:id="rId24"/>
    <p:sldId id="262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AFC5D5"/>
    <a:srgbClr val="7E7E7E"/>
    <a:srgbClr val="FF2929"/>
    <a:srgbClr val="029920"/>
    <a:srgbClr val="D5EED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11" autoAdjust="0"/>
    <p:restoredTop sz="94703" autoAdjust="0"/>
  </p:normalViewPr>
  <p:slideViewPr>
    <p:cSldViewPr snapToGrid="0" snapToObjects="1">
      <p:cViewPr varScale="1">
        <p:scale>
          <a:sx n="157" d="100"/>
          <a:sy n="157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1C29-319E-1C49-B9C1-9845434567D4}" type="datetimeFigureOut">
              <a:rPr lang="it-IT" smtClean="0"/>
              <a:pPr/>
              <a:t>7-01-2015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FC90D-21C0-D24E-93A0-447492E7BDBB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7032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6E514-68F7-F54A-B96B-D7424646781D}" type="datetimeFigureOut">
              <a:rPr lang="it-IT" smtClean="0"/>
              <a:pPr/>
              <a:t>7-01-2015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1ED42-5A83-7B46-950D-7D271F787554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625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6198A-3114-4ACA-9E25-037C631479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991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9644"/>
            <a:ext cx="9144000" cy="2281041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157988" y="2652149"/>
            <a:ext cx="6718073" cy="2178037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r>
              <a:rPr kumimoji="0" lang="it-IT" dirty="0" smtClean="0"/>
              <a:t>Fare clic per modificare stile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57988" y="5077836"/>
            <a:ext cx="6718073" cy="533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AFC5D5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 smtClean="0"/>
              <a:t>7-1-2015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it-IT"/>
          </a:p>
        </p:txBody>
      </p:sp>
      <p:sp>
        <p:nvSpPr>
          <p:cNvPr id="10" name="Triangolo isoscele 9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19AF7F-7D4A-574B-85AB-0303DC11EFA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AF7F-7D4A-574B-85AB-0303DC11EFA8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8" y="5506662"/>
            <a:ext cx="9123422" cy="839355"/>
          </a:xfrm>
          <a:prstGeom prst="rect">
            <a:avLst/>
          </a:prstGeom>
        </p:spPr>
      </p:pic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noProof="0" smtClean="0"/>
              <a:t>Fare clic per modificare stile</a:t>
            </a:r>
            <a:endParaRPr kumimoji="0" lang="it-IT" noProof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noProof="0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noProof="0" smtClean="0"/>
              <a:t>Secondo livello</a:t>
            </a:r>
          </a:p>
          <a:p>
            <a:pPr lvl="2" eaLnBrk="1" latinLnBrk="0" hangingPunct="1"/>
            <a:r>
              <a:rPr kumimoji="0" lang="it-IT" noProof="0" smtClean="0"/>
              <a:t>Terzo livello</a:t>
            </a:r>
          </a:p>
          <a:p>
            <a:pPr lvl="3" eaLnBrk="1" latinLnBrk="0" hangingPunct="1"/>
            <a:r>
              <a:rPr kumimoji="0" lang="it-IT" noProof="0" smtClean="0"/>
              <a:t>Quarto livello</a:t>
            </a:r>
          </a:p>
          <a:p>
            <a:pPr lvl="4" eaLnBrk="1" latinLnBrk="0" hangingPunct="1"/>
            <a:r>
              <a:rPr kumimoji="0" lang="it-IT" noProof="0" smtClean="0"/>
              <a:t>Quinto livello</a:t>
            </a:r>
            <a:endParaRPr kumimoji="0" lang="it-IT" noProof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19AF7F-7D4A-574B-85AB-0303DC11EFA8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3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Luca Lista - Gr. I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1" r:id="rId8"/>
    <p:sldLayoutId id="2147483732" r:id="rId9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metto 3 7"/>
          <p:cNvSpPr/>
          <p:nvPr/>
        </p:nvSpPr>
        <p:spPr>
          <a:xfrm>
            <a:off x="1594177" y="2179788"/>
            <a:ext cx="5467036" cy="1675374"/>
          </a:xfrm>
          <a:prstGeom prst="wedgeEllipseCallout">
            <a:avLst>
              <a:gd name="adj1" fmla="val -43897"/>
              <a:gd name="adj2" fmla="val 64113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66558" y="2652149"/>
            <a:ext cx="6109503" cy="2178037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/>
                <a:cs typeface="Comic Sans MS"/>
              </a:rPr>
              <a:t>CMS</a:t>
            </a:r>
            <a:r>
              <a:rPr lang="it-IT" b="1" dirty="0" smtClean="0"/>
              <a:t>:</a:t>
            </a:r>
            <a:r>
              <a:rPr lang="it-IT" b="1" dirty="0" smtClean="0"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latin typeface="Comic Sans MS"/>
                <a:cs typeface="Comic Sans MS"/>
              </a:rPr>
              <a:t>Physics</a:t>
            </a:r>
            <a:r>
              <a:rPr lang="it-IT" b="1" dirty="0" smtClean="0">
                <a:latin typeface="Comic Sans MS"/>
                <a:cs typeface="Comic Sans MS"/>
              </a:rPr>
              <a:t> </a:t>
            </a:r>
            <a:br>
              <a:rPr lang="it-IT" b="1" dirty="0" smtClean="0">
                <a:latin typeface="Comic Sans MS"/>
                <a:cs typeface="Comic Sans MS"/>
              </a:rPr>
            </a:b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 </a:t>
            </a:r>
            <a:r>
              <a:rPr lang="en-US" dirty="0" err="1" smtClean="0"/>
              <a:t>Lista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INFN Napoli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it-IT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53B48-7797-49B3-AC1E-56109E39A9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09" y="-1"/>
            <a:ext cx="3263791" cy="23539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139" y="2357132"/>
            <a:ext cx="3111861" cy="21208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19" y="4519129"/>
            <a:ext cx="3243233" cy="233887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666" y="87590"/>
            <a:ext cx="1416392" cy="10948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Single top</a:t>
            </a:r>
            <a:r>
              <a:rPr lang="en-US" dirty="0" smtClean="0"/>
              <a:t>, </a:t>
            </a:r>
            <a:r>
              <a:rPr lang="en-US" i="1" noProof="0" dirty="0" err="1" smtClean="0"/>
              <a:t>t</a:t>
            </a:r>
            <a:r>
              <a:rPr lang="en-US" noProof="0" dirty="0" smtClean="0"/>
              <a:t> channel</a:t>
            </a:r>
            <a:endParaRPr lang="en-US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it-IT"/>
          </a:p>
        </p:txBody>
      </p:sp>
      <p:sp>
        <p:nvSpPr>
          <p:cNvPr id="25" name="Segnaposto contenuto 2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45281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Signal region: one </a:t>
            </a:r>
            <a:r>
              <a:rPr lang="en-US" sz="2400" dirty="0" err="1" smtClean="0"/>
              <a:t>e</a:t>
            </a:r>
            <a:r>
              <a:rPr lang="en-US" sz="2400" dirty="0" smtClean="0"/>
              <a:t> or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, 2jets-1tag events</a:t>
            </a:r>
          </a:p>
          <a:p>
            <a:r>
              <a:rPr lang="en-US" sz="2400" dirty="0" smtClean="0"/>
              <a:t>Signal, </a:t>
            </a:r>
            <a:r>
              <a:rPr lang="en-US" sz="2400" dirty="0" err="1" smtClean="0"/>
              <a:t>W+jets</a:t>
            </a:r>
            <a:r>
              <a:rPr lang="en-US" sz="2400" dirty="0" smtClean="0"/>
              <a:t>, </a:t>
            </a:r>
            <a:r>
              <a:rPr lang="en-US" sz="2400" dirty="0" err="1" smtClean="0"/>
              <a:t>tt</a:t>
            </a:r>
            <a:r>
              <a:rPr lang="it-IT" sz="2400" baseline="30000" dirty="0" smtClean="0"/>
              <a:t>ˉ </a:t>
            </a:r>
            <a:r>
              <a:rPr lang="en-US" sz="2400" dirty="0" smtClean="0"/>
              <a:t>yields determined from a fit to the |</a:t>
            </a:r>
            <a:r>
              <a:rPr lang="en-US" sz="2400" dirty="0" err="1" smtClean="0">
                <a:latin typeface="Times New Roman"/>
                <a:cs typeface="Times New Roman"/>
              </a:rPr>
              <a:t>η</a:t>
            </a:r>
            <a:r>
              <a:rPr lang="en-US" sz="2400" baseline="-25000" dirty="0" err="1" smtClean="0"/>
              <a:t>j</a:t>
            </a:r>
            <a:r>
              <a:rPr lang="en-US" sz="2400" baseline="-25000" dirty="0" smtClean="0"/>
              <a:t>’</a:t>
            </a:r>
            <a:r>
              <a:rPr lang="en-US" sz="2400" dirty="0" smtClean="0"/>
              <a:t>| distribution</a:t>
            </a:r>
          </a:p>
          <a:p>
            <a:r>
              <a:rPr lang="en-US" sz="2400" dirty="0" smtClean="0"/>
              <a:t>Shapes for </a:t>
            </a:r>
            <a:r>
              <a:rPr lang="en-US" sz="2400" dirty="0" err="1" smtClean="0"/>
              <a:t>W+jets</a:t>
            </a:r>
            <a:r>
              <a:rPr lang="en-US" sz="2400" dirty="0" smtClean="0"/>
              <a:t> and </a:t>
            </a:r>
            <a:r>
              <a:rPr lang="en-US" sz="2400" dirty="0" err="1" smtClean="0"/>
              <a:t>tt</a:t>
            </a:r>
            <a:r>
              <a:rPr lang="it-IT" sz="2400" baseline="30000" dirty="0" smtClean="0"/>
              <a:t>ˉ</a:t>
            </a:r>
            <a:r>
              <a:rPr lang="en-US" sz="2400" dirty="0" smtClean="0"/>
              <a:t> are determined from control regions in data</a:t>
            </a:r>
          </a:p>
          <a:p>
            <a:pPr lvl="1"/>
            <a:r>
              <a:rPr lang="en-US" sz="2000" dirty="0" err="1" smtClean="0">
                <a:solidFill>
                  <a:srgbClr val="3891A7"/>
                </a:solidFill>
                <a:latin typeface="Times New Roman"/>
                <a:cs typeface="Times New Roman"/>
              </a:rPr>
              <a:t>σ</a:t>
            </a:r>
            <a:r>
              <a:rPr lang="en-US" sz="2000" i="1" baseline="-25000" dirty="0" err="1" smtClean="0">
                <a:solidFill>
                  <a:srgbClr val="3891A7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3891A7"/>
                </a:solidFill>
              </a:rPr>
              <a:t>-ch</a:t>
            </a:r>
            <a:r>
              <a:rPr lang="en-US" sz="2000" baseline="-25000" dirty="0" smtClean="0">
                <a:solidFill>
                  <a:srgbClr val="3891A7"/>
                </a:solidFill>
              </a:rPr>
              <a:t>. </a:t>
            </a:r>
            <a:r>
              <a:rPr lang="en-US" sz="2000" dirty="0" smtClean="0">
                <a:solidFill>
                  <a:srgbClr val="3891A7"/>
                </a:solidFill>
              </a:rPr>
              <a:t>= 83.6 ± 2.3(stat) ± 7.4(syst) </a:t>
            </a:r>
            <a:r>
              <a:rPr lang="en-US" sz="2000" dirty="0" err="1" smtClean="0">
                <a:solidFill>
                  <a:srgbClr val="3891A7"/>
                </a:solidFill>
              </a:rPr>
              <a:t>pb</a:t>
            </a:r>
            <a:endParaRPr lang="en-US" sz="2000" dirty="0" smtClean="0">
              <a:solidFill>
                <a:srgbClr val="3891A7"/>
              </a:solidFill>
            </a:endParaRPr>
          </a:p>
          <a:p>
            <a:pPr lvl="1"/>
            <a:r>
              <a:rPr lang="it-IT" sz="2000" dirty="0" smtClean="0">
                <a:solidFill>
                  <a:srgbClr val="3891A7"/>
                </a:solidFill>
              </a:rPr>
              <a:t>R</a:t>
            </a:r>
            <a:r>
              <a:rPr lang="it-IT" sz="2000" baseline="-25000" dirty="0" smtClean="0">
                <a:solidFill>
                  <a:srgbClr val="3891A7"/>
                </a:solidFill>
              </a:rPr>
              <a:t>8/</a:t>
            </a:r>
            <a:r>
              <a:rPr lang="it-IT" sz="2000" baseline="-25000" dirty="0" err="1" smtClean="0">
                <a:solidFill>
                  <a:srgbClr val="3891A7"/>
                </a:solidFill>
              </a:rPr>
              <a:t>7</a:t>
            </a:r>
            <a:r>
              <a:rPr lang="it-IT" sz="2000" baseline="-25000" dirty="0" smtClean="0">
                <a:solidFill>
                  <a:srgbClr val="3891A7"/>
                </a:solidFill>
              </a:rPr>
              <a:t> </a:t>
            </a:r>
            <a:r>
              <a:rPr lang="it-IT" sz="2000" dirty="0" smtClean="0">
                <a:solidFill>
                  <a:srgbClr val="3891A7"/>
                </a:solidFill>
              </a:rPr>
              <a:t>= 1.24 </a:t>
            </a:r>
            <a:r>
              <a:rPr lang="it-IT" sz="2000" dirty="0" err="1" smtClean="0">
                <a:solidFill>
                  <a:srgbClr val="3891A7"/>
                </a:solidFill>
              </a:rPr>
              <a:t>±</a:t>
            </a:r>
            <a:r>
              <a:rPr lang="it-IT" sz="2000" dirty="0" smtClean="0">
                <a:solidFill>
                  <a:srgbClr val="3891A7"/>
                </a:solidFill>
              </a:rPr>
              <a:t> 0.08(</a:t>
            </a:r>
            <a:r>
              <a:rPr lang="it-IT" sz="2000" dirty="0" err="1" smtClean="0">
                <a:solidFill>
                  <a:srgbClr val="3891A7"/>
                </a:solidFill>
              </a:rPr>
              <a:t>stat</a:t>
            </a:r>
            <a:r>
              <a:rPr lang="it-IT" sz="2000" dirty="0" smtClean="0">
                <a:solidFill>
                  <a:srgbClr val="3891A7"/>
                </a:solidFill>
              </a:rPr>
              <a:t>) </a:t>
            </a:r>
            <a:r>
              <a:rPr lang="it-IT" sz="2000" dirty="0" err="1" smtClean="0">
                <a:solidFill>
                  <a:srgbClr val="3891A7"/>
                </a:solidFill>
              </a:rPr>
              <a:t>±</a:t>
            </a:r>
            <a:r>
              <a:rPr lang="it-IT" sz="2000" dirty="0" smtClean="0">
                <a:solidFill>
                  <a:srgbClr val="3891A7"/>
                </a:solidFill>
              </a:rPr>
              <a:t> 0.12(</a:t>
            </a:r>
            <a:r>
              <a:rPr lang="it-IT" sz="2000" dirty="0" err="1" smtClean="0">
                <a:solidFill>
                  <a:srgbClr val="3891A7"/>
                </a:solidFill>
              </a:rPr>
              <a:t>syst</a:t>
            </a:r>
            <a:r>
              <a:rPr lang="it-IT" sz="2000" dirty="0" smtClean="0">
                <a:solidFill>
                  <a:srgbClr val="3891A7"/>
                </a:solidFill>
              </a:rPr>
              <a:t>)</a:t>
            </a:r>
            <a:endParaRPr lang="en-US" sz="2000" dirty="0" smtClean="0">
              <a:solidFill>
                <a:srgbClr val="3891A7"/>
              </a:solidFill>
            </a:endParaRPr>
          </a:p>
          <a:p>
            <a:r>
              <a:rPr lang="en-US" sz="2400" dirty="0" smtClean="0"/>
              <a:t>Largest uncertainty: signal modeling (</a:t>
            </a:r>
            <a:r>
              <a:rPr lang="en-US" sz="2323" dirty="0" smtClean="0"/>
              <a:t>P</a:t>
            </a:r>
            <a:r>
              <a:rPr lang="en-US" sz="2065" dirty="0" smtClean="0"/>
              <a:t>OWHEG</a:t>
            </a:r>
            <a:r>
              <a:rPr lang="en-US" sz="2323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323" dirty="0" smtClean="0"/>
              <a:t>C</a:t>
            </a:r>
            <a:r>
              <a:rPr lang="en-US" sz="2065" dirty="0" smtClean="0"/>
              <a:t>OMP</a:t>
            </a:r>
            <a:r>
              <a:rPr lang="en-US" sz="2323" dirty="0" smtClean="0"/>
              <a:t>H</a:t>
            </a:r>
            <a:r>
              <a:rPr lang="en-US" sz="2065" dirty="0" smtClean="0"/>
              <a:t>EP</a:t>
            </a:r>
            <a:r>
              <a:rPr lang="en-US" sz="2400" dirty="0" smtClean="0"/>
              <a:t>), jet energy scale</a:t>
            </a:r>
            <a:endParaRPr lang="en-US" sz="1946" dirty="0" smtClean="0"/>
          </a:p>
          <a:p>
            <a:endParaRPr lang="en-US" sz="1946" dirty="0" smtClean="0">
              <a:solidFill>
                <a:schemeClr val="accent1"/>
              </a:solidFill>
              <a:cs typeface="Cambria"/>
            </a:endParaRPr>
          </a:p>
          <a:p>
            <a:r>
              <a:rPr lang="en-US" sz="2118" dirty="0" smtClean="0">
                <a:solidFill>
                  <a:schemeClr val="accent1"/>
                </a:solidFill>
                <a:cs typeface="Cambria"/>
              </a:rPr>
              <a:t>LHC Combination</a:t>
            </a:r>
            <a:r>
              <a:rPr lang="en-US" sz="2118" dirty="0" smtClean="0">
                <a:cs typeface="Cambria"/>
              </a:rPr>
              <a:t>: (</a:t>
            </a:r>
            <a:r>
              <a:rPr lang="en-US" sz="1806" dirty="0" smtClean="0">
                <a:cs typeface="Cambria"/>
              </a:rPr>
              <a:t>TOPLHCWG</a:t>
            </a:r>
            <a:r>
              <a:rPr lang="en-US" sz="2118" dirty="0" smtClean="0">
                <a:cs typeface="Cambria"/>
              </a:rPr>
              <a:t>, using BLUE), using preliminary result (</a:t>
            </a:r>
            <a:r>
              <a:rPr lang="en-US" sz="1647" dirty="0" smtClean="0">
                <a:solidFill>
                  <a:srgbClr val="C58D01"/>
                </a:solidFill>
                <a:cs typeface="Cambria"/>
              </a:rPr>
              <a:t>CMS PAS TOP-</a:t>
            </a:r>
            <a:r>
              <a:rPr lang="en-US" sz="1647" dirty="0" smtClean="0">
                <a:solidFill>
                  <a:schemeClr val="accent2">
                    <a:lumMod val="75000"/>
                  </a:schemeClr>
                </a:solidFill>
                <a:cs typeface="Cambria"/>
              </a:rPr>
              <a:t>12-011</a:t>
            </a:r>
            <a:r>
              <a:rPr lang="en-US" sz="1647" dirty="0" smtClean="0">
                <a:cs typeface="Cambria"/>
              </a:rPr>
              <a:t>,  </a:t>
            </a:r>
            <a:r>
              <a:rPr lang="en-US" sz="1647" dirty="0" smtClean="0">
                <a:solidFill>
                  <a:schemeClr val="accent2">
                    <a:lumMod val="75000"/>
                  </a:schemeClr>
                </a:solidFill>
              </a:rPr>
              <a:t>ATLAS-CONF-2012-132</a:t>
            </a:r>
            <a:r>
              <a:rPr lang="en-US" sz="2118" dirty="0" smtClean="0">
                <a:cs typeface="Cambria"/>
              </a:rPr>
              <a:t>) :</a:t>
            </a:r>
          </a:p>
          <a:p>
            <a:pPr lvl="1"/>
            <a:r>
              <a:rPr lang="en-US" sz="1882" dirty="0" err="1" smtClean="0">
                <a:solidFill>
                  <a:srgbClr val="3891A7"/>
                </a:solidFill>
                <a:latin typeface="Times New Roman"/>
                <a:cs typeface="Times New Roman"/>
              </a:rPr>
              <a:t>σ</a:t>
            </a:r>
            <a:r>
              <a:rPr lang="en-US" sz="1882" i="1" baseline="-25000" dirty="0" err="1" smtClean="0">
                <a:solidFill>
                  <a:srgbClr val="3891A7"/>
                </a:solidFill>
                <a:cs typeface="Cambria"/>
              </a:rPr>
              <a:t>t</a:t>
            </a:r>
            <a:r>
              <a:rPr lang="en-US" sz="1882" baseline="-25000" dirty="0" err="1" smtClean="0">
                <a:solidFill>
                  <a:srgbClr val="3891A7"/>
                </a:solidFill>
                <a:cs typeface="Cambria"/>
              </a:rPr>
              <a:t>-ch</a:t>
            </a:r>
            <a:r>
              <a:rPr lang="en-US" sz="1882" baseline="-25000" dirty="0" smtClean="0">
                <a:solidFill>
                  <a:srgbClr val="3891A7"/>
                </a:solidFill>
                <a:cs typeface="Cambria"/>
              </a:rPr>
              <a:t>. </a:t>
            </a:r>
            <a:r>
              <a:rPr lang="en-US" sz="1882" dirty="0" smtClean="0">
                <a:solidFill>
                  <a:srgbClr val="3891A7"/>
                </a:solidFill>
                <a:cs typeface="Cambria"/>
              </a:rPr>
              <a:t>= 85 ± 4(stat) ± 11(syst) ± 3(lumi) </a:t>
            </a:r>
            <a:r>
              <a:rPr lang="en-US" sz="1882" dirty="0" err="1" smtClean="0">
                <a:solidFill>
                  <a:srgbClr val="3891A7"/>
                </a:solidFill>
                <a:cs typeface="Cambria"/>
              </a:rPr>
              <a:t>pb</a:t>
            </a:r>
            <a:r>
              <a:rPr lang="en-US" sz="1882" dirty="0" smtClean="0">
                <a:solidFill>
                  <a:srgbClr val="3891A7"/>
                </a:solidFill>
                <a:cs typeface="Cambria"/>
              </a:rPr>
              <a:t> </a:t>
            </a:r>
            <a:br>
              <a:rPr lang="en-US" sz="1882" dirty="0" smtClean="0">
                <a:solidFill>
                  <a:srgbClr val="3891A7"/>
                </a:solidFill>
                <a:cs typeface="Cambria"/>
              </a:rPr>
            </a:br>
            <a:r>
              <a:rPr lang="en-US" sz="1882" dirty="0" smtClean="0">
                <a:solidFill>
                  <a:srgbClr val="3891A7"/>
                </a:solidFill>
                <a:cs typeface="Cambria"/>
              </a:rPr>
              <a:t>       = 85 ± 12 </a:t>
            </a:r>
            <a:r>
              <a:rPr lang="en-US" sz="1882" dirty="0" err="1" smtClean="0">
                <a:solidFill>
                  <a:srgbClr val="3891A7"/>
                </a:solidFill>
                <a:cs typeface="Cambria"/>
              </a:rPr>
              <a:t>pb</a:t>
            </a:r>
            <a:endParaRPr lang="en-US" sz="1882" dirty="0" smtClean="0">
              <a:solidFill>
                <a:srgbClr val="3891A7"/>
              </a:solidFill>
              <a:cs typeface="Cambria"/>
            </a:endParaRPr>
          </a:p>
          <a:p>
            <a:r>
              <a:rPr lang="en-US" sz="2065" dirty="0" smtClean="0">
                <a:solidFill>
                  <a:schemeClr val="accent3"/>
                </a:solidFill>
                <a:cs typeface="Cambria"/>
              </a:rPr>
              <a:t>To be updated with latest results!</a:t>
            </a:r>
            <a:endParaRPr lang="en-US" sz="2065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3340" y="5852818"/>
            <a:ext cx="490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6600"/>
                </a:solidFill>
              </a:rPr>
              <a:t>JHEP06(2014)090</a:t>
            </a:r>
            <a:br>
              <a:rPr lang="it-IT" sz="1200" dirty="0" smtClean="0">
                <a:solidFill>
                  <a:srgbClr val="FF6600"/>
                </a:solidFill>
              </a:rPr>
            </a:br>
            <a:r>
              <a:rPr lang="en-US" sz="1200" dirty="0" smtClean="0">
                <a:solidFill>
                  <a:srgbClr val="FF6600"/>
                </a:solidFill>
              </a:rPr>
              <a:t>CMS PAS TOP-12-002/ATLAS-COM-CONF-2013-061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70845" y="5945152"/>
            <a:ext cx="97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891A7"/>
                </a:solidFill>
              </a:rPr>
              <a:t>|</a:t>
            </a:r>
            <a:r>
              <a:rPr lang="en-US" dirty="0" err="1">
                <a:solidFill>
                  <a:srgbClr val="3891A7"/>
                </a:solidFill>
                <a:latin typeface="Times New Roman"/>
                <a:cs typeface="Times New Roman"/>
              </a:rPr>
              <a:t>η</a:t>
            </a:r>
            <a:r>
              <a:rPr lang="en-US" baseline="-25000" dirty="0" err="1">
                <a:solidFill>
                  <a:srgbClr val="3891A7"/>
                </a:solidFill>
              </a:rPr>
              <a:t>j</a:t>
            </a:r>
            <a:r>
              <a:rPr lang="en-US" baseline="-25000" dirty="0">
                <a:solidFill>
                  <a:srgbClr val="3891A7"/>
                </a:solidFill>
              </a:rPr>
              <a:t>’</a:t>
            </a:r>
            <a:r>
              <a:rPr lang="en-US" dirty="0">
                <a:solidFill>
                  <a:srgbClr val="3891A7"/>
                </a:solidFill>
              </a:rPr>
              <a:t>| </a:t>
            </a:r>
            <a:r>
              <a:rPr lang="en-US" dirty="0" smtClean="0">
                <a:solidFill>
                  <a:srgbClr val="3891A7"/>
                </a:solidFill>
              </a:rPr>
              <a:t>&gt;2.5</a:t>
            </a:r>
            <a:endParaRPr lang="en-US" dirty="0">
              <a:solidFill>
                <a:srgbClr val="3891A7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83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t</a:t>
            </a:r>
            <a:r>
              <a:rPr lang="en-US" dirty="0" smtClean="0"/>
              <a:t>-channel: distributions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953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</a:t>
            </a:r>
            <a:r>
              <a:rPr lang="en-US" dirty="0" smtClean="0"/>
              <a:t>-channel data sample is large enough to study distributions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differential cross sections</a:t>
            </a:r>
          </a:p>
          <a:p>
            <a:r>
              <a:rPr lang="en-US" dirty="0" smtClean="0">
                <a:sym typeface="Wingdings"/>
              </a:rPr>
              <a:t>Signal can be enhanced by requiring e.g.: large forward jet </a:t>
            </a:r>
            <a:r>
              <a:rPr lang="en-US" dirty="0" err="1" smtClean="0">
                <a:sym typeface="Wingdings"/>
              </a:rPr>
              <a:t>pseudorapidity</a:t>
            </a:r>
            <a:r>
              <a:rPr lang="en-US" dirty="0" smtClean="0">
                <a:sym typeface="Wingdings"/>
              </a:rPr>
              <a:t>: </a:t>
            </a:r>
            <a:r>
              <a:rPr lang="el-GR" dirty="0" smtClean="0"/>
              <a:t>|ηj</a:t>
            </a:r>
            <a:r>
              <a:rPr lang="it-IT" dirty="0" smtClean="0"/>
              <a:t>’</a:t>
            </a:r>
            <a:r>
              <a:rPr lang="el-GR" dirty="0" smtClean="0"/>
              <a:t>| &gt; 2.0 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22" name="Immagine 21" descr="2J_1Tcharge2_0EtaMuStack.pdf"/>
          <p:cNvPicPr>
            <a:picLocks noChangeAspect="1"/>
          </p:cNvPicPr>
          <p:nvPr/>
        </p:nvPicPr>
        <p:blipFill>
          <a:blip r:embed="rId2"/>
          <a:srcRect r="19209"/>
          <a:stretch>
            <a:fillRect/>
          </a:stretch>
        </p:blipFill>
        <p:spPr>
          <a:xfrm>
            <a:off x="1767120" y="2175385"/>
            <a:ext cx="2878247" cy="2412742"/>
          </a:xfrm>
          <a:prstGeom prst="rect">
            <a:avLst/>
          </a:prstGeom>
        </p:spPr>
      </p:pic>
      <p:pic>
        <p:nvPicPr>
          <p:cNvPr id="23" name="Immagine 22" descr="2J_1Tcosthetalj2_0EtaMuStack.pdf"/>
          <p:cNvPicPr>
            <a:picLocks noChangeAspect="1"/>
          </p:cNvPicPr>
          <p:nvPr/>
        </p:nvPicPr>
        <p:blipFill>
          <a:blip r:embed="rId3"/>
          <a:srcRect l="3518" r="18700"/>
          <a:stretch>
            <a:fillRect/>
          </a:stretch>
        </p:blipFill>
        <p:spPr>
          <a:xfrm>
            <a:off x="4682479" y="2175385"/>
            <a:ext cx="2771034" cy="2412742"/>
          </a:xfrm>
          <a:prstGeom prst="rect">
            <a:avLst/>
          </a:prstGeom>
        </p:spPr>
      </p:pic>
      <p:sp>
        <p:nvSpPr>
          <p:cNvPr id="12" name="Freccia su 11"/>
          <p:cNvSpPr/>
          <p:nvPr/>
        </p:nvSpPr>
        <p:spPr>
          <a:xfrm flipV="1">
            <a:off x="2804876" y="4558053"/>
            <a:ext cx="813295" cy="41217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u 12"/>
          <p:cNvSpPr/>
          <p:nvPr/>
        </p:nvSpPr>
        <p:spPr>
          <a:xfrm flipV="1">
            <a:off x="5798240" y="4558053"/>
            <a:ext cx="813295" cy="41217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257326" y="2532292"/>
            <a:ext cx="146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3891A7"/>
                </a:solidFill>
              </a:rPr>
              <a:t>lepton charge</a:t>
            </a:r>
            <a:endParaRPr lang="en-GB">
              <a:solidFill>
                <a:srgbClr val="3891A7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83573" y="2516903"/>
            <a:ext cx="1012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chemeClr val="accent1"/>
                </a:solidFill>
              </a:rPr>
              <a:t>cos</a:t>
            </a:r>
            <a:r>
              <a:rPr lang="en-GB" sz="2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θ</a:t>
            </a:r>
            <a:r>
              <a:rPr lang="en-GB" sz="2000" dirty="0" smtClean="0">
                <a:solidFill>
                  <a:schemeClr val="accent1"/>
                </a:solidFill>
              </a:rPr>
              <a:t>*</a:t>
            </a:r>
            <a:r>
              <a:rPr lang="en-GB" sz="20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l</a:t>
            </a:r>
            <a:r>
              <a:rPr lang="en-GB" sz="2000" baseline="30000" dirty="0" smtClean="0">
                <a:solidFill>
                  <a:srgbClr val="7F7F7F"/>
                </a:solidFill>
              </a:rPr>
              <a:t>[†]</a:t>
            </a:r>
            <a:endParaRPr lang="en-GB" sz="2000" dirty="0">
              <a:solidFill>
                <a:srgbClr val="7F7F7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252917" y="6063733"/>
            <a:ext cx="489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[†]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θ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200" i="1" baseline="-25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= angle between lepton in W rest frame and the W in top rest frame.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67120" y="4978821"/>
            <a:ext cx="287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Top/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antitop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  <a:latin typeface="Times New Roman"/>
                <a:cs typeface="Times New Roman"/>
              </a:rPr>
              <a:t>σ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 ratio, 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</a:br>
            <a:r>
              <a:rPr lang="it-IT" sz="1400" dirty="0" smtClean="0">
                <a:solidFill>
                  <a:srgbClr val="FF6600"/>
                </a:solidFill>
              </a:rPr>
              <a:t>JHEP06(2014)090</a:t>
            </a:r>
            <a:endParaRPr lang="en-US" sz="1400" dirty="0" smtClean="0">
              <a:solidFill>
                <a:srgbClr val="FF66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04363" y="4978821"/>
            <a:ext cx="307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Top polarization, </a:t>
            </a:r>
            <a:r>
              <a:rPr lang="en-US" sz="1400" dirty="0" smtClean="0">
                <a:solidFill>
                  <a:srgbClr val="FF6600"/>
                </a:solidFill>
              </a:rPr>
              <a:t>CMS-PAS-TOP-13-001</a:t>
            </a:r>
            <a:endParaRPr lang="en-US" sz="1400" dirty="0" smtClean="0">
              <a:solidFill>
                <a:srgbClr val="FF6600"/>
              </a:solidFill>
              <a:effectLst>
                <a:glow rad="127000">
                  <a:schemeClr val="bg1">
                    <a:alpha val="77000"/>
                  </a:schemeClr>
                </a:glow>
              </a:effectLst>
            </a:endParaRP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W helicity, </a:t>
            </a:r>
            <a:r>
              <a:rPr lang="en-US" sz="1400" dirty="0" smtClean="0">
                <a:solidFill>
                  <a:srgbClr val="FF6600"/>
                </a:solidFill>
                <a:effectLst>
                  <a:glow rad="127000">
                    <a:schemeClr val="bg1">
                      <a:alpha val="77000"/>
                    </a:schemeClr>
                  </a:glow>
                </a:effectLst>
              </a:rPr>
              <a:t>CMS PAS TOP-12-020</a:t>
            </a:r>
            <a:endParaRPr lang="en-US" sz="1400" dirty="0">
              <a:solidFill>
                <a:srgbClr val="FF6600"/>
              </a:solidFill>
              <a:effectLst>
                <a:glow rad="127000">
                  <a:schemeClr val="bg1">
                    <a:alpha val="77000"/>
                  </a:schemeClr>
                </a:glow>
              </a:effectLst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465323" y="5540513"/>
            <a:ext cx="301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1400" dirty="0" smtClean="0">
                <a:solidFill>
                  <a:schemeClr val="accent2"/>
                </a:solidFill>
              </a:rPr>
              <a:t> = </a:t>
            </a:r>
            <a:r>
              <a:rPr lang="en-US" sz="14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σ</a:t>
            </a:r>
            <a:r>
              <a:rPr lang="en-US" sz="1400" i="1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1400" dirty="0" err="1" smtClean="0">
                <a:solidFill>
                  <a:schemeClr val="accent2"/>
                </a:solidFill>
              </a:rPr>
              <a:t>(t)/</a:t>
            </a:r>
            <a:r>
              <a:rPr lang="en-US" sz="14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σ</a:t>
            </a:r>
            <a:r>
              <a:rPr lang="en-US" sz="1400" i="1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1400" dirty="0" err="1" smtClean="0">
                <a:solidFill>
                  <a:schemeClr val="accent2"/>
                </a:solidFill>
              </a:rPr>
              <a:t>(tˉ</a:t>
            </a:r>
            <a:r>
              <a:rPr lang="en-US" sz="1400" dirty="0" smtClean="0">
                <a:solidFill>
                  <a:schemeClr val="accent2"/>
                </a:solidFill>
              </a:rPr>
              <a:t>) =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1.95 ± 0.10(stat) ± 0.19(syst)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4841016" y="5648235"/>
            <a:ext cx="2612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P</a:t>
            </a:r>
            <a:r>
              <a:rPr lang="en-US" sz="1400" i="1" baseline="-25000" dirty="0" smtClean="0">
                <a:solidFill>
                  <a:schemeClr val="accent2"/>
                </a:solidFill>
              </a:rPr>
              <a:t>l</a:t>
            </a:r>
            <a:r>
              <a:rPr lang="en-US" sz="1400" dirty="0" smtClean="0">
                <a:solidFill>
                  <a:schemeClr val="accent2"/>
                </a:solidFill>
              </a:rPr>
              <a:t> = 0.82 ± 0.12(stat) ± 0.32(syst)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41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35" y="3466895"/>
            <a:ext cx="1451429" cy="90714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tW</a:t>
            </a:r>
            <a:r>
              <a:rPr lang="en-US" noProof="0" dirty="0" smtClean="0"/>
              <a:t>, </a:t>
            </a:r>
            <a:r>
              <a:rPr lang="en-US" i="1" noProof="0" dirty="0" err="1" smtClean="0"/>
              <a:t>s</a:t>
            </a:r>
            <a:r>
              <a:rPr lang="en-US" noProof="0" dirty="0" err="1" smtClean="0"/>
              <a:t>-ch</a:t>
            </a:r>
            <a:r>
              <a:rPr lang="en-US" noProof="0" dirty="0" smtClean="0"/>
              <a:t>. production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50123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27CA3"/>
                </a:solidFill>
              </a:rPr>
              <a:t>tW</a:t>
            </a:r>
            <a:r>
              <a:rPr lang="en-US" dirty="0" smtClean="0"/>
              <a:t>, 8TeV (</a:t>
            </a:r>
            <a:r>
              <a:rPr lang="it-IT" dirty="0" smtClean="0"/>
              <a:t>12.2fb</a:t>
            </a:r>
            <a:r>
              <a:rPr lang="it-IT" baseline="30000" dirty="0" smtClean="0"/>
              <a:t>-1</a:t>
            </a:r>
            <a:r>
              <a:rPr lang="it-IT" dirty="0" smtClean="0"/>
              <a:t>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</a:rPr>
              <a:t>tW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= 23.4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+5.5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-5.4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6.1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obs. (5.4</a:t>
            </a:r>
            <a:r>
              <a:rPr lang="en-US" baseline="30000" dirty="0" smtClean="0"/>
              <a:t>+1.5</a:t>
            </a:r>
            <a:r>
              <a:rPr lang="en-US" baseline="-25000" dirty="0" smtClean="0"/>
              <a:t>-1.4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baseline="-25000" dirty="0" smtClean="0"/>
              <a:t> </a:t>
            </a:r>
            <a:r>
              <a:rPr lang="en-US" dirty="0" smtClean="0"/>
              <a:t>exp.)</a:t>
            </a:r>
            <a:br>
              <a:rPr lang="en-US" dirty="0" smtClean="0"/>
            </a:br>
            <a:r>
              <a:rPr lang="en-US" dirty="0" smtClean="0"/>
              <a:t>Main </a:t>
            </a:r>
            <a:r>
              <a:rPr lang="en-US" dirty="0" err="1" smtClean="0"/>
              <a:t>systematics</a:t>
            </a:r>
            <a:r>
              <a:rPr lang="en-US" dirty="0" smtClean="0"/>
              <a:t>: ME/PS matching, </a:t>
            </a:r>
            <a:r>
              <a:rPr lang="en-US" dirty="0" err="1" smtClean="0"/>
              <a:t>ren</a:t>
            </a:r>
            <a:r>
              <a:rPr lang="en-US" dirty="0" smtClean="0"/>
              <a:t>./fact. scale</a:t>
            </a:r>
          </a:p>
          <a:p>
            <a:endParaRPr lang="en-US" dirty="0" smtClean="0">
              <a:solidFill>
                <a:srgbClr val="727CA3"/>
              </a:solidFill>
            </a:endParaRPr>
          </a:p>
          <a:p>
            <a:r>
              <a:rPr lang="en-US" i="1" dirty="0" err="1" smtClean="0">
                <a:solidFill>
                  <a:srgbClr val="727CA3"/>
                </a:solidFill>
              </a:rPr>
              <a:t>s</a:t>
            </a:r>
            <a:r>
              <a:rPr lang="en-US" dirty="0" err="1" smtClean="0">
                <a:solidFill>
                  <a:srgbClr val="727CA3"/>
                </a:solidFill>
              </a:rPr>
              <a:t>-ch</a:t>
            </a:r>
            <a:r>
              <a:rPr lang="en-US" dirty="0" smtClean="0"/>
              <a:t>.: 8 </a:t>
            </a:r>
            <a:r>
              <a:rPr lang="en-US" dirty="0" err="1" smtClean="0"/>
              <a:t>TeV</a:t>
            </a:r>
            <a:r>
              <a:rPr lang="en-US" dirty="0" smtClean="0"/>
              <a:t> upper limit: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</a:rPr>
              <a:t>s-ch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&lt; 11.5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= 2.1×σSM, 95%CL</a:t>
            </a:r>
          </a:p>
          <a:p>
            <a:r>
              <a:rPr lang="en-US" dirty="0" smtClean="0"/>
              <a:t>Assuming SM signal:</a:t>
            </a:r>
            <a:br>
              <a:rPr lang="en-US" dirty="0" smtClean="0"/>
            </a:br>
            <a:r>
              <a:rPr lang="en-US" dirty="0" err="1" smtClean="0">
                <a:solidFill>
                  <a:srgbClr val="3E5D78"/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rgbClr val="3E5D78"/>
                </a:solidFill>
              </a:rPr>
              <a:t>s-ch</a:t>
            </a:r>
            <a:r>
              <a:rPr lang="en-US" baseline="-25000" dirty="0" smtClean="0">
                <a:solidFill>
                  <a:srgbClr val="3E5D78"/>
                </a:solidFill>
              </a:rPr>
              <a:t>. </a:t>
            </a:r>
            <a:r>
              <a:rPr lang="en-US" dirty="0" smtClean="0">
                <a:solidFill>
                  <a:srgbClr val="3E5D78"/>
                </a:solidFill>
              </a:rPr>
              <a:t>= 6.2</a:t>
            </a:r>
            <a:r>
              <a:rPr lang="en-US" baseline="30000" dirty="0" smtClean="0">
                <a:solidFill>
                  <a:srgbClr val="3E5D78"/>
                </a:solidFill>
              </a:rPr>
              <a:t>+8.0</a:t>
            </a:r>
            <a:r>
              <a:rPr lang="en-US" baseline="-25000" dirty="0" smtClean="0">
                <a:solidFill>
                  <a:srgbClr val="3E5D78"/>
                </a:solidFill>
              </a:rPr>
              <a:t>-5.1 </a:t>
            </a:r>
            <a:r>
              <a:rPr lang="en-US" dirty="0" err="1" smtClean="0">
                <a:solidFill>
                  <a:srgbClr val="3E5D78"/>
                </a:solidFill>
              </a:rPr>
              <a:t>pb</a:t>
            </a:r>
            <a:r>
              <a:rPr lang="en-US" dirty="0" smtClean="0">
                <a:solidFill>
                  <a:srgbClr val="3E5D78"/>
                </a:solidFill>
              </a:rPr>
              <a:t> (68% FC int.)</a:t>
            </a:r>
          </a:p>
          <a:p>
            <a:pPr lvl="1"/>
            <a:r>
              <a:rPr lang="en-US" dirty="0" smtClean="0"/>
              <a:t>BDT analysis, sensitivity still limited (0.9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exp, 0.7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), mainly by theory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rcRect l="30694" t="5340" r="3831" b="20101"/>
          <a:stretch>
            <a:fillRect/>
          </a:stretch>
        </p:blipFill>
        <p:spPr>
          <a:xfrm>
            <a:off x="5469500" y="886814"/>
            <a:ext cx="3206302" cy="258008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71" y="101996"/>
            <a:ext cx="1284493" cy="784817"/>
          </a:xfrm>
          <a:prstGeom prst="rect">
            <a:avLst/>
          </a:prstGeom>
        </p:spPr>
      </p:pic>
      <p:pic>
        <p:nvPicPr>
          <p:cNvPr id="22" name="Immagine 21" descr="BDToutput_fit_errbands_2j2t.pdf"/>
          <p:cNvPicPr>
            <a:picLocks noChangeAspect="1"/>
          </p:cNvPicPr>
          <p:nvPr/>
        </p:nvPicPr>
        <p:blipFill>
          <a:blip r:embed="rId5"/>
          <a:srcRect r="-4480"/>
          <a:stretch>
            <a:fillRect/>
          </a:stretch>
        </p:blipFill>
        <p:spPr>
          <a:xfrm>
            <a:off x="5250614" y="4334267"/>
            <a:ext cx="3893386" cy="25237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Rettangolo 20"/>
          <p:cNvSpPr/>
          <p:nvPr/>
        </p:nvSpPr>
        <p:spPr>
          <a:xfrm>
            <a:off x="5770762" y="4687774"/>
            <a:ext cx="1595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CMS-PAS-TOP</a:t>
            </a:r>
            <a:r>
              <a:rPr lang="en-US" sz="1200" dirty="0">
                <a:solidFill>
                  <a:srgbClr val="FF6600"/>
                </a:solidFill>
              </a:rPr>
              <a:t>-13-009</a:t>
            </a:r>
          </a:p>
        </p:txBody>
      </p:sp>
      <p:sp>
        <p:nvSpPr>
          <p:cNvPr id="9" name="Rettangolo 8"/>
          <p:cNvSpPr/>
          <p:nvPr/>
        </p:nvSpPr>
        <p:spPr>
          <a:xfrm>
            <a:off x="4916710" y="230832"/>
            <a:ext cx="297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7 TeV: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Phys.Rev.Lett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>
                <a:solidFill>
                  <a:srgbClr val="FF6600"/>
                </a:solidFill>
              </a:rPr>
              <a:t>110, 022003 (2013)</a:t>
            </a:r>
          </a:p>
          <a:p>
            <a:r>
              <a:rPr lang="en-US" sz="1200" dirty="0">
                <a:solidFill>
                  <a:srgbClr val="FF6600"/>
                </a:solidFill>
              </a:rPr>
              <a:t>8 TeV:</a:t>
            </a:r>
            <a:r>
              <a:rPr lang="en-US" sz="1200" dirty="0" smtClean="0">
                <a:solidFill>
                  <a:srgbClr val="FF6600"/>
                </a:solidFill>
              </a:rPr>
              <a:t>  </a:t>
            </a:r>
            <a:r>
              <a:rPr lang="it-IT" sz="1200" dirty="0" err="1" smtClean="0">
                <a:solidFill>
                  <a:srgbClr val="FF6600"/>
                </a:solidFill>
              </a:rPr>
              <a:t>Phys</a:t>
            </a:r>
            <a:r>
              <a:rPr lang="it-IT" sz="1200" dirty="0" smtClean="0">
                <a:solidFill>
                  <a:srgbClr val="FF6600"/>
                </a:solidFill>
              </a:rPr>
              <a:t>. Rev. Lett. 112 (2014) 231802</a:t>
            </a:r>
            <a:endParaRPr lang="en-US" sz="1200" dirty="0">
              <a:solidFill>
                <a:srgbClr val="FF66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52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Single top cross sect. summary</a:t>
            </a:r>
            <a:endParaRPr lang="en-US" noProof="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measurements are in agreement with the most precise theory predictions</a:t>
            </a:r>
          </a:p>
          <a:p>
            <a:endParaRPr lang="en-US" dirty="0"/>
          </a:p>
        </p:txBody>
      </p:sp>
      <p:pic>
        <p:nvPicPr>
          <p:cNvPr id="10" name="Immagine 9" descr="singletop_allchanvsroot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7" y="2087777"/>
            <a:ext cx="5525533" cy="416120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787670" y="2245595"/>
            <a:ext cx="228019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FF6600"/>
                </a:solidFill>
              </a:rPr>
              <a:t>arXiv:1410.1154 </a:t>
            </a:r>
            <a:r>
              <a:rPr lang="it-IT" sz="1600" dirty="0" smtClean="0">
                <a:solidFill>
                  <a:srgbClr val="FF6600"/>
                </a:solidFill>
                <a:sym typeface="Wingdings"/>
              </a:rPr>
              <a:t> JHEP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JHEP 06 (2014) 090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PRL 112 (2014) 231802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JHEP 12 (2012) 035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PRL 110 (2013) 022003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CMS PAS TOP-14-009</a:t>
            </a:r>
          </a:p>
          <a:p>
            <a:r>
              <a:rPr lang="it-IT" sz="1600" dirty="0" smtClean="0">
                <a:solidFill>
                  <a:srgbClr val="FF6600"/>
                </a:solidFill>
              </a:rPr>
              <a:t>CMS PAS TOP-12-002 </a:t>
            </a:r>
            <a:endParaRPr lang="it-IT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97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1594177" y="2296879"/>
            <a:ext cx="3899879" cy="1387138"/>
          </a:xfrm>
          <a:prstGeom prst="wedgeEllipseCallout">
            <a:avLst>
              <a:gd name="adj1" fmla="val -50500"/>
              <a:gd name="adj2" fmla="val 7969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Higgs boson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7115" y="4021397"/>
            <a:ext cx="2567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Longer-term program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 order to achieve the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best precision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tHq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436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Main interest with present luminosity: probe Higgs anomalous coupling to top quark (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−1), due to interference of </a:t>
            </a:r>
            <a:r>
              <a:rPr lang="en-US" sz="2000" dirty="0" err="1" smtClean="0"/>
              <a:t>ttH</a:t>
            </a:r>
            <a:r>
              <a:rPr lang="en-US" sz="2000" dirty="0" smtClean="0"/>
              <a:t> and WWH diagrams</a:t>
            </a:r>
          </a:p>
          <a:p>
            <a:r>
              <a:rPr lang="en-US" sz="2000" dirty="0" smtClean="0"/>
              <a:t>H</a:t>
            </a:r>
            <a:r>
              <a:rPr lang="it-IT" sz="2000" dirty="0" smtClean="0">
                <a:latin typeface="Times New Roman"/>
                <a:cs typeface="Times New Roman"/>
                <a:sym typeface="Wingdings"/>
              </a:rPr>
              <a:t>→</a:t>
            </a:r>
            <a:r>
              <a:rPr lang="en-US" sz="2000" dirty="0" smtClean="0">
                <a:sym typeface="Wingdings"/>
              </a:rPr>
              <a:t>bb recently approved, </a:t>
            </a:r>
            <a:r>
              <a:rPr lang="en-US" sz="2000" dirty="0" err="1" smtClean="0">
                <a:latin typeface="Times New Roman"/>
                <a:cs typeface="Times New Roman"/>
                <a:sym typeface="Wingdings"/>
              </a:rPr>
              <a:t>γγ</a:t>
            </a:r>
            <a:r>
              <a:rPr lang="en-US" sz="2000" dirty="0" smtClean="0">
                <a:sym typeface="Wingdings"/>
              </a:rPr>
              <a:t> in march</a:t>
            </a:r>
          </a:p>
          <a:p>
            <a:r>
              <a:rPr lang="en-US" sz="2000" dirty="0" smtClean="0">
                <a:sym typeface="Wingdings"/>
              </a:rPr>
              <a:t>Limits reached</a:t>
            </a:r>
          </a:p>
          <a:p>
            <a:pPr lvl="1"/>
            <a:r>
              <a:rPr lang="en-US" sz="2000" dirty="0" err="1" smtClean="0">
                <a:latin typeface="Times New Roman"/>
                <a:cs typeface="Times New Roman"/>
                <a:sym typeface="Wingdings"/>
              </a:rPr>
              <a:t>σ(tHq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, H</a:t>
            </a:r>
            <a:r>
              <a:rPr lang="it-IT" sz="2000" dirty="0" smtClean="0">
                <a:latin typeface="Times New Roman"/>
                <a:cs typeface="Times New Roman"/>
                <a:sym typeface="Wingdings"/>
              </a:rPr>
              <a:t>→bb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&lt; 7.6×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σ(y</a:t>
            </a:r>
            <a:r>
              <a:rPr lang="en-US" sz="2000" baseline="-25000" dirty="0" smtClean="0">
                <a:latin typeface="Times New Roman"/>
                <a:cs typeface="Times New Roman"/>
                <a:sym typeface="Wingdings"/>
              </a:rPr>
              <a:t>t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=−1)</a:t>
            </a:r>
            <a:r>
              <a:rPr lang="en-US" sz="2000" dirty="0" smtClean="0">
                <a:cs typeface="Times New Roman"/>
                <a:sym typeface="Wingdings"/>
              </a:rPr>
              <a:t>, 5.1 exp., 95%CLs</a:t>
            </a:r>
            <a:endParaRPr lang="en-US" sz="2000" dirty="0" smtClean="0">
              <a:latin typeface="Times New Roman"/>
              <a:cs typeface="Times New Roman"/>
              <a:sym typeface="Wingdings"/>
            </a:endParaRPr>
          </a:p>
          <a:p>
            <a:pPr lvl="1"/>
            <a:r>
              <a:rPr lang="en-US" sz="2000" dirty="0" err="1" smtClean="0">
                <a:latin typeface="Times New Roman"/>
                <a:cs typeface="Times New Roman"/>
                <a:sym typeface="Wingdings"/>
              </a:rPr>
              <a:t>σ(tHq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, H</a:t>
            </a:r>
            <a:r>
              <a:rPr lang="it-IT" sz="2000" dirty="0" smtClean="0">
                <a:latin typeface="Times New Roman"/>
                <a:cs typeface="Times New Roman"/>
                <a:sym typeface="Wingdings"/>
              </a:rPr>
              <a:t>→γγ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&lt; 4.1×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σ(y</a:t>
            </a:r>
            <a:r>
              <a:rPr lang="en-US" sz="2000" baseline="-25000" dirty="0" smtClean="0">
                <a:latin typeface="Times New Roman"/>
                <a:cs typeface="Times New Roman"/>
                <a:sym typeface="Wingdings"/>
              </a:rPr>
              <a:t>t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=−1)</a:t>
            </a:r>
            <a:r>
              <a:rPr lang="en-US" sz="2000" dirty="0" smtClean="0">
                <a:cs typeface="Times New Roman"/>
                <a:sym typeface="Wingdings"/>
              </a:rPr>
              <a:t>, 4.1 exp., 95%CLs</a:t>
            </a:r>
            <a:endParaRPr lang="en-US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078" y="-2239"/>
            <a:ext cx="1473373" cy="123554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20" y="0"/>
            <a:ext cx="1400863" cy="12268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918083" y="152400"/>
            <a:ext cx="2015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FF6600"/>
                </a:solidFill>
              </a:rPr>
              <a:t>CMS PAS HIG-14-015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rcRect l="-12484" r="-5002"/>
          <a:stretch>
            <a:fillRect/>
          </a:stretch>
        </p:blipFill>
        <p:spPr>
          <a:xfrm>
            <a:off x="1222229" y="4064393"/>
            <a:ext cx="4220489" cy="27245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rcRect l="-947" r="-5179"/>
          <a:stretch>
            <a:fillRect/>
          </a:stretch>
        </p:blipFill>
        <p:spPr>
          <a:xfrm>
            <a:off x="5322493" y="3992453"/>
            <a:ext cx="3831055" cy="286554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579" y="1261950"/>
            <a:ext cx="2845898" cy="275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it-IT" dirty="0" smtClean="0"/>
              <a:t>→</a:t>
            </a:r>
            <a:r>
              <a:rPr lang="it-IT" dirty="0" smtClean="0">
                <a:sym typeface="Wingdings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Wingdings"/>
              </a:rPr>
              <a:t>γγ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analysis of the entire data sample</a:t>
            </a:r>
          </a:p>
          <a:p>
            <a:pPr lvl="1"/>
            <a:r>
              <a:rPr lang="en-US" sz="1800" dirty="0" smtClean="0">
                <a:solidFill>
                  <a:srgbClr val="3E5D78"/>
                </a:solidFill>
              </a:rPr>
              <a:t>5.7</a:t>
            </a:r>
            <a:r>
              <a:rPr lang="en-US" sz="1800" dirty="0" smtClean="0">
                <a:solidFill>
                  <a:srgbClr val="3E5D78"/>
                </a:solidFill>
                <a:latin typeface="Times New Roman"/>
                <a:cs typeface="Times New Roman"/>
              </a:rPr>
              <a:t>σ</a:t>
            </a:r>
            <a:r>
              <a:rPr lang="en-US" sz="1800" dirty="0" smtClean="0">
                <a:solidFill>
                  <a:srgbClr val="3E5D78"/>
                </a:solidFill>
              </a:rPr>
              <a:t> obs. (5.2</a:t>
            </a:r>
            <a:r>
              <a:rPr lang="en-US" sz="1800" dirty="0" smtClean="0">
                <a:solidFill>
                  <a:srgbClr val="3E5D78"/>
                </a:solidFill>
                <a:latin typeface="Times New Roman"/>
                <a:cs typeface="Times New Roman"/>
              </a:rPr>
              <a:t>σe</a:t>
            </a:r>
            <a:r>
              <a:rPr lang="en-US" sz="1800" dirty="0" smtClean="0">
                <a:solidFill>
                  <a:srgbClr val="3E5D78"/>
                </a:solidFill>
              </a:rPr>
              <a:t>xp.)</a:t>
            </a:r>
          </a:p>
          <a:p>
            <a:r>
              <a:rPr lang="en-US" sz="2000" dirty="0" smtClean="0"/>
              <a:t>Updated Higgs mass measurement in </a:t>
            </a:r>
            <a:r>
              <a:rPr lang="en-US" sz="2000" dirty="0" err="1" smtClean="0">
                <a:latin typeface="Times New Roman"/>
                <a:cs typeface="Times New Roman"/>
              </a:rPr>
              <a:t>γγ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Combined with ZZ*:</a:t>
            </a:r>
          </a:p>
          <a:p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40087" y="0"/>
            <a:ext cx="180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6600"/>
                </a:solidFill>
              </a:rPr>
              <a:t>EPJC74(2014)3076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97" y="2982500"/>
            <a:ext cx="3927104" cy="3875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28" y="0"/>
            <a:ext cx="3046172" cy="25610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416" y="3779133"/>
            <a:ext cx="3179971" cy="307886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80" y="2428102"/>
            <a:ext cx="4412603" cy="26582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12" y="3194768"/>
            <a:ext cx="4124271" cy="35514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97680" y="3656521"/>
            <a:ext cx="1656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best individual Higgs-mass measurement, and the best single-experiment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03" y="3386113"/>
            <a:ext cx="3651355" cy="33359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 width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rcRect r="4704"/>
          <a:stretch>
            <a:fillRect/>
          </a:stretch>
        </p:blipFill>
        <p:spPr>
          <a:xfrm>
            <a:off x="5805306" y="0"/>
            <a:ext cx="3338694" cy="33861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rcRect l="3213" r="5894"/>
          <a:stretch>
            <a:fillRect/>
          </a:stretch>
        </p:blipFill>
        <p:spPr>
          <a:xfrm>
            <a:off x="5853842" y="3347335"/>
            <a:ext cx="3290158" cy="3510665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52728" cy="18033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ZZ</a:t>
            </a:r>
            <a:r>
              <a:rPr lang="it-IT" dirty="0" smtClean="0"/>
              <a:t>→</a:t>
            </a:r>
            <a:r>
              <a:rPr lang="it-IT" dirty="0" smtClean="0">
                <a:sym typeface="Wingdings"/>
              </a:rPr>
              <a:t>4l (2D: m4l, gg vs qq discr.), ZZ</a:t>
            </a:r>
            <a:r>
              <a:rPr lang="it-IT" dirty="0" smtClean="0"/>
              <a:t>→</a:t>
            </a:r>
            <a:r>
              <a:rPr lang="it-IT" dirty="0" smtClean="0">
                <a:sym typeface="Wingdings"/>
              </a:rPr>
              <a:t>2l2</a:t>
            </a:r>
            <a:r>
              <a:rPr lang="it-IT" dirty="0" smtClean="0">
                <a:latin typeface="Times New Roman"/>
                <a:cs typeface="Times New Roman"/>
                <a:sym typeface="Wingdings"/>
              </a:rPr>
              <a:t>ν </a:t>
            </a:r>
            <a:r>
              <a:rPr lang="it-IT" dirty="0" smtClean="0">
                <a:sym typeface="Wingdings"/>
              </a:rPr>
              <a:t>(jet-incl. </a:t>
            </a:r>
            <a:r>
              <a:rPr lang="it-IT" dirty="0" err="1" smtClean="0">
                <a:sym typeface="Wingdings"/>
              </a:rPr>
              <a:t>m</a:t>
            </a:r>
            <a:r>
              <a:rPr lang="it-IT" baseline="-25000" dirty="0" err="1" smtClean="0">
                <a:sym typeface="Wingdings"/>
              </a:rPr>
              <a:t>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shape</a:t>
            </a:r>
            <a:r>
              <a:rPr lang="it-IT" dirty="0" smtClean="0">
                <a:sym typeface="Wingdings"/>
              </a:rPr>
              <a:t>)</a:t>
            </a:r>
          </a:p>
          <a:p>
            <a:r>
              <a:rPr lang="it-IT" dirty="0" smtClean="0">
                <a:sym typeface="Wingdings"/>
              </a:rPr>
              <a:t>Γ/Γ</a:t>
            </a:r>
            <a:r>
              <a:rPr lang="it-IT" baseline="-25000" dirty="0" smtClean="0">
                <a:sym typeface="Wingdings"/>
              </a:rPr>
              <a:t>SM</a:t>
            </a:r>
            <a:r>
              <a:rPr lang="it-IT" dirty="0" smtClean="0">
                <a:sym typeface="Wingdings"/>
              </a:rPr>
              <a:t> &lt; 8.0 (10.1) 4</a:t>
            </a:r>
            <a:r>
              <a:rPr lang="it-IT" i="1" dirty="0" smtClean="0">
                <a:latin typeface="Times New Roman"/>
                <a:cs typeface="Times New Roman"/>
                <a:sym typeface="Wingdings"/>
              </a:rPr>
              <a:t>l</a:t>
            </a:r>
            <a:r>
              <a:rPr lang="it-IT" dirty="0" smtClean="0">
                <a:sym typeface="Wingdings"/>
              </a:rPr>
              <a:t>, &lt;8.1(106) 2</a:t>
            </a:r>
            <a:r>
              <a:rPr lang="it-IT" i="1" dirty="0" smtClean="0">
                <a:latin typeface="Times New Roman"/>
                <a:cs typeface="Times New Roman"/>
                <a:sym typeface="Wingdings"/>
              </a:rPr>
              <a:t>l</a:t>
            </a:r>
            <a:r>
              <a:rPr lang="it-IT" dirty="0" smtClean="0">
                <a:sym typeface="Wingdings"/>
              </a:rPr>
              <a:t>2</a:t>
            </a:r>
            <a:r>
              <a:rPr lang="it-IT" dirty="0" smtClean="0">
                <a:latin typeface="Times New Roman"/>
                <a:cs typeface="Times New Roman"/>
                <a:sym typeface="Wingdings"/>
              </a:rPr>
              <a:t>ν</a:t>
            </a:r>
          </a:p>
          <a:p>
            <a:r>
              <a:rPr lang="it-IT" dirty="0" smtClean="0">
                <a:sym typeface="Wingdings"/>
              </a:rPr>
              <a:t>Γ/Γ</a:t>
            </a:r>
            <a:r>
              <a:rPr lang="it-IT" baseline="-25000" dirty="0" smtClean="0">
                <a:sym typeface="Wingdings"/>
              </a:rPr>
              <a:t>SM</a:t>
            </a:r>
            <a:r>
              <a:rPr lang="it-IT" dirty="0" smtClean="0">
                <a:sym typeface="Wingdings"/>
              </a:rPr>
              <a:t> &lt; 5.4 (8.0) combined</a:t>
            </a:r>
            <a:br>
              <a:rPr lang="it-IT" dirty="0" smtClean="0">
                <a:sym typeface="Wingdings"/>
              </a:rPr>
            </a:br>
            <a:r>
              <a:rPr lang="it-IT" dirty="0" smtClean="0">
                <a:solidFill>
                  <a:schemeClr val="accent1"/>
                </a:solidFill>
                <a:sym typeface="Wingdings"/>
              </a:rPr>
              <a:t>(</a:t>
            </a:r>
            <a:r>
              <a:rPr lang="it-IT" dirty="0" smtClean="0">
                <a:solidFill>
                  <a:schemeClr val="accent1"/>
                </a:solidFill>
              </a:rPr>
              <a:t>Γ</a:t>
            </a:r>
            <a:r>
              <a:rPr lang="it-IT" baseline="-25000" dirty="0" smtClean="0">
                <a:solidFill>
                  <a:schemeClr val="accent1"/>
                </a:solidFill>
              </a:rPr>
              <a:t>SM</a:t>
            </a:r>
            <a:r>
              <a:rPr lang="it-IT" dirty="0" smtClean="0">
                <a:solidFill>
                  <a:schemeClr val="accent1"/>
                </a:solidFill>
              </a:rPr>
              <a:t> = 4.15 </a:t>
            </a:r>
            <a:r>
              <a:rPr lang="it-IT" dirty="0" smtClean="0">
                <a:solidFill>
                  <a:srgbClr val="727CA3"/>
                </a:solidFill>
              </a:rPr>
              <a:t>MeV @ m</a:t>
            </a:r>
            <a:r>
              <a:rPr lang="it-IT" baseline="-25000" dirty="0" smtClean="0">
                <a:solidFill>
                  <a:srgbClr val="727CA3"/>
                </a:solidFill>
              </a:rPr>
              <a:t>H</a:t>
            </a:r>
            <a:r>
              <a:rPr lang="it-IT" dirty="0" smtClean="0">
                <a:solidFill>
                  <a:srgbClr val="727CA3"/>
                </a:solidFill>
              </a:rPr>
              <a:t> = 125.6 GeV)</a:t>
            </a:r>
            <a:r>
              <a:rPr lang="it-IT" dirty="0" smtClean="0">
                <a:solidFill>
                  <a:srgbClr val="727CA3"/>
                </a:solidFill>
                <a:sym typeface="Wingdings"/>
              </a:rPr>
              <a:t> </a:t>
            </a:r>
          </a:p>
          <a:p>
            <a:endParaRPr lang="it-IT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6277200" y="3162669"/>
            <a:ext cx="1538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FF6600"/>
                </a:solidFill>
              </a:rPr>
              <a:t>PLB 736 (2014) 64</a:t>
            </a:r>
            <a:endParaRPr lang="en-US" sz="1400" dirty="0">
              <a:solidFill>
                <a:srgbClr val="FF6600"/>
              </a:solidFill>
            </a:endParaRPr>
          </a:p>
        </p:txBody>
      </p:sp>
      <p:pic>
        <p:nvPicPr>
          <p:cNvPr id="13" name="Immagine 12" descr="YRHXS_BR_fig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2" y="3022566"/>
            <a:ext cx="2351652" cy="2256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1594177" y="2296878"/>
            <a:ext cx="4779191" cy="1621335"/>
          </a:xfrm>
          <a:prstGeom prst="wedgeEllipseCallout">
            <a:avLst>
              <a:gd name="adj1" fmla="val -51711"/>
              <a:gd name="adj2" fmla="val 66364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2648" y="2558092"/>
            <a:ext cx="6718073" cy="2178037"/>
          </a:xfrm>
        </p:spPr>
        <p:txBody>
          <a:bodyPr/>
          <a:lstStyle/>
          <a:p>
            <a:pPr algn="ctr"/>
            <a:r>
              <a:rPr lang="en-US" dirty="0" smtClean="0"/>
              <a:t>Physics Beyond the </a:t>
            </a:r>
            <a:br>
              <a:rPr lang="en-US" dirty="0" smtClean="0"/>
            </a:br>
            <a:r>
              <a:rPr lang="en-US" dirty="0" smtClean="0"/>
              <a:t>Standard Model</a:t>
            </a:r>
            <a:endParaRPr lang="en-US" dirty="0"/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ym typeface="Wingdings"/>
              </a:rPr>
              <a:t> Dedicated session on Wednesday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7115" y="4021397"/>
            <a:ext cx="3097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Will be the mayor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focus of the first 2015 data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Supersymmetry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918182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hint in all explored channels</a:t>
            </a:r>
          </a:p>
          <a:p>
            <a:r>
              <a:rPr lang="en-US" sz="2400" dirty="0" smtClean="0"/>
              <a:t>Will be the main player of run II at higher energy  </a:t>
            </a:r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rcRect l="6919" t="3754" r="6321"/>
          <a:stretch>
            <a:fillRect/>
          </a:stretch>
        </p:blipFill>
        <p:spPr>
          <a:xfrm>
            <a:off x="5787293" y="3412804"/>
            <a:ext cx="3356707" cy="34451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rcRect l="5087" t="3858" r="8157"/>
          <a:stretch>
            <a:fillRect/>
          </a:stretch>
        </p:blipFill>
        <p:spPr>
          <a:xfrm>
            <a:off x="2375382" y="1109192"/>
            <a:ext cx="3420000" cy="34175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rcRect l="6652" t="3871" r="8322"/>
          <a:stretch>
            <a:fillRect/>
          </a:stretch>
        </p:blipFill>
        <p:spPr>
          <a:xfrm>
            <a:off x="5787293" y="0"/>
            <a:ext cx="3356707" cy="3432444"/>
          </a:xfrm>
          <a:prstGeom prst="rect">
            <a:avLst/>
          </a:prstGeom>
        </p:spPr>
      </p:pic>
      <p:pic>
        <p:nvPicPr>
          <p:cNvPr id="10" name="Immagine 9" descr="barplot_ICHEP201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961" y="4492958"/>
            <a:ext cx="3442213" cy="233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1594177" y="2242837"/>
            <a:ext cx="7281884" cy="1387138"/>
          </a:xfrm>
          <a:prstGeom prst="wedgeEllipseCallout">
            <a:avLst>
              <a:gd name="adj1" fmla="val -50329"/>
              <a:gd name="adj2" fmla="val 88788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Electroweak physics and proton PDF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5227115" y="4021397"/>
            <a:ext cx="3501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Proton PDF is part of the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Higgs-boson precision campaign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on exotic searches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5" y="1578902"/>
            <a:ext cx="2574810" cy="249717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rcRect l="6402" r="1997"/>
          <a:stretch>
            <a:fillRect/>
          </a:stretch>
        </p:blipFill>
        <p:spPr>
          <a:xfrm>
            <a:off x="3621888" y="1600454"/>
            <a:ext cx="2249307" cy="22645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rcRect r="-3688"/>
          <a:stretch>
            <a:fillRect/>
          </a:stretch>
        </p:blipFill>
        <p:spPr>
          <a:xfrm>
            <a:off x="3205905" y="3921527"/>
            <a:ext cx="3194895" cy="28416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Freccia destra 13"/>
          <p:cNvSpPr/>
          <p:nvPr/>
        </p:nvSpPr>
        <p:spPr>
          <a:xfrm rot="5400000">
            <a:off x="4521652" y="3365224"/>
            <a:ext cx="449779" cy="11126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98" y="1560004"/>
            <a:ext cx="2799971" cy="228270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rcRect l="3706" t="10309" r="8689" b="3384"/>
          <a:stretch>
            <a:fillRect/>
          </a:stretch>
        </p:blipFill>
        <p:spPr>
          <a:xfrm>
            <a:off x="6332223" y="4304367"/>
            <a:ext cx="2558046" cy="2417743"/>
          </a:xfrm>
          <a:prstGeom prst="rect">
            <a:avLst/>
          </a:prstGeom>
        </p:spPr>
      </p:pic>
      <p:sp>
        <p:nvSpPr>
          <p:cNvPr id="18" name="Freccia destra 17"/>
          <p:cNvSpPr/>
          <p:nvPr/>
        </p:nvSpPr>
        <p:spPr>
          <a:xfrm rot="5400000">
            <a:off x="7373628" y="3326858"/>
            <a:ext cx="449779" cy="11126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815992" y="5409846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2"/>
                </a:solidFill>
              </a:rPr>
              <a:t>destr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r>
              <a:rPr lang="en-US" sz="1400" dirty="0" err="1" smtClean="0">
                <a:solidFill>
                  <a:schemeClr val="accent2"/>
                </a:solidFill>
              </a:rPr>
              <a:t>interf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8244" y="1141614"/>
            <a:ext cx="257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6600"/>
                </a:solidFill>
              </a:rPr>
              <a:t>EXO-12-041, 13-010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</a:t>
            </a:r>
            <a:r>
              <a:rPr lang="en-US" sz="1400" baseline="30000" dirty="0" smtClean="0"/>
              <a:t>st </a:t>
            </a:r>
            <a:r>
              <a:rPr lang="en-US" sz="1400" dirty="0" smtClean="0"/>
              <a:t>&amp; 3</a:t>
            </a:r>
            <a:r>
              <a:rPr lang="en-US" sz="1400" baseline="30000" dirty="0" smtClean="0"/>
              <a:t>rd </a:t>
            </a:r>
            <a:r>
              <a:rPr lang="en-US" sz="1400" dirty="0" smtClean="0"/>
              <a:t> gen. scalar </a:t>
            </a:r>
            <a:r>
              <a:rPr lang="en-US" sz="1400" dirty="0" err="1" smtClean="0"/>
              <a:t>Lepto</a:t>
            </a:r>
            <a:r>
              <a:rPr lang="en-US" sz="1400" dirty="0" smtClean="0"/>
              <a:t>-Quark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60866" y="1141614"/>
            <a:ext cx="317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6600"/>
                </a:solidFill>
              </a:rPr>
              <a:t>EXO-12-047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Dark Matter &amp;Large Extra Dim in </a:t>
            </a:r>
            <a:r>
              <a:rPr lang="en-US" sz="1400" dirty="0" smtClean="0">
                <a:latin typeface="Times New Roman"/>
                <a:cs typeface="Times New Roman"/>
              </a:rPr>
              <a:t>γ</a:t>
            </a:r>
            <a:r>
              <a:rPr lang="en-US" sz="1400" dirty="0" smtClean="0"/>
              <a:t>+ME</a:t>
            </a:r>
            <a:r>
              <a:rPr lang="en-US" sz="1400" baseline="-25000" dirty="0" smtClean="0"/>
              <a:t>T</a:t>
            </a:r>
            <a:endParaRPr lang="en-US" sz="1400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91937" y="1141614"/>
            <a:ext cx="139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6600"/>
                </a:solidFill>
              </a:rPr>
              <a:t>EXO-12-020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Contact int. in </a:t>
            </a:r>
            <a:r>
              <a:rPr lang="en-US" sz="1400" i="1" dirty="0" err="1" smtClean="0">
                <a:latin typeface="Times New Roman"/>
                <a:cs typeface="Times New Roman"/>
              </a:rPr>
              <a:t>ll</a:t>
            </a:r>
            <a:endParaRPr lang="en-US" sz="1400" i="1" baseline="-25000" dirty="0">
              <a:latin typeface="Times New Roman"/>
              <a:cs typeface="Times New Roman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rcRect l="-5463"/>
          <a:stretch>
            <a:fillRect/>
          </a:stretch>
        </p:blipFill>
        <p:spPr>
          <a:xfrm>
            <a:off x="276910" y="4146417"/>
            <a:ext cx="2945563" cy="271158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physics with top quark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Boosted topologies (</a:t>
            </a:r>
            <a:r>
              <a:rPr lang="en-US" dirty="0" err="1" smtClean="0"/>
              <a:t>t</a:t>
            </a:r>
            <a:r>
              <a:rPr lang="en-US" dirty="0" smtClean="0"/>
              <a:t>, W, Z, H, …) will be more and more important at 13-14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51707" y="2283182"/>
            <a:ext cx="314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B2G-12-009</a:t>
            </a:r>
            <a:r>
              <a:rPr lang="en-US" dirty="0" smtClean="0">
                <a:solidFill>
                  <a:schemeClr val="accent1"/>
                </a:solidFill>
              </a:rPr>
              <a:t>: W’</a:t>
            </a:r>
            <a:r>
              <a:rPr lang="it-IT" dirty="0" smtClean="0">
                <a:solidFill>
                  <a:schemeClr val="accent1"/>
                </a:solidFill>
              </a:rPr>
              <a:t> →</a:t>
            </a:r>
            <a:r>
              <a:rPr lang="it-IT" dirty="0" smtClean="0">
                <a:solidFill>
                  <a:schemeClr val="accent1"/>
                </a:solidFill>
                <a:sym typeface="Wingdings"/>
              </a:rPr>
              <a:t>tb (boosted)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3" y="2652514"/>
            <a:ext cx="3730908" cy="306620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81" y="2640579"/>
            <a:ext cx="3745430" cy="3078141"/>
          </a:xfrm>
          <a:prstGeom prst="rect">
            <a:avLst/>
          </a:prstGeom>
        </p:spPr>
      </p:pic>
      <p:sp>
        <p:nvSpPr>
          <p:cNvPr id="13" name="Freccia destra 12"/>
          <p:cNvSpPr/>
          <p:nvPr/>
        </p:nvSpPr>
        <p:spPr>
          <a:xfrm>
            <a:off x="4491591" y="3522310"/>
            <a:ext cx="449779" cy="11126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SigmaNew_v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33449"/>
            <a:ext cx="7715250" cy="5347607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2120511" y="4516281"/>
            <a:ext cx="3080509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 and Z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91818" y="2896502"/>
            <a:ext cx="1863363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quark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45978" y="3514422"/>
            <a:ext cx="1269930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Naples main contributions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Top-quark physics</a:t>
            </a:r>
            <a:r>
              <a:rPr lang="en-US" dirty="0" smtClean="0"/>
              <a:t>: O. </a:t>
            </a:r>
            <a:r>
              <a:rPr lang="en-US" dirty="0" err="1" smtClean="0"/>
              <a:t>Dogangun</a:t>
            </a:r>
            <a:r>
              <a:rPr lang="en-US" dirty="0" smtClean="0"/>
              <a:t>, F. </a:t>
            </a:r>
            <a:r>
              <a:rPr lang="en-US" dirty="0" err="1" smtClean="0"/>
              <a:t>Fabozzi</a:t>
            </a:r>
            <a:r>
              <a:rPr lang="en-US" dirty="0" smtClean="0"/>
              <a:t>, O. </a:t>
            </a:r>
            <a:r>
              <a:rPr lang="en-US" dirty="0" err="1" smtClean="0"/>
              <a:t>Iorio</a:t>
            </a:r>
            <a:r>
              <a:rPr lang="en-US" dirty="0" smtClean="0"/>
              <a:t> (single-top convener) L. </a:t>
            </a:r>
            <a:r>
              <a:rPr lang="en-US" dirty="0" err="1" smtClean="0"/>
              <a:t>Lista</a:t>
            </a:r>
            <a:r>
              <a:rPr lang="en-US" dirty="0" smtClean="0"/>
              <a:t> (TOPLHCWG CMS single-top), M. </a:t>
            </a:r>
            <a:r>
              <a:rPr lang="en-US" dirty="0" err="1" smtClean="0"/>
              <a:t>Merola</a:t>
            </a:r>
            <a:endParaRPr lang="en-US" dirty="0" smtClean="0"/>
          </a:p>
          <a:p>
            <a:r>
              <a:rPr lang="en-US" dirty="0" smtClean="0">
                <a:solidFill>
                  <a:srgbClr val="727CA3"/>
                </a:solidFill>
              </a:rPr>
              <a:t>Higgs properties</a:t>
            </a:r>
            <a:r>
              <a:rPr lang="en-US" dirty="0" smtClean="0"/>
              <a:t>: S. </a:t>
            </a:r>
            <a:r>
              <a:rPr lang="en-US" dirty="0" err="1" smtClean="0"/>
              <a:t>Meola</a:t>
            </a:r>
            <a:endParaRPr lang="en-US" dirty="0" smtClean="0"/>
          </a:p>
          <a:p>
            <a:r>
              <a:rPr lang="en-US" dirty="0" smtClean="0">
                <a:solidFill>
                  <a:srgbClr val="727CA3"/>
                </a:solidFill>
              </a:rPr>
              <a:t>Dark matter search (associated top production)</a:t>
            </a:r>
            <a:r>
              <a:rPr lang="en-US" dirty="0" smtClean="0"/>
              <a:t>: O. </a:t>
            </a:r>
            <a:r>
              <a:rPr lang="en-US" dirty="0" err="1" smtClean="0"/>
              <a:t>Iorio</a:t>
            </a:r>
            <a:r>
              <a:rPr lang="en-US" dirty="0" smtClean="0"/>
              <a:t>, L. </a:t>
            </a:r>
            <a:r>
              <a:rPr lang="en-US" dirty="0" err="1" smtClean="0"/>
              <a:t>Lista</a:t>
            </a:r>
            <a:endParaRPr lang="en-US" dirty="0" smtClean="0"/>
          </a:p>
          <a:p>
            <a:r>
              <a:rPr lang="en-US" dirty="0" smtClean="0">
                <a:solidFill>
                  <a:srgbClr val="727CA3"/>
                </a:solidFill>
              </a:rPr>
              <a:t>Physics performance and datasets</a:t>
            </a:r>
            <a:r>
              <a:rPr lang="en-US" dirty="0" smtClean="0"/>
              <a:t>: F. </a:t>
            </a:r>
            <a:r>
              <a:rPr lang="en-US" dirty="0" err="1" smtClean="0"/>
              <a:t>Fabozzi</a:t>
            </a:r>
            <a:r>
              <a:rPr lang="en-US" dirty="0" smtClean="0"/>
              <a:t> (physics-validation </a:t>
            </a:r>
            <a:r>
              <a:rPr lang="en-US" smtClean="0"/>
              <a:t>convener)</a:t>
            </a:r>
            <a:endParaRPr lang="en-US" dirty="0"/>
          </a:p>
          <a:p>
            <a:r>
              <a:rPr lang="en-US" dirty="0" smtClean="0">
                <a:solidFill>
                  <a:srgbClr val="727CA3"/>
                </a:solidFill>
              </a:rPr>
              <a:t>Students (</a:t>
            </a:r>
            <a:r>
              <a:rPr lang="en-US" dirty="0" err="1" smtClean="0">
                <a:solidFill>
                  <a:srgbClr val="727CA3"/>
                </a:solidFill>
              </a:rPr>
              <a:t>laurea</a:t>
            </a:r>
            <a:r>
              <a:rPr lang="en-US" dirty="0" smtClean="0">
                <a:solidFill>
                  <a:srgbClr val="727CA3"/>
                </a:solidFill>
              </a:rPr>
              <a:t> </a:t>
            </a:r>
            <a:r>
              <a:rPr lang="en-US" dirty="0" err="1" smtClean="0">
                <a:solidFill>
                  <a:srgbClr val="727CA3"/>
                </a:solidFill>
              </a:rPr>
              <a:t>triennale</a:t>
            </a:r>
            <a:r>
              <a:rPr lang="en-US" dirty="0" smtClean="0">
                <a:solidFill>
                  <a:srgbClr val="727CA3"/>
                </a:solidFill>
              </a:rPr>
              <a:t>)</a:t>
            </a:r>
            <a:r>
              <a:rPr lang="en-US" dirty="0" smtClean="0"/>
              <a:t>: A. De </a:t>
            </a:r>
            <a:r>
              <a:rPr lang="en-US" dirty="0" err="1" smtClean="0"/>
              <a:t>Iorio</a:t>
            </a:r>
            <a:r>
              <a:rPr lang="en-US" dirty="0" smtClean="0"/>
              <a:t>, S. Fusco, C. </a:t>
            </a:r>
            <a:r>
              <a:rPr lang="en-US" dirty="0" err="1" smtClean="0"/>
              <a:t>Giugliano</a:t>
            </a:r>
            <a:r>
              <a:rPr lang="en-US" dirty="0" smtClean="0"/>
              <a:t>, L. Vigilante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12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Fantastic results achieved </a:t>
            </a:r>
            <a:r>
              <a:rPr lang="en-US" dirty="0" smtClean="0"/>
              <a:t>with present dataset ranging from precision physics, Higgs boson post-discovery measurements, to extensive range of searches for new physics</a:t>
            </a:r>
          </a:p>
          <a:p>
            <a:r>
              <a:rPr lang="en-US" dirty="0" smtClean="0"/>
              <a:t>Getting ready for run II, where an unexplored landscape will be disclosed, and possibly </a:t>
            </a:r>
            <a:r>
              <a:rPr lang="en-US" dirty="0" smtClean="0">
                <a:solidFill>
                  <a:schemeClr val="accent1"/>
                </a:solidFill>
              </a:rPr>
              <a:t>new physics signals </a:t>
            </a:r>
            <a:r>
              <a:rPr lang="en-US" dirty="0" smtClean="0"/>
              <a:t>will show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 dirty="0"/>
          </a:p>
        </p:txBody>
      </p:sp>
      <p:pic>
        <p:nvPicPr>
          <p:cNvPr id="13" name="Picture 2" descr="heraWasym_hera_dv_5_to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2122" y="917221"/>
            <a:ext cx="3351878" cy="33518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g_7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9858" y="3485579"/>
            <a:ext cx="2924925" cy="28060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charge asymmetry </a:t>
            </a:r>
            <a:endParaRPr lang="en-US" dirty="0"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25343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7 </a:t>
            </a:r>
            <a:r>
              <a:rPr lang="en-US" sz="2000" dirty="0" err="1" smtClean="0"/>
              <a:t>TeV</a:t>
            </a:r>
            <a:r>
              <a:rPr lang="en-US" sz="2000" dirty="0" smtClean="0"/>
              <a:t>,  ~4×10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W</a:t>
            </a:r>
            <a:r>
              <a:rPr lang="it-IT" sz="2000" dirty="0" smtClean="0"/>
              <a:t>→</a:t>
            </a:r>
            <a:r>
              <a:rPr lang="it-IT" sz="2000" dirty="0" smtClean="0">
                <a:latin typeface="Times New Roman"/>
                <a:cs typeface="Times New Roman"/>
                <a:sym typeface="Wingdings"/>
              </a:rPr>
              <a:t>μν</a:t>
            </a:r>
            <a:r>
              <a:rPr lang="it-IT" sz="2000" dirty="0" smtClean="0">
                <a:cs typeface="Times New Roman"/>
                <a:sym typeface="Wingdings"/>
              </a:rPr>
              <a:t> </a:t>
            </a:r>
            <a:r>
              <a:rPr lang="en-US" sz="2000" dirty="0" smtClean="0"/>
              <a:t>candidates produced per fb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r>
              <a:rPr lang="en-US" sz="2000" dirty="0" smtClean="0"/>
              <a:t>Differential W charge asymmetry precisely probes </a:t>
            </a:r>
            <a:r>
              <a:rPr lang="en-US" sz="2000" dirty="0" err="1" smtClean="0"/>
              <a:t>u/d</a:t>
            </a:r>
            <a:r>
              <a:rPr lang="en-US" sz="2000" dirty="0" smtClean="0"/>
              <a:t> ratio vs. </a:t>
            </a:r>
            <a:r>
              <a:rPr lang="en-US" sz="2000" i="1" dirty="0" err="1" smtClean="0">
                <a:latin typeface="Times New Roman"/>
                <a:cs typeface="Times New Roman"/>
              </a:rPr>
              <a:t>x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dirty="0" smtClean="0"/>
              <a:t>Asymmetry measured to 0.1% absolute per bin</a:t>
            </a:r>
          </a:p>
          <a:p>
            <a:r>
              <a:rPr lang="en-US" sz="2000" dirty="0" smtClean="0"/>
              <a:t>Constrains all PDF families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826639" y="-16877"/>
            <a:ext cx="1987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PRD90(</a:t>
            </a:r>
            <a:r>
              <a:rPr lang="en-US" sz="1600" dirty="0">
                <a:solidFill>
                  <a:srgbClr val="FF6600"/>
                </a:solidFill>
              </a:rPr>
              <a:t>2014</a:t>
            </a:r>
            <a:r>
              <a:rPr lang="en-US" sz="1600" dirty="0" smtClean="0">
                <a:solidFill>
                  <a:srgbClr val="FF6600"/>
                </a:solidFill>
              </a:rPr>
              <a:t>)032004</a:t>
            </a:r>
            <a:endParaRPr lang="en-US" sz="16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3857" y="321677"/>
            <a:ext cx="3582943" cy="7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605" y="4269098"/>
            <a:ext cx="3705395" cy="258890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42219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8931"/>
    </mc:Choice>
    <mc:Fallback>
      <p:transition spd="slow" advTm="189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Charged aTGCs: World Summary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1093" y="3716304"/>
            <a:ext cx="4483564" cy="31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1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single LHC 7 </a:t>
            </a:r>
            <a:r>
              <a:rPr lang="en-US" sz="2400" dirty="0" err="1" smtClean="0"/>
              <a:t>TeV</a:t>
            </a:r>
            <a:r>
              <a:rPr lang="en-US" sz="2400" dirty="0" smtClean="0"/>
              <a:t> measurements equal LEP2 or Tevatron combinations</a:t>
            </a:r>
          </a:p>
          <a:p>
            <a:r>
              <a:rPr lang="en-US" sz="2400" dirty="0" err="1" smtClean="0"/>
              <a:t>Semileptonic</a:t>
            </a:r>
            <a:r>
              <a:rPr lang="en-US" sz="2400" dirty="0" smtClean="0"/>
              <a:t> WW gives </a:t>
            </a:r>
            <a:br>
              <a:rPr lang="en-US" sz="2400" dirty="0" smtClean="0"/>
            </a:br>
            <a:r>
              <a:rPr lang="en-US" sz="2400" dirty="0" smtClean="0"/>
              <a:t>the best information on </a:t>
            </a:r>
            <a:br>
              <a:rPr lang="en-US" sz="2400" dirty="0" smtClean="0"/>
            </a:br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Symbol" charset="2"/>
                <a:cs typeface="Symbol" charset="2"/>
              </a:rPr>
              <a:t>,</a:t>
            </a:r>
            <a:r>
              <a:rPr lang="en-US" sz="2400" dirty="0" smtClean="0"/>
              <a:t> leptonic WW and WZ better for </a:t>
            </a:r>
            <a:r>
              <a:rPr lang="en-US" sz="2400" i="1" dirty="0" err="1" smtClean="0">
                <a:latin typeface="Times New Roman"/>
                <a:cs typeface="Times New Roman"/>
              </a:rPr>
              <a:t>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LHC 8 </a:t>
            </a:r>
            <a:r>
              <a:rPr lang="en-US" sz="2400" dirty="0" err="1" smtClean="0"/>
              <a:t>TeV</a:t>
            </a:r>
            <a:r>
              <a:rPr lang="en-US" sz="2400" dirty="0" smtClean="0"/>
              <a:t> will provide 2-3× better constraints, eclipsing LEP2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49" y="1791941"/>
            <a:ext cx="4975818" cy="9530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505458" y="3853061"/>
            <a:ext cx="81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WWZ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47987"/>
            <a:ext cx="4705653" cy="321001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848646" y="3853061"/>
            <a:ext cx="100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ZZ</a:t>
            </a:r>
            <a:r>
              <a:rPr lang="it-IT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g</a:t>
            </a:r>
            <a:r>
              <a:rPr lang="it-IT" dirty="0" smtClean="0">
                <a:solidFill>
                  <a:schemeClr val="accent1"/>
                </a:solidFill>
              </a:rPr>
              <a:t>, </a:t>
            </a:r>
            <a:r>
              <a:rPr lang="it-IT" dirty="0" err="1" smtClean="0">
                <a:solidFill>
                  <a:schemeClr val="accent1"/>
                </a:solidFill>
              </a:rPr>
              <a:t>Z</a:t>
            </a:r>
            <a:r>
              <a:rPr lang="it-IT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gg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316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5755"/>
    </mc:Choice>
    <mc:Fallback>
      <p:transition spd="slow" advTm="557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1594177" y="2296879"/>
            <a:ext cx="5259883" cy="1387138"/>
          </a:xfrm>
          <a:prstGeom prst="wedgeEllipseCallout">
            <a:avLst>
              <a:gd name="adj1" fmla="val -50500"/>
              <a:gd name="adj2" fmla="val 7969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Heavy flavor physics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7115" y="4021397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Includes search for new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physics in rare decays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14" y="794879"/>
            <a:ext cx="4447028" cy="27179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s/d</a:t>
            </a:r>
            <a:r>
              <a:rPr lang="it-IT" dirty="0" smtClean="0"/>
              <a:t>→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μ</a:t>
            </a:r>
            <a:r>
              <a:rPr lang="it-IT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μ</a:t>
            </a:r>
            <a:r>
              <a:rPr lang="it-IT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457201" y="1219200"/>
            <a:ext cx="4334380" cy="2426793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Stringent test of new physics in penguin diagrams</a:t>
            </a:r>
          </a:p>
          <a:p>
            <a:r>
              <a:rPr lang="en-US" sz="2000" dirty="0" smtClean="0"/>
              <a:t>Challenging analysis, all muon information exploited by a BDT used to separate genuine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misidentified charged hadrons</a:t>
            </a:r>
          </a:p>
          <a:p>
            <a:r>
              <a:rPr lang="en-US" sz="2000" dirty="0" smtClean="0"/>
              <a:t>Final combination with </a:t>
            </a:r>
            <a:r>
              <a:rPr lang="en-US" sz="2000" dirty="0" err="1" smtClean="0"/>
              <a:t>LHCb</a:t>
            </a:r>
            <a:r>
              <a:rPr lang="en-US" sz="2000" dirty="0" smtClean="0"/>
              <a:t> performed using fill combined fit</a:t>
            </a:r>
          </a:p>
          <a:p>
            <a:r>
              <a:rPr lang="it-IT" sz="1800" dirty="0" smtClean="0"/>
              <a:t>6.2</a:t>
            </a:r>
            <a:r>
              <a:rPr lang="it-IT" sz="1800" dirty="0" smtClean="0">
                <a:latin typeface="Times New Roman"/>
                <a:cs typeface="Times New Roman"/>
              </a:rPr>
              <a:t>σ</a:t>
            </a:r>
            <a:r>
              <a:rPr lang="it-IT" sz="1800" dirty="0" smtClean="0"/>
              <a:t> for the B</a:t>
            </a:r>
            <a:r>
              <a:rPr lang="it-IT" sz="1800" baseline="30000" dirty="0" smtClean="0"/>
              <a:t>0</a:t>
            </a:r>
            <a:r>
              <a:rPr lang="it-IT" sz="1800" baseline="-25000" dirty="0" smtClean="0"/>
              <a:t>s</a:t>
            </a:r>
            <a:r>
              <a:rPr lang="it-IT" sz="1800" dirty="0" smtClean="0"/>
              <a:t>→</a:t>
            </a:r>
            <a:r>
              <a:rPr lang="it-IT" sz="1800" dirty="0" smtClean="0">
                <a:latin typeface="Symbol" charset="2"/>
                <a:cs typeface="Symbol" charset="2"/>
              </a:rPr>
              <a:t>μ</a:t>
            </a:r>
            <a:r>
              <a:rPr lang="it-IT" sz="1800" baseline="30000" dirty="0" smtClean="0">
                <a:latin typeface="Symbol" charset="2"/>
                <a:cs typeface="Symbol" charset="2"/>
              </a:rPr>
              <a:t>+</a:t>
            </a:r>
            <a:r>
              <a:rPr lang="it-IT" sz="1800" dirty="0" smtClean="0">
                <a:latin typeface="Symbol" charset="2"/>
                <a:cs typeface="Symbol" charset="2"/>
              </a:rPr>
              <a:t>μ</a:t>
            </a:r>
            <a:r>
              <a:rPr lang="it-IT" sz="1800" baseline="30000" dirty="0" smtClean="0">
                <a:latin typeface="Symbol" charset="2"/>
                <a:cs typeface="Symbol" charset="2"/>
              </a:rPr>
              <a:t>–</a:t>
            </a:r>
            <a:r>
              <a:rPr lang="it-IT" sz="1800" dirty="0" smtClean="0"/>
              <a:t> (exp. SM 7.6</a:t>
            </a:r>
            <a:r>
              <a:rPr lang="it-IT" sz="1800" dirty="0" smtClean="0">
                <a:latin typeface="Times New Roman"/>
                <a:cs typeface="Times New Roman"/>
              </a:rPr>
              <a:t>σ</a:t>
            </a:r>
            <a:r>
              <a:rPr lang="it-IT" sz="1800" dirty="0" smtClean="0">
                <a:cs typeface="Times New Roman"/>
              </a:rPr>
              <a:t>); 4.3</a:t>
            </a:r>
            <a:r>
              <a:rPr lang="it-IT" sz="1800" dirty="0" smtClean="0">
                <a:latin typeface="Times New Roman"/>
                <a:cs typeface="Times New Roman"/>
              </a:rPr>
              <a:t>σ</a:t>
            </a:r>
            <a:r>
              <a:rPr lang="it-IT" sz="1800" dirty="0" smtClean="0">
                <a:cs typeface="Times New Roman"/>
              </a:rPr>
              <a:t> CMS alone</a:t>
            </a:r>
            <a:endParaRPr lang="it-IT" sz="1800" dirty="0" smtClean="0"/>
          </a:p>
          <a:p>
            <a:pPr lvl="1"/>
            <a:r>
              <a:rPr lang="it-IT" sz="1500" dirty="0" smtClean="0"/>
              <a:t>First observation</a:t>
            </a:r>
          </a:p>
          <a:p>
            <a:r>
              <a:rPr lang="it-IT" sz="1800" dirty="0" smtClean="0"/>
              <a:t>3.2</a:t>
            </a:r>
            <a:r>
              <a:rPr lang="it-IT" sz="1800" dirty="0" smtClean="0">
                <a:latin typeface="Times New Roman"/>
                <a:cs typeface="Times New Roman"/>
              </a:rPr>
              <a:t>σ</a:t>
            </a:r>
            <a:r>
              <a:rPr lang="it-IT" sz="1800" dirty="0" smtClean="0"/>
              <a:t> for the B</a:t>
            </a:r>
            <a:r>
              <a:rPr lang="it-IT" sz="1800" baseline="30000" dirty="0" smtClean="0"/>
              <a:t>0</a:t>
            </a:r>
            <a:r>
              <a:rPr lang="it-IT" sz="1800" baseline="-25000" dirty="0" smtClean="0"/>
              <a:t>d</a:t>
            </a:r>
            <a:r>
              <a:rPr lang="it-IT" sz="1800" dirty="0" smtClean="0"/>
              <a:t>→</a:t>
            </a:r>
            <a:r>
              <a:rPr lang="it-IT" sz="1800" dirty="0" smtClean="0">
                <a:latin typeface="Symbol" charset="2"/>
                <a:cs typeface="Symbol" charset="2"/>
              </a:rPr>
              <a:t>μ</a:t>
            </a:r>
            <a:r>
              <a:rPr lang="it-IT" sz="1800" baseline="30000" dirty="0" smtClean="0">
                <a:latin typeface="Symbol" charset="2"/>
                <a:cs typeface="Symbol" charset="2"/>
              </a:rPr>
              <a:t>+</a:t>
            </a:r>
            <a:r>
              <a:rPr lang="it-IT" sz="1800" dirty="0" smtClean="0">
                <a:latin typeface="Symbol" charset="2"/>
                <a:cs typeface="Symbol" charset="2"/>
              </a:rPr>
              <a:t>μ</a:t>
            </a:r>
            <a:r>
              <a:rPr lang="it-IT" sz="1800" baseline="30000" dirty="0" smtClean="0">
                <a:latin typeface="Symbol" charset="2"/>
                <a:cs typeface="Symbol" charset="2"/>
              </a:rPr>
              <a:t>–</a:t>
            </a:r>
            <a:r>
              <a:rPr lang="it-IT" sz="1800" dirty="0" smtClean="0"/>
              <a:t> (exp. SM 0.8</a:t>
            </a:r>
            <a:r>
              <a:rPr lang="it-IT" sz="1800" dirty="0" smtClean="0">
                <a:latin typeface="Times New Roman"/>
                <a:cs typeface="Times New Roman"/>
              </a:rPr>
              <a:t>σ</a:t>
            </a:r>
            <a:r>
              <a:rPr lang="it-IT" sz="1800" dirty="0" smtClean="0"/>
              <a:t>)</a:t>
            </a:r>
            <a:endParaRPr lang="en-US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2978" y="-1489"/>
            <a:ext cx="375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6600"/>
                </a:solidFill>
              </a:rPr>
              <a:t>CMS PAS BPH-13-007 &amp; LHCb-CONF-2013-012</a:t>
            </a:r>
            <a:endParaRPr lang="en-US" sz="1400" dirty="0" smtClean="0">
              <a:solidFill>
                <a:srgbClr val="FF6600"/>
              </a:solidFill>
            </a:endParaRPr>
          </a:p>
          <a:p>
            <a:r>
              <a:rPr lang="it-IT" sz="1400" dirty="0" smtClean="0">
                <a:solidFill>
                  <a:srgbClr val="FF6600"/>
                </a:solidFill>
              </a:rPr>
              <a:t>PRL111(2013)101804 </a:t>
            </a:r>
            <a:r>
              <a:rPr lang="it-IT" sz="1400" dirty="0" smtClean="0">
                <a:solidFill>
                  <a:srgbClr val="FF6600"/>
                </a:solidFill>
                <a:sym typeface="Wingdings"/>
              </a:rPr>
              <a:t> Nature!</a:t>
            </a:r>
            <a:endParaRPr lang="en-US" sz="1400" dirty="0">
              <a:solidFill>
                <a:srgbClr val="FF66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31" y="3512853"/>
            <a:ext cx="3570789" cy="334514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rcRect r="-2094" b="-4149"/>
          <a:stretch>
            <a:fillRect/>
          </a:stretch>
        </p:blipFill>
        <p:spPr>
          <a:xfrm>
            <a:off x="4509761" y="3833844"/>
            <a:ext cx="4634239" cy="2888266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s/d</a:t>
            </a:r>
            <a:r>
              <a:rPr lang="it-IT" dirty="0" smtClean="0"/>
              <a:t>→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μ</a:t>
            </a:r>
            <a:r>
              <a:rPr lang="it-IT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μ</a:t>
            </a:r>
            <a:r>
              <a:rPr lang="it-IT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it-IT" dirty="0" smtClean="0">
                <a:cs typeface="Times New Roman"/>
                <a:sym typeface="Wingdings"/>
              </a:rPr>
              <a:t>: prospects for run II and beyond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SM BR and planned detector upgrades</a:t>
            </a:r>
          </a:p>
          <a:p>
            <a:pPr lvl="1"/>
            <a:r>
              <a:rPr lang="en-US" dirty="0" smtClean="0"/>
              <a:t>Hi-</a:t>
            </a:r>
            <a:r>
              <a:rPr lang="en-US" dirty="0" err="1" smtClean="0"/>
              <a:t>Lumi</a:t>
            </a:r>
            <a:r>
              <a:rPr lang="en-US" dirty="0" smtClean="0"/>
              <a:t>: improve inner tracking granularity and muon detector coverage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07490" y="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CMS PAS FTR-13-022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08" y="2504023"/>
            <a:ext cx="5829426" cy="36529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03680" y="2719792"/>
            <a:ext cx="780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today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~2018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~2021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~2023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1594177" y="2296879"/>
            <a:ext cx="4962663" cy="1387138"/>
          </a:xfrm>
          <a:prstGeom prst="wedgeEllipseCallout">
            <a:avLst>
              <a:gd name="adj1" fmla="val -50500"/>
              <a:gd name="adj2" fmla="val 7969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43053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Top-quark physics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7115" y="4021397"/>
            <a:ext cx="300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Stop hints may arrive from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first top measurements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Top-quark mass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7-1-2015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 - Gr. I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5714976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Recently improved CMS improved the top-mass measurement from </a:t>
            </a:r>
            <a:r>
              <a:rPr lang="en-US" sz="2000" i="1" dirty="0" err="1" smtClean="0">
                <a:latin typeface="Times New Roman"/>
                <a:cs typeface="Times New Roman"/>
              </a:rPr>
              <a:t>l</a:t>
            </a:r>
            <a:r>
              <a:rPr lang="en-US" sz="2000" dirty="0" smtClean="0"/>
              <a:t> + jets: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800" dirty="0" smtClean="0"/>
              <a:t>Reached ultimate Tevatron precision, Most precise measurement by </a:t>
            </a:r>
            <a:r>
              <a:rPr lang="en-US" sz="1600" dirty="0" smtClean="0"/>
              <a:t>D0: </a:t>
            </a:r>
            <a:br>
              <a:rPr lang="en-US" sz="1600" dirty="0" smtClean="0"/>
            </a:b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174.98 ± 0.76 GeV</a:t>
            </a:r>
            <a:br>
              <a:rPr lang="en-US" sz="1600" dirty="0" smtClean="0"/>
            </a:br>
            <a:r>
              <a:rPr lang="en-US" sz="1400" dirty="0" smtClean="0">
                <a:solidFill>
                  <a:srgbClr val="FF6600"/>
                </a:solidFill>
              </a:rPr>
              <a:t>(</a:t>
            </a:r>
            <a:r>
              <a:rPr lang="it-IT" sz="1400" dirty="0" smtClean="0">
                <a:solidFill>
                  <a:srgbClr val="FF6600"/>
                </a:solidFill>
              </a:rPr>
              <a:t>arXiv:1405.1756, </a:t>
            </a:r>
            <a:r>
              <a:rPr lang="en-US" sz="1400" i="1" dirty="0" err="1" smtClean="0">
                <a:latin typeface="Times New Roman"/>
                <a:cs typeface="Times New Roman"/>
              </a:rPr>
              <a:t>l</a:t>
            </a:r>
            <a:r>
              <a:rPr lang="en-US" sz="1400" dirty="0" err="1" smtClean="0"/>
              <a:t>+jets</a:t>
            </a:r>
            <a:r>
              <a:rPr lang="en-US" sz="1400" dirty="0" smtClean="0">
                <a:solidFill>
                  <a:srgbClr val="FF6600"/>
                </a:solidFill>
              </a:rPr>
              <a:t>)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2000" dirty="0" smtClean="0"/>
              <a:t>LHC and world combination to be updated</a:t>
            </a:r>
          </a:p>
          <a:p>
            <a:r>
              <a:rPr lang="en-US" sz="2000" dirty="0" smtClean="0"/>
              <a:t>ALTAS measured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in single top:</a:t>
            </a:r>
            <a:br>
              <a:rPr lang="en-US" sz="2000" dirty="0" smtClean="0"/>
            </a:br>
            <a:r>
              <a:rPr lang="it-IT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it-IT" sz="2000" dirty="0" smtClean="0"/>
              <a:t> =172.</a:t>
            </a:r>
            <a:r>
              <a:rPr lang="it-IT" sz="2000" dirty="0" err="1" smtClean="0"/>
              <a:t>2</a:t>
            </a:r>
            <a:r>
              <a:rPr lang="it-IT" sz="2000" dirty="0" smtClean="0"/>
              <a:t> </a:t>
            </a:r>
            <a:r>
              <a:rPr lang="it-IT" sz="2000" dirty="0" err="1" smtClean="0"/>
              <a:t>±</a:t>
            </a:r>
            <a:r>
              <a:rPr lang="it-IT" sz="2000" dirty="0" smtClean="0"/>
              <a:t> 0.7(</a:t>
            </a:r>
            <a:r>
              <a:rPr lang="it-IT" sz="2000" dirty="0" err="1" smtClean="0"/>
              <a:t>stat</a:t>
            </a:r>
            <a:r>
              <a:rPr lang="it-IT" sz="2000" dirty="0" smtClean="0"/>
              <a:t>.) </a:t>
            </a:r>
            <a:r>
              <a:rPr lang="it-IT" sz="2000" dirty="0" err="1" smtClean="0"/>
              <a:t>±</a:t>
            </a:r>
            <a:r>
              <a:rPr lang="it-IT" sz="2000" dirty="0" smtClean="0"/>
              <a:t> 2.0(</a:t>
            </a:r>
            <a:r>
              <a:rPr lang="it-IT" sz="2000" dirty="0" err="1" smtClean="0"/>
              <a:t>syst</a:t>
            </a:r>
            <a:r>
              <a:rPr lang="it-IT" sz="2000" dirty="0" smtClean="0"/>
              <a:t>.)GeV</a:t>
            </a:r>
            <a:br>
              <a:rPr lang="it-IT" sz="2000" dirty="0" smtClean="0"/>
            </a:br>
            <a:r>
              <a:rPr lang="en-US" sz="1600" dirty="0" smtClean="0"/>
              <a:t>(</a:t>
            </a:r>
            <a:r>
              <a:rPr lang="it-IT" sz="1600" dirty="0" smtClean="0">
                <a:solidFill>
                  <a:srgbClr val="FF6600"/>
                </a:solidFill>
              </a:rPr>
              <a:t>ATLAS-CONF-2014-055</a:t>
            </a:r>
            <a:r>
              <a:rPr lang="en-US" sz="1600" dirty="0" smtClean="0"/>
              <a:t>)</a:t>
            </a:r>
            <a:endParaRPr lang="it-IT" sz="1600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13" y="10496"/>
            <a:ext cx="3143987" cy="301645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978807" y="63411"/>
            <a:ext cx="204414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FF6600"/>
                </a:solidFill>
              </a:rPr>
              <a:t>CMS PAS TOP-14-001	</a:t>
            </a:r>
            <a:br>
              <a:rPr lang="it-IT" sz="1600" dirty="0" smtClean="0">
                <a:solidFill>
                  <a:srgbClr val="FF6600"/>
                </a:solidFill>
              </a:rPr>
            </a:br>
            <a:r>
              <a:rPr lang="it-IT" sz="1600" dirty="0" smtClean="0">
                <a:solidFill>
                  <a:srgbClr val="FF6600"/>
                </a:solidFill>
              </a:rPr>
              <a:t>CMS PAS TOP-14-015</a:t>
            </a:r>
            <a:endParaRPr lang="en-US" sz="1600" dirty="0" smtClean="0">
              <a:solidFill>
                <a:srgbClr val="FF66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909255"/>
            <a:ext cx="5284463" cy="77188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19" y="3006127"/>
            <a:ext cx="3380581" cy="385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Origine.thmx</Template>
  <TotalTime>1178</TotalTime>
  <Words>1751</Words>
  <Application>Microsoft Macintosh PowerPoint</Application>
  <PresentationFormat>Presentazione su schermo (4:3)</PresentationFormat>
  <Paragraphs>193</Paragraphs>
  <Slides>24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Origine</vt:lpstr>
      <vt:lpstr>CMS: Physics  </vt:lpstr>
      <vt:lpstr>Electroweak physics and proton PDF</vt:lpstr>
      <vt:lpstr>W charge asymmetry </vt:lpstr>
      <vt:lpstr>Charged aTGCs: World Summary</vt:lpstr>
      <vt:lpstr>Heavy flavor physics</vt:lpstr>
      <vt:lpstr>B0s/d→μ+μ-</vt:lpstr>
      <vt:lpstr>B0s/d→μ+μ-: prospects for run II and beyond</vt:lpstr>
      <vt:lpstr>Top-quark physics</vt:lpstr>
      <vt:lpstr>Top-quark mass mt</vt:lpstr>
      <vt:lpstr>Single top, t channel</vt:lpstr>
      <vt:lpstr>t-channel: distributions</vt:lpstr>
      <vt:lpstr>tW, s-ch. production</vt:lpstr>
      <vt:lpstr>Single top cross sect. summary</vt:lpstr>
      <vt:lpstr>Higgs boson</vt:lpstr>
      <vt:lpstr>Search for tHq</vt:lpstr>
      <vt:lpstr>H → γγ</vt:lpstr>
      <vt:lpstr>Higgs boson width</vt:lpstr>
      <vt:lpstr>Physics Beyond the  Standard Model</vt:lpstr>
      <vt:lpstr>Supersymmetry</vt:lpstr>
      <vt:lpstr>Latest results on exotic searches</vt:lpstr>
      <vt:lpstr>New physics with top quark</vt:lpstr>
      <vt:lpstr>Summary</vt:lpstr>
      <vt:lpstr>Naples main contributions</vt:lpstr>
      <vt:lpstr>Conclusions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Lista</dc:creator>
  <cp:lastModifiedBy>Luca Lista</cp:lastModifiedBy>
  <cp:revision>87</cp:revision>
  <dcterms:created xsi:type="dcterms:W3CDTF">2015-01-07T12:25:07Z</dcterms:created>
  <dcterms:modified xsi:type="dcterms:W3CDTF">2015-01-07T12:26:04Z</dcterms:modified>
</cp:coreProperties>
</file>