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93" r:id="rId5"/>
    <p:sldId id="403" r:id="rId6"/>
    <p:sldId id="396" r:id="rId7"/>
    <p:sldId id="414" r:id="rId8"/>
    <p:sldId id="408" r:id="rId9"/>
    <p:sldId id="399" r:id="rId10"/>
    <p:sldId id="404" r:id="rId11"/>
    <p:sldId id="405" r:id="rId12"/>
    <p:sldId id="406" r:id="rId13"/>
    <p:sldId id="411" r:id="rId14"/>
    <p:sldId id="415" r:id="rId15"/>
    <p:sldId id="409" r:id="rId16"/>
    <p:sldId id="410" r:id="rId17"/>
    <p:sldId id="407" r:id="rId18"/>
    <p:sldId id="412" r:id="rId19"/>
    <p:sldId id="413" r:id="rId20"/>
    <p:sldId id="416" r:id="rId21"/>
    <p:sldId id="397" r:id="rId22"/>
    <p:sldId id="402" r:id="rId23"/>
    <p:sldId id="400" r:id="rId24"/>
    <p:sldId id="418" r:id="rId25"/>
    <p:sldId id="433" r:id="rId26"/>
    <p:sldId id="431" r:id="rId27"/>
    <p:sldId id="398" r:id="rId28"/>
    <p:sldId id="421" r:id="rId29"/>
    <p:sldId id="422" r:id="rId30"/>
    <p:sldId id="427" r:id="rId31"/>
    <p:sldId id="428" r:id="rId32"/>
    <p:sldId id="429" r:id="rId33"/>
    <p:sldId id="430" r:id="rId34"/>
    <p:sldId id="426" r:id="rId35"/>
    <p:sldId id="432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906"/>
    <a:srgbClr val="0F7F11"/>
    <a:srgbClr val="EFEFEF"/>
    <a:srgbClr val="E6E6E6"/>
    <a:srgbClr val="53F178"/>
    <a:srgbClr val="13F91C"/>
    <a:srgbClr val="2FF9FF"/>
    <a:srgbClr val="0033CC"/>
    <a:srgbClr val="FF9933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0" autoAdjust="0"/>
    <p:restoredTop sz="99415" autoAdjust="0"/>
  </p:normalViewPr>
  <p:slideViewPr>
    <p:cSldViewPr>
      <p:cViewPr>
        <p:scale>
          <a:sx n="116" d="100"/>
          <a:sy n="116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2443-7D2A-A64E-81E3-20ABF60EF877}" type="datetime1">
              <a:rPr lang="it-IT" smtClean="0"/>
              <a:t>02/01/15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3626B-3D9E-1D41-A399-39BE35768FC9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532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AA4C1-5694-2046-AF6B-8D3868F64B95}" type="datetime1">
              <a:rPr lang="it-IT" smtClean="0"/>
              <a:t>02/01/15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A1D24-F4E0-467E-BDF4-DE8B3B3F6ABE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5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A1D24-F4E0-467E-BDF4-DE8B3B3F6A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 of the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dominant ZZ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Cntrolla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ultimo plot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A1D24-F4E0-467E-BDF4-DE8B3B3F6A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9D50E9-CC1C-304B-8AEF-02328AF0AEF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BA5D0F65-0DA9-844B-94AE-BC370906A7E6}" type="datetime1">
              <a:rPr lang="it-IT" smtClean="0"/>
              <a:t>05/01/15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04E63CEF-7121-7148-BEDF-DE9140001B90}" type="datetime1">
              <a:rPr lang="it-IT" smtClean="0"/>
              <a:t>05/01/15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8EC524E3-92B0-FD42-8169-B8D453AD2536}" type="datetime1">
              <a:rPr lang="it-IT" smtClean="0"/>
              <a:t>05/01/15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91556BA5-A2C2-2A42-BC29-E106DBB01EE8}" type="datetime1">
              <a:rPr lang="it-IT" smtClean="0"/>
              <a:t>05/01/15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704059ED-9E9F-804C-B20B-6C0E4F4BA693}" type="datetime1">
              <a:rPr lang="it-IT" smtClean="0"/>
              <a:t>05/01/15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54296138-841A-BD43-88FC-35448EC7F7C4}" type="datetime1">
              <a:rPr lang="it-IT" smtClean="0"/>
              <a:t>05/01/15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B380E4BD-D3F3-9F4F-AEA2-5A9F8FD693A2}" type="datetime1">
              <a:rPr lang="it-IT" smtClean="0"/>
              <a:t>05/01/15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D0379BA6-0C72-DB4E-83D9-72BC9D13FCE1}" type="datetime1">
              <a:rPr lang="it-IT" smtClean="0"/>
              <a:t>05/01/15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8F476257-A0F7-8C43-9E7C-4A100A9D04B9}" type="datetime1">
              <a:rPr lang="it-IT" smtClean="0"/>
              <a:t>05/01/15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D25500FA-93EA-3F4C-AF02-0824E980BBFD}" type="datetime1">
              <a:rPr lang="it-IT" smtClean="0"/>
              <a:t>05/01/15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/>
          <a:lstStyle/>
          <a:p>
            <a:fld id="{F30D5BBD-2646-B34D-9022-06DDB89D7FBC}" type="datetime1">
              <a:rPr lang="it-IT" smtClean="0"/>
              <a:t>05/01/15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60000"/>
                </a:srgbClr>
              </a:gs>
              <a:gs pos="12000">
                <a:schemeClr val="tx2">
                  <a:lumMod val="75000"/>
                </a:schemeClr>
              </a:gs>
              <a:gs pos="88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123728" y="6356350"/>
            <a:ext cx="5256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956376" y="6356350"/>
            <a:ext cx="730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56F27-1915-4037-976A-7F8E0BFC7CC4}" type="slidenum">
              <a:rPr lang="en-US" smtClean="0"/>
              <a:pPr/>
              <a:t>‹n.›</a:t>
            </a:fld>
            <a:endParaRPr lang="en-US"/>
          </a:p>
        </p:txBody>
      </p:sp>
      <p:pic>
        <p:nvPicPr>
          <p:cNvPr id="7" name="Immagine 6" descr="CMS_log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04632"/>
            <a:ext cx="504056" cy="504056"/>
          </a:xfrm>
          <a:prstGeom prst="rect">
            <a:avLst/>
          </a:prstGeom>
        </p:spPr>
      </p:pic>
      <p:pic>
        <p:nvPicPr>
          <p:cNvPr id="8" name="Immagine 7" descr="logoinfn-piccolo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6327256"/>
            <a:ext cx="648073" cy="48605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95536" y="18457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CMS </a:t>
            </a:r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M</a:t>
            </a:r>
            <a:r>
              <a:rPr lang="en-US" sz="4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uon </a:t>
            </a:r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detector </a:t>
            </a:r>
            <a:r>
              <a:rPr lang="en-US" sz="4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from LHC to HL-LHC</a:t>
            </a:r>
            <a:endParaRPr lang="en-US" sz="4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35696" y="5263460"/>
            <a:ext cx="5364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Pigi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Paolucci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INFN Napoli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Attività 2013-2014</a:t>
            </a:r>
            <a:br>
              <a:rPr lang="it-IT" dirty="0" smtClean="0"/>
            </a:br>
            <a:r>
              <a:rPr lang="it-IT" dirty="0" smtClean="0"/>
              <a:t>Upgrade RE4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64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it-IT" sz="4400" dirty="0" smtClean="0"/>
              <a:t>Muon system</a:t>
            </a:r>
            <a:endParaRPr lang="it-IT" sz="4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198625" cy="508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Upgrade </a:t>
            </a:r>
            <a:r>
              <a:rPr lang="it-IT" dirty="0" err="1" smtClean="0"/>
              <a:t>phase</a:t>
            </a:r>
            <a:r>
              <a:rPr lang="it-IT" dirty="0" smtClean="0"/>
              <a:t> I - RE4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CasellaDiTesto 17"/>
          <p:cNvSpPr txBox="1"/>
          <p:nvPr/>
        </p:nvSpPr>
        <p:spPr>
          <a:xfrm>
            <a:off x="5724128" y="1124744"/>
            <a:ext cx="3015344" cy="224676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RE4 installation 2013-2014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144 new chambers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DAQ-Trigger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Commissioning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4.2 millions CHF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20 institutions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100 people</a:t>
            </a:r>
          </a:p>
        </p:txBody>
      </p:sp>
      <p:pic>
        <p:nvPicPr>
          <p:cNvPr id="3" name="Immagine 2" descr="Schermata 2015-01-05 alle 12.39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0167"/>
            <a:ext cx="5328592" cy="2840881"/>
          </a:xfrm>
          <a:prstGeom prst="rect">
            <a:avLst/>
          </a:prstGeom>
        </p:spPr>
      </p:pic>
      <p:pic>
        <p:nvPicPr>
          <p:cNvPr id="6" name="Immagine 5" descr="Schermata 2015-01-05 alle 13.09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6483"/>
            <a:ext cx="9144000" cy="2918901"/>
          </a:xfrm>
          <a:prstGeom prst="rect">
            <a:avLst/>
          </a:prstGeom>
        </p:spPr>
      </p:pic>
      <p:pic>
        <p:nvPicPr>
          <p:cNvPr id="9" name="Immagine 8" descr="2014-01-21 14.53.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0368" y="8883"/>
            <a:ext cx="4906159" cy="87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2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Immagine 5" descr="Schermata 2015-01-05 alle 12.42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2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RE4 – </a:t>
            </a:r>
            <a:r>
              <a:rPr lang="it-IT" dirty="0" err="1" smtClean="0"/>
              <a:t>chamber</a:t>
            </a:r>
            <a:r>
              <a:rPr lang="it-IT" dirty="0" smtClean="0"/>
              <a:t> </a:t>
            </a:r>
            <a:r>
              <a:rPr lang="it-IT" dirty="0" err="1" smtClean="0"/>
              <a:t>construction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" name="Immagine 13" descr="current_tota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2950842" cy="280831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1404110" y="2523161"/>
            <a:ext cx="1655722" cy="338554"/>
          </a:xfrm>
          <a:prstGeom prst="rect">
            <a:avLst/>
          </a:prstGeom>
          <a:solidFill>
            <a:srgbClr val="192E6B"/>
          </a:solidFill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</a:rPr>
              <a:t>Very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low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current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19" name="Immagine 18" descr="efficiency2_b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52736"/>
            <a:ext cx="2952328" cy="283334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0" name="CasellaDiTesto 19"/>
          <p:cNvSpPr txBox="1"/>
          <p:nvPr/>
        </p:nvSpPr>
        <p:spPr>
          <a:xfrm>
            <a:off x="4139952" y="2420888"/>
            <a:ext cx="1811033" cy="348286"/>
          </a:xfrm>
          <a:prstGeom prst="rect">
            <a:avLst/>
          </a:prstGeom>
          <a:solidFill>
            <a:srgbClr val="192E6B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High </a:t>
            </a:r>
            <a:r>
              <a:rPr lang="it-IT" sz="1600" dirty="0" err="1" smtClean="0">
                <a:solidFill>
                  <a:schemeClr val="bg1"/>
                </a:solidFill>
              </a:rPr>
              <a:t>efficiency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005064"/>
            <a:ext cx="2904078" cy="279688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945969"/>
            <a:ext cx="2952328" cy="288711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6804248" y="2276872"/>
            <a:ext cx="2058576" cy="52322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Construction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6588224" y="4869160"/>
            <a:ext cx="2403222" cy="52322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Commissioning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4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rmata 2015-01-05 alle 13.1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17557" cy="6858000"/>
          </a:xfrm>
          <a:prstGeom prst="rect">
            <a:avLst/>
          </a:prstGeo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8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Immagine 3" descr="RE4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8538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99592" y="5736158"/>
            <a:ext cx="7862649" cy="107721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The only phase-I project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completed </a:t>
            </a:r>
            <a:r>
              <a:rPr lang="en-US" sz="3200" dirty="0">
                <a:solidFill>
                  <a:srgbClr val="FF0000"/>
                </a:solidFill>
              </a:rPr>
              <a:t>on schedule and within the </a:t>
            </a:r>
            <a:r>
              <a:rPr lang="en-US" sz="3200" dirty="0" smtClean="0">
                <a:solidFill>
                  <a:srgbClr val="FF0000"/>
                </a:solidFill>
              </a:rPr>
              <a:t>budget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0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Upgrade </a:t>
            </a:r>
            <a:r>
              <a:rPr lang="it-IT" dirty="0" err="1" smtClean="0"/>
              <a:t>Phase</a:t>
            </a:r>
            <a:r>
              <a:rPr lang="it-IT" dirty="0" smtClean="0"/>
              <a:t> II</a:t>
            </a:r>
            <a:br>
              <a:rPr lang="it-IT" dirty="0" smtClean="0"/>
            </a:br>
            <a:r>
              <a:rPr lang="it-IT" dirty="0" smtClean="0"/>
              <a:t>GEM and </a:t>
            </a:r>
            <a:r>
              <a:rPr lang="it-IT" dirty="0" err="1" smtClean="0"/>
              <a:t>iRPC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324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it-IT" sz="4400" dirty="0" smtClean="0"/>
              <a:t>Muon system</a:t>
            </a:r>
            <a:endParaRPr lang="it-IT" sz="4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198625" cy="5085223"/>
          </a:xfrm>
          <a:prstGeom prst="rect">
            <a:avLst/>
          </a:prstGeom>
        </p:spPr>
      </p:pic>
      <p:pic>
        <p:nvPicPr>
          <p:cNvPr id="9" name="Immagine 8" descr="Schermata 2015-01-05 alle 11.5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" y="732773"/>
            <a:ext cx="9144000" cy="61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9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 </a:t>
            </a:r>
            <a:r>
              <a:rPr lang="it-IT" dirty="0" err="1" smtClean="0"/>
              <a:t>eta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Immagine 5" descr="Schermata 2015-01-05 alle 11.58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613947" cy="54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Gruppo di Napoli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755576" y="1124744"/>
            <a:ext cx="2582758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/>
              <a:t>S. Buontempo (DR)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N. Cavallo (PO)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F</a:t>
            </a:r>
            <a:r>
              <a:rPr lang="it-IT" sz="2000" dirty="0" smtClean="0"/>
              <a:t>. </a:t>
            </a:r>
            <a:r>
              <a:rPr lang="it-IT" sz="2000" dirty="0" err="1" smtClean="0"/>
              <a:t>Fabozzi</a:t>
            </a:r>
            <a:r>
              <a:rPr lang="it-IT" sz="2000" dirty="0" smtClean="0"/>
              <a:t> (PA)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O. Iorio (AR)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L. Lista (PR)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S. Meola (PA)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M. Merola (AR)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P. Paolucci (PR)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F</a:t>
            </a:r>
            <a:r>
              <a:rPr lang="it-IT" sz="2000" dirty="0" smtClean="0"/>
              <a:t>. </a:t>
            </a:r>
            <a:r>
              <a:rPr lang="it-IT" sz="2000" dirty="0" err="1" smtClean="0"/>
              <a:t>Tyssen</a:t>
            </a:r>
            <a:r>
              <a:rPr lang="it-IT" sz="2000" dirty="0" smtClean="0"/>
              <a:t> (Post-doc)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238183" y="1124744"/>
            <a:ext cx="4006225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Project Manager (Pigi)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Technical Coordinator (Salvatore)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err="1">
                <a:solidFill>
                  <a:srgbClr val="000090"/>
                </a:solidFill>
              </a:rPr>
              <a:t>Rapr</a:t>
            </a:r>
            <a:r>
              <a:rPr lang="it-IT" sz="2000" dirty="0">
                <a:solidFill>
                  <a:srgbClr val="000090"/>
                </a:solidFill>
              </a:rPr>
              <a:t>. Nazionale della fisica (Luca)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Single Top </a:t>
            </a:r>
            <a:r>
              <a:rPr lang="it-IT" sz="2000" dirty="0" err="1">
                <a:solidFill>
                  <a:srgbClr val="000090"/>
                </a:solidFill>
              </a:rPr>
              <a:t>C</a:t>
            </a:r>
            <a:r>
              <a:rPr lang="it-IT" sz="2000" dirty="0" err="1" smtClean="0">
                <a:solidFill>
                  <a:srgbClr val="000090"/>
                </a:solidFill>
              </a:rPr>
              <a:t>onvener</a:t>
            </a:r>
            <a:r>
              <a:rPr lang="it-IT" sz="2000" dirty="0" smtClean="0">
                <a:solidFill>
                  <a:srgbClr val="000090"/>
                </a:solidFill>
              </a:rPr>
              <a:t> (Orso)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248055" y="2564904"/>
            <a:ext cx="3996353" cy="4093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Attività Hardware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Sistema presente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Rivelatori ad RPC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DAQ – realizzato a Napoli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Software Trigger/DAQ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Sistema di potenza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Upgrade </a:t>
            </a:r>
            <a:r>
              <a:rPr lang="it-IT" sz="2000" dirty="0" err="1" smtClean="0">
                <a:solidFill>
                  <a:srgbClr val="FF0000"/>
                </a:solidFill>
              </a:rPr>
              <a:t>Phase</a:t>
            </a:r>
            <a:r>
              <a:rPr lang="it-IT" sz="2000" dirty="0" smtClean="0">
                <a:solidFill>
                  <a:srgbClr val="FF0000"/>
                </a:solidFill>
              </a:rPr>
              <a:t> II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Rivelatori </a:t>
            </a:r>
            <a:r>
              <a:rPr lang="it-IT" sz="2000" dirty="0" err="1" smtClean="0"/>
              <a:t>iRPC</a:t>
            </a:r>
            <a:r>
              <a:rPr lang="it-IT" sz="2000" dirty="0" smtClean="0"/>
              <a:t>: bakelite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Rivelatori </a:t>
            </a:r>
            <a:r>
              <a:rPr lang="it-IT" sz="2000" dirty="0" err="1" smtClean="0"/>
              <a:t>iRPC</a:t>
            </a:r>
            <a:r>
              <a:rPr lang="it-IT" sz="2000" dirty="0" smtClean="0"/>
              <a:t>: design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Meccanica GEM/RPC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Sistema di potenza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GIF++ </a:t>
            </a:r>
            <a:r>
              <a:rPr lang="it-IT" sz="2000" dirty="0" err="1" smtClean="0"/>
              <a:t>construction</a:t>
            </a:r>
            <a:endParaRPr lang="it-IT" sz="2000" dirty="0"/>
          </a:p>
          <a:p>
            <a:pPr marL="342900" indent="-342900">
              <a:buFont typeface="Arial"/>
              <a:buChar char="•"/>
            </a:pPr>
            <a:endParaRPr lang="it-IT" sz="20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755576" y="4462080"/>
            <a:ext cx="2592288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/>
              <a:t>L. </a:t>
            </a:r>
            <a:r>
              <a:rPr lang="it-IT" sz="2000" dirty="0" err="1" smtClean="0"/>
              <a:t>Parascandolo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A. </a:t>
            </a:r>
            <a:r>
              <a:rPr lang="it-IT" sz="2000" dirty="0" err="1" smtClean="0"/>
              <a:t>Vanzanella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err="1" smtClean="0"/>
              <a:t>F</a:t>
            </a:r>
            <a:r>
              <a:rPr lang="it-IT" sz="2000" dirty="0" smtClean="0"/>
              <a:t>. </a:t>
            </a:r>
            <a:r>
              <a:rPr lang="it-IT" sz="2000" dirty="0" err="1" smtClean="0"/>
              <a:t>Cassese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L. </a:t>
            </a:r>
            <a:r>
              <a:rPr lang="it-IT" sz="2000" dirty="0" err="1" smtClean="0"/>
              <a:t>Roscilli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G. Passeggio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55776" y="5373216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Servizi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5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5-01-05 alle 12.0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7525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Muon system Upgrade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8" name="Connettore 2 7"/>
          <p:cNvCxnSpPr/>
          <p:nvPr/>
        </p:nvCxnSpPr>
        <p:spPr>
          <a:xfrm>
            <a:off x="2195736" y="3068960"/>
            <a:ext cx="0" cy="72008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87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arrived in the 2013</a:t>
            </a:r>
            <a:endParaRPr lang="en-US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5496" y="3962673"/>
            <a:ext cx="4896544" cy="1770583"/>
          </a:xfrm>
          <a:ln>
            <a:solidFill>
              <a:srgbClr val="4F81BD"/>
            </a:solidFill>
          </a:ln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Maximum rate (Barrel</a:t>
            </a:r>
            <a:r>
              <a:rPr lang="en-US" dirty="0" smtClean="0"/>
              <a:t>)	   = </a:t>
            </a:r>
            <a:r>
              <a:rPr lang="en-US" dirty="0"/>
              <a:t>7 Hz/ cm</a:t>
            </a:r>
            <a:r>
              <a:rPr lang="en-US" baseline="30000" dirty="0"/>
              <a:t>2</a:t>
            </a:r>
            <a:endParaRPr lang="it-IT" dirty="0"/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Maximum rate (Endcap</a:t>
            </a:r>
            <a:r>
              <a:rPr lang="en-US" b="1" dirty="0" smtClean="0">
                <a:solidFill>
                  <a:srgbClr val="FF0000"/>
                </a:solidFill>
              </a:rPr>
              <a:t>) = </a:t>
            </a:r>
            <a:r>
              <a:rPr lang="en-US" b="1" dirty="0">
                <a:solidFill>
                  <a:srgbClr val="FF0000"/>
                </a:solidFill>
              </a:rPr>
              <a:t>14 Hz/cm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endParaRPr lang="it-IT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Average rate (Barrel)	</a:t>
            </a:r>
            <a:r>
              <a:rPr lang="en-US" dirty="0" smtClean="0"/>
              <a:t>= </a:t>
            </a:r>
            <a:r>
              <a:rPr lang="en-US" dirty="0"/>
              <a:t>2 Hz/cm</a:t>
            </a:r>
            <a:r>
              <a:rPr lang="en-US" baseline="30000" dirty="0"/>
              <a:t>2</a:t>
            </a:r>
            <a:endParaRPr lang="it-IT" dirty="0"/>
          </a:p>
          <a:p>
            <a:pPr lvl="0"/>
            <a:r>
              <a:rPr lang="en-US" dirty="0"/>
              <a:t>Average rate (Endcap) 	= 5 Hz/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endParaRPr lang="en-US" baseline="30000" dirty="0" smtClean="0"/>
          </a:p>
          <a:p>
            <a:r>
              <a:rPr lang="en-US" dirty="0"/>
              <a:t>Q = </a:t>
            </a:r>
            <a:r>
              <a:rPr lang="en-US" dirty="0" smtClean="0"/>
              <a:t>rate  </a:t>
            </a:r>
            <a:r>
              <a:rPr lang="en-US" dirty="0" err="1"/>
              <a:t>T</a:t>
            </a:r>
            <a:r>
              <a:rPr lang="en-US" baseline="-25000" dirty="0" err="1"/>
              <a:t>eff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&lt;q&gt; </a:t>
            </a:r>
            <a:r>
              <a:rPr lang="en-US" dirty="0" smtClean="0"/>
              <a:t>	</a:t>
            </a:r>
            <a:r>
              <a:rPr lang="en-US" dirty="0" smtClean="0"/>
              <a:t>= </a:t>
            </a:r>
            <a:r>
              <a:rPr lang="en-US" dirty="0">
                <a:solidFill>
                  <a:srgbClr val="FF0000"/>
                </a:solidFill>
              </a:rPr>
              <a:t>3 </a:t>
            </a:r>
            <a:r>
              <a:rPr lang="en-US" dirty="0" err="1">
                <a:solidFill>
                  <a:srgbClr val="FF0000"/>
                </a:solidFill>
              </a:rPr>
              <a:t>mC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58933" y="6453336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09120"/>
            <a:ext cx="3960440" cy="223224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187624" y="3562563"/>
            <a:ext cx="2536447" cy="400110"/>
          </a:xfrm>
          <a:prstGeom prst="rect">
            <a:avLst/>
          </a:prstGeom>
          <a:solidFill>
            <a:srgbClr val="192E6B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Present CMS results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760" y="1712101"/>
            <a:ext cx="4443232" cy="1200329"/>
          </a:xfrm>
          <a:prstGeom prst="rect">
            <a:avLst/>
          </a:prstGeom>
          <a:solidFill>
            <a:srgbClr val="800000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Maximum rate </a:t>
            </a:r>
            <a:r>
              <a:rPr lang="en-US" sz="1800" dirty="0" smtClean="0">
                <a:solidFill>
                  <a:schemeClr val="bg1"/>
                </a:solidFill>
              </a:rPr>
              <a:t>capability </a:t>
            </a:r>
            <a:r>
              <a:rPr lang="en-US" sz="1800" dirty="0">
                <a:solidFill>
                  <a:schemeClr val="bg1"/>
                </a:solidFill>
              </a:rPr>
              <a:t>1 kHz/</a:t>
            </a:r>
            <a:r>
              <a:rPr lang="en-US" sz="1800" dirty="0" smtClean="0">
                <a:solidFill>
                  <a:schemeClr val="bg1"/>
                </a:solidFill>
              </a:rPr>
              <a:t>cm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10 years of LHC at </a:t>
            </a:r>
            <a:r>
              <a:rPr lang="en-US" sz="1800" b="1" dirty="0" smtClean="0">
                <a:solidFill>
                  <a:srgbClr val="FFFFFF"/>
                </a:solidFill>
              </a:rPr>
              <a:t>200 Hz</a:t>
            </a:r>
            <a:r>
              <a:rPr lang="en-US" sz="1800" b="1" dirty="0">
                <a:solidFill>
                  <a:srgbClr val="FFFFFF"/>
                </a:solidFill>
              </a:rPr>
              <a:t>/</a:t>
            </a:r>
            <a:r>
              <a:rPr lang="en-US" sz="1800" b="1" dirty="0" smtClean="0">
                <a:solidFill>
                  <a:srgbClr val="FFFFFF"/>
                </a:solidFill>
              </a:rPr>
              <a:t>cm</a:t>
            </a:r>
            <a:r>
              <a:rPr lang="en-US" sz="1800" b="1" baseline="30000" dirty="0" smtClean="0">
                <a:solidFill>
                  <a:srgbClr val="FFFFFF"/>
                </a:solidFill>
              </a:rPr>
              <a:t>2</a:t>
            </a:r>
            <a:endParaRPr lang="it-IT" sz="1800" b="1" dirty="0">
              <a:solidFill>
                <a:srgbClr val="FFFFFF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Total </a:t>
            </a:r>
            <a:r>
              <a:rPr lang="en-US" sz="1800" dirty="0">
                <a:solidFill>
                  <a:schemeClr val="bg1"/>
                </a:solidFill>
              </a:rPr>
              <a:t>integrated charge = </a:t>
            </a:r>
            <a:r>
              <a:rPr lang="en-US" sz="1800" dirty="0" smtClean="0">
                <a:solidFill>
                  <a:schemeClr val="bg1"/>
                </a:solidFill>
              </a:rPr>
              <a:t>100 </a:t>
            </a:r>
            <a:r>
              <a:rPr lang="en-US" sz="1800" dirty="0" err="1" smtClean="0">
                <a:solidFill>
                  <a:schemeClr val="bg1"/>
                </a:solidFill>
              </a:rPr>
              <a:t>mC</a:t>
            </a:r>
            <a:r>
              <a:rPr lang="en-US" sz="1800" dirty="0">
                <a:solidFill>
                  <a:schemeClr val="bg1"/>
                </a:solidFill>
              </a:rPr>
              <a:t>/cm</a:t>
            </a:r>
            <a:r>
              <a:rPr lang="en-US" sz="1800" baseline="30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</a:rPr>
              <a:t>(ATLAS up to 300 </a:t>
            </a:r>
            <a:r>
              <a:rPr lang="en-US" sz="1600" dirty="0" err="1">
                <a:solidFill>
                  <a:schemeClr val="bg1"/>
                </a:solidFill>
              </a:rPr>
              <a:t>mC</a:t>
            </a:r>
            <a:r>
              <a:rPr lang="en-US" sz="1600" dirty="0">
                <a:solidFill>
                  <a:schemeClr val="bg1"/>
                </a:solidFill>
              </a:rPr>
              <a:t>/cm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8933" y="1297183"/>
            <a:ext cx="2963998" cy="400110"/>
          </a:xfrm>
          <a:prstGeom prst="rect">
            <a:avLst/>
          </a:prstGeom>
          <a:solidFill>
            <a:srgbClr val="800000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FFFF"/>
                </a:solidFill>
              </a:rPr>
              <a:t>RPC certified by CMS at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2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2961"/>
            <a:ext cx="4176464" cy="1401944"/>
          </a:xfrm>
          <a:prstGeom prst="rect">
            <a:avLst/>
          </a:prstGeom>
        </p:spPr>
      </p:pic>
      <p:pic>
        <p:nvPicPr>
          <p:cNvPr id="3" name="Immagine 2" descr="historyrat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1227"/>
            <a:ext cx="4067944" cy="208789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562728" y="2727764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rgbClr val="800000"/>
                </a:solidFill>
              </a:rPr>
              <a:t>Max</a:t>
            </a:r>
            <a:r>
              <a:rPr lang="it-IT" sz="1800" b="1" dirty="0" smtClean="0">
                <a:solidFill>
                  <a:srgbClr val="800000"/>
                </a:solidFill>
              </a:rPr>
              <a:t> rate vs time</a:t>
            </a:r>
            <a:endParaRPr lang="it-IT" sz="1800" b="1" dirty="0">
              <a:solidFill>
                <a:srgbClr val="8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364088" y="1314393"/>
            <a:ext cx="203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 smtClean="0">
                <a:solidFill>
                  <a:schemeClr val="bg1"/>
                </a:solidFill>
              </a:rPr>
              <a:t>Endcap</a:t>
            </a:r>
            <a:r>
              <a:rPr lang="it-IT" sz="1800" b="1" dirty="0" smtClean="0">
                <a:solidFill>
                  <a:schemeClr val="bg1"/>
                </a:solidFill>
              </a:rPr>
              <a:t> rate </a:t>
            </a:r>
            <a:r>
              <a:rPr lang="it-IT" sz="1800" b="1" dirty="0" err="1" smtClean="0">
                <a:solidFill>
                  <a:schemeClr val="bg1"/>
                </a:solidFill>
              </a:rPr>
              <a:t>Map</a:t>
            </a:r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705599" y="4722817"/>
            <a:ext cx="146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800000"/>
                </a:solidFill>
              </a:rPr>
              <a:t>rate vs lumi</a:t>
            </a:r>
            <a:endParaRPr lang="it-IT" sz="1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4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GEM upgrade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49294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Two GEM station will be installed in the inner disk to improve the 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assignment and reduce the trigger rate.</a:t>
            </a:r>
          </a:p>
          <a:p>
            <a:endParaRPr lang="en-US" dirty="0"/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Immagine 5" descr="Schermata 2015-01-05 alle 20.26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04" y="2132856"/>
            <a:ext cx="3352800" cy="4237732"/>
          </a:xfrm>
          <a:prstGeom prst="rect">
            <a:avLst/>
          </a:prstGeom>
        </p:spPr>
      </p:pic>
      <p:pic>
        <p:nvPicPr>
          <p:cNvPr id="7" name="Immagine 6" descr="Schermata 2015-01-05 alle 20.3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3744416" cy="22945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magine 7" descr="Schermata 2015-01-05 alle 20.32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15874"/>
            <a:ext cx="3672408" cy="24981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99875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it-IT" dirty="0" err="1" smtClean="0"/>
              <a:t>Extrapolation</a:t>
            </a:r>
            <a:r>
              <a:rPr lang="it-IT" dirty="0" smtClean="0"/>
              <a:t> to HL-LHC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Segnaposto contenut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781708"/>
              </p:ext>
            </p:extLst>
          </p:nvPr>
        </p:nvGraphicFramePr>
        <p:xfrm>
          <a:off x="395536" y="1442393"/>
          <a:ext cx="8229600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989"/>
                <a:gridCol w="2369427"/>
                <a:gridCol w="2592288"/>
                <a:gridCol w="1892896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Max</a:t>
                      </a:r>
                      <a:r>
                        <a:rPr lang="it-IT" dirty="0" smtClean="0"/>
                        <a:t> (Hz/cm</a:t>
                      </a:r>
                      <a:r>
                        <a:rPr lang="it-IT" baseline="30000" dirty="0" smtClean="0"/>
                        <a:t>2</a:t>
                      </a:r>
                      <a:r>
                        <a:rPr lang="it-IT" baseline="0" dirty="0" smtClean="0"/>
                        <a:t>)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Average</a:t>
                      </a:r>
                      <a:r>
                        <a:rPr lang="it-IT" dirty="0" smtClean="0"/>
                        <a:t> ( Hz/cm</a:t>
                      </a:r>
                      <a:r>
                        <a:rPr lang="it-IT" baseline="30000" dirty="0" smtClean="0"/>
                        <a:t>2</a:t>
                      </a:r>
                      <a:r>
                        <a:rPr lang="it-IT" baseline="0" dirty="0" smtClean="0"/>
                        <a:t>)</a:t>
                      </a:r>
                      <a:endParaRPr lang="it-I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Q</a:t>
                      </a:r>
                      <a:r>
                        <a:rPr lang="it-IT" baseline="-25000" dirty="0" smtClean="0"/>
                        <a:t>max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smtClean="0"/>
                        <a:t>(C/cm</a:t>
                      </a:r>
                      <a:r>
                        <a:rPr lang="it-IT" baseline="30000" dirty="0" smtClean="0"/>
                        <a:t>2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 smtClean="0">
                          <a:solidFill>
                            <a:srgbClr val="FF0000"/>
                          </a:solidFill>
                        </a:rPr>
                        <a:t>Barrel</a:t>
                      </a:r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err="1" smtClean="0">
                          <a:solidFill>
                            <a:srgbClr val="FF0000"/>
                          </a:solidFill>
                        </a:rPr>
                        <a:t>Endcap</a:t>
                      </a:r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0.30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solidFill>
                            <a:srgbClr val="FF0000"/>
                          </a:solidFill>
                        </a:rPr>
                        <a:t>RE3/1 &amp; RE4/1</a:t>
                      </a:r>
                      <a:endParaRPr lang="it-IT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dirty="0" smtClean="0"/>
                        <a:t>500 (CSC &amp; </a:t>
                      </a:r>
                      <a:r>
                        <a:rPr lang="it-IT" sz="1800" b="0" dirty="0" err="1" smtClean="0"/>
                        <a:t>Fluka</a:t>
                      </a:r>
                      <a:r>
                        <a:rPr lang="it-IT" sz="1800" b="0" dirty="0" smtClean="0"/>
                        <a:t>) </a:t>
                      </a:r>
                      <a:r>
                        <a:rPr lang="it-IT" sz="1800" b="0" dirty="0" err="1" smtClean="0"/>
                        <a:t>see</a:t>
                      </a:r>
                      <a:r>
                        <a:rPr lang="it-IT" sz="1800" b="0" dirty="0" smtClean="0"/>
                        <a:t> backup slide</a:t>
                      </a:r>
                      <a:endParaRPr lang="it-I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smtClean="0"/>
                        <a:t>&lt; 250-300 </a:t>
                      </a:r>
                      <a:r>
                        <a:rPr lang="it-IT" sz="1800" b="0" dirty="0" smtClean="0"/>
                        <a:t>(CSC &amp; </a:t>
                      </a:r>
                      <a:r>
                        <a:rPr lang="it-IT" sz="1800" b="0" dirty="0" err="1" smtClean="0"/>
                        <a:t>Fluka</a:t>
                      </a:r>
                      <a:r>
                        <a:rPr lang="it-IT" sz="1800" b="0" dirty="0" smtClean="0"/>
                        <a:t>)</a:t>
                      </a:r>
                    </a:p>
                    <a:p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baseline="0" dirty="0" smtClean="0"/>
                        <a:t>1.2</a:t>
                      </a:r>
                      <a:endParaRPr lang="it-IT" sz="1800" b="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853189" y="980728"/>
            <a:ext cx="3359063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For 10 </a:t>
            </a:r>
            <a:r>
              <a:rPr lang="it-IT" dirty="0" err="1" smtClean="0">
                <a:solidFill>
                  <a:schemeClr val="bg1"/>
                </a:solidFill>
              </a:rPr>
              <a:t>years</a:t>
            </a:r>
            <a:r>
              <a:rPr lang="it-IT" dirty="0" smtClean="0">
                <a:solidFill>
                  <a:schemeClr val="bg1"/>
                </a:solidFill>
              </a:rPr>
              <a:t> of HL-LHC – 3000 fb</a:t>
            </a:r>
            <a:r>
              <a:rPr lang="it-IT" baseline="30000" dirty="0" smtClean="0">
                <a:solidFill>
                  <a:schemeClr val="bg1"/>
                </a:solidFill>
              </a:rPr>
              <a:t>-1</a:t>
            </a:r>
            <a:endParaRPr lang="it-IT" baseline="30000" dirty="0">
              <a:solidFill>
                <a:schemeClr val="bg1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46856" y="3429000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The main requirements for the high eta region of the disk 3 and 4 can be summarized as follow: </a:t>
            </a:r>
            <a:endParaRPr lang="it-IT" sz="2400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Maximum rate of 1 kHz/cm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(safety factor included)</a:t>
            </a:r>
            <a:endParaRPr lang="it-IT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Integrated charge of about 1 C/cm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1800" b="1" baseline="30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Eco-gas 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1800" dirty="0" smtClean="0"/>
              <a:t>C2H2F4 and SF6 to be replaced)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Fitting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 space available (up to </a:t>
            </a:r>
            <a:r>
              <a:rPr lang="it-IT" sz="2000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2.4) similar to RE4 space</a:t>
            </a:r>
            <a:endParaRPr lang="it-IT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004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RPC </a:t>
            </a:r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62056" y="6356350"/>
            <a:ext cx="730424" cy="365125"/>
          </a:xfrm>
        </p:spPr>
        <p:txBody>
          <a:bodyPr/>
          <a:lstStyle/>
          <a:p>
            <a:fld id="{6BB56F27-1915-4037-976A-7F8E0BFC7CC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egnaposto contenuto 12"/>
          <p:cNvSpPr>
            <a:spLocks noGrp="1"/>
          </p:cNvSpPr>
          <p:nvPr>
            <p:ph idx="1"/>
          </p:nvPr>
        </p:nvSpPr>
        <p:spPr>
          <a:xfrm>
            <a:off x="395536" y="5805264"/>
            <a:ext cx="8136903" cy="1008112"/>
          </a:xfrm>
          <a:solidFill>
            <a:srgbClr val="FFFFFF"/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* First batch failed for high temperature (27-30 </a:t>
            </a:r>
            <a:r>
              <a:rPr lang="en-US" sz="1600" baseline="30000" dirty="0" err="1" smtClean="0"/>
              <a:t>o</a:t>
            </a:r>
            <a:r>
              <a:rPr lang="en-US" sz="1600" dirty="0" err="1" smtClean="0"/>
              <a:t>C</a:t>
            </a:r>
            <a:r>
              <a:rPr lang="en-US" sz="1600" dirty="0" smtClean="0"/>
              <a:t>). Then oiling procedure was improved a lot</a:t>
            </a:r>
          </a:p>
          <a:p>
            <a:pPr marL="0" indent="0">
              <a:buNone/>
            </a:pPr>
            <a:r>
              <a:rPr lang="en-US" sz="1600" dirty="0" smtClean="0"/>
              <a:t>** very maximum rate (safety and energy factor included)</a:t>
            </a:r>
          </a:p>
          <a:p>
            <a:pPr marL="0" indent="0">
              <a:buNone/>
            </a:pPr>
            <a:r>
              <a:rPr lang="en-US" sz="1600" dirty="0" smtClean="0"/>
              <a:t>Collaboration with ATLAS is going on</a:t>
            </a:r>
            <a:endParaRPr lang="en-US" sz="1600" dirty="0"/>
          </a:p>
        </p:txBody>
      </p:sp>
      <p:sp>
        <p:nvSpPr>
          <p:cNvPr id="8" name="Freccia destra 7"/>
          <p:cNvSpPr/>
          <p:nvPr/>
        </p:nvSpPr>
        <p:spPr>
          <a:xfrm>
            <a:off x="395536" y="1556792"/>
            <a:ext cx="8640960" cy="36004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72574" y="1242089"/>
            <a:ext cx="7515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1992	</a:t>
            </a:r>
            <a:r>
              <a:rPr lang="it-IT" sz="2000" dirty="0"/>
              <a:t> </a:t>
            </a:r>
            <a:r>
              <a:rPr lang="it-IT" sz="2000" dirty="0" smtClean="0"/>
              <a:t>              </a:t>
            </a:r>
            <a:r>
              <a:rPr lang="it-IT" sz="2000" dirty="0" smtClean="0"/>
              <a:t>1996</a:t>
            </a:r>
            <a:r>
              <a:rPr lang="it-IT" sz="2000" dirty="0"/>
              <a:t>	</a:t>
            </a:r>
            <a:r>
              <a:rPr lang="it-IT" sz="2000" dirty="0"/>
              <a:t> </a:t>
            </a:r>
            <a:r>
              <a:rPr lang="it-IT" sz="2000" dirty="0" smtClean="0"/>
              <a:t>           </a:t>
            </a:r>
            <a:r>
              <a:rPr lang="it-IT" sz="2000" dirty="0" smtClean="0"/>
              <a:t>2003</a:t>
            </a:r>
            <a:r>
              <a:rPr lang="it-IT" sz="2000" dirty="0"/>
              <a:t>	</a:t>
            </a:r>
            <a:r>
              <a:rPr lang="it-IT" sz="2000" dirty="0" smtClean="0"/>
              <a:t>        2013</a:t>
            </a:r>
            <a:r>
              <a:rPr lang="it-IT" sz="2000" dirty="0" smtClean="0"/>
              <a:t>	</a:t>
            </a:r>
            <a:r>
              <a:rPr lang="it-IT" sz="2000" dirty="0" smtClean="0"/>
              <a:t>  2019</a:t>
            </a:r>
            <a:endParaRPr lang="it-IT" sz="2000" dirty="0"/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676496"/>
              </p:ext>
            </p:extLst>
          </p:nvPr>
        </p:nvGraphicFramePr>
        <p:xfrm>
          <a:off x="432429" y="1916832"/>
          <a:ext cx="8100011" cy="3779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63307"/>
                <a:gridCol w="1728192"/>
                <a:gridCol w="1704190"/>
                <a:gridCol w="1452161"/>
                <a:gridCol w="14521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/>
                        <a:t>LEP/L3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BaBar</a:t>
                      </a:r>
                      <a:endParaRPr lang="en-US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CMS/ATLAS</a:t>
                      </a:r>
                      <a:endParaRPr lang="en-US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RE4</a:t>
                      </a:r>
                      <a:endParaRPr lang="en-US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smtClean="0"/>
                        <a:t>Phase II</a:t>
                      </a:r>
                      <a:endParaRPr lang="en-US" sz="20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10 years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5 years*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smtClean="0">
                          <a:solidFill>
                            <a:srgbClr val="FF0000"/>
                          </a:solidFill>
                        </a:rPr>
                        <a:t>10 years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10</a:t>
                      </a:r>
                      <a:r>
                        <a:rPr lang="en-US" sz="1600" baseline="30000" noProof="0" dirty="0" smtClean="0"/>
                        <a:t>11-12</a:t>
                      </a:r>
                      <a:r>
                        <a:rPr lang="en-US" sz="1600" noProof="0" dirty="0" smtClean="0"/>
                        <a:t> </a:t>
                      </a:r>
                      <a:r>
                        <a:rPr lang="en-US" sz="1600" noProof="0" dirty="0" err="1" smtClean="0"/>
                        <a:t>Ωcm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smtClean="0"/>
                        <a:t>10</a:t>
                      </a:r>
                      <a:r>
                        <a:rPr lang="en-US" sz="1600" baseline="30000" noProof="0" smtClean="0"/>
                        <a:t>11-12</a:t>
                      </a:r>
                      <a:r>
                        <a:rPr lang="en-US" sz="1600" noProof="0" smtClean="0"/>
                        <a:t> Ωcm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smtClean="0"/>
                        <a:t>2-5 10</a:t>
                      </a:r>
                      <a:r>
                        <a:rPr lang="en-US" sz="1600" baseline="30000" noProof="0" smtClean="0"/>
                        <a:t>10</a:t>
                      </a:r>
                      <a:r>
                        <a:rPr lang="en-US" sz="1600" noProof="0" smtClean="0"/>
                        <a:t> Ωcm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1-2 10</a:t>
                      </a:r>
                      <a:r>
                        <a:rPr lang="en-US" sz="1600" baseline="30000" noProof="0" dirty="0" smtClean="0"/>
                        <a:t>10</a:t>
                      </a:r>
                      <a:r>
                        <a:rPr lang="en-US" sz="1600" noProof="0" dirty="0" smtClean="0"/>
                        <a:t> </a:t>
                      </a:r>
                      <a:r>
                        <a:rPr lang="en-US" sz="1600" noProof="0" dirty="0" err="1" smtClean="0"/>
                        <a:t>Ωcm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smtClean="0"/>
                        <a:t>7-8 10</a:t>
                      </a:r>
                      <a:r>
                        <a:rPr lang="en-US" sz="1600" baseline="30000" noProof="0" smtClean="0"/>
                        <a:t>09</a:t>
                      </a:r>
                      <a:r>
                        <a:rPr lang="en-US" sz="1600" noProof="0" smtClean="0"/>
                        <a:t> Ωcm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300 m</a:t>
                      </a:r>
                      <a:r>
                        <a:rPr lang="en-US" sz="1600" baseline="300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2000 m</a:t>
                      </a:r>
                      <a:r>
                        <a:rPr lang="en-US" sz="1600" baseline="300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7000 m</a:t>
                      </a:r>
                      <a:r>
                        <a:rPr lang="en-US" sz="1600" baseline="300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300 m</a:t>
                      </a:r>
                      <a:r>
                        <a:rPr lang="en-US" sz="1600" baseline="300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0000"/>
                          </a:solidFill>
                        </a:rPr>
                        <a:t>200 m</a:t>
                      </a:r>
                      <a:r>
                        <a:rPr lang="en-US" sz="1600" baseline="30000" noProof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streamer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streamer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avalanche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avalanche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avalanche</a:t>
                      </a:r>
                      <a:endParaRPr lang="en-US" sz="16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Heavy mechanic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Gap Industrial prod. (Italy)</a:t>
                      </a:r>
                      <a:endParaRPr lang="en-US" sz="1600" noProof="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2</a:t>
                      </a:r>
                      <a:r>
                        <a:rPr lang="en-US" sz="1600" baseline="30000" noProof="0" dirty="0" smtClean="0">
                          <a:solidFill>
                            <a:srgbClr val="800000"/>
                          </a:solidFill>
                        </a:rPr>
                        <a:t>nd</a:t>
                      </a:r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Gap </a:t>
                      </a:r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company (Korea)</a:t>
                      </a:r>
                      <a:endParaRPr lang="en-US" sz="1600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rgbClr val="800000"/>
                          </a:solidFill>
                        </a:rPr>
                        <a:t>improved HPL prod. (Italy)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Light detector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Few leaks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eco gas mix</a:t>
                      </a:r>
                      <a:endParaRPr lang="en-US" sz="1600" noProof="0" dirty="0"/>
                    </a:p>
                  </a:txBody>
                  <a:tcPr>
                    <a:solidFill>
                      <a:srgbClr val="D2F6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Oiling procedure improved a lot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new eco gas mix</a:t>
                      </a:r>
                    </a:p>
                  </a:txBody>
                  <a:tcPr>
                    <a:solidFill>
                      <a:srgbClr val="D2F64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FE chip</a:t>
                      </a:r>
                      <a:r>
                        <a:rPr lang="en-US" sz="1600" baseline="0" noProof="0" dirty="0" smtClean="0"/>
                        <a:t> Napoli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FE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chip</a:t>
                      </a:r>
                      <a:r>
                        <a:rPr lang="en-US" sz="1600" baseline="0" noProof="0" dirty="0" smtClean="0"/>
                        <a:t> Napoli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FE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chip</a:t>
                      </a:r>
                      <a:r>
                        <a:rPr lang="en-US" sz="1600" baseline="0" noProof="0" dirty="0" smtClean="0"/>
                        <a:t> Bari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FE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chip</a:t>
                      </a:r>
                      <a:r>
                        <a:rPr lang="en-US" sz="1600" baseline="0" noProof="0" dirty="0" smtClean="0"/>
                        <a:t> Bari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/>
                        <a:t>New FE</a:t>
                      </a:r>
                      <a:r>
                        <a:rPr lang="en-US" sz="1600" baseline="0" noProof="0" dirty="0" smtClean="0"/>
                        <a:t> </a:t>
                      </a:r>
                      <a:r>
                        <a:rPr lang="en-US" sz="1600" noProof="0" dirty="0" smtClean="0"/>
                        <a:t>chip</a:t>
                      </a:r>
                      <a:endParaRPr lang="en-US" sz="1600" baseline="30000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0.3 Hz/cm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&lt; 3 Hz/cm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&lt; 15 Hz/cm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150 Hz/cm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1000 Hz/cm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**</a:t>
                      </a:r>
                      <a:endParaRPr lang="en-US" sz="1600" baseline="0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63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phase I (RE4) to phase II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1612776"/>
          </a:xfrm>
          <a:ln>
            <a:solidFill>
              <a:srgbClr val="4F81BD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To go up to 1 kHz/cm</a:t>
            </a:r>
            <a:r>
              <a:rPr lang="en-US" sz="2800" baseline="30000" dirty="0" smtClean="0">
                <a:solidFill>
                  <a:srgbClr val="000090"/>
                </a:solidFill>
              </a:rPr>
              <a:t>2</a:t>
            </a:r>
            <a:r>
              <a:rPr lang="en-US" sz="2800" dirty="0" smtClean="0">
                <a:solidFill>
                  <a:srgbClr val="000090"/>
                </a:solidFill>
              </a:rPr>
              <a:t> for 10 HL-LHC years at 5 10</a:t>
            </a:r>
            <a:r>
              <a:rPr lang="en-US" sz="2800" baseline="30000" dirty="0" smtClean="0">
                <a:solidFill>
                  <a:srgbClr val="000090"/>
                </a:solidFill>
              </a:rPr>
              <a:t>34</a:t>
            </a:r>
            <a:r>
              <a:rPr lang="en-US" sz="2800" dirty="0" smtClean="0">
                <a:solidFill>
                  <a:srgbClr val="000090"/>
                </a:solidFill>
              </a:rPr>
              <a:t> cm</a:t>
            </a:r>
            <a:r>
              <a:rPr lang="en-US" sz="2800" baseline="30000" dirty="0" smtClean="0">
                <a:solidFill>
                  <a:srgbClr val="000090"/>
                </a:solidFill>
              </a:rPr>
              <a:t>-2</a:t>
            </a:r>
            <a:r>
              <a:rPr lang="en-US" sz="2800" dirty="0" smtClean="0">
                <a:solidFill>
                  <a:srgbClr val="000090"/>
                </a:solidFill>
              </a:rPr>
              <a:t>s</a:t>
            </a:r>
            <a:r>
              <a:rPr lang="en-US" sz="2800" baseline="30000" dirty="0" smtClean="0">
                <a:solidFill>
                  <a:srgbClr val="000090"/>
                </a:solidFill>
              </a:rPr>
              <a:t>-1</a:t>
            </a:r>
          </a:p>
          <a:p>
            <a:pPr marL="0" indent="0">
              <a:buNone/>
            </a:pPr>
            <a:r>
              <a:rPr lang="en-US" sz="2800" dirty="0" smtClean="0"/>
              <a:t>We need to optimize: </a:t>
            </a:r>
            <a:r>
              <a:rPr lang="en-US" sz="2800" u="sng" dirty="0">
                <a:solidFill>
                  <a:srgbClr val="FF0000"/>
                </a:solidFill>
              </a:rPr>
              <a:t>the bulk resistivity </a:t>
            </a:r>
            <a:r>
              <a:rPr lang="en-US" sz="2800" dirty="0"/>
              <a:t>of the Bakelite electrodes </a:t>
            </a:r>
            <a:r>
              <a:rPr lang="en-US" sz="2800" dirty="0" smtClean="0"/>
              <a:t>and, eventually, </a:t>
            </a:r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average charge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generated by the avalanche.</a:t>
            </a:r>
            <a:endParaRPr lang="en-US" sz="2800" dirty="0" smtClean="0">
              <a:solidFill>
                <a:srgbClr val="00009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179512" y="2708920"/>
            <a:ext cx="8784976" cy="360098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The role of these parameters can be explained looking at the three following equations, obtained using simple electrostatic model: </a:t>
            </a:r>
            <a:endParaRPr lang="it-IT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time constant </a:t>
            </a:r>
            <a:r>
              <a:rPr lang="en-US" sz="2000" dirty="0">
                <a:latin typeface="Times New Roman"/>
                <a:cs typeface="Times New Roman"/>
              </a:rPr>
              <a:t>of an elementary cell involved in the avalanche process: </a:t>
            </a:r>
            <a:endParaRPr lang="it-IT" sz="20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	</a:t>
            </a:r>
            <a:r>
              <a:rPr lang="en-US" sz="2000" dirty="0" err="1" smtClean="0">
                <a:latin typeface="Times New Roman"/>
                <a:cs typeface="Times New Roman"/>
              </a:rPr>
              <a:t>τ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= e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 (</a:t>
            </a:r>
            <a:r>
              <a:rPr lang="en-US" sz="2000" dirty="0" err="1">
                <a:latin typeface="Times New Roman"/>
                <a:cs typeface="Times New Roman"/>
              </a:rPr>
              <a:t>e</a:t>
            </a:r>
            <a:r>
              <a:rPr lang="en-US" sz="2000" baseline="-25000" dirty="0" err="1">
                <a:latin typeface="Times New Roman"/>
                <a:cs typeface="Times New Roman"/>
              </a:rPr>
              <a:t>r</a:t>
            </a:r>
            <a:r>
              <a:rPr lang="en-US" sz="2000" dirty="0">
                <a:latin typeface="Times New Roman"/>
                <a:cs typeface="Times New Roman"/>
              </a:rPr>
              <a:t> + 2) </a:t>
            </a:r>
            <a:r>
              <a:rPr lang="en-US" sz="2000" dirty="0" err="1">
                <a:latin typeface="Times New Roman"/>
                <a:cs typeface="Times New Roman"/>
              </a:rPr>
              <a:t>ρ</a:t>
            </a:r>
            <a:r>
              <a:rPr lang="en-US" sz="2000" dirty="0">
                <a:latin typeface="Times New Roman"/>
                <a:cs typeface="Times New Roman"/>
              </a:rPr>
              <a:t>		</a:t>
            </a:r>
            <a:endParaRPr lang="it-IT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latin typeface="Times New Roman"/>
                <a:cs typeface="Times New Roman"/>
              </a:rPr>
              <a:t>area of the “cell” </a:t>
            </a:r>
            <a:r>
              <a:rPr lang="en-US" sz="2000" dirty="0">
                <a:latin typeface="Times New Roman"/>
                <a:cs typeface="Times New Roman"/>
              </a:rPr>
              <a:t>concerned in the discharge</a:t>
            </a:r>
            <a:endParaRPr lang="it-IT" sz="20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	S </a:t>
            </a:r>
            <a:r>
              <a:rPr lang="en-US" sz="2000" dirty="0">
                <a:latin typeface="Times New Roman"/>
                <a:cs typeface="Times New Roman"/>
              </a:rPr>
              <a:t>= 2&lt;q&gt;/e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E = 2&lt;q&gt;d/e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cs typeface="Times New Roman"/>
              </a:rPr>
              <a:t>V</a:t>
            </a:r>
            <a:r>
              <a:rPr lang="en-US" sz="2000" baseline="-25000" dirty="0">
                <a:latin typeface="Times New Roman"/>
                <a:cs typeface="Times New Roman"/>
              </a:rPr>
              <a:t>d</a:t>
            </a:r>
            <a:r>
              <a:rPr lang="en-US" sz="2000" dirty="0">
                <a:latin typeface="Times New Roman"/>
                <a:cs typeface="Times New Roman"/>
              </a:rPr>
              <a:t>	</a:t>
            </a:r>
            <a:endParaRPr lang="it-IT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rate capability </a:t>
            </a:r>
            <a:r>
              <a:rPr lang="en-US" sz="2000" dirty="0">
                <a:latin typeface="Times New Roman"/>
                <a:cs typeface="Times New Roman"/>
              </a:rPr>
              <a:t>of the single cell</a:t>
            </a:r>
            <a:endParaRPr lang="it-IT" sz="2000" dirty="0">
              <a:latin typeface="Times New Roman"/>
              <a:cs typeface="Times New Roman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	r </a:t>
            </a:r>
            <a:r>
              <a:rPr lang="en-US" sz="2000" dirty="0">
                <a:latin typeface="Times New Roman"/>
                <a:cs typeface="Times New Roman"/>
              </a:rPr>
              <a:t>= 1/</a:t>
            </a:r>
            <a:r>
              <a:rPr lang="en-US" sz="2000" dirty="0" err="1" smtClean="0">
                <a:latin typeface="Times New Roman"/>
                <a:cs typeface="Times New Roman"/>
              </a:rPr>
              <a:t>Sτ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0" lv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0" lv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Where &lt;q&gt; is the average charge per avalanche (C), r is the rate (Hz/cm</a:t>
            </a:r>
            <a:r>
              <a:rPr lang="en-US" sz="1600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), </a:t>
            </a:r>
            <a:r>
              <a:rPr lang="en-US" sz="1600" dirty="0" err="1">
                <a:latin typeface="Times New Roman"/>
                <a:cs typeface="Times New Roman"/>
              </a:rPr>
              <a:t>ρ</a:t>
            </a:r>
            <a:r>
              <a:rPr lang="en-US" sz="1600" dirty="0">
                <a:latin typeface="Times New Roman"/>
                <a:cs typeface="Times New Roman"/>
              </a:rPr>
              <a:t> is bulk resistivity (</a:t>
            </a:r>
            <a:r>
              <a:rPr lang="it-IT" sz="1600" dirty="0" err="1">
                <a:latin typeface="Times New Roman"/>
                <a:cs typeface="Times New Roman"/>
              </a:rPr>
              <a:t>Ω</a:t>
            </a:r>
            <a:r>
              <a:rPr lang="en-US" sz="1600" dirty="0">
                <a:latin typeface="Times New Roman"/>
                <a:cs typeface="Times New Roman"/>
              </a:rPr>
              <a:t>cm), </a:t>
            </a:r>
            <a:r>
              <a:rPr lang="en-US" sz="1600" dirty="0" smtClean="0">
                <a:latin typeface="Times New Roman"/>
                <a:cs typeface="Times New Roman"/>
              </a:rPr>
              <a:t>E </a:t>
            </a:r>
            <a:r>
              <a:rPr lang="en-US" sz="1600" dirty="0">
                <a:latin typeface="Times New Roman"/>
                <a:cs typeface="Times New Roman"/>
              </a:rPr>
              <a:t>is the electric field inside the gas, </a:t>
            </a:r>
            <a:r>
              <a:rPr lang="en-US" sz="1600" dirty="0" err="1">
                <a:latin typeface="Times New Roman"/>
                <a:cs typeface="Times New Roman"/>
              </a:rPr>
              <a:t>V</a:t>
            </a:r>
            <a:r>
              <a:rPr lang="en-US" sz="1600" baseline="-25000" dirty="0" err="1">
                <a:latin typeface="Times New Roman"/>
                <a:cs typeface="Times New Roman"/>
              </a:rPr>
              <a:t>d</a:t>
            </a:r>
            <a:r>
              <a:rPr lang="en-US" sz="1600" dirty="0">
                <a:latin typeface="Times New Roman"/>
                <a:cs typeface="Times New Roman"/>
              </a:rPr>
              <a:t> is the voltage drop that stop the avalanche in the cell and d is the gas gap width.</a:t>
            </a:r>
            <a:endParaRPr lang="it-IT" sz="1600" dirty="0">
              <a:latin typeface="Times New Roman"/>
              <a:cs typeface="Times New Roman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436096" y="3861048"/>
            <a:ext cx="3394719" cy="1296144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 indent="-184150">
              <a:buFont typeface="Arial"/>
              <a:buChar char="•"/>
            </a:pP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can be reduced of a factor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2-3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ρ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9-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× 10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Ωcm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</a:p>
          <a:p>
            <a:pPr marL="184150" indent="-184150">
              <a:buFont typeface="Arial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Rate can increase of 3-5 times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5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Phase I (RE4) to phase II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72008" y="1268760"/>
            <a:ext cx="8964488" cy="1512168"/>
          </a:xfrm>
          <a:ln>
            <a:solidFill>
              <a:srgbClr val="4F81BD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To increase the rate capability </a:t>
            </a:r>
            <a:r>
              <a:rPr lang="en-US" sz="2000" dirty="0"/>
              <a:t>and reach the </a:t>
            </a:r>
            <a:r>
              <a:rPr lang="en-US" sz="2000" b="1" dirty="0">
                <a:solidFill>
                  <a:srgbClr val="000090"/>
                </a:solidFill>
              </a:rPr>
              <a:t>kHz/</a:t>
            </a:r>
            <a:r>
              <a:rPr lang="en-US" sz="2000" b="1" dirty="0" smtClean="0">
                <a:solidFill>
                  <a:srgbClr val="000090"/>
                </a:solidFill>
              </a:rPr>
              <a:t>cm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2</a:t>
            </a:r>
            <a:r>
              <a:rPr lang="en-US" sz="2000" b="1" dirty="0" smtClean="0">
                <a:solidFill>
                  <a:srgbClr val="000090"/>
                </a:solidFill>
              </a:rPr>
              <a:t>* </a:t>
            </a:r>
            <a:r>
              <a:rPr lang="en-US" sz="2000" dirty="0" smtClean="0"/>
              <a:t>needed need </a:t>
            </a:r>
            <a:r>
              <a:rPr lang="en-US" sz="2000" dirty="0" smtClean="0">
                <a:solidFill>
                  <a:srgbClr val="800000"/>
                </a:solidFill>
              </a:rPr>
              <a:t>to decrease </a:t>
            </a:r>
            <a:r>
              <a:rPr lang="en-US" sz="2000" dirty="0">
                <a:solidFill>
                  <a:srgbClr val="800000"/>
                </a:solidFill>
              </a:rPr>
              <a:t>the resistivity</a:t>
            </a:r>
            <a:r>
              <a:rPr lang="en-US" sz="2000" dirty="0"/>
              <a:t> of the Bakelite electrode and reduce the average charge &lt;q&gt; associated to the avalanche. A </a:t>
            </a:r>
            <a:r>
              <a:rPr lang="en-US" sz="2000" dirty="0" smtClean="0"/>
              <a:t>resistivity of </a:t>
            </a:r>
            <a:r>
              <a:rPr lang="en-US" sz="2000" dirty="0" smtClean="0">
                <a:solidFill>
                  <a:srgbClr val="FF0000"/>
                </a:solidFill>
              </a:rPr>
              <a:t>9-10</a:t>
            </a:r>
            <a:r>
              <a:rPr lang="it-IT" sz="1600" dirty="0" smtClean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9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Ω</a:t>
            </a:r>
            <a:r>
              <a:rPr lang="en-US" sz="2000" dirty="0" smtClean="0">
                <a:solidFill>
                  <a:srgbClr val="FF0000"/>
                </a:solidFill>
              </a:rPr>
              <a:t>cm</a:t>
            </a:r>
            <a:r>
              <a:rPr lang="en-US" sz="2000" dirty="0" smtClean="0"/>
              <a:t> (factor </a:t>
            </a:r>
            <a:r>
              <a:rPr lang="en-US" sz="2000" dirty="0" smtClean="0"/>
              <a:t>2-3 </a:t>
            </a:r>
            <a:r>
              <a:rPr lang="en-US" sz="2000" dirty="0" smtClean="0"/>
              <a:t>in the rate) can </a:t>
            </a:r>
            <a:r>
              <a:rPr lang="en-US" sz="2000" dirty="0"/>
              <a:t>be </a:t>
            </a:r>
            <a:r>
              <a:rPr lang="en-US" sz="2000" dirty="0" smtClean="0"/>
              <a:t>easily produced </a:t>
            </a:r>
            <a:r>
              <a:rPr lang="en-US" sz="2000" dirty="0"/>
              <a:t>taking into account that for the RE4 region we were already able to reach the </a:t>
            </a:r>
            <a:r>
              <a:rPr lang="en-US" sz="2000" dirty="0" smtClean="0"/>
              <a:t>1-2</a:t>
            </a:r>
            <a:r>
              <a:rPr lang="it-IT" sz="1800" dirty="0" smtClean="0"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 </a:t>
            </a:r>
            <a:r>
              <a:rPr lang="it-IT" sz="2000" dirty="0" err="1"/>
              <a:t>Ω</a:t>
            </a:r>
            <a:r>
              <a:rPr lang="en-US" sz="2000" dirty="0"/>
              <a:t>cm</a:t>
            </a:r>
            <a:r>
              <a:rPr lang="en-US" sz="2000" dirty="0" smtClean="0"/>
              <a:t>.</a:t>
            </a:r>
            <a:endParaRPr lang="it-IT" sz="2000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55087"/>
              </p:ext>
            </p:extLst>
          </p:nvPr>
        </p:nvGraphicFramePr>
        <p:xfrm>
          <a:off x="380707" y="3889364"/>
          <a:ext cx="8198649" cy="2096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883"/>
                <a:gridCol w="2732883"/>
                <a:gridCol w="2732883"/>
              </a:tblGrid>
              <a:tr h="38981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RE4/1</a:t>
                      </a:r>
                      <a:r>
                        <a:rPr lang="it-IT" baseline="0" dirty="0" smtClean="0"/>
                        <a:t> &amp; RE3/1</a:t>
                      </a:r>
                      <a:endParaRPr lang="it-IT" dirty="0"/>
                    </a:p>
                  </a:txBody>
                  <a:tcPr/>
                </a:tc>
              </a:tr>
              <a:tr h="474282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Electrode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0" dirty="0" err="1" smtClean="0">
                          <a:latin typeface="Lucida Grande"/>
                          <a:ea typeface="Lucida Grande"/>
                          <a:cs typeface="Lucida Grande"/>
                        </a:rPr>
                        <a:t>ρ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1-2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en-US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0" dirty="0" err="1" smtClean="0">
                          <a:latin typeface="Lucida Grande"/>
                          <a:ea typeface="Lucida Grande"/>
                          <a:cs typeface="Lucida Grande"/>
                        </a:rPr>
                        <a:t>ρ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6-7 × 10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it-IT" dirty="0" smtClean="0">
                          <a:effectLst/>
                        </a:rPr>
                        <a:t> </a:t>
                      </a:r>
                      <a:endParaRPr lang="en-US" baseline="30000" noProof="0" dirty="0" smtClean="0"/>
                    </a:p>
                  </a:txBody>
                  <a:tcPr/>
                </a:tc>
              </a:tr>
              <a:tr h="403732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Gap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</a:t>
                      </a:r>
                      <a:r>
                        <a:rPr lang="en-US" baseline="0" noProof="0" dirty="0" smtClean="0"/>
                        <a:t> mm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 or 1.5 mm</a:t>
                      </a:r>
                      <a:endParaRPr lang="en-US" noProof="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Power system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&lt; 1% fault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New connectors</a:t>
                      </a:r>
                      <a:endParaRPr lang="en-US" noProof="0" dirty="0"/>
                    </a:p>
                  </a:txBody>
                  <a:tcPr/>
                </a:tc>
              </a:tr>
              <a:tr h="463354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Gas system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some leaks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New distribution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72008" y="2780928"/>
            <a:ext cx="8964488" cy="1015663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/>
                <a:cs typeface="Times New Roman"/>
              </a:rPr>
              <a:t>A thinner </a:t>
            </a:r>
            <a:r>
              <a:rPr lang="en-US" sz="2000" dirty="0" smtClean="0">
                <a:latin typeface="Times New Roman"/>
                <a:cs typeface="Times New Roman"/>
              </a:rPr>
              <a:t>gap/</a:t>
            </a:r>
            <a:r>
              <a:rPr lang="en-US" sz="2000" dirty="0" err="1" smtClean="0">
                <a:latin typeface="Times New Roman"/>
                <a:cs typeface="Times New Roman"/>
              </a:rPr>
              <a:t>bakelite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(from 2 mm to 1.5-1.0 mm</a:t>
            </a:r>
            <a:r>
              <a:rPr lang="en-US" sz="2000" dirty="0" smtClean="0">
                <a:latin typeface="Times New Roman"/>
                <a:cs typeface="Times New Roman"/>
              </a:rPr>
              <a:t>), </a:t>
            </a:r>
            <a:r>
              <a:rPr lang="en-US" sz="2000" dirty="0">
                <a:latin typeface="Times New Roman"/>
                <a:cs typeface="Times New Roman"/>
              </a:rPr>
              <a:t>a more performing front-end </a:t>
            </a:r>
            <a:r>
              <a:rPr lang="en-US" sz="2000" dirty="0" smtClean="0">
                <a:latin typeface="Times New Roman"/>
                <a:cs typeface="Times New Roman"/>
              </a:rPr>
              <a:t>chip and new gas is a </a:t>
            </a:r>
            <a:r>
              <a:rPr lang="en-US" sz="2000" dirty="0">
                <a:latin typeface="Times New Roman"/>
                <a:cs typeface="Times New Roman"/>
              </a:rPr>
              <a:t>possible aspect to be investigated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to reduce the average charge </a:t>
            </a:r>
            <a:r>
              <a:rPr lang="en-US" sz="2000" dirty="0" smtClean="0">
                <a:latin typeface="Times New Roman"/>
                <a:cs typeface="Times New Roman"/>
              </a:rPr>
              <a:t>produced </a:t>
            </a:r>
            <a:r>
              <a:rPr lang="en-US" sz="2000" dirty="0">
                <a:latin typeface="Times New Roman"/>
                <a:cs typeface="Times New Roman"/>
              </a:rPr>
              <a:t>in an avalanche and at same time the power consumption of the detector. </a:t>
            </a:r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0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25760"/>
            <a:ext cx="6768752" cy="926976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/>
              <a:t>Multigap</a:t>
            </a:r>
            <a:r>
              <a:rPr lang="en-US" sz="3600" dirty="0" smtClean="0"/>
              <a:t> </a:t>
            </a:r>
            <a:r>
              <a:rPr lang="en-US" sz="3600" dirty="0" err="1" smtClean="0"/>
              <a:t>bakelite</a:t>
            </a:r>
            <a:r>
              <a:rPr lang="en-US" sz="3600" dirty="0"/>
              <a:t> </a:t>
            </a:r>
            <a:r>
              <a:rPr lang="en-US" sz="3600" dirty="0" smtClean="0"/>
              <a:t>(</a:t>
            </a:r>
            <a:r>
              <a:rPr lang="en-US" sz="3600" dirty="0" smtClean="0"/>
              <a:t>Korea)</a:t>
            </a:r>
            <a:endParaRPr lang="en-US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268760"/>
            <a:ext cx="5040560" cy="4248472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The standard double gap configuration used in CMS has been modified by </a:t>
            </a:r>
            <a:r>
              <a:rPr lang="en-US" sz="22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adding an additional thin gap</a:t>
            </a:r>
            <a:r>
              <a:rPr lang="en-US" sz="2200" dirty="0" smtClean="0">
                <a:latin typeface="Times New Roman"/>
                <a:cs typeface="Times New Roman"/>
              </a:rPr>
              <a:t>, with a thickness reduced to 1 mm, on both sides of the read out strips. Standard HPL and front-end electronics 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Plateau for cosmic rays </a:t>
            </a:r>
            <a:r>
              <a:rPr lang="en-US" sz="2200" dirty="0" smtClean="0">
                <a:latin typeface="Times New Roman"/>
                <a:cs typeface="Times New Roman"/>
              </a:rPr>
              <a:t>muon with and without irradiation (</a:t>
            </a:r>
            <a:r>
              <a:rPr lang="en-US" sz="2200" dirty="0" err="1" smtClean="0">
                <a:latin typeface="Times New Roman"/>
                <a:cs typeface="Times New Roman"/>
              </a:rPr>
              <a:t>γ</a:t>
            </a:r>
            <a:r>
              <a:rPr lang="en-US" sz="2200" dirty="0" smtClean="0">
                <a:latin typeface="Times New Roman"/>
                <a:cs typeface="Times New Roman"/>
              </a:rPr>
              <a:t>-ray at 3 kHz/cm</a:t>
            </a:r>
            <a:r>
              <a:rPr lang="en-US" sz="2200" baseline="30000" dirty="0" smtClean="0">
                <a:latin typeface="Times New Roman"/>
                <a:cs typeface="Times New Roman"/>
              </a:rPr>
              <a:t>2</a:t>
            </a:r>
            <a:r>
              <a:rPr lang="en-US" sz="2200" dirty="0" smtClean="0">
                <a:latin typeface="Times New Roman"/>
                <a:cs typeface="Times New Roman"/>
              </a:rPr>
              <a:t> on the whole chamber). The chamber reaches full efficiency and has a streamer-free plateau of several hundreds Volts</a:t>
            </a:r>
            <a:r>
              <a:rPr lang="en-US" sz="2200" dirty="0" smtClean="0">
                <a:latin typeface="Times New Roman"/>
                <a:cs typeface="Times New Roman"/>
              </a:rPr>
              <a:t>.</a:t>
            </a:r>
            <a:endParaRPr lang="en-US" sz="2200" dirty="0" smtClean="0">
              <a:latin typeface="Times New Roman"/>
              <a:cs typeface="Times New Roman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Immagine 6" descr="Schermata 2014-05-17 alle 18.1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26" y="725176"/>
            <a:ext cx="3513956" cy="3135872"/>
          </a:xfrm>
          <a:prstGeom prst="rect">
            <a:avLst/>
          </a:prstGeom>
        </p:spPr>
      </p:pic>
      <p:pic>
        <p:nvPicPr>
          <p:cNvPr id="8" name="Immagine 7" descr="Schermata 2014-05-17 alle 18.2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40812"/>
            <a:ext cx="6192688" cy="568089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Glass RPC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324036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Resistivity </a:t>
            </a:r>
            <a:r>
              <a:rPr lang="en-US" sz="2000" dirty="0">
                <a:latin typeface="Times New Roman"/>
                <a:cs typeface="Times New Roman"/>
              </a:rPr>
              <a:t>few </a:t>
            </a:r>
            <a:r>
              <a:rPr lang="en-US" sz="2000" dirty="0" smtClean="0">
                <a:latin typeface="Times New Roman"/>
                <a:cs typeface="Times New Roman"/>
              </a:rPr>
              <a:t>10</a:t>
            </a:r>
            <a:r>
              <a:rPr lang="en-US" sz="2000" baseline="30000" dirty="0" smtClean="0">
                <a:latin typeface="Times New Roman"/>
                <a:cs typeface="Times New Roman"/>
              </a:rPr>
              <a:t>9 </a:t>
            </a:r>
            <a:r>
              <a:rPr lang="en-US" sz="2000" dirty="0" err="1" smtClean="0">
                <a:latin typeface="Times New Roman"/>
                <a:cs typeface="Times New Roman"/>
              </a:rPr>
              <a:t>Ωcm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hin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plates could be used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(&lt; 1mm)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Small </a:t>
            </a:r>
            <a:r>
              <a:rPr lang="en-US" sz="2000" dirty="0">
                <a:latin typeface="Times New Roman"/>
                <a:cs typeface="Times New Roman"/>
              </a:rPr>
              <a:t>gas gaps </a:t>
            </a:r>
            <a:r>
              <a:rPr lang="en-US" sz="1800" dirty="0">
                <a:latin typeface="Times New Roman"/>
                <a:cs typeface="Times New Roman"/>
              </a:rPr>
              <a:t>(≤1 mm) </a:t>
            </a:r>
            <a:r>
              <a:rPr lang="en-US" sz="2000" dirty="0">
                <a:latin typeface="Times New Roman"/>
                <a:cs typeface="Times New Roman"/>
              </a:rPr>
              <a:t>and with standard gas mixture Charge/</a:t>
            </a:r>
            <a:r>
              <a:rPr lang="en-US" sz="2000" dirty="0" err="1">
                <a:latin typeface="Times New Roman"/>
                <a:cs typeface="Times New Roman"/>
              </a:rPr>
              <a:t>mip</a:t>
            </a:r>
            <a:r>
              <a:rPr lang="en-US" sz="2000" dirty="0">
                <a:latin typeface="Times New Roman"/>
                <a:cs typeface="Times New Roman"/>
              </a:rPr>
              <a:t> ≤ few </a:t>
            </a:r>
            <a:r>
              <a:rPr lang="en-US" sz="2000" dirty="0" err="1" smtClean="0">
                <a:latin typeface="Times New Roman"/>
                <a:cs typeface="Times New Roman"/>
              </a:rPr>
              <a:t>pC</a:t>
            </a:r>
            <a:r>
              <a:rPr lang="en-US" sz="2000" dirty="0" smtClean="0">
                <a:latin typeface="Times New Roman"/>
                <a:cs typeface="Times New Roman"/>
              </a:rPr>
              <a:t>. 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This explains why one can achieve higher rate capabilities with respect to other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materials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10 kHz/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(to be verified)</a:t>
            </a:r>
            <a:endParaRPr lang="en-US" sz="2000" baseline="30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iming </a:t>
            </a:r>
            <a:r>
              <a:rPr lang="en-US" sz="2000" dirty="0">
                <a:latin typeface="Times New Roman"/>
                <a:cs typeface="Times New Roman"/>
              </a:rPr>
              <a:t>performance </a:t>
            </a:r>
            <a:r>
              <a:rPr lang="en-US" sz="2000" dirty="0" smtClean="0">
                <a:latin typeface="Times New Roman"/>
                <a:cs typeface="Times New Roman"/>
              </a:rPr>
              <a:t>≈ 1 </a:t>
            </a:r>
            <a:r>
              <a:rPr lang="en-US" sz="2000" dirty="0">
                <a:latin typeface="Times New Roman"/>
                <a:cs typeface="Times New Roman"/>
              </a:rPr>
              <a:t>ns for single gap </a:t>
            </a:r>
            <a:r>
              <a:rPr lang="en-US" sz="2000" dirty="0" smtClean="0">
                <a:latin typeface="Times New Roman"/>
                <a:cs typeface="Times New Roman"/>
              </a:rPr>
              <a:t>and </a:t>
            </a:r>
            <a:r>
              <a:rPr lang="en-US" sz="2000" dirty="0">
                <a:latin typeface="Times New Roman"/>
                <a:cs typeface="Times New Roman"/>
              </a:rPr>
              <a:t>less </a:t>
            </a:r>
            <a:r>
              <a:rPr lang="en-US" sz="2000" dirty="0" smtClean="0">
                <a:latin typeface="Times New Roman"/>
                <a:cs typeface="Times New Roman"/>
              </a:rPr>
              <a:t>than </a:t>
            </a:r>
            <a:r>
              <a:rPr lang="en-US" sz="2000" dirty="0">
                <a:latin typeface="Times New Roman"/>
                <a:cs typeface="Times New Roman"/>
              </a:rPr>
              <a:t>few tens of </a:t>
            </a:r>
            <a:r>
              <a:rPr lang="en-US" sz="2000" dirty="0" err="1">
                <a:latin typeface="Times New Roman"/>
                <a:cs typeface="Times New Roman"/>
              </a:rPr>
              <a:t>ps</a:t>
            </a:r>
            <a:r>
              <a:rPr lang="en-US" sz="2000" dirty="0">
                <a:latin typeface="Times New Roman"/>
                <a:cs typeface="Times New Roman"/>
              </a:rPr>
              <a:t> in case of </a:t>
            </a:r>
            <a:r>
              <a:rPr lang="en-US" sz="2000" dirty="0" smtClean="0">
                <a:latin typeface="Times New Roman"/>
                <a:cs typeface="Times New Roman"/>
              </a:rPr>
              <a:t>multi-gap.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Constraint : Size of low-resistivity glass is limited. Largest surface is 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30X30 cm</a:t>
            </a:r>
            <a:r>
              <a:rPr lang="en-US" sz="1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Image 35" descr="2013-06-12 16.49.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37112"/>
            <a:ext cx="2360638" cy="1580664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5598695" y="4091444"/>
            <a:ext cx="3545305" cy="2678668"/>
            <a:chOff x="4836693" y="1564837"/>
            <a:chExt cx="3545305" cy="2678668"/>
          </a:xfrm>
        </p:grpSpPr>
        <p:grpSp>
          <p:nvGrpSpPr>
            <p:cNvPr id="8" name="Grouper 38"/>
            <p:cNvGrpSpPr/>
            <p:nvPr/>
          </p:nvGrpSpPr>
          <p:grpSpPr>
            <a:xfrm>
              <a:off x="4836693" y="1564837"/>
              <a:ext cx="3545305" cy="2678668"/>
              <a:chOff x="999126" y="457200"/>
              <a:chExt cx="7145748" cy="5867400"/>
            </a:xfrm>
          </p:grpSpPr>
          <p:pic>
            <p:nvPicPr>
              <p:cNvPr id="11" name="Image 39" descr="HVscan_effMG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126" y="457200"/>
                <a:ext cx="7145748" cy="5867400"/>
              </a:xfrm>
              <a:prstGeom prst="rect">
                <a:avLst/>
              </a:prstGeom>
            </p:spPr>
          </p:pic>
          <p:cxnSp>
            <p:nvCxnSpPr>
              <p:cNvPr id="12" name="Connecteur droit avec flèche 40"/>
              <p:cNvCxnSpPr/>
              <p:nvPr/>
            </p:nvCxnSpPr>
            <p:spPr>
              <a:xfrm rot="10800000" flipV="1">
                <a:off x="3429000" y="1676398"/>
                <a:ext cx="2133600" cy="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Texte 41"/>
              <p:cNvSpPr txBox="1"/>
              <p:nvPr/>
            </p:nvSpPr>
            <p:spPr>
              <a:xfrm>
                <a:off x="1981200" y="1295400"/>
                <a:ext cx="167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Source OFF</a:t>
                </a:r>
              </a:p>
              <a:p>
                <a:r>
                  <a:rPr lang="en-GB" sz="1200" dirty="0" smtClean="0"/>
                  <a:t>(CO</a:t>
                </a:r>
                <a:r>
                  <a:rPr lang="en-GB" sz="1200" baseline="-25000" dirty="0" smtClean="0"/>
                  <a:t>2</a:t>
                </a:r>
                <a:r>
                  <a:rPr lang="en-GB" sz="1200" dirty="0" smtClean="0"/>
                  <a:t>)</a:t>
                </a:r>
              </a:p>
              <a:p>
                <a:endParaRPr lang="en-GB" dirty="0"/>
              </a:p>
            </p:txBody>
          </p:sp>
          <p:cxnSp>
            <p:nvCxnSpPr>
              <p:cNvPr id="14" name="Connecteur droit avec flèche 42"/>
              <p:cNvCxnSpPr/>
              <p:nvPr/>
            </p:nvCxnSpPr>
            <p:spPr>
              <a:xfrm>
                <a:off x="2667000" y="4418012"/>
                <a:ext cx="2286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43"/>
              <p:cNvSpPr txBox="1"/>
              <p:nvPr/>
            </p:nvSpPr>
            <p:spPr>
              <a:xfrm>
                <a:off x="5257801" y="4191000"/>
                <a:ext cx="1965567" cy="1011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Source ON</a:t>
                </a:r>
              </a:p>
              <a:p>
                <a:r>
                  <a:rPr lang="en-GB" sz="1200" dirty="0" smtClean="0"/>
                  <a:t>(</a:t>
                </a:r>
                <a:r>
                  <a:rPr lang="en-GB" sz="1200" dirty="0" err="1" smtClean="0"/>
                  <a:t>Isobutane</a:t>
                </a:r>
                <a:r>
                  <a:rPr lang="en-GB" sz="1200" dirty="0" smtClean="0"/>
                  <a:t>)</a:t>
                </a:r>
                <a:endParaRPr lang="en-GB" sz="1200" dirty="0"/>
              </a:p>
            </p:txBody>
          </p:sp>
        </p:grpSp>
        <p:sp>
          <p:nvSpPr>
            <p:cNvPr id="9" name="ZoneTexte 44"/>
            <p:cNvSpPr txBox="1"/>
            <p:nvPr/>
          </p:nvSpPr>
          <p:spPr>
            <a:xfrm>
              <a:off x="6553200" y="2671106"/>
              <a:ext cx="137160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Preliminary</a:t>
              </a:r>
              <a:endParaRPr lang="en-GB" sz="1200" dirty="0"/>
            </a:p>
          </p:txBody>
        </p:sp>
        <p:sp>
          <p:nvSpPr>
            <p:cNvPr id="10" name="ZoneTexte 45"/>
            <p:cNvSpPr txBox="1"/>
            <p:nvPr/>
          </p:nvSpPr>
          <p:spPr>
            <a:xfrm>
              <a:off x="5912720" y="1793437"/>
              <a:ext cx="1905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After  8 months of exposure </a:t>
              </a:r>
              <a:endParaRPr lang="en-GB" sz="1200" dirty="0"/>
            </a:p>
          </p:txBody>
        </p:sp>
      </p:grpSp>
      <p:sp>
        <p:nvSpPr>
          <p:cNvPr id="16" name="Segnaposto contenuto 2"/>
          <p:cNvSpPr txBox="1">
            <a:spLocks/>
          </p:cNvSpPr>
          <p:nvPr/>
        </p:nvSpPr>
        <p:spPr>
          <a:xfrm>
            <a:off x="2843808" y="4369912"/>
            <a:ext cx="2754888" cy="1939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Test at GIF++ will be performed by the Lyon group with the help of the RPC collaboration.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Standard radiation tests to be performed at GIF++.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103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Glass RPC test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8" name="Picture 2" descr="D:\wjb_PhD\Beam test [201206_HZDR]\output\8-strip_MRPC_0.25mm\HVsc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3388"/>
            <a:ext cx="41957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D:\wjb_PhD\Beam test [201206_HZDR]\output\8-strip_MRPC_0.25mm\8-strip 10^10ohmc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553388"/>
            <a:ext cx="46767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1"/>
          <p:cNvSpPr txBox="1"/>
          <p:nvPr/>
        </p:nvSpPr>
        <p:spPr>
          <a:xfrm>
            <a:off x="1214414" y="4410892"/>
            <a:ext cx="2432076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Gungsuh" pitchFamily="18" charset="-127"/>
                <a:ea typeface="Gungsuh" pitchFamily="18" charset="-127"/>
              </a:rPr>
              <a:t>Time Resolution &lt; 40ps</a:t>
            </a:r>
          </a:p>
        </p:txBody>
      </p:sp>
      <p:sp>
        <p:nvSpPr>
          <p:cNvPr id="21" name="矩形 8"/>
          <p:cNvSpPr/>
          <p:nvPr/>
        </p:nvSpPr>
        <p:spPr>
          <a:xfrm>
            <a:off x="0" y="1124744"/>
            <a:ext cx="3706464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zh-CN" sz="2000" b="1" u="dbl" kern="0" dirty="0" smtClean="0">
                <a:solidFill>
                  <a:sysClr val="windowText" lastClr="000000"/>
                </a:solidFill>
                <a:latin typeface="Cambria" pitchFamily="18" charset="0"/>
                <a:ea typeface="华文彩云" pitchFamily="2" charset="-122"/>
                <a:cs typeface="Times New Roman" pitchFamily="18" charset="0"/>
              </a:rPr>
              <a:t>Beam </a:t>
            </a:r>
            <a:r>
              <a:rPr lang="en-US" altLang="zh-CN" sz="2000" b="1" u="dbl" kern="0" dirty="0" err="1" smtClean="0">
                <a:solidFill>
                  <a:sysClr val="windowText" lastClr="000000"/>
                </a:solidFill>
                <a:latin typeface="Cambria" pitchFamily="18" charset="0"/>
                <a:ea typeface="华文彩云" pitchFamily="2" charset="-122"/>
                <a:cs typeface="Times New Roman" pitchFamily="18" charset="0"/>
              </a:rPr>
              <a:t>Test@HZDR</a:t>
            </a:r>
            <a:r>
              <a:rPr lang="en-US" altLang="zh-CN" sz="2000" b="1" kern="0" dirty="0" smtClean="0">
                <a:solidFill>
                  <a:sysClr val="windowText" lastClr="000000"/>
                </a:solidFill>
                <a:latin typeface="Cambria" pitchFamily="18" charset="0"/>
                <a:ea typeface="华文彩云" pitchFamily="2" charset="-122"/>
                <a:cs typeface="Times New Roman" pitchFamily="18" charset="0"/>
              </a:rPr>
              <a:t>  June, 2012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500166" y="6053966"/>
            <a:ext cx="93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HV scan</a:t>
            </a:r>
            <a:endParaRPr lang="zh-CN" altLang="en-US" dirty="0"/>
          </a:p>
        </p:txBody>
      </p:sp>
      <p:sp>
        <p:nvSpPr>
          <p:cNvPr id="23" name="TextBox 10"/>
          <p:cNvSpPr txBox="1"/>
          <p:nvPr/>
        </p:nvSpPr>
        <p:spPr>
          <a:xfrm>
            <a:off x="6143636" y="6053966"/>
            <a:ext cx="107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Rate scan</a:t>
            </a:r>
            <a:endParaRPr lang="zh-CN" altLang="en-US" dirty="0"/>
          </a:p>
        </p:txBody>
      </p:sp>
      <p:pic>
        <p:nvPicPr>
          <p:cNvPr id="11" name="Image 3" descr="Capture d’écran 2013-02-24 à 14.39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175" y="1268760"/>
            <a:ext cx="1420409" cy="10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RPC project </a:t>
            </a:r>
            <a:endParaRPr lang="en-GB" sz="4400" dirty="0"/>
          </a:p>
        </p:txBody>
      </p:sp>
      <p:grpSp>
        <p:nvGrpSpPr>
          <p:cNvPr id="24" name="Group 22"/>
          <p:cNvGrpSpPr/>
          <p:nvPr/>
        </p:nvGrpSpPr>
        <p:grpSpPr>
          <a:xfrm>
            <a:off x="0" y="3592445"/>
            <a:ext cx="9144000" cy="3277419"/>
            <a:chOff x="0" y="1790290"/>
            <a:chExt cx="9144000" cy="3277419"/>
          </a:xfrm>
        </p:grpSpPr>
        <p:pic>
          <p:nvPicPr>
            <p:cNvPr id="25" name="Picture 9" descr="MOND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90290"/>
              <a:ext cx="9144000" cy="3277419"/>
            </a:xfrm>
            <a:prstGeom prst="rect">
              <a:avLst/>
            </a:prstGeom>
          </p:spPr>
        </p:pic>
        <p:sp>
          <p:nvSpPr>
            <p:cNvPr id="26" name="Oval 10"/>
            <p:cNvSpPr/>
            <p:nvPr/>
          </p:nvSpPr>
          <p:spPr>
            <a:xfrm>
              <a:off x="4993013" y="4557473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11"/>
            <p:cNvSpPr/>
            <p:nvPr/>
          </p:nvSpPr>
          <p:spPr>
            <a:xfrm>
              <a:off x="382494" y="2814178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12"/>
            <p:cNvSpPr/>
            <p:nvPr/>
          </p:nvSpPr>
          <p:spPr>
            <a:xfrm>
              <a:off x="1523585" y="4308431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13"/>
            <p:cNvSpPr/>
            <p:nvPr/>
          </p:nvSpPr>
          <p:spPr>
            <a:xfrm>
              <a:off x="6668941" y="3601636"/>
              <a:ext cx="547862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14"/>
            <p:cNvSpPr/>
            <p:nvPr/>
          </p:nvSpPr>
          <p:spPr>
            <a:xfrm>
              <a:off x="8132721" y="3589184"/>
              <a:ext cx="818231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15"/>
            <p:cNvSpPr txBox="1"/>
            <p:nvPr/>
          </p:nvSpPr>
          <p:spPr>
            <a:xfrm>
              <a:off x="104842" y="1818011"/>
              <a:ext cx="704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Belgium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16"/>
            <p:cNvSpPr/>
            <p:nvPr/>
          </p:nvSpPr>
          <p:spPr>
            <a:xfrm>
              <a:off x="0" y="181801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17"/>
            <p:cNvSpPr txBox="1"/>
            <p:nvPr/>
          </p:nvSpPr>
          <p:spPr>
            <a:xfrm>
              <a:off x="257242" y="2430021"/>
              <a:ext cx="529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CERN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18"/>
            <p:cNvSpPr/>
            <p:nvPr/>
          </p:nvSpPr>
          <p:spPr>
            <a:xfrm>
              <a:off x="188685" y="2430021"/>
              <a:ext cx="657157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9"/>
            <p:cNvSpPr/>
            <p:nvPr/>
          </p:nvSpPr>
          <p:spPr>
            <a:xfrm>
              <a:off x="4111037" y="4009581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20"/>
            <p:cNvSpPr txBox="1"/>
            <p:nvPr/>
          </p:nvSpPr>
          <p:spPr>
            <a:xfrm>
              <a:off x="1163249" y="2579446"/>
              <a:ext cx="706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Bulgaria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21"/>
            <p:cNvSpPr/>
            <p:nvPr/>
          </p:nvSpPr>
          <p:spPr>
            <a:xfrm>
              <a:off x="1058407" y="2579446"/>
              <a:ext cx="930356" cy="29885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23" descr="Schermata 2011-10-07 a 14.42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5352"/>
            <a:ext cx="1248363" cy="1792005"/>
          </a:xfrm>
          <a:prstGeom prst="rect">
            <a:avLst/>
          </a:prstGeom>
        </p:spPr>
      </p:pic>
      <p:sp>
        <p:nvSpPr>
          <p:cNvPr id="39" name="Oval 24"/>
          <p:cNvSpPr/>
          <p:nvPr/>
        </p:nvSpPr>
        <p:spPr>
          <a:xfrm>
            <a:off x="265398" y="2502643"/>
            <a:ext cx="785492" cy="38072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63141"/>
              </p:ext>
            </p:extLst>
          </p:nvPr>
        </p:nvGraphicFramePr>
        <p:xfrm>
          <a:off x="7035419" y="759582"/>
          <a:ext cx="2038829" cy="304050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951186"/>
                <a:gridCol w="1087643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CHINA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KOREA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INDIA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BELGIUM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COLOMBIA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N. Puebla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PAKISTAN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EGYPT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</a:rPr>
                        <a:t>CERN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ITALY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BULGARIA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8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Georgia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1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41" name="Immagine 40" descr="Schermata 2013-01-24 a 18.21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7" y="759582"/>
            <a:ext cx="2527300" cy="1054100"/>
          </a:xfrm>
          <a:prstGeom prst="rect">
            <a:avLst/>
          </a:prstGeom>
        </p:spPr>
      </p:pic>
      <p:sp>
        <p:nvSpPr>
          <p:cNvPr id="42" name="Oval 24"/>
          <p:cNvSpPr/>
          <p:nvPr/>
        </p:nvSpPr>
        <p:spPr>
          <a:xfrm>
            <a:off x="136443" y="927313"/>
            <a:ext cx="1111920" cy="594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049611"/>
              </p:ext>
            </p:extLst>
          </p:nvPr>
        </p:nvGraphicFramePr>
        <p:xfrm>
          <a:off x="1248363" y="1474089"/>
          <a:ext cx="56888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668"/>
                <a:gridCol w="756180"/>
                <a:gridCol w="1008342"/>
                <a:gridCol w="986006"/>
                <a:gridCol w="1154643"/>
                <a:gridCol w="741002"/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RE4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Italy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Pakistan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India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Colombia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CERN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DDFB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Korea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China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Belgium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Finland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Egypt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Mexico</a:t>
                      </a:r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FFFFFF"/>
                          </a:solidFill>
                        </a:rPr>
                        <a:t>Georgia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90"/>
                          </a:solidFill>
                        </a:rPr>
                        <a:t>R&amp;D phase II</a:t>
                      </a:r>
                      <a:endParaRPr lang="en-US" b="1" dirty="0">
                        <a:solidFill>
                          <a:srgbClr val="000090"/>
                        </a:solidFill>
                      </a:endParaRPr>
                    </a:p>
                  </a:txBody>
                  <a:tcPr anchor="ctr">
                    <a:solidFill>
                      <a:srgbClr val="DDFB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Italy, CERN, Korea, Belgium, Pakistan, Mexico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Georgia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Colombia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India</a:t>
                      </a:r>
                    </a:p>
                    <a:p>
                      <a:pPr algn="ctr"/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Oval 16"/>
          <p:cNvSpPr/>
          <p:nvPr/>
        </p:nvSpPr>
        <p:spPr>
          <a:xfrm>
            <a:off x="1266616" y="3885301"/>
            <a:ext cx="930356" cy="2988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20"/>
          <p:cNvSpPr txBox="1"/>
          <p:nvPr/>
        </p:nvSpPr>
        <p:spPr>
          <a:xfrm>
            <a:off x="1365379" y="3884690"/>
            <a:ext cx="68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Georgia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TextBox 20"/>
          <p:cNvSpPr txBox="1"/>
          <p:nvPr/>
        </p:nvSpPr>
        <p:spPr>
          <a:xfrm>
            <a:off x="265398" y="2519999"/>
            <a:ext cx="78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Uniandes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7" name="TextBox 20"/>
          <p:cNvSpPr txBox="1"/>
          <p:nvPr/>
        </p:nvSpPr>
        <p:spPr>
          <a:xfrm>
            <a:off x="344822" y="1009890"/>
            <a:ext cx="65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Nueva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Puebla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8" name="TextBox 20"/>
          <p:cNvSpPr txBox="1"/>
          <p:nvPr/>
        </p:nvSpPr>
        <p:spPr>
          <a:xfrm>
            <a:off x="386662" y="461530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Italy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7462992" y="404664"/>
            <a:ext cx="1069448" cy="369332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Authors</a:t>
            </a:r>
            <a:endParaRPr lang="en-US" sz="1800" b="1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0" name="Segnaposto numero diapositiva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Eco-gas studies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251520" y="1628800"/>
            <a:ext cx="8568952" cy="347787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The European Community has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limited the industrial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production and use of gas mixtures with Global Warming Power </a:t>
            </a:r>
            <a:endParaRPr lang="en-US" sz="2000" b="1" dirty="0" smtClean="0">
              <a:solidFill>
                <a:srgbClr val="FF0000"/>
              </a:solidFill>
              <a:latin typeface="Times New Roman"/>
              <a:cs typeface="Times New Roman"/>
              <a:sym typeface="Wingdings" pitchFamily="2" charset="2"/>
            </a:endParaRPr>
          </a:p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This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is valid mainly for industrial (refrigerator plants) applications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C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H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F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4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is the main component of the present RPC gas mixture:</a:t>
            </a:r>
          </a:p>
          <a:p>
            <a:pPr marL="0" lvl="1" fontAlgn="base">
              <a:spcBef>
                <a:spcPts val="12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C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 and SF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6</a:t>
            </a:r>
            <a:r>
              <a:rPr lang="en-US" sz="2000" baseline="-25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Crucial to ensure a stable working point in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avalanche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  <a:sym typeface="Wingdings" pitchFamily="2" charset="2"/>
            </a:endParaRPr>
          </a:p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 pitchFamily="2" charset="2"/>
              </a:rPr>
              <a:t>On the physical and chemical properties of this components we:</a:t>
            </a:r>
          </a:p>
          <a:p>
            <a:pPr lvl="1" fontAlgn="base">
              <a:spcBef>
                <a:spcPts val="12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Designed FE electronics and chambers</a:t>
            </a:r>
          </a:p>
          <a:p>
            <a:pPr lvl="1" fontAlgn="base">
              <a:spcBef>
                <a:spcPts val="12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Did all performance, ageing and calibration tests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51520" y="5373216"/>
            <a:ext cx="8568952" cy="83099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Gas mixture was already modified during the LEP time for a similar European request.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No problem in the change at all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179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RE4 test at </a:t>
            </a:r>
            <a:r>
              <a:rPr lang="en-US" dirty="0" smtClean="0"/>
              <a:t>GIF</a:t>
            </a:r>
            <a:r>
              <a:rPr lang="en-US" dirty="0"/>
              <a:t> </a:t>
            </a:r>
            <a:r>
              <a:rPr lang="en-US" dirty="0" smtClean="0"/>
              <a:t>&amp; GIF++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045896" y="637624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8C33B02A-0B46-4351-B41F-3D654171EEA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1196752"/>
            <a:ext cx="4968552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21200" indent="-457200" algn="just">
              <a:buFont typeface="+mj-lt"/>
              <a:buAutoNum type="arabicPeriod"/>
            </a:pPr>
            <a:r>
              <a:rPr lang="en-AU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Current </a:t>
            </a:r>
            <a:r>
              <a:rPr lang="en-AU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monitoring </a:t>
            </a:r>
            <a:r>
              <a:rPr lang="en-AU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vs. integrated charge</a:t>
            </a:r>
            <a:endParaRPr lang="en-AU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en-AU" sz="2000" b="1" dirty="0" smtClean="0">
                <a:latin typeface="Times New Roman"/>
                <a:cs typeface="Times New Roman"/>
              </a:rPr>
              <a:t>Integrated charge </a:t>
            </a:r>
            <a:r>
              <a:rPr lang="en-AU" sz="2000" dirty="0" smtClean="0">
                <a:latin typeface="Times New Roman"/>
                <a:cs typeface="Times New Roman"/>
              </a:rPr>
              <a:t>up now: ≈ 0.05 C/cm</a:t>
            </a:r>
            <a:r>
              <a:rPr lang="en-AU" sz="2000" baseline="30000" dirty="0" smtClean="0">
                <a:latin typeface="Times New Roman"/>
                <a:cs typeface="Times New Roman"/>
              </a:rPr>
              <a:t>2 </a:t>
            </a:r>
            <a:r>
              <a:rPr lang="en-AU" sz="2000" dirty="0" smtClean="0">
                <a:latin typeface="Times New Roman"/>
                <a:cs typeface="Times New Roman"/>
              </a:rPr>
              <a:t>gap with </a:t>
            </a:r>
            <a:r>
              <a:rPr lang="en-AU" sz="2000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AU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urrent stable</a:t>
            </a:r>
            <a:r>
              <a:rPr lang="en-AU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800100" lvl="1" indent="-342900" algn="just">
              <a:buFont typeface="Arial"/>
              <a:buChar char="•"/>
            </a:pPr>
            <a:r>
              <a:rPr lang="en-AU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Plan</a:t>
            </a:r>
            <a:r>
              <a:rPr lang="en-AU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integrate 10 years LHC and then HL-LHC at GIF++ in about 1 year.</a:t>
            </a:r>
          </a:p>
          <a:p>
            <a:pPr algn="just"/>
            <a:endParaRPr lang="en-AU" sz="2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AU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Bakelite resistivity </a:t>
            </a:r>
            <a:r>
              <a:rPr lang="en-AU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monitoring vs. integrated charge</a:t>
            </a:r>
          </a:p>
          <a:p>
            <a:pPr lvl="1" algn="just"/>
            <a:r>
              <a:rPr lang="en-AU" sz="2000" dirty="0" smtClean="0">
                <a:latin typeface="Times New Roman"/>
                <a:cs typeface="Times New Roman"/>
              </a:rPr>
              <a:t>HV scan with argon and source ON every month. 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Resistance gap (not only Bakelite) ≈ 1-2 10</a:t>
            </a:r>
            <a:r>
              <a:rPr lang="en-US" sz="2000" baseline="30000" dirty="0" smtClean="0">
                <a:latin typeface="Times New Roman"/>
                <a:cs typeface="Times New Roman"/>
              </a:rPr>
              <a:t>11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W </a:t>
            </a:r>
            <a:r>
              <a:rPr lang="en-US" sz="2000" dirty="0" smtClean="0">
                <a:latin typeface="Times New Roman"/>
                <a:cs typeface="Times New Roman"/>
              </a:rPr>
              <a:t>cm to be used for stability.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Stable in time </a:t>
            </a:r>
          </a:p>
        </p:txBody>
      </p:sp>
      <p:pic>
        <p:nvPicPr>
          <p:cNvPr id="8" name="Picture 1" descr="Schermata 05-2456795 alle 15.2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4037585" cy="2376264"/>
          </a:xfrm>
          <a:prstGeom prst="rect">
            <a:avLst/>
          </a:prstGeom>
        </p:spPr>
      </p:pic>
      <p:pic>
        <p:nvPicPr>
          <p:cNvPr id="9" name="Picture 4" descr="Schermata 05-2456795 alle 15.30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90" y="3933056"/>
            <a:ext cx="3728101" cy="24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5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 goal principali dei prossimi anni sono:</a:t>
            </a:r>
          </a:p>
          <a:p>
            <a:pPr lvl="1"/>
            <a:r>
              <a:rPr lang="it-IT" dirty="0" err="1" smtClean="0"/>
              <a:t>Running</a:t>
            </a:r>
            <a:r>
              <a:rPr lang="it-IT" dirty="0" smtClean="0"/>
              <a:t> del sistema presente 2015-2018</a:t>
            </a:r>
          </a:p>
          <a:p>
            <a:pPr lvl="1"/>
            <a:r>
              <a:rPr lang="it-IT" dirty="0" smtClean="0"/>
              <a:t>Sviluppo del </a:t>
            </a:r>
            <a:r>
              <a:rPr lang="it-IT" dirty="0" smtClean="0">
                <a:solidFill>
                  <a:srgbClr val="000090"/>
                </a:solidFill>
              </a:rPr>
              <a:t>rivelatore a GEM </a:t>
            </a:r>
            <a:r>
              <a:rPr lang="it-IT" dirty="0" smtClean="0"/>
              <a:t>per il 2018-2019</a:t>
            </a:r>
          </a:p>
          <a:p>
            <a:pPr lvl="2"/>
            <a:r>
              <a:rPr lang="it-IT" dirty="0" smtClean="0"/>
              <a:t>Sistema di potenza</a:t>
            </a:r>
          </a:p>
          <a:p>
            <a:pPr lvl="2"/>
            <a:r>
              <a:rPr lang="it-IT" dirty="0" smtClean="0"/>
              <a:t>Meccanica del rivelatore</a:t>
            </a:r>
          </a:p>
          <a:p>
            <a:pPr lvl="1"/>
            <a:r>
              <a:rPr lang="it-IT" dirty="0" smtClean="0"/>
              <a:t>Progettazione di un “futuro” </a:t>
            </a:r>
            <a:r>
              <a:rPr lang="it-IT" dirty="0" smtClean="0">
                <a:solidFill>
                  <a:srgbClr val="000090"/>
                </a:solidFill>
              </a:rPr>
              <a:t>rivelatore ad RPC </a:t>
            </a:r>
            <a:r>
              <a:rPr lang="it-IT" dirty="0" smtClean="0"/>
              <a:t>2022-2023</a:t>
            </a:r>
          </a:p>
          <a:p>
            <a:pPr lvl="2"/>
            <a:r>
              <a:rPr lang="it-IT" dirty="0" smtClean="0"/>
              <a:t>Leggero, sottile e che possa lavorare a tensioni inferiori</a:t>
            </a:r>
          </a:p>
          <a:p>
            <a:pPr lvl="2"/>
            <a:r>
              <a:rPr lang="it-IT" dirty="0" smtClean="0"/>
              <a:t>Pronto per il 2019 (dimostratore)</a:t>
            </a:r>
          </a:p>
          <a:p>
            <a:pPr lvl="2"/>
            <a:r>
              <a:rPr lang="it-IT" dirty="0" smtClean="0"/>
              <a:t>Test in laboratorio a Napoli per rivelatori con piccole gap e a bassa resistività</a:t>
            </a:r>
          </a:p>
          <a:p>
            <a:pPr lvl="1"/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Grazie a tutti per il lavoro originale e professionale svolto nel 2014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4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Organization Chart 2014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323528" y="1510897"/>
            <a:ext cx="8435997" cy="4294367"/>
            <a:chOff x="323528" y="260648"/>
            <a:chExt cx="8435997" cy="4294367"/>
          </a:xfrm>
        </p:grpSpPr>
        <p:sp>
          <p:nvSpPr>
            <p:cNvPr id="7" name="Rounded Rectangle 9"/>
            <p:cNvSpPr/>
            <p:nvPr/>
          </p:nvSpPr>
          <p:spPr>
            <a:xfrm>
              <a:off x="643963" y="3571900"/>
              <a:ext cx="1271391" cy="94787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DPG</a:t>
              </a:r>
              <a:endParaRPr lang="en-US" sz="1800" dirty="0" smtClean="0">
                <a:solidFill>
                  <a:prstClr val="white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Ocampo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P.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Verwilligen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" name="Rounded Rectangle 23"/>
            <p:cNvSpPr/>
            <p:nvPr/>
          </p:nvSpPr>
          <p:spPr>
            <a:xfrm>
              <a:off x="4843292" y="3584176"/>
              <a:ext cx="1523890" cy="963398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Technical Coordination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S.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Buontempo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A.Dimitrov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" name="Rectangle 4"/>
            <p:cNvSpPr/>
            <p:nvPr/>
          </p:nvSpPr>
          <p:spPr>
            <a:xfrm>
              <a:off x="2766845" y="1724578"/>
              <a:ext cx="3253619" cy="1003905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Project Manager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P. Paolucci</a:t>
              </a:r>
              <a:endPara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G. </a:t>
              </a:r>
              <a:r>
                <a:rPr lang="en-US" sz="1600" dirty="0" err="1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Pugliese</a:t>
              </a:r>
              <a:r>
                <a:rPr lang="en-US" sz="1600" dirty="0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 – M. </a:t>
              </a:r>
              <a:r>
                <a:rPr lang="en-US" sz="1600" dirty="0" err="1" smtClean="0">
                  <a:solidFill>
                    <a:srgbClr val="3366FF"/>
                  </a:solidFill>
                  <a:latin typeface="Times New Roman"/>
                  <a:cs typeface="Times New Roman"/>
                </a:rPr>
                <a:t>Tytgat</a:t>
              </a:r>
              <a:endParaRPr lang="en-US" sz="1600" dirty="0">
                <a:solidFill>
                  <a:srgbClr val="3366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0" name="Straight Connector 55"/>
            <p:cNvCxnSpPr>
              <a:stCxn id="9" idx="2"/>
              <a:endCxn id="7" idx="0"/>
            </p:cNvCxnSpPr>
            <p:nvPr/>
          </p:nvCxnSpPr>
          <p:spPr>
            <a:xfrm flipH="1">
              <a:off x="1279659" y="2728483"/>
              <a:ext cx="3113996" cy="843417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1"/>
            <p:cNvCxnSpPr>
              <a:stCxn id="9" idx="2"/>
              <a:endCxn id="17" idx="0"/>
            </p:cNvCxnSpPr>
            <p:nvPr/>
          </p:nvCxnSpPr>
          <p:spPr>
            <a:xfrm flipH="1">
              <a:off x="3355167" y="2728483"/>
              <a:ext cx="1038488" cy="832730"/>
            </a:xfrm>
            <a:prstGeom prst="line">
              <a:avLst/>
            </a:prstGeom>
            <a:ln w="1270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95"/>
            <p:cNvSpPr/>
            <p:nvPr/>
          </p:nvSpPr>
          <p:spPr>
            <a:xfrm>
              <a:off x="323528" y="1868790"/>
              <a:ext cx="2080380" cy="70878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Resource manager </a:t>
              </a:r>
              <a:r>
                <a:rPr lang="en-US" sz="14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H. </a:t>
              </a:r>
              <a:r>
                <a:rPr lang="en-US" sz="14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Hoorani</a:t>
              </a:r>
              <a:endParaRPr lang="en-US" sz="14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Connector 98"/>
            <p:cNvCxnSpPr>
              <a:stCxn id="9" idx="1"/>
              <a:endCxn id="12" idx="3"/>
            </p:cNvCxnSpPr>
            <p:nvPr/>
          </p:nvCxnSpPr>
          <p:spPr>
            <a:xfrm flipH="1" flipV="1">
              <a:off x="2403908" y="2223181"/>
              <a:ext cx="362937" cy="335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00"/>
            <p:cNvCxnSpPr>
              <a:stCxn id="9" idx="3"/>
              <a:endCxn id="19" idx="1"/>
            </p:cNvCxnSpPr>
            <p:nvPr/>
          </p:nvCxnSpPr>
          <p:spPr>
            <a:xfrm>
              <a:off x="6020464" y="2226531"/>
              <a:ext cx="269220" cy="412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4"/>
            <p:cNvCxnSpPr>
              <a:stCxn id="9" idx="2"/>
              <a:endCxn id="8" idx="0"/>
            </p:cNvCxnSpPr>
            <p:nvPr/>
          </p:nvCxnSpPr>
          <p:spPr>
            <a:xfrm>
              <a:off x="4393655" y="2728483"/>
              <a:ext cx="1211582" cy="855693"/>
            </a:xfrm>
            <a:prstGeom prst="line">
              <a:avLst/>
            </a:prstGeom>
            <a:ln w="1270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0"/>
            <p:cNvSpPr/>
            <p:nvPr/>
          </p:nvSpPr>
          <p:spPr>
            <a:xfrm>
              <a:off x="6938167" y="3596452"/>
              <a:ext cx="1336725" cy="958563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Upgrade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Coordinator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M.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Abbrescia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A. Sharma</a:t>
              </a:r>
              <a:endParaRPr lang="en-US" sz="1200" b="1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Rounded Rectangle 8"/>
            <p:cNvSpPr/>
            <p:nvPr/>
          </p:nvSpPr>
          <p:spPr>
            <a:xfrm>
              <a:off x="2674348" y="3561213"/>
              <a:ext cx="1361637" cy="9585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Run Coordinator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M. Maggi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A. </a:t>
              </a:r>
              <a:r>
                <a:rPr lang="en-US" sz="1200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Cimmino</a:t>
              </a:r>
              <a:endParaRPr lang="en-US" sz="1200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8" name="Straight Connector 58"/>
            <p:cNvCxnSpPr>
              <a:stCxn id="9" idx="2"/>
              <a:endCxn id="16" idx="0"/>
            </p:cNvCxnSpPr>
            <p:nvPr/>
          </p:nvCxnSpPr>
          <p:spPr>
            <a:xfrm>
              <a:off x="4393655" y="2728483"/>
              <a:ext cx="3212875" cy="867969"/>
            </a:xfrm>
            <a:prstGeom prst="line">
              <a:avLst/>
            </a:prstGeom>
            <a:ln w="1270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96"/>
            <p:cNvSpPr/>
            <p:nvPr/>
          </p:nvSpPr>
          <p:spPr>
            <a:xfrm>
              <a:off x="6289684" y="1673942"/>
              <a:ext cx="2469841" cy="1113417"/>
            </a:xfrm>
            <a:prstGeom prst="roundRect">
              <a:avLst/>
            </a:prstGeom>
            <a:solidFill>
              <a:srgbClr val="984807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Steering committee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W. Van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Doninck</a:t>
              </a: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, M.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Maggi</a:t>
              </a:r>
              <a:endParaRPr lang="en-US" sz="12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H.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Hoorani</a:t>
              </a: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,  A.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Colaleo</a:t>
              </a: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A. Sharma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(PM+DPM+RC+TC+DPG+UP)</a:t>
              </a:r>
              <a:endParaRPr lang="en-US" sz="1100" b="1" dirty="0" smtClean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Oval 94"/>
            <p:cNvSpPr/>
            <p:nvPr/>
          </p:nvSpPr>
          <p:spPr>
            <a:xfrm>
              <a:off x="2938029" y="275452"/>
              <a:ext cx="2895601" cy="979014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Institution Board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L. </a:t>
              </a:r>
              <a:r>
                <a:rPr lang="en-US" sz="1600" dirty="0" err="1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Litov</a:t>
              </a:r>
              <a:endParaRPr lang="en-US" sz="1600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Oval 104"/>
            <p:cNvSpPr/>
            <p:nvPr/>
          </p:nvSpPr>
          <p:spPr>
            <a:xfrm>
              <a:off x="455882" y="260648"/>
              <a:ext cx="1980112" cy="810622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Conference Committee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B. Pavlov</a:t>
              </a:r>
              <a:endParaRPr lang="en-US" sz="1600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22" name="Oval 106"/>
            <p:cNvSpPr/>
            <p:nvPr/>
          </p:nvSpPr>
          <p:spPr>
            <a:xfrm>
              <a:off x="6094371" y="279290"/>
              <a:ext cx="2479517" cy="810622"/>
            </a:xfrm>
            <a:prstGeom prst="ellipse">
              <a:avLst/>
            </a:prstGeom>
            <a:solidFill>
              <a:srgbClr val="0000FF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Times New Roman"/>
                  <a:cs typeface="Times New Roman"/>
                </a:rPr>
                <a:t>Editorial board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S. </a:t>
              </a:r>
              <a:r>
                <a:rPr lang="en-US" sz="1200" dirty="0" err="1" smtClean="0">
                  <a:solidFill>
                    <a:srgbClr val="FFFF00"/>
                  </a:solidFill>
                  <a:latin typeface="Calibri"/>
                </a:rPr>
                <a:t>Qian</a:t>
              </a: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, D. Piccolo,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srgbClr val="FFFF00"/>
                  </a:solidFill>
                  <a:latin typeface="Calibri"/>
                </a:rPr>
                <a:t>M. </a:t>
              </a:r>
              <a:r>
                <a:rPr lang="en-US" sz="1200" dirty="0" err="1" smtClean="0">
                  <a:solidFill>
                    <a:srgbClr val="FFFF00"/>
                  </a:solidFill>
                  <a:latin typeface="Calibri"/>
                </a:rPr>
                <a:t>Abbrescia</a:t>
              </a:r>
              <a:endParaRPr lang="en-US" sz="1200" dirty="0" smtClean="0">
                <a:solidFill>
                  <a:srgbClr val="FFFF00"/>
                </a:solidFill>
                <a:latin typeface="Calibri"/>
              </a:endParaRPr>
            </a:p>
          </p:txBody>
        </p:sp>
        <p:cxnSp>
          <p:nvCxnSpPr>
            <p:cNvPr id="23" name="Straight Connector 110"/>
            <p:cNvCxnSpPr>
              <a:stCxn id="20" idx="2"/>
              <a:endCxn id="21" idx="6"/>
            </p:cNvCxnSpPr>
            <p:nvPr/>
          </p:nvCxnSpPr>
          <p:spPr>
            <a:xfrm flipH="1" flipV="1">
              <a:off x="2435994" y="665959"/>
              <a:ext cx="502035" cy="9900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16"/>
            <p:cNvCxnSpPr>
              <a:stCxn id="20" idx="6"/>
              <a:endCxn id="22" idx="2"/>
            </p:cNvCxnSpPr>
            <p:nvPr/>
          </p:nvCxnSpPr>
          <p:spPr>
            <a:xfrm flipV="1">
              <a:off x="5833630" y="684601"/>
              <a:ext cx="260741" cy="80358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07"/>
            <p:cNvCxnSpPr>
              <a:stCxn id="20" idx="4"/>
              <a:endCxn id="9" idx="0"/>
            </p:cNvCxnSpPr>
            <p:nvPr/>
          </p:nvCxnSpPr>
          <p:spPr>
            <a:xfrm>
              <a:off x="4385830" y="1254466"/>
              <a:ext cx="7825" cy="470112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21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Attività 2013-2014</a:t>
            </a:r>
            <a:br>
              <a:rPr lang="it-IT" dirty="0" smtClean="0"/>
            </a:br>
            <a:r>
              <a:rPr lang="it-IT" dirty="0" smtClean="0"/>
              <a:t>Manutenzione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93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present system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15"/>
          <p:cNvSpPr/>
          <p:nvPr/>
        </p:nvSpPr>
        <p:spPr>
          <a:xfrm>
            <a:off x="4499992" y="3933056"/>
            <a:ext cx="4536504" cy="2697662"/>
          </a:xfrm>
          <a:prstGeom prst="rect">
            <a:avLst/>
          </a:prstGeom>
          <a:solidFill>
            <a:srgbClr val="FFFFFF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RPC present 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ystem 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b="1" dirty="0">
                <a:solidFill>
                  <a:srgbClr val="203B8D"/>
                </a:solidFill>
                <a:latin typeface="Times New Roman"/>
                <a:cs typeface="Times New Roman"/>
              </a:rPr>
              <a:t>Covers 0 &lt;</a:t>
            </a:r>
            <a:r>
              <a:rPr lang="en-US" sz="1600" b="1" dirty="0">
                <a:solidFill>
                  <a:srgbClr val="203B8D"/>
                </a:solidFill>
                <a:latin typeface="Symbol" charset="2"/>
                <a:cs typeface="Symbol" charset="2"/>
              </a:rPr>
              <a:t> |h | </a:t>
            </a:r>
            <a:r>
              <a:rPr lang="en-US" sz="1600" b="1" dirty="0">
                <a:solidFill>
                  <a:srgbClr val="203B8D"/>
                </a:solidFill>
                <a:latin typeface="Times New Roman"/>
                <a:cs typeface="Times New Roman"/>
              </a:rPr>
              <a:t>&lt; 1.6 </a:t>
            </a:r>
            <a:r>
              <a:rPr lang="en-GB" sz="1600" dirty="0">
                <a:solidFill>
                  <a:srgbClr val="203B8D"/>
                </a:solidFill>
              </a:rPr>
              <a:t> </a:t>
            </a:r>
            <a:r>
              <a:rPr lang="en-US" sz="1600" b="1" dirty="0">
                <a:solidFill>
                  <a:srgbClr val="203B8D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1056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chambers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dirty="0" smtClean="0">
                <a:latin typeface="Times New Roman"/>
                <a:cs typeface="Times New Roman"/>
              </a:rPr>
              <a:t>110,000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electronic channels </a:t>
            </a:r>
            <a:r>
              <a:rPr lang="en-US" sz="1400" dirty="0">
                <a:latin typeface="Times New Roman"/>
                <a:cs typeface="Times New Roman"/>
              </a:rPr>
              <a:t>and </a:t>
            </a:r>
            <a:r>
              <a:rPr lang="en-US" sz="1400" dirty="0" smtClean="0">
                <a:latin typeface="Times New Roman"/>
                <a:cs typeface="Times New Roman"/>
              </a:rPr>
              <a:t>3500 </a:t>
            </a:r>
            <a:r>
              <a:rPr lang="en-US" sz="1400" dirty="0">
                <a:latin typeface="Times New Roman"/>
                <a:cs typeface="Times New Roman"/>
              </a:rPr>
              <a:t>m</a:t>
            </a:r>
            <a:r>
              <a:rPr lang="en-US" sz="1400" baseline="30000" dirty="0">
                <a:latin typeface="Times New Roman"/>
                <a:cs typeface="Times New Roman"/>
              </a:rPr>
              <a:t>2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solidFill>
                  <a:srgbClr val="FF0906"/>
                </a:solidFill>
                <a:latin typeface="Times New Roman"/>
                <a:cs typeface="Times New Roman"/>
              </a:rPr>
              <a:t>of active area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Double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gaps gas chamber:</a:t>
            </a:r>
            <a:r>
              <a:rPr lang="en-US" sz="1400" dirty="0">
                <a:latin typeface="Times New Roman"/>
                <a:cs typeface="Times New Roman"/>
              </a:rPr>
              <a:t> 2 mm gas width 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Bakelite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bulk resistivity:    </a:t>
            </a:r>
            <a:r>
              <a:rPr lang="en-US" sz="1400" dirty="0">
                <a:latin typeface="Symbol" charset="2"/>
                <a:cs typeface="Symbol" charset="2"/>
              </a:rPr>
              <a:t>r</a:t>
            </a:r>
            <a:r>
              <a:rPr lang="en-US" sz="1400" dirty="0">
                <a:latin typeface="Times New Roman"/>
                <a:cs typeface="Times New Roman"/>
              </a:rPr>
              <a:t> = 2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- </a:t>
            </a:r>
            <a:r>
              <a:rPr lang="en-US" sz="1400" dirty="0">
                <a:latin typeface="Times New Roman"/>
                <a:cs typeface="Times New Roman"/>
              </a:rPr>
              <a:t>5 x 10</a:t>
            </a:r>
            <a:r>
              <a:rPr lang="en-US" sz="1400" baseline="30000" dirty="0">
                <a:latin typeface="Times New Roman"/>
                <a:cs typeface="Times New Roman"/>
              </a:rPr>
              <a:t>10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cm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-65" charset="2"/>
              </a:rPr>
              <a:t>Strip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-65" charset="2"/>
              </a:rPr>
              <a:t>width: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1 − 4 cm. </a:t>
            </a: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-65" charset="2"/>
              </a:rPr>
              <a:t>Gas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-65" charset="2"/>
              </a:rPr>
              <a:t>mixture: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C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2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H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2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F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4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  +  isoC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4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H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10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+  SF</a:t>
            </a: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6   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(40% of H)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1400" baseline="-25000" dirty="0">
                <a:latin typeface="Times New Roman"/>
                <a:cs typeface="Times New Roman"/>
                <a:sym typeface="Symbol" pitchFamily="-65" charset="2"/>
              </a:rPr>
              <a:t> 	 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        </a:t>
            </a:r>
            <a:r>
              <a:rPr lang="en-US" sz="1400" dirty="0" smtClean="0">
                <a:latin typeface="Times New Roman"/>
                <a:cs typeface="Times New Roman"/>
                <a:sym typeface="Symbol" pitchFamily="-65" charset="2"/>
              </a:rPr>
              <a:t>   95.2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%       4.5%          </a:t>
            </a:r>
            <a:r>
              <a:rPr lang="en-US" sz="1400" dirty="0" smtClean="0">
                <a:latin typeface="Times New Roman"/>
                <a:cs typeface="Times New Roman"/>
                <a:sym typeface="Symbol" pitchFamily="-65" charset="2"/>
              </a:rPr>
              <a:t>0.3</a:t>
            </a: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%</a:t>
            </a:r>
            <a:endParaRPr lang="en-US" sz="1400" baseline="-25000" dirty="0">
              <a:latin typeface="Times New Roman"/>
              <a:cs typeface="Times New Roman"/>
              <a:sym typeface="Symbol" pitchFamily="-65" charset="2"/>
            </a:endParaRPr>
          </a:p>
          <a:p>
            <a:pPr marL="285750" indent="-285750" eaLnBrk="0" hangingPunct="0">
              <a:lnSpc>
                <a:spcPct val="70000"/>
              </a:lnSpc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  <a:sym typeface="Symbol" pitchFamily="-65" charset="2"/>
              </a:rPr>
              <a:t> Operated in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-65" charset="2"/>
              </a:rPr>
              <a:t>avalanche mode </a:t>
            </a:r>
            <a:r>
              <a:rPr lang="en-US" sz="1400" b="1" dirty="0" smtClean="0">
                <a:solidFill>
                  <a:srgbClr val="FF4040"/>
                </a:solidFill>
                <a:latin typeface="Times New Roman"/>
                <a:cs typeface="Times New Roman"/>
              </a:rPr>
              <a:t> </a:t>
            </a:r>
            <a:endParaRPr lang="en-US" sz="1400" b="1" dirty="0">
              <a:solidFill>
                <a:srgbClr val="FF0000"/>
              </a:solidFill>
              <a:latin typeface="Times New Roman"/>
              <a:cs typeface="Times New Roman"/>
              <a:sym typeface="Symbol" pitchFamily="-65" charset="2"/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323528" y="3963910"/>
            <a:ext cx="4032448" cy="1038233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AU" b="1" dirty="0" smtClean="0">
                <a:latin typeface="Times New Roman"/>
                <a:cs typeface="Times New Roman"/>
              </a:rPr>
              <a:t>CMS muon </a:t>
            </a:r>
            <a:r>
              <a:rPr lang="en-AU" b="1" dirty="0" smtClean="0">
                <a:latin typeface="Times New Roman"/>
                <a:cs typeface="Times New Roman"/>
              </a:rPr>
              <a:t>upgrade</a:t>
            </a:r>
          </a:p>
          <a:p>
            <a:pPr algn="just">
              <a:lnSpc>
                <a:spcPct val="90000"/>
              </a:lnSpc>
            </a:pPr>
            <a:endParaRPr lang="it-IT" b="1" dirty="0" smtClean="0">
              <a:latin typeface="Times New Roman"/>
              <a:cs typeface="Times New Roman"/>
            </a:endParaRPr>
          </a:p>
          <a:p>
            <a:pPr marL="285750" indent="-285750" algn="just">
              <a:lnSpc>
                <a:spcPct val="90000"/>
              </a:lnSpc>
              <a:buFont typeface="Arial"/>
              <a:buChar char="•"/>
            </a:pPr>
            <a:r>
              <a:rPr lang="en-GB" sz="1600" dirty="0" smtClean="0">
                <a:latin typeface="Times New Roman"/>
                <a:cs typeface="Times New Roman"/>
              </a:rPr>
              <a:t>Completion </a:t>
            </a:r>
            <a:r>
              <a:rPr lang="en-GB" sz="1600" dirty="0">
                <a:latin typeface="Times New Roman"/>
                <a:cs typeface="Times New Roman"/>
              </a:rPr>
              <a:t>of </a:t>
            </a:r>
            <a:r>
              <a:rPr lang="en-GB" sz="1600" b="1" dirty="0">
                <a:solidFill>
                  <a:srgbClr val="FF0906"/>
                </a:solidFill>
                <a:latin typeface="Times New Roman"/>
                <a:cs typeface="Times New Roman"/>
              </a:rPr>
              <a:t>the 4</a:t>
            </a:r>
            <a:r>
              <a:rPr lang="en-GB" sz="1600" b="1" baseline="30000" dirty="0">
                <a:solidFill>
                  <a:srgbClr val="FF0906"/>
                </a:solidFill>
                <a:latin typeface="Times New Roman"/>
                <a:cs typeface="Times New Roman"/>
              </a:rPr>
              <a:t>th</a:t>
            </a:r>
            <a:r>
              <a:rPr lang="en-GB" sz="1600" b="1" dirty="0">
                <a:solidFill>
                  <a:srgbClr val="FF0906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smtClean="0">
                <a:solidFill>
                  <a:srgbClr val="FF0906"/>
                </a:solidFill>
                <a:latin typeface="Times New Roman"/>
                <a:cs typeface="Times New Roman"/>
              </a:rPr>
              <a:t>station in 2013-14: </a:t>
            </a:r>
          </a:p>
          <a:p>
            <a:pPr algn="just">
              <a:lnSpc>
                <a:spcPct val="90000"/>
              </a:lnSpc>
            </a:pPr>
            <a:r>
              <a:rPr lang="en-GB" sz="1600" dirty="0">
                <a:solidFill>
                  <a:srgbClr val="FF0906"/>
                </a:solidFill>
                <a:latin typeface="Times New Roman"/>
                <a:cs typeface="Times New Roman"/>
              </a:rPr>
              <a:t> </a:t>
            </a:r>
            <a:r>
              <a:rPr lang="en-GB" sz="1600" dirty="0" smtClean="0">
                <a:solidFill>
                  <a:srgbClr val="FF0906"/>
                </a:solidFill>
                <a:latin typeface="Times New Roman"/>
                <a:cs typeface="Times New Roman"/>
              </a:rPr>
              <a:t>     144 chambers</a:t>
            </a:r>
            <a:endParaRPr lang="en-GB" sz="1600" dirty="0">
              <a:latin typeface="Times New Roman"/>
              <a:cs typeface="Times New Roman"/>
            </a:endParaRPr>
          </a:p>
        </p:txBody>
      </p:sp>
      <p:pic>
        <p:nvPicPr>
          <p:cNvPr id="11" name="Immagine 10" descr="Schermata 2015-01-02 alle 20.14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8912" cy="2640405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59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2013-2014 </a:t>
            </a:r>
            <a:r>
              <a:rPr lang="it-IT" dirty="0" err="1" smtClean="0"/>
              <a:t>actvities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9"/>
          <p:cNvSpPr txBox="1"/>
          <p:nvPr/>
        </p:nvSpPr>
        <p:spPr>
          <a:xfrm>
            <a:off x="1259632" y="48598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/>
                <a:cs typeface="Times New Roman"/>
              </a:rPr>
              <a:t>2011</a:t>
            </a:r>
            <a:endParaRPr lang="en-GB" b="1" dirty="0">
              <a:latin typeface="Times New Roman"/>
              <a:cs typeface="Times New Roman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3779912" y="48598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/>
                <a:cs typeface="Times New Roman"/>
              </a:rPr>
              <a:t>2012</a:t>
            </a:r>
            <a:endParaRPr lang="en-GB" b="1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13"/>
          <p:cNvCxnSpPr/>
          <p:nvPr/>
        </p:nvCxnSpPr>
        <p:spPr>
          <a:xfrm>
            <a:off x="4499992" y="5075892"/>
            <a:ext cx="936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4"/>
          <p:cNvCxnSpPr/>
          <p:nvPr/>
        </p:nvCxnSpPr>
        <p:spPr>
          <a:xfrm>
            <a:off x="2843807" y="5075892"/>
            <a:ext cx="900086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5"/>
          <p:cNvCxnSpPr/>
          <p:nvPr/>
        </p:nvCxnSpPr>
        <p:spPr>
          <a:xfrm>
            <a:off x="2051720" y="507589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/>
          <p:cNvCxnSpPr/>
          <p:nvPr/>
        </p:nvCxnSpPr>
        <p:spPr>
          <a:xfrm>
            <a:off x="467544" y="5075892"/>
            <a:ext cx="792088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Shape 9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5496" y="1916832"/>
            <a:ext cx="5328592" cy="302433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724128" y="1340768"/>
            <a:ext cx="2937636" cy="175432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RPC Maintenance 2013-2014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Power system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DAQ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Front-end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Gas leak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Fully recovered now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580112" y="3579981"/>
            <a:ext cx="3312368" cy="25853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Area 4000 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8.000 m</a:t>
            </a:r>
            <a:r>
              <a:rPr lang="en-US" baseline="30000" dirty="0" smtClean="0"/>
              <a:t>2</a:t>
            </a:r>
            <a:r>
              <a:rPr lang="en-US" dirty="0" smtClean="0"/>
              <a:t> di gap</a:t>
            </a:r>
          </a:p>
          <a:p>
            <a:r>
              <a:rPr lang="en-US" dirty="0" smtClean="0"/>
              <a:t>18.540	Gas connections</a:t>
            </a:r>
          </a:p>
          <a:p>
            <a:r>
              <a:rPr lang="en-US" dirty="0" smtClean="0"/>
              <a:t>840 	HV channels</a:t>
            </a:r>
          </a:p>
          <a:p>
            <a:r>
              <a:rPr lang="en-US" dirty="0" smtClean="0"/>
              <a:t>20 km	HV cable</a:t>
            </a:r>
          </a:p>
          <a:p>
            <a:r>
              <a:rPr lang="en-US" dirty="0" smtClean="0"/>
              <a:t>8.000 	HV connectors</a:t>
            </a:r>
          </a:p>
          <a:p>
            <a:r>
              <a:rPr lang="en-US" dirty="0" smtClean="0"/>
              <a:t>120.000	strips</a:t>
            </a:r>
          </a:p>
          <a:p>
            <a:r>
              <a:rPr lang="en-US" dirty="0" smtClean="0"/>
              <a:t>6.448	front-end boards </a:t>
            </a:r>
          </a:p>
          <a:p>
            <a:r>
              <a:rPr lang="en-US" dirty="0" smtClean="0"/>
              <a:t>934	Distribution 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7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15-01-05 alle 12.2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15-01-05 alle 12.3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P. Paolucci (CMS group of Napoli) - Jan 2015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56F27-1915-4037-976A-7F8E0BFC7C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655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FF584E-9634-4A07-ADA2-2FA5BBA2A2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F3BBE-E034-4243-AD10-4B09D6635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9C8B4F3-8BBD-4860-9F7D-DA5A76CBBF8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94268</TotalTime>
  <Words>2079</Words>
  <Application>Microsoft Macintosh PowerPoint</Application>
  <PresentationFormat>Presentazione su schermo (4:3)</PresentationFormat>
  <Paragraphs>409</Paragraphs>
  <Slides>32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Personalizza struttura</vt:lpstr>
      <vt:lpstr>Presentazione di PowerPoint</vt:lpstr>
      <vt:lpstr>Gruppo di Napoli</vt:lpstr>
      <vt:lpstr>RPC project </vt:lpstr>
      <vt:lpstr>Organization Chart 2014</vt:lpstr>
      <vt:lpstr>Attività 2013-2014 Manutenzione</vt:lpstr>
      <vt:lpstr>RPC present system</vt:lpstr>
      <vt:lpstr>2013-2014 actvities</vt:lpstr>
      <vt:lpstr>Presentazione di PowerPoint</vt:lpstr>
      <vt:lpstr>Presentazione di PowerPoint</vt:lpstr>
      <vt:lpstr>Attività 2013-2014 Upgrade RE4</vt:lpstr>
      <vt:lpstr>Muon system</vt:lpstr>
      <vt:lpstr>Upgrade phase I - RE4</vt:lpstr>
      <vt:lpstr>Presentazione di PowerPoint</vt:lpstr>
      <vt:lpstr>RE4 – chamber construction</vt:lpstr>
      <vt:lpstr>Presentazione di PowerPoint</vt:lpstr>
      <vt:lpstr>Presentazione di PowerPoint</vt:lpstr>
      <vt:lpstr>Upgrade Phase II GEM and iRPC</vt:lpstr>
      <vt:lpstr>Muon system</vt:lpstr>
      <vt:lpstr>High eta region</vt:lpstr>
      <vt:lpstr>Muon system Upgrade</vt:lpstr>
      <vt:lpstr>Where we arrived in the 2013</vt:lpstr>
      <vt:lpstr>GEM upgrade</vt:lpstr>
      <vt:lpstr>Extrapolation to HL-LHC</vt:lpstr>
      <vt:lpstr>RPC history</vt:lpstr>
      <vt:lpstr>From phase I (RE4) to phase II</vt:lpstr>
      <vt:lpstr>From Phase I (RE4) to phase II</vt:lpstr>
      <vt:lpstr>Multigap bakelite (Korea)</vt:lpstr>
      <vt:lpstr>Glass RPC</vt:lpstr>
      <vt:lpstr>Glass RPC test beam</vt:lpstr>
      <vt:lpstr>Eco-gas studies</vt:lpstr>
      <vt:lpstr>RE4 test at GIF &amp; GIF++</vt:lpstr>
      <vt:lpstr>Conclusioni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Pierluigi Paolucci</cp:lastModifiedBy>
  <cp:revision>916</cp:revision>
  <cp:lastPrinted>2012-06-28T06:56:40Z</cp:lastPrinted>
  <dcterms:created xsi:type="dcterms:W3CDTF">2009-03-14T08:38:23Z</dcterms:created>
  <dcterms:modified xsi:type="dcterms:W3CDTF">2015-01-05T19:33:52Z</dcterms:modified>
</cp:coreProperties>
</file>