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1" r:id="rId4"/>
    <p:sldId id="258" r:id="rId5"/>
    <p:sldId id="274" r:id="rId6"/>
    <p:sldId id="272" r:id="rId7"/>
    <p:sldId id="259" r:id="rId8"/>
    <p:sldId id="260" r:id="rId9"/>
    <p:sldId id="268" r:id="rId10"/>
    <p:sldId id="267" r:id="rId11"/>
    <p:sldId id="266" r:id="rId12"/>
    <p:sldId id="265" r:id="rId13"/>
    <p:sldId id="273" r:id="rId14"/>
    <p:sldId id="269" r:id="rId15"/>
    <p:sldId id="270" r:id="rId16"/>
    <p:sldId id="271" r:id="rId17"/>
    <p:sldId id="263" r:id="rId18"/>
    <p:sldId id="264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FF8-2417-8B4D-AA70-19FC848E84E4}" type="datetimeFigureOut">
              <a:rPr lang="it-IT" smtClean="0"/>
              <a:t>06/01/15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620B4-DC79-8941-BCBC-FDD1AF53B10F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82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049A-223A-8D4D-9A7A-DEAB85CBB9B7}" type="datetimeFigureOut">
              <a:rPr lang="it-IT" smtClean="0"/>
              <a:t>06/01/15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DAFC7-2754-C94E-BD3A-7654999200BF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90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, immagine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‹n.›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Atlas: Upgrade Phase I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Massimo Della </a:t>
            </a:r>
            <a:r>
              <a:rPr lang="en-GB" dirty="0" err="1" smtClean="0"/>
              <a:t>Pietra</a:t>
            </a:r>
            <a:endParaRPr lang="en-GB" dirty="0"/>
          </a:p>
        </p:txBody>
      </p:sp>
      <p:pic>
        <p:nvPicPr>
          <p:cNvPr id="5" name="Immagine 4" descr="ATLAS_LE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594" y="2181538"/>
            <a:ext cx="6317155" cy="38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@ </a:t>
            </a:r>
            <a:r>
              <a:rPr lang="en-GB" dirty="0" err="1" smtClean="0"/>
              <a:t>TestBeams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Intense activity in 2014:</a:t>
            </a:r>
          </a:p>
          <a:p>
            <a:pPr lvl="1"/>
            <a:r>
              <a:rPr lang="en-GB" dirty="0" smtClean="0"/>
              <a:t>Three test beams campaigns:</a:t>
            </a:r>
          </a:p>
          <a:p>
            <a:pPr lvl="2"/>
            <a:r>
              <a:rPr lang="en-GB" dirty="0" smtClean="0"/>
              <a:t>August @T9</a:t>
            </a:r>
          </a:p>
          <a:p>
            <a:pPr lvl="2"/>
            <a:r>
              <a:rPr lang="en-GB" dirty="0" smtClean="0"/>
              <a:t>September @T10</a:t>
            </a:r>
          </a:p>
          <a:p>
            <a:pPr lvl="2"/>
            <a:r>
              <a:rPr lang="en-GB" dirty="0" smtClean="0"/>
              <a:t>October @ H6</a:t>
            </a:r>
          </a:p>
          <a:p>
            <a:pPr lvl="2"/>
            <a:r>
              <a:rPr lang="en-GB" dirty="0" smtClean="0"/>
              <a:t>November – December @ H4 (B Field)</a:t>
            </a:r>
          </a:p>
          <a:p>
            <a:pPr lvl="1"/>
            <a:r>
              <a:rPr lang="en-GB" dirty="0" smtClean="0"/>
              <a:t>Two full size prototypes MSW1 and MSW2</a:t>
            </a:r>
          </a:p>
          <a:p>
            <a:pPr lvl="1"/>
            <a:r>
              <a:rPr lang="en-GB" dirty="0" smtClean="0"/>
              <a:t>Two different readout electronics</a:t>
            </a:r>
          </a:p>
          <a:p>
            <a:pPr lvl="1"/>
            <a:r>
              <a:rPr lang="en-GB" dirty="0" smtClean="0"/>
              <a:t>MM </a:t>
            </a:r>
            <a:r>
              <a:rPr lang="en-GB" dirty="0" err="1" smtClean="0"/>
              <a:t>hodoscope</a:t>
            </a:r>
            <a:r>
              <a:rPr lang="en-GB" dirty="0" smtClean="0"/>
              <a:t> for tracking reference</a:t>
            </a:r>
          </a:p>
          <a:p>
            <a:pPr lvl="1"/>
            <a:r>
              <a:rPr lang="en-GB" dirty="0" smtClean="0"/>
              <a:t>Naples involved both to data taking and analysis </a:t>
            </a:r>
          </a:p>
          <a:p>
            <a:pPr lvl="2"/>
            <a:r>
              <a:rPr lang="en-GB" dirty="0" smtClean="0"/>
              <a:t>(</a:t>
            </a:r>
            <a:r>
              <a:rPr lang="en-GB" dirty="0" err="1" smtClean="0"/>
              <a:t>Givi</a:t>
            </a:r>
            <a:r>
              <a:rPr lang="en-GB" dirty="0" smtClean="0"/>
              <a:t>, C. Di </a:t>
            </a:r>
            <a:r>
              <a:rPr lang="en-GB" dirty="0" err="1" smtClean="0"/>
              <a:t>Donato</a:t>
            </a:r>
            <a:r>
              <a:rPr lang="en-GB" dirty="0" smtClean="0"/>
              <a:t>, V. </a:t>
            </a:r>
            <a:r>
              <a:rPr lang="en-GB" dirty="0" err="1" smtClean="0"/>
              <a:t>Canale</a:t>
            </a:r>
            <a:r>
              <a:rPr lang="en-GB" dirty="0" smtClean="0"/>
              <a:t>, R. Del </a:t>
            </a:r>
            <a:r>
              <a:rPr lang="en-GB" dirty="0" err="1" smtClean="0"/>
              <a:t>Burgo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@ Test Beams: Spatial Resolution</a:t>
            </a:r>
            <a:endParaRPr lang="en-GB" dirty="0"/>
          </a:p>
        </p:txBody>
      </p:sp>
      <p:pic>
        <p:nvPicPr>
          <p:cNvPr id="17" name="Segnaposto contenuto 1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7" r="2637"/>
          <a:stretch/>
        </p:blipFill>
        <p:spPr>
          <a:xfrm>
            <a:off x="3290558" y="1960705"/>
            <a:ext cx="2622377" cy="2650935"/>
          </a:xfrm>
        </p:spPr>
      </p:pic>
      <p:pic>
        <p:nvPicPr>
          <p:cNvPr id="26" name="Segnaposto contenuto 2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4" r="-1634"/>
          <a:stretch/>
        </p:blipFill>
        <p:spPr>
          <a:xfrm>
            <a:off x="5912935" y="2070776"/>
            <a:ext cx="2945315" cy="2487304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11</a:t>
            </a:fld>
            <a:endParaRPr lang="en-US"/>
          </a:p>
        </p:txBody>
      </p:sp>
      <p:sp>
        <p:nvSpPr>
          <p:cNvPr id="27" name="Segnaposto contenuto 10"/>
          <p:cNvSpPr txBox="1">
            <a:spLocks/>
          </p:cNvSpPr>
          <p:nvPr/>
        </p:nvSpPr>
        <p:spPr>
          <a:xfrm>
            <a:off x="403411" y="2151063"/>
            <a:ext cx="2887147" cy="2772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/>
              <a:t>Precision coordinate resolution </a:t>
            </a:r>
            <a:r>
              <a:rPr lang="en-GB" sz="2000" dirty="0"/>
              <a:t>of ~ </a:t>
            </a:r>
            <a:r>
              <a:rPr lang="en-GB" sz="2000" dirty="0" smtClean="0"/>
              <a:t>74 </a:t>
            </a:r>
            <a:r>
              <a:rPr lang="en-GB" sz="2000" dirty="0" err="1" smtClean="0"/>
              <a:t>μm</a:t>
            </a:r>
            <a:r>
              <a:rPr lang="en-GB" sz="2000" dirty="0" smtClean="0"/>
              <a:t> as expected from small prototypes with a pitch </a:t>
            </a:r>
            <a:r>
              <a:rPr lang="en-GB" sz="2000" dirty="0" smtClean="0"/>
              <a:t>of </a:t>
            </a:r>
            <a:r>
              <a:rPr lang="en-GB" sz="2000" dirty="0"/>
              <a:t>415  </a:t>
            </a:r>
            <a:r>
              <a:rPr lang="en-GB" sz="2000"/>
              <a:t>μm</a:t>
            </a:r>
            <a:endParaRPr lang="en-GB" sz="2000" dirty="0" smtClean="0"/>
          </a:p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>
                <a:solidFill>
                  <a:schemeClr val="tx1"/>
                </a:solidFill>
              </a:rPr>
              <a:t>Second coordinate measurement obtained from stereo-strip </a:t>
            </a:r>
            <a:r>
              <a:rPr lang="en-GB" sz="2000" dirty="0">
                <a:solidFill>
                  <a:schemeClr val="tx1"/>
                </a:solidFill>
              </a:rPr>
              <a:t>~ </a:t>
            </a:r>
            <a:r>
              <a:rPr lang="en-GB" sz="2000" dirty="0" smtClean="0">
                <a:solidFill>
                  <a:schemeClr val="tx1"/>
                </a:solidFill>
              </a:rPr>
              <a:t>2.2 mm compatible with simulation </a:t>
            </a:r>
            <a:r>
              <a:rPr lang="en-GB" sz="2000" dirty="0" err="1" smtClean="0">
                <a:solidFill>
                  <a:schemeClr val="tx1"/>
                </a:solidFill>
              </a:rPr>
              <a:t>σ</a:t>
            </a:r>
            <a:r>
              <a:rPr lang="en-GB" sz="2000" baseline="-25000" dirty="0" err="1" smtClean="0">
                <a:solidFill>
                  <a:schemeClr val="tx1"/>
                </a:solidFill>
              </a:rPr>
              <a:t>φ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≈ 27 </a:t>
            </a:r>
            <a:r>
              <a:rPr lang="en-GB" sz="2000" dirty="0" err="1" smtClean="0">
                <a:solidFill>
                  <a:schemeClr val="tx1"/>
                </a:solidFill>
              </a:rPr>
              <a:t>σ</a:t>
            </a:r>
            <a:r>
              <a:rPr lang="en-GB" sz="2000" baseline="-25000" dirty="0" err="1" smtClean="0">
                <a:solidFill>
                  <a:schemeClr val="tx1"/>
                </a:solidFill>
              </a:rPr>
              <a:t>η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850" y="4970220"/>
            <a:ext cx="6656028" cy="14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45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uTPC_BField_sket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947" y="2546052"/>
            <a:ext cx="2891325" cy="179595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MM @Test Beams: B Field – Lorentz angle</a:t>
            </a:r>
            <a:endParaRPr lang="en-GB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6705885" y="2380695"/>
            <a:ext cx="2347738" cy="2071806"/>
            <a:chOff x="5452534" y="0"/>
            <a:chExt cx="3928533" cy="4030982"/>
          </a:xfrm>
        </p:grpSpPr>
        <p:pic>
          <p:nvPicPr>
            <p:cNvPr id="9" name="Picture 6" descr="Screen Shot 2014-12-02 at 2.16.27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2534" y="0"/>
              <a:ext cx="3928533" cy="4030982"/>
            </a:xfrm>
            <a:prstGeom prst="rect">
              <a:avLst/>
            </a:prstGeom>
          </p:spPr>
        </p:pic>
        <p:cxnSp>
          <p:nvCxnSpPr>
            <p:cNvPr id="10" name="Straight Arrow Connector 15"/>
            <p:cNvCxnSpPr/>
            <p:nvPr/>
          </p:nvCxnSpPr>
          <p:spPr>
            <a:xfrm flipH="1" flipV="1">
              <a:off x="6849533" y="1811867"/>
              <a:ext cx="16934" cy="17018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7" descr="Screen Shot 2014-12-09 at 12.01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33" y="2199656"/>
            <a:ext cx="4259327" cy="4158713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5074364" y="4518550"/>
            <a:ext cx="3053004" cy="2072449"/>
            <a:chOff x="5841999" y="4140200"/>
            <a:chExt cx="3666068" cy="2515920"/>
          </a:xfrm>
        </p:grpSpPr>
        <p:pic>
          <p:nvPicPr>
            <p:cNvPr id="12" name="Picture 13" descr="Screen Shot 2014-12-08 at 11.57.4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1999" y="4140200"/>
              <a:ext cx="3218217" cy="2515920"/>
            </a:xfrm>
            <a:prstGeom prst="rect">
              <a:avLst/>
            </a:prstGeom>
          </p:spPr>
        </p:pic>
        <p:cxnSp>
          <p:nvCxnSpPr>
            <p:cNvPr id="13" name="Straight Arrow Connector 20"/>
            <p:cNvCxnSpPr/>
            <p:nvPr/>
          </p:nvCxnSpPr>
          <p:spPr>
            <a:xfrm flipH="1" flipV="1">
              <a:off x="5909733" y="5266267"/>
              <a:ext cx="3598334" cy="33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"/>
            <p:cNvCxnSpPr/>
            <p:nvPr/>
          </p:nvCxnSpPr>
          <p:spPr>
            <a:xfrm flipH="1">
              <a:off x="7137400" y="5266267"/>
              <a:ext cx="110067" cy="245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"/>
            <p:cNvCxnSpPr/>
            <p:nvPr/>
          </p:nvCxnSpPr>
          <p:spPr>
            <a:xfrm flipH="1">
              <a:off x="7327899" y="5283201"/>
              <a:ext cx="110067" cy="245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2"/>
            <p:cNvCxnSpPr/>
            <p:nvPr/>
          </p:nvCxnSpPr>
          <p:spPr>
            <a:xfrm flipH="1">
              <a:off x="7607304" y="5291662"/>
              <a:ext cx="110067" cy="245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 flipH="1">
              <a:off x="7759704" y="5291656"/>
              <a:ext cx="110067" cy="2455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3"/>
            <p:cNvGrpSpPr/>
            <p:nvPr/>
          </p:nvGrpSpPr>
          <p:grpSpPr>
            <a:xfrm>
              <a:off x="8068733" y="4583671"/>
              <a:ext cx="341950" cy="547129"/>
              <a:chOff x="8068733" y="4583671"/>
              <a:chExt cx="341950" cy="547129"/>
            </a:xfrm>
          </p:grpSpPr>
          <p:sp>
            <p:nvSpPr>
              <p:cNvPr id="19" name="Oval 8"/>
              <p:cNvSpPr/>
              <p:nvPr/>
            </p:nvSpPr>
            <p:spPr>
              <a:xfrm>
                <a:off x="8068733" y="4817533"/>
                <a:ext cx="313267" cy="313267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9"/>
              <p:cNvSpPr/>
              <p:nvPr/>
            </p:nvSpPr>
            <p:spPr>
              <a:xfrm>
                <a:off x="8170335" y="4910665"/>
                <a:ext cx="118533" cy="11853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10"/>
              <p:cNvSpPr txBox="1"/>
              <p:nvPr/>
            </p:nvSpPr>
            <p:spPr>
              <a:xfrm>
                <a:off x="8111068" y="4583671"/>
                <a:ext cx="2996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/>
                  <a:t>B</a:t>
                </a:r>
                <a:endParaRPr lang="en-US" sz="1200" b="1" i="1" dirty="0"/>
              </a:p>
            </p:txBody>
          </p:sp>
        </p:grpSp>
        <p:sp>
          <p:nvSpPr>
            <p:cNvPr id="22" name="TextBox 24"/>
            <p:cNvSpPr txBox="1"/>
            <p:nvPr/>
          </p:nvSpPr>
          <p:spPr>
            <a:xfrm>
              <a:off x="7752184" y="5277765"/>
              <a:ext cx="3450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e</a:t>
              </a:r>
              <a:r>
                <a:rPr lang="en-US" sz="1200" i="1" baseline="30000" dirty="0" smtClean="0"/>
                <a:t>-</a:t>
              </a:r>
              <a:endParaRPr lang="en-US" sz="1200" i="1" dirty="0"/>
            </a:p>
          </p:txBody>
        </p:sp>
      </p:grp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4298" y="1721147"/>
            <a:ext cx="6466127" cy="824905"/>
          </a:xfrm>
        </p:spPr>
        <p:txBody>
          <a:bodyPr/>
          <a:lstStyle/>
          <a:p>
            <a:r>
              <a:rPr lang="en-GB" dirty="0" smtClean="0"/>
              <a:t>Good agreement between data and simulation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78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R&amp;D Activity @Naples  (RD51)</a:t>
            </a:r>
            <a:endParaRPr lang="en-GB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682587" y="1949343"/>
            <a:ext cx="3811059" cy="430222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Study of many MM performances with different gas mixtures also varying pressure:</a:t>
            </a:r>
          </a:p>
          <a:p>
            <a:pPr lvl="1"/>
            <a:r>
              <a:rPr lang="en-GB" dirty="0" smtClean="0"/>
              <a:t>Transparency</a:t>
            </a:r>
          </a:p>
          <a:p>
            <a:pPr lvl="1"/>
            <a:r>
              <a:rPr lang="en-GB" dirty="0" smtClean="0"/>
              <a:t>Gain</a:t>
            </a:r>
          </a:p>
          <a:p>
            <a:pPr lvl="1"/>
            <a:r>
              <a:rPr lang="en-GB" dirty="0" smtClean="0"/>
              <a:t>Drift velocity</a:t>
            </a:r>
          </a:p>
          <a:p>
            <a:pPr lvl="1"/>
            <a:r>
              <a:rPr lang="en-GB" dirty="0" smtClean="0"/>
              <a:t>Spatial resolution</a:t>
            </a:r>
          </a:p>
          <a:p>
            <a:r>
              <a:rPr lang="en-GB" dirty="0" smtClean="0"/>
              <a:t>Study of a first prototype of a MM with resistive pixels for high rate applications</a:t>
            </a:r>
          </a:p>
          <a:p>
            <a:pPr lvl="1"/>
            <a:r>
              <a:rPr lang="en-GB" dirty="0" smtClean="0"/>
              <a:t>Prototype ordered @ CERN workshop</a:t>
            </a:r>
          </a:p>
          <a:p>
            <a:pPr lvl="1"/>
            <a:r>
              <a:rPr lang="en-GB" dirty="0" smtClean="0"/>
              <a:t>dimension of pixels</a:t>
            </a:r>
          </a:p>
          <a:p>
            <a:pPr lvl="1"/>
            <a:r>
              <a:rPr lang="en-GB" dirty="0" smtClean="0"/>
              <a:t>signals routing</a:t>
            </a:r>
          </a:p>
          <a:p>
            <a:pPr lvl="1"/>
            <a:r>
              <a:rPr lang="en-GB" dirty="0" smtClean="0"/>
              <a:t>resistive pattern 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13</a:t>
            </a:fld>
            <a:endParaRPr lang="en-US"/>
          </a:p>
        </p:txBody>
      </p:sp>
      <p:pic>
        <p:nvPicPr>
          <p:cNvPr id="8" name="Immagine 4" descr="foto 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2952" y="1756110"/>
            <a:ext cx="3565460" cy="3762401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4780546" y="4626894"/>
            <a:ext cx="4224233" cy="18774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dirty="0"/>
              <a:t> </a:t>
            </a:r>
            <a:r>
              <a:rPr lang="it-IT" dirty="0" smtClean="0"/>
              <a:t> MM2D </a:t>
            </a:r>
            <a:r>
              <a:rPr lang="it-IT" dirty="0" err="1"/>
              <a:t>c</a:t>
            </a:r>
            <a:r>
              <a:rPr lang="it-IT" dirty="0" err="1" smtClean="0"/>
              <a:t>hambers</a:t>
            </a:r>
            <a:r>
              <a:rPr lang="it-IT" dirty="0" smtClean="0"/>
              <a:t>: X Y </a:t>
            </a:r>
          </a:p>
          <a:p>
            <a:pPr lvl="1">
              <a:buFont typeface="Arial"/>
              <a:buChar char="•"/>
            </a:pPr>
            <a:r>
              <a:rPr lang="it-IT" sz="1600" dirty="0" smtClean="0"/>
              <a:t>(10x10 cm</a:t>
            </a:r>
            <a:r>
              <a:rPr lang="it-IT" sz="1600" baseline="30000" dirty="0" smtClean="0"/>
              <a:t>2</a:t>
            </a:r>
            <a:r>
              <a:rPr lang="it-IT" sz="1600" dirty="0" smtClean="0"/>
              <a:t>, strip </a:t>
            </a:r>
            <a:r>
              <a:rPr lang="it-IT" sz="1600" dirty="0" err="1" smtClean="0"/>
              <a:t>pitch</a:t>
            </a:r>
            <a:r>
              <a:rPr lang="it-IT" sz="1600" dirty="0" smtClean="0"/>
              <a:t> 250 </a:t>
            </a:r>
            <a:r>
              <a:rPr lang="it-IT" sz="1600" dirty="0" err="1" smtClean="0">
                <a:latin typeface="Symbol" charset="2"/>
                <a:cs typeface="Symbol" charset="2"/>
              </a:rPr>
              <a:t>u</a:t>
            </a:r>
            <a:r>
              <a:rPr lang="it-IT" sz="1600" dirty="0" err="1" smtClean="0"/>
              <a:t>m</a:t>
            </a:r>
            <a:r>
              <a:rPr lang="it-IT" sz="1600" dirty="0" smtClean="0"/>
              <a:t>, # </a:t>
            </a:r>
            <a:r>
              <a:rPr lang="it-IT" sz="1600" dirty="0" err="1"/>
              <a:t>c</a:t>
            </a:r>
            <a:r>
              <a:rPr lang="it-IT" sz="1600" dirty="0" err="1" smtClean="0"/>
              <a:t>hannels</a:t>
            </a:r>
            <a:r>
              <a:rPr lang="it-IT" sz="1600" dirty="0" smtClean="0"/>
              <a:t> 360 for </a:t>
            </a:r>
            <a:r>
              <a:rPr lang="it-IT" sz="1600" dirty="0" err="1" smtClean="0"/>
              <a:t>each</a:t>
            </a:r>
            <a:r>
              <a:rPr lang="it-IT" sz="1600" dirty="0" smtClean="0"/>
              <a:t> </a:t>
            </a:r>
            <a:r>
              <a:rPr lang="it-IT" sz="1600" dirty="0" err="1" smtClean="0"/>
              <a:t>view</a:t>
            </a:r>
            <a:r>
              <a:rPr lang="it-IT" sz="1600" dirty="0" smtClean="0"/>
              <a:t>)</a:t>
            </a:r>
          </a:p>
          <a:p>
            <a:pPr>
              <a:buFont typeface="Arial"/>
              <a:buChar char="•"/>
            </a:pPr>
            <a:r>
              <a:rPr lang="it-IT" dirty="0"/>
              <a:t> </a:t>
            </a:r>
            <a:r>
              <a:rPr lang="it-IT" dirty="0" smtClean="0"/>
              <a:t> MBT0 </a:t>
            </a:r>
            <a:r>
              <a:rPr lang="it-IT" dirty="0" err="1" smtClean="0"/>
              <a:t>chamber</a:t>
            </a:r>
            <a:r>
              <a:rPr lang="it-IT" dirty="0" smtClean="0"/>
              <a:t>: double gap, XV (60</a:t>
            </a:r>
            <a:r>
              <a:rPr lang="it-IT" baseline="30000" dirty="0" smtClean="0"/>
              <a:t>0</a:t>
            </a:r>
            <a:r>
              <a:rPr lang="it-IT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it-IT" sz="1600" dirty="0" smtClean="0"/>
              <a:t>(strip </a:t>
            </a:r>
            <a:r>
              <a:rPr lang="it-IT" sz="1600" dirty="0" err="1" smtClean="0"/>
              <a:t>pitch</a:t>
            </a:r>
            <a:r>
              <a:rPr lang="it-IT" sz="1600" dirty="0" smtClean="0"/>
              <a:t>/</a:t>
            </a:r>
            <a:r>
              <a:rPr lang="it-IT" sz="1600" dirty="0" err="1" smtClean="0"/>
              <a:t>width</a:t>
            </a:r>
            <a:r>
              <a:rPr lang="it-IT" sz="1600" dirty="0" smtClean="0"/>
              <a:t> 500/250 </a:t>
            </a:r>
            <a:r>
              <a:rPr lang="it-IT" sz="1600" dirty="0" err="1">
                <a:latin typeface="Symbol" charset="2"/>
                <a:cs typeface="Symbol" charset="2"/>
              </a:rPr>
              <a:t>u</a:t>
            </a:r>
            <a:r>
              <a:rPr lang="it-IT" sz="1600" dirty="0" err="1" smtClean="0"/>
              <a:t>m</a:t>
            </a:r>
            <a:r>
              <a:rPr lang="it-IT" sz="1600" dirty="0" smtClean="0"/>
              <a:t> in x, </a:t>
            </a:r>
          </a:p>
          <a:p>
            <a:pPr lvl="1">
              <a:buFont typeface="Arial"/>
              <a:buChar char="•"/>
            </a:pPr>
            <a:r>
              <a:rPr lang="it-IT" sz="1600" dirty="0" smtClean="0"/>
              <a:t>1.5/0.9 </a:t>
            </a:r>
            <a:r>
              <a:rPr lang="it-IT" sz="1600" dirty="0" smtClean="0">
                <a:cs typeface="Symbol" charset="2"/>
              </a:rPr>
              <a:t>mm</a:t>
            </a:r>
            <a:r>
              <a:rPr lang="it-IT" sz="1600" dirty="0" smtClean="0"/>
              <a:t> in V, # </a:t>
            </a:r>
            <a:r>
              <a:rPr lang="it-IT" sz="1600" dirty="0" err="1" smtClean="0"/>
              <a:t>channels</a:t>
            </a:r>
            <a:r>
              <a:rPr lang="it-IT" sz="1600" dirty="0" smtClean="0"/>
              <a:t> 190 X/ 66 V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/>
              <a:t> </a:t>
            </a:r>
            <a:r>
              <a:rPr lang="it-IT" sz="1600" dirty="0" smtClean="0"/>
              <a:t>SRS (APV) </a:t>
            </a:r>
            <a:r>
              <a:rPr lang="it-IT" sz="1600" dirty="0" err="1" smtClean="0"/>
              <a:t>readout</a:t>
            </a:r>
            <a:endParaRPr lang="it-IT" sz="1600" dirty="0" smtClean="0"/>
          </a:p>
        </p:txBody>
      </p:sp>
    </p:spTree>
    <p:extLst>
      <p:ext uri="{BB962C8B-B14F-4D97-AF65-F5344CB8AC3E}">
        <p14:creationId xmlns:p14="http://schemas.microsoft.com/office/powerpoint/2010/main" val="96158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R&amp;D Activity @Naples  (RD51)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12" descr="Schermata 2014-09-25 a 12.19.18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616180"/>
            <a:ext cx="4682078" cy="2800212"/>
          </a:xfrm>
          <a:prstGeom prst="rect">
            <a:avLst/>
          </a:prstGeom>
        </p:spPr>
      </p:pic>
      <p:pic>
        <p:nvPicPr>
          <p:cNvPr id="7" name="Picture 14" descr="Schermata 2014-09-25 a 12.28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8" y="3684747"/>
            <a:ext cx="2933047" cy="311741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03599" y="5881984"/>
            <a:ext cx="30752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Townsend coefficient in ArCO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234171" y="2646954"/>
            <a:ext cx="34317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Electron transparency Fe55 source</a:t>
            </a:r>
            <a:endParaRPr lang="en-GB" baseline="-25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53948" y="5918614"/>
            <a:ext cx="136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Alviggi</a:t>
            </a:r>
            <a:endParaRPr lang="en-GB" dirty="0" smtClean="0"/>
          </a:p>
          <a:p>
            <a:r>
              <a:rPr lang="en-GB" dirty="0" smtClean="0"/>
              <a:t>C. Di </a:t>
            </a:r>
            <a:r>
              <a:rPr lang="en-GB" dirty="0" err="1" smtClean="0"/>
              <a:t>Donato</a:t>
            </a:r>
            <a:endParaRPr lang="en-GB" dirty="0"/>
          </a:p>
        </p:txBody>
      </p:sp>
      <p:pic>
        <p:nvPicPr>
          <p:cNvPr id="3" name="Immagine 2" descr="PastedGraphic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728" y="1876678"/>
            <a:ext cx="2900117" cy="384171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6049817" y="4797093"/>
            <a:ext cx="2253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Drift Velocity in ArCO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2814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MM deformation monitoring with FBG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uppo 9"/>
          <p:cNvGrpSpPr/>
          <p:nvPr/>
        </p:nvGrpSpPr>
        <p:grpSpPr>
          <a:xfrm>
            <a:off x="535011" y="3308461"/>
            <a:ext cx="8307199" cy="3214384"/>
            <a:chOff x="1301246" y="3576787"/>
            <a:chExt cx="7842754" cy="2679497"/>
          </a:xfrm>
        </p:grpSpPr>
        <p:pic>
          <p:nvPicPr>
            <p:cNvPr id="7" name="Immagine 6" descr="x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135" y="3576787"/>
              <a:ext cx="7459865" cy="2444298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1301246" y="4782372"/>
              <a:ext cx="4123227" cy="1473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Immagine 7" descr="x3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602"/>
          <a:stretch/>
        </p:blipFill>
        <p:spPr>
          <a:xfrm>
            <a:off x="564395" y="4739488"/>
            <a:ext cx="4562201" cy="1256668"/>
          </a:xfrm>
          <a:prstGeom prst="rect">
            <a:avLst/>
          </a:prstGeom>
        </p:spPr>
      </p:pic>
      <p:sp>
        <p:nvSpPr>
          <p:cNvPr id="11" name="Segnaposto contenuto 10"/>
          <p:cNvSpPr txBox="1">
            <a:spLocks/>
          </p:cNvSpPr>
          <p:nvPr/>
        </p:nvSpPr>
        <p:spPr>
          <a:xfrm>
            <a:off x="403410" y="1868823"/>
            <a:ext cx="8297696" cy="1423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/>
              <a:t>Fiber Bragg Grating (FBG) sensor used to measure superficial strain of a bent surface.</a:t>
            </a:r>
          </a:p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</a:rPr>
              <a:t>Used to measure deformation of MM mechanical prototype in Pavia</a:t>
            </a:r>
          </a:p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</a:rPr>
              <a:t>Work under submission to JINST (M. </a:t>
            </a:r>
            <a:r>
              <a:rPr lang="en-GB" sz="2000" dirty="0" err="1" smtClean="0">
                <a:solidFill>
                  <a:srgbClr val="000000"/>
                </a:solidFill>
              </a:rPr>
              <a:t>Alviggi</a:t>
            </a:r>
            <a:r>
              <a:rPr lang="en-GB" sz="2000" dirty="0" smtClean="0">
                <a:solidFill>
                  <a:srgbClr val="000000"/>
                </a:solidFill>
              </a:rPr>
              <a:t>, V. </a:t>
            </a:r>
            <a:r>
              <a:rPr lang="en-GB" sz="2000" dirty="0" err="1" smtClean="0">
                <a:solidFill>
                  <a:srgbClr val="000000"/>
                </a:solidFill>
              </a:rPr>
              <a:t>Canale</a:t>
            </a:r>
            <a:r>
              <a:rPr lang="en-GB" sz="2000" dirty="0" smtClean="0">
                <a:solidFill>
                  <a:srgbClr val="000000"/>
                </a:solidFill>
              </a:rPr>
              <a:t>, A. </a:t>
            </a:r>
            <a:r>
              <a:rPr lang="en-GB" sz="2000" dirty="0" err="1" smtClean="0">
                <a:solidFill>
                  <a:srgbClr val="000000"/>
                </a:solidFill>
              </a:rPr>
              <a:t>Iadicicco</a:t>
            </a:r>
            <a:r>
              <a:rPr lang="en-GB" sz="2000" dirty="0" smtClean="0">
                <a:solidFill>
                  <a:srgbClr val="000000"/>
                </a:solidFill>
              </a:rPr>
              <a:t>, S. </a:t>
            </a:r>
            <a:r>
              <a:rPr lang="en-GB" sz="2000" dirty="0" err="1" smtClean="0">
                <a:solidFill>
                  <a:srgbClr val="000000"/>
                </a:solidFill>
              </a:rPr>
              <a:t>Campopiano</a:t>
            </a:r>
            <a:r>
              <a:rPr lang="en-GB" sz="2000" dirty="0" smtClean="0">
                <a:solidFill>
                  <a:srgbClr val="000000"/>
                </a:solidFill>
              </a:rPr>
              <a:t>, MDP)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5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MM deformation monitoring with FBG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16</a:t>
            </a:fld>
            <a:endParaRPr lang="en-US"/>
          </a:p>
        </p:txBody>
      </p:sp>
      <p:pic>
        <p:nvPicPr>
          <p:cNvPr id="6" name="Immagine 5" descr="x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10" y="5023448"/>
            <a:ext cx="5397500" cy="1803400"/>
          </a:xfrm>
          <a:prstGeom prst="rect">
            <a:avLst/>
          </a:prstGeom>
        </p:spPr>
      </p:pic>
      <p:pic>
        <p:nvPicPr>
          <p:cNvPr id="7" name="Immagine 6" descr="x3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00"/>
          <a:stretch/>
        </p:blipFill>
        <p:spPr>
          <a:xfrm>
            <a:off x="2024388" y="1850225"/>
            <a:ext cx="5140310" cy="1636590"/>
          </a:xfrm>
          <a:prstGeom prst="rect">
            <a:avLst/>
          </a:prstGeom>
        </p:spPr>
      </p:pic>
      <p:pic>
        <p:nvPicPr>
          <p:cNvPr id="8" name="Immagine 7" descr="x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58" y="3376848"/>
            <a:ext cx="5397500" cy="1803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86004" y="1865905"/>
            <a:ext cx="1765778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Superficial Strain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986264" y="2493105"/>
            <a:ext cx="2016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Deflection measured</a:t>
            </a:r>
          </a:p>
          <a:p>
            <a:r>
              <a:rPr lang="en-GB" dirty="0" smtClean="0"/>
              <a:t>both with FBG (line) </a:t>
            </a:r>
          </a:p>
          <a:p>
            <a:r>
              <a:rPr lang="en-GB" dirty="0" smtClean="0"/>
              <a:t>and with direct laser measurement (dots)</a:t>
            </a:r>
          </a:p>
          <a:p>
            <a:endParaRPr lang="en-GB" dirty="0"/>
          </a:p>
          <a:p>
            <a:r>
              <a:rPr lang="en-GB" dirty="0" smtClean="0"/>
              <a:t>Resolution of the method is of the order of few tens of microns</a:t>
            </a:r>
            <a:endParaRPr lang="en-GB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62410" y="2300545"/>
            <a:ext cx="19187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Deflection can be obtained from superficial strain profile integrating twice and using boundary condition.</a:t>
            </a:r>
          </a:p>
          <a:p>
            <a:endParaRPr lang="en-GB" dirty="0"/>
          </a:p>
          <a:p>
            <a:r>
              <a:rPr lang="en-GB" dirty="0" smtClean="0"/>
              <a:t>Using another sensor on the other side of the surface bending and compression can be disentangled.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433404" y="1756145"/>
            <a:ext cx="239868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Weight on a panel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66890" y="3241345"/>
            <a:ext cx="28175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Mesh forces and torque 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19290" y="4930385"/>
            <a:ext cx="28175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Chamber gas filling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343669" y="1911129"/>
            <a:ext cx="1147783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Deflection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25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Naples TDAQ Activity for NSW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17</a:t>
            </a:fld>
            <a:endParaRPr lang="en-US"/>
          </a:p>
        </p:txBody>
      </p:sp>
      <p:pic>
        <p:nvPicPr>
          <p:cNvPr id="7" name="Segnaposto contenuto 6" descr="Schermata 2015-12-30 alle 21.46.54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0" r="-1169"/>
          <a:stretch/>
        </p:blipFill>
        <p:spPr>
          <a:xfrm>
            <a:off x="3082204" y="2199498"/>
            <a:ext cx="5701628" cy="3547121"/>
          </a:xfrm>
          <a:prstGeom prst="rect">
            <a:avLst/>
          </a:prstGeom>
        </p:spPr>
      </p:pic>
      <p:sp>
        <p:nvSpPr>
          <p:cNvPr id="8" name="Segnaposto contenuto 10"/>
          <p:cNvSpPr txBox="1">
            <a:spLocks/>
          </p:cNvSpPr>
          <p:nvPr/>
        </p:nvSpPr>
        <p:spPr>
          <a:xfrm>
            <a:off x="403411" y="2151063"/>
            <a:ext cx="2570373" cy="397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buClrTx/>
              <a:buFont typeface="Wingdings" charset="2"/>
              <a:buChar char="§"/>
            </a:pPr>
            <a:r>
              <a:rPr lang="en-GB" sz="2000" dirty="0" smtClean="0"/>
              <a:t>High speed FPGA based serial link development for MM DAQ and NSW Trigger (</a:t>
            </a:r>
            <a:r>
              <a:rPr lang="en-GB" sz="2000" dirty="0"/>
              <a:t>V. </a:t>
            </a:r>
            <a:r>
              <a:rPr lang="en-GB" sz="2000" dirty="0" err="1"/>
              <a:t>Izzo</a:t>
            </a:r>
            <a:r>
              <a:rPr lang="en-GB" sz="2000" dirty="0"/>
              <a:t>, S. </a:t>
            </a:r>
            <a:r>
              <a:rPr lang="en-GB" sz="2000" dirty="0" err="1"/>
              <a:t>Perrella</a:t>
            </a:r>
            <a:r>
              <a:rPr lang="en-GB" sz="2000" dirty="0" smtClean="0"/>
              <a:t>)</a:t>
            </a:r>
          </a:p>
          <a:p>
            <a:pPr marL="263525" indent="-263525">
              <a:buClr>
                <a:schemeClr val="accent2"/>
              </a:buClr>
              <a:buFont typeface="Wingdings" charset="2"/>
              <a:buChar char="§"/>
            </a:pPr>
            <a:r>
              <a:rPr lang="en-GB" sz="2000" dirty="0" err="1" smtClean="0">
                <a:solidFill>
                  <a:schemeClr val="accent2"/>
                </a:solidFill>
              </a:rPr>
              <a:t>sTGC</a:t>
            </a:r>
            <a:r>
              <a:rPr lang="en-GB" sz="2000" dirty="0" smtClean="0">
                <a:solidFill>
                  <a:schemeClr val="accent2"/>
                </a:solidFill>
              </a:rPr>
              <a:t> PAD Trigger board hardware and firmware development  (</a:t>
            </a:r>
            <a:r>
              <a:rPr lang="en-GB" sz="2000" dirty="0">
                <a:solidFill>
                  <a:schemeClr val="accent2"/>
                </a:solidFill>
              </a:rPr>
              <a:t>V. </a:t>
            </a:r>
            <a:r>
              <a:rPr lang="en-GB" sz="2000" dirty="0" err="1">
                <a:solidFill>
                  <a:schemeClr val="accent2"/>
                </a:solidFill>
              </a:rPr>
              <a:t>Izzo</a:t>
            </a:r>
            <a:r>
              <a:rPr lang="en-GB" sz="2000" dirty="0">
                <a:solidFill>
                  <a:schemeClr val="accent2"/>
                </a:solidFill>
              </a:rPr>
              <a:t>, S. </a:t>
            </a:r>
            <a:r>
              <a:rPr lang="en-GB" sz="2000" dirty="0" err="1">
                <a:solidFill>
                  <a:schemeClr val="accent2"/>
                </a:solidFill>
              </a:rPr>
              <a:t>Perrella</a:t>
            </a:r>
            <a:r>
              <a:rPr lang="en-GB" sz="2000" dirty="0" smtClean="0">
                <a:solidFill>
                  <a:schemeClr val="accent2"/>
                </a:solidFill>
              </a:rPr>
              <a:t>)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64044" y="5955773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2015 Activity</a:t>
            </a:r>
            <a:endParaRPr lang="en-GB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4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Naples TDAQ Activity for RUNII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5543" y="2133600"/>
            <a:ext cx="7572708" cy="39925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Maintenance of LVL1 </a:t>
            </a:r>
            <a:r>
              <a:rPr lang="en-GB" dirty="0" err="1" smtClean="0"/>
              <a:t>Muon</a:t>
            </a:r>
            <a:r>
              <a:rPr lang="en-GB" dirty="0" smtClean="0"/>
              <a:t> Barrel Trigger (V. </a:t>
            </a:r>
            <a:r>
              <a:rPr lang="en-GB" dirty="0" err="1" smtClean="0"/>
              <a:t>Izzo</a:t>
            </a:r>
            <a:r>
              <a:rPr lang="en-GB" dirty="0" smtClean="0"/>
              <a:t>, S. </a:t>
            </a:r>
            <a:r>
              <a:rPr lang="en-GB" dirty="0" err="1" smtClean="0"/>
              <a:t>Perrella</a:t>
            </a:r>
            <a:r>
              <a:rPr lang="en-GB" dirty="0" smtClean="0"/>
              <a:t>, MDP):</a:t>
            </a:r>
          </a:p>
          <a:p>
            <a:pPr lvl="1"/>
            <a:r>
              <a:rPr lang="en-GB" dirty="0" smtClean="0"/>
              <a:t>New software for LVL1 Trigger DAQ developed.</a:t>
            </a:r>
          </a:p>
          <a:p>
            <a:pPr lvl="1"/>
            <a:r>
              <a:rPr lang="en-GB" dirty="0" smtClean="0">
                <a:solidFill>
                  <a:srgbClr val="FF6600"/>
                </a:solidFill>
              </a:rPr>
              <a:t>Maintenance of ROD and full TDAQ system.</a:t>
            </a:r>
          </a:p>
          <a:p>
            <a:pPr lvl="1"/>
            <a:r>
              <a:rPr lang="en-GB" dirty="0" smtClean="0">
                <a:solidFill>
                  <a:srgbClr val="FF6600"/>
                </a:solidFill>
              </a:rPr>
              <a:t>Online monitoring and Data Quality.</a:t>
            </a:r>
          </a:p>
          <a:p>
            <a:r>
              <a:rPr lang="en-GB" dirty="0" smtClean="0">
                <a:solidFill>
                  <a:srgbClr val="FF6600"/>
                </a:solidFill>
              </a:rPr>
              <a:t>TDAQ related installation and commissioning for RPC in feet and elevator regions.</a:t>
            </a:r>
          </a:p>
          <a:p>
            <a:r>
              <a:rPr lang="en-GB" dirty="0" smtClean="0">
                <a:solidFill>
                  <a:srgbClr val="FF6600"/>
                </a:solidFill>
              </a:rPr>
              <a:t>Commissioning, production and test for a new </a:t>
            </a:r>
            <a:r>
              <a:rPr lang="en-GB" dirty="0" err="1" smtClean="0">
                <a:solidFill>
                  <a:srgbClr val="FF6600"/>
                </a:solidFill>
              </a:rPr>
              <a:t>MuCTPI</a:t>
            </a:r>
            <a:r>
              <a:rPr lang="en-GB" dirty="0" smtClean="0">
                <a:solidFill>
                  <a:srgbClr val="FF6600"/>
                </a:solidFill>
              </a:rPr>
              <a:t> board with optical data transfer</a:t>
            </a:r>
            <a:r>
              <a:rPr lang="en-GB" dirty="0">
                <a:solidFill>
                  <a:srgbClr val="FF6600"/>
                </a:solidFill>
              </a:rPr>
              <a:t>. (V. </a:t>
            </a:r>
            <a:r>
              <a:rPr lang="en-GB" dirty="0" err="1">
                <a:solidFill>
                  <a:srgbClr val="FF6600"/>
                </a:solidFill>
              </a:rPr>
              <a:t>Izzo</a:t>
            </a:r>
            <a:r>
              <a:rPr lang="en-GB" dirty="0">
                <a:solidFill>
                  <a:srgbClr val="FF6600"/>
                </a:solidFill>
              </a:rPr>
              <a:t>, S. </a:t>
            </a:r>
            <a:r>
              <a:rPr lang="en-GB" dirty="0" err="1">
                <a:solidFill>
                  <a:srgbClr val="FF6600"/>
                </a:solidFill>
              </a:rPr>
              <a:t>Perrella</a:t>
            </a:r>
            <a:r>
              <a:rPr lang="en-GB" dirty="0">
                <a:solidFill>
                  <a:srgbClr val="FF6600"/>
                </a:solidFill>
              </a:rPr>
              <a:t>, </a:t>
            </a:r>
            <a:r>
              <a:rPr lang="en-GB" dirty="0" smtClean="0">
                <a:solidFill>
                  <a:srgbClr val="FF6600"/>
                </a:solidFill>
              </a:rPr>
              <a:t>MDP, R. Giordano)</a:t>
            </a:r>
            <a:endParaRPr lang="en-GB" dirty="0" smtClean="0">
              <a:solidFill>
                <a:schemeClr val="accent6"/>
              </a:solidFill>
            </a:endParaRPr>
          </a:p>
          <a:p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18</a:t>
            </a:fld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7264044" y="5955773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6600"/>
                </a:solidFill>
              </a:rPr>
              <a:t>2015 Activity</a:t>
            </a:r>
            <a:endParaRPr lang="en-GB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73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…ATLAS is coming back!</a:t>
            </a:r>
            <a:endParaRPr lang="en-GB" dirty="0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2181038" cy="3975100"/>
          </a:xfrm>
        </p:spPr>
        <p:txBody>
          <a:bodyPr>
            <a:normAutofit/>
          </a:bodyPr>
          <a:lstStyle/>
          <a:p>
            <a:pPr marL="263525" indent="-263525">
              <a:buClr>
                <a:schemeClr val="accent2"/>
              </a:buClr>
              <a:buFont typeface="Wingdings" charset="2"/>
              <a:buChar char="§"/>
            </a:pPr>
            <a:r>
              <a:rPr lang="en-GB" sz="2000" dirty="0" smtClean="0"/>
              <a:t>Cosmic </a:t>
            </a:r>
            <a:r>
              <a:rPr lang="en-GB" sz="2000" dirty="0" err="1" smtClean="0"/>
              <a:t>muon</a:t>
            </a:r>
            <a:r>
              <a:rPr lang="en-GB" sz="2000" dirty="0" smtClean="0"/>
              <a:t> triggered during M7</a:t>
            </a:r>
          </a:p>
          <a:p>
            <a:pPr marL="263525" indent="-263525">
              <a:buClr>
                <a:schemeClr val="accent2"/>
              </a:buClr>
              <a:buFont typeface="Wingdings" charset="2"/>
              <a:buChar char="§"/>
            </a:pPr>
            <a:r>
              <a:rPr lang="en-GB" sz="2000" dirty="0" smtClean="0"/>
              <a:t>All RPC sector running except of feet region</a:t>
            </a:r>
          </a:p>
          <a:p>
            <a:pPr marL="263525" indent="-263525">
              <a:buClr>
                <a:schemeClr val="accent2"/>
              </a:buClr>
              <a:buFont typeface="Wingdings" charset="2"/>
              <a:buChar char="§"/>
            </a:pPr>
            <a:r>
              <a:rPr lang="en-GB" sz="2000" dirty="0" smtClean="0"/>
              <a:t>L1 trigger rate ~600 Hz </a:t>
            </a:r>
            <a:endParaRPr lang="en-GB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19</a:t>
            </a:fld>
            <a:endParaRPr lang="en-US"/>
          </a:p>
        </p:txBody>
      </p:sp>
      <p:pic>
        <p:nvPicPr>
          <p:cNvPr id="13" name="Segnaposto contenuto 12" descr="JiveXML_247080_3053878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2" b="8472"/>
          <a:stretch>
            <a:fillRect/>
          </a:stretch>
        </p:blipFill>
        <p:spPr>
          <a:xfrm>
            <a:off x="2677378" y="2135573"/>
            <a:ext cx="612616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NSW </a:t>
            </a:r>
            <a:r>
              <a:rPr lang="en-GB" dirty="0" err="1" smtClean="0"/>
              <a:t>Micromegas</a:t>
            </a:r>
            <a:r>
              <a:rPr lang="en-GB" dirty="0" smtClean="0"/>
              <a:t> Construction	</a:t>
            </a:r>
          </a:p>
          <a:p>
            <a:r>
              <a:rPr lang="en-GB" dirty="0" smtClean="0"/>
              <a:t>MM Test Beam and performances</a:t>
            </a:r>
          </a:p>
          <a:p>
            <a:r>
              <a:rPr lang="en-GB" dirty="0" smtClean="0"/>
              <a:t>MM Activity @ Naples</a:t>
            </a:r>
          </a:p>
          <a:p>
            <a:r>
              <a:rPr lang="en-GB" dirty="0" smtClean="0"/>
              <a:t>TDAQ Activity for NSW</a:t>
            </a:r>
          </a:p>
          <a:p>
            <a:r>
              <a:rPr lang="en-GB" dirty="0" smtClean="0"/>
              <a:t>LHC &amp; ATLAS are coming back…. 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detector</a:t>
            </a:r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874" y="1848254"/>
            <a:ext cx="7899933" cy="4456989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0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New Small Wheel</a:t>
            </a:r>
            <a:endParaRPr lang="en-GB" dirty="0"/>
          </a:p>
        </p:txBody>
      </p:sp>
      <p:pic>
        <p:nvPicPr>
          <p:cNvPr id="13" name="Picture 3" descr="Istantanea 2013-09-05 17-02-36.tif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38" b="934"/>
          <a:stretch/>
        </p:blipFill>
        <p:spPr>
          <a:xfrm>
            <a:off x="1233515" y="1774533"/>
            <a:ext cx="6548956" cy="2507418"/>
          </a:xfrm>
          <a:prstGeom prst="rect">
            <a:avLst/>
          </a:prstGeom>
        </p:spPr>
      </p:pic>
      <p:sp>
        <p:nvSpPr>
          <p:cNvPr id="14" name="Segnaposto contenuto 13"/>
          <p:cNvSpPr>
            <a:spLocks noGrp="1"/>
          </p:cNvSpPr>
          <p:nvPr>
            <p:ph sz="half" idx="2"/>
          </p:nvPr>
        </p:nvSpPr>
        <p:spPr>
          <a:xfrm>
            <a:off x="284163" y="4460753"/>
            <a:ext cx="8574087" cy="197627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8 layer of precision measurement (MM) + 8 layer of trigger (</a:t>
            </a:r>
            <a:r>
              <a:rPr lang="en-GB" dirty="0" err="1" smtClean="0"/>
              <a:t>sTGC</a:t>
            </a:r>
            <a:r>
              <a:rPr lang="en-GB" dirty="0" smtClean="0"/>
              <a:t> chambers)</a:t>
            </a:r>
          </a:p>
          <a:p>
            <a:pPr lvl="1"/>
            <a:r>
              <a:rPr lang="en-GB" dirty="0" smtClean="0"/>
              <a:t>Complementary detectors both capable to do tracking and trigger</a:t>
            </a:r>
          </a:p>
          <a:p>
            <a:r>
              <a:rPr lang="en-GB" dirty="0" smtClean="0"/>
              <a:t>MM Stereo strips (~400 </a:t>
            </a:r>
            <a:r>
              <a:rPr lang="en-GB" dirty="0" err="1" smtClean="0"/>
              <a:t>μm</a:t>
            </a:r>
            <a:r>
              <a:rPr lang="en-GB" dirty="0" smtClean="0"/>
              <a:t> pitch) for 2nd coordinate measurement</a:t>
            </a:r>
          </a:p>
          <a:p>
            <a:r>
              <a:rPr lang="en-GB" dirty="0" smtClean="0"/>
              <a:t>Back to back configuration of two MM unit to minimize B field (Lorentz angle) bias in reconstruction and </a:t>
            </a:r>
            <a:r>
              <a:rPr lang="en-GB" dirty="0" err="1" smtClean="0"/>
              <a:t>μTPC</a:t>
            </a:r>
            <a:r>
              <a:rPr lang="en-GB" dirty="0" smtClean="0"/>
              <a:t> bias at small angle.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8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New Small Wheel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 descr="Schermata 2013-12-26 a 12.51.26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2" r="2072"/>
          <a:stretch>
            <a:fillRect/>
          </a:stretch>
        </p:blipFill>
        <p:spPr>
          <a:xfrm>
            <a:off x="974439" y="2133600"/>
            <a:ext cx="7076747" cy="3992563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8080206" y="4649232"/>
            <a:ext cx="1148459" cy="369332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FF"/>
            </a:solidFill>
            <a:prstDash val="solid"/>
          </a:ln>
        </p:spPr>
        <p:txBody>
          <a:bodyPr wrap="none" rtlCol="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+mj-lt"/>
                <a:cs typeface="Times New Roman"/>
              </a:rPr>
              <a:t>Italy-INFN</a:t>
            </a:r>
            <a:endParaRPr lang="en-US" b="1" dirty="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8014810" y="3186331"/>
            <a:ext cx="1069524" cy="369332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FF"/>
            </a:solidFill>
            <a:prstDash val="solid"/>
          </a:ln>
        </p:spPr>
        <p:txBody>
          <a:bodyPr wrap="none" rtlCol="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+mj-lt"/>
                <a:cs typeface="Times New Roman"/>
              </a:rPr>
              <a:t>Germany</a:t>
            </a:r>
            <a:endParaRPr lang="en-US" b="1" dirty="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199698" y="3030756"/>
            <a:ext cx="1301633" cy="646331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FF"/>
            </a:solidFill>
            <a:prstDash val="solid"/>
          </a:ln>
        </p:spPr>
        <p:txBody>
          <a:bodyPr wrap="none" rtlCol="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+mj-lt"/>
                <a:cs typeface="Times New Roman"/>
              </a:rPr>
              <a:t>Tessaloniki</a:t>
            </a:r>
            <a:r>
              <a:rPr lang="en-US" b="1" dirty="0" smtClean="0">
                <a:solidFill>
                  <a:srgbClr val="000000"/>
                </a:solidFill>
                <a:latin typeface="+mj-lt"/>
                <a:cs typeface="Times New Roman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+mj-lt"/>
                <a:cs typeface="Times New Roman"/>
              </a:rPr>
              <a:t>Dubna</a:t>
            </a:r>
            <a:endParaRPr lang="en-US" b="1" dirty="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409570" y="5138182"/>
            <a:ext cx="787395" cy="369332"/>
          </a:xfrm>
          <a:prstGeom prst="rect">
            <a:avLst/>
          </a:prstGeom>
          <a:solidFill>
            <a:srgbClr val="FFFFFF"/>
          </a:solidFill>
          <a:ln w="44450">
            <a:solidFill>
              <a:srgbClr val="0000FF"/>
            </a:solidFill>
            <a:prstDash val="solid"/>
          </a:ln>
        </p:spPr>
        <p:txBody>
          <a:bodyPr wrap="none" rtlCol="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 err="1" smtClean="0">
                <a:latin typeface="+mj-lt"/>
                <a:cs typeface="Times New Roman"/>
              </a:rPr>
              <a:t>Saclay</a:t>
            </a:r>
            <a:endParaRPr lang="en-US" b="1" dirty="0">
              <a:latin typeface="+mj-lt"/>
              <a:cs typeface="Times New Roman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635000" y="6045200"/>
            <a:ext cx="658508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 err="1" smtClean="0">
                <a:solidFill>
                  <a:srgbClr val="FF0000"/>
                </a:solidFill>
              </a:rPr>
              <a:t>Italy</a:t>
            </a:r>
            <a:r>
              <a:rPr lang="de-DE" b="1" dirty="0" smtClean="0">
                <a:solidFill>
                  <a:srgbClr val="FF0000"/>
                </a:solidFill>
              </a:rPr>
              <a:t>-INFN: </a:t>
            </a:r>
            <a:r>
              <a:rPr lang="de-DE" b="1" dirty="0" err="1">
                <a:solidFill>
                  <a:srgbClr val="FF0000"/>
                </a:solidFill>
              </a:rPr>
              <a:t>Cosenza</a:t>
            </a:r>
            <a:r>
              <a:rPr lang="de-DE" b="1" dirty="0" smtClean="0">
                <a:solidFill>
                  <a:srgbClr val="FF0000"/>
                </a:solidFill>
              </a:rPr>
              <a:t>, </a:t>
            </a:r>
            <a:r>
              <a:rPr lang="de-DE" b="1" dirty="0" err="1" smtClean="0">
                <a:solidFill>
                  <a:srgbClr val="FF0000"/>
                </a:solidFill>
              </a:rPr>
              <a:t>Frascati</a:t>
            </a:r>
            <a:r>
              <a:rPr lang="de-DE" b="1" dirty="0">
                <a:solidFill>
                  <a:srgbClr val="FF0000"/>
                </a:solidFill>
              </a:rPr>
              <a:t>, Lecce, </a:t>
            </a:r>
            <a:r>
              <a:rPr lang="de-DE" b="1" dirty="0" smtClean="0">
                <a:solidFill>
                  <a:srgbClr val="FF0000"/>
                </a:solidFill>
              </a:rPr>
              <a:t>Napoli, </a:t>
            </a:r>
            <a:r>
              <a:rPr lang="de-DE" b="1" dirty="0" err="1">
                <a:solidFill>
                  <a:srgbClr val="FF0000"/>
                </a:solidFill>
              </a:rPr>
              <a:t>Pavia</a:t>
            </a:r>
            <a:r>
              <a:rPr lang="de-DE" b="1" dirty="0">
                <a:solidFill>
                  <a:srgbClr val="FF0000"/>
                </a:solidFill>
              </a:rPr>
              <a:t>, </a:t>
            </a:r>
            <a:r>
              <a:rPr lang="de-DE" b="1" dirty="0" smtClean="0">
                <a:solidFill>
                  <a:srgbClr val="FF0000"/>
                </a:solidFill>
              </a:rPr>
              <a:t>Roma 1, Roma 3</a:t>
            </a:r>
            <a:r>
              <a:rPr lang="de-DE" b="1" dirty="0">
                <a:solidFill>
                  <a:srgbClr val="FF0000"/>
                </a:solidFill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74632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construction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5473" y="2133600"/>
            <a:ext cx="7962777" cy="39925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Mechanical prototype built up from scratch going from single MM panel to a quadruplet to a full wedge of the wheel.</a:t>
            </a:r>
          </a:p>
          <a:p>
            <a:r>
              <a:rPr lang="en-GB" dirty="0" smtClean="0"/>
              <a:t>Many construction details have been fixed using the experience of two full size working prototypes (CERN).</a:t>
            </a:r>
          </a:p>
          <a:p>
            <a:r>
              <a:rPr lang="en-GB" dirty="0" smtClean="0"/>
              <a:t>Naples group is involved with </a:t>
            </a:r>
            <a:r>
              <a:rPr lang="en-GB" dirty="0" err="1" smtClean="0"/>
              <a:t>Givi</a:t>
            </a:r>
            <a:r>
              <a:rPr lang="en-GB" dirty="0" smtClean="0"/>
              <a:t> (@CERN) and with a mechanical workshop support to Pavia and </a:t>
            </a:r>
            <a:r>
              <a:rPr lang="en-GB" dirty="0" err="1" smtClean="0"/>
              <a:t>Frascati</a:t>
            </a:r>
            <a:r>
              <a:rPr lang="en-GB" dirty="0" smtClean="0"/>
              <a:t> activities (L. Rocco)</a:t>
            </a:r>
          </a:p>
          <a:p>
            <a:r>
              <a:rPr lang="en-GB" dirty="0"/>
              <a:t>Module 0 detector, foreseen at the end of 2014,  has been postponed of 6 months. </a:t>
            </a:r>
          </a:p>
          <a:p>
            <a:r>
              <a:rPr lang="en-GB" dirty="0" smtClean="0"/>
              <a:t>In 2015 Naples will support quadruplet integration in </a:t>
            </a:r>
            <a:r>
              <a:rPr lang="en-GB" dirty="0" err="1" smtClean="0"/>
              <a:t>Frascati</a:t>
            </a:r>
            <a:r>
              <a:rPr lang="en-GB" dirty="0" smtClean="0"/>
              <a:t> with physicists and technicians.</a:t>
            </a:r>
            <a:r>
              <a:rPr lang="en-GB" dirty="0"/>
              <a:t>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5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construction schedule</a:t>
            </a:r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11" b="7111"/>
          <a:stretch>
            <a:fillRect/>
          </a:stretch>
        </p:blipFill>
        <p:spPr>
          <a:xfrm>
            <a:off x="620183" y="1761654"/>
            <a:ext cx="8238068" cy="4364509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6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 construction schedule</a:t>
            </a:r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4" b="5304"/>
          <a:stretch>
            <a:fillRect/>
          </a:stretch>
        </p:blipFill>
        <p:spPr>
          <a:xfrm>
            <a:off x="472520" y="1820349"/>
            <a:ext cx="7972275" cy="4497802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6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MMSW Full size prototype</a:t>
            </a:r>
            <a:endParaRPr lang="en-GB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98" r="-10598"/>
          <a:stretch>
            <a:fillRect/>
          </a:stretch>
        </p:blipFill>
        <p:spPr>
          <a:xfrm>
            <a:off x="548715" y="1944310"/>
            <a:ext cx="8137077" cy="4213214"/>
          </a:xfr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07/01/15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Naples Gruppo I 2014-2015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04394"/>
      </p:ext>
    </p:extLst>
  </p:cSld>
  <p:clrMapOvr>
    <a:masterClrMapping/>
  </p:clrMapOvr>
</p:sld>
</file>

<file path=ppt/theme/theme1.xml><?xml version="1.0" encoding="utf-8"?>
<a:theme xmlns:a="http://schemas.openxmlformats.org/drawingml/2006/main" name="Multicolor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Multicolore.thmx</Template>
  <TotalTime>776</TotalTime>
  <Words>1041</Words>
  <Application>Microsoft Macintosh PowerPoint</Application>
  <PresentationFormat>Presentazione su schermo (4:3)</PresentationFormat>
  <Paragraphs>162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Multicolore</vt:lpstr>
      <vt:lpstr>Atlas: Upgrade Phase I</vt:lpstr>
      <vt:lpstr>Summary</vt:lpstr>
      <vt:lpstr>MM detector</vt:lpstr>
      <vt:lpstr>ATLAS New Small Wheel</vt:lpstr>
      <vt:lpstr>ATLAS New Small Wheel</vt:lpstr>
      <vt:lpstr>MM construction</vt:lpstr>
      <vt:lpstr>MM construction schedule</vt:lpstr>
      <vt:lpstr>MM construction schedule</vt:lpstr>
      <vt:lpstr>MMSW Full size prototype</vt:lpstr>
      <vt:lpstr>MM @ TestBeams</vt:lpstr>
      <vt:lpstr>MM @ Test Beams: Spatial Resolution</vt:lpstr>
      <vt:lpstr>MM @Test Beams: B Field – Lorentz angle</vt:lpstr>
      <vt:lpstr>MM R&amp;D Activity @Naples  (RD51)</vt:lpstr>
      <vt:lpstr>MM R&amp;D Activity @Naples  (RD51)</vt:lpstr>
      <vt:lpstr>MM deformation monitoring with FBG</vt:lpstr>
      <vt:lpstr>MM deformation monitoring with FBG</vt:lpstr>
      <vt:lpstr>Naples TDAQ Activity for NSW</vt:lpstr>
      <vt:lpstr>Naples TDAQ Activity for RUNII</vt:lpstr>
      <vt:lpstr>…ATLAS is coming back!</vt:lpstr>
    </vt:vector>
  </TitlesOfParts>
  <Company>INFN sez. Napoli - Parthenope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Upgrade Phase I</dc:title>
  <dc:creator>Massimo Della Pietra</dc:creator>
  <cp:lastModifiedBy>Massimo Della Pietra</cp:lastModifiedBy>
  <cp:revision>42</cp:revision>
  <cp:lastPrinted>2015-01-05T10:14:14Z</cp:lastPrinted>
  <dcterms:created xsi:type="dcterms:W3CDTF">2015-01-02T14:58:44Z</dcterms:created>
  <dcterms:modified xsi:type="dcterms:W3CDTF">2015-01-06T16:14:57Z</dcterms:modified>
</cp:coreProperties>
</file>