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90" r:id="rId2"/>
    <p:sldMasterId id="2147483705" r:id="rId3"/>
  </p:sldMasterIdLst>
  <p:notesMasterIdLst>
    <p:notesMasterId r:id="rId31"/>
  </p:notesMasterIdLst>
  <p:handoutMasterIdLst>
    <p:handoutMasterId r:id="rId32"/>
  </p:handoutMasterIdLst>
  <p:sldIdLst>
    <p:sldId id="299" r:id="rId4"/>
    <p:sldId id="300" r:id="rId5"/>
    <p:sldId id="301" r:id="rId6"/>
    <p:sldId id="302" r:id="rId7"/>
    <p:sldId id="303" r:id="rId8"/>
    <p:sldId id="304" r:id="rId9"/>
    <p:sldId id="305" r:id="rId10"/>
    <p:sldId id="311" r:id="rId11"/>
    <p:sldId id="306" r:id="rId12"/>
    <p:sldId id="307" r:id="rId13"/>
    <p:sldId id="308" r:id="rId14"/>
    <p:sldId id="312" r:id="rId15"/>
    <p:sldId id="309" r:id="rId16"/>
    <p:sldId id="315" r:id="rId17"/>
    <p:sldId id="318" r:id="rId18"/>
    <p:sldId id="316" r:id="rId19"/>
    <p:sldId id="322" r:id="rId20"/>
    <p:sldId id="323" r:id="rId21"/>
    <p:sldId id="317" r:id="rId22"/>
    <p:sldId id="319" r:id="rId23"/>
    <p:sldId id="320" r:id="rId24"/>
    <p:sldId id="313" r:id="rId25"/>
    <p:sldId id="314" r:id="rId26"/>
    <p:sldId id="321" r:id="rId27"/>
    <p:sldId id="326" r:id="rId28"/>
    <p:sldId id="324" r:id="rId29"/>
    <p:sldId id="325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02" autoAdjust="0"/>
    <p:restoredTop sz="99096" autoAdjust="0"/>
  </p:normalViewPr>
  <p:slideViewPr>
    <p:cSldViewPr snapToGrid="0" snapToObjects="1">
      <p:cViewPr>
        <p:scale>
          <a:sx n="152" d="100"/>
          <a:sy n="152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4B59-6DB4-D642-8DF7-FF20FB69E774}" type="datetimeFigureOut">
              <a:rPr lang="it-IT" smtClean="0"/>
              <a:t>08/01/15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28C40-5094-EF4A-90AC-A889C8D609B0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286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2F81-24D2-4E4F-A113-2525B23BA167}" type="datetimeFigureOut">
              <a:rPr lang="it-IT" smtClean="0"/>
              <a:t>08/01/15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19B9-02E6-AA47-AF3E-25BAD8C732D2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56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87CF-7C8C-594E-BB36-5ECD1114B697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1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32258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3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6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eaLnBrk="1">
                <a:defRPr/>
              </a:pPr>
              <a:t>‹n.›</a:t>
            </a:fld>
            <a:endParaRPr lang="en-US" sz="1200" dirty="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81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32258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>
                <a:latin typeface="Calibri"/>
              </a:rPr>
              <a:pPr/>
              <a:t>‹n.›</a:t>
            </a:fld>
            <a:endParaRPr lang="it-IT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>
                <a:latin typeface="Calibri"/>
              </a:rPr>
              <a:pPr/>
              <a:t>‹n.›</a:t>
            </a:fld>
            <a:endParaRPr lang="it-IT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39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6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eaLnBrk="1">
                <a:defRPr/>
              </a:pPr>
              <a:t>‹n.›</a:t>
            </a:fld>
            <a:endParaRPr lang="en-US" sz="1200" dirty="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81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32258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>
                <a:solidFill>
                  <a:srgbClr val="1F497D"/>
                </a:solidFill>
                <a:latin typeface="Calibri"/>
              </a:rPr>
              <a:t>CdS - 29/10/14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 smtClean="0">
                <a:latin typeface="Calibri"/>
              </a:rPr>
              <a:t>G Carlino - Report dalla CSN1</a:t>
            </a: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>
                <a:latin typeface="Calibri"/>
              </a:rPr>
              <a:pPr/>
              <a:t>‹n.›</a:t>
            </a:fld>
            <a:endParaRPr lang="it-IT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39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64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eaLnBrk="1">
                <a:defRPr/>
              </a:pPr>
              <a:t>‹n.›</a:t>
            </a:fld>
            <a:endParaRPr lang="en-US" sz="1200" dirty="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81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908" y="6356350"/>
            <a:ext cx="18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INA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9" y="15729"/>
            <a:ext cx="927246" cy="927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908" y="6356350"/>
            <a:ext cx="18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INA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9" y="15729"/>
            <a:ext cx="927246" cy="927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908" y="6356350"/>
            <a:ext cx="18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INA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9" y="15729"/>
            <a:ext cx="927246" cy="927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Relationship Id="rId3" Type="http://schemas.openxmlformats.org/officeDocument/2006/relationships/hyperlink" Target="http://top2015.infn.i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6.jp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gif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A62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06" y="4962403"/>
            <a:ext cx="4185094" cy="15496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572293" y="5110"/>
            <a:ext cx="609768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Riunione di Gruppo I di “fine anno”</a:t>
            </a:r>
          </a:p>
          <a:p>
            <a:pPr algn="ctr"/>
            <a:r>
              <a:rPr lang="it-IT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- Introduzione - </a:t>
            </a:r>
            <a:endParaRPr lang="it-IT" sz="2400" b="1" i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572293" y="6359646"/>
            <a:ext cx="6228705" cy="369332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Gianpaolo Carlino </a:t>
            </a:r>
            <a:r>
              <a:rPr lang="it-IT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–  9 Gennaio 2015</a:t>
            </a:r>
            <a:endParaRPr lang="it-IT" b="1" i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11" name="Immagine 10" descr="CMS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5680"/>
            <a:ext cx="2904046" cy="2896694"/>
          </a:xfrm>
          <a:prstGeom prst="rect">
            <a:avLst/>
          </a:prstGeom>
        </p:spPr>
      </p:pic>
      <p:pic>
        <p:nvPicPr>
          <p:cNvPr id="12" name="Immagine 11" descr="atlas 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1916"/>
          <a:stretch/>
        </p:blipFill>
        <p:spPr>
          <a:xfrm>
            <a:off x="27" y="962294"/>
            <a:ext cx="5262853" cy="1852026"/>
          </a:xfrm>
          <a:prstGeom prst="rect">
            <a:avLst/>
          </a:prstGeom>
        </p:spPr>
      </p:pic>
      <p:pic>
        <p:nvPicPr>
          <p:cNvPr id="13" name="Immagine 12" descr="belle2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25" y="3227002"/>
            <a:ext cx="2545906" cy="21645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683" y="2976880"/>
            <a:ext cx="3009317" cy="1548062"/>
          </a:xfrm>
          <a:prstGeom prst="rect">
            <a:avLst/>
          </a:prstGeom>
        </p:spPr>
      </p:pic>
      <p:pic>
        <p:nvPicPr>
          <p:cNvPr id="7" name="Immagine 6" descr="logUA9sm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19" y="1653881"/>
            <a:ext cx="2221561" cy="14217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9140" y="740342"/>
            <a:ext cx="18542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10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4" name="Immagine 3" descr="bilancio CS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1" y="1060184"/>
            <a:ext cx="7728044" cy="4161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6161" y="5657939"/>
            <a:ext cx="205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B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ilancio preliminare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26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11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4" name="Immagine 3" descr="do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2578" r="1537" b="3089"/>
          <a:stretch/>
        </p:blipFill>
        <p:spPr>
          <a:xfrm>
            <a:off x="1080503" y="1374203"/>
            <a:ext cx="6945897" cy="33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12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9943" y="936570"/>
            <a:ext cx="462893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Impatto Upgrade LHC Fase 2</a:t>
            </a:r>
          </a:p>
          <a:p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Full </a:t>
            </a:r>
            <a:r>
              <a:rPr lang="it-IT" dirty="0" err="1" smtClean="0">
                <a:solidFill>
                  <a:srgbClr val="FF0000"/>
                </a:solidFill>
                <a:latin typeface="Calibri"/>
              </a:rPr>
              <a:t>Cost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: 275 MCHF 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(per esperimento)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/>
              </a:rPr>
              <a:t>Piano di costi dal 2016 al 2024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Italia circa 10% - totale 50 MCHF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40" y="804490"/>
            <a:ext cx="3871521" cy="190317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61000" y="2492900"/>
            <a:ext cx="8740759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Dopo RRB di Ottobre incontro FA e CERN management. Si è deciso di proporre agli esperimenti 2 scenari estremi: 275 MCHF e 200 MCHF (riduzione di ~ 30%) ed eventualmente uno intermedio 235 MCHF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Gli esperimenti devono presentare per l’estate 2015 uno “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scoping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document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” (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technical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proposal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 con i tre scenari e i relativi  nuovi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cost-estimates</a:t>
            </a: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2400" dirty="0" smtClean="0">
                <a:solidFill>
                  <a:srgbClr val="000090"/>
                </a:solidFill>
              </a:rPr>
              <a:t>La CNS1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Finanziati extra budget (2 M€) gli R&amp;D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Sigla R&amp;D Fase 2 indipendente dagli esperimenti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Costo upgrade 50 MCHF (35 al 70%) non possono venire esclusivamente dalla CSN1.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GE ha deciso di costituire una tasca per di finanziamenti di circa 10 M€ (in base ai quali la CSN1 ha riottenuto circa il 70% dei premiali). Con questa tasca l’INFN può arrivare a coprire lo scenario 70% considerando un contributo di 4 M€ annui da parte della commissione (equivale al core normalmente finanziato).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Discussione aperta perché determina la strategia della commissione</a:t>
            </a:r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9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13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Bilancio GR1 Napoli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213" y="5051396"/>
            <a:ext cx="84734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700" dirty="0" smtClean="0">
                <a:solidFill>
                  <a:srgbClr val="FF0000"/>
                </a:solidFill>
                <a:latin typeface="Calibri"/>
              </a:rPr>
              <a:t>Richieste iniziali (preventivi) 1256k€ (1048k€ nel 2013) – Prima sostanziale riduzione nella fase di referaggio di settembre, assegnazioni in Commissione 567k€ (484k€ nel 2013) cui si aggiungeranno i fondi attualmente </a:t>
            </a:r>
            <a:r>
              <a:rPr lang="it-IT" sz="17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Calibri"/>
              </a:rPr>
              <a:t>assegnati ai RN e (eventualmente) nella tasca </a:t>
            </a:r>
          </a:p>
          <a:p>
            <a:pPr marL="285750" indent="-285750">
              <a:buFont typeface="Arial"/>
              <a:buChar char="•"/>
            </a:pPr>
            <a:r>
              <a:rPr lang="it-IT" sz="1700" dirty="0" smtClean="0">
                <a:solidFill>
                  <a:prstClr val="black"/>
                </a:solidFill>
                <a:latin typeface="Calibri"/>
              </a:rPr>
              <a:t>Riduzione globali del metabolismo (missioni e consumo) per esigenze di bilancio</a:t>
            </a:r>
          </a:p>
          <a:p>
            <a:pPr marL="285750" indent="-285750">
              <a:buFont typeface="Arial"/>
              <a:buChar char="•"/>
            </a:pPr>
            <a:r>
              <a:rPr lang="it-IT" sz="1700" dirty="0" smtClean="0">
                <a:solidFill>
                  <a:prstClr val="black"/>
                </a:solidFill>
                <a:latin typeface="Calibri"/>
              </a:rPr>
              <a:t>Nessun esperimento significativamente penalizzato tranne SHIP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355370" y="758185"/>
            <a:ext cx="6682063" cy="4283732"/>
            <a:chOff x="43560" y="376060"/>
            <a:chExt cx="8725982" cy="6121400"/>
          </a:xfrm>
        </p:grpSpPr>
        <p:pic>
          <p:nvPicPr>
            <p:cNvPr id="4" name="Immagine 3" descr="Schermata 2014-10-21 alle 18.31.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0" y="376060"/>
              <a:ext cx="4114800" cy="6121400"/>
            </a:xfrm>
            <a:prstGeom prst="rect">
              <a:avLst/>
            </a:prstGeom>
          </p:spPr>
        </p:pic>
        <p:pic>
          <p:nvPicPr>
            <p:cNvPr id="5" name="Immagine 4" descr="Schermata 2014-10-21 alle 18.32.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42" y="388760"/>
              <a:ext cx="4622800" cy="610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44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14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Scadenze elettorali nel 2015 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0057" y="1049943"/>
            <a:ext cx="7459268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Elezione presidente di CSN1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Franco Bedeschi non si ricandida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Voto alla commissione di Giugno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Alla ricerca di candidati, commissione selezionatrice composta dai coordinatori anziani e Bedeschi (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chair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Elezione Direttore Sezione di Napoli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La Rana eletto nella votazione del 30 Giugno 2011 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Non si è ancora espresso circa la volontà a candidarsi per un secondo mandato</a:t>
            </a:r>
          </a:p>
          <a:p>
            <a:pPr marL="742950" lvl="1" indent="-285750">
              <a:buFont typeface="Arial"/>
              <a:buChar char="•"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Elezioni presidente </a:t>
            </a:r>
            <a:r>
              <a:rPr lang="it-IT" sz="2000" dirty="0" smtClean="0">
                <a:solidFill>
                  <a:prstClr val="black"/>
                </a:solidFill>
              </a:rPr>
              <a:t>INFN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t</a:t>
            </a:r>
            <a:r>
              <a:rPr lang="it-IT" dirty="0" smtClean="0">
                <a:solidFill>
                  <a:srgbClr val="000090"/>
                </a:solidFill>
              </a:rPr>
              <a:t>utte concentrate nello stesso anno per effetto del famoso congelamento del 2010/11</a:t>
            </a:r>
            <a:endParaRPr lang="it-IT" dirty="0">
              <a:solidFill>
                <a:srgbClr val="00009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0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chermata 2015-01-05 alle 15.35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1"/>
          <a:stretch/>
        </p:blipFill>
        <p:spPr>
          <a:xfrm>
            <a:off x="1488067" y="3352545"/>
            <a:ext cx="5502574" cy="27432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15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Eventi Italiani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10975" y="1300906"/>
            <a:ext cx="74592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/>
              <a:t>IFAE </a:t>
            </a:r>
            <a:r>
              <a:rPr lang="it-IT" sz="2000" dirty="0"/>
              <a:t>2015 </a:t>
            </a:r>
            <a:r>
              <a:rPr lang="it-IT" sz="2000" dirty="0" smtClean="0"/>
              <a:t>-  </a:t>
            </a:r>
            <a:r>
              <a:rPr lang="it-IT" sz="2000" dirty="0"/>
              <a:t>Roma2 9-10 Aprile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Workshop ATLAS&amp;CMS di Fisica </a:t>
            </a:r>
            <a:r>
              <a:rPr lang="it-IT" sz="2000" dirty="0" smtClean="0"/>
              <a:t>- Pisa </a:t>
            </a:r>
            <a:r>
              <a:rPr lang="it-IT" sz="2000" dirty="0"/>
              <a:t>Novembre 2015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Workshop INFN sui rivelatori per HL_LHC </a:t>
            </a:r>
            <a:r>
              <a:rPr lang="it-IT" sz="2000" dirty="0" smtClean="0"/>
              <a:t>-  </a:t>
            </a:r>
            <a:r>
              <a:rPr lang="it-IT" sz="2000" dirty="0"/>
              <a:t>Torino Novembre/Dicembre </a:t>
            </a:r>
            <a:r>
              <a:rPr lang="it-IT" sz="2000" dirty="0" smtClean="0"/>
              <a:t>2015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Top 2015 – Ischia 13-18 Settembre. </a:t>
            </a:r>
            <a:r>
              <a:rPr lang="it-IT" sz="2000" dirty="0">
                <a:hlinkClick r:id="rId3"/>
              </a:rPr>
              <a:t>top2015.</a:t>
            </a:r>
            <a:r>
              <a:rPr lang="it-IT" sz="2000" dirty="0" smtClean="0">
                <a:hlinkClick r:id="rId3"/>
              </a:rPr>
              <a:t>infn.it</a:t>
            </a:r>
            <a:endParaRPr lang="it-IT" sz="2000" dirty="0"/>
          </a:p>
          <a:p>
            <a:pPr marL="742950" lvl="1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20265" y="3543352"/>
            <a:ext cx="6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CSN1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1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Next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16</a:t>
            </a:fld>
            <a:endParaRPr lang="it-IT" dirty="0">
              <a:latin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8378" t="7851" b="17778"/>
          <a:stretch/>
        </p:blipFill>
        <p:spPr>
          <a:xfrm>
            <a:off x="4862874" y="1250127"/>
            <a:ext cx="3970626" cy="4916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1026160" y="840155"/>
            <a:ext cx="675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https</a:t>
            </a:r>
            <a:r>
              <a:rPr lang="it-IT" dirty="0">
                <a:solidFill>
                  <a:srgbClr val="FF0000"/>
                </a:solidFill>
              </a:rPr>
              <a:t>://</a:t>
            </a:r>
            <a:r>
              <a:rPr lang="it-IT" dirty="0" err="1">
                <a:solidFill>
                  <a:srgbClr val="FF0000"/>
                </a:solidFill>
              </a:rPr>
              <a:t>dl.dropboxusercontent.com</a:t>
            </a:r>
            <a:r>
              <a:rPr lang="it-IT" dirty="0">
                <a:solidFill>
                  <a:srgbClr val="FF0000"/>
                </a:solidFill>
              </a:rPr>
              <a:t>/u/88342991/whitepapCSN1.pdf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3953" y="1209487"/>
            <a:ext cx="4628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Di seguito all’iniziativa dell’INFN (Masiero) la CSN1 ha deciso di preparare un White Paper con le attività specifiche della commissione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Si è conservata l’originaria suddivisione degli argomenti e i gruppi di lavoro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Quasi completato (circa 300 pagine)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Riunione </a:t>
            </a:r>
            <a:r>
              <a:rPr lang="it-IT" dirty="0" err="1" smtClean="0"/>
              <a:t>editorale</a:t>
            </a:r>
            <a:r>
              <a:rPr lang="it-IT" dirty="0" smtClean="0"/>
              <a:t> finale a Bologna il 15 gennaio e discussione al prossimo CSN1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640595"/>
            <a:ext cx="2505575" cy="27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Next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17</a:t>
            </a:fld>
            <a:endParaRPr lang="it-IT" dirty="0"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894080"/>
            <a:ext cx="3905408" cy="55001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51" y="894080"/>
            <a:ext cx="3797633" cy="547750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68960" y="1066800"/>
            <a:ext cx="3905408" cy="37592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8960" y="2665730"/>
            <a:ext cx="3905408" cy="47752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66578" y="3529330"/>
            <a:ext cx="3905408" cy="3314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6578" y="490728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878228" y="106680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97051" y="384810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797051" y="454025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800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Next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18</a:t>
            </a:fld>
            <a:endParaRPr lang="it-IT" dirty="0">
              <a:latin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" y="822960"/>
            <a:ext cx="3872315" cy="558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14" y="733778"/>
            <a:ext cx="3925387" cy="558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723" y="2537729"/>
            <a:ext cx="3534442" cy="293563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648" y="822960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2103389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648" y="3066299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48" y="3327284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4029209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743" y="4882567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246014" y="931545"/>
            <a:ext cx="3506455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246014" y="2320559"/>
            <a:ext cx="3506455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614723" y="2957714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246014" y="3452581"/>
            <a:ext cx="2368709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683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 - Hangar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19</a:t>
            </a:fld>
            <a:endParaRPr lang="it-IT" dirty="0">
              <a:latin typeface="Calibri"/>
            </a:endParaRPr>
          </a:p>
        </p:txBody>
      </p:sp>
      <p:pic>
        <p:nvPicPr>
          <p:cNvPr id="8" name="Immagine 7" descr="Schermata 2014-10-19 alle 17.3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6" y="1316737"/>
            <a:ext cx="4258114" cy="4809354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233094" y="891531"/>
            <a:ext cx="4606462" cy="545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Richiesta di spazi nell’hangar da parte di KM3Net</a:t>
            </a:r>
          </a:p>
          <a:p>
            <a:r>
              <a:rPr lang="it-IT" sz="2400" dirty="0" smtClean="0"/>
              <a:t>Inizialmente richiesta parte della zona nella recinsione della torre di test</a:t>
            </a:r>
          </a:p>
          <a:p>
            <a:r>
              <a:rPr lang="it-IT" sz="2400" dirty="0" smtClean="0"/>
              <a:t>Assegnata </a:t>
            </a:r>
            <a:r>
              <a:rPr lang="it-IT" sz="2400" dirty="0"/>
              <a:t>l</a:t>
            </a:r>
            <a:r>
              <a:rPr lang="it-IT" sz="2400" dirty="0" smtClean="0"/>
              <a:t>a striscia dalla porta dell’hangar al muro (~120 m2) spostando il </a:t>
            </a:r>
            <a:r>
              <a:rPr lang="it-IT" sz="2400" dirty="0" err="1" smtClean="0"/>
              <a:t>sediciante</a:t>
            </a:r>
            <a:r>
              <a:rPr lang="it-IT" sz="2400" dirty="0" smtClean="0"/>
              <a:t> L3, </a:t>
            </a:r>
            <a:r>
              <a:rPr lang="it-IT" sz="2400" dirty="0" err="1" smtClean="0"/>
              <a:t>gabiotto</a:t>
            </a:r>
            <a:r>
              <a:rPr lang="it-IT" sz="2400" dirty="0" smtClean="0"/>
              <a:t> ex-</a:t>
            </a:r>
            <a:r>
              <a:rPr lang="it-IT" sz="2400" dirty="0" err="1" smtClean="0"/>
              <a:t>marzullo</a:t>
            </a:r>
            <a:r>
              <a:rPr lang="it-IT" sz="2400" dirty="0" smtClean="0"/>
              <a:t>  e (forse) camera termica</a:t>
            </a:r>
          </a:p>
          <a:p>
            <a:r>
              <a:rPr lang="it-IT" sz="2400" dirty="0" smtClean="0"/>
              <a:t>Il </a:t>
            </a:r>
            <a:r>
              <a:rPr lang="it-IT" sz="2400" dirty="0" err="1" smtClean="0"/>
              <a:t>sediciante</a:t>
            </a:r>
            <a:r>
              <a:rPr lang="it-IT" sz="2400" dirty="0" smtClean="0"/>
              <a:t> verrà messo in mostra </a:t>
            </a:r>
            <a:r>
              <a:rPr lang="it-IT" dirty="0" smtClean="0"/>
              <a:t>all’esterno della zona “pendolo di Foucault”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 marL="45720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4934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96434" y="2730504"/>
            <a:ext cx="4450156" cy="3695564"/>
            <a:chOff x="459932" y="2899832"/>
            <a:chExt cx="4450156" cy="3695564"/>
          </a:xfrm>
        </p:grpSpPr>
        <p:pic>
          <p:nvPicPr>
            <p:cNvPr id="20" name="Immagine 19" descr="Schermata 2013-10-26 alle 15.50.0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0" r="15482"/>
            <a:stretch/>
          </p:blipFill>
          <p:spPr>
            <a:xfrm>
              <a:off x="459932" y="2899832"/>
              <a:ext cx="4450156" cy="3695564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2890300" y="3971987"/>
              <a:ext cx="488460" cy="461665"/>
            </a:xfrm>
            <a:prstGeom prst="rect">
              <a:avLst/>
            </a:prstGeom>
            <a:solidFill>
              <a:srgbClr val="CCFFCC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  PSI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MEG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573259" y="5157373"/>
              <a:ext cx="783538" cy="461665"/>
            </a:xfrm>
            <a:prstGeom prst="rect">
              <a:avLst/>
            </a:prstGeom>
            <a:solidFill>
              <a:srgbClr val="CCFFCC">
                <a:alpha val="62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FRASCATI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KLOE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710605" y="4047767"/>
              <a:ext cx="1476261" cy="1384995"/>
            </a:xfrm>
            <a:prstGeom prst="rect">
              <a:avLst/>
            </a:prstGeom>
            <a:solidFill>
              <a:srgbClr val="CCFFCC">
                <a:alpha val="45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	CERN</a:t>
              </a:r>
              <a:endParaRPr lang="it-IT" sz="1200" dirty="0">
                <a:solidFill>
                  <a:srgbClr val="1F497D"/>
                </a:solidFill>
                <a:latin typeface="Calibri"/>
              </a:endParaRP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ATLAS – CMS – LHCB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TOTEM – </a:t>
              </a:r>
              <a:r>
                <a:rPr lang="it-IT" sz="1200" dirty="0" err="1" smtClean="0">
                  <a:solidFill>
                    <a:srgbClr val="FF0000"/>
                  </a:solidFill>
                  <a:latin typeface="Calibri"/>
                </a:rPr>
                <a:t>LHCf</a:t>
              </a:r>
              <a:endParaRPr lang="it-IT" sz="1200" dirty="0" smtClean="0">
                <a:solidFill>
                  <a:srgbClr val="FF0000"/>
                </a:solidFill>
                <a:latin typeface="Calibri"/>
              </a:endParaRP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UA9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NA62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COMPASS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SHIP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25" name="Immagine 24" descr="Schermata 2012-10-16 a 10.5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82" y="3971987"/>
            <a:ext cx="3877155" cy="2382650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5791484" y="4860918"/>
            <a:ext cx="2053355" cy="830997"/>
            <a:chOff x="5232984" y="4998465"/>
            <a:chExt cx="2053355" cy="830997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6718230" y="4998465"/>
              <a:ext cx="568109" cy="830997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FNAL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CDF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MU2E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G-2 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232984" y="5071343"/>
              <a:ext cx="620683" cy="461665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SLAC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BABAR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334113" y="701141"/>
            <a:ext cx="4660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	  </a:t>
            </a:r>
            <a:r>
              <a:rPr lang="it-IT" sz="2000" dirty="0" smtClean="0">
                <a:solidFill>
                  <a:srgbClr val="0000FF"/>
                </a:solidFill>
                <a:latin typeface="Calibri"/>
              </a:rPr>
              <a:t>  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  20 sigle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esperimenti chiusi (CDF2, BABAR)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in varie fasi di progettazione (MU2E, G-2, SHIP, ILC)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R&amp;D Fase II ATLAS e CMS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Calcolo al CNAF (CALC1-TIER1)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118262" y="1151613"/>
            <a:ext cx="3720938" cy="2638810"/>
            <a:chOff x="5118262" y="1447937"/>
            <a:chExt cx="3720938" cy="2638810"/>
          </a:xfrm>
        </p:grpSpPr>
        <p:pic>
          <p:nvPicPr>
            <p:cNvPr id="21" name="Immagine 20" descr="Schermata 2013-10-26 alle 15.46.3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262" y="1447937"/>
              <a:ext cx="3720938" cy="2638810"/>
            </a:xfrm>
            <a:prstGeom prst="rect">
              <a:avLst/>
            </a:prstGeom>
          </p:spPr>
        </p:pic>
        <p:sp>
          <p:nvSpPr>
            <p:cNvPr id="29" name="CasellaDiTesto 28"/>
            <p:cNvSpPr txBox="1"/>
            <p:nvPr/>
          </p:nvSpPr>
          <p:spPr>
            <a:xfrm>
              <a:off x="5473196" y="2355876"/>
              <a:ext cx="699004" cy="646331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  BEPCII</a:t>
              </a:r>
              <a:br>
                <a:rPr lang="it-IT" sz="120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(</a:t>
              </a:r>
              <a:r>
                <a:rPr lang="it-IT" sz="1200" dirty="0" err="1" smtClean="0">
                  <a:solidFill>
                    <a:srgbClr val="1F497D"/>
                  </a:solidFill>
                  <a:latin typeface="Calibri"/>
                </a:rPr>
                <a:t>Beijing</a:t>
              </a:r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)</a:t>
              </a:r>
            </a:p>
            <a:p>
              <a:pPr algn="ctr"/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BESIII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559851" y="2759173"/>
              <a:ext cx="799393" cy="646331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  KEK</a:t>
              </a:r>
              <a:br>
                <a:rPr lang="it-IT" sz="120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(Tsukuba)</a:t>
              </a:r>
            </a:p>
            <a:p>
              <a:pPr algn="ctr"/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BELLE II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32" name="Titolo 1"/>
          <p:cNvSpPr txBox="1">
            <a:spLocks/>
          </p:cNvSpPr>
          <p:nvPr/>
        </p:nvSpPr>
        <p:spPr>
          <a:xfrm>
            <a:off x="1385530" y="8734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La CSN1 – gli Esperimenti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82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 – Buco Nero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20</a:t>
            </a:fld>
            <a:endParaRPr lang="it-IT" dirty="0">
              <a:latin typeface="Calibri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71968" y="1059625"/>
            <a:ext cx="7842112" cy="54586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/>
              <a:t>L’</a:t>
            </a:r>
            <a:r>
              <a:rPr lang="it-IT" dirty="0"/>
              <a:t>i</a:t>
            </a:r>
            <a:r>
              <a:rPr lang="it-IT" dirty="0" smtClean="0"/>
              <a:t>dea è di creare un grande laboratorio multi-esperimento (ATLAS, BELLE2, CMS) utilizzato anche per le attività didattiche unendo insieme gli attuali laboratori CMS/BELLE2 e NA62 spostando NA62 nell’attuale ATLAS. Lo scopo è di stimolare la collaborazione e le sinergie tra gli esperimenti in un momento di riduzione del personale. </a:t>
            </a:r>
          </a:p>
          <a:p>
            <a:r>
              <a:rPr lang="it-IT" dirty="0" smtClean="0"/>
              <a:t>Spostamento ATLAS </a:t>
            </a:r>
            <a:r>
              <a:rPr lang="it-IT" dirty="0" smtClean="0">
                <a:sym typeface="Wingdings"/>
              </a:rPr>
              <a:t> NA 62 avvenuto in dicembre</a:t>
            </a:r>
            <a:endParaRPr lang="it-IT" dirty="0">
              <a:sym typeface="Wingdings"/>
            </a:endParaRPr>
          </a:p>
          <a:p>
            <a:r>
              <a:rPr lang="it-IT" dirty="0" smtClean="0">
                <a:sym typeface="Wingdings"/>
              </a:rPr>
              <a:t>In corso i lavori di sistemazione dei laboratori BELLE2/CMS e ATLAS e la creazione di una comunicazione tra i due</a:t>
            </a:r>
            <a:endParaRPr lang="it-IT" dirty="0" smtClean="0"/>
          </a:p>
          <a:p>
            <a:r>
              <a:rPr lang="it-IT" dirty="0" smtClean="0"/>
              <a:t>Ottimizzazione degli spazi dei 2 laboratori informatici per aumentare le postazioni di lavoro per analisi e liberando in parte i laboratori.</a:t>
            </a:r>
          </a:p>
          <a:p>
            <a:pPr lvl="1"/>
            <a:r>
              <a:rPr lang="it-IT" dirty="0" smtClean="0"/>
              <a:t>Nel prossimo mese ridiscuteremo con i capigruppo le regole per l’assegnazione degli spazi </a:t>
            </a:r>
          </a:p>
          <a:p>
            <a:pPr marL="457200" lvl="1" indent="0">
              <a:buFont typeface="Arial"/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0913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Riunione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21</a:t>
            </a:fld>
            <a:endParaRPr lang="it-IT" dirty="0">
              <a:latin typeface="Calibri"/>
            </a:endParaRPr>
          </a:p>
        </p:txBody>
      </p:sp>
      <p:pic>
        <p:nvPicPr>
          <p:cNvPr id="7" name="Immagine 6" descr="Schermata 2015-01-05 alle 13.5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1158240"/>
            <a:ext cx="6347958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22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 Riparte LHC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7" y="924375"/>
            <a:ext cx="7506657" cy="55096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74432" y="5643722"/>
            <a:ext cx="2249768" cy="790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magine 7" descr="atlas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4" y="26148"/>
            <a:ext cx="1330762" cy="701963"/>
          </a:xfrm>
          <a:prstGeom prst="rect">
            <a:avLst/>
          </a:prstGeom>
        </p:spPr>
      </p:pic>
      <p:pic>
        <p:nvPicPr>
          <p:cNvPr id="9" name="Immagine 8" descr="CMS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4" y="15729"/>
            <a:ext cx="612396" cy="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23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LHC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74432" y="5643722"/>
            <a:ext cx="2249768" cy="790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1" b="84290"/>
          <a:stretch/>
        </p:blipFill>
        <p:spPr>
          <a:xfrm>
            <a:off x="1371600" y="800119"/>
            <a:ext cx="6426154" cy="6783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11755" b="24694"/>
          <a:stretch/>
        </p:blipFill>
        <p:spPr>
          <a:xfrm>
            <a:off x="332937" y="2929835"/>
            <a:ext cx="8103780" cy="382882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t="24252" b="37746"/>
          <a:stretch/>
        </p:blipFill>
        <p:spPr>
          <a:xfrm>
            <a:off x="1364849" y="1288914"/>
            <a:ext cx="6426154" cy="1640921"/>
          </a:xfrm>
          <a:prstGeom prst="rect">
            <a:avLst/>
          </a:prstGeom>
        </p:spPr>
      </p:pic>
      <p:pic>
        <p:nvPicPr>
          <p:cNvPr id="12" name="Immagine 11" descr="atla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4" y="26148"/>
            <a:ext cx="1330762" cy="701963"/>
          </a:xfrm>
          <a:prstGeom prst="rect">
            <a:avLst/>
          </a:prstGeom>
        </p:spPr>
      </p:pic>
      <p:pic>
        <p:nvPicPr>
          <p:cNvPr id="13" name="Immagine 12" descr="CMS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4" y="15729"/>
            <a:ext cx="612396" cy="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altri esperimenti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24</a:t>
            </a:fld>
            <a:endParaRPr lang="it-IT" dirty="0"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54480" y="1365624"/>
            <a:ext cx="647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NA 62 </a:t>
            </a:r>
            <a:r>
              <a:rPr lang="it-IT" dirty="0" smtClean="0"/>
              <a:t>– primo anno di fisica.  Auguri!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Belle2</a:t>
            </a:r>
            <a:r>
              <a:rPr lang="it-IT" dirty="0" smtClean="0"/>
              <a:t> – continua l’upgrade di Belle2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Presa dati 2017/18, ritardo dovuto a problemi di budget per le operation della macchina</a:t>
            </a:r>
          </a:p>
          <a:p>
            <a:pPr lvl="1"/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G-2 </a:t>
            </a:r>
            <a:r>
              <a:rPr lang="it-IT" dirty="0" smtClean="0"/>
              <a:t>– anno decisivo per la definizione della tecnologia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La CSN1 si è espressa positivamente per ora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SHIP</a:t>
            </a:r>
            <a:r>
              <a:rPr lang="it-IT" dirty="0" smtClean="0"/>
              <a:t> – anno molto importante per la partecipazione italiana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Preparazione del TP per la primavera ed espressione della CSN1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UA9 </a:t>
            </a:r>
            <a:r>
              <a:rPr lang="it-IT" dirty="0" smtClean="0"/>
              <a:t>– test con il fascio LHC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49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futuro della riunione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25</a:t>
            </a:fld>
            <a:endParaRPr lang="it-IT" dirty="0"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54480" y="1365624"/>
            <a:ext cx="6471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Credo vada ripensata la struttura e la tempistica di questa riunione di fine/inizio anno o addirittura l’opportunità di proseguire con questa tradizione</a:t>
            </a:r>
          </a:p>
          <a:p>
            <a:endParaRPr lang="it-IT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</a:rPr>
              <a:t>Difficoltà a trovare a fine dicembre o la prima settimana di gennaio (prima della ripresa effettiva delle attività) una data che garantistica una partecipazione sufficientemente completa di tutti gli esperimenti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</a:rPr>
              <a:t>I capigruppo o responsabili di attività è necessario siano presenti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</a:rPr>
              <a:t>Una audience vasta è opportuna altrimenti si perde lo scopo di informare tutti sulle attività degli </a:t>
            </a:r>
            <a:r>
              <a:rPr lang="it-IT" smtClean="0">
                <a:solidFill>
                  <a:srgbClr val="000000"/>
                </a:solidFill>
              </a:rPr>
              <a:t>altri esperimenti</a:t>
            </a:r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ATLAS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26</a:t>
            </a:fld>
            <a:endParaRPr lang="it-IT" dirty="0">
              <a:latin typeface="Calibri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671091" y="930714"/>
            <a:ext cx="6024282" cy="5018596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Anagrafica 2015: 14.3 FTE </a:t>
            </a:r>
            <a:r>
              <a:rPr lang="it-IT" sz="1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 17.7 FTE</a:t>
            </a:r>
            <a:endParaRPr lang="it-IT" sz="1400" dirty="0" smtClean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Università </a:t>
            </a:r>
            <a:r>
              <a:rPr lang="ja-JP" alt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Federico II</a:t>
            </a:r>
            <a:r>
              <a:rPr lang="ja-JP" alt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ja-JP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 Aloisio (60%), M. Alviggi (80%), F. Ambrosino (20%), V. Canale (80%), G. Chiefari (0%),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R. Giordano (20%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),</a:t>
            </a:r>
            <a:r>
              <a:rPr lang="it-IT" altLang="ja-JP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P. Massarotti (20%), L. Merola (70%), G.Russo (35%), G. Saracino (20%)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INFN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Carlino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(75%), R. de Asmundis (70%), </a:t>
            </a:r>
            <a:r>
              <a:rPr lang="it-IT" sz="1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C. Di Donato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A. Doria (70%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), V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Izzo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(70%), </a:t>
            </a:r>
            <a:r>
              <a:rPr lang="it-IT" sz="1400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it-IT" sz="1400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Sekhniaidze </a:t>
            </a:r>
            <a:r>
              <a:rPr lang="it-IT" altLang="ja-JP" sz="1400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it-IT" altLang="ja-JP" sz="1400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80%</a:t>
            </a:r>
            <a:r>
              <a:rPr lang="it-IT" altLang="ja-JP" sz="1400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Università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Parthenope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F.Conventi, M.Della Pietra (80%), E.Rossi, S. Campopiano (20%), A. Iadiccio (20%)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ssegnisti: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A.Sanchez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Dottorandi: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F. Cirotto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S. 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Perrella,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G.Zurzolo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Laurandi magistrali 2014/15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i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</a:t>
            </a:r>
            <a:r>
              <a:rPr lang="it-IT" sz="1400" i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Del Burgo, L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Paolillo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Laurati/ndi triennali 2014/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15</a:t>
            </a:r>
            <a:endParaRPr lang="it-IT" sz="1400" i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C.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Calamita, 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M. Camerlingo, M. D’Errico, </a:t>
            </a:r>
            <a:r>
              <a:rPr lang="it-IT" sz="1400" dirty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 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Evangelisti, A. Giannini, </a:t>
            </a:r>
            <a:r>
              <a:rPr lang="it-IT" sz="1400" dirty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 </a:t>
            </a:r>
            <a:r>
              <a:rPr lang="it-IT" sz="1400" dirty="0" err="1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Iovine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M. </a:t>
            </a:r>
            <a:r>
              <a:rPr lang="it-IT" sz="1400" dirty="0" err="1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Lavorgna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it-IT" sz="1400" dirty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</a:t>
            </a:r>
            <a:r>
              <a:rPr lang="it-IT" sz="1400" dirty="0" err="1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Renardi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G. Russo</a:t>
            </a:r>
            <a:endParaRPr lang="it-IT" sz="1400" dirty="0">
              <a:solidFill>
                <a:srgbClr val="FFFF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49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ATLAS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27</a:t>
            </a:fld>
            <a:endParaRPr lang="it-IT" dirty="0">
              <a:latin typeface="Calibri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97414" y="1274578"/>
            <a:ext cx="3858410" cy="3804056"/>
            <a:chOff x="0" y="766"/>
            <a:chExt cx="4032" cy="2900"/>
          </a:xfrm>
          <a:solidFill>
            <a:schemeClr val="accent5">
              <a:lumMod val="75000"/>
            </a:schemeClr>
          </a:solidFill>
        </p:grpSpPr>
        <p:pic>
          <p:nvPicPr>
            <p:cNvPr id="9" name="Picture 3" descr="GRAB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766"/>
              <a:ext cx="4032" cy="2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35" y="808"/>
              <a:ext cx="107" cy="2289"/>
            </a:xfrm>
            <a:prstGeom prst="rect">
              <a:avLst/>
            </a:prstGeom>
            <a:grpFill/>
            <a:ln w="19050">
              <a:solidFill>
                <a:srgbClr val="797777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" name="Picture 13" descr="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820"/>
              <a:ext cx="77" cy="2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4411680" y="1274578"/>
            <a:ext cx="464563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Attività di Gruppo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Sistema di Trigger di </a:t>
            </a:r>
            <a:r>
              <a:rPr lang="it-IT" dirty="0" err="1" smtClean="0">
                <a:solidFill>
                  <a:srgbClr val="000090"/>
                </a:solidFill>
              </a:rPr>
              <a:t>μ</a:t>
            </a:r>
            <a:r>
              <a:rPr lang="it-IT" dirty="0" smtClean="0">
                <a:solidFill>
                  <a:srgbClr val="000090"/>
                </a:solidFill>
              </a:rPr>
              <a:t> di I Livello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RPC </a:t>
            </a:r>
            <a:r>
              <a:rPr lang="it-IT" dirty="0" err="1" smtClean="0"/>
              <a:t>maintenance</a:t>
            </a:r>
            <a:r>
              <a:rPr lang="it-IT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Data Quality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Sviluppo, realizzazione e analisi di Trigger e DAQ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Upgrade Fase 1 Spettrometro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Sviluppo e caratterizzazione </a:t>
            </a:r>
            <a:r>
              <a:rPr lang="it-IT" dirty="0" err="1" smtClean="0"/>
              <a:t>MicroMegas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Fisica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Higgs -&gt; ZZ -&gt; 4l, 2</a:t>
            </a:r>
            <a:r>
              <a:rPr lang="it-IT" i="1" dirty="0" smtClean="0"/>
              <a:t>l</a:t>
            </a:r>
            <a:r>
              <a:rPr lang="it-IT" dirty="0" smtClean="0"/>
              <a:t>+2jet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Studio delle proprietà (Spin/CP)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BSM Higgs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……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Computing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Tier2</a:t>
            </a:r>
          </a:p>
        </p:txBody>
      </p:sp>
    </p:spTree>
    <p:extLst>
      <p:ext uri="{BB962C8B-B14F-4D97-AF65-F5344CB8AC3E}">
        <p14:creationId xmlns:p14="http://schemas.microsoft.com/office/powerpoint/2010/main" val="187164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3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 rot="16200000">
            <a:off x="-1862452" y="3174793"/>
            <a:ext cx="5509682" cy="1039695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Gli Esperimenti di GR1       a Napoli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02544"/>
              </p:ext>
            </p:extLst>
          </p:nvPr>
        </p:nvGraphicFramePr>
        <p:xfrm>
          <a:off x="1765028" y="116748"/>
          <a:ext cx="6361925" cy="6306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7956"/>
                <a:gridCol w="4343969"/>
              </a:tblGrid>
              <a:tr h="26120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smtClean="0">
                          <a:solidFill>
                            <a:srgbClr val="FF0000"/>
                          </a:solidFill>
                        </a:rPr>
                        <a:t>OMNI-PURPOSE</a:t>
                      </a:r>
                      <a:r>
                        <a:rPr lang="it-IT" sz="1200" b="1" i="1" baseline="0" dirty="0" smtClean="0">
                          <a:solidFill>
                            <a:srgbClr val="FF0000"/>
                          </a:solidFill>
                        </a:rPr>
                        <a:t>  /  ENERGY FRONTIER</a:t>
                      </a:r>
                      <a:endParaRPr lang="it-IT" sz="12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0" dirty="0" smtClean="0"/>
                    </a:p>
                  </a:txBody>
                  <a:tcPr/>
                </a:tc>
              </a:tr>
              <a:tr h="676070">
                <a:tc>
                  <a:txBody>
                    <a:bodyPr/>
                    <a:lstStyle/>
                    <a:p>
                      <a:endParaRPr lang="it-IT" sz="17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Interazioni</a:t>
                      </a:r>
                      <a:r>
                        <a:rPr lang="it-IT" sz="1400" b="0" baseline="0" dirty="0" smtClean="0"/>
                        <a:t> pp a</a:t>
                      </a:r>
                      <a:r>
                        <a:rPr lang="it-IT" sz="1400" b="0" dirty="0" smtClean="0"/>
                        <a:t> LHC</a:t>
                      </a:r>
                      <a:endParaRPr lang="it-IT" sz="1400" b="0" baseline="0" dirty="0" smtClean="0"/>
                    </a:p>
                    <a:p>
                      <a:r>
                        <a:rPr lang="it-IT" sz="1400" b="0" baseline="0" dirty="0" smtClean="0"/>
                        <a:t>Run2 nel  2015 </a:t>
                      </a:r>
                      <a:endParaRPr lang="it-IT" sz="1400" b="0" dirty="0" smtClean="0"/>
                    </a:p>
                    <a:p>
                      <a:r>
                        <a:rPr lang="it-IT" sz="1400" b="0" dirty="0" smtClean="0"/>
                        <a:t>Responsabile locale: Gianpaolo Carlino</a:t>
                      </a:r>
                    </a:p>
                  </a:txBody>
                  <a:tcPr/>
                </a:tc>
              </a:tr>
              <a:tr h="65575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Interazioni</a:t>
                      </a:r>
                      <a:r>
                        <a:rPr lang="it-IT" sz="1400" b="0" baseline="0" dirty="0" smtClean="0"/>
                        <a:t> pp a</a:t>
                      </a:r>
                      <a:r>
                        <a:rPr lang="it-IT" sz="1400" b="0" dirty="0" smtClean="0"/>
                        <a:t> LHC</a:t>
                      </a:r>
                      <a:endParaRPr lang="it-IT" sz="1400" b="0" baseline="0" dirty="0" smtClean="0"/>
                    </a:p>
                    <a:p>
                      <a:r>
                        <a:rPr lang="it-IT" sz="1400" b="0" baseline="0" dirty="0" smtClean="0"/>
                        <a:t>Run2 nel  2015 </a:t>
                      </a:r>
                      <a:endParaRPr lang="it-IT" sz="1400" b="0" dirty="0" smtClean="0"/>
                    </a:p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Responsabile locale: </a:t>
                      </a:r>
                      <a:r>
                        <a:rPr lang="it-IT" sz="1400" b="0" baseline="0" dirty="0" smtClean="0"/>
                        <a:t>Pierluigi Paolucci 2015</a:t>
                      </a:r>
                    </a:p>
                  </a:txBody>
                  <a:tcPr/>
                </a:tc>
              </a:tr>
              <a:tr h="20024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>
                          <a:solidFill>
                            <a:srgbClr val="FF0000"/>
                          </a:solidFill>
                        </a:rPr>
                        <a:t>FLAVOUR / INTENSITY FRONTIER</a:t>
                      </a:r>
                      <a:endParaRPr lang="it-IT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7923">
                <a:tc>
                  <a:txBody>
                    <a:bodyPr/>
                    <a:lstStyle/>
                    <a:p>
                      <a:endParaRPr lang="it-IT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B-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factory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e+ e- @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SuperKEKB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smtClean="0"/>
                        <a:t>Tsukuba, </a:t>
                      </a:r>
                      <a:r>
                        <a:rPr lang="en-US" sz="1400" dirty="0" err="1" smtClean="0"/>
                        <a:t>Giappone</a:t>
                      </a:r>
                      <a:endParaRPr lang="it-IT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Presa dati prevista per il 2017</a:t>
                      </a:r>
                    </a:p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Responsabile locale: Guglielmo De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Nardo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2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BR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it-IT" sz="1400" b="0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→</a:t>
                      </a:r>
                      <a:r>
                        <a:rPr lang="it-IT" sz="1400" b="0" dirty="0" err="1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p</a:t>
                      </a:r>
                      <a:r>
                        <a:rPr lang="it-IT" sz="1400" b="0" baseline="30000" dirty="0" err="1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+</a:t>
                      </a:r>
                      <a:r>
                        <a:rPr lang="it-IT" sz="1400" b="0" dirty="0" err="1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nn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 </a:t>
                      </a:r>
                      <a:r>
                        <a:rPr lang="it-IT" sz="1400" b="0" dirty="0" smtClean="0"/>
                        <a:t>con fascio di mesoni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it-IT" sz="1400" b="0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0" dirty="0" smtClean="0"/>
                        <a:t>al CERN-SPS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Presa dati prevista per fine 2014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Fabio Ambrosino</a:t>
                      </a:r>
                      <a:endParaRPr lang="it-IT" sz="1400" b="0" dirty="0" smtClean="0"/>
                    </a:p>
                  </a:txBody>
                  <a:tcPr/>
                </a:tc>
              </a:tr>
              <a:tr h="21670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it-IT" sz="1200" b="1" i="1" baseline="0" dirty="0" smtClean="0">
                          <a:solidFill>
                            <a:srgbClr val="FF0000"/>
                          </a:solidFill>
                        </a:rPr>
                        <a:t> PHYSICS</a:t>
                      </a:r>
                      <a:endParaRPr lang="it-IT" sz="12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 smtClean="0"/>
                    </a:p>
                  </a:txBody>
                  <a:tcPr/>
                </a:tc>
              </a:tr>
              <a:tr h="67052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Ricerca</a:t>
                      </a:r>
                      <a:r>
                        <a:rPr lang="it-IT" sz="1400" b="0" baseline="0" dirty="0" smtClean="0"/>
                        <a:t> di neutrini pesanti @ SPS (400 GeV </a:t>
                      </a:r>
                      <a:r>
                        <a:rPr lang="it-IT" sz="1400" b="0" baseline="0" dirty="0" err="1" smtClean="0"/>
                        <a:t>p</a:t>
                      </a:r>
                      <a:r>
                        <a:rPr lang="it-IT" sz="1400" b="0" baseline="0" dirty="0" smtClean="0"/>
                        <a:t>)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TDR 2017 – D</a:t>
                      </a:r>
                      <a:r>
                        <a:rPr lang="it-IT" sz="1400" b="0" baseline="0" dirty="0" smtClean="0"/>
                        <a:t>ata </a:t>
                      </a:r>
                      <a:r>
                        <a:rPr lang="it-IT" sz="1400" b="0" baseline="0" dirty="0" err="1" smtClean="0"/>
                        <a:t>taking</a:t>
                      </a:r>
                      <a:r>
                        <a:rPr lang="it-IT" sz="1400" b="0" baseline="0" dirty="0" smtClean="0"/>
                        <a:t>: 2022- 2027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Giovanni De Lellis</a:t>
                      </a:r>
                      <a:endParaRPr lang="it-IT" sz="1400" b="0" dirty="0" smtClean="0"/>
                    </a:p>
                  </a:txBody>
                  <a:tcPr/>
                </a:tc>
              </a:tr>
              <a:tr h="65866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Misura di</a:t>
                      </a:r>
                      <a:r>
                        <a:rPr lang="it-IT" sz="1400" baseline="0" dirty="0" smtClean="0"/>
                        <a:t> g-2</a:t>
                      </a:r>
                      <a:r>
                        <a:rPr lang="it-IT" sz="1400" dirty="0" smtClean="0"/>
                        <a:t> del muone</a:t>
                      </a:r>
                      <a:r>
                        <a:rPr lang="it-IT" sz="1400" b="0" baseline="0" dirty="0" smtClean="0"/>
                        <a:t> @ </a:t>
                      </a:r>
                      <a:r>
                        <a:rPr lang="it-IT" sz="1400" b="0" dirty="0" smtClean="0"/>
                        <a:t>Muon Ring al </a:t>
                      </a:r>
                      <a:r>
                        <a:rPr lang="it-IT" sz="1400" b="0" dirty="0" err="1" smtClean="0"/>
                        <a:t>Fermilab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In</a:t>
                      </a:r>
                      <a:r>
                        <a:rPr lang="it-IT" sz="1400" b="0" baseline="0" dirty="0" smtClean="0"/>
                        <a:t> fase di approvazione. Presa dati 2017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Michele Iacovacci</a:t>
                      </a:r>
                      <a:endParaRPr lang="it-IT" sz="1400" b="0" dirty="0" smtClean="0"/>
                    </a:p>
                  </a:txBody>
                  <a:tcPr/>
                </a:tc>
              </a:tr>
              <a:tr h="223480"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 smtClean="0"/>
                    </a:p>
                  </a:txBody>
                  <a:tcPr/>
                </a:tc>
              </a:tr>
              <a:tr h="81335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Applicazione di cristalli singoli e multipli alla collimazione di fasci adronici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Francesca Galluccio</a:t>
                      </a:r>
                      <a:endParaRPr lang="it-IT" sz="1400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magine 14" descr="atla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32" y="394889"/>
            <a:ext cx="1867440" cy="726147"/>
          </a:xfrm>
          <a:prstGeom prst="rect">
            <a:avLst/>
          </a:prstGeom>
        </p:spPr>
      </p:pic>
      <p:pic>
        <p:nvPicPr>
          <p:cNvPr id="16" name="Immagine 15" descr="belle2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59" y="2130246"/>
            <a:ext cx="969450" cy="706088"/>
          </a:xfrm>
          <a:prstGeom prst="rect">
            <a:avLst/>
          </a:prstGeom>
        </p:spPr>
      </p:pic>
      <p:pic>
        <p:nvPicPr>
          <p:cNvPr id="17" name="Immagine 16" descr="CMS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7" y="1121036"/>
            <a:ext cx="859367" cy="731571"/>
          </a:xfrm>
          <a:prstGeom prst="rect">
            <a:avLst/>
          </a:prstGeom>
        </p:spPr>
      </p:pic>
      <p:pic>
        <p:nvPicPr>
          <p:cNvPr id="18" name="Immagine 17" descr="NA62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97" y="2870375"/>
            <a:ext cx="1951846" cy="722724"/>
          </a:xfrm>
          <a:prstGeom prst="rect">
            <a:avLst/>
          </a:prstGeom>
        </p:spPr>
      </p:pic>
      <p:pic>
        <p:nvPicPr>
          <p:cNvPr id="25" name="Immagine 24" descr="logUA9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2" y="5646410"/>
            <a:ext cx="1446949" cy="70775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3" y="4635331"/>
            <a:ext cx="1305239" cy="67144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2640" y="3890605"/>
            <a:ext cx="770467" cy="7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4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La CSN1 – gli FTE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475410" y="781163"/>
            <a:ext cx="4625313" cy="3307560"/>
            <a:chOff x="3450038" y="2748422"/>
            <a:chExt cx="4729574" cy="3307560"/>
          </a:xfrm>
        </p:grpSpPr>
        <p:pic>
          <p:nvPicPr>
            <p:cNvPr id="4" name="Immagine 3" descr="FTE Sezioni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6" t="7821" r="15053" b="11677"/>
            <a:stretch/>
          </p:blipFill>
          <p:spPr>
            <a:xfrm>
              <a:off x="3450038" y="2748422"/>
              <a:ext cx="4729574" cy="3307560"/>
            </a:xfrm>
            <a:prstGeom prst="rect">
              <a:avLst/>
            </a:prstGeom>
          </p:spPr>
        </p:pic>
        <p:sp>
          <p:nvSpPr>
            <p:cNvPr id="19" name="Freccia giù 18"/>
            <p:cNvSpPr/>
            <p:nvPr/>
          </p:nvSpPr>
          <p:spPr>
            <a:xfrm>
              <a:off x="6890658" y="3787505"/>
              <a:ext cx="208800" cy="5364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217873" y="4321642"/>
            <a:ext cx="3545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Anagrafica complicata dalla presenza di molti progetti paralleli agli esperimenti afferenti anche ad altre commissioni.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56328" y="1232046"/>
            <a:ext cx="241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Napoli  VII sezione INFN 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magine 8" descr="FTE Esperiment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4118" r="6253" b="4113"/>
          <a:stretch/>
        </p:blipFill>
        <p:spPr>
          <a:xfrm>
            <a:off x="5648" y="3136981"/>
            <a:ext cx="4957048" cy="33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5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GR1 Napoli – gli FTE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5" name="Immagine 4" descr="FTE Esperimento N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9544" r="7963" b="6542"/>
          <a:stretch/>
        </p:blipFill>
        <p:spPr>
          <a:xfrm>
            <a:off x="5047701" y="3212797"/>
            <a:ext cx="4076540" cy="321279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032992" y="5986633"/>
            <a:ext cx="2729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Calibri"/>
              </a:rPr>
              <a:t>FTE 2015 per esperimento 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Immagine 12" descr="FTE sigla N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1579" r="8672" b="8446"/>
          <a:stretch/>
        </p:blipFill>
        <p:spPr>
          <a:xfrm>
            <a:off x="47393" y="786636"/>
            <a:ext cx="5062864" cy="382880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1072" y="4349966"/>
            <a:ext cx="1997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FTE 2015 per sigla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17215" y="1033038"/>
            <a:ext cx="35827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Calibri"/>
              </a:rPr>
              <a:t>Anagrafica complicata.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Numerose sigle di progetti esterni (PON, PRIN, … ) o call GRV su attività riconducibili agli esperimenti di GR1.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Gli FTE vengono associati agli esperimenti ai fini del metabolismo 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86296" y="5132465"/>
            <a:ext cx="274189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FTE 2015 totali: 41.8</a:t>
            </a:r>
            <a:endParaRPr lang="it-IT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0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6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GR1 Napoli – gli FTE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38930" y="5000758"/>
            <a:ext cx="6927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Interrotto il trend negativo degli ultimi anni (pensionamenti con blocco turn-over e fuga all’estero degli studenti)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grazie a: 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  <a:latin typeface="Calibri"/>
              </a:rPr>
              <a:t>c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olleghi di CSN2 con percentuali in esperimenti di CSN1 (g-2,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ship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)</a:t>
            </a: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  <a:latin typeface="Calibri"/>
              </a:rPr>
              <a:t>c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ollaborazione di colleghi di altri dipartimenti o università alle attività tecnologiche dei nostri gruppi (elettronica e computing)</a:t>
            </a:r>
          </a:p>
        </p:txBody>
      </p:sp>
      <p:pic>
        <p:nvPicPr>
          <p:cNvPr id="4" name="Immagine 3" descr="fte napo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6" y="1214473"/>
            <a:ext cx="6760464" cy="37673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06899" y="947728"/>
            <a:ext cx="2326854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Storico FTE GR1 Napoli</a:t>
            </a:r>
            <a:endParaRPr lang="it-IT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03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7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GR1 Napoli – composizione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04847" y="5008604"/>
            <a:ext cx="5429905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it-IT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0 persone collaborano agli esperimenti di GR1 nel 2015</a:t>
            </a:r>
            <a:endParaRPr lang="it-IT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0" name="Immagine 9" descr="genere g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" y="4348987"/>
            <a:ext cx="2513527" cy="196288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660875" y="881104"/>
            <a:ext cx="271784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composizione per ruolo ….</a:t>
            </a:r>
            <a:endParaRPr lang="it-IT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10564" y="3979655"/>
            <a:ext cx="132868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</a:rPr>
              <a:t>….  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e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 genere</a:t>
            </a:r>
            <a:endParaRPr lang="it-IT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Immagine 12" descr="ruolo g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8" y="1250436"/>
            <a:ext cx="6980863" cy="29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8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7942" y="956890"/>
            <a:ext cx="7392637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Bilancio INFN</a:t>
            </a:r>
          </a:p>
          <a:p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Bilancio di Previsione 2015: 235 M</a:t>
            </a:r>
            <a:r>
              <a:rPr lang="it-IT" dirty="0" smtClean="0">
                <a:solidFill>
                  <a:srgbClr val="FF0000"/>
                </a:solidFill>
              </a:rPr>
              <a:t>€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latin typeface="Calibri"/>
              </a:rPr>
              <a:t>Simile al bilancio 2014 – chiuso grazie ai premiali 2013 arrivati a fine agosto: 39 M</a:t>
            </a:r>
            <a:r>
              <a:rPr lang="it-IT" dirty="0" smtClean="0">
                <a:solidFill>
                  <a:prstClr val="black"/>
                </a:solidFill>
              </a:rPr>
              <a:t>€ </a:t>
            </a:r>
          </a:p>
          <a:p>
            <a:pPr marL="1200150" lvl="2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da utilizzare in parte come tasca per gli anni successivi e per un costituendo tesoretto per gli upgrade LHC</a:t>
            </a:r>
            <a:endParaRPr lang="it-IT" dirty="0" smtClean="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latin typeface="Calibri"/>
              </a:rPr>
              <a:t>da aggiungere il molto probabile taglio del 5% per i consumi intermedi (taglio di 42 M</a:t>
            </a:r>
            <a:r>
              <a:rPr lang="it-IT" dirty="0" smtClean="0">
                <a:solidFill>
                  <a:prstClr val="black"/>
                </a:solidFill>
              </a:rPr>
              <a:t>€ al FOE)</a:t>
            </a:r>
          </a:p>
          <a:p>
            <a:pPr marL="742950" lvl="1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Altri fondi: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Progetti internazionali (H2020)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Premiali: 70% sulla base degli indicatori ANVUR e 30% su progetti</a:t>
            </a:r>
          </a:p>
          <a:p>
            <a:pPr marL="742950" lvl="1" indent="-285750">
              <a:buFont typeface="Arial"/>
              <a:buChar char="•"/>
            </a:pPr>
            <a:endParaRPr lang="it-IT" dirty="0" smtClean="0"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9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7942" y="956890"/>
            <a:ext cx="7392637" cy="5447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Bilancio CNS1 2015 </a:t>
            </a:r>
          </a:p>
          <a:p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Bilancio GR1: 19.7 M€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19.8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M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€ come nel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2014 – 100 k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€ per i FIRB di GR5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Fondo indiviso del 10% da assegnare a giugno se il bilancio dell’INFN lo permetterà (a differenza degli altri anni il rischio di perdere il fondo non è trascurabile)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Quota di </a:t>
            </a:r>
            <a:r>
              <a:rPr lang="it-IT" dirty="0" err="1">
                <a:solidFill>
                  <a:prstClr val="black"/>
                </a:solidFill>
              </a:rPr>
              <a:t>similfellow</a:t>
            </a:r>
            <a:r>
              <a:rPr lang="it-IT" dirty="0">
                <a:solidFill>
                  <a:prstClr val="black"/>
                </a:solidFill>
              </a:rPr>
              <a:t>: ~1.5 M€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Tetto missioni:  8.3 M€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Tetto MOF A+B (</a:t>
            </a:r>
            <a:r>
              <a:rPr lang="it-IT" dirty="0" err="1">
                <a:solidFill>
                  <a:prstClr val="black"/>
                </a:solidFill>
              </a:rPr>
              <a:t>kCHF</a:t>
            </a:r>
            <a:r>
              <a:rPr lang="it-IT" dirty="0">
                <a:solidFill>
                  <a:prstClr val="black"/>
                </a:solidFill>
              </a:rPr>
              <a:t>) – ATLAS: 1950, CMS: 2700, </a:t>
            </a:r>
            <a:r>
              <a:rPr lang="it-IT" dirty="0" err="1">
                <a:solidFill>
                  <a:prstClr val="black"/>
                </a:solidFill>
              </a:rPr>
              <a:t>LHCb</a:t>
            </a:r>
            <a:r>
              <a:rPr lang="it-IT" dirty="0">
                <a:solidFill>
                  <a:prstClr val="black"/>
                </a:solidFill>
              </a:rPr>
              <a:t>: 800, Totem: 200 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Contributo da GE per esperimenti What Next ancora da chiarire 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Grosso contributo di RECAS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Le risorse destinate a ATLAS e Belle2 hanno garantito un risparmio di 345 k€  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7180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2013</Words>
  <Application>Microsoft Macintosh PowerPoint</Application>
  <PresentationFormat>Presentazione su schermo (4:3)</PresentationFormat>
  <Paragraphs>294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2_Office Theme</vt:lpstr>
      <vt:lpstr>1_Office Theme</vt:lpstr>
      <vt:lpstr>3_Office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What Next</vt:lpstr>
      <vt:lpstr>What Next</vt:lpstr>
      <vt:lpstr>What Next</vt:lpstr>
      <vt:lpstr>Laboratori - Hangar</vt:lpstr>
      <vt:lpstr>Laboratori – Buco Nero</vt:lpstr>
      <vt:lpstr>La Riunione</vt:lpstr>
      <vt:lpstr>Presentazione di PowerPoint</vt:lpstr>
      <vt:lpstr>Presentazione di PowerPoint</vt:lpstr>
      <vt:lpstr>Gli altri esperimenti</vt:lpstr>
      <vt:lpstr>Il futuro della riunione</vt:lpstr>
      <vt:lpstr>ATLAS</vt:lpstr>
      <vt:lpstr>ATLAS</vt:lpstr>
    </vt:vector>
  </TitlesOfParts>
  <Company>INFN Napoli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Gianpaolo Carlino</dc:creator>
  <cp:lastModifiedBy>Gianpaolo Carlino</cp:lastModifiedBy>
  <cp:revision>187</cp:revision>
  <cp:lastPrinted>2015-01-06T17:37:55Z</cp:lastPrinted>
  <dcterms:created xsi:type="dcterms:W3CDTF">2012-10-15T16:35:32Z</dcterms:created>
  <dcterms:modified xsi:type="dcterms:W3CDTF">2015-01-08T18:51:32Z</dcterms:modified>
</cp:coreProperties>
</file>