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9" r:id="rId3"/>
    <p:sldId id="290" r:id="rId4"/>
    <p:sldId id="306" r:id="rId5"/>
    <p:sldId id="322" r:id="rId6"/>
    <p:sldId id="305" r:id="rId7"/>
    <p:sldId id="307" r:id="rId8"/>
    <p:sldId id="308" r:id="rId9"/>
    <p:sldId id="309" r:id="rId10"/>
    <p:sldId id="310" r:id="rId11"/>
    <p:sldId id="311" r:id="rId12"/>
    <p:sldId id="312" r:id="rId13"/>
    <p:sldId id="314" r:id="rId14"/>
    <p:sldId id="315" r:id="rId15"/>
    <p:sldId id="316" r:id="rId16"/>
    <p:sldId id="319" r:id="rId17"/>
    <p:sldId id="320" r:id="rId18"/>
    <p:sldId id="323" r:id="rId19"/>
    <p:sldId id="295" r:id="rId20"/>
    <p:sldId id="265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ezione predefinita" id="{4A75730B-79F8-4F87-8E38-3571135ECE31}">
          <p14:sldIdLst>
            <p14:sldId id="256"/>
            <p14:sldId id="289"/>
            <p14:sldId id="290"/>
            <p14:sldId id="306"/>
            <p14:sldId id="322"/>
            <p14:sldId id="305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6"/>
            <p14:sldId id="319"/>
            <p14:sldId id="320"/>
            <p14:sldId id="323"/>
            <p14:sldId id="295"/>
            <p14:sldId id="265"/>
          </p14:sldIdLst>
        </p14:section>
        <p14:section name="Sezione senza titolo" id="{DB82E660-E2DF-4946-BF60-D966C7D6AA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9" autoAdjust="0"/>
    <p:restoredTop sz="94660"/>
  </p:normalViewPr>
  <p:slideViewPr>
    <p:cSldViewPr>
      <p:cViewPr>
        <p:scale>
          <a:sx n="85" d="100"/>
          <a:sy n="85" d="100"/>
        </p:scale>
        <p:origin x="-156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00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Medium" charset="0"/>
                <a:cs typeface="Arial" charset="0"/>
              </a:defRPr>
            </a:lvl1pPr>
          </a:lstStyle>
          <a:p>
            <a:pPr>
              <a:defRPr/>
            </a:pPr>
            <a:fld id="{FCF31F9E-6259-3547-9B6F-E19F1F980296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Medium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24051369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Medium" charset="0"/>
                <a:cs typeface="Arial" charset="0"/>
              </a:defRPr>
            </a:lvl1pPr>
          </a:lstStyle>
          <a:p>
            <a:pPr>
              <a:defRPr/>
            </a:pPr>
            <a:fld id="{0401399F-8EE9-E94E-AFF4-098CBD7D6D83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dirty="0" smtClean="0"/>
              <a:t>Fare clic per modificare stili del testo dello schema</a:t>
            </a:r>
          </a:p>
          <a:p>
            <a:pPr lvl="1"/>
            <a:r>
              <a:rPr lang="it-IT" noProof="0" dirty="0" smtClean="0"/>
              <a:t>Secondo livello</a:t>
            </a:r>
          </a:p>
          <a:p>
            <a:pPr lvl="2"/>
            <a:r>
              <a:rPr lang="it-IT" noProof="0" dirty="0" smtClean="0"/>
              <a:t>Terzo livello</a:t>
            </a:r>
          </a:p>
          <a:p>
            <a:pPr lvl="3"/>
            <a:r>
              <a:rPr lang="it-IT" noProof="0" dirty="0" smtClean="0"/>
              <a:t>Quarto livello</a:t>
            </a:r>
          </a:p>
          <a:p>
            <a:pPr lvl="4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Franklin Gothic Medium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787203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Franklin Gothic Medium" charset="0"/>
            </a:endParaRPr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latin typeface="Franklin Gothic Medium" charset="0"/>
              </a:rPr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3732848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‹n.›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49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>
              <a:latin typeface="Franklin Gothic Medium" charset="0"/>
            </a:endParaRPr>
          </a:p>
        </p:txBody>
      </p:sp>
      <p:sp>
        <p:nvSpPr>
          <p:cNvPr id="6553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latin typeface="Franklin Gothic Medium" charset="0"/>
              </a:rPr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8549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gradFill rotWithShape="1">
          <a:gsLst>
            <a:gs pos="0">
              <a:schemeClr val="bg1"/>
            </a:gs>
            <a:gs pos="100000">
              <a:srgbClr val="D9D9D9"/>
            </a:gs>
          </a:gsLst>
          <a:lin ang="189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6" descr="Tracciato EC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0"/>
            <a:ext cx="52514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9669" y="1828800"/>
            <a:ext cx="3073631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9669" y="5181600"/>
            <a:ext cx="3073631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787782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F7FB8-5803-F648-8565-B6198BF32922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32213859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7486650" y="0"/>
            <a:ext cx="165735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543800" y="457201"/>
            <a:ext cx="1543051" cy="5943600"/>
          </a:xfrm>
        </p:spPr>
        <p:txBody>
          <a:bodyPr vert="eaVert" rtlCol="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1"/>
            <a:ext cx="6800850" cy="5943599"/>
          </a:xfrm>
        </p:spPr>
        <p:txBody>
          <a:bodyPr vert="eaVert" rtlCol="0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5695-D943-6C4D-877E-D8D253E4AE2F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284025439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83F0-4D34-2D47-8DEA-E93D7DD042AA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190516431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stazione sezione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/>
        </p:nvSpPr>
        <p:spPr>
          <a:xfrm>
            <a:off x="198834" y="228600"/>
            <a:ext cx="874395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0100" y="1828800"/>
            <a:ext cx="5829300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0100" y="5181600"/>
            <a:ext cx="5829300" cy="6858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/>
            </a:lvl2pPr>
            <a:lvl3pPr marL="914400" indent="0" algn="l" rtl="0">
              <a:buNone/>
              <a:defRPr sz="1800"/>
            </a:lvl3pPr>
            <a:lvl4pPr marL="1371600" indent="0" algn="l" rtl="0">
              <a:buNone/>
              <a:defRPr sz="1600"/>
            </a:lvl4pPr>
            <a:lvl5pPr marL="1828800" indent="0" algn="l" rtl="0">
              <a:buNone/>
              <a:defRPr sz="1600"/>
            </a:lvl5pPr>
            <a:lvl6pPr marL="2286000" indent="0" algn="l" rtl="0">
              <a:buNone/>
              <a:defRPr sz="1600"/>
            </a:lvl6pPr>
            <a:lvl7pPr marL="2743200" indent="0" algn="l" rtl="0">
              <a:buNone/>
              <a:defRPr sz="1600"/>
            </a:lvl7pPr>
            <a:lvl8pPr marL="3200400" indent="0" algn="l" rtl="0">
              <a:buNone/>
              <a:defRPr sz="1600"/>
            </a:lvl8pPr>
            <a:lvl9pPr marL="3657600" indent="0" algn="l" rtl="0">
              <a:buNone/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84096422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00100" y="1825625"/>
            <a:ext cx="360045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43450" y="1825625"/>
            <a:ext cx="3600450" cy="4575175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B45B1-524F-9242-A3A1-E0EEF4353574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282543723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0100" y="1828799"/>
            <a:ext cx="360045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00100" y="2590800"/>
            <a:ext cx="360045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743450" y="1828799"/>
            <a:ext cx="3600450" cy="762000"/>
          </a:xfrm>
        </p:spPr>
        <p:txBody>
          <a:bodyPr rtlCol="0" anchor="ctr">
            <a:noAutofit/>
          </a:bodyPr>
          <a:lstStyle>
            <a:lvl1pPr marL="0" indent="0" algn="l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43450" y="2590800"/>
            <a:ext cx="3600450" cy="3810033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10EEB-BA6D-6D42-9C7F-DC50616EF16E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10085063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9C60-9C7D-6846-B79C-34FBC4E1A083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15173252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9A0E-9F0D-384C-97AE-78EEED78EB77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  <p:extLst>
      <p:ext uri="{BB962C8B-B14F-4D97-AF65-F5344CB8AC3E}">
        <p14:creationId xmlns:p14="http://schemas.microsoft.com/office/powerpoint/2010/main" val="232256847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256213" y="0"/>
            <a:ext cx="38862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4525" y="3200400"/>
            <a:ext cx="2949178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57201"/>
            <a:ext cx="4457700" cy="5943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24525" y="5029200"/>
            <a:ext cx="2949178" cy="13716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67291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256213" y="0"/>
            <a:ext cx="38862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5441751" y="228600"/>
            <a:ext cx="3514725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26430" y="3200400"/>
            <a:ext cx="2949178" cy="175260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" y="1"/>
            <a:ext cx="5256608" cy="6857999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726430" y="5029200"/>
            <a:ext cx="2949178" cy="1374648"/>
          </a:xfrm>
        </p:spPr>
        <p:txBody>
          <a:bodyPr rtlCol="0"/>
          <a:lstStyle>
            <a:lvl1pPr marL="0" indent="0" algn="l" rtl="0"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3369739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rra rossa"/>
          <p:cNvSpPr/>
          <p:nvPr/>
        </p:nvSpPr>
        <p:spPr>
          <a:xfrm>
            <a:off x="0" y="0"/>
            <a:ext cx="9142413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1027" name="Segnaposto titolo 1"/>
          <p:cNvSpPr>
            <a:spLocks noGrp="1"/>
          </p:cNvSpPr>
          <p:nvPr>
            <p:ph type="title"/>
          </p:nvPr>
        </p:nvSpPr>
        <p:spPr bwMode="auto">
          <a:xfrm>
            <a:off x="800100" y="100013"/>
            <a:ext cx="7543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8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1143000" y="18288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00850" y="6481763"/>
            <a:ext cx="800100" cy="239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ranklin Gothic Medium" charset="0"/>
                <a:cs typeface="Arial" charset="0"/>
              </a:defRPr>
            </a:lvl1pPr>
          </a:lstStyle>
          <a:p>
            <a:pPr>
              <a:defRPr/>
            </a:pPr>
            <a:fld id="{29D56B54-CE6D-F74C-9CF8-CB37D9D540D0}" type="datetime1">
              <a:rPr lang="it-IT"/>
              <a:pPr>
                <a:defRPr/>
              </a:pPr>
              <a:t>11/03/2015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800100" y="6481763"/>
            <a:ext cx="5886450" cy="239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715250" y="6481763"/>
            <a:ext cx="628650" cy="239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Franklin Gothic Medium" charset="0"/>
                <a:cs typeface="Arial" charset="0"/>
              </a:defRPr>
            </a:lvl1pPr>
          </a:lstStyle>
          <a:p>
            <a:pPr>
              <a:defRPr/>
            </a:pPr>
            <a:r>
              <a:rPr lang="it-IT"/>
              <a:t>‹n.›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1" r:id="rId2"/>
    <p:sldLayoutId id="2147483797" r:id="rId3"/>
    <p:sldLayoutId id="2147483792" r:id="rId4"/>
    <p:sldLayoutId id="2147483793" r:id="rId5"/>
    <p:sldLayoutId id="2147483794" r:id="rId6"/>
    <p:sldLayoutId id="2147483798" r:id="rId7"/>
    <p:sldLayoutId id="2147483799" r:id="rId8"/>
    <p:sldLayoutId id="2147483800" r:id="rId9"/>
    <p:sldLayoutId id="2147483795" r:id="rId10"/>
    <p:sldLayoutId id="214748380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anklin Gothic Medium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100000"/>
        <a:buFont typeface="Arial" charset="0"/>
        <a:buChar char="▪"/>
        <a:defRPr sz="2400" kern="1200">
          <a:solidFill>
            <a:srgbClr val="404040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sz="2200" kern="1200">
          <a:solidFill>
            <a:srgbClr val="404040"/>
          </a:solidFill>
          <a:latin typeface="+mn-lt"/>
          <a:ea typeface="ＭＳ Ｐゴシック" charset="0"/>
          <a:cs typeface="+mn-cs"/>
        </a:defRPr>
      </a:lvl2pPr>
      <a:lvl3pPr marL="685800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sz="2000" kern="1200">
          <a:solidFill>
            <a:srgbClr val="404040"/>
          </a:solidFill>
          <a:latin typeface="+mn-lt"/>
          <a:ea typeface="ＭＳ Ｐゴシック" charset="0"/>
          <a:cs typeface="+mn-cs"/>
        </a:defRPr>
      </a:lvl3pPr>
      <a:lvl4pPr marL="868363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kern="1200">
          <a:solidFill>
            <a:srgbClr val="404040"/>
          </a:solidFill>
          <a:latin typeface="+mn-lt"/>
          <a:ea typeface="ＭＳ Ｐゴシック" charset="0"/>
          <a:cs typeface="+mn-cs"/>
        </a:defRPr>
      </a:lvl4pPr>
      <a:lvl5pPr marL="1050925" indent="-182563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SzPct val="100000"/>
        <a:buFont typeface="Arial" charset="0"/>
        <a:buChar char="▪"/>
        <a:defRPr sz="1600" kern="1200">
          <a:solidFill>
            <a:srgbClr val="404040"/>
          </a:solidFill>
          <a:latin typeface="+mn-lt"/>
          <a:ea typeface="ＭＳ Ｐゴシック" charset="0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ctrTitle"/>
          </p:nvPr>
        </p:nvSpPr>
        <p:spPr>
          <a:xfrm>
            <a:off x="228600" y="785812"/>
            <a:ext cx="3187700" cy="264318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dirty="0" smtClean="0">
                <a:latin typeface="Franklin Gothic Medium" charset="0"/>
              </a:rPr>
              <a:t>Sondaggio sulla Polizza </a:t>
            </a:r>
            <a:r>
              <a:rPr lang="it-IT" dirty="0" err="1">
                <a:latin typeface="Franklin Gothic Medium" charset="0"/>
              </a:rPr>
              <a:t>Unisalute</a:t>
            </a:r>
            <a:endParaRPr lang="it-IT" dirty="0">
              <a:latin typeface="Franklin Gothic Medium" charset="0"/>
            </a:endParaRPr>
          </a:p>
        </p:txBody>
      </p:sp>
      <p:sp>
        <p:nvSpPr>
          <p:cNvPr id="15363" name="CasellaDiTesto 3"/>
          <p:cNvSpPr txBox="1">
            <a:spLocks noChangeArrowheads="1"/>
          </p:cNvSpPr>
          <p:nvPr/>
        </p:nvSpPr>
        <p:spPr bwMode="auto">
          <a:xfrm>
            <a:off x="114300" y="4114800"/>
            <a:ext cx="36957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i="1" dirty="0">
                <a:latin typeface="Franklin Gothic Medium" charset="0"/>
              </a:rPr>
              <a:t>Gruppo di  lavoro</a:t>
            </a:r>
          </a:p>
          <a:p>
            <a:pPr eaLnBrk="1" hangingPunct="1"/>
            <a:r>
              <a:rPr lang="it-IT" sz="1400" i="1" dirty="0">
                <a:latin typeface="Franklin Gothic Medium" charset="0"/>
              </a:rPr>
              <a:t>       dell’Assemblea di Nazionale TTA</a:t>
            </a:r>
          </a:p>
          <a:p>
            <a:pPr eaLnBrk="1" hangingPunct="1"/>
            <a:endParaRPr lang="it-IT" sz="1400" dirty="0">
              <a:latin typeface="Franklin Gothic Medium" charset="0"/>
            </a:endParaRPr>
          </a:p>
          <a:p>
            <a:pPr eaLnBrk="1" hangingPunct="1"/>
            <a:r>
              <a:rPr lang="it-IT" sz="1400" dirty="0">
                <a:latin typeface="Franklin Gothic Medium" charset="0"/>
              </a:rPr>
              <a:t>Asti Rosella  (INFN - TO)</a:t>
            </a:r>
          </a:p>
          <a:p>
            <a:pPr eaLnBrk="1" hangingPunct="1"/>
            <a:r>
              <a:rPr lang="it-IT" sz="1400" dirty="0" err="1">
                <a:latin typeface="Franklin Gothic Medium" charset="0"/>
              </a:rPr>
              <a:t>Binaglia</a:t>
            </a:r>
            <a:r>
              <a:rPr lang="it-IT" sz="1400" dirty="0">
                <a:latin typeface="Franklin Gothic Medium" charset="0"/>
              </a:rPr>
              <a:t> Ilaria (INFN - PG)</a:t>
            </a:r>
          </a:p>
          <a:p>
            <a:pPr eaLnBrk="1" hangingPunct="1"/>
            <a:r>
              <a:rPr lang="it-IT" sz="1400" dirty="0" err="1">
                <a:latin typeface="Franklin Gothic Medium" charset="0"/>
              </a:rPr>
              <a:t>Bortot</a:t>
            </a:r>
            <a:r>
              <a:rPr lang="it-IT" sz="1400" dirty="0">
                <a:latin typeface="Franklin Gothic Medium" charset="0"/>
              </a:rPr>
              <a:t> Simona  (INFN - TO)</a:t>
            </a:r>
          </a:p>
          <a:p>
            <a:pPr eaLnBrk="1" hangingPunct="1"/>
            <a:r>
              <a:rPr lang="it-IT" sz="1400" dirty="0">
                <a:latin typeface="Franklin Gothic Medium" charset="0"/>
              </a:rPr>
              <a:t>Candela Attanasio  (INFN - LNGS)</a:t>
            </a:r>
          </a:p>
          <a:p>
            <a:pPr eaLnBrk="1" hangingPunct="1"/>
            <a:r>
              <a:rPr lang="it-IT" sz="1400" dirty="0" err="1">
                <a:latin typeface="Franklin Gothic Medium" charset="0"/>
              </a:rPr>
              <a:t>Gomezel</a:t>
            </a:r>
            <a:r>
              <a:rPr lang="it-IT" sz="1400" dirty="0">
                <a:latin typeface="Franklin Gothic Medium" charset="0"/>
              </a:rPr>
              <a:t> Roberto  (INFN - TS)</a:t>
            </a:r>
          </a:p>
          <a:p>
            <a:pPr eaLnBrk="1" hangingPunct="1"/>
            <a:r>
              <a:rPr lang="it-IT" sz="1400" dirty="0" err="1">
                <a:latin typeface="Franklin Gothic Medium" charset="0"/>
              </a:rPr>
              <a:t>Michinelli</a:t>
            </a:r>
            <a:r>
              <a:rPr lang="it-IT" sz="1400" dirty="0">
                <a:latin typeface="Franklin Gothic Medium" charset="0"/>
              </a:rPr>
              <a:t> Roberto  (INFN - BO)</a:t>
            </a:r>
          </a:p>
          <a:p>
            <a:pPr eaLnBrk="1" hangingPunct="1"/>
            <a:r>
              <a:rPr lang="it-IT" sz="1400" dirty="0">
                <a:latin typeface="Franklin Gothic Medium" charset="0"/>
              </a:rPr>
              <a:t>Silvestri Antonio (INFN - BA)</a:t>
            </a:r>
          </a:p>
          <a:p>
            <a:pPr eaLnBrk="1" hangingPunct="1"/>
            <a:r>
              <a:rPr lang="it-IT" sz="1400" dirty="0">
                <a:latin typeface="Franklin Gothic Medium" charset="0"/>
              </a:rPr>
              <a:t>Stellato Lorena (INFN - ROMA 1</a:t>
            </a:r>
            <a:r>
              <a:rPr lang="it-IT" sz="1400" dirty="0" smtClean="0">
                <a:latin typeface="Franklin Gothic Medium" charset="0"/>
              </a:rPr>
              <a:t>)</a:t>
            </a:r>
          </a:p>
          <a:p>
            <a:pPr eaLnBrk="1" hangingPunct="1"/>
            <a:r>
              <a:rPr lang="it-IT" sz="1400" dirty="0" smtClean="0">
                <a:latin typeface="Franklin Gothic Medium" charset="0"/>
              </a:rPr>
              <a:t>Trovato Andrea (INFN – GE)</a:t>
            </a:r>
            <a:endParaRPr lang="it-IT" sz="1400" dirty="0">
              <a:latin typeface="Franklin Gothic Medium" charset="0"/>
            </a:endParaRPr>
          </a:p>
        </p:txBody>
      </p:sp>
      <p:sp>
        <p:nvSpPr>
          <p:cNvPr id="15364" name="CasellaDiTesto 4"/>
          <p:cNvSpPr txBox="1">
            <a:spLocks noChangeArrowheads="1"/>
          </p:cNvSpPr>
          <p:nvPr/>
        </p:nvSpPr>
        <p:spPr bwMode="auto">
          <a:xfrm>
            <a:off x="2616200" y="-30163"/>
            <a:ext cx="185738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it-IT" sz="1800">
              <a:latin typeface="Franklin Gothic Medium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0013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RIMBORSI DA UNISALUTE</a:t>
            </a:r>
            <a:endParaRPr lang="it-IT" dirty="0"/>
          </a:p>
        </p:txBody>
      </p:sp>
      <p:pic>
        <p:nvPicPr>
          <p:cNvPr id="7" name="Immagine 6" descr="rimbors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776"/>
            <a:ext cx="9144000" cy="4353824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88638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0013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DIFFOLTA’ DI PRENOTAZIONE ?</a:t>
            </a:r>
            <a:endParaRPr lang="it-IT" dirty="0"/>
          </a:p>
        </p:txBody>
      </p:sp>
      <p:pic>
        <p:nvPicPr>
          <p:cNvPr id="7" name="Immagine 6" descr="struttu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0356"/>
            <a:ext cx="9144000" cy="2230244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618271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0013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CRITICITA’ SULLA SCELTA DELLE STRUTTURE CONVENZIONATE</a:t>
            </a:r>
            <a:endParaRPr lang="it-IT" dirty="0"/>
          </a:p>
        </p:txBody>
      </p:sp>
      <p:pic>
        <p:nvPicPr>
          <p:cNvPr id="7" name="Immagine 6" descr="strutture conv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9144000" cy="400493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322977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0013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LIVELLO DI SODDISFAZIONE DEI CENTRI CONVENZIONATI UNISALUTE</a:t>
            </a:r>
            <a:endParaRPr lang="it-IT" dirty="0"/>
          </a:p>
        </p:txBody>
      </p:sp>
      <p:pic>
        <p:nvPicPr>
          <p:cNvPr id="7" name="Immagine 6" descr="eccellenze1.tif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1254"/>
            <a:ext cx="9144000" cy="3666146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7335522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COSA MIGLIORARE DELLA POLIZZA</a:t>
            </a:r>
            <a:endParaRPr lang="it-IT" dirty="0"/>
          </a:p>
        </p:txBody>
      </p:sp>
      <p:pic>
        <p:nvPicPr>
          <p:cNvPr id="7" name="Immagine 6" descr="migliorar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33"/>
            <a:ext cx="9144000" cy="5999067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363021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VOTO DATO ALLA POLIZZA</a:t>
            </a:r>
            <a:endParaRPr lang="it-IT" dirty="0"/>
          </a:p>
        </p:txBody>
      </p:sp>
      <p:pic>
        <p:nvPicPr>
          <p:cNvPr id="7" name="Immagine 6" descr="punteggio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0609"/>
            <a:ext cx="9144000" cy="5917391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3" name="CasellaDiTesto 2"/>
          <p:cNvSpPr txBox="1"/>
          <p:nvPr/>
        </p:nvSpPr>
        <p:spPr>
          <a:xfrm>
            <a:off x="3886200" y="5334000"/>
            <a:ext cx="508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B82D2F"/>
                </a:solidFill>
              </a:rPr>
              <a:t>All’INFN bisogna bussare sempre due volte !</a:t>
            </a:r>
            <a:endParaRPr lang="it-IT" b="1" dirty="0">
              <a:solidFill>
                <a:srgbClr val="B82D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017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25562"/>
          </a:xfrm>
        </p:spPr>
        <p:txBody>
          <a:bodyPr/>
          <a:lstStyle/>
          <a:p>
            <a:pPr algn="ctr"/>
            <a:r>
              <a:rPr lang="it-IT" sz="4000" dirty="0" smtClean="0"/>
              <a:t>COSA E’ EMERSO DAL SONDAGGIO</a:t>
            </a:r>
            <a:br>
              <a:rPr lang="it-IT" sz="4000" dirty="0" smtClean="0"/>
            </a:br>
            <a:r>
              <a:rPr lang="it-IT" sz="4000" dirty="0" smtClean="0"/>
              <a:t>SULLA POLIZZA UNISALUTE?</a:t>
            </a:r>
            <a:endParaRPr lang="it-IT" sz="4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4800" y="1676400"/>
            <a:ext cx="8534400" cy="4339650"/>
          </a:xfrm>
          <a:prstGeom prst="rect">
            <a:avLst/>
          </a:prstGeom>
          <a:noFill/>
          <a:ln>
            <a:solidFill>
              <a:srgbClr val="B82D2F"/>
            </a:solidFill>
          </a:ln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Circa </a:t>
            </a:r>
            <a:r>
              <a:rPr lang="it-IT" sz="1600" b="1" dirty="0">
                <a:solidFill>
                  <a:srgbClr val="000090"/>
                </a:solidFill>
              </a:rPr>
              <a:t>il 40% non ha mai usato la polizza</a:t>
            </a:r>
            <a:r>
              <a:rPr lang="it-IT" sz="1600" b="1" dirty="0" smtClean="0">
                <a:solidFill>
                  <a:srgbClr val="000090"/>
                </a:solidFill>
              </a:rPr>
              <a:t>; 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l</a:t>
            </a:r>
            <a:r>
              <a:rPr lang="it-IT" sz="1600" b="1" dirty="0">
                <a:solidFill>
                  <a:srgbClr val="000090"/>
                </a:solidFill>
              </a:rPr>
              <a:t>’83% dei dipendenti non ha familiari iscritti</a:t>
            </a:r>
            <a:r>
              <a:rPr lang="it-IT" sz="1600" b="1" dirty="0" smtClean="0">
                <a:solidFill>
                  <a:srgbClr val="000090"/>
                </a:solidFill>
              </a:rPr>
              <a:t>;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il </a:t>
            </a:r>
            <a:r>
              <a:rPr lang="it-IT" sz="1600" b="1" dirty="0">
                <a:solidFill>
                  <a:srgbClr val="000090"/>
                </a:solidFill>
              </a:rPr>
              <a:t>38% non si sente bene informato sulle modalità di utilizzo della </a:t>
            </a:r>
            <a:r>
              <a:rPr lang="it-IT" sz="1600" b="1" dirty="0" smtClean="0">
                <a:solidFill>
                  <a:srgbClr val="000090"/>
                </a:solidFill>
              </a:rPr>
              <a:t>polizza</a:t>
            </a:r>
          </a:p>
          <a:p>
            <a:pPr marL="742950" lvl="1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scarsa </a:t>
            </a:r>
            <a:r>
              <a:rPr lang="it-IT" sz="1600" b="1" dirty="0">
                <a:solidFill>
                  <a:srgbClr val="000090"/>
                </a:solidFill>
              </a:rPr>
              <a:t>informazione circolata nella propria Struttura </a:t>
            </a:r>
            <a:endParaRPr lang="it-IT" sz="1600" b="1" dirty="0" smtClean="0">
              <a:solidFill>
                <a:srgbClr val="000090"/>
              </a:solidFill>
            </a:endParaRPr>
          </a:p>
          <a:p>
            <a:pPr marL="742950" lvl="1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scarso </a:t>
            </a:r>
            <a:r>
              <a:rPr lang="it-IT" sz="1600" b="1" dirty="0">
                <a:solidFill>
                  <a:srgbClr val="000090"/>
                </a:solidFill>
              </a:rPr>
              <a:t>impegno nel leggere il piano sanitario</a:t>
            </a:r>
            <a:r>
              <a:rPr lang="it-IT" sz="1600" b="1" dirty="0" smtClean="0">
                <a:solidFill>
                  <a:srgbClr val="000090"/>
                </a:solidFill>
              </a:rPr>
              <a:t>;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il </a:t>
            </a:r>
            <a:r>
              <a:rPr lang="it-IT" sz="1600" b="1" dirty="0">
                <a:solidFill>
                  <a:srgbClr val="000090"/>
                </a:solidFill>
              </a:rPr>
              <a:t>45% ritiene lunghi i tempi di attesa del Numero Verde</a:t>
            </a:r>
            <a:r>
              <a:rPr lang="it-IT" sz="1600" b="1" dirty="0" smtClean="0">
                <a:solidFill>
                  <a:srgbClr val="000090"/>
                </a:solidFill>
              </a:rPr>
              <a:t>;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Uguale utilizzo della polizza tra le varie strutture, convenzionate e non, e SSN;</a:t>
            </a:r>
          </a:p>
          <a:p>
            <a:pPr algn="just"/>
            <a:endParaRPr lang="it-IT" sz="1600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il </a:t>
            </a:r>
            <a:r>
              <a:rPr lang="it-IT" sz="1600" b="1" dirty="0">
                <a:solidFill>
                  <a:srgbClr val="000090"/>
                </a:solidFill>
              </a:rPr>
              <a:t>60% ha ricevuto il rimborso richiesto regolarmente</a:t>
            </a:r>
            <a:r>
              <a:rPr lang="it-IT" sz="1600" b="1" dirty="0" smtClean="0">
                <a:solidFill>
                  <a:srgbClr val="000090"/>
                </a:solidFill>
              </a:rPr>
              <a:t>;</a:t>
            </a:r>
          </a:p>
          <a:p>
            <a:pPr marL="285750" indent="-285750" algn="just">
              <a:buFont typeface="Wingdings" charset="2"/>
              <a:buChar char="Ø"/>
            </a:pPr>
            <a:endParaRPr lang="it-IT" sz="1600" b="1" dirty="0" smtClean="0">
              <a:solidFill>
                <a:srgbClr val="000090"/>
              </a:solidFill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1600" b="1" dirty="0" smtClean="0">
                <a:solidFill>
                  <a:srgbClr val="000090"/>
                </a:solidFill>
              </a:rPr>
              <a:t>30% richiede di ampliare l’offerta di strutture convenzionate;</a:t>
            </a:r>
            <a:endParaRPr lang="it-IT" sz="1600" b="1" dirty="0">
              <a:solidFill>
                <a:srgbClr val="00009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44596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25562"/>
          </a:xfrm>
        </p:spPr>
        <p:txBody>
          <a:bodyPr/>
          <a:lstStyle/>
          <a:p>
            <a:pPr algn="ctr"/>
            <a:r>
              <a:rPr lang="it-IT" sz="4000" dirty="0" smtClean="0"/>
              <a:t>COSA E’ EMERSO DAL SONDAGGIO</a:t>
            </a:r>
            <a:br>
              <a:rPr lang="it-IT" sz="4000" dirty="0" smtClean="0"/>
            </a:br>
            <a:r>
              <a:rPr lang="it-IT" sz="4000" dirty="0" smtClean="0"/>
              <a:t>SULLA POLIZZA UNISALUTE?</a:t>
            </a:r>
            <a:endParaRPr lang="it-IT" sz="4000" dirty="0"/>
          </a:p>
        </p:txBody>
      </p:sp>
      <p:sp>
        <p:nvSpPr>
          <p:cNvPr id="3" name="Rettangolo 2"/>
          <p:cNvSpPr/>
          <p:nvPr/>
        </p:nvSpPr>
        <p:spPr>
          <a:xfrm>
            <a:off x="152400" y="1905000"/>
            <a:ext cx="8763000" cy="4893647"/>
          </a:xfrm>
          <a:prstGeom prst="rect">
            <a:avLst/>
          </a:prstGeom>
          <a:ln>
            <a:solidFill>
              <a:srgbClr val="B82D2F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discreta soddisfazione sulla professionalità degli operatori dei Centri Convenzionati;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strutture di eccellenza non inserite nella lista dei centri di riferimento per l’INFN;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il 54% vorrebbe una maggiore copertura delle spese odontoiatriche </a:t>
            </a:r>
          </a:p>
          <a:p>
            <a:pPr marL="742950" lvl="1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a seguire:</a:t>
            </a:r>
          </a:p>
          <a:p>
            <a:pPr marL="1200150" lvl="2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una diminuzione del premio per i familiari a carico</a:t>
            </a:r>
          </a:p>
          <a:p>
            <a:pPr marL="1200150" lvl="2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l’eliminazione delle franchigie sui ricoveri</a:t>
            </a:r>
          </a:p>
          <a:p>
            <a:pPr marL="1200150" lvl="2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la copertura della spese fisioterapiche</a:t>
            </a:r>
          </a:p>
          <a:p>
            <a:pPr marL="1200150" lvl="2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maggiori strutture convenzionate</a:t>
            </a:r>
          </a:p>
          <a:p>
            <a:pPr marL="1200150" lvl="2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migliore copertura della polizza all’estero;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61% per una totale copertura per le visite specialistiche (ovvero eliminazione dello scoperto e/o della franchigia);</a:t>
            </a: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it-IT" sz="1600" b="1" dirty="0" smtClean="0">
                <a:solidFill>
                  <a:srgbClr val="000090"/>
                </a:solidFill>
              </a:rPr>
              <a:t>il voto dato alla polizza è tra il sufficiente e il buono.</a:t>
            </a:r>
            <a:endParaRPr lang="it-IT" sz="1600" b="1" dirty="0">
              <a:solidFill>
                <a:srgbClr val="00009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charset="2"/>
              <a:buChar char="Ø"/>
              <a:defRPr/>
            </a:pPr>
            <a:endParaRPr lang="it-IT" sz="16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46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COSA NON QUADRA?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09600" y="1760044"/>
            <a:ext cx="8686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Poca partecipazione</a:t>
            </a:r>
          </a:p>
          <a:p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- Incongruenze sui numeri </a:t>
            </a:r>
          </a:p>
          <a:p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- Generale disattenzione               	Nella compilazione</a:t>
            </a:r>
          </a:p>
          <a:p>
            <a:r>
              <a:rPr lang="it-IT" sz="1600" b="1" dirty="0">
                <a:solidFill>
                  <a:srgbClr val="C00000"/>
                </a:solidFill>
                <a:latin typeface="+mj-lt"/>
              </a:rPr>
              <a:t>	</a:t>
            </a:r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		            	Verso la polizza</a:t>
            </a:r>
          </a:p>
          <a:p>
            <a:endParaRPr lang="it-IT" sz="1600" b="1" dirty="0">
              <a:solidFill>
                <a:srgbClr val="C00000"/>
              </a:solidFill>
              <a:latin typeface="+mj-lt"/>
            </a:endParaRPr>
          </a:p>
          <a:p>
            <a:endParaRPr lang="it-IT" sz="1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E POI CI SONO I SUSSIDI</a:t>
            </a:r>
          </a:p>
          <a:p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		</a:t>
            </a:r>
            <a:endParaRPr lang="it-IT" sz="1600" b="1" dirty="0">
              <a:solidFill>
                <a:srgbClr val="C00000"/>
              </a:solidFill>
              <a:latin typeface="+mj-lt"/>
            </a:endParaRPr>
          </a:p>
          <a:p>
            <a:endParaRPr lang="it-IT" sz="1600" b="1" dirty="0" smtClean="0">
              <a:solidFill>
                <a:srgbClr val="C00000"/>
              </a:solidFill>
              <a:latin typeface="+mj-lt"/>
            </a:endParaRPr>
          </a:p>
          <a:p>
            <a:r>
              <a:rPr lang="it-IT" sz="1600" b="1" dirty="0" smtClean="0">
                <a:solidFill>
                  <a:srgbClr val="C00000"/>
                </a:solidFill>
                <a:latin typeface="+mj-lt"/>
              </a:rPr>
              <a:t>…</a:t>
            </a:r>
          </a:p>
          <a:p>
            <a:endParaRPr lang="it-IT" sz="1600" b="1" dirty="0">
              <a:solidFill>
                <a:srgbClr val="C00000"/>
              </a:solidFill>
              <a:latin typeface="+mj-lt"/>
            </a:endParaRPr>
          </a:p>
          <a:p>
            <a:endParaRPr lang="it-IT" sz="16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spf.fotolog.com/photo/47/4/16/feel_hurricane/1234465919195_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19258"/>
            <a:ext cx="2133600" cy="249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4876800" y="45720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  <a:latin typeface="+mn-lt"/>
              </a:rPr>
              <a:t>COSA FARE?</a:t>
            </a:r>
            <a:endParaRPr lang="it-IT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2895600" y="2438400"/>
            <a:ext cx="1371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895600" y="2590800"/>
            <a:ext cx="13716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90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76200" y="76200"/>
            <a:ext cx="8953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bg1"/>
                </a:solidFill>
              </a:rPr>
              <a:t>DATI</a:t>
            </a:r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677886" y="1548080"/>
            <a:ext cx="1828800" cy="2308324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it-IT" altLang="it-IT" sz="1200" b="1" dirty="0" smtClean="0">
                <a:solidFill>
                  <a:srgbClr val="C00000"/>
                </a:solidFill>
                <a:latin typeface="+mn-lt"/>
                <a:cs typeface="Arial" charset="0"/>
              </a:rPr>
              <a:t>A FRONTE DI:</a:t>
            </a:r>
          </a:p>
          <a:p>
            <a:pPr lvl="0"/>
            <a:endParaRPr lang="it-IT" altLang="it-IT" sz="1200" b="1" dirty="0" smtClean="0">
              <a:solidFill>
                <a:srgbClr val="C00000"/>
              </a:solidFill>
              <a:latin typeface="+mn-lt"/>
              <a:cs typeface="Arial" charset="0"/>
            </a:endParaRPr>
          </a:p>
          <a:p>
            <a:pPr marL="285750" lvl="0" indent="-285750">
              <a:buFontTx/>
              <a:buChar char="-"/>
            </a:pPr>
            <a:r>
              <a:rPr lang="it-IT" alt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Introduzione della franchigia per ricoveri </a:t>
            </a:r>
          </a:p>
          <a:p>
            <a:pPr lvl="0"/>
            <a:endParaRPr lang="it-IT" altLang="it-IT" sz="1200" b="1" dirty="0" smtClean="0">
              <a:solidFill>
                <a:srgbClr val="000090"/>
              </a:solidFill>
              <a:latin typeface="+mn-lt"/>
              <a:cs typeface="Arial" charset="0"/>
            </a:endParaRPr>
          </a:p>
          <a:p>
            <a:pPr marL="171450" lvl="0" indent="-171450">
              <a:buFontTx/>
              <a:buChar char="-"/>
            </a:pPr>
            <a:r>
              <a:rPr lang="it-IT" alt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Visita odontoiatrica gratuita (1         all’anno presso strutture convenzionate)</a:t>
            </a:r>
          </a:p>
          <a:p>
            <a:pPr marL="171450" lvl="0" indent="-171450">
              <a:buFontTx/>
              <a:buChar char="-"/>
            </a:pPr>
            <a:endParaRPr lang="it-IT" altLang="it-IT" sz="1200" b="1" dirty="0">
              <a:solidFill>
                <a:srgbClr val="000090"/>
              </a:solidFill>
              <a:latin typeface="+mn-lt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0886" y="1548080"/>
            <a:ext cx="2667000" cy="2031325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+mn-lt"/>
              </a:rPr>
              <a:t>PREMI POLIZZA UNISALUTE BIENNIO 2014-2015</a:t>
            </a:r>
          </a:p>
          <a:p>
            <a:pPr lvl="1">
              <a:lnSpc>
                <a:spcPct val="150000"/>
              </a:lnSpc>
              <a:defRPr/>
            </a:pPr>
            <a:r>
              <a:rPr 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dal 2014 c’è stata una riduzione media di circa 100 Euro per familiari, associati e pensionati e una riduzione di 50 Euro per </a:t>
            </a:r>
            <a:r>
              <a:rPr 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dipendente</a:t>
            </a:r>
            <a:endParaRPr lang="it-IT" sz="1200" b="1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3864567"/>
            <a:ext cx="4572000" cy="187743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>
            <a:spAutoFit/>
          </a:bodyPr>
          <a:lstStyle/>
          <a:p>
            <a:pPr lvl="0" algn="ctr"/>
            <a:r>
              <a:rPr lang="it-IT" altLang="it-IT" sz="1200" b="1" dirty="0" smtClean="0">
                <a:solidFill>
                  <a:schemeClr val="accent1"/>
                </a:solidFill>
                <a:latin typeface="+mn-lt"/>
                <a:cs typeface="Arial" charset="0"/>
              </a:rPr>
              <a:t>SUSSIDI</a:t>
            </a:r>
          </a:p>
          <a:p>
            <a:pPr lvl="0" algn="ctr"/>
            <a:endParaRPr lang="it-IT" altLang="it-IT" sz="1200" b="1" dirty="0" smtClean="0">
              <a:solidFill>
                <a:schemeClr val="accent1"/>
              </a:solidFill>
              <a:latin typeface="+mn-lt"/>
              <a:cs typeface="Arial" charset="0"/>
            </a:endParaRPr>
          </a:p>
          <a:p>
            <a:pPr lvl="0"/>
            <a:r>
              <a:rPr lang="it-IT" alt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Nel 2014 sono state presentate 501 domande di sussidio</a:t>
            </a:r>
            <a:endParaRPr lang="it-IT" altLang="it-IT" sz="1200" b="1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lvl="0"/>
            <a:r>
              <a:rPr lang="it-IT" alt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(100 in più rispetto al 2013</a:t>
            </a:r>
            <a:r>
              <a:rPr lang="it-IT" alt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) - 92</a:t>
            </a:r>
            <a:r>
              <a:rPr lang="it-IT" alt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% risultate idonee</a:t>
            </a:r>
          </a:p>
          <a:p>
            <a:pPr lvl="0"/>
            <a:endParaRPr lang="it-IT" altLang="it-IT" sz="1200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r>
              <a:rPr lang="it-IT" altLang="it-IT" sz="1200" dirty="0">
                <a:solidFill>
                  <a:srgbClr val="000090"/>
                </a:solidFill>
                <a:latin typeface="+mn-lt"/>
                <a:cs typeface="Arial" charset="0"/>
              </a:rPr>
              <a:t> </a:t>
            </a:r>
            <a:r>
              <a:rPr lang="it-IT" alt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Richiesti</a:t>
            </a:r>
            <a:r>
              <a:rPr lang="it-IT" alt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:  </a:t>
            </a:r>
            <a:r>
              <a:rPr lang="it-IT" alt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€ 1.089.600,06 </a:t>
            </a:r>
          </a:p>
          <a:p>
            <a:endParaRPr lang="it-IT" altLang="it-IT" sz="1200" b="1" dirty="0">
              <a:solidFill>
                <a:srgbClr val="000090"/>
              </a:solidFill>
              <a:latin typeface="+mn-lt"/>
              <a:cs typeface="Arial" charset="0"/>
            </a:endParaRPr>
          </a:p>
          <a:p>
            <a:pPr algn="just"/>
            <a:r>
              <a:rPr lang="it-IT" alt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Assegnati  (in base alla disponibilità): </a:t>
            </a:r>
            <a:r>
              <a:rPr lang="it-IT" altLang="it-IT" sz="1200" b="1" dirty="0" smtClean="0">
                <a:solidFill>
                  <a:srgbClr val="000090"/>
                </a:solidFill>
                <a:latin typeface="+mn-lt"/>
                <a:cs typeface="Arial" charset="0"/>
              </a:rPr>
              <a:t>€ </a:t>
            </a:r>
            <a:r>
              <a:rPr lang="it-IT" altLang="it-IT" sz="1200" b="1" dirty="0">
                <a:solidFill>
                  <a:srgbClr val="000090"/>
                </a:solidFill>
                <a:latin typeface="+mn-lt"/>
                <a:cs typeface="Arial" charset="0"/>
              </a:rPr>
              <a:t>455.886,87</a:t>
            </a:r>
          </a:p>
          <a:p>
            <a:pPr algn="ctr"/>
            <a:r>
              <a:rPr lang="it-IT" altLang="it-IT" sz="2000" b="1" dirty="0">
                <a:solidFill>
                  <a:srgbClr val="000090"/>
                </a:solidFill>
                <a:cs typeface="Arial" charset="0"/>
              </a:rPr>
              <a:t> 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95595"/>
              </p:ext>
            </p:extLst>
          </p:nvPr>
        </p:nvGraphicFramePr>
        <p:xfrm>
          <a:off x="4552950" y="1534473"/>
          <a:ext cx="3657601" cy="432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4033"/>
                <a:gridCol w="1453568"/>
              </a:tblGrid>
              <a:tr h="378314">
                <a:tc>
                  <a:txBody>
                    <a:bodyPr/>
                    <a:lstStyle/>
                    <a:p>
                      <a:pPr algn="ctr"/>
                      <a:r>
                        <a:rPr lang="it-IT" sz="1050" dirty="0" smtClean="0">
                          <a:latin typeface="+mn-lt"/>
                        </a:rPr>
                        <a:t>TIPOLOGIA RICHIESTE</a:t>
                      </a:r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05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RICHIESTE (</a:t>
                      </a:r>
                      <a:r>
                        <a:rPr lang="it-IT" altLang="it-IT" sz="105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Arial" charset="0"/>
                        </a:rPr>
                        <a:t>€)</a:t>
                      </a:r>
                      <a:endParaRPr lang="it-IT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Cure dentistiche</a:t>
                      </a:r>
                      <a:endParaRPr lang="it-IT" sz="1050" dirty="0" smtClean="0">
                        <a:latin typeface="+mn-lt"/>
                      </a:endParaRPr>
                    </a:p>
                    <a:p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443.839,02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Libri, università</a:t>
                      </a:r>
                      <a:endParaRPr lang="it-IT" sz="1050" dirty="0" smtClean="0">
                        <a:latin typeface="+mn-lt"/>
                      </a:endParaRPr>
                    </a:p>
                    <a:p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201.336,13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7895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Malattia, cure mediche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(x familiari</a:t>
                      </a:r>
                      <a:r>
                        <a:rPr lang="it-IT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e/o non rimborsabili da UNISALUTE)</a:t>
                      </a: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194.478,64</a:t>
                      </a: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Onoranze funebri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(genitori e suoceri)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87.011,23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Acquisto occhiali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81.666,29</a:t>
                      </a: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Psicoterapia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48.039,92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345418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+mn-lt"/>
                        </a:rPr>
                        <a:t>Onoranze funebri</a:t>
                      </a:r>
                    </a:p>
                    <a:p>
                      <a:r>
                        <a:rPr lang="it-IT" sz="1050" dirty="0" smtClean="0">
                          <a:latin typeface="+mn-lt"/>
                        </a:rPr>
                        <a:t>(coniuge</a:t>
                      </a:r>
                      <a:r>
                        <a:rPr lang="it-IT" sz="1050" baseline="0" dirty="0" smtClean="0">
                          <a:latin typeface="+mn-lt"/>
                        </a:rPr>
                        <a:t> e figli)</a:t>
                      </a:r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11.969,48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+mn-lt"/>
                        </a:rPr>
                        <a:t>Retta</a:t>
                      </a:r>
                      <a:r>
                        <a:rPr lang="it-IT" sz="1050" baseline="0" dirty="0" smtClean="0">
                          <a:latin typeface="+mn-lt"/>
                        </a:rPr>
                        <a:t> casa riposo</a:t>
                      </a: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8.063,3</a:t>
                      </a:r>
                      <a:endParaRPr lang="it-IT" sz="1050" dirty="0" smtClean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+mn-lt"/>
                        </a:rPr>
                        <a:t>Decesso</a:t>
                      </a:r>
                      <a:r>
                        <a:rPr lang="it-IT" sz="1050" baseline="0" dirty="0" smtClean="0">
                          <a:latin typeface="+mn-lt"/>
                        </a:rPr>
                        <a:t> dipendente</a:t>
                      </a:r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+mn-lt"/>
                        </a:rPr>
                        <a:t>5.000</a:t>
                      </a:r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+mn-lt"/>
                        </a:rPr>
                        <a:t>Ripristino danni</a:t>
                      </a:r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>
                          <a:latin typeface="+mn-lt"/>
                        </a:rPr>
                        <a:t>686,95</a:t>
                      </a:r>
                      <a:endParaRPr lang="it-IT" sz="105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  <a:tr h="197381"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Altri eventi</a:t>
                      </a:r>
                      <a:endParaRPr lang="it-IT" sz="1050" dirty="0"/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50" dirty="0" smtClean="0"/>
                        <a:t>7.509,1</a:t>
                      </a:r>
                      <a:endParaRPr lang="it-IT" sz="1050" dirty="0"/>
                    </a:p>
                  </a:txBody>
                  <a:tcPr>
                    <a:solidFill>
                      <a:schemeClr val="accent2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38100" y="5867400"/>
            <a:ext cx="8229600" cy="92333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200" b="1" dirty="0">
                <a:solidFill>
                  <a:srgbClr val="C00000"/>
                </a:solidFill>
                <a:latin typeface="+mj-lt"/>
                <a:cs typeface="Arial"/>
              </a:rPr>
              <a:t>FONDI PER </a:t>
            </a:r>
            <a:r>
              <a:rPr lang="it-IT" sz="1200" b="1" dirty="0" smtClean="0">
                <a:solidFill>
                  <a:srgbClr val="C00000"/>
                </a:solidFill>
                <a:latin typeface="+mj-lt"/>
                <a:cs typeface="Arial"/>
              </a:rPr>
              <a:t>BENEFICI ASSISTENZIALI AL PERSONALE</a:t>
            </a:r>
            <a:endParaRPr lang="it-IT" sz="1200" b="1" dirty="0">
              <a:solidFill>
                <a:srgbClr val="C00000"/>
              </a:solidFill>
              <a:latin typeface="+mj-lt"/>
              <a:cs typeface="Arial"/>
            </a:endParaRP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  <a:defRPr/>
            </a:pPr>
            <a:r>
              <a:rPr lang="it-IT" sz="1200" b="1" dirty="0" smtClean="0">
                <a:solidFill>
                  <a:srgbClr val="C00000"/>
                </a:solidFill>
                <a:latin typeface="+mj-lt"/>
                <a:cs typeface="Arial"/>
              </a:rPr>
              <a:t>circa </a:t>
            </a:r>
            <a:r>
              <a:rPr lang="it-IT" sz="1200" b="1" dirty="0">
                <a:solidFill>
                  <a:srgbClr val="C00000"/>
                </a:solidFill>
                <a:latin typeface="+mj-lt"/>
                <a:cs typeface="Arial"/>
              </a:rPr>
              <a:t>1250 k</a:t>
            </a:r>
            <a:r>
              <a:rPr lang="it-IT" sz="1200" b="1" dirty="0" smtClean="0">
                <a:solidFill>
                  <a:srgbClr val="C00000"/>
                </a:solidFill>
                <a:latin typeface="+mj-lt"/>
                <a:cs typeface="Arial"/>
              </a:rPr>
              <a:t>€ </a:t>
            </a:r>
            <a:r>
              <a:rPr lang="it-IT" sz="1200" b="1" dirty="0">
                <a:solidFill>
                  <a:srgbClr val="C00000"/>
                </a:solidFill>
                <a:latin typeface="+mj-lt"/>
                <a:cs typeface="Arial"/>
              </a:rPr>
              <a:t>è destinato a sussidi/polizze/borse di </a:t>
            </a:r>
            <a:r>
              <a:rPr lang="it-IT" sz="1200" b="1" dirty="0" smtClean="0">
                <a:solidFill>
                  <a:srgbClr val="C00000"/>
                </a:solidFill>
                <a:latin typeface="+mj-lt"/>
                <a:cs typeface="Arial"/>
              </a:rPr>
              <a:t>studio per i figli/asili </a:t>
            </a:r>
            <a:r>
              <a:rPr lang="it-IT" sz="1200" b="1" dirty="0">
                <a:solidFill>
                  <a:srgbClr val="C00000"/>
                </a:solidFill>
                <a:latin typeface="+mj-lt"/>
                <a:cs typeface="Arial"/>
              </a:rPr>
              <a:t>nidi, etc</a:t>
            </a:r>
            <a:r>
              <a:rPr lang="it-IT" sz="1200" b="1" dirty="0" smtClean="0">
                <a:solidFill>
                  <a:srgbClr val="C00000"/>
                </a:solidFill>
                <a:latin typeface="+mj-lt"/>
                <a:cs typeface="Arial"/>
              </a:rPr>
              <a:t>.;</a:t>
            </a:r>
            <a:endParaRPr lang="it-IT" sz="1200" b="1" dirty="0">
              <a:solidFill>
                <a:srgbClr val="C00000"/>
              </a:solidFill>
              <a:latin typeface="+mj-lt"/>
              <a:cs typeface="Arial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it-IT" sz="1200" b="1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lang="it-IT" sz="1200" b="1" dirty="0" smtClean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lang="it-IT" sz="1200" b="1" dirty="0">
                <a:solidFill>
                  <a:srgbClr val="000090"/>
                </a:solidFill>
                <a:latin typeface="+mj-lt"/>
                <a:cs typeface="Arial"/>
              </a:rPr>
              <a:t>circa 500 k€ sono stanziati per </a:t>
            </a:r>
            <a:r>
              <a:rPr lang="it-IT" sz="1200" b="1" dirty="0" err="1" smtClean="0">
                <a:solidFill>
                  <a:srgbClr val="000090"/>
                </a:solidFill>
                <a:latin typeface="+mj-lt"/>
                <a:cs typeface="Arial"/>
              </a:rPr>
              <a:t>Unisalute</a:t>
            </a:r>
            <a:endParaRPr lang="it-IT" sz="1200" b="1" dirty="0" smtClean="0">
              <a:solidFill>
                <a:srgbClr val="000090"/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olo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1447800"/>
          </a:xfrm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it-IT" sz="4000" dirty="0">
                <a:latin typeface="Franklin Gothic Medium" charset="0"/>
              </a:rPr>
              <a:t>A proposito di </a:t>
            </a:r>
            <a:r>
              <a:rPr lang="it-IT" sz="4000" dirty="0" err="1">
                <a:latin typeface="Franklin Gothic Medium" charset="0"/>
              </a:rPr>
              <a:t>Unisalute</a:t>
            </a:r>
            <a:r>
              <a:rPr lang="it-IT" sz="4000" dirty="0">
                <a:latin typeface="Franklin Gothic Medium" charset="0"/>
              </a:rPr>
              <a:t>…</a:t>
            </a:r>
            <a:r>
              <a:rPr lang="it-IT" sz="4000" dirty="0" smtClean="0">
                <a:latin typeface="Franklin Gothic Medium" charset="0"/>
              </a:rPr>
              <a:t>.</a:t>
            </a:r>
            <a:br>
              <a:rPr lang="it-IT" sz="4000" dirty="0" smtClean="0">
                <a:latin typeface="Franklin Gothic Medium" charset="0"/>
              </a:rPr>
            </a:br>
            <a:r>
              <a:rPr lang="it-IT" sz="4000" dirty="0" smtClean="0">
                <a:latin typeface="Franklin Gothic Medium" charset="0"/>
              </a:rPr>
              <a:t/>
            </a:r>
            <a:br>
              <a:rPr lang="it-IT" sz="4000" dirty="0" smtClean="0">
                <a:latin typeface="Franklin Gothic Medium" charset="0"/>
              </a:rPr>
            </a:br>
            <a:r>
              <a:rPr lang="it-IT" sz="2000" b="1" i="1" dirty="0">
                <a:latin typeface="Franklin Gothic Medium" charset="0"/>
                <a:cs typeface="Arial" charset="0"/>
              </a:rPr>
              <a:t>INFO: </a:t>
            </a:r>
            <a:r>
              <a:rPr lang="it-IT" sz="2000" b="1" i="1" dirty="0" smtClean="0">
                <a:latin typeface="Franklin Gothic Medium" charset="0"/>
                <a:cs typeface="Arial" charset="0"/>
              </a:rPr>
              <a:t>Direzione </a:t>
            </a:r>
            <a:r>
              <a:rPr lang="it-IT" sz="2000" b="1" i="1" dirty="0">
                <a:latin typeface="Franklin Gothic Medium" charset="0"/>
                <a:cs typeface="Arial" charset="0"/>
              </a:rPr>
              <a:t>Affari </a:t>
            </a:r>
            <a:r>
              <a:rPr lang="it-IT" sz="2000" b="1" i="1" dirty="0" smtClean="0">
                <a:latin typeface="Franklin Gothic Medium" charset="0"/>
                <a:cs typeface="Arial" charset="0"/>
              </a:rPr>
              <a:t>Generali </a:t>
            </a:r>
            <a:br>
              <a:rPr lang="it-IT" sz="2000" b="1" i="1" dirty="0" smtClean="0">
                <a:latin typeface="Franklin Gothic Medium" charset="0"/>
                <a:cs typeface="Arial" charset="0"/>
              </a:rPr>
            </a:br>
            <a:r>
              <a:rPr lang="it-IT" sz="2000" b="1" dirty="0" smtClean="0">
                <a:latin typeface="Franklin Gothic Medium" charset="0"/>
                <a:cs typeface="Arial" charset="0"/>
              </a:rPr>
              <a:t>http://</a:t>
            </a:r>
            <a:r>
              <a:rPr lang="it-IT" sz="2000" b="1" dirty="0" err="1" smtClean="0">
                <a:latin typeface="Franklin Gothic Medium" charset="0"/>
                <a:cs typeface="Arial" charset="0"/>
              </a:rPr>
              <a:t>www.ac.infn.it</a:t>
            </a:r>
            <a:r>
              <a:rPr lang="it-IT" sz="2000" b="1" dirty="0" smtClean="0">
                <a:latin typeface="Franklin Gothic Medium" charset="0"/>
                <a:cs typeface="Arial" charset="0"/>
              </a:rPr>
              <a:t>/generali/</a:t>
            </a:r>
            <a:r>
              <a:rPr lang="it-IT" sz="2000" b="1" dirty="0" err="1" smtClean="0">
                <a:latin typeface="Franklin Gothic Medium" charset="0"/>
                <a:cs typeface="Arial" charset="0"/>
              </a:rPr>
              <a:t>polizza.php</a:t>
            </a:r>
            <a:r>
              <a:rPr lang="it-IT" sz="2000" b="1" dirty="0">
                <a:latin typeface="Franklin Gothic Medium" charset="0"/>
                <a:cs typeface="Arial" charset="0"/>
              </a:rPr>
              <a:t/>
            </a:r>
            <a:br>
              <a:rPr lang="it-IT" sz="2000" b="1" dirty="0">
                <a:latin typeface="Franklin Gothic Medium" charset="0"/>
                <a:cs typeface="Arial" charset="0"/>
              </a:rPr>
            </a:br>
            <a:endParaRPr lang="it-IT" dirty="0">
              <a:latin typeface="Franklin Gothic Medium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3048000" y="3048000"/>
            <a:ext cx="2743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>
                <a:solidFill>
                  <a:srgbClr val="000090"/>
                </a:solidFill>
              </a:rPr>
              <a:t>Ci eravamo posti </a:t>
            </a:r>
            <a:r>
              <a:rPr lang="it-IT" dirty="0">
                <a:solidFill>
                  <a:srgbClr val="000090"/>
                </a:solidFill>
              </a:rPr>
              <a:t>a</a:t>
            </a:r>
            <a:r>
              <a:rPr lang="it-IT" dirty="0" smtClean="0">
                <a:solidFill>
                  <a:srgbClr val="000090"/>
                </a:solidFill>
              </a:rPr>
              <a:t>lcune domande…</a:t>
            </a:r>
            <a:endParaRPr lang="it-IT" dirty="0">
              <a:solidFill>
                <a:srgbClr val="000090"/>
              </a:solidFill>
            </a:endParaRPr>
          </a:p>
        </p:txBody>
      </p:sp>
      <p:cxnSp>
        <p:nvCxnSpPr>
          <p:cNvPr id="5" name="Connettore 2 4"/>
          <p:cNvCxnSpPr>
            <a:stCxn id="3" idx="1"/>
            <a:endCxn id="36" idx="5"/>
          </p:cNvCxnSpPr>
          <p:nvPr/>
        </p:nvCxnSpPr>
        <p:spPr>
          <a:xfrm flipH="1" flipV="1">
            <a:off x="2298700" y="2587625"/>
            <a:ext cx="1150938" cy="67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2286000" y="37338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3" idx="3"/>
          </p:cNvCxnSpPr>
          <p:nvPr/>
        </p:nvCxnSpPr>
        <p:spPr>
          <a:xfrm flipH="1">
            <a:off x="2209800" y="4283075"/>
            <a:ext cx="123983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>
            <a:stCxn id="3" idx="4"/>
          </p:cNvCxnSpPr>
          <p:nvPr/>
        </p:nvCxnSpPr>
        <p:spPr>
          <a:xfrm>
            <a:off x="4419600" y="44958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>
            <a:endCxn id="29" idx="4"/>
          </p:cNvCxnSpPr>
          <p:nvPr/>
        </p:nvCxnSpPr>
        <p:spPr>
          <a:xfrm flipV="1">
            <a:off x="4495800" y="2590800"/>
            <a:ext cx="381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5562600" y="2362200"/>
            <a:ext cx="1143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endCxn id="34" idx="2"/>
          </p:cNvCxnSpPr>
          <p:nvPr/>
        </p:nvCxnSpPr>
        <p:spPr>
          <a:xfrm>
            <a:off x="5791200" y="38100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3" idx="5"/>
            <a:endCxn id="32" idx="1"/>
          </p:cNvCxnSpPr>
          <p:nvPr/>
        </p:nvCxnSpPr>
        <p:spPr>
          <a:xfrm>
            <a:off x="5389563" y="4283075"/>
            <a:ext cx="1184275" cy="1122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e 28"/>
          <p:cNvSpPr/>
          <p:nvPr/>
        </p:nvSpPr>
        <p:spPr>
          <a:xfrm>
            <a:off x="3276600" y="1676400"/>
            <a:ext cx="2514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Conosciamo </a:t>
            </a:r>
            <a:r>
              <a:rPr lang="it-IT" dirty="0" err="1"/>
              <a:t>Unisalute</a:t>
            </a:r>
            <a:r>
              <a:rPr lang="it-IT" dirty="0"/>
              <a:t>?</a:t>
            </a:r>
          </a:p>
        </p:txBody>
      </p:sp>
      <p:sp>
        <p:nvSpPr>
          <p:cNvPr id="30" name="Ovale 29"/>
          <p:cNvSpPr/>
          <p:nvPr/>
        </p:nvSpPr>
        <p:spPr>
          <a:xfrm>
            <a:off x="152400" y="3048000"/>
            <a:ext cx="21336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Cosa possiamo migliorare della Polizza? </a:t>
            </a:r>
            <a:endParaRPr lang="it-IT" dirty="0"/>
          </a:p>
        </p:txBody>
      </p:sp>
      <p:sp>
        <p:nvSpPr>
          <p:cNvPr id="31" name="Ovale 30"/>
          <p:cNvSpPr/>
          <p:nvPr/>
        </p:nvSpPr>
        <p:spPr>
          <a:xfrm>
            <a:off x="304800" y="5105400"/>
            <a:ext cx="20574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Usiamo bene tutti gli strumenti di </a:t>
            </a:r>
            <a:r>
              <a:rPr lang="it-IT" dirty="0" err="1"/>
              <a:t>Unisalute</a:t>
            </a:r>
            <a:r>
              <a:rPr lang="it-IT" dirty="0"/>
              <a:t>?</a:t>
            </a:r>
          </a:p>
        </p:txBody>
      </p:sp>
      <p:sp>
        <p:nvSpPr>
          <p:cNvPr id="32" name="Ovale 31"/>
          <p:cNvSpPr/>
          <p:nvPr/>
        </p:nvSpPr>
        <p:spPr>
          <a:xfrm>
            <a:off x="6172200" y="5181600"/>
            <a:ext cx="2743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Quanti fondi sono destinati ai sussidi e quanti a </a:t>
            </a:r>
            <a:r>
              <a:rPr lang="it-IT" dirty="0" err="1"/>
              <a:t>Unisalute</a:t>
            </a:r>
            <a:r>
              <a:rPr lang="it-IT" dirty="0"/>
              <a:t>?</a:t>
            </a:r>
          </a:p>
        </p:txBody>
      </p:sp>
      <p:sp>
        <p:nvSpPr>
          <p:cNvPr id="33" name="Ovale 32"/>
          <p:cNvSpPr/>
          <p:nvPr/>
        </p:nvSpPr>
        <p:spPr>
          <a:xfrm>
            <a:off x="3276600" y="5562600"/>
            <a:ext cx="2286000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E’ conveniente?</a:t>
            </a:r>
          </a:p>
        </p:txBody>
      </p:sp>
      <p:sp>
        <p:nvSpPr>
          <p:cNvPr id="34" name="Ovale 33"/>
          <p:cNvSpPr/>
          <p:nvPr/>
        </p:nvSpPr>
        <p:spPr>
          <a:xfrm>
            <a:off x="6477000" y="3124200"/>
            <a:ext cx="25908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Che relazione c’è tra polizza e sussidi?</a:t>
            </a:r>
            <a:endParaRPr lang="it-IT" dirty="0"/>
          </a:p>
        </p:txBody>
      </p:sp>
      <p:sp>
        <p:nvSpPr>
          <p:cNvPr id="35" name="Ovale 34"/>
          <p:cNvSpPr/>
          <p:nvPr/>
        </p:nvSpPr>
        <p:spPr>
          <a:xfrm>
            <a:off x="6629400" y="1676400"/>
            <a:ext cx="22098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Cosa copre </a:t>
            </a:r>
            <a:r>
              <a:rPr lang="it-IT" dirty="0" err="1"/>
              <a:t>Unisalute</a:t>
            </a:r>
            <a:r>
              <a:rPr lang="it-IT" dirty="0"/>
              <a:t>?</a:t>
            </a:r>
          </a:p>
        </p:txBody>
      </p:sp>
      <p:sp>
        <p:nvSpPr>
          <p:cNvPr id="36" name="Ovale 35"/>
          <p:cNvSpPr/>
          <p:nvPr/>
        </p:nvSpPr>
        <p:spPr>
          <a:xfrm>
            <a:off x="152400" y="1676400"/>
            <a:ext cx="2514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Quali sono le criticità di questa Polizza?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04800" y="381000"/>
            <a:ext cx="1554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+mj-lt"/>
              </a:rPr>
              <a:t>CONCLUSIONI</a:t>
            </a:r>
          </a:p>
          <a:p>
            <a:endParaRPr lang="it-IT" dirty="0">
              <a:solidFill>
                <a:srgbClr val="C00000"/>
              </a:solidFill>
              <a:latin typeface="+mj-lt"/>
            </a:endParaRPr>
          </a:p>
          <a:p>
            <a:endParaRPr lang="it-IT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410200" y="657998"/>
            <a:ext cx="37289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bg1"/>
                </a:solidFill>
              </a:rPr>
              <a:t>Indirizzo economico dell’Ente</a:t>
            </a:r>
          </a:p>
          <a:p>
            <a:endParaRPr lang="it-IT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bg1"/>
                </a:solidFill>
              </a:rPr>
              <a:t>Bisogni delle OO.SS. per il tavolo</a:t>
            </a:r>
          </a:p>
          <a:p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smtClean="0">
                <a:solidFill>
                  <a:schemeClr val="bg1"/>
                </a:solidFill>
              </a:rPr>
              <a:t>    tecnico</a:t>
            </a:r>
          </a:p>
          <a:p>
            <a:endParaRPr lang="it-IT" sz="1600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smtClean="0">
                <a:solidFill>
                  <a:schemeClr val="bg1"/>
                </a:solidFill>
              </a:rPr>
              <a:t>Interesse reale del personale </a:t>
            </a:r>
            <a:endParaRPr lang="it-IT" sz="1600" b="1" dirty="0">
              <a:solidFill>
                <a:schemeClr val="bg1"/>
              </a:solidFill>
            </a:endParaRPr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3581400" cy="251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720349" y="5410200"/>
            <a:ext cx="3108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it-IT" b="1" dirty="0">
                <a:solidFill>
                  <a:schemeClr val="bg1"/>
                </a:solidFill>
              </a:rPr>
              <a:t>Genova, 10-11  Marzo 2015</a:t>
            </a:r>
          </a:p>
        </p:txBody>
      </p:sp>
      <p:sp>
        <p:nvSpPr>
          <p:cNvPr id="5" name="Rettangolo 4"/>
          <p:cNvSpPr/>
          <p:nvPr/>
        </p:nvSpPr>
        <p:spPr>
          <a:xfrm>
            <a:off x="4914900" y="5867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it-IT" b="1" i="1" dirty="0">
                <a:solidFill>
                  <a:schemeClr val="bg1"/>
                </a:solidFill>
              </a:rPr>
              <a:t>il Gruppo di lavoro TTA </a:t>
            </a:r>
          </a:p>
          <a:p>
            <a:pPr algn="ctr" eaLnBrk="1" hangingPunct="1"/>
            <a:r>
              <a:rPr lang="it-IT" b="1" i="1" dirty="0">
                <a:solidFill>
                  <a:schemeClr val="bg1"/>
                </a:solidFill>
              </a:rPr>
              <a:t>Polizza  </a:t>
            </a:r>
            <a:r>
              <a:rPr lang="it-IT" b="1" i="1" dirty="0" err="1">
                <a:solidFill>
                  <a:schemeClr val="bg1"/>
                </a:solidFill>
              </a:rPr>
              <a:t>Unisalute</a:t>
            </a:r>
            <a:endParaRPr lang="it-IT" b="1" i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://mcescher.com/wp-content/uploads/2013/10/LW409-MC-Escher-Bond-of-Union-19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7434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371600" y="495359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+mj-lt"/>
              </a:rPr>
              <a:t>Escher – Bond of union - 1956</a:t>
            </a:r>
            <a:endParaRPr lang="it-IT" b="1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Franklin Gothic Medium" charset="0"/>
              </a:rPr>
              <a:t>Il </a:t>
            </a:r>
            <a:r>
              <a:rPr lang="it-IT" dirty="0" smtClean="0">
                <a:latin typeface="Franklin Gothic Medium" charset="0"/>
              </a:rPr>
              <a:t>percorso fatto…</a:t>
            </a:r>
            <a:endParaRPr lang="it-IT" dirty="0">
              <a:latin typeface="Franklin Gothic Medium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838200" y="2286000"/>
            <a:ext cx="15240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5"/>
          <p:cNvSpPr/>
          <p:nvPr/>
        </p:nvSpPr>
        <p:spPr>
          <a:xfrm>
            <a:off x="2819400" y="1828800"/>
            <a:ext cx="4876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 ANALISI </a:t>
            </a:r>
            <a:r>
              <a:rPr lang="it-IT" dirty="0" smtClean="0"/>
              <a:t>DEL PIANO </a:t>
            </a:r>
            <a:r>
              <a:rPr lang="it-IT" dirty="0"/>
              <a:t>SANITARIO</a:t>
            </a:r>
          </a:p>
          <a:p>
            <a:pPr algn="ctr">
              <a:defRPr/>
            </a:pPr>
            <a:r>
              <a:rPr lang="it-IT" dirty="0"/>
              <a:t>E RICERCA DI ANALOGHE CONVENZIONI </a:t>
            </a:r>
          </a:p>
        </p:txBody>
      </p:sp>
      <p:cxnSp>
        <p:nvCxnSpPr>
          <p:cNvPr id="7" name="Connettore 2 6"/>
          <p:cNvCxnSpPr/>
          <p:nvPr/>
        </p:nvCxnSpPr>
        <p:spPr>
          <a:xfrm>
            <a:off x="838200" y="4038600"/>
            <a:ext cx="15240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>
            <a:off x="838200" y="5715000"/>
            <a:ext cx="1524000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2895600" y="3581400"/>
            <a:ext cx="49530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/>
              <a:t>PREPARAZIONE DI UN QUESTIONARIO DA SOTTOPORRE AL PERSONALE</a:t>
            </a:r>
          </a:p>
        </p:txBody>
      </p:sp>
      <p:sp>
        <p:nvSpPr>
          <p:cNvPr id="12" name="Ovale 11"/>
          <p:cNvSpPr/>
          <p:nvPr/>
        </p:nvSpPr>
        <p:spPr>
          <a:xfrm>
            <a:off x="2895600" y="5257800"/>
            <a:ext cx="50292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dirty="0" smtClean="0"/>
              <a:t>PREPARAZIONE </a:t>
            </a:r>
            <a:r>
              <a:rPr lang="it-IT" dirty="0"/>
              <a:t>DI UN </a:t>
            </a:r>
            <a:r>
              <a:rPr lang="it-IT" dirty="0" smtClean="0"/>
              <a:t>DOCUMENTO FINALE DA SOTTOPORRE AD ENTE E OO.SS.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4648200" y="276542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FATTO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8200" y="4568825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/>
                </a:solidFill>
              </a:rPr>
              <a:t>FATTO</a:t>
            </a:r>
            <a:endParaRPr lang="it-IT" b="1" dirty="0">
              <a:solidFill>
                <a:schemeClr val="accent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343400" y="628229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 DISCUSSIONE</a:t>
            </a:r>
            <a:endParaRPr lang="it-IT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00013"/>
            <a:ext cx="8839200" cy="1325562"/>
          </a:xfrm>
        </p:spPr>
        <p:txBody>
          <a:bodyPr/>
          <a:lstStyle/>
          <a:p>
            <a:pPr algn="ctr"/>
            <a:r>
              <a:rPr lang="it-IT" dirty="0" smtClean="0"/>
              <a:t>UNA PERCENTUALE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2133600" y="2743200"/>
            <a:ext cx="5257800" cy="266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9600" dirty="0" smtClean="0"/>
              <a:t>17,7%</a:t>
            </a:r>
            <a:endParaRPr lang="it-IT" sz="9600" dirty="0"/>
          </a:p>
        </p:txBody>
      </p:sp>
    </p:spTree>
    <p:extLst>
      <p:ext uri="{BB962C8B-B14F-4D97-AF65-F5344CB8AC3E}">
        <p14:creationId xmlns:p14="http://schemas.microsoft.com/office/powerpoint/2010/main" val="20213181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100013"/>
            <a:ext cx="8839200" cy="1325562"/>
          </a:xfrm>
        </p:spPr>
        <p:txBody>
          <a:bodyPr/>
          <a:lstStyle/>
          <a:p>
            <a:pPr algn="ctr"/>
            <a:r>
              <a:rPr lang="it-IT" dirty="0" smtClean="0"/>
              <a:t>ALCUNI NUMERI</a:t>
            </a:r>
            <a:endParaRPr lang="it-IT" dirty="0"/>
          </a:p>
        </p:txBody>
      </p:sp>
      <p:pic>
        <p:nvPicPr>
          <p:cNvPr id="7" name="Immagine 6" descr="struttur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200"/>
            <a:ext cx="9144000" cy="2615908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6781800" y="6512123"/>
            <a:ext cx="1159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solidFill>
                  <a:srgbClr val="B82D2F"/>
                </a:solidFill>
              </a:rPr>
              <a:t>Totale:  454</a:t>
            </a:r>
            <a:endParaRPr lang="it-IT" sz="1400" b="1" dirty="0">
              <a:solidFill>
                <a:srgbClr val="B82D2F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9758" y="1937501"/>
            <a:ext cx="26670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>
              <a:solidFill>
                <a:srgbClr val="000090"/>
              </a:solidFill>
            </a:endParaRPr>
          </a:p>
          <a:p>
            <a:r>
              <a:rPr lang="it-IT" sz="1400" b="1" dirty="0" smtClean="0">
                <a:solidFill>
                  <a:srgbClr val="000090"/>
                </a:solidFill>
              </a:rPr>
              <a:t>2559 dipendenti</a:t>
            </a:r>
          </a:p>
          <a:p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416  familiari </a:t>
            </a:r>
          </a:p>
          <a:p>
            <a:r>
              <a:rPr lang="it-IT" sz="1400" b="1" dirty="0" smtClean="0">
                <a:solidFill>
                  <a:srgbClr val="000090"/>
                </a:solidFill>
              </a:rPr>
              <a:t>    42  associati</a:t>
            </a:r>
          </a:p>
          <a:p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  19  familiari</a:t>
            </a:r>
          </a:p>
          <a:p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  84  pensionati</a:t>
            </a:r>
          </a:p>
          <a:p>
            <a:r>
              <a:rPr lang="it-IT" sz="1400" b="1" dirty="0">
                <a:solidFill>
                  <a:srgbClr val="000090"/>
                </a:solidFill>
              </a:rPr>
              <a:t> </a:t>
            </a:r>
            <a:r>
              <a:rPr lang="it-IT" sz="1400" b="1" dirty="0" smtClean="0">
                <a:solidFill>
                  <a:srgbClr val="000090"/>
                </a:solidFill>
              </a:rPr>
              <a:t>   53  familiari</a:t>
            </a:r>
          </a:p>
          <a:p>
            <a:endParaRPr lang="it-IT" sz="1400" dirty="0">
              <a:solidFill>
                <a:srgbClr val="000090"/>
              </a:solidFill>
            </a:endParaRPr>
          </a:p>
          <a:p>
            <a:r>
              <a:rPr lang="it-IT" sz="900" b="1" dirty="0" smtClean="0">
                <a:solidFill>
                  <a:srgbClr val="000090"/>
                </a:solidFill>
              </a:rPr>
              <a:t>Fonte Guido </a:t>
            </a:r>
            <a:r>
              <a:rPr lang="it-IT" sz="900" b="1" dirty="0" err="1" smtClean="0">
                <a:solidFill>
                  <a:srgbClr val="000090"/>
                </a:solidFill>
              </a:rPr>
              <a:t>Simeoni</a:t>
            </a:r>
            <a:r>
              <a:rPr lang="it-IT" sz="900" b="1" dirty="0" smtClean="0">
                <a:solidFill>
                  <a:srgbClr val="000090"/>
                </a:solidFill>
              </a:rPr>
              <a:t> - Dati al 1 Gennaio 2015</a:t>
            </a:r>
          </a:p>
          <a:p>
            <a:r>
              <a:rPr lang="it-IT" sz="1400" dirty="0">
                <a:solidFill>
                  <a:srgbClr val="000090"/>
                </a:solidFill>
              </a:rPr>
              <a:t> </a:t>
            </a:r>
            <a:r>
              <a:rPr lang="it-IT" sz="1400" dirty="0" smtClean="0">
                <a:solidFill>
                  <a:srgbClr val="000090"/>
                </a:solidFill>
              </a:rPr>
              <a:t>    </a:t>
            </a:r>
          </a:p>
          <a:p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3162300" y="1600200"/>
            <a:ext cx="2819400" cy="9701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454 PARTECIPANTI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48834" y="266172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90"/>
                </a:solidFill>
              </a:rPr>
              <a:t>SU?</a:t>
            </a:r>
            <a:endParaRPr lang="it-IT" b="1" dirty="0">
              <a:solidFill>
                <a:srgbClr val="000090"/>
              </a:solidFill>
            </a:endParaRPr>
          </a:p>
        </p:txBody>
      </p:sp>
      <p:sp>
        <p:nvSpPr>
          <p:cNvPr id="9" name="Ovale 8"/>
          <p:cNvSpPr/>
          <p:nvPr/>
        </p:nvSpPr>
        <p:spPr>
          <a:xfrm>
            <a:off x="3276600" y="3122441"/>
            <a:ext cx="2705100" cy="992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3173 ISCRITTI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0197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UTILIZZO POLIZZA ANNI 2013 - 2014</a:t>
            </a:r>
            <a:endParaRPr lang="it-IT" dirty="0"/>
          </a:p>
        </p:txBody>
      </p:sp>
      <p:pic>
        <p:nvPicPr>
          <p:cNvPr id="7" name="Immagine 6" descr="utilizzo polizz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3999"/>
            <a:ext cx="7772400" cy="5334001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4316422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458200" cy="1295400"/>
          </a:xfrm>
        </p:spPr>
        <p:txBody>
          <a:bodyPr/>
          <a:lstStyle/>
          <a:p>
            <a:pPr algn="ctr"/>
            <a:r>
              <a:rPr lang="it-IT" dirty="0" smtClean="0"/>
              <a:t>FAMILIARI ISCRITTI E USO DELLA POLIZZA</a:t>
            </a:r>
            <a:endParaRPr lang="it-IT" dirty="0"/>
          </a:p>
        </p:txBody>
      </p:sp>
      <p:pic>
        <p:nvPicPr>
          <p:cNvPr id="7" name="Immagine 6" descr="familiar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1"/>
            <a:ext cx="6934200" cy="5334000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20470196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09800" y="0"/>
            <a:ext cx="4724400" cy="1325562"/>
          </a:xfrm>
        </p:spPr>
        <p:txBody>
          <a:bodyPr/>
          <a:lstStyle/>
          <a:p>
            <a:r>
              <a:rPr lang="it-IT" dirty="0" smtClean="0"/>
              <a:t>CONOSCI LA POLIZZA?</a:t>
            </a:r>
            <a:endParaRPr lang="it-IT" dirty="0"/>
          </a:p>
        </p:txBody>
      </p:sp>
      <p:pic>
        <p:nvPicPr>
          <p:cNvPr id="7" name="Immagine 6" descr="informazion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3905"/>
            <a:ext cx="9144000" cy="4300695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1652222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00013"/>
            <a:ext cx="9144000" cy="1325562"/>
          </a:xfrm>
        </p:spPr>
        <p:txBody>
          <a:bodyPr/>
          <a:lstStyle/>
          <a:p>
            <a:pPr algn="ctr"/>
            <a:r>
              <a:rPr lang="it-IT" dirty="0" smtClean="0"/>
              <a:t>NUMERO VERDE UNISALUTE</a:t>
            </a:r>
            <a:endParaRPr lang="it-IT" dirty="0"/>
          </a:p>
        </p:txBody>
      </p:sp>
      <p:pic>
        <p:nvPicPr>
          <p:cNvPr id="7" name="Immagine 6" descr="numero verd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" y="2743200"/>
            <a:ext cx="9144000" cy="2421488"/>
          </a:xfrm>
          <a:prstGeom prst="rect">
            <a:avLst/>
          </a:prstGeom>
          <a:ln>
            <a:solidFill>
              <a:srgbClr val="000090"/>
            </a:solidFill>
          </a:ln>
        </p:spPr>
      </p:pic>
    </p:spTree>
    <p:extLst>
      <p:ext uri="{BB962C8B-B14F-4D97-AF65-F5344CB8AC3E}">
        <p14:creationId xmlns:p14="http://schemas.microsoft.com/office/powerpoint/2010/main" val="3148108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o di salute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Tema di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On-screen Show (4:3)</PresentationFormat>
  <Paragraphs>161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Stato di salute 16x9</vt:lpstr>
      <vt:lpstr>Sondaggio sulla Polizza Unisalute</vt:lpstr>
      <vt:lpstr>A proposito di Unisalute….  INFO: Direzione Affari Generali  http://www.ac.infn.it/generali/polizza.php </vt:lpstr>
      <vt:lpstr>Il percorso fatto…</vt:lpstr>
      <vt:lpstr>UNA PERCENTUALE</vt:lpstr>
      <vt:lpstr>ALCUNI NUMERI</vt:lpstr>
      <vt:lpstr>UTILIZZO POLIZZA ANNI 2013 - 2014</vt:lpstr>
      <vt:lpstr>FAMILIARI ISCRITTI E USO DELLA POLIZZA</vt:lpstr>
      <vt:lpstr>CONOSCI LA POLIZZA?</vt:lpstr>
      <vt:lpstr>NUMERO VERDE UNISALUTE</vt:lpstr>
      <vt:lpstr>RIMBORSI DA UNISALUTE</vt:lpstr>
      <vt:lpstr>DIFFOLTA’ DI PRENOTAZIONE ?</vt:lpstr>
      <vt:lpstr>CRITICITA’ SULLA SCELTA DELLE STRUTTURE CONVENZIONATE</vt:lpstr>
      <vt:lpstr>LIVELLO DI SODDISFAZIONE DEI CENTRI CONVENZIONATI UNISALUTE</vt:lpstr>
      <vt:lpstr>COSA MIGLIORARE DELLA POLIZZA</vt:lpstr>
      <vt:lpstr>VOTO DATO ALLA POLIZZA</vt:lpstr>
      <vt:lpstr>COSA E’ EMERSO DAL SONDAGGIO SULLA POLIZZA UNISALUTE?</vt:lpstr>
      <vt:lpstr>COSA E’ EMERSO DAL SONDAGGIO SULLA POLIZZA UNISALUTE?</vt:lpstr>
      <vt:lpstr>COSA NON QUADRA?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Polizza Unisalute</dc:title>
  <dc:creator/>
  <cp:lastModifiedBy/>
  <cp:revision>89</cp:revision>
  <dcterms:created xsi:type="dcterms:W3CDTF">2012-05-22T03:21:27Z</dcterms:created>
  <dcterms:modified xsi:type="dcterms:W3CDTF">2015-03-11T09:00:59Z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