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72" r:id="rId6"/>
    <p:sldId id="270" r:id="rId7"/>
    <p:sldId id="27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713F9253-6C61-4253-9408-DA065597E404}">
          <p14:sldIdLst>
            <p14:sldId id="256"/>
            <p14:sldId id="257"/>
            <p14:sldId id="258"/>
            <p14:sldId id="259"/>
            <p14:sldId id="272"/>
            <p14:sldId id="270"/>
            <p14:sldId id="271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703" autoAdjust="0"/>
  </p:normalViewPr>
  <p:slideViewPr>
    <p:cSldViewPr>
      <p:cViewPr varScale="1">
        <p:scale>
          <a:sx n="97" d="100"/>
          <a:sy n="97" d="100"/>
        </p:scale>
        <p:origin x="-7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D03E3-BADA-41C8-BDA0-610CAFD0DAE5}" type="datetimeFigureOut">
              <a:rPr lang="it-IT" smtClean="0"/>
              <a:t>17/02/2015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39C11-2239-4485-966F-DBC14316D2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29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948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>
                <a:solidFill>
                  <a:prstClr val="black"/>
                </a:solidFill>
              </a:rPr>
              <a:pPr/>
              <a:t>6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39C11-2239-4485-966F-DBC14316D25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89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28B6-A4CD-4BB6-988A-83493D2A6A23}" type="datetime1">
              <a:rPr lang="it-IT" smtClean="0"/>
              <a:t>17/02/2015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C2EC-F304-4182-AD11-566C9EB8CFCD}" type="datetime1">
              <a:rPr lang="it-IT" smtClean="0"/>
              <a:t>17/02/2015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33283-C66F-472F-8D74-8F8CFBD97B1B}" type="datetime1">
              <a:rPr lang="it-IT" smtClean="0"/>
              <a:t>17/02/2015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9DB0-22CF-4422-B506-98BDD94A9DAE}" type="datetime1">
              <a:rPr lang="it-IT" smtClean="0"/>
              <a:t>17/02/2015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7ADA-180E-4651-9FCA-6F9B173D16BE}" type="datetime1">
              <a:rPr lang="it-IT" smtClean="0"/>
              <a:t>17/02/2015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493C-52F7-462B-9918-F05B4ADCE9F2}" type="datetime1">
              <a:rPr lang="it-IT" smtClean="0"/>
              <a:t>17/02/2015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09BB-9184-4D74-A329-B62A2EDBC89E}" type="datetime1">
              <a:rPr lang="it-IT" smtClean="0"/>
              <a:t>17/02/2015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4852-79D1-4954-93F0-955CCABD9E3F}" type="datetime1">
              <a:rPr lang="it-IT" smtClean="0"/>
              <a:t>17/02/2015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A58C-AE36-4E32-A39E-2C46B6C3C210}" type="datetime1">
              <a:rPr lang="it-IT" smtClean="0"/>
              <a:t>17/02/2015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D939-BFDD-4710-9394-652E52E01216}" type="datetime1">
              <a:rPr lang="it-IT" smtClean="0"/>
              <a:t>17/02/2015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6503-4161-494D-A9D5-53B6967E75C7}" type="datetime1">
              <a:rPr lang="it-IT" smtClean="0"/>
              <a:t>17/02/2015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6507E44-557E-46A4-8716-4821D07C9B27}" type="datetime1">
              <a:rPr lang="it-IT" smtClean="0"/>
              <a:t>17/02/2015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A cura dei Rappresentanti Tecnici ed Amministrativi dell'INFN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00FFDFD-DAB0-436A-BE27-98A7F336217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enato.it/loc/link.asp?leg=16&amp;tipodoc=sindisp&amp;id=66114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187624" y="1805823"/>
            <a:ext cx="70567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Ricognizione dei titoli di studio universitario in possesso al personale Tecnico Amministrativo in servizio presso le strutture INFN.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t>1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37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10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10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364704"/>
            <a:ext cx="83343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424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11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11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028" y="1124744"/>
            <a:ext cx="54864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594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12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12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2481263"/>
            <a:ext cx="782955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43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39552" y="1805823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15 anni dalla riforma dei corsi universitari (introduzione di laurea triennale e laurea magistrale) per conoscere l'effettiva entità del personale in possesso di titoli di studio accademici è stato effettuato un censimento tra il personale di tutte le sezioni </a:t>
            </a:r>
            <a:r>
              <a:rPr lang="it-IT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INFN.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2</a:t>
            </a:fld>
            <a:endParaRPr lang="it-IT"/>
          </a:p>
        </p:txBody>
      </p:sp>
      <p:sp>
        <p:nvSpPr>
          <p:cNvPr id="10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2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762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187624" y="2303001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Praticamente tutto il personale afferente alle sezioni ha partecipato all’indagine.</a:t>
            </a:r>
          </a:p>
          <a:p>
            <a:pPr algn="just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 termine è stato realizzato un file </a:t>
            </a:r>
            <a:r>
              <a:rPr lang="it-IT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con tutti i dati che viene allegato al documento di presentazione.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3</a:t>
            </a:fld>
            <a:endParaRPr lang="it-IT"/>
          </a:p>
        </p:txBody>
      </p:sp>
      <p:sp>
        <p:nvSpPr>
          <p:cNvPr id="9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3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35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187624" y="2303001"/>
            <a:ext cx="70567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Elenchiamo in questo contesto i riferimenti di legge e contrattuali che permettono all’INFN il riconoscimento del titolo di studio.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4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4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058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11560" y="2046907"/>
            <a:ext cx="79208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000000"/>
                </a:solidFill>
              </a:rPr>
              <a:t>Art. 3. </a:t>
            </a: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b="1" dirty="0" smtClean="0">
                <a:solidFill>
                  <a:srgbClr val="000000"/>
                </a:solidFill>
              </a:rPr>
              <a:t>Titoli </a:t>
            </a:r>
            <a:r>
              <a:rPr lang="it-IT" sz="1400" b="1" dirty="0">
                <a:solidFill>
                  <a:srgbClr val="000000"/>
                </a:solidFill>
              </a:rPr>
              <a:t>e corsi di </a:t>
            </a:r>
            <a:r>
              <a:rPr lang="it-IT" sz="1400" b="1" dirty="0" smtClean="0">
                <a:solidFill>
                  <a:srgbClr val="000000"/>
                </a:solidFill>
              </a:rPr>
              <a:t>studio:</a:t>
            </a:r>
          </a:p>
          <a:p>
            <a:r>
              <a:rPr lang="it-IT" sz="1400" b="1" dirty="0" smtClean="0">
                <a:solidFill>
                  <a:srgbClr val="000000"/>
                </a:solidFill>
              </a:rPr>
              <a:t> </a:t>
            </a:r>
            <a:endParaRPr lang="it-IT" sz="14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Le </a:t>
            </a:r>
            <a:r>
              <a:rPr lang="it-IT" sz="1400" dirty="0">
                <a:solidFill>
                  <a:srgbClr val="000000"/>
                </a:solidFill>
              </a:rPr>
              <a:t>università rilasciano i seguenti titoli: 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>
                <a:solidFill>
                  <a:srgbClr val="000000"/>
                </a:solidFill>
              </a:rPr>
              <a:t>laurea (L); 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sz="1400" dirty="0" smtClean="0">
                <a:solidFill>
                  <a:srgbClr val="000000"/>
                </a:solidFill>
              </a:rPr>
              <a:t> </a:t>
            </a:r>
            <a:r>
              <a:rPr lang="it-IT" sz="1400" dirty="0">
                <a:solidFill>
                  <a:srgbClr val="000000"/>
                </a:solidFill>
              </a:rPr>
              <a:t>laurea magistrale (L.M.). </a:t>
            </a:r>
            <a:endParaRPr lang="it-IT" sz="1400" dirty="0" smtClean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endParaRPr lang="it-IT" sz="14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Le </a:t>
            </a:r>
            <a:r>
              <a:rPr lang="it-IT" sz="1400" dirty="0">
                <a:solidFill>
                  <a:srgbClr val="000000"/>
                </a:solidFill>
              </a:rPr>
              <a:t>università rilasciano altresì il diploma di specializzazione (DS) e il dottorato di ricerca (DR). </a:t>
            </a:r>
            <a:endParaRPr lang="it-IT" sz="1400" dirty="0" smtClean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it-IT" sz="1400" dirty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La </a:t>
            </a:r>
            <a:r>
              <a:rPr lang="it-IT" sz="1400" dirty="0">
                <a:solidFill>
                  <a:srgbClr val="000000"/>
                </a:solidFill>
              </a:rPr>
              <a:t>laurea, la laurea magistrale, il diploma di specializzazione e il dottorato di ricerca sono conseguiti al termine, rispettivamente, dei corsi di laurea, di laurea magistrale, di specializzazione e di dottorato di ricerca istituiti dalle università</a:t>
            </a:r>
            <a:r>
              <a:rPr lang="it-IT" sz="14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it-IT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Le università rilasciano oltre i titoli predetti anche Master e Corsi di perfezionamento su cui ora non ci soffermiamo</a:t>
            </a:r>
            <a:endParaRPr lang="it-IT" sz="1400" dirty="0">
              <a:solidFill>
                <a:srgbClr val="000000"/>
              </a:solidFill>
            </a:endParaRPr>
          </a:p>
        </p:txBody>
      </p:sp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2" name="Rettangolo 1"/>
          <p:cNvSpPr/>
          <p:nvPr/>
        </p:nvSpPr>
        <p:spPr>
          <a:xfrm>
            <a:off x="2555776" y="1084674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000000"/>
                </a:solidFill>
              </a:rPr>
              <a:t>Decreto </a:t>
            </a:r>
            <a:r>
              <a:rPr lang="it-IT" sz="2000" b="1" dirty="0">
                <a:solidFill>
                  <a:srgbClr val="000000"/>
                </a:solidFill>
              </a:rPr>
              <a:t>22 ottobre 2004, n.270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rgbClr val="000000"/>
                </a:solidFill>
              </a:rPr>
              <a:pPr/>
              <a:t>5</a:t>
            </a:fld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FFFF"/>
                </a:solidFill>
              </a:rPr>
              <a:t>A cura dei Rappresentanti Tecnici ed Amministrativi dell'INFN</a:t>
            </a:r>
            <a:endParaRPr lang="it-IT" b="1" dirty="0">
              <a:solidFill>
                <a:srgbClr val="FFFFFF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26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11560" y="204981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rgbClr val="000000"/>
                </a:solidFill>
              </a:rPr>
              <a:t>Art</a:t>
            </a:r>
            <a:r>
              <a:rPr lang="it-IT" sz="1400" b="1" dirty="0">
                <a:solidFill>
                  <a:srgbClr val="000000"/>
                </a:solidFill>
              </a:rPr>
              <a:t>. 23 - Disposizione transitoria per lo sviluppo </a:t>
            </a:r>
            <a:r>
              <a:rPr lang="it-IT" sz="1400" b="1" dirty="0" smtClean="0">
                <a:solidFill>
                  <a:srgbClr val="000000"/>
                </a:solidFill>
              </a:rPr>
              <a:t>professionale</a:t>
            </a:r>
          </a:p>
          <a:p>
            <a:r>
              <a:rPr lang="it-IT" sz="1400" dirty="0" smtClean="0">
                <a:solidFill>
                  <a:srgbClr val="000000"/>
                </a:solidFill>
              </a:rPr>
              <a:t> </a:t>
            </a:r>
            <a:endParaRPr lang="it-IT" sz="1400" dirty="0">
              <a:solidFill>
                <a:srgbClr val="000000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Gli </a:t>
            </a:r>
            <a:r>
              <a:rPr lang="it-IT" sz="1400" dirty="0">
                <a:solidFill>
                  <a:srgbClr val="000000"/>
                </a:solidFill>
              </a:rPr>
              <a:t>Enti che rilevino al proprio interno carenti opportunità di sviluppo professionale possono attivare, </a:t>
            </a:r>
            <a:r>
              <a:rPr lang="it-IT" sz="1400" u="sng" dirty="0">
                <a:solidFill>
                  <a:srgbClr val="000000"/>
                </a:solidFill>
              </a:rPr>
              <a:t>per una sola volta e nei limiti del 50% della disponibilità complessiva</a:t>
            </a:r>
            <a:r>
              <a:rPr lang="it-IT" sz="1400" dirty="0">
                <a:solidFill>
                  <a:srgbClr val="000000"/>
                </a:solidFill>
              </a:rPr>
              <a:t>, procedure concorsuali di selezione interna per l’accesso al terzo livello, indette ai sensi dell’art. 15, comma 4, del CCNL del 7 aprile 2006, cui possono partecipare propri dipendenti appartenenti ai profili immediatamente inferiori in possesso di tutti i requisiti richiesti per l’accesso dall’esterno secondo quanto espressamente indicato nel citato comma 4. </a:t>
            </a:r>
          </a:p>
          <a:p>
            <a:pPr marL="342900" indent="-342900" algn="just">
              <a:buFontTx/>
              <a:buAutoNum type="arabicPeriod"/>
            </a:pPr>
            <a:endParaRPr lang="it-IT" sz="1400" dirty="0" smtClean="0">
              <a:solidFill>
                <a:srgbClr val="000000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Le </a:t>
            </a:r>
            <a:r>
              <a:rPr lang="it-IT" sz="1400" dirty="0">
                <a:solidFill>
                  <a:srgbClr val="000000"/>
                </a:solidFill>
              </a:rPr>
              <a:t>procedure concorsuali di cui al comma 1 debbono svolgersi nel rispetto delle disposizioni legislative in materia di accesso ed, in ogni caso, in coerenza con i principi richiamati dalle sentenze della Corte costituzionale n. 1/99 e n. 194/2002. </a:t>
            </a:r>
          </a:p>
          <a:p>
            <a:pPr marL="342900" indent="-342900" algn="just">
              <a:buFontTx/>
              <a:buAutoNum type="arabicPeriod"/>
            </a:pPr>
            <a:endParaRPr lang="it-IT" sz="1400" dirty="0" smtClean="0">
              <a:solidFill>
                <a:srgbClr val="000000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E</a:t>
            </a:r>
            <a:r>
              <a:rPr lang="it-IT" sz="1400" dirty="0">
                <a:solidFill>
                  <a:srgbClr val="000000"/>
                </a:solidFill>
              </a:rPr>
              <a:t>’ mantenuto ad </a:t>
            </a:r>
            <a:r>
              <a:rPr lang="it-IT" sz="1400" dirty="0" err="1">
                <a:solidFill>
                  <a:srgbClr val="000000"/>
                </a:solidFill>
              </a:rPr>
              <a:t>personam</a:t>
            </a:r>
            <a:r>
              <a:rPr lang="it-IT" sz="1400" dirty="0">
                <a:solidFill>
                  <a:srgbClr val="000000"/>
                </a:solidFill>
              </a:rPr>
              <a:t> un assegno, con natura di trattamento accessorio e riassorbibile con i futuri miglioramenti economici, commisurato all’eventuale maggior importo percepito nel profilo di provenienza relativamente ai trattamenti economici fissi e continuativi e con carattere di generalità. </a:t>
            </a:r>
            <a:endParaRPr lang="it-IT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2" name="Rettangolo 1"/>
          <p:cNvSpPr/>
          <p:nvPr/>
        </p:nvSpPr>
        <p:spPr>
          <a:xfrm>
            <a:off x="2555776" y="1012666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000000"/>
                </a:solidFill>
              </a:rPr>
              <a:t>Art.23 del CCNL del 2006/09</a:t>
            </a:r>
            <a:endParaRPr lang="it-IT" sz="2000" b="1" dirty="0">
              <a:solidFill>
                <a:srgbClr val="00000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rgbClr val="000000"/>
                </a:solidFill>
              </a:rPr>
              <a:pPr/>
              <a:t>6</a:t>
            </a:fld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FFFF"/>
                </a:solidFill>
              </a:rPr>
              <a:t>A cura dei Rappresentanti Tecnici ed Amministrativi dell'INFN</a:t>
            </a:r>
            <a:endParaRPr lang="it-IT" b="1" dirty="0">
              <a:solidFill>
                <a:srgbClr val="FFFFFF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866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11560" y="2295421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b="1" dirty="0" smtClean="0">
                <a:solidFill>
                  <a:srgbClr val="000000"/>
                </a:solidFill>
              </a:rPr>
              <a:t>Art. 24. Progressioni di carriera:</a:t>
            </a:r>
          </a:p>
          <a:p>
            <a:pPr marL="342900" indent="-342900" algn="just">
              <a:buFontTx/>
              <a:buAutoNum type="arabicPeriod"/>
            </a:pPr>
            <a:endParaRPr lang="it-IT" sz="1400" dirty="0" smtClean="0">
              <a:solidFill>
                <a:srgbClr val="000000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Ai </a:t>
            </a:r>
            <a:r>
              <a:rPr lang="it-IT" sz="1400" dirty="0">
                <a:solidFill>
                  <a:srgbClr val="000000"/>
                </a:solidFill>
              </a:rPr>
              <a:t>sensi dell'articolo 52, comma 1-bis, del decreto legislativo n. 165 del 2001, </a:t>
            </a:r>
            <a:r>
              <a:rPr lang="it-IT" sz="1400" dirty="0" smtClean="0">
                <a:solidFill>
                  <a:srgbClr val="000000"/>
                </a:solidFill>
              </a:rPr>
              <a:t>come introdotto </a:t>
            </a:r>
            <a:r>
              <a:rPr lang="it-IT" sz="1400" dirty="0">
                <a:solidFill>
                  <a:srgbClr val="000000"/>
                </a:solidFill>
              </a:rPr>
              <a:t>dall'articolo 62 del presente decreto, le amministrazioni pubbliche, a </a:t>
            </a:r>
            <a:r>
              <a:rPr lang="it-IT" sz="1400" dirty="0" smtClean="0">
                <a:solidFill>
                  <a:srgbClr val="000000"/>
                </a:solidFill>
              </a:rPr>
              <a:t>decorrere dal </a:t>
            </a:r>
            <a:r>
              <a:rPr lang="it-IT" sz="1400" dirty="0">
                <a:solidFill>
                  <a:srgbClr val="000000"/>
                </a:solidFill>
              </a:rPr>
              <a:t>1° gennaio 2010, coprono i posti disponibili nella dotazione organica </a:t>
            </a:r>
            <a:r>
              <a:rPr lang="it-IT" sz="1400" dirty="0" smtClean="0">
                <a:solidFill>
                  <a:srgbClr val="000000"/>
                </a:solidFill>
              </a:rPr>
              <a:t>attraverso concorsi </a:t>
            </a:r>
            <a:r>
              <a:rPr lang="it-IT" sz="1400" dirty="0">
                <a:solidFill>
                  <a:srgbClr val="000000"/>
                </a:solidFill>
              </a:rPr>
              <a:t>pubblici, </a:t>
            </a:r>
            <a:r>
              <a:rPr lang="it-IT" sz="1400" u="sng" dirty="0">
                <a:solidFill>
                  <a:srgbClr val="000000"/>
                </a:solidFill>
              </a:rPr>
              <a:t>con riserva non superiore al cinquanta per cento a favore del </a:t>
            </a:r>
            <a:r>
              <a:rPr lang="it-IT" sz="1400" u="sng" dirty="0" smtClean="0">
                <a:solidFill>
                  <a:srgbClr val="000000"/>
                </a:solidFill>
              </a:rPr>
              <a:t>personale interno</a:t>
            </a:r>
            <a:r>
              <a:rPr lang="it-IT" sz="1400" dirty="0">
                <a:solidFill>
                  <a:srgbClr val="000000"/>
                </a:solidFill>
              </a:rPr>
              <a:t>, nel rispetto delle disposizioni vigenti in materia di </a:t>
            </a:r>
            <a:r>
              <a:rPr lang="it-IT" sz="1400" dirty="0" smtClean="0">
                <a:solidFill>
                  <a:srgbClr val="000000"/>
                </a:solidFill>
              </a:rPr>
              <a:t>assunzioni.</a:t>
            </a:r>
          </a:p>
          <a:p>
            <a:pPr marL="342900" indent="-342900" algn="just">
              <a:buFontTx/>
              <a:buAutoNum type="arabicPeriod"/>
            </a:pPr>
            <a:endParaRPr lang="it-IT" sz="1400" dirty="0">
              <a:solidFill>
                <a:srgbClr val="000000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L'attribuzione </a:t>
            </a:r>
            <a:r>
              <a:rPr lang="it-IT" sz="1400" dirty="0">
                <a:solidFill>
                  <a:srgbClr val="000000"/>
                </a:solidFill>
              </a:rPr>
              <a:t>dei posti riservati al personale interno è finalizzata a riconoscere </a:t>
            </a:r>
            <a:r>
              <a:rPr lang="it-IT" sz="1400" dirty="0" smtClean="0">
                <a:solidFill>
                  <a:srgbClr val="000000"/>
                </a:solidFill>
              </a:rPr>
              <a:t>e valorizzare le competenze </a:t>
            </a:r>
            <a:r>
              <a:rPr lang="it-IT" sz="1400" dirty="0">
                <a:solidFill>
                  <a:srgbClr val="000000"/>
                </a:solidFill>
              </a:rPr>
              <a:t>professionali sviluppate dai dipendenti, in relazione </a:t>
            </a:r>
            <a:r>
              <a:rPr lang="it-IT" sz="1400" dirty="0" smtClean="0">
                <a:solidFill>
                  <a:srgbClr val="000000"/>
                </a:solidFill>
              </a:rPr>
              <a:t>alle specifiche </a:t>
            </a:r>
            <a:r>
              <a:rPr lang="it-IT" sz="1400" dirty="0">
                <a:solidFill>
                  <a:srgbClr val="000000"/>
                </a:solidFill>
              </a:rPr>
              <a:t>esigenze delle </a:t>
            </a:r>
            <a:r>
              <a:rPr lang="it-IT" sz="1400" dirty="0" smtClean="0">
                <a:solidFill>
                  <a:srgbClr val="000000"/>
                </a:solidFill>
              </a:rPr>
              <a:t>amministrazioni.</a:t>
            </a:r>
          </a:p>
          <a:p>
            <a:pPr marL="342900" indent="-342900" algn="just">
              <a:buFontTx/>
              <a:buAutoNum type="arabicPeriod"/>
            </a:pPr>
            <a:endParaRPr lang="it-IT" sz="1400" dirty="0">
              <a:solidFill>
                <a:srgbClr val="000000"/>
              </a:solidFill>
            </a:endParaRPr>
          </a:p>
          <a:p>
            <a:pPr marL="342900" indent="-342900" algn="just">
              <a:buFontTx/>
              <a:buAutoNum type="arabicPeriod"/>
            </a:pPr>
            <a:r>
              <a:rPr lang="it-IT" sz="1400" dirty="0" smtClean="0">
                <a:solidFill>
                  <a:srgbClr val="000000"/>
                </a:solidFill>
              </a:rPr>
              <a:t>La </a:t>
            </a:r>
            <a:r>
              <a:rPr lang="it-IT" sz="1400" dirty="0">
                <a:solidFill>
                  <a:srgbClr val="000000"/>
                </a:solidFill>
              </a:rPr>
              <a:t>collocazione nella fascia di merito alta, di cui all'articolo 19, comma 2, lettera a</a:t>
            </a:r>
            <a:r>
              <a:rPr lang="it-IT" sz="1400" dirty="0" smtClean="0">
                <a:solidFill>
                  <a:srgbClr val="000000"/>
                </a:solidFill>
              </a:rPr>
              <a:t>), per </a:t>
            </a:r>
            <a:r>
              <a:rPr lang="it-IT" sz="1400" dirty="0">
                <a:solidFill>
                  <a:srgbClr val="000000"/>
                </a:solidFill>
              </a:rPr>
              <a:t>tre anni consecutivi, ovvero per cinque annualità anche non consecutive, </a:t>
            </a:r>
            <a:r>
              <a:rPr lang="it-IT" sz="1400" dirty="0" smtClean="0">
                <a:solidFill>
                  <a:srgbClr val="000000"/>
                </a:solidFill>
              </a:rPr>
              <a:t>costituisce titolo </a:t>
            </a:r>
            <a:r>
              <a:rPr lang="it-IT" sz="1400" dirty="0">
                <a:solidFill>
                  <a:srgbClr val="000000"/>
                </a:solidFill>
              </a:rPr>
              <a:t>rilevante ai fini della progressione di carriera.</a:t>
            </a:r>
            <a:endParaRPr lang="it-IT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2" name="Rettangolo 1"/>
          <p:cNvSpPr/>
          <p:nvPr/>
        </p:nvSpPr>
        <p:spPr>
          <a:xfrm>
            <a:off x="2555776" y="1064930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0000"/>
                </a:solidFill>
              </a:rPr>
              <a:t>Decreto legislativo 27 ottobre 2009, n. 150 (Legge Brunetta)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rgbClr val="000000"/>
                </a:solidFill>
              </a:rPr>
              <a:pPr/>
              <a:t>7</a:t>
            </a:fld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FFFF"/>
                </a:solidFill>
              </a:rPr>
              <a:t>A cura dei Rappresentanti Tecnici ed Amministrativi dell'INFN</a:t>
            </a:r>
            <a:endParaRPr lang="it-IT" b="1" dirty="0">
              <a:solidFill>
                <a:srgbClr val="FFFFFF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82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11560" y="1844824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i="1" dirty="0"/>
              <a:t>Il Ministro per la pubblica amministrazione e </a:t>
            </a:r>
            <a:r>
              <a:rPr lang="it-IT" sz="1400" i="1" dirty="0" smtClean="0"/>
              <a:t>semplificazione</a:t>
            </a:r>
            <a:r>
              <a:rPr lang="it-IT" sz="1400" dirty="0" smtClean="0"/>
              <a:t>    PATRONI </a:t>
            </a:r>
            <a:r>
              <a:rPr lang="it-IT" sz="1400" dirty="0" smtClean="0"/>
              <a:t>GRIFFI (14 giugno 2012)</a:t>
            </a:r>
            <a:endParaRPr lang="it-IT" sz="1400" dirty="0" smtClean="0"/>
          </a:p>
          <a:p>
            <a:endParaRPr lang="it-IT" sz="1400" dirty="0"/>
          </a:p>
          <a:p>
            <a:r>
              <a:rPr lang="it-IT" sz="1400" dirty="0"/>
              <a:t>Risposta all'interrogazione n. </a:t>
            </a:r>
            <a:r>
              <a:rPr lang="it-IT" sz="1400" u="sng" dirty="0">
                <a:hlinkClick r:id="rId4"/>
              </a:rPr>
              <a:t>4-07430</a:t>
            </a:r>
            <a:r>
              <a:rPr lang="it-IT" sz="1400" dirty="0"/>
              <a:t/>
            </a:r>
            <a:br>
              <a:rPr lang="it-IT" sz="1400" dirty="0"/>
            </a:br>
            <a:r>
              <a:rPr lang="it-IT" sz="1400" dirty="0"/>
              <a:t>Fascicolo n.170</a:t>
            </a:r>
          </a:p>
          <a:p>
            <a:endParaRPr lang="it-IT" sz="1400" dirty="0" smtClean="0"/>
          </a:p>
          <a:p>
            <a:r>
              <a:rPr lang="it-IT" sz="1400" i="1" dirty="0" smtClean="0"/>
              <a:t>Specifiche sulla validità della Laurea Triennale e sulla validità della Laurea Magistrale</a:t>
            </a:r>
          </a:p>
          <a:p>
            <a:r>
              <a:rPr lang="it-IT" sz="1400" i="1" dirty="0" smtClean="0"/>
              <a:t>Specifiche sull’analogia con la Laurea Vecchio Ordinamento.</a:t>
            </a:r>
          </a:p>
          <a:p>
            <a:endParaRPr lang="it-IT" sz="1400" dirty="0"/>
          </a:p>
          <a:p>
            <a:pPr algn="just"/>
            <a:r>
              <a:rPr lang="it-IT" sz="1400" dirty="0"/>
              <a:t>Il decreto ministeriale del 3 maggio 2004 </a:t>
            </a:r>
            <a:r>
              <a:rPr lang="it-IT" sz="1400" dirty="0" smtClean="0"/>
              <a:t>all’articolo </a:t>
            </a:r>
            <a:r>
              <a:rPr lang="it-IT" sz="1400" dirty="0"/>
              <a:t>1, in maniera </a:t>
            </a:r>
            <a:r>
              <a:rPr lang="it-IT" sz="1400" dirty="0" smtClean="0"/>
              <a:t>inequivoca, afferma l’equiparazione </a:t>
            </a:r>
            <a:r>
              <a:rPr lang="it-IT" sz="1400" dirty="0"/>
              <a:t>dei diplomi di laurea (DL) alle nuove classi delle lauree specialistiche o magistrale (LM) come titolo valido per l'accesso ai pubblici </a:t>
            </a:r>
            <a:r>
              <a:rPr lang="it-IT" sz="1400" dirty="0" smtClean="0"/>
              <a:t>concorsi.</a:t>
            </a:r>
          </a:p>
          <a:p>
            <a:endParaRPr lang="it-IT" sz="1400" dirty="0"/>
          </a:p>
          <a:p>
            <a:pPr algn="just"/>
            <a:r>
              <a:rPr lang="it-IT" sz="1400" dirty="0"/>
              <a:t>Pertanto, nelle procedure di concorso in cui viene richiesto come requisito specifico per l’accesso la laurea specialistica deve considerarsi ammesso il diploma di laurea e non la laurea triennale: laddove è invece richiesto solo il diploma di laurea (DL) </a:t>
            </a:r>
            <a:r>
              <a:rPr lang="it-IT" sz="1400" dirty="0" smtClean="0"/>
              <a:t>(come nel caso dell’INFN in accordo all’allegato 1 del DPR 171/91) possono </a:t>
            </a:r>
            <a:r>
              <a:rPr lang="it-IT" sz="1400" dirty="0"/>
              <a:t>essere ammessi anche i soggetti in possesso della laurea di primo livello (L).</a:t>
            </a:r>
          </a:p>
          <a:p>
            <a:endParaRPr lang="it-IT" sz="1400" dirty="0" smtClean="0"/>
          </a:p>
          <a:p>
            <a:endParaRPr lang="it-IT" sz="1400" dirty="0"/>
          </a:p>
        </p:txBody>
      </p:sp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2" name="Rettangolo 1"/>
          <p:cNvSpPr/>
          <p:nvPr/>
        </p:nvSpPr>
        <p:spPr>
          <a:xfrm>
            <a:off x="2555776" y="1228690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Interpretazioni su testo LAUREA</a:t>
            </a:r>
            <a:endParaRPr lang="it-IT" sz="20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8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8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147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419048" cy="1257143"/>
          </a:xfrm>
          <a:prstGeom prst="rect">
            <a:avLst/>
          </a:prstGeom>
        </p:spPr>
      </p:pic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5112568" cy="360040"/>
          </a:xfrm>
        </p:spPr>
        <p:txBody>
          <a:bodyPr/>
          <a:lstStyle/>
          <a:p>
            <a:r>
              <a:rPr lang="it-IT" sz="1400" b="1" dirty="0" smtClean="0"/>
              <a:t>A cura dei Rappresentanti Tecnici ed Amministrativi dell'INFN</a:t>
            </a:r>
            <a:endParaRPr lang="it-IT" sz="14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FDFD-DAB0-436A-BE27-98A7F3362179}" type="slidenum">
              <a:rPr lang="it-IT" smtClean="0"/>
              <a:t>9</a:t>
            </a:fld>
            <a:endParaRPr lang="it-IT"/>
          </a:p>
        </p:txBody>
      </p:sp>
      <p:sp>
        <p:nvSpPr>
          <p:cNvPr id="8" name="Segnaposto numero diapositiva 9"/>
          <p:cNvSpPr txBox="1">
            <a:spLocks/>
          </p:cNvSpPr>
          <p:nvPr/>
        </p:nvSpPr>
        <p:spPr>
          <a:xfrm>
            <a:off x="8553438" y="63232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6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0FFDFD-DAB0-436A-BE27-98A7F3362179}" type="slidenum">
              <a:rPr lang="it-IT" smtClean="0">
                <a:solidFill>
                  <a:schemeClr val="tx1"/>
                </a:solidFill>
              </a:rPr>
              <a:pPr/>
              <a:t>9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331640" y="6227418"/>
            <a:ext cx="6108788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A cura dei Rappresentanti Tecnici ed Amministrativi dell'INFN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46898" y="548680"/>
            <a:ext cx="6216317" cy="36933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Assemblea Nazionale dei RPTTA      Genova 10-11 Marzo 2015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2057400"/>
            <a:ext cx="62960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213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920</Words>
  <Application>Microsoft Office PowerPoint</Application>
  <PresentationFormat>Presentazione su schermo (4:3)</PresentationFormat>
  <Paragraphs>113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Angoli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Domenico</dc:creator>
  <cp:lastModifiedBy>Domenico</cp:lastModifiedBy>
  <cp:revision>15</cp:revision>
  <dcterms:created xsi:type="dcterms:W3CDTF">2015-02-05T08:16:00Z</dcterms:created>
  <dcterms:modified xsi:type="dcterms:W3CDTF">2015-02-18T07:26:42Z</dcterms:modified>
</cp:coreProperties>
</file>