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71" r:id="rId7"/>
    <p:sldId id="258" r:id="rId8"/>
    <p:sldId id="265" r:id="rId9"/>
    <p:sldId id="262" r:id="rId10"/>
    <p:sldId id="270" r:id="rId11"/>
    <p:sldId id="272" r:id="rId12"/>
    <p:sldId id="266" r:id="rId13"/>
    <p:sldId id="268" r:id="rId14"/>
    <p:sldId id="267" r:id="rId15"/>
    <p:sldId id="273" r:id="rId16"/>
    <p:sldId id="264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70" autoAdjust="0"/>
  </p:normalViewPr>
  <p:slideViewPr>
    <p:cSldViewPr>
      <p:cViewPr varScale="1">
        <p:scale>
          <a:sx n="61" d="100"/>
          <a:sy n="61" d="100"/>
        </p:scale>
        <p:origin x="7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3DA94-3428-46C8-BA48-B52BFF9DAC9B}" type="datetimeFigureOut">
              <a:rPr lang="it-IT" smtClean="0"/>
              <a:t>17/12/2014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D485D-1F0D-4B83-BCCB-8A4BC79EB6A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05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Stato pCT e test LNS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M. </a:t>
            </a:r>
            <a:r>
              <a:rPr lang="it-IT" smtClean="0"/>
              <a:t>Bruzzi, </a:t>
            </a:r>
            <a:r>
              <a:rPr lang="it-IT" dirty="0" smtClean="0"/>
              <a:t>C. Civinini, G. Maccioni, F. </a:t>
            </a:r>
            <a:r>
              <a:rPr lang="it-IT" dirty="0"/>
              <a:t>P</a:t>
            </a:r>
            <a:r>
              <a:rPr lang="it-IT" dirty="0" smtClean="0"/>
              <a:t>aulis, N. Randazzo, M. Scaringella, V. Sipala, C. Talamonti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92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Singolo cristallo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239000" cy="4884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1919" y="6103345"/>
            <a:ext cx="126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ADC counts</a:t>
            </a:r>
            <a:endParaRPr lang="it-IT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24000" y="2590800"/>
            <a:ext cx="2362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62200" y="226613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60 MeV</a:t>
            </a:r>
            <a:endParaRPr lang="it-IT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24000" y="3645506"/>
            <a:ext cx="4648200" cy="157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3276174"/>
            <a:ext cx="245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Doppi protoni=120 MeV</a:t>
            </a:r>
            <a:endParaRPr lang="it-IT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4000" y="403860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9279" y="4059621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Noise = 10 MeV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2373420" y="2634734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s</a:t>
            </a:r>
            <a:r>
              <a:rPr lang="it-IT" dirty="0" smtClean="0"/>
              <a:t>=3.9%</a:t>
            </a:r>
            <a:endParaRPr lang="it-IT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it-IT" dirty="0" smtClean="0"/>
              <a:t>Energy distribution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256171"/>
            <a:ext cx="161518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Preliminary</a:t>
            </a:r>
            <a:endParaRPr lang="it-IT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36929" y="1723697"/>
            <a:ext cx="209747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Distribuzione di energia misurata dai cristalli del calorimetro in funzione del punto d’impatto del protone</a:t>
            </a:r>
          </a:p>
          <a:p>
            <a:endParaRPr lang="it-IT" dirty="0" smtClean="0"/>
          </a:p>
          <a:p>
            <a:r>
              <a:rPr lang="it-IT" sz="2400" b="1" dirty="0" smtClean="0"/>
              <a:t>E=60MeV</a:t>
            </a:r>
          </a:p>
          <a:p>
            <a:endParaRPr lang="it-IT" dirty="0" smtClean="0"/>
          </a:p>
          <a:p>
            <a:r>
              <a:rPr lang="it-IT" dirty="0" smtClean="0"/>
              <a:t>Calibrazione dei cristalli preliminare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4740"/>
            <a:ext cx="5833364" cy="526175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Set-up per tomografia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14" y="1508234"/>
            <a:ext cx="7992532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4343400"/>
            <a:ext cx="243906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Fantoccio tomografico</a:t>
            </a:r>
          </a:p>
          <a:p>
            <a:r>
              <a:rPr lang="it-IT" dirty="0" smtClean="0"/>
              <a:t>Su piattaforma ruotante</a:t>
            </a:r>
            <a:endParaRPr lang="it-IT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3581733" y="3886200"/>
            <a:ext cx="1215947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Fantoccio tomografico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848600" cy="44148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Fantoccio tomografico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7772400" cy="43719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Fantoccio tomografico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22860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Alluminio</a:t>
            </a:r>
            <a:endParaRPr lang="it-IT" sz="2400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5181600" y="2516833"/>
            <a:ext cx="838200" cy="230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19800" y="2967335"/>
            <a:ext cx="2133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Polmone equiv.</a:t>
            </a:r>
            <a:endParaRPr lang="it-IT" sz="2400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5181600" y="3198168"/>
            <a:ext cx="838200" cy="230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3733800"/>
            <a:ext cx="1828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Osso equiv.</a:t>
            </a:r>
            <a:endParaRPr lang="it-IT" sz="2400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5181600" y="3964633"/>
            <a:ext cx="838200" cy="230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it-IT" dirty="0" smtClean="0"/>
              <a:t>Tomografia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6" y="1208690"/>
            <a:ext cx="4139421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48" y="2590799"/>
            <a:ext cx="4533900" cy="4089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9906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Radiografie del fantoccio tomografico a 40° e 130°</a:t>
            </a:r>
          </a:p>
          <a:p>
            <a:r>
              <a:rPr lang="it-IT" dirty="0" smtClean="0"/>
              <a:t>Nessun allineamento e calibrazione in energia preliminare (statistica parziale: 4*10</a:t>
            </a:r>
            <a:r>
              <a:rPr lang="it-IT" baseline="30000" dirty="0" smtClean="0"/>
              <a:t>5</a:t>
            </a:r>
            <a:r>
              <a:rPr lang="it-IT" dirty="0" smtClean="0"/>
              <a:t> eventi sui 1.6*10</a:t>
            </a:r>
            <a:r>
              <a:rPr lang="it-IT" baseline="30000" dirty="0" smtClean="0"/>
              <a:t>6</a:t>
            </a:r>
            <a:r>
              <a:rPr lang="it-IT" dirty="0" smtClean="0"/>
              <a:t> disponibili)</a:t>
            </a:r>
          </a:p>
          <a:p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5257800"/>
            <a:ext cx="18503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Preliminary</a:t>
            </a:r>
            <a:endParaRPr lang="it-IT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Programmi futuri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Analisi dei dati del test </a:t>
            </a:r>
            <a:r>
              <a:rPr lang="it-IT" dirty="0" smtClean="0"/>
              <a:t>LNS</a:t>
            </a:r>
          </a:p>
          <a:p>
            <a:r>
              <a:rPr lang="it-IT" dirty="0" smtClean="0"/>
              <a:t>Integrazione dei DAQ del tracciatore e del calorimetro</a:t>
            </a:r>
            <a:endParaRPr lang="it-IT" dirty="0"/>
          </a:p>
          <a:p>
            <a:r>
              <a:rPr lang="it-IT" dirty="0" smtClean="0"/>
              <a:t>Test del piano ‘zero’ del tracciatore insieme al calorimetro (abbiamo 2 BTU ai LNS ancora da calendarizzare)</a:t>
            </a:r>
          </a:p>
          <a:p>
            <a:r>
              <a:rPr lang="it-IT" dirty="0" smtClean="0"/>
              <a:t>Se esito positivo: produzione dei 4/5 piani del nuovo tracciatore</a:t>
            </a:r>
          </a:p>
          <a:p>
            <a:r>
              <a:rPr lang="it-IT" dirty="0" smtClean="0"/>
              <a:t>Test preliminare a Trento per la determinazione del rate minimo</a:t>
            </a:r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Stato tracciatore pCT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Piano ‘zero’ assemblaggio finito</a:t>
            </a:r>
          </a:p>
          <a:p>
            <a:pPr lvl="1"/>
            <a:r>
              <a:rPr lang="it-IT" dirty="0" smtClean="0"/>
              <a:t>Test di laboratorio prima metà scheda (3 gruppi di 8 chip ciascuno) completato: OK</a:t>
            </a:r>
          </a:p>
          <a:p>
            <a:pPr lvl="1"/>
            <a:r>
              <a:rPr lang="it-IT" dirty="0" smtClean="0"/>
              <a:t>Test di laboratorio seconda metà: generalizzazione programmi FPGA da 3 gruppi a 6 gruppi in corso</a:t>
            </a:r>
          </a:p>
          <a:p>
            <a:pPr lvl="2"/>
            <a:r>
              <a:rPr lang="it-IT" dirty="0" smtClean="0"/>
              <a:t>Un chip da ribondare (macchina bondatrice da riparare)</a:t>
            </a:r>
          </a:p>
          <a:p>
            <a:pPr lvl="2"/>
            <a:r>
              <a:rPr lang="it-IT" dirty="0" smtClean="0"/>
              <a:t>Scheda pronta per test su fascio a partire da metà Gennaio</a:t>
            </a:r>
          </a:p>
          <a:p>
            <a:pPr lvl="1"/>
            <a:r>
              <a:rPr lang="it-IT" dirty="0" smtClean="0"/>
              <a:t>Ordini già fatti (RDH+IRPT) per:</a:t>
            </a:r>
          </a:p>
          <a:p>
            <a:pPr lvl="2"/>
            <a:r>
              <a:rPr lang="it-IT" dirty="0" smtClean="0"/>
              <a:t>10 sensori microstrip spare (obiettivo: produrre 5 piani completi)</a:t>
            </a:r>
          </a:p>
          <a:p>
            <a:pPr lvl="2"/>
            <a:r>
              <a:rPr lang="it-IT" dirty="0" smtClean="0"/>
              <a:t>Produzione di 5/6 schede  front-end</a:t>
            </a:r>
          </a:p>
          <a:p>
            <a:pPr lvl="2"/>
            <a:r>
              <a:rPr lang="it-IT" dirty="0" smtClean="0"/>
              <a:t>Scheda di interfaccia Virtex6 front-end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Tracciatore pCT: piano ‘zero’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687733" cy="43243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905000" y="3533775"/>
            <a:ext cx="0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072110"/>
            <a:ext cx="18493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Master FPGA</a:t>
            </a:r>
            <a:endParaRPr lang="it-IT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23323" y="3497252"/>
            <a:ext cx="11026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Virtex6</a:t>
            </a:r>
            <a:endParaRPr lang="it-IT" sz="2400" b="1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V="1">
            <a:off x="7974628" y="3072110"/>
            <a:ext cx="0" cy="425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29676" y="2440632"/>
            <a:ext cx="1132724" cy="6314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80324" y="2209800"/>
            <a:ext cx="18372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Silicon </a:t>
            </a:r>
            <a:r>
              <a:rPr lang="it-IT" sz="2400" b="1" dirty="0" smtClean="0">
                <a:latin typeface="Symbol" panose="05050102010706020507" pitchFamily="18" charset="2"/>
                <a:cs typeface="Symap" panose="00000400000000000000" pitchFamily="2" charset="0"/>
              </a:rPr>
              <a:t>m</a:t>
            </a:r>
            <a:r>
              <a:rPr lang="it-IT" sz="2400" b="1" dirty="0" smtClean="0"/>
              <a:t>strip</a:t>
            </a:r>
            <a:endParaRPr lang="it-IT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4174509"/>
            <a:ext cx="17307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Slave FPGAs</a:t>
            </a:r>
            <a:endParaRPr lang="it-IT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105400" y="3749829"/>
            <a:ext cx="793273" cy="425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581400" y="3962400"/>
            <a:ext cx="1406188" cy="4637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12176" y="5788967"/>
            <a:ext cx="5174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8 silicon microstrip sensors (5.1x20 cm</a:t>
            </a:r>
            <a:r>
              <a:rPr lang="it-IT" sz="2400" baseline="30000" dirty="0" smtClean="0"/>
              <a:t>2</a:t>
            </a:r>
            <a:r>
              <a:rPr lang="it-IT" sz="2400" dirty="0" smtClean="0"/>
              <a:t>)</a:t>
            </a:r>
          </a:p>
          <a:p>
            <a:r>
              <a:rPr lang="it-IT" sz="2400" dirty="0" smtClean="0"/>
              <a:t>48 chip di front-end (1536 canali)</a:t>
            </a:r>
            <a:endParaRPr lang="it-IT" sz="2400" dirty="0"/>
          </a:p>
        </p:txBody>
      </p:sp>
      <p:cxnSp>
        <p:nvCxnSpPr>
          <p:cNvPr id="22" name="Straight Arrow Connector 21"/>
          <p:cNvCxnSpPr>
            <a:stCxn id="23" idx="1"/>
          </p:cNvCxnSpPr>
          <p:nvPr/>
        </p:nvCxnSpPr>
        <p:spPr>
          <a:xfrm flipH="1">
            <a:off x="5502036" y="2006888"/>
            <a:ext cx="515242" cy="664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7278" y="1776055"/>
            <a:ext cx="20406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Chip front-end</a:t>
            </a:r>
            <a:endParaRPr lang="it-IT" sz="2400" b="1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Front-end read-out unit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2084"/>
            <a:ext cx="8077200" cy="4543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7806" y="1211251"/>
            <a:ext cx="36561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Silicon microstrip detectors</a:t>
            </a:r>
            <a:endParaRPr lang="it-IT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15100" y="3730310"/>
            <a:ext cx="21706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Front-end chips</a:t>
            </a:r>
            <a:endParaRPr lang="it-IT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54049" y="5334000"/>
            <a:ext cx="15848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FPGA slave</a:t>
            </a:r>
            <a:endParaRPr lang="it-IT" sz="2400" b="1" dirty="0"/>
          </a:p>
        </p:txBody>
      </p: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>
            <a:off x="2744606" y="1442084"/>
            <a:ext cx="2743200" cy="230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648200" y="1571624"/>
            <a:ext cx="839606" cy="230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15000" y="1672916"/>
            <a:ext cx="1295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1"/>
          </p:cNvCxnSpPr>
          <p:nvPr/>
        </p:nvCxnSpPr>
        <p:spPr>
          <a:xfrm flipH="1" flipV="1">
            <a:off x="5639152" y="3740787"/>
            <a:ext cx="875948" cy="2203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1"/>
          </p:cNvCxnSpPr>
          <p:nvPr/>
        </p:nvCxnSpPr>
        <p:spPr>
          <a:xfrm flipH="1">
            <a:off x="5487807" y="5564833"/>
            <a:ext cx="156624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laboratorio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Procedura automatica per determinazione delle soglie e calibrazione del TimeOverThreshold: 15’+15’</a:t>
            </a:r>
          </a:p>
          <a:p>
            <a:endParaRPr lang="it-IT" dirty="0"/>
          </a:p>
          <a:p>
            <a:r>
              <a:rPr lang="it-IT" dirty="0" smtClean="0"/>
              <a:t>Plot con sorgente beta </a:t>
            </a:r>
            <a:r>
              <a:rPr lang="it-IT" baseline="30000" dirty="0" smtClean="0"/>
              <a:t>90</a:t>
            </a:r>
            <a:r>
              <a:rPr lang="it-IT" dirty="0" smtClean="0"/>
              <a:t>Sr ad alto rate (</a:t>
            </a:r>
            <a:r>
              <a:rPr lang="it-IT" dirty="0"/>
              <a:t>da 10mCi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Alcuni esempi con </a:t>
            </a:r>
            <a:r>
              <a:rPr lang="it-IT" baseline="30000" dirty="0" smtClean="0"/>
              <a:t>90</a:t>
            </a:r>
            <a:r>
              <a:rPr lang="it-IT" dirty="0" smtClean="0"/>
              <a:t>Sr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7" y="1295400"/>
            <a:ext cx="4028768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43" y="3200400"/>
            <a:ext cx="4905047" cy="3061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629" y="4014952"/>
            <a:ext cx="31897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Profilo della sorgente </a:t>
            </a:r>
          </a:p>
          <a:p>
            <a:r>
              <a:rPr lang="it-IT" sz="2400" dirty="0" smtClean="0"/>
              <a:t>(collimata). </a:t>
            </a:r>
          </a:p>
          <a:p>
            <a:r>
              <a:rPr lang="it-IT" sz="2400" dirty="0" smtClean="0"/>
              <a:t>Due strip senza segnale:</a:t>
            </a:r>
          </a:p>
          <a:p>
            <a:r>
              <a:rPr lang="it-IT" sz="2400" dirty="0" smtClean="0"/>
              <a:t>1 per sensore</a:t>
            </a:r>
          </a:p>
          <a:p>
            <a:r>
              <a:rPr lang="it-IT" sz="2400" dirty="0" smtClean="0"/>
              <a:t>1 per chip front-end </a:t>
            </a:r>
            <a:endParaRPr lang="it-IT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58353" y="3625334"/>
            <a:ext cx="78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# strip</a:t>
            </a:r>
            <a:endParaRPr lang="it-IT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6077273"/>
            <a:ext cx="99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# cluster</a:t>
            </a:r>
            <a:endParaRPr lang="it-IT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73629" y="3799659"/>
            <a:ext cx="0" cy="620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1447800"/>
            <a:ext cx="4240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Numero di cluster (elettroni) per</a:t>
            </a:r>
          </a:p>
          <a:p>
            <a:r>
              <a:rPr lang="it-IT" sz="2400" dirty="0" smtClean="0"/>
              <a:t>Evento &lt;N</a:t>
            </a:r>
            <a:r>
              <a:rPr lang="it-IT" sz="2400" baseline="-25000" dirty="0" smtClean="0"/>
              <a:t>clu</a:t>
            </a:r>
            <a:r>
              <a:rPr lang="it-IT" sz="2400" dirty="0" smtClean="0"/>
              <a:t>&gt;=4.2</a:t>
            </a:r>
            <a:endParaRPr lang="it-IT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53000" y="2278796"/>
            <a:ext cx="0" cy="11502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LNS 11/2014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Obiettivi principali</a:t>
            </a:r>
          </a:p>
          <a:p>
            <a:pPr lvl="1"/>
            <a:r>
              <a:rPr lang="it-IT" dirty="0" smtClean="0"/>
              <a:t>Test del nuovo calorimetro</a:t>
            </a:r>
          </a:p>
          <a:p>
            <a:pPr lvl="2"/>
            <a:r>
              <a:rPr lang="it-IT" dirty="0" smtClean="0"/>
              <a:t>Scan di tutti i cristalli per verifica omogeneità</a:t>
            </a:r>
          </a:p>
          <a:p>
            <a:pPr lvl="1"/>
            <a:r>
              <a:rPr lang="it-IT" dirty="0" smtClean="0"/>
              <a:t>Dati per tomografia con fantoccio con varie densità</a:t>
            </a:r>
          </a:p>
          <a:p>
            <a:pPr lvl="2"/>
            <a:r>
              <a:rPr lang="it-IT" dirty="0" smtClean="0"/>
              <a:t>36 angoli con 1.5*10</a:t>
            </a:r>
            <a:r>
              <a:rPr lang="it-IT" baseline="30000" dirty="0" smtClean="0"/>
              <a:t>6</a:t>
            </a:r>
            <a:r>
              <a:rPr lang="it-IT" dirty="0" smtClean="0"/>
              <a:t> eventi per angolo</a:t>
            </a:r>
          </a:p>
          <a:p>
            <a:r>
              <a:rPr lang="it-IT" dirty="0" smtClean="0"/>
              <a:t>Dati ancora da analizzare </a:t>
            </a:r>
            <a:r>
              <a:rPr lang="it-IT" dirty="0" smtClean="0">
                <a:sym typeface="Wingdings" panose="05000000000000000000" pitchFamily="2" charset="2"/>
              </a:rPr>
              <a:t> plot preliminari</a:t>
            </a:r>
            <a:endParaRPr lang="it-IT" dirty="0" smtClean="0"/>
          </a:p>
          <a:p>
            <a:pPr lvl="1"/>
            <a:r>
              <a:rPr lang="it-IT" dirty="0" smtClean="0"/>
              <a:t>Profilo fascio</a:t>
            </a:r>
          </a:p>
          <a:p>
            <a:pPr lvl="1"/>
            <a:r>
              <a:rPr lang="it-IT" dirty="0" smtClean="0"/>
              <a:t>Risposta di un cristallo</a:t>
            </a:r>
          </a:p>
          <a:p>
            <a:pPr lvl="1"/>
            <a:r>
              <a:rPr lang="it-IT" dirty="0" smtClean="0"/>
              <a:t>Omogeneità di un cristallo</a:t>
            </a:r>
          </a:p>
          <a:p>
            <a:pPr lvl="1"/>
            <a:r>
              <a:rPr lang="it-IT" dirty="0" smtClean="0"/>
              <a:t>Esempi di radiografie (due angoli: 40°  130°)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Apparato in sala ‘Catana’ ai LNS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28459"/>
            <a:ext cx="7543800" cy="4243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59080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Calorimetro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568823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Tracciatore</a:t>
            </a:r>
            <a:endParaRPr lang="it-IT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1219200" y="3114020"/>
            <a:ext cx="1371600" cy="3149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V="1">
            <a:off x="4343400" y="5105400"/>
            <a:ext cx="152400" cy="582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36524" y="484379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Beam pipe</a:t>
            </a:r>
            <a:endParaRPr lang="it-IT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72400" y="4260713"/>
            <a:ext cx="152400" cy="582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it-IT" dirty="0" smtClean="0"/>
              <a:t>Beam profile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5451117" cy="2834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86200"/>
            <a:ext cx="5105400" cy="2655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364414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Strip #</a:t>
            </a:r>
            <a:endParaRPr lang="it-IT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88175" y="626962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Strip #</a:t>
            </a:r>
            <a:endParaRPr lang="it-IT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056290"/>
            <a:ext cx="243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Profilo x Primo piano 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828812"/>
            <a:ext cx="243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Profilo y Primo piano 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926068"/>
            <a:ext cx="9781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37338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1674167"/>
            <a:ext cx="161518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Preliminary</a:t>
            </a:r>
            <a:endParaRPr lang="it-IT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28814" y="4572000"/>
            <a:ext cx="161518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Preliminary</a:t>
            </a:r>
            <a:endParaRPr lang="it-I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1667470"/>
            <a:ext cx="34512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Due sensori del primo piano come </a:t>
            </a:r>
          </a:p>
          <a:p>
            <a:r>
              <a:rPr lang="it-IT" dirty="0" smtClean="0"/>
              <a:t>esempio </a:t>
            </a:r>
          </a:p>
          <a:p>
            <a:r>
              <a:rPr lang="it-IT" dirty="0" smtClean="0"/>
              <a:t>(quello più vicino alla beam pipe)</a:t>
            </a:r>
          </a:p>
          <a:p>
            <a:endParaRPr lang="it-IT" dirty="0"/>
          </a:p>
          <a:p>
            <a:r>
              <a:rPr lang="it-IT" dirty="0" smtClean="0"/>
              <a:t>1 strip = 200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m</a:t>
            </a:r>
            <a:endParaRPr lang="it-IT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24000" y="2350532"/>
            <a:ext cx="2438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41864" y="19812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 cm</a:t>
            </a:r>
            <a:endParaRPr lang="it-IT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098692" y="5144465"/>
            <a:ext cx="2438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6556" y="477513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 cm</a:t>
            </a:r>
            <a:endParaRPr lang="it-IT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17/12/2014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RDH - Meeting - Roma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610</Words>
  <Application>Microsoft Office PowerPoint</Application>
  <PresentationFormat>On-screen Show (4:3)</PresentationFormat>
  <Paragraphs>149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Symap</vt:lpstr>
      <vt:lpstr>Symbol</vt:lpstr>
      <vt:lpstr>Wingdings</vt:lpstr>
      <vt:lpstr>Office Theme</vt:lpstr>
      <vt:lpstr>Stato pCT e test LNS</vt:lpstr>
      <vt:lpstr>Stato tracciatore pCT</vt:lpstr>
      <vt:lpstr>Tracciatore pCT: piano ‘zero’</vt:lpstr>
      <vt:lpstr>Front-end read-out unit</vt:lpstr>
      <vt:lpstr>Test laboratorio</vt:lpstr>
      <vt:lpstr>Alcuni esempi con 90Sr</vt:lpstr>
      <vt:lpstr>Test LNS 11/2014</vt:lpstr>
      <vt:lpstr>Apparato in sala ‘Catana’ ai LNS</vt:lpstr>
      <vt:lpstr>Beam profile</vt:lpstr>
      <vt:lpstr>Singolo cristallo</vt:lpstr>
      <vt:lpstr>Energy distribution</vt:lpstr>
      <vt:lpstr>Set-up per tomografia</vt:lpstr>
      <vt:lpstr>Fantoccio tomografico</vt:lpstr>
      <vt:lpstr>Fantoccio tomografico</vt:lpstr>
      <vt:lpstr>Fantoccio tomografico</vt:lpstr>
      <vt:lpstr>Tomografia</vt:lpstr>
      <vt:lpstr>Programmi futuri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</dc:creator>
  <cp:lastModifiedBy>Giuseppe Battistoni</cp:lastModifiedBy>
  <cp:revision>26</cp:revision>
  <dcterms:created xsi:type="dcterms:W3CDTF">2006-08-16T00:00:00Z</dcterms:created>
  <dcterms:modified xsi:type="dcterms:W3CDTF">2014-12-17T10:18:38Z</dcterms:modified>
</cp:coreProperties>
</file>