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9" r:id="rId4"/>
    <p:sldId id="261" r:id="rId5"/>
    <p:sldId id="257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4FD-4483-4F82-A1F7-C8A3B4F09753}" type="datetimeFigureOut">
              <a:rPr lang="en-GB" smtClean="0"/>
              <a:t>17/12/2014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24BB-12C9-4AC4-9486-BCF0B4A1FCB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97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4FD-4483-4F82-A1F7-C8A3B4F09753}" type="datetimeFigureOut">
              <a:rPr lang="en-GB" smtClean="0"/>
              <a:t>17/12/2014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24BB-12C9-4AC4-9486-BCF0B4A1FCB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22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4FD-4483-4F82-A1F7-C8A3B4F09753}" type="datetimeFigureOut">
              <a:rPr lang="en-GB" smtClean="0"/>
              <a:t>17/12/2014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24BB-12C9-4AC4-9486-BCF0B4A1FCB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604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4FD-4483-4F82-A1F7-C8A3B4F09753}" type="datetimeFigureOut">
              <a:rPr lang="en-GB" smtClean="0"/>
              <a:t>17/12/2014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24BB-12C9-4AC4-9486-BCF0B4A1FCB3}" type="slidenum">
              <a:rPr lang="en-GB" smtClean="0"/>
              <a:t>‹N›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7222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4FD-4483-4F82-A1F7-C8A3B4F09753}" type="datetimeFigureOut">
              <a:rPr lang="en-GB" smtClean="0"/>
              <a:t>17/12/2014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24BB-12C9-4AC4-9486-BCF0B4A1FCB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211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4FD-4483-4F82-A1F7-C8A3B4F09753}" type="datetimeFigureOut">
              <a:rPr lang="en-GB" smtClean="0"/>
              <a:t>17/12/2014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24BB-12C9-4AC4-9486-BCF0B4A1FCB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95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4FD-4483-4F82-A1F7-C8A3B4F09753}" type="datetimeFigureOut">
              <a:rPr lang="en-GB" smtClean="0"/>
              <a:t>17/12/2014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24BB-12C9-4AC4-9486-BCF0B4A1FCB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663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4FD-4483-4F82-A1F7-C8A3B4F09753}" type="datetimeFigureOut">
              <a:rPr lang="en-GB" smtClean="0"/>
              <a:t>17/12/2014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24BB-12C9-4AC4-9486-BCF0B4A1FCB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142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4FD-4483-4F82-A1F7-C8A3B4F09753}" type="datetimeFigureOut">
              <a:rPr lang="en-GB" smtClean="0"/>
              <a:t>17/12/2014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24BB-12C9-4AC4-9486-BCF0B4A1FCB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27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4FD-4483-4F82-A1F7-C8A3B4F09753}" type="datetimeFigureOut">
              <a:rPr lang="en-GB" smtClean="0"/>
              <a:t>17/12/2014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24BB-12C9-4AC4-9486-BCF0B4A1FCB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54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4FD-4483-4F82-A1F7-C8A3B4F09753}" type="datetimeFigureOut">
              <a:rPr lang="en-GB" smtClean="0"/>
              <a:t>17/12/2014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24BB-12C9-4AC4-9486-BCF0B4A1FCB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79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4FD-4483-4F82-A1F7-C8A3B4F09753}" type="datetimeFigureOut">
              <a:rPr lang="en-GB" smtClean="0"/>
              <a:t>17/12/2014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24BB-12C9-4AC4-9486-BCF0B4A1FCB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07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4FD-4483-4F82-A1F7-C8A3B4F09753}" type="datetimeFigureOut">
              <a:rPr lang="en-GB" smtClean="0"/>
              <a:t>17/12/2014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24BB-12C9-4AC4-9486-BCF0B4A1FCB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56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4FD-4483-4F82-A1F7-C8A3B4F09753}" type="datetimeFigureOut">
              <a:rPr lang="en-GB" smtClean="0"/>
              <a:t>17/12/2014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24BB-12C9-4AC4-9486-BCF0B4A1FCB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78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4FD-4483-4F82-A1F7-C8A3B4F09753}" type="datetimeFigureOut">
              <a:rPr lang="en-GB" smtClean="0"/>
              <a:t>17/12/2014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24BB-12C9-4AC4-9486-BCF0B4A1FCB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67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4FD-4483-4F82-A1F7-C8A3B4F09753}" type="datetimeFigureOut">
              <a:rPr lang="en-GB" smtClean="0"/>
              <a:t>17/12/2014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24BB-12C9-4AC4-9486-BCF0B4A1FCB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93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4FD-4483-4F82-A1F7-C8A3B4F09753}" type="datetimeFigureOut">
              <a:rPr lang="en-GB" smtClean="0"/>
              <a:t>17/12/2014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24BB-12C9-4AC4-9486-BCF0B4A1FCB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84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55824FD-4483-4F82-A1F7-C8A3B4F09753}" type="datetimeFigureOut">
              <a:rPr lang="en-GB" smtClean="0"/>
              <a:t>17/12/2014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85624BB-12C9-4AC4-9486-BCF0B4A1FCB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970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INSIDE – </a:t>
            </a:r>
            <a:r>
              <a:rPr lang="en-GB" sz="32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Mechanics Updates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Bradley Hand ITC" panose="03070402050302030203" pitchFamily="66" charset="0"/>
              </a:rPr>
              <a:t> </a:t>
            </a:r>
            <a:r>
              <a:rPr lang="en-GB" sz="3200" i="1" cap="small" dirty="0" err="1" smtClean="0">
                <a:latin typeface="Bradley Hand ITC" panose="03070402050302030203" pitchFamily="66" charset="0"/>
              </a:rPr>
              <a:t>Disegno</a:t>
            </a:r>
            <a:r>
              <a:rPr lang="en-GB" sz="3200" i="1" cap="small" dirty="0" smtClean="0">
                <a:latin typeface="Bradley Hand ITC" panose="03070402050302030203" pitchFamily="66" charset="0"/>
              </a:rPr>
              <a:t> </a:t>
            </a:r>
            <a:r>
              <a:rPr lang="en-GB" sz="3200" i="1" cap="small" dirty="0" err="1" smtClean="0">
                <a:latin typeface="Bradley Hand ITC" panose="03070402050302030203" pitchFamily="66" charset="0"/>
              </a:rPr>
              <a:t>Globale</a:t>
            </a:r>
            <a:endParaRPr lang="en-GB" sz="3200" i="1" cap="small" dirty="0" smtClean="0">
              <a:latin typeface="Bradley Hand ITC" panose="03070402050302030203" pitchFamily="66" charset="0"/>
            </a:endParaRPr>
          </a:p>
          <a:p>
            <a:r>
              <a:rPr lang="en-GB" sz="3200" i="1" cap="small" dirty="0">
                <a:latin typeface="Bradley Hand ITC" panose="03070402050302030203" pitchFamily="66" charset="0"/>
              </a:rPr>
              <a:t> </a:t>
            </a:r>
            <a:r>
              <a:rPr lang="en-GB" sz="3200" i="1" cap="small" dirty="0" err="1" smtClean="0">
                <a:latin typeface="Bradley Hand ITC" panose="03070402050302030203" pitchFamily="66" charset="0"/>
              </a:rPr>
              <a:t>Disegno</a:t>
            </a:r>
            <a:r>
              <a:rPr lang="en-GB" sz="3200" i="1" cap="small" dirty="0" smtClean="0">
                <a:latin typeface="Bradley Hand ITC" panose="03070402050302030203" pitchFamily="66" charset="0"/>
              </a:rPr>
              <a:t> </a:t>
            </a:r>
            <a:r>
              <a:rPr lang="en-GB" sz="3200" i="1" cap="small" dirty="0" err="1" smtClean="0">
                <a:latin typeface="Bradley Hand ITC" panose="03070402050302030203" pitchFamily="66" charset="0"/>
              </a:rPr>
              <a:t>Testa</a:t>
            </a:r>
            <a:endParaRPr lang="en-GB" sz="3200" i="1" cap="small" dirty="0" smtClean="0">
              <a:latin typeface="Bradley Hand ITC" panose="03070402050302030203" pitchFamily="66" charset="0"/>
            </a:endParaRPr>
          </a:p>
          <a:p>
            <a:r>
              <a:rPr lang="en-GB" sz="3200" i="1" cap="small" dirty="0">
                <a:latin typeface="Bradley Hand ITC" panose="03070402050302030203" pitchFamily="66" charset="0"/>
              </a:rPr>
              <a:t> </a:t>
            </a:r>
            <a:r>
              <a:rPr lang="en-GB" sz="3200" i="1" cap="small" dirty="0" err="1" smtClean="0">
                <a:latin typeface="Bradley Hand ITC" panose="03070402050302030203" pitchFamily="66" charset="0"/>
              </a:rPr>
              <a:t>Disegno</a:t>
            </a:r>
            <a:r>
              <a:rPr lang="en-GB" sz="3200" i="1" cap="small" dirty="0" smtClean="0">
                <a:latin typeface="Bradley Hand ITC" panose="03070402050302030203" pitchFamily="66" charset="0"/>
              </a:rPr>
              <a:t> </a:t>
            </a:r>
            <a:r>
              <a:rPr lang="en-GB" sz="3200" i="1" cap="small" dirty="0" err="1" smtClean="0">
                <a:latin typeface="Bradley Hand ITC" panose="03070402050302030203" pitchFamily="66" charset="0"/>
              </a:rPr>
              <a:t>Impianto</a:t>
            </a:r>
            <a:r>
              <a:rPr lang="en-GB" sz="3200" i="1" cap="small" dirty="0" smtClean="0">
                <a:latin typeface="Bradley Hand ITC" panose="03070402050302030203" pitchFamily="66" charset="0"/>
              </a:rPr>
              <a:t> di </a:t>
            </a:r>
            <a:r>
              <a:rPr lang="en-GB" sz="3200" i="1" cap="small" dirty="0" err="1" smtClean="0">
                <a:latin typeface="Bradley Hand ITC" panose="03070402050302030203" pitchFamily="66" charset="0"/>
              </a:rPr>
              <a:t>Raffreddamento</a:t>
            </a:r>
            <a:endParaRPr lang="en-GB" sz="3200" dirty="0">
              <a:latin typeface="Bradley Hand ITC" panose="03070402050302030203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6488668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cap="small" dirty="0" smtClean="0"/>
              <a:t>G. Giraudo</a:t>
            </a:r>
            <a:endParaRPr lang="en-GB" i="1" cap="small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324758" y="6488668"/>
            <a:ext cx="186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cap="small" dirty="0" smtClean="0"/>
              <a:t>Roma 18/12/2014</a:t>
            </a:r>
            <a:endParaRPr lang="en-GB" i="1" cap="small" dirty="0"/>
          </a:p>
        </p:txBody>
      </p:sp>
    </p:spTree>
    <p:extLst>
      <p:ext uri="{BB962C8B-B14F-4D97-AF65-F5344CB8AC3E}">
        <p14:creationId xmlns:p14="http://schemas.microsoft.com/office/powerpoint/2010/main" val="24191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"/>
            <a:ext cx="12192000" cy="6857491"/>
          </a:xfrm>
          <a:prstGeom prst="rect">
            <a:avLst/>
          </a:prstGeom>
          <a:solidFill>
            <a:srgbClr val="FFFF00"/>
          </a:solidFill>
          <a:ln w="15875">
            <a:noFill/>
            <a:round/>
          </a:ln>
        </p:spPr>
      </p:pic>
      <p:sp>
        <p:nvSpPr>
          <p:cNvPr id="3" name="CasellaDiTesto 2"/>
          <p:cNvSpPr txBox="1"/>
          <p:nvPr/>
        </p:nvSpPr>
        <p:spPr>
          <a:xfrm>
            <a:off x="0" y="6488668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cap="small" dirty="0" smtClean="0"/>
              <a:t>G. Giraudo</a:t>
            </a:r>
            <a:endParaRPr lang="en-GB" i="1" cap="small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324758" y="6488668"/>
            <a:ext cx="186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cap="small" dirty="0" smtClean="0"/>
              <a:t>Roma 18/12/2014</a:t>
            </a:r>
            <a:endParaRPr lang="en-GB" i="1" cap="small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06361" y="2512231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Bradley Hand ITC" panose="03070402050302030203" pitchFamily="66" charset="0"/>
              </a:rPr>
              <a:t>Taglio</a:t>
            </a:r>
            <a:r>
              <a:rPr lang="en-GB" dirty="0" smtClean="0">
                <a:latin typeface="Bradley Hand ITC" panose="03070402050302030203" pitchFamily="66" charset="0"/>
              </a:rPr>
              <a:t> </a:t>
            </a:r>
            <a:r>
              <a:rPr lang="en-GB" dirty="0" err="1" smtClean="0">
                <a:latin typeface="Bradley Hand ITC" panose="03070402050302030203" pitchFamily="66" charset="0"/>
              </a:rPr>
              <a:t>sulla</a:t>
            </a:r>
            <a:r>
              <a:rPr lang="en-GB" dirty="0" smtClean="0">
                <a:latin typeface="Bradley Hand ITC" panose="03070402050302030203" pitchFamily="66" charset="0"/>
              </a:rPr>
              <a:t> base</a:t>
            </a:r>
            <a:endParaRPr lang="en-GB" dirty="0">
              <a:latin typeface="Bradley Hand ITC" panose="03070402050302030203" pitchFamily="66" charset="0"/>
            </a:endParaRPr>
          </a:p>
        </p:txBody>
      </p:sp>
      <p:cxnSp>
        <p:nvCxnSpPr>
          <p:cNvPr id="8" name="Connettore 2 7"/>
          <p:cNvCxnSpPr>
            <a:stCxn id="6" idx="2"/>
          </p:cNvCxnSpPr>
          <p:nvPr/>
        </p:nvCxnSpPr>
        <p:spPr>
          <a:xfrm>
            <a:off x="1613821" y="2881563"/>
            <a:ext cx="1899400" cy="18949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2267127" y="557157"/>
            <a:ext cx="3350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Bradley Hand ITC" panose="03070402050302030203" pitchFamily="66" charset="0"/>
              </a:rPr>
              <a:t>Estensione</a:t>
            </a:r>
            <a:r>
              <a:rPr lang="en-GB" dirty="0" smtClean="0">
                <a:latin typeface="Bradley Hand ITC" panose="03070402050302030203" pitchFamily="66" charset="0"/>
              </a:rPr>
              <a:t> </a:t>
            </a:r>
            <a:r>
              <a:rPr lang="en-GB" dirty="0" err="1" smtClean="0">
                <a:latin typeface="Bradley Hand ITC" panose="03070402050302030203" pitchFamily="66" charset="0"/>
              </a:rPr>
              <a:t>corsa</a:t>
            </a:r>
            <a:r>
              <a:rPr lang="en-GB" dirty="0" smtClean="0">
                <a:latin typeface="Bradley Hand ITC" panose="03070402050302030203" pitchFamily="66" charset="0"/>
              </a:rPr>
              <a:t> max ±400 mm</a:t>
            </a:r>
            <a:endParaRPr lang="en-GB" dirty="0">
              <a:latin typeface="Bradley Hand ITC" panose="03070402050302030203" pitchFamily="66" charset="0"/>
            </a:endParaRPr>
          </a:p>
        </p:txBody>
      </p:sp>
      <p:cxnSp>
        <p:nvCxnSpPr>
          <p:cNvPr id="12" name="Connettore 2 11"/>
          <p:cNvCxnSpPr>
            <a:stCxn id="10" idx="2"/>
          </p:cNvCxnSpPr>
          <p:nvPr/>
        </p:nvCxnSpPr>
        <p:spPr>
          <a:xfrm>
            <a:off x="3942426" y="926489"/>
            <a:ext cx="274642" cy="11369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90617" y="1611780"/>
            <a:ext cx="4126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Bradley Hand ITC" panose="03070402050302030203" pitchFamily="66" charset="0"/>
              </a:rPr>
              <a:t>Dimensione</a:t>
            </a:r>
            <a:r>
              <a:rPr lang="en-GB" dirty="0" smtClean="0">
                <a:latin typeface="Bradley Hand ITC" panose="03070402050302030203" pitchFamily="66" charset="0"/>
              </a:rPr>
              <a:t> </a:t>
            </a:r>
            <a:r>
              <a:rPr lang="en-GB" dirty="0" err="1" smtClean="0">
                <a:latin typeface="Bradley Hand ITC" panose="03070402050302030203" pitchFamily="66" charset="0"/>
              </a:rPr>
              <a:t>longitudinale</a:t>
            </a:r>
            <a:r>
              <a:rPr lang="en-GB" dirty="0" smtClean="0">
                <a:latin typeface="Bradley Hand ITC" panose="03070402050302030203" pitchFamily="66" charset="0"/>
              </a:rPr>
              <a:t> </a:t>
            </a:r>
            <a:r>
              <a:rPr lang="en-GB" dirty="0" err="1" smtClean="0">
                <a:latin typeface="Bradley Hand ITC" panose="03070402050302030203" pitchFamily="66" charset="0"/>
              </a:rPr>
              <a:t>Testa</a:t>
            </a:r>
            <a:r>
              <a:rPr lang="en-GB" dirty="0" smtClean="0">
                <a:latin typeface="Bradley Hand ITC" panose="03070402050302030203" pitchFamily="66" charset="0"/>
              </a:rPr>
              <a:t> </a:t>
            </a:r>
            <a:r>
              <a:rPr lang="it-IT" dirty="0" smtClean="0">
                <a:latin typeface="Bradley Hand ITC" panose="03070402050302030203" pitchFamily="66" charset="0"/>
              </a:rPr>
              <a:t>+5 mm</a:t>
            </a:r>
            <a:endParaRPr lang="en-GB" dirty="0">
              <a:latin typeface="Bradley Hand ITC" panose="03070402050302030203" pitchFamily="66" charset="0"/>
            </a:endParaRPr>
          </a:p>
        </p:txBody>
      </p:sp>
      <p:cxnSp>
        <p:nvCxnSpPr>
          <p:cNvPr id="15" name="Connettore 2 14"/>
          <p:cNvCxnSpPr>
            <a:stCxn id="13" idx="2"/>
          </p:cNvCxnSpPr>
          <p:nvPr/>
        </p:nvCxnSpPr>
        <p:spPr>
          <a:xfrm>
            <a:off x="2153843" y="1981112"/>
            <a:ext cx="1633230" cy="6852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o 19"/>
          <p:cNvGrpSpPr/>
          <p:nvPr/>
        </p:nvGrpSpPr>
        <p:grpSpPr>
          <a:xfrm>
            <a:off x="7974000" y="468000"/>
            <a:ext cx="3780000" cy="5544000"/>
            <a:chOff x="7974000" y="468000"/>
            <a:chExt cx="3780000" cy="5544000"/>
          </a:xfrm>
        </p:grpSpPr>
        <p:pic>
          <p:nvPicPr>
            <p:cNvPr id="1030" name="Picture 6" descr="http://www.cipi.it/shop/images/articoli/3928det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0" t="9335" r="7741" b="10088"/>
            <a:stretch/>
          </p:blipFill>
          <p:spPr bwMode="auto">
            <a:xfrm rot="5400000">
              <a:off x="7092000" y="1350000"/>
              <a:ext cx="5544000" cy="3780000"/>
            </a:xfrm>
            <a:prstGeom prst="rect">
              <a:avLst/>
            </a:prstGeom>
            <a:noFill/>
            <a:effectLst>
              <a:glow rad="508000">
                <a:schemeClr val="accent1">
                  <a:alpha val="41000"/>
                </a:schemeClr>
              </a:glow>
              <a:outerShdw blurRad="50800" dist="50800" dir="5400000" algn="ctr" rotWithShape="0">
                <a:srgbClr val="000000">
                  <a:alpha val="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asellaDiTesto 15"/>
            <p:cNvSpPr txBox="1"/>
            <p:nvPr/>
          </p:nvSpPr>
          <p:spPr>
            <a:xfrm>
              <a:off x="8149270" y="3370767"/>
              <a:ext cx="3493264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2"/>
                  </a:solidFill>
                  <a:latin typeface="Bradley Hand ITC" panose="03070402050302030203" pitchFamily="66" charset="0"/>
                </a:rPr>
                <a:t>       </a:t>
              </a:r>
              <a:r>
                <a:rPr lang="en-GB" sz="2000" b="1" dirty="0" err="1">
                  <a:solidFill>
                    <a:schemeClr val="bg2"/>
                  </a:solidFill>
                  <a:latin typeface="Bradley Hand ITC" panose="03070402050302030203" pitchFamily="66" charset="0"/>
                </a:rPr>
                <a:t>I</a:t>
              </a:r>
              <a:r>
                <a:rPr lang="en-GB" sz="2000" b="1" dirty="0" err="1" smtClean="0">
                  <a:solidFill>
                    <a:schemeClr val="bg2"/>
                  </a:solidFill>
                  <a:latin typeface="Bradley Hand ITC" panose="03070402050302030203" pitchFamily="66" charset="0"/>
                </a:rPr>
                <a:t>ntegrazione</a:t>
              </a:r>
              <a:r>
                <a:rPr lang="en-GB" sz="2000" b="1" dirty="0" smtClean="0">
                  <a:solidFill>
                    <a:schemeClr val="bg2"/>
                  </a:solidFill>
                  <a:latin typeface="Bradley Hand ITC" panose="03070402050302030203" pitchFamily="66" charset="0"/>
                </a:rPr>
                <a:t>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b="1" dirty="0" err="1" smtClean="0">
                  <a:solidFill>
                    <a:schemeClr val="bg2"/>
                  </a:solidFill>
                  <a:latin typeface="Bradley Hand ITC" panose="03070402050302030203" pitchFamily="66" charset="0"/>
                </a:rPr>
                <a:t>Posizionamento</a:t>
              </a:r>
              <a:r>
                <a:rPr lang="en-GB" sz="2000" b="1" dirty="0" smtClean="0">
                  <a:solidFill>
                    <a:schemeClr val="bg2"/>
                  </a:solidFill>
                  <a:latin typeface="Bradley Hand ITC" panose="03070402050302030203" pitchFamily="66" charset="0"/>
                </a:rPr>
                <a:t> Markers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b="1" dirty="0" smtClean="0">
                  <a:solidFill>
                    <a:schemeClr val="bg2"/>
                  </a:solidFill>
                  <a:latin typeface="Bradley Hand ITC" panose="03070402050302030203" pitchFamily="66" charset="0"/>
                </a:rPr>
                <a:t> </a:t>
              </a:r>
              <a:r>
                <a:rPr lang="en-GB" sz="2000" b="1" dirty="0" err="1" smtClean="0">
                  <a:solidFill>
                    <a:schemeClr val="bg2"/>
                  </a:solidFill>
                  <a:latin typeface="Bradley Hand ITC" panose="03070402050302030203" pitchFamily="66" charset="0"/>
                </a:rPr>
                <a:t>Meccanica</a:t>
              </a:r>
              <a:r>
                <a:rPr lang="en-GB" sz="2000" b="1" dirty="0" smtClean="0">
                  <a:solidFill>
                    <a:schemeClr val="bg2"/>
                  </a:solidFill>
                  <a:latin typeface="Bradley Hand ITC" panose="03070402050302030203" pitchFamily="66" charset="0"/>
                </a:rPr>
                <a:t> Profiler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b="1" dirty="0">
                  <a:solidFill>
                    <a:schemeClr val="bg2"/>
                  </a:solidFill>
                  <a:latin typeface="Bradley Hand ITC" panose="03070402050302030203" pitchFamily="66" charset="0"/>
                </a:rPr>
                <a:t> </a:t>
              </a:r>
              <a:r>
                <a:rPr lang="en-GB" sz="2000" b="1" dirty="0" err="1" smtClean="0">
                  <a:solidFill>
                    <a:schemeClr val="bg2"/>
                  </a:solidFill>
                  <a:latin typeface="Bradley Hand ITC" panose="03070402050302030203" pitchFamily="66" charset="0"/>
                </a:rPr>
                <a:t>Posizionamento</a:t>
              </a:r>
              <a:r>
                <a:rPr lang="en-GB" sz="2000" b="1" dirty="0" smtClean="0">
                  <a:solidFill>
                    <a:schemeClr val="bg2"/>
                  </a:solidFill>
                  <a:latin typeface="Bradley Hand ITC" panose="03070402050302030203" pitchFamily="66" charset="0"/>
                </a:rPr>
                <a:t> </a:t>
              </a:r>
              <a:r>
                <a:rPr lang="en-GB" sz="2000" b="1" dirty="0" err="1" smtClean="0">
                  <a:solidFill>
                    <a:schemeClr val="bg2"/>
                  </a:solidFill>
                  <a:latin typeface="Bradley Hand ITC" panose="03070402050302030203" pitchFamily="66" charset="0"/>
                </a:rPr>
                <a:t>Elettronica</a:t>
              </a:r>
              <a:endParaRPr lang="en-GB" sz="2000" b="1" dirty="0" smtClean="0">
                <a:solidFill>
                  <a:schemeClr val="bg2"/>
                </a:solidFill>
                <a:latin typeface="Bradley Hand ITC" panose="03070402050302030203" pitchFamily="66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b="1" dirty="0">
                  <a:solidFill>
                    <a:schemeClr val="bg2"/>
                  </a:solidFill>
                  <a:latin typeface="Bradley Hand ITC" panose="03070402050302030203" pitchFamily="66" charset="0"/>
                </a:rPr>
                <a:t> </a:t>
              </a:r>
              <a:r>
                <a:rPr lang="en-GB" sz="2000" b="1" dirty="0" err="1" smtClean="0">
                  <a:solidFill>
                    <a:schemeClr val="bg2"/>
                  </a:solidFill>
                  <a:latin typeface="Bradley Hand ITC" panose="03070402050302030203" pitchFamily="66" charset="0"/>
                </a:rPr>
                <a:t>Percorso</a:t>
              </a:r>
              <a:r>
                <a:rPr lang="en-GB" sz="2000" b="1" dirty="0" smtClean="0">
                  <a:solidFill>
                    <a:schemeClr val="bg2"/>
                  </a:solidFill>
                  <a:latin typeface="Bradley Hand ITC" panose="03070402050302030203" pitchFamily="66" charset="0"/>
                </a:rPr>
                <a:t> </a:t>
              </a:r>
              <a:r>
                <a:rPr lang="en-GB" sz="2000" b="1" dirty="0" err="1" smtClean="0">
                  <a:solidFill>
                    <a:schemeClr val="bg2"/>
                  </a:solidFill>
                  <a:latin typeface="Bradley Hand ITC" panose="03070402050302030203" pitchFamily="66" charset="0"/>
                </a:rPr>
                <a:t>cavi-tubi</a:t>
              </a:r>
              <a:endParaRPr lang="en-GB" sz="2000" b="1" dirty="0">
                <a:solidFill>
                  <a:schemeClr val="bg2"/>
                </a:solidFill>
                <a:latin typeface="Bradley Hand ITC" panose="03070402050302030203" pitchFamily="66" charset="0"/>
              </a:endParaRPr>
            </a:p>
          </p:txBody>
        </p:sp>
      </p:grpSp>
      <p:sp>
        <p:nvSpPr>
          <p:cNvPr id="19" name="Rettangolo 18"/>
          <p:cNvSpPr/>
          <p:nvPr/>
        </p:nvSpPr>
        <p:spPr>
          <a:xfrm>
            <a:off x="299922" y="154681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cap="small" dirty="0" err="1">
                <a:latin typeface="Bradley Hand ITC" panose="03070402050302030203" pitchFamily="66" charset="0"/>
              </a:rPr>
              <a:t>Disegno</a:t>
            </a:r>
            <a:r>
              <a:rPr lang="en-GB" i="1" cap="small" dirty="0">
                <a:latin typeface="Bradley Hand ITC" panose="03070402050302030203" pitchFamily="66" charset="0"/>
              </a:rPr>
              <a:t> </a:t>
            </a:r>
            <a:r>
              <a:rPr lang="en-GB" i="1" cap="small" dirty="0" err="1" smtClean="0">
                <a:latin typeface="Bradley Hand ITC" panose="03070402050302030203" pitchFamily="66" charset="0"/>
              </a:rPr>
              <a:t>Globale</a:t>
            </a:r>
            <a:endParaRPr lang="en-GB" i="1" cap="small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1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2" t="-5" r="34788" b="17588"/>
          <a:stretch/>
        </p:blipFill>
        <p:spPr>
          <a:xfrm>
            <a:off x="3524427" y="352213"/>
            <a:ext cx="3816000" cy="5652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6488668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cap="small" dirty="0" smtClean="0"/>
              <a:t>G. Giraudo</a:t>
            </a:r>
            <a:endParaRPr lang="en-GB" i="1" cap="small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324758" y="6488668"/>
            <a:ext cx="186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cap="small" dirty="0" smtClean="0"/>
              <a:t>Roma 18/12/2014</a:t>
            </a:r>
            <a:endParaRPr lang="en-GB" i="1" cap="small" dirty="0"/>
          </a:p>
        </p:txBody>
      </p:sp>
      <p:sp>
        <p:nvSpPr>
          <p:cNvPr id="6" name="Rettangolo 5"/>
          <p:cNvSpPr/>
          <p:nvPr/>
        </p:nvSpPr>
        <p:spPr>
          <a:xfrm>
            <a:off x="299922" y="154681"/>
            <a:ext cx="2832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cap="small" dirty="0" err="1">
                <a:latin typeface="Bradley Hand ITC" panose="03070402050302030203" pitchFamily="66" charset="0"/>
              </a:rPr>
              <a:t>Disegno</a:t>
            </a:r>
            <a:r>
              <a:rPr lang="en-GB" i="1" cap="small" dirty="0">
                <a:latin typeface="Bradley Hand ITC" panose="03070402050302030203" pitchFamily="66" charset="0"/>
              </a:rPr>
              <a:t> </a:t>
            </a:r>
            <a:r>
              <a:rPr lang="en-GB" i="1" cap="small" dirty="0" err="1" smtClean="0">
                <a:latin typeface="Bradley Hand ITC" panose="03070402050302030203" pitchFamily="66" charset="0"/>
              </a:rPr>
              <a:t>Globale</a:t>
            </a:r>
            <a:endParaRPr lang="en-GB" i="1" cap="small" dirty="0" smtClean="0">
              <a:latin typeface="Bradley Hand ITC" panose="03070402050302030203" pitchFamily="66" charset="0"/>
            </a:endParaRPr>
          </a:p>
          <a:p>
            <a:r>
              <a:rPr lang="en-GB" i="1" cap="small" dirty="0" err="1" smtClean="0">
                <a:latin typeface="Bradley Hand ITC" panose="03070402050302030203" pitchFamily="66" charset="0"/>
              </a:rPr>
              <a:t>Posizionamento</a:t>
            </a:r>
            <a:r>
              <a:rPr lang="en-GB" i="1" cap="small" dirty="0" smtClean="0">
                <a:latin typeface="Bradley Hand ITC" panose="03070402050302030203" pitchFamily="66" charset="0"/>
              </a:rPr>
              <a:t> Profiler</a:t>
            </a:r>
            <a:endParaRPr lang="en-GB" i="1" cap="small" dirty="0">
              <a:latin typeface="Bradley Hand ITC" panose="03070402050302030203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175458" y="1485900"/>
            <a:ext cx="3014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Bradley Hand ITC" panose="03070402050302030203" pitchFamily="66" charset="0"/>
              </a:rPr>
              <a:t>Minima </a:t>
            </a:r>
            <a:r>
              <a:rPr lang="en-GB" dirty="0" err="1" smtClean="0">
                <a:latin typeface="Bradley Hand ITC" panose="03070402050302030203" pitchFamily="66" charset="0"/>
              </a:rPr>
              <a:t>Distanza</a:t>
            </a:r>
            <a:r>
              <a:rPr lang="en-GB" dirty="0" smtClean="0">
                <a:latin typeface="Bradley Hand ITC" panose="03070402050302030203" pitchFamily="66" charset="0"/>
              </a:rPr>
              <a:t> </a:t>
            </a:r>
            <a:r>
              <a:rPr lang="en-GB" dirty="0" err="1" smtClean="0">
                <a:latin typeface="Bradley Hand ITC" panose="03070402050302030203" pitchFamily="66" charset="0"/>
              </a:rPr>
              <a:t>tra</a:t>
            </a:r>
            <a:r>
              <a:rPr lang="en-GB" dirty="0" smtClean="0">
                <a:latin typeface="Bradley Hand ITC" panose="03070402050302030203" pitchFamily="66" charset="0"/>
              </a:rPr>
              <a:t> le Teste</a:t>
            </a:r>
            <a:endParaRPr lang="en-GB" dirty="0">
              <a:latin typeface="Bradley Hand ITC" panose="03070402050302030203" pitchFamily="66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6851984" y="757989"/>
            <a:ext cx="488443" cy="2057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nettore 2 9"/>
          <p:cNvCxnSpPr>
            <a:stCxn id="7" idx="1"/>
          </p:cNvCxnSpPr>
          <p:nvPr/>
        </p:nvCxnSpPr>
        <p:spPr>
          <a:xfrm flipH="1">
            <a:off x="7340427" y="1670566"/>
            <a:ext cx="835031" cy="49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4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90841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6488668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cap="small" dirty="0" smtClean="0"/>
              <a:t>G. Giraudo</a:t>
            </a:r>
            <a:endParaRPr lang="en-GB" i="1" cap="small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324758" y="6488668"/>
            <a:ext cx="186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cap="small" dirty="0" smtClean="0"/>
              <a:t>Roma 18/12/2014</a:t>
            </a:r>
            <a:endParaRPr lang="en-GB" i="1" cap="small" dirty="0"/>
          </a:p>
        </p:txBody>
      </p:sp>
      <p:sp>
        <p:nvSpPr>
          <p:cNvPr id="5" name="Rettangolo 4"/>
          <p:cNvSpPr/>
          <p:nvPr/>
        </p:nvSpPr>
        <p:spPr>
          <a:xfrm>
            <a:off x="49472" y="0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cap="small" dirty="0" err="1">
                <a:solidFill>
                  <a:schemeClr val="bg2"/>
                </a:solidFill>
                <a:latin typeface="Bradley Hand ITC" panose="03070402050302030203" pitchFamily="66" charset="0"/>
              </a:rPr>
              <a:t>Disegno</a:t>
            </a:r>
            <a:r>
              <a:rPr lang="en-GB" b="1" i="1" cap="small" dirty="0">
                <a:solidFill>
                  <a:schemeClr val="bg2"/>
                </a:solidFill>
                <a:latin typeface="Bradley Hand ITC" panose="03070402050302030203" pitchFamily="66" charset="0"/>
              </a:rPr>
              <a:t> </a:t>
            </a:r>
            <a:r>
              <a:rPr lang="en-GB" b="1" i="1" cap="small" dirty="0" err="1">
                <a:solidFill>
                  <a:schemeClr val="bg2"/>
                </a:solidFill>
                <a:latin typeface="Bradley Hand ITC" panose="03070402050302030203" pitchFamily="66" charset="0"/>
              </a:rPr>
              <a:t>Testa</a:t>
            </a:r>
            <a:endParaRPr lang="en-GB" b="1" i="1" cap="small" dirty="0">
              <a:solidFill>
                <a:schemeClr val="bg2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533168" y="371701"/>
            <a:ext cx="4310795" cy="2123658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Bradley Hand ITC" panose="03070402050302030203" pitchFamily="66" charset="0"/>
              </a:rPr>
              <a:t>Integrazione</a:t>
            </a:r>
            <a:r>
              <a:rPr lang="en-GB" dirty="0" smtClean="0">
                <a:latin typeface="Bradley Hand ITC" panose="03070402050302030203" pitchFamily="66" charset="0"/>
              </a:rPr>
              <a:t> </a:t>
            </a:r>
            <a:r>
              <a:rPr lang="en-GB" dirty="0" err="1" smtClean="0">
                <a:latin typeface="Bradley Hand ITC" panose="03070402050302030203" pitchFamily="66" charset="0"/>
              </a:rPr>
              <a:t>circuito</a:t>
            </a:r>
            <a:r>
              <a:rPr lang="en-GB" dirty="0" smtClean="0">
                <a:latin typeface="Bradley Hand ITC" panose="03070402050302030203" pitchFamily="66" charset="0"/>
              </a:rPr>
              <a:t> di </a:t>
            </a:r>
            <a:r>
              <a:rPr lang="en-GB" dirty="0" err="1" smtClean="0">
                <a:latin typeface="Bradley Hand ITC" panose="03070402050302030203" pitchFamily="66" charset="0"/>
              </a:rPr>
              <a:t>raffreddamento</a:t>
            </a:r>
            <a:endParaRPr lang="en-GB" dirty="0" smtClean="0">
              <a:latin typeface="Bradley Hand ITC" panose="03070402050302030203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err="1" smtClean="0">
                <a:latin typeface="Bradley Hand ITC" panose="03070402050302030203" pitchFamily="66" charset="0"/>
              </a:rPr>
              <a:t>Posizionamento</a:t>
            </a:r>
            <a:r>
              <a:rPr lang="en-GB" sz="1400" dirty="0" smtClean="0">
                <a:latin typeface="Bradley Hand ITC" panose="03070402050302030203" pitchFamily="66" charset="0"/>
              </a:rPr>
              <a:t> </a:t>
            </a:r>
            <a:r>
              <a:rPr lang="en-GB" sz="1400" dirty="0" err="1" smtClean="0">
                <a:latin typeface="Bradley Hand ITC" panose="03070402050302030203" pitchFamily="66" charset="0"/>
              </a:rPr>
              <a:t>Raccordi</a:t>
            </a:r>
            <a:r>
              <a:rPr lang="en-GB" sz="1400" dirty="0" smtClean="0">
                <a:latin typeface="Bradley Hand ITC" panose="03070402050302030203" pitchFamily="66" charset="0"/>
              </a:rPr>
              <a:t> e </a:t>
            </a:r>
            <a:r>
              <a:rPr lang="en-GB" sz="1400" dirty="0" err="1" smtClean="0">
                <a:latin typeface="Bradley Hand ITC" panose="03070402050302030203" pitchFamily="66" charset="0"/>
              </a:rPr>
              <a:t>Tubi</a:t>
            </a:r>
            <a:endParaRPr lang="en-GB" sz="1400" dirty="0" smtClean="0">
              <a:latin typeface="Bradley Hand ITC" panose="03070402050302030203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err="1" smtClean="0">
                <a:latin typeface="Bradley Hand ITC" panose="03070402050302030203" pitchFamily="66" charset="0"/>
              </a:rPr>
              <a:t>Disegno</a:t>
            </a:r>
            <a:r>
              <a:rPr lang="en-GB" sz="1400" dirty="0" smtClean="0">
                <a:latin typeface="Bradley Hand ITC" panose="03070402050302030203" pitchFamily="66" charset="0"/>
              </a:rPr>
              <a:t> </a:t>
            </a:r>
            <a:r>
              <a:rPr lang="en-GB" sz="1400" dirty="0" err="1" smtClean="0">
                <a:latin typeface="Bradley Hand ITC" panose="03070402050302030203" pitchFamily="66" charset="0"/>
              </a:rPr>
              <a:t>Piastra</a:t>
            </a:r>
            <a:r>
              <a:rPr lang="en-GB" sz="1400" dirty="0" smtClean="0">
                <a:latin typeface="Bradley Hand ITC" panose="03070402050302030203" pitchFamily="66" charset="0"/>
              </a:rPr>
              <a:t> di </a:t>
            </a:r>
            <a:r>
              <a:rPr lang="en-GB" sz="1400" dirty="0" err="1" smtClean="0">
                <a:latin typeface="Bradley Hand ITC" panose="03070402050302030203" pitchFamily="66" charset="0"/>
              </a:rPr>
              <a:t>raffreddamento</a:t>
            </a:r>
            <a:r>
              <a:rPr lang="en-GB" sz="1400" dirty="0" smtClean="0">
                <a:latin typeface="Bradley Hand ITC" panose="03070402050302030203" pitchFamily="66" charset="0"/>
              </a:rPr>
              <a:t> </a:t>
            </a:r>
          </a:p>
          <a:p>
            <a:pPr lvl="1"/>
            <a:endParaRPr lang="en-GB" sz="1400" dirty="0" smtClean="0">
              <a:latin typeface="Bradley Hand ITC" panose="03070402050302030203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Bradley Hand ITC" panose="03070402050302030203" pitchFamily="66" charset="0"/>
              </a:rPr>
              <a:t>Estensione</a:t>
            </a:r>
            <a:r>
              <a:rPr lang="en-GB" dirty="0" smtClean="0">
                <a:latin typeface="Bradley Hand ITC" panose="03070402050302030203" pitchFamily="66" charset="0"/>
              </a:rPr>
              <a:t> </a:t>
            </a:r>
            <a:r>
              <a:rPr lang="en-GB" dirty="0" err="1" smtClean="0">
                <a:latin typeface="Bradley Hand ITC" panose="03070402050302030203" pitchFamily="66" charset="0"/>
              </a:rPr>
              <a:t>della</a:t>
            </a:r>
            <a:r>
              <a:rPr lang="en-GB" dirty="0" smtClean="0">
                <a:latin typeface="Bradley Hand ITC" panose="03070402050302030203" pitchFamily="66" charset="0"/>
              </a:rPr>
              <a:t> </a:t>
            </a:r>
            <a:r>
              <a:rPr lang="en-GB" dirty="0" err="1" smtClean="0">
                <a:latin typeface="Bradley Hand ITC" panose="03070402050302030203" pitchFamily="66" charset="0"/>
              </a:rPr>
              <a:t>lunghezza</a:t>
            </a:r>
            <a:r>
              <a:rPr lang="en-GB" dirty="0" smtClean="0">
                <a:latin typeface="Bradley Hand ITC" panose="03070402050302030203" pitchFamily="66" charset="0"/>
              </a:rPr>
              <a:t> </a:t>
            </a:r>
            <a:r>
              <a:rPr lang="en-GB" dirty="0" err="1" smtClean="0">
                <a:latin typeface="Bradley Hand ITC" panose="03070402050302030203" pitchFamily="66" charset="0"/>
              </a:rPr>
              <a:t>della</a:t>
            </a:r>
            <a:r>
              <a:rPr lang="en-GB" dirty="0" smtClean="0">
                <a:latin typeface="Bradley Hand ITC" panose="03070402050302030203" pitchFamily="66" charset="0"/>
              </a:rPr>
              <a:t/>
            </a:r>
            <a:br>
              <a:rPr lang="en-GB" dirty="0" smtClean="0">
                <a:latin typeface="Bradley Hand ITC" panose="03070402050302030203" pitchFamily="66" charset="0"/>
              </a:rPr>
            </a:br>
            <a:r>
              <a:rPr lang="en-GB" dirty="0" err="1" smtClean="0">
                <a:latin typeface="Bradley Hand ITC" panose="03070402050302030203" pitchFamily="66" charset="0"/>
              </a:rPr>
              <a:t>scatola</a:t>
            </a:r>
            <a:r>
              <a:rPr lang="en-GB" dirty="0">
                <a:latin typeface="Bradley Hand ITC" panose="03070402050302030203" pitchFamily="66" charset="0"/>
              </a:rPr>
              <a:t>:</a:t>
            </a:r>
            <a:r>
              <a:rPr lang="en-GB" dirty="0" smtClean="0">
                <a:latin typeface="Bradley Hand ITC" panose="03070402050302030203" pitchFamily="66" charset="0"/>
              </a:rPr>
              <a:t> +5mm</a:t>
            </a:r>
          </a:p>
          <a:p>
            <a:endParaRPr lang="en-GB" dirty="0" smtClean="0">
              <a:latin typeface="Bradley Hand ITC" panose="03070402050302030203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Bradley Hand ITC" panose="03070402050302030203" pitchFamily="66" charset="0"/>
              </a:rPr>
              <a:t>Disegno</a:t>
            </a:r>
            <a:r>
              <a:rPr lang="en-GB" dirty="0" smtClean="0">
                <a:latin typeface="Bradley Hand ITC" panose="03070402050302030203" pitchFamily="66" charset="0"/>
              </a:rPr>
              <a:t> </a:t>
            </a:r>
            <a:r>
              <a:rPr lang="en-GB" dirty="0" err="1">
                <a:latin typeface="Bradley Hand ITC" panose="03070402050302030203" pitchFamily="66" charset="0"/>
              </a:rPr>
              <a:t>S</a:t>
            </a:r>
            <a:r>
              <a:rPr lang="en-GB" dirty="0" err="1" smtClean="0">
                <a:latin typeface="Bradley Hand ITC" panose="03070402050302030203" pitchFamily="66" charset="0"/>
              </a:rPr>
              <a:t>catola</a:t>
            </a:r>
            <a:r>
              <a:rPr lang="en-GB" dirty="0" smtClean="0">
                <a:latin typeface="Bradley Hand ITC" panose="03070402050302030203" pitchFamily="66" charset="0"/>
              </a:rPr>
              <a:t> - Pronto</a:t>
            </a:r>
          </a:p>
        </p:txBody>
      </p:sp>
    </p:spTree>
    <p:extLst>
      <p:ext uri="{BB962C8B-B14F-4D97-AF65-F5344CB8AC3E}">
        <p14:creationId xmlns:p14="http://schemas.microsoft.com/office/powerpoint/2010/main" val="33080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906126" cy="413013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70" y="2616868"/>
            <a:ext cx="7091730" cy="424113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07595" y="3206805"/>
            <a:ext cx="2608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Raccordo speciale</a:t>
            </a:r>
          </a:p>
          <a:p>
            <a:r>
              <a:rPr lang="it-IT" dirty="0" err="1" smtClean="0"/>
              <a:t>Aisi</a:t>
            </a:r>
            <a:r>
              <a:rPr lang="it-IT" dirty="0" smtClean="0"/>
              <a:t> 316</a:t>
            </a:r>
          </a:p>
          <a:p>
            <a:r>
              <a:rPr lang="it-IT" dirty="0" smtClean="0"/>
              <a:t>Collaudo a 4 bar – 3 l/</a:t>
            </a:r>
            <a:r>
              <a:rPr lang="it-IT" dirty="0" err="1" smtClean="0"/>
              <a:t>min</a:t>
            </a: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281863" y="6019393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Serpentina</a:t>
            </a:r>
          </a:p>
          <a:p>
            <a:r>
              <a:rPr lang="it-IT" dirty="0" err="1" smtClean="0"/>
              <a:t>Aisi</a:t>
            </a:r>
            <a:r>
              <a:rPr lang="it-IT" dirty="0" smtClean="0"/>
              <a:t> 316 </a:t>
            </a:r>
            <a:endParaRPr lang="en-GB" dirty="0"/>
          </a:p>
        </p:txBody>
      </p:sp>
      <p:sp>
        <p:nvSpPr>
          <p:cNvPr id="6" name="Freccia a destra 5"/>
          <p:cNvSpPr/>
          <p:nvPr/>
        </p:nvSpPr>
        <p:spPr>
          <a:xfrm rot="3037125">
            <a:off x="3248742" y="3181126"/>
            <a:ext cx="2528661" cy="251482"/>
          </a:xfrm>
          <a:prstGeom prst="rightArrow">
            <a:avLst>
              <a:gd name="adj1" fmla="val 50000"/>
              <a:gd name="adj2" fmla="val 24634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ccia a destra 6"/>
          <p:cNvSpPr/>
          <p:nvPr/>
        </p:nvSpPr>
        <p:spPr>
          <a:xfrm rot="1402095">
            <a:off x="3590326" y="3840678"/>
            <a:ext cx="8073632" cy="251482"/>
          </a:xfrm>
          <a:prstGeom prst="rightArrow">
            <a:avLst>
              <a:gd name="adj1" fmla="val 50000"/>
              <a:gd name="adj2" fmla="val 24634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sellaDiTesto 7"/>
          <p:cNvSpPr txBox="1"/>
          <p:nvPr/>
        </p:nvSpPr>
        <p:spPr>
          <a:xfrm>
            <a:off x="0" y="6488668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cap="small" dirty="0" smtClean="0"/>
              <a:t>G. Giraudo</a:t>
            </a:r>
            <a:endParaRPr lang="en-GB" i="1" cap="small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324758" y="6488668"/>
            <a:ext cx="186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cap="small" dirty="0" smtClean="0"/>
              <a:t>Roma 18/12/2014</a:t>
            </a:r>
            <a:endParaRPr lang="en-GB" i="1" cap="small" dirty="0"/>
          </a:p>
        </p:txBody>
      </p:sp>
      <p:sp>
        <p:nvSpPr>
          <p:cNvPr id="10" name="Rettangolo 9"/>
          <p:cNvSpPr/>
          <p:nvPr/>
        </p:nvSpPr>
        <p:spPr>
          <a:xfrm>
            <a:off x="49472" y="0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cap="small" dirty="0" err="1">
                <a:solidFill>
                  <a:schemeClr val="bg2"/>
                </a:solidFill>
                <a:latin typeface="Bradley Hand ITC" panose="03070402050302030203" pitchFamily="66" charset="0"/>
              </a:rPr>
              <a:t>Disegno</a:t>
            </a:r>
            <a:r>
              <a:rPr lang="en-GB" b="1" i="1" cap="small" dirty="0">
                <a:solidFill>
                  <a:schemeClr val="bg2"/>
                </a:solidFill>
                <a:latin typeface="Bradley Hand ITC" panose="03070402050302030203" pitchFamily="66" charset="0"/>
              </a:rPr>
              <a:t> </a:t>
            </a:r>
            <a:r>
              <a:rPr lang="en-GB" b="1" i="1" cap="small" dirty="0" err="1">
                <a:solidFill>
                  <a:schemeClr val="bg2"/>
                </a:solidFill>
                <a:latin typeface="Bradley Hand ITC" panose="03070402050302030203" pitchFamily="66" charset="0"/>
              </a:rPr>
              <a:t>Testa</a:t>
            </a:r>
            <a:endParaRPr lang="en-GB" b="1" i="1" cap="small" dirty="0">
              <a:solidFill>
                <a:schemeClr val="bg2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423483" y="655721"/>
            <a:ext cx="4665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Bradley Hand ITC" panose="03070402050302030203" pitchFamily="66" charset="0"/>
              </a:rPr>
              <a:t>Disegno</a:t>
            </a:r>
            <a:r>
              <a:rPr lang="en-GB" dirty="0" smtClean="0">
                <a:latin typeface="Bradley Hand ITC" panose="03070402050302030203" pitchFamily="66" charset="0"/>
              </a:rPr>
              <a:t> </a:t>
            </a:r>
            <a:r>
              <a:rPr lang="en-GB" dirty="0" err="1" smtClean="0">
                <a:latin typeface="Bradley Hand ITC" panose="03070402050302030203" pitchFamily="66" charset="0"/>
              </a:rPr>
              <a:t>piastra</a:t>
            </a:r>
            <a:r>
              <a:rPr lang="en-GB" dirty="0" smtClean="0">
                <a:latin typeface="Bradley Hand ITC" panose="03070402050302030203" pitchFamily="66" charset="0"/>
              </a:rPr>
              <a:t> di </a:t>
            </a:r>
            <a:r>
              <a:rPr lang="en-GB" dirty="0" err="1" smtClean="0">
                <a:latin typeface="Bradley Hand ITC" panose="03070402050302030203" pitchFamily="66" charset="0"/>
              </a:rPr>
              <a:t>raffreddamento</a:t>
            </a:r>
            <a:r>
              <a:rPr lang="en-GB" dirty="0" smtClean="0">
                <a:latin typeface="Bradley Hand ITC" panose="03070402050302030203" pitchFamily="66" charset="0"/>
              </a:rPr>
              <a:t> – Pronto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Bradley Hand ITC" panose="03070402050302030203" pitchFamily="66" charset="0"/>
              </a:rPr>
              <a:t>Problemi</a:t>
            </a:r>
            <a:r>
              <a:rPr lang="en-GB" dirty="0" smtClean="0">
                <a:latin typeface="Bradley Hand ITC" panose="03070402050302030203" pitchFamily="66" charset="0"/>
              </a:rPr>
              <a:t> (</a:t>
            </a:r>
            <a:r>
              <a:rPr lang="en-GB" dirty="0" err="1" smtClean="0">
                <a:latin typeface="Bradley Hand ITC" panose="03070402050302030203" pitchFamily="66" charset="0"/>
              </a:rPr>
              <a:t>burocratici</a:t>
            </a:r>
            <a:r>
              <a:rPr lang="en-GB" dirty="0" smtClean="0">
                <a:latin typeface="Bradley Hand ITC" panose="03070402050302030203" pitchFamily="66" charset="0"/>
              </a:rPr>
              <a:t>)con </a:t>
            </a:r>
            <a:r>
              <a:rPr lang="en-GB" dirty="0" err="1" smtClean="0">
                <a:latin typeface="Bradley Hand ITC" panose="03070402050302030203" pitchFamily="66" charset="0"/>
              </a:rPr>
              <a:t>fonderia</a:t>
            </a:r>
            <a:r>
              <a:rPr lang="en-GB" dirty="0" smtClean="0">
                <a:latin typeface="Bradley Hand ITC" panose="03070402050302030203" pitchFamily="66" charset="0"/>
              </a:rPr>
              <a:t>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Bradley Hand ITC" panose="03070402050302030203" pitchFamily="66" charset="0"/>
              </a:rPr>
              <a:t>Trovato</a:t>
            </a:r>
            <a:r>
              <a:rPr lang="en-GB" dirty="0" smtClean="0">
                <a:latin typeface="Bradley Hand ITC" panose="03070402050302030203" pitchFamily="66" charset="0"/>
              </a:rPr>
              <a:t> </a:t>
            </a:r>
            <a:r>
              <a:rPr lang="en-GB" dirty="0" err="1" smtClean="0">
                <a:latin typeface="Bradley Hand ITC" panose="03070402050302030203" pitchFamily="66" charset="0"/>
              </a:rPr>
              <a:t>altra</a:t>
            </a:r>
            <a:r>
              <a:rPr lang="en-GB" dirty="0" smtClean="0">
                <a:latin typeface="Bradley Hand ITC" panose="03070402050302030203" pitchFamily="66" charset="0"/>
              </a:rPr>
              <a:t> </a:t>
            </a:r>
            <a:r>
              <a:rPr lang="en-GB" dirty="0" err="1" smtClean="0">
                <a:latin typeface="Bradley Hand ITC" panose="03070402050302030203" pitchFamily="66" charset="0"/>
              </a:rPr>
              <a:t>fonderia</a:t>
            </a:r>
            <a:r>
              <a:rPr lang="en-GB" dirty="0" smtClean="0">
                <a:latin typeface="Bradley Hand ITC" panose="03070402050302030203" pitchFamily="66" charset="0"/>
              </a:rPr>
              <a:t>: ok!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47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6488668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cap="small" dirty="0" smtClean="0"/>
              <a:t>G. Giraudo</a:t>
            </a:r>
            <a:endParaRPr lang="en-GB" i="1" cap="small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324758" y="6488668"/>
            <a:ext cx="186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cap="small" dirty="0" smtClean="0"/>
              <a:t>Roma 18/12/2014</a:t>
            </a:r>
            <a:endParaRPr lang="en-GB" i="1" cap="small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196" y="0"/>
            <a:ext cx="3769933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476" y="0"/>
            <a:ext cx="4101282" cy="6858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0"/>
            <a:ext cx="3991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cap="small" dirty="0" err="1">
                <a:latin typeface="Bradley Hand ITC" panose="03070402050302030203" pitchFamily="66" charset="0"/>
              </a:rPr>
              <a:t>Disegno</a:t>
            </a:r>
            <a:r>
              <a:rPr lang="en-GB" i="1" cap="small" dirty="0">
                <a:latin typeface="Bradley Hand ITC" panose="03070402050302030203" pitchFamily="66" charset="0"/>
              </a:rPr>
              <a:t> </a:t>
            </a:r>
            <a:r>
              <a:rPr lang="en-GB" i="1" cap="small" dirty="0" err="1">
                <a:latin typeface="Bradley Hand ITC" panose="03070402050302030203" pitchFamily="66" charset="0"/>
              </a:rPr>
              <a:t>Impianto</a:t>
            </a:r>
            <a:r>
              <a:rPr lang="en-GB" i="1" cap="small" dirty="0">
                <a:latin typeface="Bradley Hand ITC" panose="03070402050302030203" pitchFamily="66" charset="0"/>
              </a:rPr>
              <a:t> di </a:t>
            </a:r>
            <a:r>
              <a:rPr lang="en-GB" i="1" cap="small" dirty="0" err="1">
                <a:latin typeface="Bradley Hand ITC" panose="03070402050302030203" pitchFamily="66" charset="0"/>
              </a:rPr>
              <a:t>Raffreddamento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3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75569" y="946768"/>
            <a:ext cx="717055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latin typeface="Bradley Hand ITC" panose="03070402050302030203" pitchFamily="66" charset="0"/>
              </a:rPr>
              <a:t>Riassumendo:</a:t>
            </a:r>
          </a:p>
          <a:p>
            <a:endParaRPr lang="it-IT" sz="3200" b="1" dirty="0" smtClean="0">
              <a:latin typeface="Bradley Hand ITC" panose="03070402050302030203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1" dirty="0" smtClean="0">
                <a:latin typeface="Bradley Hand ITC" panose="03070402050302030203" pitchFamily="66" charset="0"/>
              </a:rPr>
              <a:t> Modello 3D </a:t>
            </a:r>
            <a:r>
              <a:rPr lang="it-IT" sz="2400" b="1" dirty="0" smtClean="0">
                <a:latin typeface="Bradley Hand ITC" panose="03070402050302030203" pitchFamily="66" charset="0"/>
                <a:sym typeface="Wingdings" panose="05000000000000000000" pitchFamily="2" charset="2"/>
              </a:rPr>
              <a:t> ‘‘congelato’’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1" dirty="0">
                <a:latin typeface="Bradley Hand ITC" panose="03070402050302030203" pitchFamily="66" charset="0"/>
                <a:sym typeface="Wingdings" panose="05000000000000000000" pitchFamily="2" charset="2"/>
              </a:rPr>
              <a:t> </a:t>
            </a:r>
            <a:r>
              <a:rPr lang="it-IT" sz="2400" b="1" dirty="0" smtClean="0">
                <a:latin typeface="Bradley Hand ITC" panose="03070402050302030203" pitchFamily="66" charset="0"/>
                <a:sym typeface="Wingdings" panose="05000000000000000000" pitchFamily="2" charset="2"/>
              </a:rPr>
              <a:t>Integrazione meccanica </a:t>
            </a:r>
            <a:r>
              <a:rPr lang="it-IT" sz="2400" b="1" dirty="0" err="1" smtClean="0">
                <a:latin typeface="Bradley Hand ITC" panose="03070402050302030203" pitchFamily="66" charset="0"/>
                <a:sym typeface="Wingdings" panose="05000000000000000000" pitchFamily="2" charset="2"/>
              </a:rPr>
              <a:t>profiler</a:t>
            </a:r>
            <a:endParaRPr lang="it-IT" sz="2400" b="1" dirty="0" smtClean="0">
              <a:latin typeface="Bradley Hand ITC" panose="03070402050302030203" pitchFamily="66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1" dirty="0">
                <a:latin typeface="Bradley Hand ITC" panose="03070402050302030203" pitchFamily="66" charset="0"/>
                <a:sym typeface="Wingdings" panose="05000000000000000000" pitchFamily="2" charset="2"/>
              </a:rPr>
              <a:t> </a:t>
            </a:r>
            <a:r>
              <a:rPr lang="it-IT" sz="2400" b="1" dirty="0" smtClean="0">
                <a:latin typeface="Bradley Hand ITC" panose="03070402050302030203" pitchFamily="66" charset="0"/>
                <a:sym typeface="Wingdings" panose="05000000000000000000" pitchFamily="2" charset="2"/>
              </a:rPr>
              <a:t>Integrazione elettronica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1" dirty="0">
                <a:latin typeface="Bradley Hand ITC" panose="03070402050302030203" pitchFamily="66" charset="0"/>
                <a:sym typeface="Wingdings" panose="05000000000000000000" pitchFamily="2" charset="2"/>
              </a:rPr>
              <a:t> </a:t>
            </a:r>
            <a:r>
              <a:rPr lang="it-IT" sz="2400" b="1" dirty="0" smtClean="0">
                <a:latin typeface="Bradley Hand ITC" panose="03070402050302030203" pitchFamily="66" charset="0"/>
                <a:sym typeface="Wingdings" panose="05000000000000000000" pitchFamily="2" charset="2"/>
              </a:rPr>
              <a:t>Studio percorso cavi-tubi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1" dirty="0">
                <a:latin typeface="Bradley Hand ITC" panose="03070402050302030203" pitchFamily="66" charset="0"/>
                <a:sym typeface="Wingdings" panose="05000000000000000000" pitchFamily="2" charset="2"/>
              </a:rPr>
              <a:t> </a:t>
            </a:r>
            <a:r>
              <a:rPr lang="it-IT" sz="2400" b="1" dirty="0" smtClean="0">
                <a:latin typeface="Bradley Hand ITC" panose="03070402050302030203" pitchFamily="66" charset="0"/>
                <a:sym typeface="Wingdings" panose="05000000000000000000" pitchFamily="2" charset="2"/>
              </a:rPr>
              <a:t>Costruzione piastra di raffreddamento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1" dirty="0">
                <a:latin typeface="Bradley Hand ITC" panose="03070402050302030203" pitchFamily="66" charset="0"/>
                <a:sym typeface="Wingdings" panose="05000000000000000000" pitchFamily="2" charset="2"/>
              </a:rPr>
              <a:t> </a:t>
            </a:r>
            <a:r>
              <a:rPr lang="it-IT" sz="2400" b="1" dirty="0" smtClean="0">
                <a:latin typeface="Bradley Hand ITC" panose="03070402050302030203" pitchFamily="66" charset="0"/>
                <a:sym typeface="Wingdings" panose="05000000000000000000" pitchFamily="2" charset="2"/>
              </a:rPr>
              <a:t>Prove termiche – Validazione modello FEM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1" dirty="0">
                <a:latin typeface="Bradley Hand ITC" panose="03070402050302030203" pitchFamily="66" charset="0"/>
                <a:sym typeface="Wingdings" panose="05000000000000000000" pitchFamily="2" charset="2"/>
              </a:rPr>
              <a:t> </a:t>
            </a:r>
            <a:r>
              <a:rPr lang="it-IT" sz="2400" b="1" dirty="0" smtClean="0">
                <a:latin typeface="Bradley Hand ITC" panose="03070402050302030203" pitchFamily="66" charset="0"/>
                <a:sym typeface="Wingdings" panose="05000000000000000000" pitchFamily="2" charset="2"/>
              </a:rPr>
              <a:t>Costruzione scatole per teste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1" dirty="0">
                <a:latin typeface="Bradley Hand ITC" panose="03070402050302030203" pitchFamily="66" charset="0"/>
                <a:sym typeface="Wingdings" panose="05000000000000000000" pitchFamily="2" charset="2"/>
              </a:rPr>
              <a:t> </a:t>
            </a:r>
            <a:r>
              <a:rPr lang="it-IT" sz="2400" b="1" dirty="0" smtClean="0">
                <a:latin typeface="Bradley Hand ITC" panose="03070402050302030203" pitchFamily="66" charset="0"/>
                <a:sym typeface="Wingdings" panose="05000000000000000000" pitchFamily="2" charset="2"/>
              </a:rPr>
              <a:t>Ordini per componenti impianto di raffreddamento</a:t>
            </a:r>
            <a:endParaRPr lang="it-IT" sz="24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3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esia">
  <a:themeElements>
    <a:clrScheme name="Arde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e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e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Ardesia</Template>
  <TotalTime>543</TotalTime>
  <Words>183</Words>
  <Application>Microsoft Office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Arial</vt:lpstr>
      <vt:lpstr>Bradley Hand ITC</vt:lpstr>
      <vt:lpstr>Calisto MT</vt:lpstr>
      <vt:lpstr>Trebuchet MS</vt:lpstr>
      <vt:lpstr>Wingdings</vt:lpstr>
      <vt:lpstr>Wingdings 2</vt:lpstr>
      <vt:lpstr>Ardesia</vt:lpstr>
      <vt:lpstr>INSIDE – Mechanics Updates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giraudo</dc:creator>
  <cp:lastModifiedBy>giraudo</cp:lastModifiedBy>
  <cp:revision>29</cp:revision>
  <dcterms:created xsi:type="dcterms:W3CDTF">2014-12-15T10:11:35Z</dcterms:created>
  <dcterms:modified xsi:type="dcterms:W3CDTF">2014-12-17T14:16:19Z</dcterms:modified>
</cp:coreProperties>
</file>