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7" r:id="rId2"/>
    <p:sldId id="283" r:id="rId3"/>
    <p:sldId id="284" r:id="rId4"/>
    <p:sldId id="285" r:id="rId5"/>
    <p:sldId id="286" r:id="rId6"/>
    <p:sldId id="287" r:id="rId7"/>
    <p:sldId id="290" r:id="rId8"/>
    <p:sldId id="288" r:id="rId9"/>
    <p:sldId id="291" r:id="rId10"/>
    <p:sldId id="289" r:id="rId11"/>
    <p:sldId id="292" r:id="rId12"/>
    <p:sldId id="293" r:id="rId13"/>
    <p:sldId id="294" r:id="rId14"/>
    <p:sldId id="296" r:id="rId15"/>
    <p:sldId id="295" r:id="rId16"/>
    <p:sldId id="297" r:id="rId17"/>
    <p:sldId id="298" r:id="rId18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>
        <p:scale>
          <a:sx n="90" d="100"/>
          <a:sy n="90" d="100"/>
        </p:scale>
        <p:origin x="-10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4BB1F-43F9-4AD3-AA3F-49B793B89E6A}" type="datetimeFigureOut">
              <a:rPr lang="en-US" smtClean="0"/>
              <a:t>18/12/14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6C1B8-23B0-4239-A098-6A4788A1E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4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80ED-DE13-4261-9054-866B7825A469}" type="datetime1">
              <a:rPr lang="it-IT" smtClean="0"/>
              <a:t>18/12/14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DF62-BC6D-41C0-B45E-4BA12A9E0632}" type="datetime1">
              <a:rPr lang="it-IT" smtClean="0"/>
              <a:t>18/12/14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998B-FF78-4F3F-8C1F-3C718D17786E}" type="datetime1">
              <a:rPr lang="it-IT" smtClean="0"/>
              <a:t>18/12/14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F663-76EE-4ADD-864E-F2A097690C29}" type="datetime1">
              <a:rPr lang="it-IT" smtClean="0"/>
              <a:t>18/12/14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5BAA-D5BC-46CB-99C4-1AF4D97B1AE8}" type="datetime1">
              <a:rPr lang="it-IT" smtClean="0"/>
              <a:t>18/12/14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8B1E-CFDF-4F90-AAA8-C192FD6C8662}" type="datetime1">
              <a:rPr lang="it-IT" smtClean="0"/>
              <a:t>18/12/14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CDA7-AE64-41CD-9EB2-0C5A7EDF1C3E}" type="datetime1">
              <a:rPr lang="it-IT" smtClean="0"/>
              <a:t>18/12/14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2028-225E-4F6B-91E0-D218B5D54471}" type="datetime1">
              <a:rPr lang="it-IT" smtClean="0"/>
              <a:t>18/12/14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3654-DE0A-4668-BD6A-814A6918A465}" type="datetime1">
              <a:rPr lang="it-IT" smtClean="0"/>
              <a:t>18/12/14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408D-47B3-40E7-8F1E-93C80B82D0DF}" type="datetime1">
              <a:rPr lang="it-IT" smtClean="0"/>
              <a:t>18/12/14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518E-8E8C-4A62-9E5F-8153F8EB7ADD}" type="datetime1">
              <a:rPr lang="it-IT" smtClean="0"/>
              <a:t>18/12/14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08239-A30F-486B-AEF1-D428654F6042}" type="datetime1">
              <a:rPr lang="it-IT" smtClean="0"/>
              <a:t>18/12/14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data analysis</a:t>
            </a:r>
            <a:br>
              <a:rPr lang="en-US" dirty="0" smtClean="0"/>
            </a:br>
            <a:r>
              <a:rPr lang="en-US" dirty="0" smtClean="0"/>
              <a:t>on 16x16 modules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0" y="1456184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0" y="5157192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1821215" y="4240768"/>
            <a:ext cx="550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Francesco </a:t>
            </a:r>
            <a:r>
              <a:rPr lang="en-US" dirty="0" err="1" smtClean="0"/>
              <a:t>Pennazio</a:t>
            </a:r>
            <a:r>
              <a:rPr lang="en-US" dirty="0" smtClean="0"/>
              <a:t> on behalf of the Torino INSIDE group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828554"/>
            <a:ext cx="2250504" cy="7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>
            <a:endCxn id="5" idx="1"/>
          </p:cNvCxnSpPr>
          <p:nvPr/>
        </p:nvCxnSpPr>
        <p:spPr>
          <a:xfrm rot="10800000" flipV="1">
            <a:off x="0" y="1524000"/>
            <a:ext cx="8382000" cy="4192"/>
          </a:xfrm>
          <a:prstGeom prst="line">
            <a:avLst/>
          </a:prstGeom>
          <a:ln w="9525" cap="rnd">
            <a:solidFill>
              <a:srgbClr val="AD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3"/>
          </p:cNvCxnSpPr>
          <p:nvPr/>
        </p:nvCxnSpPr>
        <p:spPr>
          <a:xfrm flipH="1" flipV="1">
            <a:off x="8534400" y="1524000"/>
            <a:ext cx="609600" cy="4192"/>
          </a:xfrm>
          <a:prstGeom prst="line">
            <a:avLst/>
          </a:prstGeom>
          <a:ln w="9525" cap="rnd">
            <a:solidFill>
              <a:srgbClr val="AD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INSIDE meeting, Roma, 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2014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"/>
          <p:cNvSpPr/>
          <p:nvPr/>
        </p:nvSpPr>
        <p:spPr>
          <a:xfrm>
            <a:off x="0" y="762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Coincidence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time resolution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123728" y="2422227"/>
          <a:ext cx="4597400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Acrobat Document" r:id="rId3" imgW="5400472" imgH="4905195" progId="AcroExch.Document.7">
                  <p:embed/>
                </p:oleObj>
              </mc:Choice>
              <mc:Fallback>
                <p:oleObj name="Acrobat Document" r:id="rId3" imgW="5400472" imgH="4905195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422227"/>
                        <a:ext cx="4597400" cy="417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1" y="980728"/>
            <a:ext cx="914400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Lu-176 decays emitting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and 3</a:t>
            </a:r>
            <a:r>
              <a:rPr lang="en-US" dirty="0" smtClean="0">
                <a:latin typeface="Symbol" pitchFamily="18" charset="2"/>
              </a:rPr>
              <a:t>g </a:t>
            </a:r>
            <a:r>
              <a:rPr lang="en-US" dirty="0" smtClean="0"/>
              <a:t>(2 detectable) -&gt; CTR can be studied with different energy selection windows, since the 401 keV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spectrum overlies the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</a:t>
            </a:r>
            <a:r>
              <a:rPr lang="en-US" dirty="0" err="1" smtClean="0"/>
              <a:t>photopeaks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588224" y="378108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with TOFPET shaping ON</a:t>
            </a:r>
            <a:endParaRPr lang="en-US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4139952" y="443845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22</a:t>
            </a:r>
            <a:r>
              <a:rPr lang="en-US" dirty="0" smtClean="0"/>
              <a:t>Na 511 keV  0.35 ns </a:t>
            </a:r>
            <a:r>
              <a:rPr lang="en-US" dirty="0" smtClean="0">
                <a:latin typeface="Symbol" pitchFamily="18" charset="2"/>
              </a:rPr>
              <a:t>s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3779912" y="4006403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176</a:t>
            </a:r>
            <a:r>
              <a:rPr lang="en-US" dirty="0" smtClean="0"/>
              <a:t>Lu 307 1.05 ns </a:t>
            </a:r>
            <a:r>
              <a:rPr lang="en-US" dirty="0" smtClean="0">
                <a:latin typeface="Symbol" pitchFamily="18" charset="2"/>
              </a:rPr>
              <a:t>s</a:t>
            </a:r>
            <a:endParaRPr lang="en-US" dirty="0">
              <a:latin typeface="Symbol" pitchFamily="18" charset="2"/>
            </a:endParaRPr>
          </a:p>
        </p:txBody>
      </p:sp>
      <p:cxnSp>
        <p:nvCxnSpPr>
          <p:cNvPr id="35" name="Connettore 2 34"/>
          <p:cNvCxnSpPr>
            <a:stCxn id="32" idx="1"/>
          </p:cNvCxnSpPr>
          <p:nvPr/>
        </p:nvCxnSpPr>
        <p:spPr>
          <a:xfrm flipH="1">
            <a:off x="3203848" y="4191069"/>
            <a:ext cx="576064" cy="24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31" idx="1"/>
          </p:cNvCxnSpPr>
          <p:nvPr/>
        </p:nvCxnSpPr>
        <p:spPr>
          <a:xfrm flipH="1" flipV="1">
            <a:off x="3419872" y="4654478"/>
            <a:ext cx="720080" cy="107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0" y="155679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Analysis procedure -&gt; 2 channels selection</a:t>
            </a:r>
          </a:p>
          <a:p>
            <a:r>
              <a:rPr lang="en-US" b="1" dirty="0" smtClean="0"/>
              <a:t>	                      Energy window on single acquired data around selected </a:t>
            </a:r>
            <a:r>
              <a:rPr lang="en-US" b="1" dirty="0" err="1" smtClean="0"/>
              <a:t>photopeak</a:t>
            </a:r>
            <a:endParaRPr lang="en-US" b="1" dirty="0" smtClean="0"/>
          </a:p>
          <a:p>
            <a:r>
              <a:rPr lang="en-US" b="1" dirty="0" smtClean="0"/>
              <a:t>		     8 ns time window to find coincidences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INSIDE meeting, Roma, 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2014		</a:t>
            </a:r>
          </a:p>
        </p:txBody>
      </p:sp>
      <p:sp>
        <p:nvSpPr>
          <p:cNvPr id="11" name="Rettangolo 3"/>
          <p:cNvSpPr/>
          <p:nvPr/>
        </p:nvSpPr>
        <p:spPr>
          <a:xfrm>
            <a:off x="0" y="6477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"/>
          <p:cNvSpPr/>
          <p:nvPr/>
        </p:nvSpPr>
        <p:spPr>
          <a:xfrm>
            <a:off x="0" y="762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511 keV coincidence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time resolution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3"/>
          <p:cNvSpPr/>
          <p:nvPr/>
        </p:nvSpPr>
        <p:spPr>
          <a:xfrm>
            <a:off x="0" y="6477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INSIDE meeting, Roma, 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2014		</a:t>
            </a:r>
          </a:p>
        </p:txBody>
      </p:sp>
      <p:pic>
        <p:nvPicPr>
          <p:cNvPr id="10243" name="Picture 3" descr="C:\Users\francesco\Dropbox\INSIDE_source\Presentazioni\CTR20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548453" cy="3096344"/>
          </a:xfrm>
          <a:prstGeom prst="rect">
            <a:avLst/>
          </a:prstGeom>
          <a:noFill/>
        </p:spPr>
      </p:pic>
      <p:pic>
        <p:nvPicPr>
          <p:cNvPr id="10244" name="Picture 4" descr="C:\Users\francesco\Dropbox\INSIDE_source\Presentazioni\CTR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427984" cy="3099589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179512" y="4869160"/>
            <a:ext cx="377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chip 2 channel 29 </a:t>
            </a:r>
            <a:r>
              <a:rPr lang="en-US" dirty="0" err="1" smtClean="0"/>
              <a:t>vs</a:t>
            </a:r>
            <a:r>
              <a:rPr lang="en-US" dirty="0" smtClean="0"/>
              <a:t> chip 5 channel 41</a:t>
            </a:r>
          </a:p>
          <a:p>
            <a:r>
              <a:rPr lang="en-US" dirty="0" smtClean="0"/>
              <a:t>Coincidence Time Resolution 330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s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788024" y="4869160"/>
            <a:ext cx="377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chip 0 channel 11 </a:t>
            </a:r>
            <a:r>
              <a:rPr lang="en-US" dirty="0" err="1" smtClean="0"/>
              <a:t>vs</a:t>
            </a:r>
            <a:r>
              <a:rPr lang="en-US" dirty="0" smtClean="0"/>
              <a:t> chip 5 channel 51</a:t>
            </a:r>
          </a:p>
          <a:p>
            <a:r>
              <a:rPr lang="en-US" dirty="0" smtClean="0"/>
              <a:t>Coincidence Time Resolution 370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s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francesco\Dropbox\INSIDE_source\Presentazioni\ecoincnoshap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5040560" cy="3650060"/>
          </a:xfrm>
          <a:prstGeom prst="rect">
            <a:avLst/>
          </a:prstGeom>
          <a:noFill/>
        </p:spPr>
      </p:pic>
      <p:sp>
        <p:nvSpPr>
          <p:cNvPr id="8" name="Rettangolo 3"/>
          <p:cNvSpPr/>
          <p:nvPr/>
        </p:nvSpPr>
        <p:spPr>
          <a:xfrm>
            <a:off x="0" y="762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176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Lu-only coincidence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time resolution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" y="980728"/>
            <a:ext cx="914400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Lu-176 decays emitting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and 3</a:t>
            </a:r>
            <a:r>
              <a:rPr lang="en-US" dirty="0" smtClean="0">
                <a:latin typeface="Symbol" pitchFamily="18" charset="2"/>
              </a:rPr>
              <a:t>g </a:t>
            </a:r>
            <a:r>
              <a:rPr lang="en-US" dirty="0" smtClean="0"/>
              <a:t>(2 detectable) -&gt; CTR can be studied with different energy selection windows, since the 401 keV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spectrum overlies the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</a:t>
            </a:r>
            <a:r>
              <a:rPr lang="en-US" dirty="0" err="1" smtClean="0"/>
              <a:t>photopeaks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588224" y="3781087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with TOFPET shaping OFF</a:t>
            </a:r>
          </a:p>
          <a:p>
            <a:r>
              <a:rPr lang="en-US" b="1" dirty="0" smtClean="0"/>
              <a:t>No </a:t>
            </a:r>
            <a:r>
              <a:rPr lang="en-US" b="1" baseline="30000" dirty="0" smtClean="0"/>
              <a:t>22</a:t>
            </a:r>
            <a:r>
              <a:rPr lang="en-US" b="1" dirty="0" smtClean="0"/>
              <a:t>Na source available for this dataset</a:t>
            </a:r>
            <a:endParaRPr lang="en-US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3347864" y="465313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22</a:t>
            </a:r>
            <a:r>
              <a:rPr lang="en-US" dirty="0" smtClean="0"/>
              <a:t>Na 511 keV  ?</a:t>
            </a:r>
            <a:endParaRPr lang="en-US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915816" y="3573016"/>
            <a:ext cx="241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176</a:t>
            </a:r>
            <a:r>
              <a:rPr lang="en-US" dirty="0" smtClean="0"/>
              <a:t>Lu 307 keV  0.66 ns </a:t>
            </a:r>
            <a:r>
              <a:rPr lang="en-US" dirty="0" smtClean="0">
                <a:latin typeface="Symbol" pitchFamily="18" charset="2"/>
              </a:rPr>
              <a:t>s</a:t>
            </a:r>
          </a:p>
        </p:txBody>
      </p:sp>
      <p:cxnSp>
        <p:nvCxnSpPr>
          <p:cNvPr id="35" name="Connettore 2 34"/>
          <p:cNvCxnSpPr>
            <a:stCxn id="32" idx="1"/>
          </p:cNvCxnSpPr>
          <p:nvPr/>
        </p:nvCxnSpPr>
        <p:spPr>
          <a:xfrm flipH="1">
            <a:off x="2339752" y="3757682"/>
            <a:ext cx="576064" cy="24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0" y="155679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Analysis procedure -&gt; 2 channels selection</a:t>
            </a:r>
          </a:p>
          <a:p>
            <a:r>
              <a:rPr lang="en-US" b="1" dirty="0" smtClean="0"/>
              <a:t>	                      Energy window on single acquired data around selected </a:t>
            </a:r>
            <a:r>
              <a:rPr lang="en-US" b="1" dirty="0" err="1" smtClean="0"/>
              <a:t>photopeak</a:t>
            </a:r>
            <a:endParaRPr lang="en-US" b="1" dirty="0" smtClean="0"/>
          </a:p>
          <a:p>
            <a:r>
              <a:rPr lang="en-US" b="1" dirty="0" smtClean="0"/>
              <a:t>		     8 ns time window to find coincidences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INSIDE meeting, Roma, 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2014		</a:t>
            </a:r>
          </a:p>
        </p:txBody>
      </p:sp>
      <p:sp>
        <p:nvSpPr>
          <p:cNvPr id="11" name="Rettangolo 3"/>
          <p:cNvSpPr/>
          <p:nvPr/>
        </p:nvSpPr>
        <p:spPr>
          <a:xfrm>
            <a:off x="0" y="6477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"/>
          <p:cNvSpPr/>
          <p:nvPr/>
        </p:nvSpPr>
        <p:spPr>
          <a:xfrm>
            <a:off x="0" y="762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development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" y="980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INSIDE PET detector size increases, number of histograms needed is becoming huge: an interface is being developed to increase data analysis efficiency and to evaluate overall chip and detector behavior.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INSIDE meeting, Roma, 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2014		</a:t>
            </a:r>
          </a:p>
        </p:txBody>
      </p:sp>
      <p:sp>
        <p:nvSpPr>
          <p:cNvPr id="11" name="Rettangolo 3"/>
          <p:cNvSpPr/>
          <p:nvPr/>
        </p:nvSpPr>
        <p:spPr>
          <a:xfrm>
            <a:off x="0" y="6477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 descr="C:\Users\francesco\Dropbox\INSIDE_source\Presentazioni\interfacci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72816"/>
            <a:ext cx="5732661" cy="4299496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0" y="2132856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In- and inter-spill values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Chip “health” analysis (</a:t>
            </a:r>
            <a:r>
              <a:rPr lang="en-US" dirty="0" err="1" smtClean="0"/>
              <a:t>Tcoarse</a:t>
            </a:r>
            <a:r>
              <a:rPr lang="en-US" dirty="0" smtClean="0"/>
              <a:t>, </a:t>
            </a:r>
            <a:r>
              <a:rPr lang="en-US" dirty="0" err="1" smtClean="0"/>
              <a:t>Ecoarse</a:t>
            </a:r>
            <a:r>
              <a:rPr lang="en-US" dirty="0" smtClean="0"/>
              <a:t>, </a:t>
            </a:r>
            <a:r>
              <a:rPr lang="en-US" dirty="0" err="1" smtClean="0"/>
              <a:t>Tfine</a:t>
            </a:r>
            <a:r>
              <a:rPr lang="en-US" dirty="0" smtClean="0"/>
              <a:t>, </a:t>
            </a:r>
            <a:r>
              <a:rPr lang="en-US" dirty="0" err="1" smtClean="0"/>
              <a:t>Efine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Ovale 17"/>
          <p:cNvSpPr/>
          <p:nvPr/>
        </p:nvSpPr>
        <p:spPr>
          <a:xfrm>
            <a:off x="3275856" y="2132856"/>
            <a:ext cx="792088" cy="9361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179512" y="40770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system (512 channels)</a:t>
            </a:r>
            <a:endParaRPr lang="en-US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79512" y="471585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Single-channel interactive selection</a:t>
            </a:r>
            <a:endParaRPr lang="en-US" dirty="0"/>
          </a:p>
        </p:txBody>
      </p:sp>
      <p:cxnSp>
        <p:nvCxnSpPr>
          <p:cNvPr id="23" name="Connettore 2 22"/>
          <p:cNvCxnSpPr>
            <a:stCxn id="19" idx="3"/>
          </p:cNvCxnSpPr>
          <p:nvPr/>
        </p:nvCxnSpPr>
        <p:spPr>
          <a:xfrm flipV="1">
            <a:off x="3131840" y="4005064"/>
            <a:ext cx="1656184" cy="25667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0" idx="3"/>
          </p:cNvCxnSpPr>
          <p:nvPr/>
        </p:nvCxnSpPr>
        <p:spPr>
          <a:xfrm flipV="1">
            <a:off x="3131840" y="4077072"/>
            <a:ext cx="3888432" cy="96194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4644008" y="2564904"/>
            <a:ext cx="1944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"/>
          <p:cNvSpPr/>
          <p:nvPr/>
        </p:nvSpPr>
        <p:spPr>
          <a:xfrm>
            <a:off x="0" y="762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development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" y="980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INSIDE PET detector size increases, number of histograms needed is becoming huge: an interface is being developed to increase data analysis efficiency and to evaluate overall chip and detector behavior.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INSIDE meeting, Roma, 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2014		</a:t>
            </a:r>
          </a:p>
        </p:txBody>
      </p:sp>
      <p:sp>
        <p:nvSpPr>
          <p:cNvPr id="11" name="Rettangolo 3"/>
          <p:cNvSpPr/>
          <p:nvPr/>
        </p:nvSpPr>
        <p:spPr>
          <a:xfrm>
            <a:off x="0" y="6477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 descr="C:\Users\francesco\Dropbox\INSIDE_source\Presentazioni\interfaccia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03848" y="1772816"/>
            <a:ext cx="5732661" cy="4299495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0" y="2132856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In- and inter-spill values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Number of events per frame</a:t>
            </a:r>
            <a:endParaRPr lang="en-US" dirty="0"/>
          </a:p>
        </p:txBody>
      </p:sp>
      <p:sp>
        <p:nvSpPr>
          <p:cNvPr id="13" name="Ovale 12"/>
          <p:cNvSpPr/>
          <p:nvPr/>
        </p:nvSpPr>
        <p:spPr>
          <a:xfrm>
            <a:off x="3275856" y="2060848"/>
            <a:ext cx="792088" cy="1440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"/>
          <p:cNvSpPr/>
          <p:nvPr/>
        </p:nvSpPr>
        <p:spPr>
          <a:xfrm>
            <a:off x="0" y="762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development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" y="980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INSIDE PET detector size increases, number of histograms needed is becoming huge: an interface is being developed to increase data analysis efficiency and to evaluate overall chip and detector behavior.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INSIDE meeting, Roma, 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2014		</a:t>
            </a:r>
          </a:p>
        </p:txBody>
      </p:sp>
      <p:sp>
        <p:nvSpPr>
          <p:cNvPr id="11" name="Rettangolo 3"/>
          <p:cNvSpPr/>
          <p:nvPr/>
        </p:nvSpPr>
        <p:spPr>
          <a:xfrm>
            <a:off x="0" y="6477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 descr="C:\Users\francesco\Dropbox\INSIDE_source\Presentazioni\interfaccia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03848" y="1772816"/>
            <a:ext cx="5732661" cy="4299495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79209" y="2339588"/>
            <a:ext cx="305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Single-channel figures of merit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79512" y="4077072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 and CTR behavior of channels of the same chip are about uniform, chip by chip calibration and channel-by-channel fine calibration is needed, feasible off-line via software</a:t>
            </a:r>
            <a:endParaRPr lang="en-US" dirty="0"/>
          </a:p>
        </p:txBody>
      </p:sp>
      <p:cxnSp>
        <p:nvCxnSpPr>
          <p:cNvPr id="14" name="Connettore 2 13"/>
          <p:cNvCxnSpPr>
            <a:stCxn id="13" idx="3"/>
          </p:cNvCxnSpPr>
          <p:nvPr/>
        </p:nvCxnSpPr>
        <p:spPr>
          <a:xfrm flipV="1">
            <a:off x="3131840" y="4005067"/>
            <a:ext cx="1656184" cy="108766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4572000" y="3068960"/>
            <a:ext cx="1944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"/>
          <p:cNvSpPr/>
          <p:nvPr/>
        </p:nvSpPr>
        <p:spPr>
          <a:xfrm>
            <a:off x="0" y="762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development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" y="980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INSIDE PET detector size increases, number of histograms needed is becoming huge: an interface is being developed to increase data analysis efficiency and to evaluate overall chip and detector behavior.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INSIDE meeting, Roma, 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2014		</a:t>
            </a:r>
          </a:p>
        </p:txBody>
      </p:sp>
      <p:sp>
        <p:nvSpPr>
          <p:cNvPr id="11" name="Rettangolo 3"/>
          <p:cNvSpPr/>
          <p:nvPr/>
        </p:nvSpPr>
        <p:spPr>
          <a:xfrm>
            <a:off x="0" y="6477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 descr="C:\Users\francesco\Dropbox\INSIDE_source\Presentazioni\interfaccia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03848" y="1772816"/>
            <a:ext cx="5732661" cy="4299495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79209" y="2339588"/>
            <a:ext cx="291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Coincidences figures of merit</a:t>
            </a:r>
            <a:endParaRPr lang="en-US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4572000" y="4437112"/>
            <a:ext cx="1944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"/>
          <p:cNvSpPr/>
          <p:nvPr/>
        </p:nvSpPr>
        <p:spPr>
          <a:xfrm>
            <a:off x="0" y="762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 and outlook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INSIDE meeting, Roma, 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2014		</a:t>
            </a:r>
          </a:p>
        </p:txBody>
      </p:sp>
      <p:sp>
        <p:nvSpPr>
          <p:cNvPr id="11" name="Rettangolo 3"/>
          <p:cNvSpPr/>
          <p:nvPr/>
        </p:nvSpPr>
        <p:spPr>
          <a:xfrm>
            <a:off x="0" y="6477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0" y="12687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179388">
              <a:buFont typeface="Arial" pitchFamily="34" charset="0"/>
              <a:buChar char="•"/>
            </a:pPr>
            <a:r>
              <a:rPr lang="en-US" dirty="0" smtClean="0"/>
              <a:t>Preliminary data shows that the modules fully meet the project requirements in terms of time and energy resolution.</a:t>
            </a:r>
          </a:p>
          <a:p>
            <a:pPr marL="85725" indent="179388">
              <a:buFont typeface="Arial" pitchFamily="34" charset="0"/>
              <a:buChar char="•"/>
            </a:pPr>
            <a:r>
              <a:rPr lang="en-US" dirty="0" smtClean="0"/>
              <a:t> Analysis software is stable and flexible (it analyses both simulated and acquired data).</a:t>
            </a:r>
          </a:p>
          <a:p>
            <a:pPr marL="85725" indent="179388">
              <a:buFont typeface="Arial" pitchFamily="34" charset="0"/>
              <a:buChar char="•"/>
            </a:pPr>
            <a:r>
              <a:rPr lang="en-US" dirty="0" smtClean="0"/>
              <a:t>Data analysis graphical interface is available.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0" y="3596823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179388"/>
            <a:r>
              <a:rPr lang="en-US" dirty="0" smtClean="0"/>
              <a:t>Future work:</a:t>
            </a:r>
          </a:p>
          <a:p>
            <a:pPr marL="85725" indent="179388">
              <a:buFont typeface="Arial" pitchFamily="34" charset="0"/>
              <a:buChar char="•"/>
            </a:pPr>
            <a:r>
              <a:rPr lang="en-US" dirty="0" smtClean="0"/>
              <a:t>Channel-by-channel equalization to extend the single channel </a:t>
            </a:r>
            <a:r>
              <a:rPr lang="en-US" dirty="0" err="1" smtClean="0"/>
              <a:t>vs</a:t>
            </a:r>
            <a:r>
              <a:rPr lang="en-US" dirty="0" smtClean="0"/>
              <a:t> channel results to module </a:t>
            </a:r>
            <a:r>
              <a:rPr lang="en-US" dirty="0" err="1" smtClean="0"/>
              <a:t>vs</a:t>
            </a:r>
            <a:r>
              <a:rPr lang="en-US" dirty="0" smtClean="0"/>
              <a:t> module</a:t>
            </a:r>
          </a:p>
          <a:p>
            <a:pPr marL="85725" indent="179388">
              <a:buFont typeface="Arial" pitchFamily="34" charset="0"/>
              <a:buChar char="•"/>
            </a:pPr>
            <a:r>
              <a:rPr lang="en-US" dirty="0" smtClean="0"/>
              <a:t> Energy calibration</a:t>
            </a:r>
          </a:p>
          <a:p>
            <a:pPr marL="85725" indent="179388">
              <a:buFont typeface="Arial" pitchFamily="34" charset="0"/>
              <a:buChar char="•"/>
            </a:pPr>
            <a:r>
              <a:rPr lang="en-US" dirty="0" smtClean="0"/>
              <a:t>Data analysis optimization:</a:t>
            </a:r>
          </a:p>
          <a:p>
            <a:pPr marL="542925" lvl="1" indent="179388">
              <a:buFont typeface="Arial" pitchFamily="34" charset="0"/>
              <a:buChar char="•"/>
            </a:pPr>
            <a:r>
              <a:rPr lang="en-US" dirty="0" smtClean="0"/>
              <a:t>Analysis of binary data</a:t>
            </a:r>
          </a:p>
          <a:p>
            <a:pPr marL="85725" indent="179388">
              <a:buFont typeface="Arial" pitchFamily="34" charset="0"/>
              <a:buChar char="•"/>
            </a:pPr>
            <a:r>
              <a:rPr lang="en-US" dirty="0" smtClean="0"/>
              <a:t>Extension of GUI functionalities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"/>
          <p:cNvSpPr/>
          <p:nvPr/>
        </p:nvSpPr>
        <p:spPr>
          <a:xfrm>
            <a:off x="0" y="762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Lutetium 176 decay scheme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3"/>
          <p:cNvSpPr/>
          <p:nvPr/>
        </p:nvSpPr>
        <p:spPr>
          <a:xfrm>
            <a:off x="0" y="6477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INSIDE meeting, Roma, 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2014		</a:t>
            </a:r>
          </a:p>
        </p:txBody>
      </p:sp>
      <p:pic>
        <p:nvPicPr>
          <p:cNvPr id="1026" name="Picture 2" descr="C:\Users\francesco\Dropbox\INSIDE_source\Presentazioni\Lu176deca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671" y="980728"/>
            <a:ext cx="4432659" cy="5153318"/>
          </a:xfrm>
          <a:prstGeom prst="rect">
            <a:avLst/>
          </a:prstGeom>
          <a:noFill/>
        </p:spPr>
      </p:pic>
      <p:sp>
        <p:nvSpPr>
          <p:cNvPr id="26" name="CasellaDiTesto 25"/>
          <p:cNvSpPr txBox="1"/>
          <p:nvPr/>
        </p:nvSpPr>
        <p:spPr>
          <a:xfrm>
            <a:off x="1547664" y="5301208"/>
            <a:ext cx="232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Conversion into 55 keV</a:t>
            </a:r>
            <a:endParaRPr lang="en-US" dirty="0"/>
          </a:p>
        </p:txBody>
      </p:sp>
      <p:cxnSp>
        <p:nvCxnSpPr>
          <p:cNvPr id="29" name="Connettore 2 28"/>
          <p:cNvCxnSpPr/>
          <p:nvPr/>
        </p:nvCxnSpPr>
        <p:spPr>
          <a:xfrm>
            <a:off x="3851920" y="551723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"/>
          <p:cNvSpPr/>
          <p:nvPr/>
        </p:nvSpPr>
        <p:spPr>
          <a:xfrm>
            <a:off x="0" y="762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Experimental setup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3"/>
          <p:cNvSpPr/>
          <p:nvPr/>
        </p:nvSpPr>
        <p:spPr>
          <a:xfrm>
            <a:off x="0" y="6477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INSIDE meeting, Roma, 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2014		</a:t>
            </a:r>
          </a:p>
        </p:txBody>
      </p:sp>
      <p:pic>
        <p:nvPicPr>
          <p:cNvPr id="2050" name="Picture 2" descr="C:\Users\francesco\Dropbox\Camera Uploads\2014-11-27 13.09.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80728"/>
            <a:ext cx="3888432" cy="5184576"/>
          </a:xfrm>
          <a:prstGeom prst="rect">
            <a:avLst/>
          </a:prstGeom>
          <a:noFill/>
        </p:spPr>
      </p:pic>
      <p:cxnSp>
        <p:nvCxnSpPr>
          <p:cNvPr id="14" name="Connettore 2 13"/>
          <p:cNvCxnSpPr/>
          <p:nvPr/>
        </p:nvCxnSpPr>
        <p:spPr>
          <a:xfrm flipH="1">
            <a:off x="5580112" y="4077072"/>
            <a:ext cx="1872208" cy="36004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452320" y="3861048"/>
            <a:ext cx="48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fan</a:t>
            </a:r>
            <a:endParaRPr lang="en-US" dirty="0"/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5148064" y="3068960"/>
            <a:ext cx="1872208" cy="36004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7037013" y="2852936"/>
            <a:ext cx="210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control (50°C)</a:t>
            </a:r>
            <a:endParaRPr lang="en-US" dirty="0"/>
          </a:p>
        </p:txBody>
      </p:sp>
      <p:cxnSp>
        <p:nvCxnSpPr>
          <p:cNvPr id="20" name="Connettore 2 19"/>
          <p:cNvCxnSpPr>
            <a:stCxn id="21" idx="3"/>
          </p:cNvCxnSpPr>
          <p:nvPr/>
        </p:nvCxnSpPr>
        <p:spPr>
          <a:xfrm>
            <a:off x="1326816" y="2605554"/>
            <a:ext cx="2597112" cy="96746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23528" y="2420888"/>
            <a:ext cx="10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Matrices</a:t>
            </a:r>
            <a:endParaRPr lang="en-US" dirty="0"/>
          </a:p>
        </p:txBody>
      </p:sp>
      <p:cxnSp>
        <p:nvCxnSpPr>
          <p:cNvPr id="25" name="Connettore 2 24"/>
          <p:cNvCxnSpPr>
            <a:stCxn id="27" idx="3"/>
          </p:cNvCxnSpPr>
          <p:nvPr/>
        </p:nvCxnSpPr>
        <p:spPr>
          <a:xfrm flipV="1">
            <a:off x="1566419" y="3717035"/>
            <a:ext cx="2861565" cy="323163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0" y="3717032"/>
            <a:ext cx="1566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(15 years old) Na22 source</a:t>
            </a:r>
            <a:endParaRPr lang="en-US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"/>
          <p:cNvSpPr/>
          <p:nvPr/>
        </p:nvSpPr>
        <p:spPr>
          <a:xfrm>
            <a:off x="0" y="762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Coincidences map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3"/>
          <p:cNvSpPr/>
          <p:nvPr/>
        </p:nvSpPr>
        <p:spPr>
          <a:xfrm>
            <a:off x="0" y="6477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INSIDE meeting, Roma, 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2014		</a:t>
            </a:r>
          </a:p>
        </p:txBody>
      </p:sp>
      <p:pic>
        <p:nvPicPr>
          <p:cNvPr id="3074" name="Picture 2" descr="C:\Users\francesco\Dropbox\INSIDE_source\Presentazioni\coincidenze47_5T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687" y="1052736"/>
            <a:ext cx="4198313" cy="3046524"/>
          </a:xfrm>
          <a:prstGeom prst="rect">
            <a:avLst/>
          </a:prstGeom>
          <a:noFill/>
        </p:spPr>
      </p:pic>
      <p:pic>
        <p:nvPicPr>
          <p:cNvPr id="3075" name="Picture 3" descr="C:\Users\francesco\Dropbox\INSIDE_source\Presentazioni\coincidenze03_5T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4198313" cy="3046524"/>
          </a:xfrm>
          <a:prstGeom prst="rect">
            <a:avLst/>
          </a:prstGeom>
          <a:noFill/>
        </p:spPr>
      </p:pic>
      <p:sp>
        <p:nvSpPr>
          <p:cNvPr id="22" name="CasellaDiTesto 21"/>
          <p:cNvSpPr txBox="1"/>
          <p:nvPr/>
        </p:nvSpPr>
        <p:spPr>
          <a:xfrm>
            <a:off x="3687784" y="4941168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channel map?</a:t>
            </a:r>
            <a:endParaRPr lang="en-US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632574" y="5589240"/>
            <a:ext cx="587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then can analyze just </a:t>
            </a:r>
            <a:r>
              <a:rPr lang="en-US" i="1" dirty="0" smtClean="0"/>
              <a:t>few</a:t>
            </a:r>
            <a:r>
              <a:rPr lang="en-US" dirty="0" smtClean="0"/>
              <a:t> channel – channel coincidences</a:t>
            </a:r>
            <a:endParaRPr lang="en-US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"/>
          <p:cNvSpPr/>
          <p:nvPr/>
        </p:nvSpPr>
        <p:spPr>
          <a:xfrm>
            <a:off x="0" y="762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Energy spectrum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3"/>
          <p:cNvSpPr/>
          <p:nvPr/>
        </p:nvSpPr>
        <p:spPr>
          <a:xfrm>
            <a:off x="0" y="6477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INSIDE meeting, Roma, 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2014		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01659" y="1196752"/>
            <a:ext cx="581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TOFPET ASIC measures energy with TOT technique (</a:t>
            </a:r>
            <a:r>
              <a:rPr lang="en-US" dirty="0" smtClean="0">
                <a:sym typeface="Symbol"/>
              </a:rPr>
              <a:t> log(E))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715" t="11440" r="25113" b="8761"/>
          <a:stretch>
            <a:fillRect/>
          </a:stretch>
        </p:blipFill>
        <p:spPr bwMode="auto">
          <a:xfrm>
            <a:off x="2462545" y="1772816"/>
            <a:ext cx="421891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201659" y="5579948"/>
            <a:ext cx="8690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Acquisition system has already implemented a conversion system to try to </a:t>
            </a:r>
            <a:r>
              <a:rPr lang="en-US" dirty="0" err="1" smtClean="0"/>
              <a:t>linearize</a:t>
            </a:r>
            <a:r>
              <a:rPr lang="en-US" dirty="0" smtClean="0"/>
              <a:t> the TOT (</a:t>
            </a:r>
            <a:r>
              <a:rPr lang="en-US" dirty="0" err="1" smtClean="0"/>
              <a:t>TOTraw</a:t>
            </a:r>
            <a:r>
              <a:rPr lang="en-US" dirty="0" smtClean="0"/>
              <a:t>-&gt;</a:t>
            </a:r>
            <a:r>
              <a:rPr lang="en-US" dirty="0" err="1" smtClean="0"/>
              <a:t>TOTcorr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516216" y="2782669"/>
            <a:ext cx="2282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 detailed MC and </a:t>
            </a:r>
            <a:r>
              <a:rPr lang="en-US" dirty="0" err="1" smtClean="0"/>
              <a:t>Simulink</a:t>
            </a:r>
            <a:r>
              <a:rPr lang="en-US" dirty="0" smtClean="0"/>
              <a:t> model, Marco </a:t>
            </a:r>
            <a:r>
              <a:rPr lang="en-US" dirty="0" err="1" smtClean="0"/>
              <a:t>Boretto</a:t>
            </a:r>
            <a:r>
              <a:rPr lang="en-US" dirty="0" smtClean="0"/>
              <a:t> master thesis, Apr. 2014</a:t>
            </a:r>
            <a:endParaRPr lang="en-US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"/>
          <p:cNvSpPr/>
          <p:nvPr/>
        </p:nvSpPr>
        <p:spPr>
          <a:xfrm>
            <a:off x="0" y="762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Energy spectrum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3"/>
          <p:cNvSpPr/>
          <p:nvPr/>
        </p:nvSpPr>
        <p:spPr>
          <a:xfrm>
            <a:off x="0" y="6477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INSIDE meeting, Roma, 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2014		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0" y="1338532"/>
          <a:ext cx="4572000" cy="4152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Acrobat Document" r:id="rId3" imgW="5400472" imgH="4905195" progId="AcroExch.Document.7">
                  <p:embed/>
                </p:oleObj>
              </mc:Choice>
              <mc:Fallback>
                <p:oleObj name="Acrobat Document" r:id="rId3" imgW="5400472" imgH="4905195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38532"/>
                        <a:ext cx="4572000" cy="4152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726570" y="1364692"/>
          <a:ext cx="4417430" cy="415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Acrobat Document" r:id="rId5" imgW="5400472" imgH="5076645" progId="AcroExch.Document.7">
                  <p:embed/>
                </p:oleObj>
              </mc:Choice>
              <mc:Fallback>
                <p:oleObj name="Acrobat Document" r:id="rId5" imgW="5400472" imgH="5076645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570" y="1364692"/>
                        <a:ext cx="4417430" cy="4152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2964797" y="908720"/>
            <a:ext cx="321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Chip 0 channel 11 TOT spectrum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547664" y="5435932"/>
            <a:ext cx="95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 raw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156176" y="5363924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 corrected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804248" y="4581128"/>
            <a:ext cx="140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22</a:t>
            </a:r>
            <a:r>
              <a:rPr lang="en-US" dirty="0" smtClean="0"/>
              <a:t>Na 511 keV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372200" y="4149080"/>
            <a:ext cx="144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176</a:t>
            </a:r>
            <a:r>
              <a:rPr lang="en-US" dirty="0" smtClean="0"/>
              <a:t>Lu 307 keV</a:t>
            </a:r>
            <a:endParaRPr lang="en-US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508104" y="3717032"/>
            <a:ext cx="144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176</a:t>
            </a:r>
            <a:r>
              <a:rPr lang="en-US" dirty="0" smtClean="0"/>
              <a:t>Lu 202 keV</a:t>
            </a:r>
            <a:endParaRPr lang="en-US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508104" y="2204864"/>
            <a:ext cx="12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cxnSp>
        <p:nvCxnSpPr>
          <p:cNvPr id="23" name="Connettore 2 22"/>
          <p:cNvCxnSpPr/>
          <p:nvPr/>
        </p:nvCxnSpPr>
        <p:spPr>
          <a:xfrm flipH="1">
            <a:off x="5220072" y="24208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5580113" y="4005064"/>
            <a:ext cx="28803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9" idx="1"/>
          </p:cNvCxnSpPr>
          <p:nvPr/>
        </p:nvCxnSpPr>
        <p:spPr>
          <a:xfrm flipH="1">
            <a:off x="5796136" y="4333746"/>
            <a:ext cx="576064" cy="24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18" idx="1"/>
          </p:cNvCxnSpPr>
          <p:nvPr/>
        </p:nvCxnSpPr>
        <p:spPr>
          <a:xfrm flipH="1">
            <a:off x="6084168" y="4765794"/>
            <a:ext cx="720080" cy="3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"/>
          <p:cNvSpPr/>
          <p:nvPr/>
        </p:nvSpPr>
        <p:spPr>
          <a:xfrm>
            <a:off x="0" y="762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Energy resolution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3"/>
          <p:cNvSpPr/>
          <p:nvPr/>
        </p:nvSpPr>
        <p:spPr>
          <a:xfrm>
            <a:off x="0" y="6477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INSIDE meeting, Roma, 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2014		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964797" y="908720"/>
            <a:ext cx="321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Chip 0 channel 11 TOT spectrum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547664" y="5435932"/>
            <a:ext cx="95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 raw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156176" y="5363924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 corrected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34478"/>
            <a:ext cx="4536504" cy="319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031368"/>
            <a:ext cx="4572001" cy="319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572000" y="1340768"/>
          <a:ext cx="4598165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Acrobat Document" r:id="rId3" imgW="5400472" imgH="4905195" progId="AcroExch.Document.7">
                  <p:embed/>
                </p:oleObj>
              </mc:Choice>
              <mc:Fallback>
                <p:oleObj name="Acrobat Document" r:id="rId3" imgW="5400472" imgH="4905195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40768"/>
                        <a:ext cx="4598165" cy="4176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3"/>
          <p:cNvSpPr/>
          <p:nvPr/>
        </p:nvSpPr>
        <p:spPr>
          <a:xfrm>
            <a:off x="0" y="762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Coincidence energy spectrum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3"/>
          <p:cNvSpPr/>
          <p:nvPr/>
        </p:nvSpPr>
        <p:spPr>
          <a:xfrm>
            <a:off x="0" y="6477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INSIDE meeting, Roma, 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2014		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964797" y="908720"/>
            <a:ext cx="321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Chip 0 channel 11 TOT spectrum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547664" y="5435932"/>
            <a:ext cx="95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 raw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156176" y="5363924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 corrected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660232" y="34290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22</a:t>
            </a:r>
            <a:r>
              <a:rPr lang="en-US" dirty="0" smtClean="0"/>
              <a:t>Na 511 keV  11% </a:t>
            </a:r>
            <a:r>
              <a:rPr lang="en-US" dirty="0" smtClean="0">
                <a:latin typeface="Georgia"/>
              </a:rPr>
              <a:t>∆</a:t>
            </a:r>
            <a:r>
              <a:rPr lang="en-US" dirty="0" smtClean="0"/>
              <a:t>E/E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300192" y="2996952"/>
            <a:ext cx="246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176</a:t>
            </a:r>
            <a:r>
              <a:rPr lang="en-US" dirty="0" smtClean="0"/>
              <a:t>Lu 307 keV  14% </a:t>
            </a:r>
            <a:r>
              <a:rPr lang="en-US" dirty="0" smtClean="0">
                <a:latin typeface="Georgia"/>
              </a:rPr>
              <a:t>∆</a:t>
            </a:r>
            <a:r>
              <a:rPr lang="en-US" dirty="0" smtClean="0"/>
              <a:t>E/E</a:t>
            </a:r>
            <a:endParaRPr lang="en-US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363854" y="2564904"/>
            <a:ext cx="331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176</a:t>
            </a:r>
            <a:r>
              <a:rPr lang="en-US" dirty="0" smtClean="0"/>
              <a:t>Lu 202 keV 18% </a:t>
            </a:r>
            <a:r>
              <a:rPr lang="en-US" dirty="0" smtClean="0">
                <a:latin typeface="Georgia"/>
              </a:rPr>
              <a:t>∆</a:t>
            </a:r>
            <a:r>
              <a:rPr lang="en-US" dirty="0" smtClean="0"/>
              <a:t>E/E* </a:t>
            </a:r>
            <a:endParaRPr lang="en-US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508104" y="2204864"/>
            <a:ext cx="12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cxnSp>
        <p:nvCxnSpPr>
          <p:cNvPr id="23" name="Connettore 2 22"/>
          <p:cNvCxnSpPr/>
          <p:nvPr/>
        </p:nvCxnSpPr>
        <p:spPr>
          <a:xfrm flipH="1">
            <a:off x="5220072" y="24208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5435863" y="2852936"/>
            <a:ext cx="28803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9" idx="1"/>
          </p:cNvCxnSpPr>
          <p:nvPr/>
        </p:nvCxnSpPr>
        <p:spPr>
          <a:xfrm flipH="1">
            <a:off x="5724128" y="3181618"/>
            <a:ext cx="576064" cy="24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18" idx="1"/>
          </p:cNvCxnSpPr>
          <p:nvPr/>
        </p:nvCxnSpPr>
        <p:spPr>
          <a:xfrm flipH="1" flipV="1">
            <a:off x="5940152" y="3645025"/>
            <a:ext cx="720080" cy="107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" y="1336353"/>
          <a:ext cx="4603026" cy="418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Acrobat Document" r:id="rId5" imgW="5400472" imgH="4905195" progId="AcroExch.Document.7">
                  <p:embed/>
                </p:oleObj>
              </mc:Choice>
              <mc:Fallback>
                <p:oleObj name="Acrobat Document" r:id="rId5" imgW="5400472" imgH="4905195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336353"/>
                        <a:ext cx="4603026" cy="418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sellaDiTesto 25"/>
          <p:cNvSpPr txBox="1"/>
          <p:nvPr/>
        </p:nvSpPr>
        <p:spPr>
          <a:xfrm rot="16200000">
            <a:off x="8064057" y="3527255"/>
            <a:ext cx="18982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</a:t>
            </a:r>
            <a:r>
              <a:rPr lang="en-US" sz="1100" dirty="0" smtClean="0">
                <a:latin typeface="Georgia"/>
              </a:rPr>
              <a:t>∆</a:t>
            </a:r>
            <a:r>
              <a:rPr lang="en-US" sz="1100" dirty="0" smtClean="0"/>
              <a:t>E/E with </a:t>
            </a:r>
            <a:r>
              <a:rPr lang="en-US" sz="1100" dirty="0" err="1" smtClean="0"/>
              <a:t>gaussian</a:t>
            </a:r>
            <a:r>
              <a:rPr lang="en-US" sz="1100" dirty="0" smtClean="0"/>
              <a:t> fit sigma</a:t>
            </a:r>
            <a:endParaRPr lang="en-US" sz="1100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"/>
          <p:cNvSpPr/>
          <p:nvPr/>
        </p:nvSpPr>
        <p:spPr>
          <a:xfrm>
            <a:off x="0" y="762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Coincidence energy spectrum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3"/>
          <p:cNvSpPr/>
          <p:nvPr/>
        </p:nvSpPr>
        <p:spPr>
          <a:xfrm>
            <a:off x="0" y="6477000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INSIDE meeting, Roma, 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2014		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964797" y="908720"/>
            <a:ext cx="321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Chip 0 channel 11 TOT spectrum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547664" y="5435932"/>
            <a:ext cx="95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 raw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156176" y="5363924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 corrected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5"/>
            <a:ext cx="4572000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06124"/>
            <a:ext cx="4567285" cy="307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838</Words>
  <Application>Microsoft Macintosh PowerPoint</Application>
  <PresentationFormat>On-screen Show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Tema di Office</vt:lpstr>
      <vt:lpstr>Acrobat Document</vt:lpstr>
      <vt:lpstr>Preliminary data analysis on 16x16 modules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maria giuseppina bisogni</cp:lastModifiedBy>
  <cp:revision>212</cp:revision>
  <dcterms:created xsi:type="dcterms:W3CDTF">2014-12-16T20:21:30Z</dcterms:created>
  <dcterms:modified xsi:type="dcterms:W3CDTF">2014-12-18T11:21:57Z</dcterms:modified>
</cp:coreProperties>
</file>