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285" r:id="rId2"/>
    <p:sldId id="336" r:id="rId3"/>
    <p:sldId id="337" r:id="rId4"/>
    <p:sldId id="342" r:id="rId5"/>
    <p:sldId id="346" r:id="rId6"/>
    <p:sldId id="347" r:id="rId7"/>
    <p:sldId id="360" r:id="rId8"/>
    <p:sldId id="333" r:id="rId9"/>
    <p:sldId id="358" r:id="rId10"/>
    <p:sldId id="362" r:id="rId11"/>
    <p:sldId id="363" r:id="rId12"/>
    <p:sldId id="356" r:id="rId13"/>
    <p:sldId id="364" r:id="rId14"/>
    <p:sldId id="367" r:id="rId15"/>
    <p:sldId id="365" r:id="rId16"/>
    <p:sldId id="366" r:id="rId17"/>
    <p:sldId id="343" r:id="rId18"/>
    <p:sldId id="338" r:id="rId19"/>
    <p:sldId id="330" r:id="rId20"/>
    <p:sldId id="308" r:id="rId2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9" autoAdjust="0"/>
    <p:restoredTop sz="94660"/>
  </p:normalViewPr>
  <p:slideViewPr>
    <p:cSldViewPr snapToGrid="0" snapToObjects="1">
      <p:cViewPr>
        <p:scale>
          <a:sx n="99" d="100"/>
          <a:sy n="99" d="100"/>
        </p:scale>
        <p:origin x="-1088" y="-248"/>
      </p:cViewPr>
      <p:guideLst>
        <p:guide orient="horz" pos="24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ccount:Desktop:cartella%20senza%20titolo:Impegno%20spesa%20XP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Richiesta</a:t>
            </a:r>
            <a:r>
              <a:rPr lang="it-IT" baseline="0"/>
              <a:t> i</a:t>
            </a:r>
            <a:r>
              <a:rPr lang="it-IT"/>
              <a:t>mpegno di spesa XPR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cat>
            <c:numRef>
              <c:f>'Grafico Impegno spesa'!$D$3:$D$18</c:f>
              <c:numCache>
                <c:formatCode>0</c:formatCode>
                <c:ptCount val="16"/>
                <c:pt idx="0" formatCode="dd/mm/yy;@">
                  <c:v>41892.0</c:v>
                </c:pt>
                <c:pt idx="1">
                  <c:v>38.0</c:v>
                </c:pt>
                <c:pt idx="2">
                  <c:v>39.0</c:v>
                </c:pt>
                <c:pt idx="3">
                  <c:v>40.0</c:v>
                </c:pt>
                <c:pt idx="4">
                  <c:v>41.0</c:v>
                </c:pt>
                <c:pt idx="5">
                  <c:v>42.0</c:v>
                </c:pt>
                <c:pt idx="6">
                  <c:v>43.0</c:v>
                </c:pt>
                <c:pt idx="7">
                  <c:v>44.0</c:v>
                </c:pt>
                <c:pt idx="8">
                  <c:v>45.0</c:v>
                </c:pt>
                <c:pt idx="9">
                  <c:v>46.0</c:v>
                </c:pt>
                <c:pt idx="10">
                  <c:v>47.0</c:v>
                </c:pt>
                <c:pt idx="11">
                  <c:v>48.0</c:v>
                </c:pt>
                <c:pt idx="12">
                  <c:v>49.0</c:v>
                </c:pt>
                <c:pt idx="13">
                  <c:v>50.0</c:v>
                </c:pt>
                <c:pt idx="14">
                  <c:v>51.0</c:v>
                </c:pt>
                <c:pt idx="15" formatCode="dd/mm/yy;@">
                  <c:v>42004.0</c:v>
                </c:pt>
              </c:numCache>
            </c:numRef>
          </c:cat>
          <c:val>
            <c:numRef>
              <c:f>'Grafico Impegno spesa'!$E$3:$E$18</c:f>
              <c:numCache>
                <c:formatCode>#,##0\ "€"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359000.0</c:v>
                </c:pt>
                <c:pt idx="4">
                  <c:v>366978.8</c:v>
                </c:pt>
                <c:pt idx="5">
                  <c:v>368467.2</c:v>
                </c:pt>
                <c:pt idx="6">
                  <c:v>483464.4</c:v>
                </c:pt>
                <c:pt idx="7">
                  <c:v>495664.4</c:v>
                </c:pt>
                <c:pt idx="8">
                  <c:v>870189.76</c:v>
                </c:pt>
                <c:pt idx="9">
                  <c:v>937434.94</c:v>
                </c:pt>
                <c:pt idx="10">
                  <c:v>959516.94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2090299672"/>
        <c:axId val="-2066622040"/>
      </c:lineChart>
      <c:catAx>
        <c:axId val="2090299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Settimane</a:t>
                </a:r>
              </a:p>
            </c:rich>
          </c:tx>
          <c:layout/>
          <c:overlay val="0"/>
        </c:title>
        <c:numFmt formatCode="dd/mm/yy;@" sourceLinked="1"/>
        <c:majorTickMark val="out"/>
        <c:minorTickMark val="none"/>
        <c:tickLblPos val="nextTo"/>
        <c:crossAx val="-2066622040"/>
        <c:crosses val="autoZero"/>
        <c:auto val="1"/>
        <c:lblAlgn val="ctr"/>
        <c:lblOffset val="100"/>
        <c:noMultiLvlLbl val="0"/>
      </c:catAx>
      <c:valAx>
        <c:axId val="-20666220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Importi</a:t>
                </a:r>
              </a:p>
            </c:rich>
          </c:tx>
          <c:layout/>
          <c:overlay val="0"/>
        </c:title>
        <c:numFmt formatCode="#,##0\ &quot;€&quot;" sourceLinked="1"/>
        <c:majorTickMark val="out"/>
        <c:minorTickMark val="none"/>
        <c:tickLblPos val="nextTo"/>
        <c:crossAx val="2090299672"/>
        <c:crosses val="autoZero"/>
        <c:crossBetween val="between"/>
      </c:valAx>
    </c:plotArea>
    <c:plotVisOnly val="0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</a:defRPr>
            </a:lvl1pPr>
          </a:lstStyle>
          <a:p>
            <a:pPr>
              <a:defRPr/>
            </a:pPr>
            <a:fld id="{132390C4-E309-B94A-BE5E-B9B443E270C0}" type="slidenum">
              <a:rPr/>
              <a:pPr>
                <a:defRPr/>
              </a:pPr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474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12B4920-985F-9B49-B27C-0966DDAE469B}" type="slidenum">
              <a:rPr lang="de-DE"/>
              <a:pPr>
                <a:defRPr/>
              </a:pPr>
              <a:t>‹n.›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319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429F32-200D-3A4A-A4DE-FAC2180A4251}" type="slidenum">
              <a:rPr lang="de-DE" sz="1200">
                <a:latin typeface="Times New Roman" charset="0"/>
              </a:rPr>
              <a:pPr eaLnBrk="1" hangingPunct="1"/>
              <a:t>1</a:t>
            </a:fld>
            <a:endParaRPr lang="de-DE" sz="1200">
              <a:latin typeface="Times New Roman" charset="0"/>
            </a:endParaRPr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52863" y="9434513"/>
            <a:ext cx="2944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2A35BDA-BD0F-5F49-AB1C-1410B4AA78BD}" type="slidenum">
              <a:rPr lang="en-GB" sz="1300"/>
              <a:pPr algn="r" eaLnBrk="1" hangingPunct="1"/>
              <a:t>1</a:t>
            </a:fld>
            <a:endParaRPr lang="en-GB" sz="13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 lIns="94824" tIns="47416" rIns="94824" bIns="47416"/>
          <a:lstStyle/>
          <a:p>
            <a:pPr eaLnBrk="1" hangingPunct="1"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76B8B2-F949-5449-B1BD-52E5CB4C0075}" type="slidenum">
              <a:rPr lang="de-DE" sz="1200">
                <a:latin typeface="Times New Roman" charset="0"/>
              </a:rPr>
              <a:pPr eaLnBrk="1" hangingPunct="1"/>
              <a:t>20</a:t>
            </a:fld>
            <a:endParaRPr lang="de-DE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/>
          <a:lstStyle/>
          <a:p>
            <a:pPr eaLnBrk="1" hangingPunct="1">
              <a:defRPr/>
            </a:pPr>
            <a:endParaRPr noProof="1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LogoCNAO+txt_bianco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6248400"/>
            <a:ext cx="212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 userDrawn="1"/>
        </p:nvSpPr>
        <p:spPr bwMode="auto">
          <a:xfrm>
            <a:off x="295275" y="6384925"/>
            <a:ext cx="5387975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200" noProof="0" dirty="0" smtClean="0">
                <a:solidFill>
                  <a:schemeClr val="bg1"/>
                </a:solidFill>
              </a:rPr>
              <a:t>Pavia, 12 Dicembre 2014 – Progetto XPR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95275" y="5851525"/>
            <a:ext cx="1419225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800" dirty="0" smtClean="0">
                <a:solidFill>
                  <a:schemeClr val="bg1"/>
                </a:solidFill>
              </a:rPr>
              <a:t>G. Ciavola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 userDrawn="1"/>
        </p:nvSpPr>
        <p:spPr bwMode="auto">
          <a:xfrm>
            <a:off x="0" y="4779963"/>
            <a:ext cx="9250363" cy="1076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3200" dirty="0" smtClean="0">
                <a:solidFill>
                  <a:schemeClr val="accent3"/>
                </a:solidFill>
              </a:rPr>
              <a:t>Task#1: </a:t>
            </a:r>
            <a:r>
              <a:rPr lang="it-IT" sz="3200" dirty="0" smtClean="0">
                <a:solidFill>
                  <a:schemeClr val="accent3"/>
                </a:solidFill>
                <a:cs typeface="Arial" charset="0"/>
              </a:rPr>
              <a:t>Coordinamento delle fasi di realizzazione,</a:t>
            </a:r>
            <a:br>
              <a:rPr lang="it-IT" sz="3200" dirty="0" smtClean="0">
                <a:solidFill>
                  <a:schemeClr val="accent3"/>
                </a:solidFill>
                <a:cs typeface="Arial" charset="0"/>
              </a:rPr>
            </a:br>
            <a:r>
              <a:rPr lang="it-IT" sz="3200" dirty="0" smtClean="0">
                <a:solidFill>
                  <a:schemeClr val="accent3"/>
                </a:solidFill>
                <a:cs typeface="Arial" charset="0"/>
              </a:rPr>
              <a:t>              installazione e allineamento.</a:t>
            </a:r>
            <a:endParaRPr lang="en-GB" sz="3000" b="1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88989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LogoCNAO+txt_blu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6437313"/>
            <a:ext cx="17351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2"/>
          <p:cNvSpPr txBox="1">
            <a:spLocks/>
          </p:cNvSpPr>
          <p:nvPr userDrawn="1"/>
        </p:nvSpPr>
        <p:spPr bwMode="gray">
          <a:xfrm>
            <a:off x="7912100" y="6488113"/>
            <a:ext cx="879475" cy="2476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noProof="0" smtClean="0">
                <a:solidFill>
                  <a:srgbClr val="800000"/>
                </a:solidFill>
              </a:rPr>
              <a:t>Pag. </a:t>
            </a:r>
            <a:r>
              <a:rPr lang="it-IT" sz="1000" noProof="0" smtClean="0">
                <a:solidFill>
                  <a:srgbClr val="800000"/>
                </a:solidFill>
                <a:sym typeface="Wingdings" charset="0"/>
              </a:rPr>
              <a:t></a:t>
            </a:r>
            <a:r>
              <a:rPr lang="it-IT" sz="1000" noProof="0" smtClean="0">
                <a:solidFill>
                  <a:srgbClr val="800000"/>
                </a:solidFill>
              </a:rPr>
              <a:t> </a:t>
            </a:r>
            <a:fld id="{70AC4EB1-9DBB-F745-A659-D60935501546}" type="slidenum">
              <a:rPr lang="it-IT" sz="1000" noProof="0" smtClean="0">
                <a:solidFill>
                  <a:srgbClr val="800000"/>
                </a:solidFill>
              </a:rPr>
              <a:pPr eaLnBrk="1" hangingPunct="1">
                <a:defRPr/>
              </a:pPr>
              <a:t>‹n.›</a:t>
            </a:fld>
            <a:endParaRPr lang="it-IT" sz="1000" noProof="0" smtClean="0">
              <a:solidFill>
                <a:srgbClr val="800000"/>
              </a:solidFill>
            </a:endParaRPr>
          </a:p>
        </p:txBody>
      </p:sp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323975" y="6475413"/>
            <a:ext cx="3044825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noProof="0" dirty="0" smtClean="0">
                <a:solidFill>
                  <a:srgbClr val="800000"/>
                </a:solidFill>
                <a:cs typeface="Calibri"/>
              </a:rPr>
              <a:t>Pavia, 12 Dicembre2014 – </a:t>
            </a:r>
            <a:r>
              <a:rPr lang="it-IT" sz="1000" noProof="0" dirty="0" smtClean="0">
                <a:solidFill>
                  <a:srgbClr val="800000"/>
                </a:solidFill>
                <a:latin typeface="+mn-lt"/>
                <a:cs typeface="Calibri"/>
              </a:rPr>
              <a:t>Progetto XPR</a:t>
            </a:r>
            <a:endParaRPr lang="it-IT" sz="1000" noProof="0" dirty="0">
              <a:solidFill>
                <a:srgbClr val="800000"/>
              </a:solidFill>
              <a:latin typeface="+mn-lt"/>
              <a:cs typeface="Calibri"/>
            </a:endParaRPr>
          </a:p>
        </p:txBody>
      </p:sp>
      <p:cxnSp>
        <p:nvCxnSpPr>
          <p:cNvPr id="7" name="Connettore 1 22"/>
          <p:cNvCxnSpPr/>
          <p:nvPr userDrawn="1"/>
        </p:nvCxnSpPr>
        <p:spPr>
          <a:xfrm>
            <a:off x="0" y="6335713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1"/>
          <p:cNvSpPr txBox="1">
            <a:spLocks/>
          </p:cNvSpPr>
          <p:nvPr userDrawn="1"/>
        </p:nvSpPr>
        <p:spPr>
          <a:xfrm>
            <a:off x="7912100" y="38100"/>
            <a:ext cx="1011238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mtClean="0">
                <a:solidFill>
                  <a:schemeClr val="bg1"/>
                </a:solidFill>
                <a:cs typeface="Calibri"/>
              </a:rPr>
              <a:t>www.cnao.it</a:t>
            </a:r>
            <a:endParaRPr lang="en-US" sz="1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5" y="495410"/>
            <a:ext cx="6873875" cy="60007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1695450"/>
            <a:ext cx="8439150" cy="4305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3" name="CasellaDiTesto 2"/>
          <p:cNvSpPr txBox="1"/>
          <p:nvPr userDrawn="1"/>
        </p:nvSpPr>
        <p:spPr>
          <a:xfrm>
            <a:off x="399175" y="6484938"/>
            <a:ext cx="783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800000"/>
                </a:solidFill>
              </a:rPr>
              <a:t>G. Ciavola</a:t>
            </a:r>
            <a:endParaRPr lang="it-IT" sz="1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949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LogoCNAO+txt_blu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6442076"/>
            <a:ext cx="17351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22"/>
          <p:cNvCxnSpPr/>
          <p:nvPr userDrawn="1"/>
        </p:nvCxnSpPr>
        <p:spPr>
          <a:xfrm>
            <a:off x="0" y="6335713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1"/>
          <p:cNvSpPr txBox="1">
            <a:spLocks/>
          </p:cNvSpPr>
          <p:nvPr userDrawn="1"/>
        </p:nvSpPr>
        <p:spPr>
          <a:xfrm>
            <a:off x="7912100" y="38100"/>
            <a:ext cx="1011238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smtClean="0">
                <a:solidFill>
                  <a:schemeClr val="bg1"/>
                </a:solidFill>
                <a:cs typeface="Calibri"/>
              </a:rPr>
              <a:t>www.cnao.it</a:t>
            </a:r>
            <a:endParaRPr lang="en-GB" sz="1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itolo 1"/>
          <p:cNvSpPr>
            <a:spLocks noGrp="1"/>
          </p:cNvSpPr>
          <p:nvPr>
            <p:ph type="title"/>
          </p:nvPr>
        </p:nvSpPr>
        <p:spPr>
          <a:xfrm>
            <a:off x="314325" y="495410"/>
            <a:ext cx="6873875" cy="60007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11" name="Segnaposto piè di pagina 2"/>
          <p:cNvSpPr txBox="1">
            <a:spLocks/>
          </p:cNvSpPr>
          <p:nvPr userDrawn="1"/>
        </p:nvSpPr>
        <p:spPr bwMode="gray">
          <a:xfrm>
            <a:off x="7912100" y="6488113"/>
            <a:ext cx="879475" cy="2476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noProof="0" smtClean="0">
                <a:solidFill>
                  <a:srgbClr val="800000"/>
                </a:solidFill>
              </a:rPr>
              <a:t>Pag. </a:t>
            </a:r>
            <a:r>
              <a:rPr lang="it-IT" sz="1000" noProof="0" smtClean="0">
                <a:solidFill>
                  <a:srgbClr val="800000"/>
                </a:solidFill>
                <a:sym typeface="Wingdings" charset="0"/>
              </a:rPr>
              <a:t></a:t>
            </a:r>
            <a:r>
              <a:rPr lang="it-IT" sz="1000" noProof="0" smtClean="0">
                <a:solidFill>
                  <a:srgbClr val="800000"/>
                </a:solidFill>
              </a:rPr>
              <a:t> </a:t>
            </a:r>
            <a:fld id="{70AC4EB1-9DBB-F745-A659-D60935501546}" type="slidenum">
              <a:rPr lang="it-IT" sz="1000" noProof="0" smtClean="0">
                <a:solidFill>
                  <a:srgbClr val="800000"/>
                </a:solidFill>
              </a:rPr>
              <a:pPr eaLnBrk="1" hangingPunct="1">
                <a:defRPr/>
              </a:pPr>
              <a:t>‹n.›</a:t>
            </a:fld>
            <a:endParaRPr lang="it-IT" sz="1000" noProof="0" smtClean="0">
              <a:solidFill>
                <a:srgbClr val="800000"/>
              </a:solidFill>
            </a:endParaRPr>
          </a:p>
        </p:txBody>
      </p:sp>
      <p:sp>
        <p:nvSpPr>
          <p:cNvPr id="12" name="Foliennummernplatzhalter 1"/>
          <p:cNvSpPr txBox="1">
            <a:spLocks/>
          </p:cNvSpPr>
          <p:nvPr userDrawn="1"/>
        </p:nvSpPr>
        <p:spPr>
          <a:xfrm>
            <a:off x="1323975" y="6475413"/>
            <a:ext cx="3044825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noProof="0" dirty="0" smtClean="0">
                <a:solidFill>
                  <a:srgbClr val="800000"/>
                </a:solidFill>
                <a:cs typeface="Calibri"/>
              </a:rPr>
              <a:t>Pavia, 12 Dicembre2014 – </a:t>
            </a:r>
            <a:r>
              <a:rPr lang="it-IT" sz="1000" noProof="0" dirty="0" smtClean="0">
                <a:solidFill>
                  <a:srgbClr val="800000"/>
                </a:solidFill>
                <a:latin typeface="+mn-lt"/>
                <a:cs typeface="Calibri"/>
              </a:rPr>
              <a:t>Progetto XPR</a:t>
            </a:r>
            <a:endParaRPr lang="it-IT" sz="1000" noProof="0" dirty="0">
              <a:solidFill>
                <a:srgbClr val="800000"/>
              </a:solidFill>
              <a:latin typeface="+mn-lt"/>
              <a:cs typeface="Calibri"/>
            </a:endParaRPr>
          </a:p>
        </p:txBody>
      </p:sp>
      <p:sp>
        <p:nvSpPr>
          <p:cNvPr id="13" name="CasellaDiTesto 12"/>
          <p:cNvSpPr txBox="1"/>
          <p:nvPr userDrawn="1"/>
        </p:nvSpPr>
        <p:spPr>
          <a:xfrm>
            <a:off x="399175" y="6484938"/>
            <a:ext cx="783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800000"/>
                </a:solidFill>
              </a:rPr>
              <a:t>G. Ciavola</a:t>
            </a:r>
            <a:endParaRPr lang="it-IT" sz="1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011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LogoCNAO+txt_bianco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6248400"/>
            <a:ext cx="212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 userDrawn="1"/>
        </p:nvSpPr>
        <p:spPr bwMode="auto">
          <a:xfrm>
            <a:off x="214313" y="5364163"/>
            <a:ext cx="7102475" cy="5222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400">
                <a:solidFill>
                  <a:schemeClr val="bg1"/>
                </a:solidFill>
              </a:rPr>
              <a:t>“C’è vero progresso solo quando i vantaggi di una nuova tecnologia diventano per tutti”</a:t>
            </a:r>
          </a:p>
          <a:p>
            <a:pPr algn="r" eaLnBrk="1" hangingPunct="1"/>
            <a:r>
              <a:rPr lang="it-IT" sz="1400">
                <a:solidFill>
                  <a:schemeClr val="bg1"/>
                </a:solidFill>
              </a:rPr>
              <a:t> H. Ford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95275" y="4679950"/>
            <a:ext cx="5387975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000" b="1" smtClean="0">
                <a:solidFill>
                  <a:schemeClr val="bg1"/>
                </a:solidFill>
              </a:rPr>
              <a:t>Grazie dell’attenzione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997621112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it-IT" sz="1000"/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charset="0"/>
              </a:rPr>
              <a:t></a:t>
            </a:r>
            <a:r>
              <a:rPr lang="de-DE"/>
              <a:t> </a:t>
            </a:r>
            <a:fld id="{52A682B9-8833-E44A-96C8-B58031140CAB}" type="slidenum">
              <a:rPr lang="de-DE"/>
              <a:pPr>
                <a:defRPr/>
              </a:pPr>
              <a:t>‹n.›</a:t>
            </a:fld>
            <a:endParaRPr lang="de-DE"/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asellaDiTesto 1"/>
          <p:cNvSpPr txBox="1">
            <a:spLocks noChangeArrowheads="1"/>
          </p:cNvSpPr>
          <p:nvPr/>
        </p:nvSpPr>
        <p:spPr bwMode="auto">
          <a:xfrm>
            <a:off x="-992188" y="94615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2531903" y="1308100"/>
            <a:ext cx="3878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Allineamento, lato </a:t>
            </a:r>
            <a:r>
              <a:rPr lang="it-IT" sz="2400" b="1" dirty="0" err="1" smtClean="0">
                <a:solidFill>
                  <a:srgbClr val="FF0000"/>
                </a:solidFill>
                <a:cs typeface="Arial" charset="0"/>
              </a:rPr>
              <a:t>Sincro</a:t>
            </a:r>
            <a:endParaRPr lang="it-IT" sz="2400" b="1" dirty="0" smtClean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2014-12-11 14.21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98" y="1769765"/>
            <a:ext cx="3398731" cy="45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06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pic>
        <p:nvPicPr>
          <p:cNvPr id="3" name="Immagine 2" descr="Allineamento fascio XP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4"/>
          <a:stretch/>
        </p:blipFill>
        <p:spPr>
          <a:xfrm>
            <a:off x="1940556" y="1145484"/>
            <a:ext cx="5218128" cy="5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217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2014-12-11 14.38.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57" b="27706"/>
          <a:stretch/>
        </p:blipFill>
        <p:spPr>
          <a:xfrm>
            <a:off x="348292" y="1155700"/>
            <a:ext cx="8338508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623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Vista d’insieme edificio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4" name="Immagine 3" descr="Assieme Edificio Alta Tecnologia LAST VERS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/>
          <a:stretch/>
        </p:blipFill>
        <p:spPr>
          <a:xfrm>
            <a:off x="705605" y="1860058"/>
            <a:ext cx="7752595" cy="42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935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231132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PS2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" name="Immagine 2" descr="Sala alimentatori 2 LAST VER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09" y="1770207"/>
            <a:ext cx="5498556" cy="45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339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XPR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" name="Immagine 2" descr="Sala sperimentale LAST VERSION_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20739"/>
          <a:stretch/>
        </p:blipFill>
        <p:spPr>
          <a:xfrm>
            <a:off x="1461346" y="1882133"/>
            <a:ext cx="5927082" cy="44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671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controllo XPR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Control room XP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6"/>
          <a:stretch/>
        </p:blipFill>
        <p:spPr>
          <a:xfrm>
            <a:off x="1121183" y="1884832"/>
            <a:ext cx="6871397" cy="44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700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173288"/>
            <a:ext cx="7705725" cy="3273425"/>
          </a:xfrm>
        </p:spPr>
        <p:txBody>
          <a:bodyPr/>
          <a:lstStyle/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Abbiamo discusso quello che deve andare in sala controllo ed è stata </a:t>
            </a:r>
            <a:r>
              <a:rPr lang="it-IT" b="0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 relativa disposizione.</a:t>
            </a:r>
            <a:endParaRPr lang="it-IT" b="0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it-IT" b="0" dirty="0" smtClean="0">
                <a:solidFill>
                  <a:srgbClr val="008000"/>
                </a:solidFill>
                <a:latin typeface="Arial"/>
                <a:cs typeface="Arial"/>
              </a:rPr>
              <a:t>Se non ci saranno obiezioni entro la fine dell’anno, sarà definitivo.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Si dovrà fare almeno un foro nel muro, lato porta d’ingresso per minimizzare la lunghezza dei cavi del DDS.</a:t>
            </a:r>
          </a:p>
          <a:p>
            <a:pPr>
              <a:defRPr/>
            </a:pPr>
            <a:r>
              <a:rPr lang="it-IT" b="0" dirty="0" smtClean="0">
                <a:solidFill>
                  <a:srgbClr val="008000"/>
                </a:solidFill>
                <a:latin typeface="Arial"/>
                <a:cs typeface="Arial"/>
              </a:rPr>
              <a:t>Bollito deve definire il passaggio dei canali per il condizionamento</a:t>
            </a:r>
          </a:p>
          <a:p>
            <a:pPr marL="0" indent="0">
              <a:buNone/>
              <a:defRPr/>
            </a:pP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controllo della 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114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 dirty="0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2892519" y="1320800"/>
            <a:ext cx="2271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Gare ed ordini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685429" y="3841690"/>
            <a:ext cx="268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cs typeface="Arial" charset="0"/>
              </a:rPr>
              <a:t>Vedi Agostino Lanza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6454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400300" y="1312565"/>
            <a:ext cx="387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Ordini richiesti dal CNAO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540756"/>
              </p:ext>
            </p:extLst>
          </p:nvPr>
        </p:nvGraphicFramePr>
        <p:xfrm>
          <a:off x="609600" y="1774231"/>
          <a:ext cx="7823199" cy="451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017713"/>
            <a:ext cx="7705725" cy="2643187"/>
          </a:xfrm>
        </p:spPr>
        <p:txBody>
          <a:bodyPr/>
          <a:lstStyle/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Gli ordini per i lavori degli Impianti Elettrici (Task#10) potrebbero partire subito e stiamo cercando di evitare di dimenticare qualche cosa, specie per il SIS ed il DDS.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Gli ordini per i lavori degli Impianti Meccanici (Task#11) richiedono ancora un po’ di tempo, perché solo recentemente è stato deciso dove mettere il sistema di raffreddamento. Credo, tuttavia, che saremo pronti prima dell’assegnazione del budget dall’INFN al CNAO.</a:t>
            </a:r>
          </a:p>
          <a:p>
            <a:pPr>
              <a:defRPr/>
            </a:pP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Font typeface="Wingdings" charset="0"/>
              <a:buNone/>
              <a:defRPr/>
            </a:pPr>
            <a:endParaRPr lang="it-IT" b="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363" name="CasellaDiTesto 1"/>
          <p:cNvSpPr txBox="1">
            <a:spLocks noChangeArrowheads="1"/>
          </p:cNvSpPr>
          <p:nvPr/>
        </p:nvSpPr>
        <p:spPr bwMode="auto">
          <a:xfrm>
            <a:off x="2709863" y="1358900"/>
            <a:ext cx="2527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Impianti e lavori 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19666" y="4842301"/>
            <a:ext cx="7257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0" dirty="0" smtClean="0">
                <a:solidFill>
                  <a:srgbClr val="FF0000"/>
                </a:solidFill>
                <a:cs typeface="Arial"/>
              </a:rPr>
              <a:t>Se non riusciremo a fare gli ordini degli impianti perderemo alcune delle poche finestre di tempo utili.</a:t>
            </a:r>
          </a:p>
        </p:txBody>
      </p:sp>
    </p:spTree>
    <p:extLst>
      <p:ext uri="{BB962C8B-B14F-4D97-AF65-F5344CB8AC3E}">
        <p14:creationId xmlns:p14="http://schemas.microsoft.com/office/powerpoint/2010/main" val="38317495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017713"/>
            <a:ext cx="7705725" cy="372268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it-IT" dirty="0" smtClean="0">
                <a:solidFill>
                  <a:srgbClr val="FF0000"/>
                </a:solidFill>
                <a:cs typeface="Arial"/>
              </a:rPr>
              <a:t>2014</a:t>
            </a:r>
            <a:endParaRPr lang="it-IT" dirty="0">
              <a:solidFill>
                <a:srgbClr val="FF0000"/>
              </a:solidFill>
              <a:cs typeface="Arial"/>
            </a:endParaRPr>
          </a:p>
          <a:p>
            <a:pPr>
              <a:lnSpc>
                <a:spcPct val="60000"/>
              </a:lnSpc>
              <a:defRPr/>
            </a:pPr>
            <a:r>
              <a:rPr lang="it-IT" b="0" strike="sngStrike" dirty="0" err="1" smtClean="0">
                <a:solidFill>
                  <a:srgbClr val="0000FF"/>
                </a:solidFill>
                <a:cs typeface="Arial"/>
              </a:rPr>
              <a:t>Ven</a:t>
            </a:r>
            <a:r>
              <a:rPr lang="it-IT" b="0" strike="sngStrike" dirty="0" smtClean="0">
                <a:solidFill>
                  <a:srgbClr val="0000FF"/>
                </a:solidFill>
                <a:cs typeface="Arial"/>
              </a:rPr>
              <a:t> 05- Mar 09 Dicembre (fermo cabina)</a:t>
            </a:r>
          </a:p>
          <a:p>
            <a:pPr>
              <a:lnSpc>
                <a:spcPct val="60000"/>
              </a:lnSpc>
              <a:defRPr/>
            </a:pPr>
            <a:r>
              <a:rPr lang="it-IT" b="0" dirty="0" err="1" smtClean="0">
                <a:solidFill>
                  <a:srgbClr val="0000FF"/>
                </a:solidFill>
                <a:cs typeface="Arial"/>
              </a:rPr>
              <a:t>Dom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 07- </a:t>
            </a:r>
            <a:r>
              <a:rPr lang="it-IT" b="0" dirty="0" err="1" smtClean="0">
                <a:solidFill>
                  <a:srgbClr val="0000FF"/>
                </a:solidFill>
                <a:cs typeface="Arial"/>
              </a:rPr>
              <a:t>Dom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 14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Dicembre (fermo cabina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)</a:t>
            </a:r>
          </a:p>
          <a:p>
            <a:pPr>
              <a:lnSpc>
                <a:spcPct val="60000"/>
              </a:lnSpc>
              <a:defRPr/>
            </a:pPr>
            <a:endParaRPr lang="it-IT" b="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lnSpc>
                <a:spcPct val="60000"/>
              </a:lnSpc>
              <a:defRPr/>
            </a:pP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2015</a:t>
            </a:r>
          </a:p>
          <a:p>
            <a:pPr>
              <a:lnSpc>
                <a:spcPct val="60000"/>
              </a:lnSpc>
              <a:defRPr/>
            </a:pP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Gio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22 -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Lun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26 Gennaio</a:t>
            </a:r>
          </a:p>
          <a:p>
            <a:pPr>
              <a:lnSpc>
                <a:spcPct val="60000"/>
              </a:lnSpc>
              <a:defRPr/>
            </a:pPr>
            <a:r>
              <a:rPr lang="it-IT" b="0" dirty="0" err="1">
                <a:solidFill>
                  <a:srgbClr val="0000FF"/>
                </a:solidFill>
                <a:cs typeface="Arial"/>
              </a:rPr>
              <a:t>Gio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16 - </a:t>
            </a:r>
            <a:r>
              <a:rPr lang="it-IT" b="0" dirty="0" err="1">
                <a:solidFill>
                  <a:srgbClr val="0000FF"/>
                </a:solidFill>
                <a:cs typeface="Arial"/>
              </a:rPr>
              <a:t>Lun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20 Aprile</a:t>
            </a:r>
          </a:p>
          <a:p>
            <a:pPr>
              <a:lnSpc>
                <a:spcPct val="60000"/>
              </a:lnSpc>
              <a:defRPr/>
            </a:pPr>
            <a:r>
              <a:rPr lang="it-IT" b="0" dirty="0" err="1">
                <a:solidFill>
                  <a:srgbClr val="0000FF"/>
                </a:solidFill>
                <a:cs typeface="Arial"/>
              </a:rPr>
              <a:t>Gio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02 - </a:t>
            </a:r>
            <a:r>
              <a:rPr lang="it-IT" b="0" dirty="0" err="1">
                <a:solidFill>
                  <a:srgbClr val="0000FF"/>
                </a:solidFill>
                <a:cs typeface="Arial"/>
              </a:rPr>
              <a:t>Lun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 06 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Luglio</a:t>
            </a:r>
          </a:p>
          <a:p>
            <a:pPr>
              <a:lnSpc>
                <a:spcPct val="60000"/>
              </a:lnSpc>
              <a:defRPr/>
            </a:pP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Mer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09 -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Lun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14 Settembre (fermo cabina)</a:t>
            </a:r>
          </a:p>
          <a:p>
            <a:pPr>
              <a:lnSpc>
                <a:spcPct val="60000"/>
              </a:lnSpc>
              <a:defRPr/>
            </a:pP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Ven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23 -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Lun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26 Ottobre</a:t>
            </a:r>
          </a:p>
          <a:p>
            <a:pPr>
              <a:defRPr/>
            </a:pP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Font typeface="Wingdings" charset="0"/>
              <a:buNone/>
              <a:defRPr/>
            </a:pPr>
            <a:endParaRPr lang="it-IT" b="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363" name="CasellaDiTesto 1"/>
          <p:cNvSpPr txBox="1">
            <a:spLocks noChangeArrowheads="1"/>
          </p:cNvSpPr>
          <p:nvPr/>
        </p:nvSpPr>
        <p:spPr bwMode="auto">
          <a:xfrm>
            <a:off x="1223963" y="1363365"/>
            <a:ext cx="5793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Periodi di manutenzione programmata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709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173288"/>
            <a:ext cx="7705725" cy="3694112"/>
          </a:xfrm>
        </p:spPr>
        <p:txBody>
          <a:bodyPr/>
          <a:lstStyle/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Il DDS era fatto per stare fisso, mentre ora si dovrà posizionare  in quattro posizioni diverse e con M. Donetti e S.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Savazzi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ci stiamo pensando, specie per la disposizione dei cavi, che non possono superare la distanza di 30-35 mt dall’armadio in sala controllo.</a:t>
            </a:r>
          </a:p>
          <a:p>
            <a:pPr>
              <a:defRPr/>
            </a:pPr>
            <a:r>
              <a:rPr lang="it-IT" b="0" dirty="0" smtClean="0">
                <a:solidFill>
                  <a:srgbClr val="008000"/>
                </a:solidFill>
                <a:latin typeface="Arial"/>
                <a:cs typeface="Arial"/>
              </a:rPr>
              <a:t>La movimentazione dei magneti scanning per il momento non è stata ancora decisa per essere sicuri di tener conto di tutti gli ingombri: spazio utile per gli esperimenti, futura MEBT, </a:t>
            </a:r>
            <a:r>
              <a:rPr lang="it-IT" b="0" dirty="0" err="1" smtClean="0">
                <a:solidFill>
                  <a:srgbClr val="008000"/>
                </a:solidFill>
                <a:latin typeface="Arial"/>
                <a:cs typeface="Arial"/>
              </a:rPr>
              <a:t>et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L’elettronica da mettere in Sala sperimentale, a parte quello che richiederanno i vari esperimenti, sarà soltanto quella richiesta dal DDS e sarà posta dentro il supporto dello stesso.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600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173288"/>
            <a:ext cx="7705725" cy="3846512"/>
          </a:xfrm>
        </p:spPr>
        <p:txBody>
          <a:bodyPr/>
          <a:lstStyle/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Giorno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9 Dicembre,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con un ordine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anticipato dal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CNAO, 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è stato fatto il foro nel muro per il passaggio dei cavi dei magneti di scanning. La scelta della posizione del foro è stata determinata dal minimizzazione della lunghezza dei cavi e dalla minimizzazione dei problemi di radioprotezione che ha comportato la difficoltà maggiore per la realizzazione.</a:t>
            </a:r>
          </a:p>
          <a:p>
            <a:pPr>
              <a:defRPr/>
            </a:pPr>
            <a:r>
              <a:rPr lang="it-IT" b="0" dirty="0" smtClean="0">
                <a:solidFill>
                  <a:srgbClr val="008000"/>
                </a:solidFill>
                <a:latin typeface="Arial"/>
                <a:cs typeface="Arial"/>
              </a:rPr>
              <a:t>Nello stesso giorno sono stati fatti 3 fori a pavimento per fissare i </a:t>
            </a:r>
            <a:r>
              <a:rPr lang="it-IT" b="0" dirty="0" err="1" smtClean="0">
                <a:solidFill>
                  <a:srgbClr val="008000"/>
                </a:solidFill>
                <a:latin typeface="Arial"/>
                <a:cs typeface="Arial"/>
              </a:rPr>
              <a:t>ground</a:t>
            </a:r>
            <a:r>
              <a:rPr lang="it-IT" b="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it-IT" b="0" dirty="0" err="1" smtClean="0">
                <a:solidFill>
                  <a:srgbClr val="008000"/>
                </a:solidFill>
                <a:latin typeface="Arial"/>
                <a:cs typeface="Arial"/>
              </a:rPr>
              <a:t>socket</a:t>
            </a:r>
            <a:r>
              <a:rPr lang="it-IT" b="0" dirty="0" smtClean="0">
                <a:solidFill>
                  <a:srgbClr val="008000"/>
                </a:solidFill>
                <a:latin typeface="Arial"/>
                <a:cs typeface="Arial"/>
              </a:rPr>
              <a:t> per la rete di allineamento in sala sperimentale.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418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sperimentale prima dei lavori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794000" y="3086100"/>
            <a:ext cx="3748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Foto sala prima dell’inizio lavori</a:t>
            </a:r>
            <a:endParaRPr lang="it-IT" dirty="0"/>
          </a:p>
        </p:txBody>
      </p:sp>
      <p:pic>
        <p:nvPicPr>
          <p:cNvPr id="2" name="Immagine 1" descr="Sala Sperimentale_091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4929" y="1033437"/>
            <a:ext cx="4379539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091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1016000" y="1099840"/>
            <a:ext cx="711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Simulazione foro Sala Sperimentale – PS1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" name="Immagine 2" descr="Simulazione foro xpr P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9" y="1626004"/>
            <a:ext cx="6502401" cy="45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82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058988"/>
            <a:ext cx="7705725" cy="4151312"/>
          </a:xfrm>
        </p:spPr>
        <p:txBody>
          <a:bodyPr/>
          <a:lstStyle/>
          <a:p>
            <a:pPr>
              <a:defRPr/>
            </a:pPr>
            <a:r>
              <a:rPr lang="it-IT" b="0" dirty="0">
                <a:solidFill>
                  <a:srgbClr val="0000FF"/>
                </a:solidFill>
                <a:latin typeface="Arial"/>
                <a:cs typeface="Arial"/>
              </a:rPr>
              <a:t>G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iorno 10 Dicembre, con un ordine anticipato dal CNAO, abbiamo fatto venire la Ditta, specializzata in allineamenti, per determinare l’asse della HEBT e riportalo nella Sala </a:t>
            </a:r>
            <a:r>
              <a:rPr lang="it-IT" b="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perimentale .</a:t>
            </a:r>
          </a:p>
          <a:p>
            <a:pPr>
              <a:defRPr/>
            </a:pPr>
            <a:r>
              <a:rPr lang="it-IT" b="0" dirty="0">
                <a:solidFill>
                  <a:srgbClr val="008000"/>
                </a:solidFill>
                <a:cs typeface="Arial"/>
              </a:rPr>
              <a:t>Giorno 10 Dicembre, grazie alla collaborazione dei meccanici dell’INFN PV è stato svuotato ed accorciato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, da </a:t>
            </a:r>
            <a:r>
              <a:rPr lang="it-IT" b="0" dirty="0">
                <a:solidFill>
                  <a:srgbClr val="008000"/>
                </a:solidFill>
                <a:cs typeface="Arial"/>
              </a:rPr>
              <a:t>entrambi i 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lati, </a:t>
            </a:r>
            <a:r>
              <a:rPr lang="it-IT" b="0" dirty="0">
                <a:solidFill>
                  <a:srgbClr val="008000"/>
                </a:solidFill>
                <a:cs typeface="Arial"/>
              </a:rPr>
              <a:t>il tubo 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(</a:t>
            </a:r>
            <a:r>
              <a:rPr lang="it-IT" b="0" dirty="0" err="1" smtClean="0">
                <a:solidFill>
                  <a:srgbClr val="008000"/>
                </a:solidFill>
                <a:cs typeface="Arial"/>
              </a:rPr>
              <a:t>Ø</a:t>
            </a:r>
            <a:r>
              <a:rPr lang="it-IT" b="0" baseline="-25000" dirty="0" err="1" smtClean="0">
                <a:solidFill>
                  <a:srgbClr val="008000"/>
                </a:solidFill>
                <a:cs typeface="Arial"/>
              </a:rPr>
              <a:t>ext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 </a:t>
            </a:r>
            <a:r>
              <a:rPr lang="it-IT" b="0" dirty="0">
                <a:solidFill>
                  <a:srgbClr val="008000"/>
                </a:solidFill>
                <a:cs typeface="Arial"/>
              </a:rPr>
              <a:t>223 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– </a:t>
            </a:r>
            <a:r>
              <a:rPr lang="it-IT" b="0" dirty="0" err="1" smtClean="0">
                <a:solidFill>
                  <a:srgbClr val="008000"/>
                </a:solidFill>
                <a:cs typeface="Arial"/>
              </a:rPr>
              <a:t>Ø</a:t>
            </a:r>
            <a:r>
              <a:rPr lang="it-IT" b="0" baseline="-25000" dirty="0" err="1" smtClean="0">
                <a:solidFill>
                  <a:srgbClr val="008000"/>
                </a:solidFill>
                <a:cs typeface="Arial"/>
              </a:rPr>
              <a:t>int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 217 mm.) di </a:t>
            </a:r>
            <a:r>
              <a:rPr lang="it-IT" b="0" dirty="0">
                <a:solidFill>
                  <a:srgbClr val="008000"/>
                </a:solidFill>
                <a:cs typeface="Arial"/>
              </a:rPr>
              <a:t>collegamento tra la sala Sincrotrone e la Sala </a:t>
            </a:r>
            <a:r>
              <a:rPr lang="it-IT" b="0" dirty="0" smtClean="0">
                <a:solidFill>
                  <a:srgbClr val="008000"/>
                </a:solidFill>
                <a:cs typeface="Arial"/>
              </a:rPr>
              <a:t>Sperimentale.</a:t>
            </a:r>
            <a:endParaRPr lang="it-IT" b="0" dirty="0">
              <a:solidFill>
                <a:srgbClr val="0000FF"/>
              </a:solidFill>
              <a:cs typeface="Arial"/>
            </a:endParaRPr>
          </a:p>
          <a:p>
            <a:pPr>
              <a:defRPr/>
            </a:pPr>
            <a:r>
              <a:rPr lang="it-IT" b="0" dirty="0">
                <a:solidFill>
                  <a:srgbClr val="0000FF"/>
                </a:solidFill>
                <a:cs typeface="Arial"/>
              </a:rPr>
              <a:t>Giorno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10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Dicembre,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la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rete di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allineamento in </a:t>
            </a:r>
            <a:r>
              <a:rPr lang="it-IT" b="0" dirty="0" err="1" smtClean="0">
                <a:solidFill>
                  <a:srgbClr val="0000FF"/>
                </a:solidFill>
                <a:cs typeface="Arial"/>
              </a:rPr>
              <a:t>Sincro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 è stata riportata in Sala Sperimentale e l’asse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del fascio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è stato segnato in terra e sui muri, da entrambe le parti, per facilitare l’allineamento grossolano dei </a:t>
            </a:r>
            <a:r>
              <a:rPr lang="it-IT" b="0" dirty="0" err="1" smtClean="0">
                <a:solidFill>
                  <a:srgbClr val="0000FF"/>
                </a:solidFill>
                <a:cs typeface="Arial"/>
              </a:rPr>
              <a:t>girders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. Infine il suddetto tubo di collegamento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è stato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completamente 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riempito </a:t>
            </a:r>
            <a:r>
              <a:rPr lang="it-IT" b="0" dirty="0">
                <a:solidFill>
                  <a:srgbClr val="0000FF"/>
                </a:solidFill>
                <a:cs typeface="Arial"/>
              </a:rPr>
              <a:t>con dei sacchetti di sabbia</a:t>
            </a:r>
            <a:r>
              <a:rPr lang="it-IT" b="0" dirty="0" smtClean="0">
                <a:solidFill>
                  <a:srgbClr val="0000FF"/>
                </a:solidFill>
                <a:cs typeface="Arial"/>
              </a:rPr>
              <a:t>.</a:t>
            </a:r>
            <a:endParaRPr lang="it-IT" b="0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3463925" y="1308100"/>
            <a:ext cx="2014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>
                <a:solidFill>
                  <a:srgbClr val="FF0000"/>
                </a:solidFill>
                <a:cs typeface="Arial" charset="0"/>
              </a:rPr>
              <a:t>Allineamenti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2694357" y="1308100"/>
            <a:ext cx="3553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Allineamento, lato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XPR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2014-12-11 14.36.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895475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20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PresentationLoad</Template>
  <TotalTime>18246</TotalTime>
  <Words>803</Words>
  <Application>Microsoft Macintosh PowerPoint</Application>
  <PresentationFormat>Presentazione su schermo (4:3)</PresentationFormat>
  <Paragraphs>68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PresentationLoad</vt:lpstr>
      <vt:lpstr>Presentazione di PowerPoint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/>
  <dc:description>PresentationLoad.com</dc:description>
  <cp:lastModifiedBy>Account</cp:lastModifiedBy>
  <cp:revision>219</cp:revision>
  <dcterms:created xsi:type="dcterms:W3CDTF">2007-11-27T23:54:21Z</dcterms:created>
  <dcterms:modified xsi:type="dcterms:W3CDTF">2014-12-11T23:03:50Z</dcterms:modified>
</cp:coreProperties>
</file>