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85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08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180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A6BFD63-C219-47B2-A2A7-CF8866330248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2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D580BF0-DB70-48E7-9B52-1126831F70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2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0DEBE3-F16E-49C2-BA6B-DACDACE1BA56}" type="slidenum">
              <a:rPr lang="de-DE" altLang="it-IT" sz="1200" smtClean="0">
                <a:latin typeface="Times New Roman" pitchFamily="18" charset="0"/>
              </a:rPr>
              <a:pPr eaLnBrk="1" hangingPunct="1"/>
              <a:t>1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2F27CC9-6CF5-4708-AA0B-E15152D0A677}" type="slidenum">
              <a:rPr lang="en-GB" altLang="it-IT" sz="1300"/>
              <a:pPr algn="r" eaLnBrk="1" hangingPunct="1"/>
              <a:t>1</a:t>
            </a:fld>
            <a:endParaRPr lang="en-GB" altLang="it-IT" sz="13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 lIns="94824" tIns="47416" rIns="94824" bIns="47416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F559CC-AE89-466C-9102-C9A9AB868959}" type="slidenum">
              <a:rPr lang="de-DE" altLang="it-IT" sz="1200" smtClean="0">
                <a:latin typeface="Times New Roman" pitchFamily="18" charset="0"/>
              </a:rPr>
              <a:pPr eaLnBrk="1" hangingPunct="1"/>
              <a:t>10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pPr eaLnBrk="1" hangingPunct="1">
              <a:defRPr/>
            </a:pPr>
            <a:endParaRPr noProof="1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38959"/>
      </p:ext>
    </p:extLst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254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4093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7098"/>
      </p:ext>
    </p:extLst>
  </p:cSld>
  <p:clrMapOvr>
    <a:masterClrMapping/>
  </p:clrMapOvr>
  <p:transition spd="med"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it-IT" sz="1000"/>
              <a:t>Page </a:t>
            </a:r>
            <a:r>
              <a:rPr lang="en-GB" altLang="it-IT" sz="1000">
                <a:sym typeface="Wingdings" pitchFamily="2" charset="2"/>
              </a:rPr>
              <a:t></a:t>
            </a:r>
            <a:r>
              <a:rPr lang="en-GB" altLang="it-IT" sz="1000"/>
              <a:t> </a:t>
            </a:r>
            <a:fld id="{9BE8E2EC-3FF5-4E62-9455-FDCE734D555C}" type="slidenum">
              <a:rPr lang="en-GB" altLang="it-IT" sz="1000"/>
              <a:pPr eaLnBrk="1" hangingPunct="1"/>
              <a:t>‹#›</a:t>
            </a:fld>
            <a:endParaRPr lang="en-GB" altLang="it-IT" sz="1000"/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>
                <a:solidFill>
                  <a:schemeClr val="tx1"/>
                </a:solidFill>
                <a:cs typeface="Calibri"/>
              </a:rPr>
              <a:t>XPR Project</a:t>
            </a:r>
            <a:endParaRPr lang="en-GB" sz="9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816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ea typeface="ＭＳ Ｐゴシック" charset="-128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32ABE08F-3998-4675-9BE4-791FF1739C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-992188" y="9461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295274" y="4679950"/>
            <a:ext cx="8641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 dirty="0" smtClean="0">
                <a:solidFill>
                  <a:schemeClr val="bg1"/>
                </a:solidFill>
              </a:rPr>
              <a:t>XPR meeting – Control System status</a:t>
            </a:r>
            <a:endParaRPr lang="it-IT" altLang="it-IT" sz="3000" b="1" dirty="0">
              <a:solidFill>
                <a:schemeClr val="bg1"/>
              </a:solidFill>
            </a:endParaRPr>
          </a:p>
        </p:txBody>
      </p:sp>
      <p:sp>
        <p:nvSpPr>
          <p:cNvPr id="5124" name="CasellaDiTesto 4"/>
          <p:cNvSpPr txBox="1">
            <a:spLocks noChangeArrowheads="1"/>
          </p:cNvSpPr>
          <p:nvPr/>
        </p:nvSpPr>
        <p:spPr bwMode="auto">
          <a:xfrm>
            <a:off x="295275" y="5364163"/>
            <a:ext cx="538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chemeClr val="bg1"/>
                </a:solidFill>
              </a:rPr>
              <a:t>S. </a:t>
            </a:r>
            <a:r>
              <a:rPr lang="it-IT" altLang="it-IT" sz="1800" dirty="0" smtClean="0">
                <a:solidFill>
                  <a:schemeClr val="bg1"/>
                </a:solidFill>
              </a:rPr>
              <a:t>Toncelli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125" name="CasellaDiTesto 5"/>
          <p:cNvSpPr txBox="1">
            <a:spLocks noChangeArrowheads="1"/>
          </p:cNvSpPr>
          <p:nvPr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chemeClr val="bg1"/>
                </a:solidFill>
              </a:rPr>
              <a:t>Pavia, </a:t>
            </a:r>
            <a:r>
              <a:rPr lang="it-IT" altLang="it-IT" sz="1200" dirty="0" smtClean="0">
                <a:solidFill>
                  <a:schemeClr val="bg1"/>
                </a:solidFill>
              </a:rPr>
              <a:t>12 dicembre 2014</a:t>
            </a:r>
            <a:endParaRPr lang="it-IT" alt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295275" y="4679950"/>
            <a:ext cx="5387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solidFill>
                  <a:schemeClr val="bg1"/>
                </a:solidFill>
              </a:rPr>
              <a:t>Grazie dell’attenzione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214313" y="5364163"/>
            <a:ext cx="710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“C’è vero progresso solo quando i vantaggi di una nuova tecnologia diventano per tutti”</a:t>
            </a:r>
          </a:p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 H. Ford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>
          <a:xfrm>
            <a:off x="314325" y="495300"/>
            <a:ext cx="7369175" cy="600075"/>
          </a:xfrm>
        </p:spPr>
        <p:txBody>
          <a:bodyPr/>
          <a:lstStyle/>
          <a:p>
            <a:r>
              <a:rPr lang="en-GB" altLang="it-IT" dirty="0" smtClean="0">
                <a:solidFill>
                  <a:srgbClr val="000090"/>
                </a:solidFill>
              </a:rPr>
              <a:t>Task#7: </a:t>
            </a:r>
            <a:r>
              <a:rPr lang="it-IT" altLang="it-IT" dirty="0">
                <a:solidFill>
                  <a:srgbClr val="000090"/>
                </a:solidFill>
              </a:rPr>
              <a:t>Sistema di controllo</a:t>
            </a:r>
            <a:endParaRPr lang="it-IT" altLang="it-IT" dirty="0" smtClean="0">
              <a:solidFill>
                <a:srgbClr val="000090"/>
              </a:solidFill>
            </a:endParaRPr>
          </a:p>
        </p:txBody>
      </p:sp>
      <p:sp>
        <p:nvSpPr>
          <p:cNvPr id="12290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altLang="it-IT" i="1" dirty="0" smtClean="0">
                <a:solidFill>
                  <a:srgbClr val="000090"/>
                </a:solidFill>
              </a:rPr>
              <a:t>Obiettivo</a:t>
            </a:r>
            <a:r>
              <a:rPr lang="it-IT" altLang="it-IT" dirty="0" smtClean="0">
                <a:solidFill>
                  <a:srgbClr val="000090"/>
                </a:solidFill>
              </a:rPr>
              <a:t>: </a:t>
            </a:r>
            <a:r>
              <a:rPr lang="it-IT" altLang="it-IT" b="0" dirty="0" smtClean="0">
                <a:solidFill>
                  <a:srgbClr val="000090"/>
                </a:solidFill>
              </a:rPr>
              <a:t>progettazione, costruzione, installazione, messa in opera e commissioning dell’ampliamento del sistema di controllo necessari per la HEBT e per la sala sperimentale.</a:t>
            </a:r>
          </a:p>
          <a:p>
            <a:endParaRPr lang="it-IT" altLang="it-IT" i="1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Responsabile CNAO: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</a:t>
            </a:r>
            <a:endParaRPr lang="it-IT" altLang="it-IT" b="0" dirty="0" smtClean="0">
              <a:solidFill>
                <a:srgbClr val="000090"/>
              </a:solidFill>
            </a:endParaRPr>
          </a:p>
          <a:p>
            <a:endParaRPr lang="it-IT" altLang="it-IT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Risorse umane disponibili CNAO:  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Casalegno, S. Toncelli, S. Gioia, S. Foglio</a:t>
            </a:r>
            <a:endParaRPr lang="it-IT" altLang="it-IT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95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1919018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it-IT" b="0" dirty="0" err="1" smtClean="0"/>
              <a:t>Topologia</a:t>
            </a:r>
            <a:r>
              <a:rPr lang="en-US" altLang="it-IT" b="0" dirty="0" smtClean="0"/>
              <a:t> a </a:t>
            </a:r>
            <a:r>
              <a:rPr lang="en-US" altLang="it-IT" b="0" dirty="0" err="1" smtClean="0"/>
              <a:t>stella</a:t>
            </a:r>
            <a:endParaRPr lang="en-US" altLang="it-IT" b="0" dirty="0" smtClean="0"/>
          </a:p>
          <a:p>
            <a:pPr>
              <a:buClr>
                <a:schemeClr val="accent2"/>
              </a:buClr>
            </a:pPr>
            <a:r>
              <a:rPr lang="en-US" altLang="it-IT" b="0" dirty="0" smtClean="0"/>
              <a:t>Link </a:t>
            </a:r>
            <a:r>
              <a:rPr lang="en-US" altLang="it-IT" b="0" dirty="0" err="1" smtClean="0"/>
              <a:t>bidirezionale</a:t>
            </a:r>
            <a:r>
              <a:rPr lang="en-US" altLang="it-IT" b="0" dirty="0" smtClean="0"/>
              <a:t> </a:t>
            </a:r>
          </a:p>
          <a:p>
            <a:pPr>
              <a:buClr>
                <a:schemeClr val="accent2"/>
              </a:buClr>
            </a:pPr>
            <a:r>
              <a:rPr lang="en-US" altLang="it-IT" b="0" dirty="0" err="1" smtClean="0"/>
              <a:t>Fino</a:t>
            </a:r>
            <a:r>
              <a:rPr lang="en-US" altLang="it-IT" b="0" dirty="0" smtClean="0"/>
              <a:t> a 108 </a:t>
            </a:r>
            <a:r>
              <a:rPr lang="en-US" altLang="it-IT" b="0" dirty="0" err="1" smtClean="0"/>
              <a:t>dispositivi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collegati</a:t>
            </a:r>
            <a:r>
              <a:rPr lang="en-US" altLang="it-IT" b="0" dirty="0" smtClean="0"/>
              <a:t> con link in </a:t>
            </a:r>
            <a:r>
              <a:rPr lang="en-US" altLang="it-IT" b="0" dirty="0" err="1" smtClean="0"/>
              <a:t>fibra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ottica</a:t>
            </a:r>
            <a:r>
              <a:rPr lang="en-US" altLang="it-IT" b="0" dirty="0" smtClean="0"/>
              <a:t> e </a:t>
            </a:r>
            <a:r>
              <a:rPr lang="en-US" altLang="it-IT" b="0" dirty="0" err="1" smtClean="0"/>
              <a:t>ricevitori</a:t>
            </a:r>
            <a:r>
              <a:rPr lang="en-US" altLang="it-IT" b="0" dirty="0" smtClean="0"/>
              <a:t> custom </a:t>
            </a:r>
            <a:r>
              <a:rPr lang="en-US" altLang="it-IT" b="0" dirty="0" err="1" smtClean="0"/>
              <a:t>cPCI</a:t>
            </a:r>
            <a:r>
              <a:rPr lang="en-US" altLang="it-IT" b="0" dirty="0" smtClean="0"/>
              <a:t> (100 ns jitter)</a:t>
            </a:r>
          </a:p>
          <a:p>
            <a:pPr>
              <a:buClr>
                <a:schemeClr val="accent2"/>
              </a:buClr>
            </a:pPr>
            <a:endParaRPr lang="en-US" altLang="it-IT" b="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75" y="3343275"/>
            <a:ext cx="648176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936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136496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it-IT" b="0" dirty="0" smtClean="0"/>
              <a:t>custom </a:t>
            </a:r>
            <a:r>
              <a:rPr lang="en-US" altLang="it-IT" b="0" dirty="0" err="1" smtClean="0"/>
              <a:t>cPCI</a:t>
            </a:r>
            <a:r>
              <a:rPr lang="en-US" altLang="it-IT" b="0" dirty="0" smtClean="0"/>
              <a:t> card</a:t>
            </a:r>
          </a:p>
          <a:p>
            <a:pPr>
              <a:buClr>
                <a:schemeClr val="accent2"/>
              </a:buClr>
            </a:pPr>
            <a:r>
              <a:rPr lang="en-US" altLang="it-IT" b="0" dirty="0" smtClean="0"/>
              <a:t>20 digital events (</a:t>
            </a:r>
            <a:r>
              <a:rPr lang="en-US" altLang="it-IT" b="0" dirty="0" err="1" smtClean="0"/>
              <a:t>su</a:t>
            </a:r>
            <a:r>
              <a:rPr lang="en-US" altLang="it-IT" b="0" dirty="0" smtClean="0"/>
              <a:t> 64) </a:t>
            </a:r>
            <a:r>
              <a:rPr lang="en-US" altLang="it-IT" b="0" dirty="0" err="1" smtClean="0"/>
              <a:t>configurabili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sul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pannello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frontale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connettore</a:t>
            </a:r>
            <a:r>
              <a:rPr lang="en-US" altLang="it-IT" b="0" dirty="0" smtClean="0"/>
              <a:t> VHDCI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494" y="3060414"/>
            <a:ext cx="4235031" cy="31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2035834" y="32004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314325" y="4395518"/>
            <a:ext cx="3507177" cy="18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it-IT" b="0" dirty="0" err="1" smtClean="0"/>
              <a:t>Integrazione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diretta</a:t>
            </a:r>
            <a:r>
              <a:rPr lang="en-US" altLang="it-IT" b="0" dirty="0" smtClean="0"/>
              <a:t> in FPGA National instruments: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it-IT" b="0" dirty="0" err="1" smtClean="0"/>
              <a:t>Decodifica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opto-elettrica</a:t>
            </a:r>
            <a:endParaRPr lang="en-US" altLang="it-IT" b="0" dirty="0" smtClean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it-IT" b="0" dirty="0" err="1" smtClean="0"/>
              <a:t>Decodifica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protocollo</a:t>
            </a:r>
            <a:endParaRPr lang="en-US" altLang="it-IT" b="0" dirty="0" smtClean="0"/>
          </a:p>
        </p:txBody>
      </p:sp>
    </p:spTree>
    <p:extLst>
      <p:ext uri="{BB962C8B-B14F-4D97-AF65-F5344CB8AC3E}">
        <p14:creationId xmlns:p14="http://schemas.microsoft.com/office/powerpoint/2010/main" val="165178499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 - Protocollo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3118988" cy="4305300"/>
          </a:xfrm>
        </p:spPr>
        <p:txBody>
          <a:bodyPr/>
          <a:lstStyle/>
          <a:p>
            <a:r>
              <a:rPr lang="it-IT" dirty="0" smtClean="0"/>
              <a:t>Timing frame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Coding: CMI Coded Mark Inversion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“The CMI code is a 1B2B code. Each information bit is coded into two transmission bits. A binary 0 is coded to 01, and a binary 1 is coded alternately to a 00 or a 11”</a:t>
            </a:r>
            <a:endParaRPr lang="it-I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535" y="1781894"/>
            <a:ext cx="6081623" cy="13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858" y="3651579"/>
            <a:ext cx="4686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23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 - Decoder opto-elettrico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Collaborazione CNAO – INFN Pavia Laboratorio Elettronica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Massimo Rossella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Marco Prata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Prototipo HW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40" y="3899139"/>
            <a:ext cx="7470641" cy="2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4801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 - Decoder opto-elettrico</a:t>
            </a:r>
            <a:endParaRPr lang="it-IT" dirty="0"/>
          </a:p>
        </p:txBody>
      </p:sp>
      <p:pic>
        <p:nvPicPr>
          <p:cNvPr id="18434" name="Picture 2" descr="C:\Users\sandro.toncelli\Desktop\New folder (3)\2014-12-05-9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6" y="1095486"/>
            <a:ext cx="4827018" cy="36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180" y="3191759"/>
            <a:ext cx="5561695" cy="30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268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Driver GFD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Generatore Funzioni Digitale</a:t>
            </a:r>
          </a:p>
          <a:p>
            <a:r>
              <a:rPr lang="it-IT" dirty="0" smtClean="0"/>
              <a:t>Fornisce il riferimento all’alimentatore del magnete sincrono con i riferimenti distribuiti dal Timing CNAO</a:t>
            </a:r>
          </a:p>
          <a:p>
            <a:r>
              <a:rPr lang="it-IT" dirty="0" smtClean="0"/>
              <a:t>Rampa: bus parallelo digitale a 18 bit con sampling rate configurabile 10- 40 KHz</a:t>
            </a:r>
          </a:p>
          <a:p>
            <a:r>
              <a:rPr lang="it-IT" dirty="0" smtClean="0"/>
              <a:t>Set point: bus seriale SPI con set value singolo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2447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Driver GFD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4438830" cy="4627712"/>
          </a:xfrm>
        </p:spPr>
        <p:txBody>
          <a:bodyPr/>
          <a:lstStyle/>
          <a:p>
            <a:r>
              <a:rPr lang="it-IT" dirty="0" smtClean="0"/>
              <a:t>Individuato HW di riferimento:  NI sbRIO-9606</a:t>
            </a:r>
          </a:p>
          <a:p>
            <a:r>
              <a:rPr lang="it-IT" dirty="0" smtClean="0"/>
              <a:t>Effettuato ordine dispositivi tramite INFN PV</a:t>
            </a:r>
          </a:p>
          <a:p>
            <a:r>
              <a:rPr lang="it-IT" dirty="0" smtClean="0"/>
              <a:t>Verificata portabilità codice GFD CNAO</a:t>
            </a:r>
            <a:endParaRPr lang="it-IT" dirty="0"/>
          </a:p>
          <a:p>
            <a:r>
              <a:rPr lang="it-IT" dirty="0" smtClean="0"/>
              <a:t>Manca integrazione seconda 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Provato ed al momento scartato Wiznet WIZ820io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Da testare Digi Connect 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Da definire piggyback card</a:t>
            </a: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155" y="2919773"/>
            <a:ext cx="40862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781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338</TotalTime>
  <Words>318</Words>
  <Application>Microsoft Office PowerPoint</Application>
  <PresentationFormat>On-screen Show (4:3)</PresentationFormat>
  <Paragraphs>52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PresentationLoad</vt:lpstr>
      <vt:lpstr>PowerPoint Presentation</vt:lpstr>
      <vt:lpstr>Task#7: Sistema di controllo</vt:lpstr>
      <vt:lpstr>Master timing receiver</vt:lpstr>
      <vt:lpstr>Master timing receiver</vt:lpstr>
      <vt:lpstr>Master timing receiver - Protocollo</vt:lpstr>
      <vt:lpstr>Master timing receiver - Decoder opto-elettrico</vt:lpstr>
      <vt:lpstr>Master timing receiver - Decoder opto-elettrico</vt:lpstr>
      <vt:lpstr>Driver GFD</vt:lpstr>
      <vt:lpstr>Driver GFD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Gerardi Franco</dc:creator>
  <dc:description>PresentationLoad.com</dc:description>
  <cp:lastModifiedBy>Sandro Toncelli</cp:lastModifiedBy>
  <cp:revision>107</cp:revision>
  <dcterms:created xsi:type="dcterms:W3CDTF">2007-11-27T23:54:21Z</dcterms:created>
  <dcterms:modified xsi:type="dcterms:W3CDTF">2014-12-11T15:11:50Z</dcterms:modified>
</cp:coreProperties>
</file>