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8" r:id="rId2"/>
    <p:sldId id="457" r:id="rId3"/>
    <p:sldId id="458" r:id="rId4"/>
    <p:sldId id="459" r:id="rId5"/>
    <p:sldId id="460" r:id="rId6"/>
    <p:sldId id="461" r:id="rId7"/>
    <p:sldId id="446" r:id="rId8"/>
    <p:sldId id="455" r:id="rId9"/>
    <p:sldId id="448" r:id="rId10"/>
    <p:sldId id="456" r:id="rId11"/>
    <p:sldId id="447" r:id="rId12"/>
    <p:sldId id="449" r:id="rId13"/>
    <p:sldId id="450" r:id="rId14"/>
    <p:sldId id="451" r:id="rId15"/>
    <p:sldId id="442" r:id="rId16"/>
    <p:sldId id="443" r:id="rId17"/>
    <p:sldId id="444" r:id="rId18"/>
    <p:sldId id="445" r:id="rId19"/>
    <p:sldId id="452" r:id="rId20"/>
    <p:sldId id="453" r:id="rId21"/>
    <p:sldId id="454" r:id="rId22"/>
  </p:sldIdLst>
  <p:sldSz cx="9144000" cy="6858000" type="screen4x3"/>
  <p:notesSz cx="6642100" cy="9779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 Rounded MT Bold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Darb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6666"/>
    <a:srgbClr val="FF8000"/>
    <a:srgbClr val="FF9A6D"/>
    <a:srgbClr val="FF834E"/>
    <a:srgbClr val="FF9E63"/>
    <a:srgbClr val="C1FFFD"/>
    <a:srgbClr val="B5FF6B"/>
    <a:srgbClr val="66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04" autoAdjust="0"/>
    <p:restoredTop sz="98340" autoAdjust="0"/>
  </p:normalViewPr>
  <p:slideViewPr>
    <p:cSldViewPr>
      <p:cViewPr varScale="1">
        <p:scale>
          <a:sx n="141" d="100"/>
          <a:sy n="141" d="100"/>
        </p:scale>
        <p:origin x="-1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F306205C-AABA-784B-B4BE-E8C10EBEE3EE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6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43225" y="9318625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GB" sz="1200" b="0">
                <a:latin typeface="Arial" pitchFamily="-112" charset="0"/>
              </a:rPr>
              <a:t>Page </a:t>
            </a:r>
            <a:fld id="{14CFEEA8-0008-B147-8886-B11C2F4B1E73}" type="slidenum">
              <a:rPr lang="en-GB" sz="1200" b="0">
                <a:latin typeface="Arial" pitchFamily="-112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GB" sz="1200" b="0">
              <a:latin typeface="Arial" pitchFamily="-112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8663"/>
            <a:ext cx="4891088" cy="3667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44575" y="4641850"/>
            <a:ext cx="4552950" cy="453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Body Text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3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flipV="1">
            <a:off x="2267744" y="1700808"/>
            <a:ext cx="4608512" cy="45719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01585"/>
            <a:ext cx="9180000" cy="261938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122238" y="6511925"/>
            <a:ext cx="2460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800">
                <a:solidFill>
                  <a:schemeClr val="bg1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36675" y="2133600"/>
            <a:ext cx="63325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246938" cy="8382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699792" y="6615311"/>
            <a:ext cx="388843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900" b="1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Hybridization Studies: SU8, Assembly</a:t>
            </a:r>
            <a:endParaRPr lang="en-GB" b="0" dirty="0" smtClean="0">
              <a:latin typeface="Arial" pitchFamily="-112" charset="0"/>
            </a:endParaRPr>
          </a:p>
          <a:p>
            <a:pPr algn="ctr"/>
            <a:endParaRPr lang="en-GB" b="0" dirty="0">
              <a:latin typeface="Arial" pitchFamily="-112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6615311"/>
            <a:ext cx="174727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HVR_CCPD – INFN / 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6516216" y="660273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5  </a:t>
            </a:r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December 2014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25400"/>
            <a:ext cx="2171700" cy="6472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5400"/>
            <a:ext cx="6362700" cy="6472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68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-25400"/>
            <a:ext cx="8129588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79424"/>
            <a:ext cx="9144000" cy="36000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00296"/>
            <a:ext cx="9180000" cy="261937"/>
          </a:xfrm>
          <a:prstGeom prst="rect">
            <a:avLst/>
          </a:prstGeom>
          <a:gradFill rotWithShape="0">
            <a:gsLst>
              <a:gs pos="0">
                <a:srgbClr val="AD6900"/>
              </a:gs>
              <a:gs pos="50000">
                <a:srgbClr val="AD6900">
                  <a:gamma/>
                  <a:tint val="0"/>
                  <a:invGamma/>
                </a:srgbClr>
              </a:gs>
              <a:gs pos="100000">
                <a:srgbClr val="AD69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 Rounded MT Bold" pitchFamily="-112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764704"/>
            <a:ext cx="8686800" cy="568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y"/>
                <a:ea typeface="ＭＳ Ｐゴシック" charset="-128"/>
                <a:cs typeface="Calibry"/>
              </a:rPr>
              <a:t>Click to edit Master text styles</a:t>
            </a:r>
          </a:p>
          <a:p>
            <a:pPr marL="446088" marR="0" lvl="1" indent="-17938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Second level</a:t>
            </a:r>
          </a:p>
          <a:p>
            <a:pPr marL="630238" marR="0" lvl="2" indent="-185738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Third level</a:t>
            </a:r>
          </a:p>
          <a:p>
            <a:pPr marL="896938" marR="0" lvl="3" indent="-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Fourth level</a:t>
            </a:r>
          </a:p>
          <a:p>
            <a:pPr marL="896938" marR="0" lvl="4" indent="2667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Lucida Grande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Fifth level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93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699792" y="6623591"/>
            <a:ext cx="388843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900" b="1" kern="1200" dirty="0" smtClean="0">
                <a:solidFill>
                  <a:schemeClr val="tx1"/>
                </a:solidFill>
                <a:latin typeface="Arial Rounded MT Bold" charset="0"/>
                <a:ea typeface="+mn-ea"/>
                <a:cs typeface="+mn-cs"/>
              </a:rPr>
              <a:t>Hybridization Studies: SU8, Assembly</a:t>
            </a:r>
            <a:endParaRPr lang="en-GB" b="0" dirty="0">
              <a:latin typeface="Arial" pitchFamily="-112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623591"/>
            <a:ext cx="1747272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b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HVR_CCPD – INFN / Genova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Rectangle 9"/>
          <p:cNvSpPr>
            <a:spLocks noChangeArrowheads="1"/>
          </p:cNvSpPr>
          <p:nvPr userDrawn="1"/>
        </p:nvSpPr>
        <p:spPr bwMode="auto">
          <a:xfrm>
            <a:off x="6516216" y="6611015"/>
            <a:ext cx="22129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5 </a:t>
            </a:r>
            <a:r>
              <a:rPr lang="en-GB" b="0" baseline="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December 2014 </a:t>
            </a:r>
            <a:endParaRPr lang="en-GB" b="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8748464" y="6597352"/>
            <a:ext cx="36671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C45F2957-051E-A24C-B871-D43C56CACA10}" type="slidenum">
              <a:rPr lang="en-GB" sz="1200">
                <a:solidFill>
                  <a:schemeClr val="bg1"/>
                </a:solidFill>
                <a:latin typeface="Arial" pitchFamily="-112" charset="0"/>
              </a:rPr>
              <a:pPr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Rounded MT Bold" charset="0"/>
        </a:defRPr>
      </a:lvl9pPr>
    </p:titleStyle>
    <p:bodyStyle>
      <a:lvl1pPr marL="285750" marR="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Tx/>
        <a:buFontTx/>
        <a:buBlip>
          <a:blip r:embed="rId13"/>
        </a:buBlip>
        <a:tabLst/>
        <a:defRPr sz="2000" 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46088" marR="0" indent="-17938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100000"/>
        <a:buFontTx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2pPr>
      <a:lvl3pPr marL="630238" marR="0" indent="-185738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Times" charset="0"/>
        <a:buChar char="•"/>
        <a:tabLst/>
        <a:defRPr>
          <a:solidFill>
            <a:schemeClr val="tx1"/>
          </a:solidFill>
          <a:latin typeface="Arial" charset="0"/>
          <a:ea typeface="ＭＳ Ｐゴシック" charset="-128"/>
        </a:defRPr>
      </a:lvl3pPr>
      <a:lvl4pPr marL="896938" marR="0" indent="-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896938" marR="0" indent="2667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Tx/>
        <a:buSzPct val="100000"/>
        <a:buFont typeface="Lucida Grande"/>
        <a:buChar char="-"/>
        <a:tabLst/>
        <a:defRPr>
          <a:solidFill>
            <a:schemeClr val="tx1"/>
          </a:solidFill>
          <a:latin typeface="Arial" charset="0"/>
          <a:ea typeface="ＭＳ Ｐゴシック" charset="-128"/>
        </a:defRPr>
      </a:lvl5pPr>
      <a:lvl6pPr marL="2038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6pPr>
      <a:lvl7pPr marL="24955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7pPr>
      <a:lvl8pPr marL="2952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8pPr>
      <a:lvl9pPr marL="34099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Monotype Sorts" charset="2"/>
        <a:buChar char=""/>
        <a:defRPr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conferenceDisplay.py?confId=8981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pace.cern.ch/project-INFN-HVR-CCPD/Hybridization/Shared%20Documents/SU8%20on%20FE-I4/14-12-04_Gluing%20QA_V4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8"/>
          <p:cNvSpPr>
            <a:spLocks noChangeArrowheads="1"/>
          </p:cNvSpPr>
          <p:nvPr/>
        </p:nvSpPr>
        <p:spPr bwMode="auto">
          <a:xfrm>
            <a:off x="1835696" y="304800"/>
            <a:ext cx="5616624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0842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827584" y="188640"/>
            <a:ext cx="8064896" cy="762000"/>
          </a:xfrm>
        </p:spPr>
        <p:txBody>
          <a:bodyPr/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Hybridization Studies: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SU8</a:t>
            </a:r>
            <a:r>
              <a:rPr lang="en-GB" sz="4000" dirty="0"/>
              <a:t>, Assembly</a:t>
            </a:r>
            <a:endParaRPr lang="en-GB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4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800" dirty="0" smtClean="0">
              <a:solidFill>
                <a:schemeClr val="hlink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>HV/HR-CMOS Genova Meeting</a:t>
            </a:r>
            <a:endParaRPr lang="en-GB" i="0" dirty="0" smtClean="0">
              <a:solidFill>
                <a:schemeClr val="bg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i="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>5 </a:t>
            </a:r>
            <a:r>
              <a:rPr lang="en-GB" i="0" dirty="0" smtClean="0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rPr>
              <a:t>December 2014 </a:t>
            </a:r>
            <a:endParaRPr lang="en-GB" i="0" dirty="0" smtClean="0">
              <a:solidFill>
                <a:schemeClr val="bg2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r>
              <a:rPr lang="en-GB" b="1" dirty="0" smtClean="0">
                <a:ea typeface="ＭＳ Ｐゴシック" pitchFamily="-112" charset="-128"/>
                <a:cs typeface="ＭＳ Ｐゴシック" pitchFamily="-112" charset="-128"/>
              </a:rPr>
              <a:t>Alessandro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GB" b="1" dirty="0" smtClean="0">
                <a:ea typeface="ＭＳ Ｐゴシック" pitchFamily="-112" charset="-128"/>
                <a:cs typeface="ＭＳ Ｐゴシック" pitchFamily="-112" charset="-128"/>
              </a:rPr>
              <a:t>Andrea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GB" dirty="0" err="1" smtClean="0">
                <a:ea typeface="ＭＳ Ｐゴシック" pitchFamily="-112" charset="-128"/>
                <a:cs typeface="ＭＳ Ｐゴシック" pitchFamily="-112" charset="-128"/>
              </a:rPr>
              <a:t>Ettore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, Giuseppe, Michele, </a:t>
            </a:r>
            <a:r>
              <a:rPr lang="en-GB" b="1" dirty="0" err="1" smtClean="0">
                <a:ea typeface="ＭＳ Ｐゴシック" pitchFamily="-112" charset="-128"/>
                <a:cs typeface="ＭＳ Ｐゴシック" pitchFamily="-112" charset="-128"/>
              </a:rPr>
              <a:t>Nanni</a:t>
            </a:r>
            <a:r>
              <a:rPr lang="en-GB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GB" b="1" dirty="0" err="1" smtClean="0">
                <a:ea typeface="ＭＳ Ｐゴシック" pitchFamily="-112" charset="-128"/>
                <a:cs typeface="ＭＳ Ｐゴシック" pitchFamily="-112" charset="-128"/>
              </a:rPr>
              <a:t>Valentina</a:t>
            </a:r>
            <a:endParaRPr lang="en-GB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400" dirty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r>
              <a:rPr lang="en-GB" sz="1400" dirty="0" err="1" smtClean="0">
                <a:ea typeface="ＭＳ Ｐゴシック" pitchFamily="-112" charset="-128"/>
                <a:cs typeface="ＭＳ Ｐゴシック" pitchFamily="-112" charset="-128"/>
              </a:rPr>
              <a:t>Indico</a:t>
            </a:r>
            <a:r>
              <a:rPr lang="en-GB" sz="1400" dirty="0" smtClean="0">
                <a:ea typeface="ＭＳ Ｐゴシック" pitchFamily="-112" charset="-128"/>
                <a:cs typeface="ＭＳ Ｐゴシック" pitchFamily="-112" charset="-128"/>
              </a:rPr>
              <a:t>: </a:t>
            </a:r>
          </a:p>
          <a:p>
            <a:pPr algn="l">
              <a:tabLst>
                <a:tab pos="379413" algn="l"/>
              </a:tabLst>
              <a:defRPr/>
            </a:pPr>
            <a:r>
              <a:rPr lang="en-GB" sz="1400" dirty="0">
                <a:ea typeface="ＭＳ Ｐゴシック" pitchFamily="-112" charset="-128"/>
                <a:cs typeface="ＭＳ Ｐゴシック" pitchFamily="-112" charset="-128"/>
                <a:hlinkClick r:id="rId3"/>
              </a:rPr>
              <a:t>https://agenda.infn.it/conferenceDisplay.py?confId=</a:t>
            </a:r>
            <a:r>
              <a:rPr lang="en-GB" sz="1400" dirty="0" smtClean="0">
                <a:ea typeface="ＭＳ Ｐゴシック" pitchFamily="-112" charset="-128"/>
                <a:cs typeface="ＭＳ Ｐゴシック" pitchFamily="-112" charset="-128"/>
                <a:hlinkClick r:id="rId3"/>
              </a:rPr>
              <a:t>8981</a:t>
            </a:r>
            <a:endParaRPr lang="en-GB" sz="1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400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tabLst>
                <a:tab pos="379413" algn="l"/>
              </a:tabLst>
              <a:defRPr/>
            </a:pPr>
            <a:endParaRPr lang="en-GB" sz="1600" dirty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GB" sz="1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algn="l">
              <a:tabLst>
                <a:tab pos="379413" algn="l"/>
              </a:tabLst>
              <a:defRPr/>
            </a:pPr>
            <a:endParaRPr lang="en-US" sz="1200" u="sng" dirty="0" smtClean="0"/>
          </a:p>
        </p:txBody>
      </p:sp>
      <p:pic>
        <p:nvPicPr>
          <p:cNvPr id="5" name="Picture 4" descr="HVR-CCPD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35964"/>
            <a:ext cx="2011358" cy="1017172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6985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3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Fineplace</a:t>
            </a:r>
            <a:r>
              <a:rPr lang="en-GB" dirty="0" smtClean="0"/>
              <a:t> 96 Head 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</a:t>
            </a:r>
            <a:endParaRPr lang="en-GB" dirty="0"/>
          </a:p>
        </p:txBody>
      </p:sp>
      <p:pic>
        <p:nvPicPr>
          <p:cNvPr id="5" name="Picture 4" descr="flip chip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/>
          <a:stretch/>
        </p:blipFill>
        <p:spPr>
          <a:xfrm>
            <a:off x="0" y="685196"/>
            <a:ext cx="9144000" cy="5912156"/>
          </a:xfrm>
          <a:prstGeom prst="rect">
            <a:avLst/>
          </a:prstGeom>
        </p:spPr>
      </p:pic>
      <p:pic>
        <p:nvPicPr>
          <p:cNvPr id="6" name="Picture 5" descr="testina flip chi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 t="10632" r="35675" b="29102"/>
          <a:stretch/>
        </p:blipFill>
        <p:spPr>
          <a:xfrm>
            <a:off x="6222840" y="2708920"/>
            <a:ext cx="2410029" cy="34857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372200" y="4077072"/>
            <a:ext cx="1008112" cy="432048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51920" y="3861048"/>
            <a:ext cx="25699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solidFill>
                  <a:schemeClr val="bg1"/>
                </a:solidFill>
              </a:rPr>
              <a:t>Added plate</a:t>
            </a:r>
            <a:r>
              <a:rPr lang="en-GB" sz="1400" dirty="0" smtClean="0">
                <a:solidFill>
                  <a:schemeClr val="bg1"/>
                </a:solidFill>
              </a:rPr>
              <a:t> (zoom in).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Total thickness 0.5 mm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Hole (</a:t>
            </a:r>
            <a:r>
              <a:rPr lang="en-GB" sz="1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f </a:t>
            </a:r>
            <a:r>
              <a:rPr lang="en-GB" sz="1400" b="0" dirty="0" smtClean="0">
                <a:solidFill>
                  <a:schemeClr val="bg1"/>
                </a:solidFill>
                <a:latin typeface="Calibri"/>
                <a:cs typeface="Calibri"/>
              </a:rPr>
              <a:t>= 0.5mm) </a:t>
            </a:r>
            <a:r>
              <a:rPr lang="en-GB" sz="1400" dirty="0" smtClean="0">
                <a:solidFill>
                  <a:schemeClr val="bg1"/>
                </a:solidFill>
              </a:rPr>
              <a:t>for vacuum  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aspiration of HV2FEI4 </a:t>
            </a:r>
            <a:r>
              <a:rPr lang="en-GB" sz="1400" dirty="0" smtClean="0">
                <a:solidFill>
                  <a:schemeClr val="bg1"/>
                </a:solidFill>
              </a:rPr>
              <a:t>chip</a:t>
            </a:r>
          </a:p>
          <a:p>
            <a:endParaRPr lang="en-GB" sz="1400" dirty="0">
              <a:solidFill>
                <a:schemeClr val="bg1"/>
              </a:solidFill>
              <a:latin typeface="Symbol" charset="2"/>
              <a:cs typeface="Symbol" charset="2"/>
            </a:endParaRPr>
          </a:p>
          <a:p>
            <a:r>
              <a:rPr lang="en-GB" sz="1400" b="0" dirty="0" smtClean="0">
                <a:solidFill>
                  <a:schemeClr val="bg1"/>
                </a:solidFill>
                <a:latin typeface="Calibri"/>
                <a:cs typeface="Calibri"/>
              </a:rPr>
              <a:t>In machining using invar</a:t>
            </a:r>
            <a:endParaRPr lang="en-GB" sz="1400" b="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1772816"/>
            <a:ext cx="1321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solidFill>
                  <a:schemeClr val="bg1"/>
                </a:solidFill>
              </a:rPr>
              <a:t>Head + plate</a:t>
            </a:r>
            <a:r>
              <a:rPr lang="en-GB" sz="1400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475656" y="1988840"/>
            <a:ext cx="1872208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788024" y="1052736"/>
            <a:ext cx="646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solidFill>
                  <a:schemeClr val="bg1"/>
                </a:solidFill>
              </a:rPr>
              <a:t>Head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8064" y="2132856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 smtClean="0">
                <a:solidFill>
                  <a:schemeClr val="bg1"/>
                </a:solidFill>
              </a:rPr>
              <a:t>Plate seen from back side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8" name="Curved Left Arrow 27"/>
          <p:cNvSpPr/>
          <p:nvPr/>
        </p:nvSpPr>
        <p:spPr bwMode="auto">
          <a:xfrm>
            <a:off x="4860032" y="1916832"/>
            <a:ext cx="216024" cy="360040"/>
          </a:xfrm>
          <a:prstGeom prst="curvedLeftArrow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7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-bottom-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Bump Pad Alignment</a:t>
            </a:r>
            <a:endParaRPr lang="en-GB" dirty="0"/>
          </a:p>
        </p:txBody>
      </p:sp>
      <p:graphicFrame>
        <p:nvGraphicFramePr>
          <p:cNvPr id="6" name="Conten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612105"/>
              </p:ext>
            </p:extLst>
          </p:nvPr>
        </p:nvGraphicFramePr>
        <p:xfrm>
          <a:off x="6695729" y="1052736"/>
          <a:ext cx="2268761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4011"/>
                <a:gridCol w="778496"/>
                <a:gridCol w="7562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/>
                          <a:cs typeface="Calibri"/>
                        </a:rPr>
                        <a:t>Steps: glass to FEI-4</a:t>
                      </a:r>
                      <a:endParaRPr lang="en-GB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Left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Right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Top</a:t>
                      </a:r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310.50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309.06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Bottom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310.06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309.16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2987824" y="2132856"/>
            <a:ext cx="504056" cy="504056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491880" y="2492896"/>
            <a:ext cx="2376265" cy="108012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868144" y="3429000"/>
            <a:ext cx="1944216" cy="43088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0" dirty="0" smtClean="0"/>
              <a:t>Very good alignment over the whole chip area</a:t>
            </a:r>
            <a:endParaRPr lang="en-GB" sz="11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4941168"/>
            <a:ext cx="2592288" cy="1384995"/>
          </a:xfrm>
          <a:prstGeom prst="rect">
            <a:avLst/>
          </a:prstGeom>
          <a:solidFill>
            <a:srgbClr val="FFFFFF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50" b="0" u="sng" dirty="0" smtClean="0">
                <a:latin typeface="Calibri"/>
                <a:cs typeface="Calibri"/>
              </a:rPr>
              <a:t>Note</a:t>
            </a:r>
            <a:r>
              <a:rPr lang="en-GB" sz="1050" b="0" dirty="0" smtClean="0">
                <a:latin typeface="Calibri"/>
                <a:cs typeface="Calibri"/>
              </a:rPr>
              <a:t> on “bubble-structures”</a:t>
            </a:r>
          </a:p>
          <a:p>
            <a:r>
              <a:rPr lang="en-GB" sz="1050" b="0" dirty="0" smtClean="0">
                <a:latin typeface="Calibri"/>
                <a:cs typeface="Calibri"/>
              </a:rPr>
              <a:t>Probably some contamination of the </a:t>
            </a:r>
            <a:r>
              <a:rPr lang="en-GB" sz="1050" b="0" dirty="0" err="1" smtClean="0">
                <a:latin typeface="Calibri"/>
                <a:cs typeface="Calibri"/>
              </a:rPr>
              <a:t>EpoTEK</a:t>
            </a:r>
            <a:r>
              <a:rPr lang="en-GB" sz="1050" b="0" dirty="0" smtClean="0">
                <a:latin typeface="Calibri"/>
                <a:cs typeface="Calibri"/>
              </a:rPr>
              <a:t> 301-2 with alcohol isopropyl used for cleaning before gluing </a:t>
            </a:r>
          </a:p>
          <a:p>
            <a:endParaRPr lang="en-GB" sz="1050" b="0" dirty="0" smtClean="0">
              <a:latin typeface="Calibri"/>
              <a:cs typeface="Calibri"/>
            </a:endParaRPr>
          </a:p>
          <a:p>
            <a:r>
              <a:rPr lang="en-GB" sz="1050" b="0" dirty="0" smtClean="0">
                <a:latin typeface="Calibri"/>
                <a:cs typeface="Calibri"/>
              </a:rPr>
              <a:t>Tested again, better </a:t>
            </a:r>
            <a:r>
              <a:rPr lang="en-GB" sz="1050" b="0" dirty="0">
                <a:latin typeface="Calibri"/>
                <a:cs typeface="Calibri"/>
              </a:rPr>
              <a:t>drying, </a:t>
            </a:r>
            <a:r>
              <a:rPr lang="en-GB" sz="1050" b="0" dirty="0" smtClean="0">
                <a:latin typeface="Calibri"/>
                <a:cs typeface="Calibri"/>
              </a:rPr>
              <a:t>with another glass on same FE-I4 chip: no issues - see next slide</a:t>
            </a:r>
            <a:endParaRPr lang="en-GB" sz="105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99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ds</a:t>
            </a:r>
            <a:endParaRPr lang="en-GB" dirty="0"/>
          </a:p>
        </p:txBody>
      </p:sp>
      <p:pic>
        <p:nvPicPr>
          <p:cNvPr id="4" name="Picture 3" descr="Pic3_5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4" name="Picture 3" descr="Pic4_175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-36512" y="3212976"/>
            <a:ext cx="1080120" cy="72008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6" name="Straight Arrow Connector 5"/>
          <p:cNvCxnSpPr>
            <a:endCxn id="5" idx="5"/>
          </p:cNvCxnSpPr>
          <p:nvPr/>
        </p:nvCxnSpPr>
        <p:spPr bwMode="auto">
          <a:xfrm flipH="1" flipV="1">
            <a:off x="885428" y="3827603"/>
            <a:ext cx="1022276" cy="82553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907704" y="4509120"/>
            <a:ext cx="1512168" cy="2308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Glue on top of the glass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4941168"/>
            <a:ext cx="2592288" cy="1384995"/>
          </a:xfrm>
          <a:prstGeom prst="rect">
            <a:avLst/>
          </a:prstGeom>
          <a:solidFill>
            <a:srgbClr val="FFFFFF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050" b="0" u="sng" dirty="0" smtClean="0">
                <a:latin typeface="Calibri"/>
                <a:cs typeface="Calibri"/>
              </a:rPr>
              <a:t>Note</a:t>
            </a:r>
          </a:p>
          <a:p>
            <a:endParaRPr lang="en-GB" sz="1050" b="0" dirty="0" smtClean="0">
              <a:latin typeface="Calibri"/>
              <a:cs typeface="Calibri"/>
            </a:endParaRPr>
          </a:p>
          <a:p>
            <a:r>
              <a:rPr lang="en-GB" sz="1050" b="0" dirty="0" smtClean="0">
                <a:latin typeface="Calibri"/>
                <a:cs typeface="Calibri"/>
              </a:rPr>
              <a:t>Glass applied without additional pressure than weight.</a:t>
            </a:r>
          </a:p>
          <a:p>
            <a:endParaRPr lang="en-GB" sz="1050" b="0" dirty="0">
              <a:latin typeface="Calibri"/>
              <a:cs typeface="Calibri"/>
            </a:endParaRPr>
          </a:p>
          <a:p>
            <a:r>
              <a:rPr lang="en-GB" sz="1050" b="0" dirty="0" smtClean="0">
                <a:latin typeface="Calibri"/>
                <a:cs typeface="Calibri"/>
              </a:rPr>
              <a:t>Cured at 50ºC in the </a:t>
            </a:r>
            <a:r>
              <a:rPr lang="en-GB" sz="1050" b="0" dirty="0" err="1" smtClean="0">
                <a:latin typeface="Calibri"/>
                <a:cs typeface="Calibri"/>
              </a:rPr>
              <a:t>owen</a:t>
            </a:r>
            <a:endParaRPr lang="en-GB" sz="1050" b="0" dirty="0" smtClean="0">
              <a:latin typeface="Calibri"/>
              <a:cs typeface="Calibri"/>
            </a:endParaRPr>
          </a:p>
          <a:p>
            <a:endParaRPr lang="en-GB" sz="1050" b="0" dirty="0">
              <a:latin typeface="Calibri"/>
              <a:cs typeface="Calibri"/>
            </a:endParaRPr>
          </a:p>
          <a:p>
            <a:r>
              <a:rPr lang="en-GB" sz="1050" b="0" dirty="0" smtClean="0">
                <a:latin typeface="Calibri"/>
                <a:cs typeface="Calibri"/>
              </a:rPr>
              <a:t>No bubbles visible between glass and FE-I4. </a:t>
            </a:r>
            <a:endParaRPr lang="en-GB" sz="1050" b="0" dirty="0"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508104" y="2564904"/>
            <a:ext cx="936104" cy="5760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131840" y="2564904"/>
            <a:ext cx="3312368" cy="295232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16216" y="2420888"/>
            <a:ext cx="1080120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latin typeface="Calibri"/>
                <a:cs typeface="Calibri"/>
              </a:rPr>
              <a:t>SU-8 columns</a:t>
            </a:r>
            <a:endParaRPr lang="en-GB" sz="12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66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Gluing and Aligning Process of G2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Process steps:</a:t>
            </a:r>
          </a:p>
          <a:p>
            <a:pPr lvl="1"/>
            <a:r>
              <a:rPr lang="en-GB" dirty="0" err="1" smtClean="0">
                <a:latin typeface="Calibri"/>
                <a:cs typeface="Calibri"/>
              </a:rPr>
              <a:t>Kapton</a:t>
            </a:r>
            <a:r>
              <a:rPr lang="en-GB" dirty="0" smtClean="0">
                <a:latin typeface="Calibri"/>
                <a:cs typeface="Calibri"/>
              </a:rPr>
              <a:t> tape attached on the back side of G2 (about 1 mm side extending chip dimension)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G2 aligned to FE-I4 using the added brass plate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0.4 µl of </a:t>
            </a:r>
            <a:r>
              <a:rPr lang="en-GB" dirty="0" err="1" smtClean="0">
                <a:latin typeface="Calibri"/>
                <a:cs typeface="Calibri"/>
              </a:rPr>
              <a:t>EpoTEK</a:t>
            </a:r>
            <a:r>
              <a:rPr lang="en-GB" dirty="0" smtClean="0">
                <a:latin typeface="Calibri"/>
                <a:cs typeface="Calibri"/>
              </a:rPr>
              <a:t> 301-2 applied with micropipette to FE-I4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Applied pressure (2kg) and 50ºC for the whole weekend (Fri 27/11 to Mon 1/12)</a:t>
            </a:r>
          </a:p>
          <a:p>
            <a:pPr lvl="1"/>
            <a:r>
              <a:rPr lang="en-GB" dirty="0" err="1" smtClean="0">
                <a:latin typeface="Calibri"/>
                <a:cs typeface="Calibri"/>
              </a:rPr>
              <a:t>Kapton</a:t>
            </a:r>
            <a:r>
              <a:rPr lang="en-GB" dirty="0" smtClean="0">
                <a:latin typeface="Calibri"/>
                <a:cs typeface="Calibri"/>
              </a:rPr>
              <a:t> removed from 4 corners (&lt;&lt; 1 mm</a:t>
            </a:r>
            <a:r>
              <a:rPr lang="en-GB" baseline="30000" dirty="0" smtClean="0">
                <a:latin typeface="Calibri"/>
                <a:cs typeface="Calibri"/>
              </a:rPr>
              <a:t>2</a:t>
            </a:r>
            <a:r>
              <a:rPr lang="en-GB" dirty="0" smtClean="0">
                <a:latin typeface="Calibri"/>
                <a:cs typeface="Calibri"/>
              </a:rPr>
              <a:t> per corner) and step height to FE-I4 measured</a:t>
            </a:r>
          </a:p>
          <a:p>
            <a:pPr lvl="1"/>
            <a:r>
              <a:rPr lang="en-GB" dirty="0" err="1" smtClean="0">
                <a:latin typeface="Calibri"/>
                <a:cs typeface="Calibri"/>
              </a:rPr>
              <a:t>Kapton</a:t>
            </a:r>
            <a:r>
              <a:rPr lang="en-GB" dirty="0" smtClean="0">
                <a:latin typeface="Calibri"/>
                <a:cs typeface="Calibri"/>
              </a:rPr>
              <a:t> fully removed and step height in the same corners measured again. Measurements match within 250 nm.</a:t>
            </a:r>
          </a:p>
          <a:p>
            <a:r>
              <a:rPr lang="en-GB" u="sng" dirty="0" smtClean="0">
                <a:latin typeface="Calibri"/>
                <a:cs typeface="Calibri"/>
              </a:rPr>
              <a:t>Comments</a:t>
            </a:r>
            <a:r>
              <a:rPr lang="en-GB" dirty="0" smtClean="0">
                <a:latin typeface="Calibri"/>
                <a:cs typeface="Calibri"/>
              </a:rPr>
              <a:t>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We consider that the chip is aligned in XY, since the same process was done with several glasses with bumps providing repetitive results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Column heights we measured in a range of 250 </a:t>
            </a:r>
            <a:r>
              <a:rPr lang="en-GB" dirty="0" smtClean="0">
                <a:latin typeface="Calibri"/>
                <a:cs typeface="Calibri"/>
              </a:rPr>
              <a:t>nm </a:t>
            </a:r>
            <a:r>
              <a:rPr lang="en-GB" dirty="0" smtClean="0">
                <a:latin typeface="Calibri"/>
                <a:cs typeface="Calibri"/>
              </a:rPr>
              <a:t>(between tallest and shortest)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Next slides we bring measures of the step between G1 back to FE-I4…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85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</a:t>
            </a:r>
            <a:endParaRPr lang="en-GB" dirty="0"/>
          </a:p>
        </p:txBody>
      </p:sp>
      <p:pic>
        <p:nvPicPr>
          <p:cNvPr id="4" name="Picture 3" descr="Pic1_1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517232"/>
            <a:ext cx="4013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SU8 Column: 225 (</a:t>
            </a:r>
            <a:r>
              <a:rPr lang="en-GB" sz="2000" b="0" dirty="0" smtClean="0">
                <a:solidFill>
                  <a:schemeClr val="accent1"/>
                </a:solidFill>
                <a:latin typeface="Calibri"/>
                <a:ea typeface="Wingdings"/>
                <a:cs typeface="Calibri"/>
                <a:sym typeface="Wingdings"/>
              </a:rPr>
              <a:t></a:t>
            </a:r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) x 200 (</a:t>
            </a:r>
            <a:r>
              <a:rPr lang="en-GB" sz="2000" b="0" dirty="0" smtClean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) µm</a:t>
            </a:r>
            <a:r>
              <a:rPr lang="en-GB" sz="2000" b="0" baseline="30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endParaRPr lang="en-GB" sz="2000" b="0" baseline="30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95736" y="5949280"/>
            <a:ext cx="360040" cy="50405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3" name="TextBox 12"/>
          <p:cNvSpPr txBox="1"/>
          <p:nvPr/>
        </p:nvSpPr>
        <p:spPr>
          <a:xfrm>
            <a:off x="1331640" y="332656"/>
            <a:ext cx="205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HV2FEI4 (G2) chip</a:t>
            </a:r>
            <a:endParaRPr lang="en-GB" sz="2000" b="0" baseline="30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5653697"/>
            <a:ext cx="193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FE-I4B </a:t>
            </a:r>
          </a:p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Wafer: VTBA96H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Die: 44</a:t>
            </a:r>
          </a:p>
        </p:txBody>
      </p:sp>
    </p:spTree>
    <p:extLst>
      <p:ext uri="{BB962C8B-B14F-4D97-AF65-F5344CB8AC3E}">
        <p14:creationId xmlns:p14="http://schemas.microsoft.com/office/powerpoint/2010/main" val="79737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sd</a:t>
            </a:r>
            <a:endParaRPr lang="en-GB" dirty="0"/>
          </a:p>
        </p:txBody>
      </p:sp>
      <p:pic>
        <p:nvPicPr>
          <p:cNvPr id="4" name="Picture 3" descr="Pic2Compose_100x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204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FE-I4B – back side</a:t>
            </a:r>
            <a:endParaRPr lang="en-GB" sz="2000" b="0" baseline="30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445224"/>
            <a:ext cx="310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G2 pads are clean from glue</a:t>
            </a:r>
            <a:endParaRPr lang="en-GB" sz="2000" b="0" baseline="30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22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sd</a:t>
            </a:r>
            <a:endParaRPr lang="en-GB" dirty="0"/>
          </a:p>
        </p:txBody>
      </p:sp>
      <p:pic>
        <p:nvPicPr>
          <p:cNvPr id="4" name="Picture 3" descr="Pic3_5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084168" y="188640"/>
            <a:ext cx="0" cy="6408712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004048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590909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67744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1547664" y="188640"/>
            <a:ext cx="72008" cy="648072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0" name="TextBox 19"/>
          <p:cNvSpPr txBox="1"/>
          <p:nvPr/>
        </p:nvSpPr>
        <p:spPr>
          <a:xfrm rot="5400000">
            <a:off x="5855948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Scan 1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4807766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Scan 2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407676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Scan 3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2071462" y="2872678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Scan 4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351382" y="286513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Scan 5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aphicFrame>
        <p:nvGraphicFramePr>
          <p:cNvPr id="25" name="Conten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037836"/>
              </p:ext>
            </p:extLst>
          </p:nvPr>
        </p:nvGraphicFramePr>
        <p:xfrm>
          <a:off x="6695729" y="1052736"/>
          <a:ext cx="2268761" cy="243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4011"/>
                <a:gridCol w="778496"/>
                <a:gridCol w="756254"/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Side A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Side B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</a:t>
                      </a:r>
                      <a:r>
                        <a:rPr lang="en-GB" sz="1400" baseline="0" dirty="0" smtClean="0">
                          <a:latin typeface="Calibri"/>
                          <a:cs typeface="Calibri"/>
                        </a:rPr>
                        <a:t> 1</a:t>
                      </a:r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254.40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257.04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257.91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257.83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257.55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255.97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257.23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23928" y="16288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Side A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9333" y="436510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Side B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64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-25400"/>
            <a:ext cx="3543052" cy="531813"/>
          </a:xfrm>
        </p:spPr>
        <p:txBody>
          <a:bodyPr/>
          <a:lstStyle/>
          <a:p>
            <a:r>
              <a:rPr lang="en-GB" dirty="0" smtClean="0"/>
              <a:t>G2 Backside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3888432" cy="568483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GB" sz="1800" dirty="0" smtClean="0">
                <a:latin typeface="Calibri"/>
                <a:cs typeface="Calibri"/>
              </a:rPr>
              <a:t>G2 backside has some bowing</a:t>
            </a:r>
          </a:p>
          <a:p>
            <a:pPr>
              <a:buFont typeface="Arial"/>
              <a:buChar char="•"/>
            </a:pPr>
            <a:r>
              <a:rPr lang="en-GB" sz="1800" dirty="0" smtClean="0">
                <a:latin typeface="Calibri"/>
                <a:cs typeface="Calibri"/>
              </a:rPr>
              <a:t>Non known if it is thickness variation or chip bow.</a:t>
            </a:r>
          </a:p>
          <a:p>
            <a:pPr>
              <a:buFont typeface="Arial"/>
              <a:buChar char="•"/>
            </a:pPr>
            <a:r>
              <a:rPr lang="en-GB" sz="1800" dirty="0" smtClean="0">
                <a:latin typeface="Calibri"/>
                <a:cs typeface="Calibri"/>
              </a:rPr>
              <a:t>1</a:t>
            </a:r>
            <a:r>
              <a:rPr lang="en-GB" sz="1800" baseline="30000" dirty="0" smtClean="0">
                <a:latin typeface="Calibri"/>
                <a:cs typeface="Calibri"/>
              </a:rPr>
              <a:t>st</a:t>
            </a:r>
            <a:r>
              <a:rPr lang="en-GB" sz="1800" dirty="0" smtClean="0">
                <a:latin typeface="Calibri"/>
                <a:cs typeface="Calibri"/>
              </a:rPr>
              <a:t> scan corresponds to where the minimum in step high is seen</a:t>
            </a:r>
          </a:p>
          <a:p>
            <a:pPr>
              <a:buFont typeface="Arial"/>
              <a:buChar char="•"/>
            </a:pPr>
            <a:endParaRPr lang="en-GB" sz="18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 dirty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GB" sz="18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GB" sz="1800" dirty="0" smtClean="0"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1800" dirty="0" smtClean="0">
                <a:latin typeface="Calibri"/>
                <a:cs typeface="Calibri"/>
              </a:rPr>
              <a:t>Suspect that there is some waviness on the backside of the G2 chip coming from wafer thinning (see profiles and photo) – probably better uniformity on front side.</a:t>
            </a:r>
          </a:p>
          <a:p>
            <a:pPr lvl="1">
              <a:buFont typeface="Arial"/>
              <a:buChar char="•"/>
            </a:pPr>
            <a:r>
              <a:rPr lang="en-GB" sz="1600" dirty="0" smtClean="0">
                <a:latin typeface="Calibri"/>
                <a:cs typeface="Calibri"/>
              </a:rPr>
              <a:t>Next assembly </a:t>
            </a:r>
            <a:r>
              <a:rPr lang="en-GB" sz="1600" dirty="0">
                <a:latin typeface="Calibri"/>
                <a:cs typeface="Calibri"/>
              </a:rPr>
              <a:t>study both surfaces before gluing and </a:t>
            </a:r>
            <a:r>
              <a:rPr lang="en-GB" sz="1600" dirty="0" smtClean="0">
                <a:latin typeface="Calibri"/>
                <a:cs typeface="Calibri"/>
              </a:rPr>
              <a:t>see, if any correlation exists after gluing</a:t>
            </a:r>
            <a:endParaRPr lang="en-GB" sz="1600" dirty="0">
              <a:latin typeface="Calibri"/>
              <a:cs typeface="Calibri"/>
            </a:endParaRPr>
          </a:p>
        </p:txBody>
      </p:sp>
      <p:pic>
        <p:nvPicPr>
          <p:cNvPr id="4" name="Picture 3" descr="G2_scan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49779" r="2114" b="29994"/>
          <a:stretch/>
        </p:blipFill>
        <p:spPr>
          <a:xfrm>
            <a:off x="4074013" y="-27384"/>
            <a:ext cx="4674451" cy="1387138"/>
          </a:xfrm>
          <a:prstGeom prst="rect">
            <a:avLst/>
          </a:prstGeom>
        </p:spPr>
      </p:pic>
      <p:pic>
        <p:nvPicPr>
          <p:cNvPr id="5" name="Picture 4" descr="G2_scan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49385" r="2114" b="29469"/>
          <a:stretch/>
        </p:blipFill>
        <p:spPr>
          <a:xfrm>
            <a:off x="4056000" y="1268760"/>
            <a:ext cx="4692464" cy="1450189"/>
          </a:xfrm>
          <a:prstGeom prst="rect">
            <a:avLst/>
          </a:prstGeom>
        </p:spPr>
      </p:pic>
      <p:pic>
        <p:nvPicPr>
          <p:cNvPr id="7" name="Picture 6" descr="G2_scan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3" b="5565"/>
          <a:stretch/>
        </p:blipFill>
        <p:spPr>
          <a:xfrm>
            <a:off x="3995936" y="2564904"/>
            <a:ext cx="4846211" cy="1423168"/>
          </a:xfrm>
          <a:prstGeom prst="rect">
            <a:avLst/>
          </a:prstGeom>
        </p:spPr>
      </p:pic>
      <p:pic>
        <p:nvPicPr>
          <p:cNvPr id="8" name="Picture 7" descr="G2_scan4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4" b="5040"/>
          <a:stretch/>
        </p:blipFill>
        <p:spPr>
          <a:xfrm>
            <a:off x="3995936" y="3861048"/>
            <a:ext cx="4846211" cy="1450189"/>
          </a:xfrm>
          <a:prstGeom prst="rect">
            <a:avLst/>
          </a:prstGeom>
        </p:spPr>
      </p:pic>
      <p:pic>
        <p:nvPicPr>
          <p:cNvPr id="9" name="Picture 8" descr="G2_scan5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6" b="29732"/>
          <a:stretch/>
        </p:blipFill>
        <p:spPr>
          <a:xfrm>
            <a:off x="3995936" y="5174183"/>
            <a:ext cx="4846211" cy="1423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188640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Scan 1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51672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Scan 2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2812866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Scan 3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4077072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Scan 4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5373216"/>
            <a:ext cx="856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FF0000"/>
                </a:solidFill>
                <a:latin typeface="Calibri"/>
                <a:cs typeface="Calibri"/>
              </a:rPr>
              <a:t>Scan 5</a:t>
            </a:r>
            <a:endParaRPr lang="en-GB" sz="2000" b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46170" y="564649"/>
            <a:ext cx="504056" cy="504056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graphicFrame>
        <p:nvGraphicFramePr>
          <p:cNvPr id="17" name="Conten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798558"/>
              </p:ext>
            </p:extLst>
          </p:nvPr>
        </p:nvGraphicFramePr>
        <p:xfrm>
          <a:off x="611560" y="2132856"/>
          <a:ext cx="324036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080"/>
                <a:gridCol w="1224136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Side A</a:t>
                      </a:r>
                      <a:r>
                        <a:rPr lang="en-GB" sz="16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600" dirty="0" smtClean="0">
                          <a:latin typeface="Calibri"/>
                          <a:cs typeface="Calibri"/>
                        </a:rPr>
                        <a:t>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Side B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</a:t>
                      </a:r>
                      <a:r>
                        <a:rPr lang="en-GB" sz="1400" baseline="0" dirty="0" smtClean="0">
                          <a:latin typeface="Calibri"/>
                          <a:cs typeface="Calibri"/>
                        </a:rPr>
                        <a:t> 1</a:t>
                      </a:r>
                      <a:endParaRPr lang="en-GB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254.40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257.04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257.91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257.83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257.55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/>
                          <a:cs typeface="Calibri"/>
                        </a:rPr>
                        <a:t>Scan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255.97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257.23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2267744" y="996698"/>
            <a:ext cx="2223523" cy="164021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4499992" y="5805264"/>
            <a:ext cx="288032" cy="288032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19" name="Straight Arrow Connector 18"/>
          <p:cNvCxnSpPr>
            <a:endCxn id="18" idx="6"/>
          </p:cNvCxnSpPr>
          <p:nvPr/>
        </p:nvCxnSpPr>
        <p:spPr bwMode="auto">
          <a:xfrm flipH="1">
            <a:off x="4788024" y="5733256"/>
            <a:ext cx="1080122" cy="216024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868144" y="544522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dirty="0" smtClean="0">
                <a:solidFill>
                  <a:srgbClr val="0000FF"/>
                </a:solidFill>
                <a:latin typeface="Calibri"/>
                <a:cs typeface="Calibri"/>
              </a:rPr>
              <a:t>Probably </a:t>
            </a:r>
            <a:r>
              <a:rPr lang="en-GB" sz="1200" b="0" dirty="0" err="1" smtClean="0">
                <a:solidFill>
                  <a:srgbClr val="0000FF"/>
                </a:solidFill>
                <a:latin typeface="Calibri"/>
                <a:cs typeface="Calibri"/>
              </a:rPr>
              <a:t>EpoTEK</a:t>
            </a:r>
            <a:r>
              <a:rPr lang="en-GB" sz="1200" b="0" dirty="0" smtClean="0">
                <a:solidFill>
                  <a:srgbClr val="0000FF"/>
                </a:solidFill>
                <a:latin typeface="Calibri"/>
                <a:cs typeface="Calibri"/>
              </a:rPr>
              <a:t> glue on the chip edge</a:t>
            </a:r>
            <a:br>
              <a:rPr lang="en-GB" sz="1200" b="0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GB" sz="1200" b="0" dirty="0" smtClean="0">
                <a:solidFill>
                  <a:srgbClr val="0000FF"/>
                </a:solidFill>
                <a:latin typeface="Calibri"/>
                <a:cs typeface="Calibri"/>
              </a:rPr>
              <a:t>Step measured after the bump </a:t>
            </a:r>
            <a:endParaRPr lang="en-GB" sz="12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01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G2 – IV Measurements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IV curve has been measured before and after gluing by contacting: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GNDA </a:t>
            </a:r>
            <a:r>
              <a:rPr lang="en-GB" dirty="0">
                <a:latin typeface="Calibri"/>
                <a:cs typeface="Calibri"/>
              </a:rPr>
              <a:t>-&gt; </a:t>
            </a:r>
            <a:r>
              <a:rPr lang="en-GB" dirty="0" smtClean="0">
                <a:latin typeface="Calibri"/>
                <a:cs typeface="Calibri"/>
              </a:rPr>
              <a:t>GND</a:t>
            </a:r>
            <a:r>
              <a:rPr lang="en-GB" dirty="0">
                <a:latin typeface="Calibri"/>
                <a:cs typeface="Calibri"/>
              </a:rPr>
              <a:t> 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VDDA </a:t>
            </a:r>
            <a:r>
              <a:rPr lang="en-GB" dirty="0">
                <a:latin typeface="Calibri"/>
                <a:cs typeface="Calibri"/>
              </a:rPr>
              <a:t>-&gt; </a:t>
            </a:r>
            <a:r>
              <a:rPr lang="en-GB" dirty="0" smtClean="0">
                <a:latin typeface="Calibri"/>
                <a:cs typeface="Calibri"/>
              </a:rPr>
              <a:t>GND</a:t>
            </a:r>
            <a:endParaRPr lang="en-GB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SUB </a:t>
            </a:r>
            <a:r>
              <a:rPr lang="en-US" dirty="0">
                <a:latin typeface="Calibri"/>
                <a:cs typeface="Calibri"/>
              </a:rPr>
              <a:t>-&gt; 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en-US" dirty="0" err="1" smtClean="0">
                <a:latin typeface="Calibri"/>
                <a:cs typeface="Calibri"/>
              </a:rPr>
              <a:t>V</a:t>
            </a:r>
            <a:r>
              <a:rPr lang="en-US" baseline="-25000" dirty="0" err="1" smtClean="0">
                <a:latin typeface="Calibri"/>
                <a:cs typeface="Calibri"/>
              </a:rPr>
              <a:t>bias</a:t>
            </a:r>
            <a:endParaRPr lang="en-US" baseline="-25000" dirty="0" smtClean="0">
              <a:latin typeface="Calibri"/>
              <a:cs typeface="Calibri"/>
            </a:endParaRPr>
          </a:p>
          <a:p>
            <a:pPr lvl="1"/>
            <a:endParaRPr lang="en-US" baseline="-25000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Current &lt; 20÷30 </a:t>
            </a:r>
            <a:r>
              <a:rPr lang="en-US" dirty="0" err="1" smtClean="0">
                <a:latin typeface="Calibri"/>
                <a:cs typeface="Calibri"/>
              </a:rPr>
              <a:t>nA</a:t>
            </a:r>
            <a:r>
              <a:rPr lang="en-US" dirty="0" smtClean="0">
                <a:latin typeface="Calibri"/>
                <a:cs typeface="Calibri"/>
              </a:rPr>
              <a:t> before breakdown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V</a:t>
            </a:r>
            <a:r>
              <a:rPr lang="en-US" baseline="-25000" dirty="0" smtClean="0">
                <a:latin typeface="Calibri"/>
                <a:cs typeface="Calibri"/>
              </a:rPr>
              <a:t>BD</a:t>
            </a:r>
            <a:r>
              <a:rPr lang="en-US" dirty="0" smtClean="0">
                <a:latin typeface="Calibri"/>
                <a:cs typeface="Calibri"/>
              </a:rPr>
              <a:t> = 94 V  before and </a:t>
            </a:r>
            <a:r>
              <a:rPr lang="en-US" dirty="0" err="1" smtClean="0">
                <a:latin typeface="Calibri"/>
                <a:cs typeface="Calibri"/>
              </a:rPr>
              <a:t>fatre</a:t>
            </a:r>
            <a:r>
              <a:rPr lang="en-US" dirty="0" smtClean="0">
                <a:latin typeface="Calibri"/>
                <a:cs typeface="Calibri"/>
              </a:rPr>
              <a:t> gluing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Small current increase (by 10 </a:t>
            </a:r>
            <a:r>
              <a:rPr lang="en-US" dirty="0" err="1" smtClean="0">
                <a:latin typeface="Calibri"/>
                <a:cs typeface="Calibri"/>
              </a:rPr>
              <a:t>nA</a:t>
            </a:r>
            <a:r>
              <a:rPr lang="en-US" dirty="0" smtClean="0">
                <a:latin typeface="Calibri"/>
                <a:cs typeface="Calibri"/>
              </a:rPr>
              <a:t>) after G2 is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glued. Probably due to mechanical stress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(or glue?)</a:t>
            </a:r>
            <a:endParaRPr lang="en-GB" baseline="-25000" dirty="0">
              <a:latin typeface="Calibri"/>
              <a:cs typeface="Calibri"/>
            </a:endParaRPr>
          </a:p>
        </p:txBody>
      </p:sp>
      <p:pic>
        <p:nvPicPr>
          <p:cNvPr id="4" name="Picture 3" descr="I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76" y="1628800"/>
            <a:ext cx="363311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Summary Since Last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Many progresses made since last meeting (6.10.2014)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Deposition of columns on FE-I4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Gluing test with large/small chips (ATLAS DORIC)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Real assembly of HV2FEI4 from </a:t>
            </a:r>
            <a:r>
              <a:rPr lang="en-GB" dirty="0">
                <a:latin typeface="Calibri"/>
                <a:cs typeface="Calibri"/>
              </a:rPr>
              <a:t>G</a:t>
            </a:r>
            <a:r>
              <a:rPr lang="en-GB" dirty="0" smtClean="0">
                <a:latin typeface="Calibri"/>
                <a:cs typeface="Calibri"/>
              </a:rPr>
              <a:t>eneva University: G1 and G2. </a:t>
            </a:r>
          </a:p>
          <a:p>
            <a:pPr lvl="1"/>
            <a:endParaRPr lang="en-GB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You can find detailed information at:</a:t>
            </a:r>
          </a:p>
          <a:p>
            <a:pPr lvl="1"/>
            <a:r>
              <a:rPr lang="en-GB" dirty="0">
                <a:latin typeface="Calibri"/>
                <a:cs typeface="Calibri"/>
                <a:hlinkClick r:id="rId2"/>
              </a:rPr>
              <a:t>https://espace.cern.ch/project-INFN-HVR-CCPD/Hybridization/Shared%20Documents/SU8%20on%20FE-I4/14-12-04_Gluing%20QA_V4.</a:t>
            </a:r>
            <a:r>
              <a:rPr lang="en-GB" dirty="0" smtClean="0">
                <a:latin typeface="Calibri"/>
                <a:cs typeface="Calibri"/>
                <a:hlinkClick r:id="rId2"/>
              </a:rPr>
              <a:t>pptx</a:t>
            </a:r>
            <a:endParaRPr lang="en-GB" dirty="0" smtClean="0">
              <a:latin typeface="Calibri"/>
              <a:cs typeface="Calibri"/>
            </a:endParaRPr>
          </a:p>
          <a:p>
            <a:pPr lvl="1"/>
            <a:endParaRPr lang="en-GB" dirty="0">
              <a:latin typeface="Calibri"/>
              <a:cs typeface="Calibri"/>
            </a:endParaRPr>
          </a:p>
          <a:p>
            <a:pPr lvl="1"/>
            <a:r>
              <a:rPr lang="en-GB" dirty="0" smtClean="0">
                <a:latin typeface="Calibri"/>
                <a:cs typeface="Calibri"/>
              </a:rPr>
              <a:t>We report here only last achievements on G1 and G2</a:t>
            </a:r>
          </a:p>
          <a:p>
            <a:pPr lvl="1"/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16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G2 gluing indicate that the </a:t>
            </a:r>
            <a:r>
              <a:rPr lang="en-GB" b="1" dirty="0" smtClean="0">
                <a:latin typeface="Calibri"/>
                <a:cs typeface="Calibri"/>
              </a:rPr>
              <a:t>results are consistently better than G1</a:t>
            </a:r>
            <a:r>
              <a:rPr lang="en-GB" dirty="0" smtClean="0">
                <a:latin typeface="Calibri"/>
                <a:cs typeface="Calibri"/>
              </a:rPr>
              <a:t> (gaining experience) – we have “good reasons” to believe that: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The XY alignment is in the range of 2÷3 µm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The distance between the G2 and the FE-I4 is:</a:t>
            </a:r>
          </a:p>
          <a:p>
            <a:pPr lvl="2"/>
            <a:r>
              <a:rPr lang="en-GB" dirty="0" smtClean="0">
                <a:latin typeface="Calibri"/>
                <a:cs typeface="Calibri"/>
              </a:rPr>
              <a:t>4 µm of the columns + 2 µm of the FE-I4 passivation + ?? of the G2 passivation (Al-pad to Al-pad). We have not measured the G2 topography</a:t>
            </a:r>
          </a:p>
          <a:p>
            <a:pPr lvl="2"/>
            <a:r>
              <a:rPr lang="en-GB" dirty="0" smtClean="0">
                <a:latin typeface="Calibri"/>
                <a:cs typeface="Calibri"/>
              </a:rPr>
              <a:t>Variation in the step heights is probably due to rough lapping of the back surface and not to real variation of the distance between G2/FE-I4 </a:t>
            </a:r>
          </a:p>
          <a:p>
            <a:pPr lvl="2"/>
            <a:endParaRPr lang="en-GB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Next steps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Assemble the chip and test the behaviour: try to verify uniformity of the signal from G2 to FE-I4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Assemble others HV2FEI4 and progress in the understanding of the hybridization process.</a:t>
            </a:r>
          </a:p>
          <a:p>
            <a:pPr lvl="1"/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78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RIConFE-I4_100x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Reference Surface for Step Measurement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2014-12-03 06.21.2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 rot="5400000">
            <a:off x="4191112" y="1938815"/>
            <a:ext cx="2851140" cy="6263564"/>
          </a:xfrm>
          <a:prstGeom prst="rect">
            <a:avLst/>
          </a:prstGeom>
          <a:effectLst>
            <a:outerShdw blurRad="69850" dist="508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5436096" y="1988840"/>
            <a:ext cx="0" cy="57606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23928" y="2577678"/>
            <a:ext cx="522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1"/>
                </a:solidFill>
                <a:latin typeface="Calibri"/>
                <a:cs typeface="Calibri"/>
              </a:rPr>
              <a:t>Measurements made from chip back to top FE-I4 metal (MA). MA layout is show below. Levelling and roughness filtering is applied to obtain accurate value.</a:t>
            </a:r>
            <a:endParaRPr lang="en-GB" sz="18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844824"/>
            <a:ext cx="12298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accent1"/>
                </a:solidFill>
                <a:latin typeface="Calibri"/>
                <a:cs typeface="Calibri"/>
              </a:rPr>
              <a:t>f</a:t>
            </a:r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rom here</a:t>
            </a:r>
          </a:p>
          <a:p>
            <a:endParaRPr lang="en-GB" sz="600" b="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to here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948264" y="1988840"/>
            <a:ext cx="0" cy="57606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7884368" y="4149080"/>
            <a:ext cx="144016" cy="14401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FFFF39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7956376" y="3645024"/>
            <a:ext cx="0" cy="57606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28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Assembly of a HV2FEI4 (G1) with a FE-I4 (VTBA96H : 43)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50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Procedure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6048672"/>
          </a:xfrm>
        </p:spPr>
        <p:txBody>
          <a:bodyPr/>
          <a:lstStyle/>
          <a:p>
            <a:r>
              <a:rPr lang="en-GB" sz="1800" dirty="0" smtClean="0">
                <a:latin typeface="Calibri"/>
                <a:cs typeface="Calibri"/>
              </a:rPr>
              <a:t>Glued </a:t>
            </a:r>
            <a:r>
              <a:rPr lang="en-GB" sz="1800" dirty="0" err="1" smtClean="0">
                <a:latin typeface="Calibri"/>
                <a:cs typeface="Calibri"/>
              </a:rPr>
              <a:t>kapton</a:t>
            </a:r>
            <a:r>
              <a:rPr lang="en-GB" sz="1800" dirty="0" smtClean="0">
                <a:latin typeface="Calibri"/>
                <a:cs typeface="Calibri"/>
              </a:rPr>
              <a:t> tape (measured 60 µm thickness) to G1 back side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Tape exceeding G1 by 2 mm on each side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Chip with tape vacuum hold by </a:t>
            </a:r>
            <a:r>
              <a:rPr lang="en-GB" sz="1600" dirty="0" err="1" smtClean="0">
                <a:latin typeface="Calibri"/>
                <a:cs typeface="Calibri"/>
              </a:rPr>
              <a:t>Fineplace</a:t>
            </a:r>
            <a:r>
              <a:rPr lang="en-GB" sz="1600" dirty="0" smtClean="0">
                <a:latin typeface="Calibri"/>
                <a:cs typeface="Calibri"/>
              </a:rPr>
              <a:t> head. 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To permit better alignment chip decentred (see figure) </a:t>
            </a:r>
          </a:p>
          <a:p>
            <a:pPr lvl="1"/>
            <a:endParaRPr lang="en-GB" sz="1600" dirty="0">
              <a:latin typeface="Calibri"/>
              <a:cs typeface="Calibri"/>
            </a:endParaRPr>
          </a:p>
          <a:p>
            <a:r>
              <a:rPr lang="en-GB" sz="1800" dirty="0" smtClean="0">
                <a:latin typeface="Calibri"/>
                <a:cs typeface="Calibri"/>
              </a:rPr>
              <a:t>FE-I4 has deposited pillars of 40x40 µm size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Pillar height about 3 µm (same recipe as used on </a:t>
            </a:r>
            <a:r>
              <a:rPr lang="en-GB" sz="1600" dirty="0" err="1" smtClean="0">
                <a:latin typeface="Calibri"/>
                <a:cs typeface="Calibri"/>
              </a:rPr>
              <a:t>Siegert</a:t>
            </a:r>
            <a:r>
              <a:rPr lang="en-GB" sz="1600" dirty="0" smtClean="0">
                <a:latin typeface="Calibri"/>
                <a:cs typeface="Calibri"/>
              </a:rPr>
              <a:t/>
            </a:r>
            <a:br>
              <a:rPr lang="en-GB" sz="1600" dirty="0" smtClean="0">
                <a:latin typeface="Calibri"/>
                <a:cs typeface="Calibri"/>
              </a:rPr>
            </a:br>
            <a:r>
              <a:rPr lang="en-GB" sz="1600" dirty="0" smtClean="0">
                <a:latin typeface="Calibri"/>
                <a:cs typeface="Calibri"/>
              </a:rPr>
              <a:t>wafers that was tuned for 5 µm. Effect due to different surface of FE-I4 from polished wafer.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Glue (</a:t>
            </a:r>
            <a:r>
              <a:rPr lang="en-GB" sz="1600" dirty="0" err="1" smtClean="0">
                <a:latin typeface="Calibri"/>
                <a:cs typeface="Calibri"/>
              </a:rPr>
              <a:t>EpoTEC</a:t>
            </a:r>
            <a:r>
              <a:rPr lang="en-GB" sz="1600" dirty="0" smtClean="0">
                <a:latin typeface="Calibri"/>
                <a:cs typeface="Calibri"/>
              </a:rPr>
              <a:t> 301-2) deposited on FE-I4 by syringe needle. Quantity evaluated form “experience”.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Flip chipped on Friday  7/11. Weight put to minimum (3 kg).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Cured at 100ºC for 99 min (max settable timer) then temperature dropped to 70ºC until Saturday, left untouched until Monday for glue curing.</a:t>
            </a:r>
          </a:p>
          <a:p>
            <a:endParaRPr lang="en-GB" sz="1800" dirty="0">
              <a:latin typeface="Calibri"/>
              <a:cs typeface="Calibri"/>
            </a:endParaRPr>
          </a:p>
          <a:p>
            <a:r>
              <a:rPr lang="en-GB" sz="1800" dirty="0" smtClean="0">
                <a:latin typeface="Calibri"/>
                <a:cs typeface="Calibri"/>
              </a:rPr>
              <a:t>Remove </a:t>
            </a:r>
            <a:r>
              <a:rPr lang="en-GB" sz="1800" dirty="0" err="1" smtClean="0">
                <a:latin typeface="Calibri"/>
                <a:cs typeface="Calibri"/>
              </a:rPr>
              <a:t>kapton</a:t>
            </a:r>
            <a:r>
              <a:rPr lang="en-GB" sz="1800" dirty="0" smtClean="0">
                <a:latin typeface="Calibri"/>
                <a:cs typeface="Calibri"/>
              </a:rPr>
              <a:t> tape (Monday 8/11). 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Checked position XY of chip respect FE-I4 structures before and after removing tape (worries that glue isn’t strong enough) – see next slide photo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Removed 4-corners of </a:t>
            </a:r>
            <a:r>
              <a:rPr lang="en-GB" sz="1600" dirty="0" err="1" smtClean="0">
                <a:latin typeface="Calibri"/>
                <a:cs typeface="Calibri"/>
              </a:rPr>
              <a:t>kapton</a:t>
            </a:r>
            <a:r>
              <a:rPr lang="en-GB" sz="1600" dirty="0" smtClean="0">
                <a:latin typeface="Calibri"/>
                <a:cs typeface="Calibri"/>
              </a:rPr>
              <a:t> tape (about 1 mm each) – measured step from G1 back to FE-I4 passivation layer. Peel-off rest of </a:t>
            </a:r>
            <a:r>
              <a:rPr lang="en-GB" sz="1600" dirty="0" err="1" smtClean="0">
                <a:latin typeface="Calibri"/>
                <a:cs typeface="Calibri"/>
              </a:rPr>
              <a:t>kapton</a:t>
            </a:r>
            <a:r>
              <a:rPr lang="en-GB" sz="1600" dirty="0" smtClean="0">
                <a:latin typeface="Calibri"/>
                <a:cs typeface="Calibri"/>
              </a:rPr>
              <a:t> in stripes. Re-measured 4-corners heights: no change!</a:t>
            </a:r>
          </a:p>
          <a:p>
            <a:pPr marL="266700" lvl="1" indent="0">
              <a:buNone/>
            </a:pPr>
            <a:endParaRPr lang="en-GB" sz="1600" dirty="0" smtClean="0">
              <a:latin typeface="Calibri"/>
              <a:cs typeface="Calibri"/>
            </a:endParaRPr>
          </a:p>
          <a:p>
            <a:pPr lvl="1"/>
            <a:endParaRPr lang="en-GB" sz="1600" dirty="0" smtClean="0">
              <a:latin typeface="Calibri"/>
              <a:cs typeface="Calibri"/>
            </a:endParaRPr>
          </a:p>
          <a:p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2240" y="836712"/>
            <a:ext cx="1512168" cy="1656184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7236296" y="1628800"/>
            <a:ext cx="576064" cy="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7524328" y="1268760"/>
            <a:ext cx="8384" cy="720080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7452320" y="1556792"/>
            <a:ext cx="144016" cy="144016"/>
          </a:xfrm>
          <a:prstGeom prst="ellipse">
            <a:avLst/>
          </a:prstGeom>
          <a:solidFill>
            <a:srgbClr val="333399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764704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Pickup head</a:t>
            </a:r>
            <a:endParaRPr lang="en-GB" sz="1400" b="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376" y="1052736"/>
            <a:ext cx="11464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Vacuum hole</a:t>
            </a:r>
            <a:endParaRPr lang="en-GB" sz="1400" b="0" dirty="0">
              <a:latin typeface="Calibri"/>
              <a:cs typeface="Calibri"/>
            </a:endParaRPr>
          </a:p>
        </p:txBody>
      </p:sp>
      <p:cxnSp>
        <p:nvCxnSpPr>
          <p:cNvPr id="17" name="Straight Arrow Connector 16"/>
          <p:cNvCxnSpPr>
            <a:stCxn id="15" idx="1"/>
            <a:endCxn id="13" idx="7"/>
          </p:cNvCxnSpPr>
          <p:nvPr/>
        </p:nvCxnSpPr>
        <p:spPr bwMode="auto">
          <a:xfrm flipH="1">
            <a:off x="7575245" y="1206625"/>
            <a:ext cx="381131" cy="371258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443936" y="1260376"/>
            <a:ext cx="440432" cy="728464"/>
          </a:xfrm>
          <a:prstGeom prst="rect">
            <a:avLst/>
          </a:prstGeom>
          <a:solidFill>
            <a:srgbClr val="FF9A6D">
              <a:alpha val="34000"/>
            </a:srgb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53635" y="1340768"/>
            <a:ext cx="216024" cy="576064"/>
          </a:xfrm>
          <a:prstGeom prst="rect">
            <a:avLst/>
          </a:prstGeom>
          <a:solidFill>
            <a:srgbClr val="A6A6A6">
              <a:alpha val="34000"/>
            </a:srgb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9871" y="1393031"/>
            <a:ext cx="7360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G1 chip</a:t>
            </a:r>
            <a:endParaRPr lang="en-GB" sz="1400" b="0" dirty="0">
              <a:latin typeface="Calibri"/>
              <a:cs typeface="Calibri"/>
            </a:endParaRPr>
          </a:p>
        </p:txBody>
      </p:sp>
      <p:cxnSp>
        <p:nvCxnSpPr>
          <p:cNvPr id="22" name="Straight Arrow Connector 21"/>
          <p:cNvCxnSpPr>
            <a:stCxn id="21" idx="1"/>
            <a:endCxn id="19" idx="3"/>
          </p:cNvCxnSpPr>
          <p:nvPr/>
        </p:nvCxnSpPr>
        <p:spPr bwMode="auto">
          <a:xfrm flipH="1">
            <a:off x="7769659" y="1546920"/>
            <a:ext cx="250212" cy="81880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028384" y="1825079"/>
            <a:ext cx="70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0" dirty="0" err="1" smtClean="0">
                <a:latin typeface="Calibri"/>
                <a:cs typeface="Calibri"/>
              </a:rPr>
              <a:t>Kapton</a:t>
            </a:r>
            <a:endParaRPr lang="en-GB" sz="1400" b="0" dirty="0">
              <a:latin typeface="Calibri"/>
              <a:cs typeface="Calibri"/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 flipV="1">
            <a:off x="7884368" y="1916832"/>
            <a:ext cx="144016" cy="62136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807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764704"/>
            <a:ext cx="3312368" cy="5684838"/>
          </a:xfrm>
        </p:spPr>
        <p:txBody>
          <a:bodyPr/>
          <a:lstStyle/>
          <a:p>
            <a:r>
              <a:rPr lang="en-GB" sz="1800" dirty="0" smtClean="0">
                <a:latin typeface="Calibri"/>
                <a:cs typeface="Calibri"/>
              </a:rPr>
              <a:t>The 4 corners of the chip have been measured for step height: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Up to </a:t>
            </a:r>
            <a:r>
              <a:rPr lang="en-GB" sz="1600" b="1" dirty="0" smtClean="0">
                <a:latin typeface="Calibri"/>
                <a:cs typeface="Calibri"/>
              </a:rPr>
              <a:t>10.5 µ</a:t>
            </a:r>
            <a:r>
              <a:rPr lang="en-GB" sz="1600" dirty="0" smtClean="0">
                <a:latin typeface="Calibri"/>
                <a:cs typeface="Calibri"/>
              </a:rPr>
              <a:t>m difference on two diagonally opposed corners</a:t>
            </a:r>
          </a:p>
          <a:p>
            <a:r>
              <a:rPr lang="en-GB" sz="1800" dirty="0" smtClean="0">
                <a:solidFill>
                  <a:schemeClr val="tx2"/>
                </a:solidFill>
                <a:latin typeface="Calibri"/>
                <a:cs typeface="Calibri"/>
              </a:rPr>
              <a:t>Result is unsatisfactory</a:t>
            </a:r>
            <a:r>
              <a:rPr lang="en-GB" sz="1800" dirty="0" smtClean="0">
                <a:solidFill>
                  <a:srgbClr val="FF0000"/>
                </a:solidFill>
                <a:latin typeface="Calibri"/>
                <a:cs typeface="Calibri"/>
              </a:rPr>
              <a:t>!</a:t>
            </a:r>
          </a:p>
          <a:p>
            <a:pPr lvl="1"/>
            <a:r>
              <a:rPr lang="en-GB" sz="1600" dirty="0" smtClean="0">
                <a:latin typeface="Calibri"/>
                <a:cs typeface="Calibri"/>
              </a:rPr>
              <a:t>What the issues and how to improve? </a:t>
            </a:r>
            <a:endParaRPr lang="en-GB" sz="1600" dirty="0" smtClean="0">
              <a:latin typeface="Calibri"/>
              <a:cs typeface="Calibri"/>
            </a:endParaRPr>
          </a:p>
          <a:p>
            <a:pPr lvl="1"/>
            <a:endParaRPr lang="en-GB" sz="1600" dirty="0" smtClean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Issues: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The pick up head was decentred respect to chip position – this to have full view of all G1 pads.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The small column are probably to thin to respond to a skewed force application</a:t>
            </a:r>
            <a:r>
              <a:rPr lang="en-GB" dirty="0" smtClean="0">
                <a:latin typeface="Calibri"/>
                <a:cs typeface="Calibri"/>
              </a:rPr>
              <a:t>.</a:t>
            </a:r>
            <a:endParaRPr lang="en-GB" dirty="0" smtClean="0">
              <a:latin typeface="Calibri"/>
              <a:cs typeface="Calibri"/>
            </a:endParaRPr>
          </a:p>
        </p:txBody>
      </p:sp>
      <p:graphicFrame>
        <p:nvGraphicFramePr>
          <p:cNvPr id="7" name="Content Placeholder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20388"/>
              </p:ext>
            </p:extLst>
          </p:nvPr>
        </p:nvGraphicFramePr>
        <p:xfrm>
          <a:off x="4499991" y="4980776"/>
          <a:ext cx="3960441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147"/>
                <a:gridCol w="1320147"/>
                <a:gridCol w="1320147"/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Left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Right [µm]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top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253.7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256.0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/>
                          <a:cs typeface="Calibri"/>
                        </a:rPr>
                        <a:t>bottom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alibri"/>
                          <a:cs typeface="Calibri"/>
                        </a:rPr>
                        <a:t>258.1</a:t>
                      </a:r>
                      <a:endParaRPr lang="en-GB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264.3</a:t>
                      </a:r>
                      <a:endParaRPr lang="en-GB" sz="1600" dirty="0">
                        <a:solidFill>
                          <a:schemeClr val="tx2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68219" y="562626"/>
            <a:ext cx="6240285" cy="4090510"/>
            <a:chOff x="-300133" y="562626"/>
            <a:chExt cx="6240285" cy="4090510"/>
          </a:xfrm>
        </p:grpSpPr>
        <p:pic>
          <p:nvPicPr>
            <p:cNvPr id="9" name="Picture 8" descr="DORIConFE-I4_50x_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2711" y="1073939"/>
              <a:ext cx="4090510" cy="306788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703916" y="886068"/>
              <a:ext cx="1236236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0" dirty="0" err="1" smtClean="0">
                  <a:latin typeface="Calibri"/>
                  <a:cs typeface="Calibri"/>
                </a:rPr>
                <a:t>topRight</a:t>
              </a:r>
              <a:endParaRPr lang="en-GB" sz="1600" b="0" dirty="0" smtClean="0">
                <a:latin typeface="Calibri"/>
                <a:cs typeface="Calibri"/>
              </a:endParaRPr>
            </a:p>
            <a:p>
              <a:r>
                <a:rPr lang="en-GB" sz="1600" b="0" dirty="0" smtClean="0">
                  <a:latin typeface="Calibri"/>
                  <a:cs typeface="Calibri"/>
                </a:rPr>
                <a:t>256.0 µm</a:t>
              </a:r>
            </a:p>
            <a:p>
              <a:endParaRPr lang="en-GB" sz="1600" b="0" dirty="0">
                <a:latin typeface="Calibri"/>
                <a:cs typeface="Calibri"/>
              </a:endParaRPr>
            </a:p>
            <a:p>
              <a:endParaRPr lang="en-GB" sz="1600" b="0" dirty="0" smtClean="0">
                <a:latin typeface="Calibri"/>
                <a:cs typeface="Calibri"/>
              </a:endParaRPr>
            </a:p>
            <a:p>
              <a:endParaRPr lang="en-GB" sz="1600" b="0" dirty="0">
                <a:latin typeface="Calibri"/>
                <a:cs typeface="Calibri"/>
              </a:endParaRPr>
            </a:p>
            <a:p>
              <a:endParaRPr lang="en-GB" sz="1600" b="0" dirty="0" smtClean="0">
                <a:latin typeface="Calibri"/>
                <a:cs typeface="Calibri"/>
              </a:endParaRPr>
            </a:p>
            <a:p>
              <a:endParaRPr lang="en-GB" sz="1600" b="0" dirty="0" smtClean="0">
                <a:latin typeface="Calibri"/>
                <a:cs typeface="Calibri"/>
              </a:endParaRPr>
            </a:p>
            <a:p>
              <a:endParaRPr lang="en-GB" sz="1600" b="0" dirty="0" smtClean="0">
                <a:latin typeface="Calibri"/>
                <a:cs typeface="Calibri"/>
              </a:endParaRPr>
            </a:p>
            <a:p>
              <a:endParaRPr lang="en-GB" sz="1600" b="0" dirty="0" smtClean="0">
                <a:latin typeface="Calibri"/>
                <a:cs typeface="Calibri"/>
              </a:endParaRPr>
            </a:p>
            <a:p>
              <a:endParaRPr lang="en-GB" sz="1600" b="0" dirty="0">
                <a:latin typeface="Calibri"/>
                <a:cs typeface="Calibri"/>
              </a:endParaRPr>
            </a:p>
            <a:p>
              <a:endParaRPr lang="en-GB" sz="1600" b="0" dirty="0" smtClean="0">
                <a:latin typeface="Calibri"/>
                <a:cs typeface="Calibri"/>
              </a:endParaRPr>
            </a:p>
            <a:p>
              <a:r>
                <a:rPr lang="en-GB" sz="1600" b="0" dirty="0" err="1" smtClean="0">
                  <a:latin typeface="Calibri"/>
                  <a:cs typeface="Calibri"/>
                </a:rPr>
                <a:t>bottomRight</a:t>
              </a:r>
              <a:endParaRPr lang="en-GB" sz="1600" b="0" dirty="0" smtClean="0">
                <a:latin typeface="Calibri"/>
                <a:cs typeface="Calibri"/>
              </a:endParaRPr>
            </a:p>
            <a:p>
              <a:r>
                <a:rPr lang="en-GB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264.3</a:t>
              </a:r>
              <a:r>
                <a:rPr lang="en-GB" sz="1600" b="0" dirty="0" smtClean="0">
                  <a:latin typeface="Calibri"/>
                  <a:cs typeface="Calibri"/>
                </a:rPr>
                <a:t> µm</a:t>
              </a:r>
              <a:endParaRPr lang="en-GB" sz="1600" b="0" dirty="0">
                <a:latin typeface="Calibri"/>
                <a:cs typeface="Calibri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1535564" y="3789040"/>
              <a:ext cx="864096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607572" y="1124744"/>
              <a:ext cx="79208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3839820" y="1124744"/>
              <a:ext cx="79208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3767812" y="3717032"/>
              <a:ext cx="79208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grpSp>
          <p:nvGrpSpPr>
            <p:cNvPr id="22" name="Group 21"/>
            <p:cNvGrpSpPr/>
            <p:nvPr/>
          </p:nvGrpSpPr>
          <p:grpSpPr>
            <a:xfrm>
              <a:off x="2339752" y="764704"/>
              <a:ext cx="1440160" cy="3168352"/>
              <a:chOff x="2339752" y="764704"/>
              <a:chExt cx="1440160" cy="3168352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flipH="1">
                <a:off x="2699792" y="1052736"/>
                <a:ext cx="72008" cy="288032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2843808" y="764704"/>
                <a:ext cx="80392" cy="3168352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2339752" y="1484784"/>
                <a:ext cx="144016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>
              <a:xfrm>
                <a:off x="2843808" y="1074222"/>
                <a:ext cx="922648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GB" sz="1600" b="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2.32 mm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57264" y="2658398"/>
                <a:ext cx="922648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GB" sz="1600" b="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5.20 mm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43808" y="3090446"/>
                <a:ext cx="876261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GB" sz="1600" b="0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4.75mm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flipH="1">
                <a:off x="2339752" y="980728"/>
                <a:ext cx="144016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-300133" y="908720"/>
              <a:ext cx="1763689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0" dirty="0" err="1" smtClean="0">
                  <a:latin typeface="Calibri"/>
                  <a:cs typeface="Calibri"/>
                </a:rPr>
                <a:t>topLeft</a:t>
              </a:r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r>
                <a:rPr lang="en-GB" sz="1600" b="0" dirty="0" smtClean="0">
                  <a:solidFill>
                    <a:srgbClr val="FF0000"/>
                  </a:solidFill>
                  <a:latin typeface="Calibri"/>
                  <a:cs typeface="Calibri"/>
                </a:rPr>
                <a:t>253.7</a:t>
              </a:r>
              <a:r>
                <a:rPr lang="en-GB" sz="1600" b="0" dirty="0" smtClean="0">
                  <a:latin typeface="Calibri"/>
                  <a:cs typeface="Calibri"/>
                </a:rPr>
                <a:t> µm</a:t>
              </a:r>
            </a:p>
            <a:p>
              <a:pPr algn="r"/>
              <a:endParaRPr lang="en-GB" sz="1600" b="0" dirty="0">
                <a:latin typeface="Calibri"/>
                <a:cs typeface="Calibri"/>
              </a:endParaRPr>
            </a:p>
            <a:p>
              <a:pPr algn="r"/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r>
                <a:rPr lang="en-GB" sz="1600" b="0" dirty="0">
                  <a:latin typeface="Calibri"/>
                  <a:cs typeface="Calibri"/>
                </a:rPr>
                <a:t> </a:t>
              </a:r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endParaRPr lang="en-GB" sz="1600" b="0" dirty="0">
                <a:latin typeface="Calibri"/>
                <a:cs typeface="Calibri"/>
              </a:endParaRPr>
            </a:p>
            <a:p>
              <a:pPr algn="r"/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endParaRPr lang="en-GB" sz="1600" b="0" dirty="0">
                <a:latin typeface="Calibri"/>
                <a:cs typeface="Calibri"/>
              </a:endParaRPr>
            </a:p>
            <a:p>
              <a:pPr algn="r"/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r>
                <a:rPr lang="en-GB" sz="1600" b="0" dirty="0" err="1" smtClean="0">
                  <a:latin typeface="Calibri"/>
                  <a:cs typeface="Calibri"/>
                </a:rPr>
                <a:t>bottomLeft</a:t>
              </a:r>
              <a:endParaRPr lang="en-GB" sz="1600" b="0" dirty="0" smtClean="0">
                <a:latin typeface="Calibri"/>
                <a:cs typeface="Calibri"/>
              </a:endParaRPr>
            </a:p>
            <a:p>
              <a:pPr algn="r"/>
              <a:r>
                <a:rPr lang="en-GB" sz="1600" b="0" dirty="0" smtClean="0">
                  <a:latin typeface="Calibri"/>
                  <a:cs typeface="Calibri"/>
                </a:rPr>
                <a:t>258.1 µm</a:t>
              </a:r>
            </a:p>
          </p:txBody>
        </p:sp>
      </p:grpSp>
      <p:sp>
        <p:nvSpPr>
          <p:cNvPr id="2" name="Rectangle 1"/>
          <p:cNvSpPr/>
          <p:nvPr/>
        </p:nvSpPr>
        <p:spPr>
          <a:xfrm rot="19826661">
            <a:off x="4623895" y="2106477"/>
            <a:ext cx="3069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3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DORIC chip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3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95936" y="548680"/>
            <a:ext cx="3240360" cy="3744416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5148064" y="2348880"/>
            <a:ext cx="576064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5436096" y="1988840"/>
            <a:ext cx="8384" cy="72008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5364088" y="2276872"/>
            <a:ext cx="144016" cy="144016"/>
          </a:xfrm>
          <a:prstGeom prst="ellipse">
            <a:avLst/>
          </a:prstGeom>
          <a:solidFill>
            <a:srgbClr val="333399"/>
          </a:solidFill>
          <a:ln w="2857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37" name="Straight Arrow Connector 36"/>
          <p:cNvCxnSpPr>
            <a:endCxn id="36" idx="7"/>
          </p:cNvCxnSpPr>
          <p:nvPr/>
        </p:nvCxnSpPr>
        <p:spPr bwMode="auto">
          <a:xfrm flipH="1">
            <a:off x="5487013" y="1926705"/>
            <a:ext cx="381131" cy="371258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851920" y="1916832"/>
            <a:ext cx="13424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0" dirty="0" smtClean="0">
                <a:latin typeface="Calibri"/>
                <a:cs typeface="Calibri"/>
              </a:rPr>
              <a:t>Position of </a:t>
            </a:r>
          </a:p>
          <a:p>
            <a:r>
              <a:rPr lang="en-GB" sz="1400" b="0" dirty="0" smtClean="0">
                <a:latin typeface="Calibri"/>
                <a:cs typeface="Calibri"/>
              </a:rPr>
              <a:t>vacuum sucking</a:t>
            </a:r>
            <a:endParaRPr lang="en-GB" sz="1400" b="0" dirty="0">
              <a:latin typeface="Calibri"/>
              <a:cs typeface="Calibri"/>
            </a:endParaRPr>
          </a:p>
        </p:txBody>
      </p:sp>
      <p:cxnSp>
        <p:nvCxnSpPr>
          <p:cNvPr id="43" name="Straight Arrow Connector 42"/>
          <p:cNvCxnSpPr>
            <a:stCxn id="42" idx="3"/>
            <a:endCxn id="36" idx="1"/>
          </p:cNvCxnSpPr>
          <p:nvPr/>
        </p:nvCxnSpPr>
        <p:spPr bwMode="auto">
          <a:xfrm>
            <a:off x="5194367" y="2178442"/>
            <a:ext cx="190812" cy="11952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50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Assembly of a HV2FEI4 (G2) with a FE-I4 (VTBA96H : 44)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61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SU8 </a:t>
            </a:r>
            <a:r>
              <a:rPr lang="en-GB" dirty="0"/>
              <a:t>C</a:t>
            </a:r>
            <a:r>
              <a:rPr lang="en-GB" dirty="0" smtClean="0"/>
              <a:t>olumns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2915816" cy="5684838"/>
          </a:xfrm>
        </p:spPr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FE-I4B</a:t>
            </a:r>
          </a:p>
          <a:p>
            <a:pPr lvl="1">
              <a:tabLst>
                <a:tab pos="1252538" algn="l"/>
              </a:tabLst>
            </a:pPr>
            <a:r>
              <a:rPr lang="en-GB" dirty="0">
                <a:latin typeface="Calibri"/>
                <a:cs typeface="Calibri"/>
              </a:rPr>
              <a:t>Wafer: </a:t>
            </a:r>
            <a:r>
              <a:rPr lang="en-GB" dirty="0" smtClean="0">
                <a:latin typeface="Calibri"/>
                <a:cs typeface="Calibri"/>
              </a:rPr>
              <a:t>	VTBA96H</a:t>
            </a:r>
          </a:p>
          <a:p>
            <a:pPr lvl="1">
              <a:tabLst>
                <a:tab pos="1252538" algn="l"/>
              </a:tabLst>
            </a:pPr>
            <a:r>
              <a:rPr lang="en-GB" dirty="0" smtClean="0">
                <a:latin typeface="Calibri"/>
                <a:cs typeface="Calibri"/>
              </a:rPr>
              <a:t>Chip: 	44</a:t>
            </a:r>
            <a:endParaRPr lang="en-GB" dirty="0">
              <a:latin typeface="Calibri"/>
              <a:cs typeface="Calibri"/>
            </a:endParaRPr>
          </a:p>
          <a:p>
            <a:r>
              <a:rPr lang="en-GB" dirty="0" smtClean="0">
                <a:latin typeface="Calibri"/>
                <a:cs typeface="Calibri"/>
              </a:rPr>
              <a:t>Column no.1 (typical)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Left peak: 4.47 µm</a:t>
            </a:r>
          </a:p>
          <a:p>
            <a:pPr lvl="1"/>
            <a:r>
              <a:rPr lang="en-GB" dirty="0" err="1" smtClean="0">
                <a:latin typeface="Calibri"/>
                <a:cs typeface="Calibri"/>
              </a:rPr>
              <a:t>Center</a:t>
            </a:r>
            <a:r>
              <a:rPr lang="en-GB" dirty="0" smtClean="0">
                <a:latin typeface="Calibri"/>
                <a:cs typeface="Calibri"/>
              </a:rPr>
              <a:t>: 3.63 µm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Right peak: 4.00 µm</a:t>
            </a:r>
            <a:endParaRPr lang="en-GB" dirty="0">
              <a:latin typeface="Calibri"/>
              <a:cs typeface="Calibri"/>
            </a:endParaRPr>
          </a:p>
          <a:p>
            <a:pPr lvl="1"/>
            <a:r>
              <a:rPr lang="en-GB" dirty="0" smtClean="0">
                <a:latin typeface="Calibri"/>
                <a:cs typeface="Calibri"/>
              </a:rPr>
              <a:t>Average: 3.9 µm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4" name="Picture 3" descr="44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87" r="-6171" b="53488"/>
          <a:stretch/>
        </p:blipFill>
        <p:spPr>
          <a:xfrm>
            <a:off x="2987824" y="620688"/>
            <a:ext cx="5692605" cy="2870082"/>
          </a:xfrm>
          <a:prstGeom prst="rect">
            <a:avLst/>
          </a:prstGeom>
        </p:spPr>
      </p:pic>
      <p:pic>
        <p:nvPicPr>
          <p:cNvPr id="5" name="Picture 4" descr="44_Z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3636"/>
          <a:stretch/>
        </p:blipFill>
        <p:spPr>
          <a:xfrm>
            <a:off x="2987824" y="3496607"/>
            <a:ext cx="5256584" cy="3028738"/>
          </a:xfrm>
          <a:prstGeom prst="rect">
            <a:avLst/>
          </a:prstGeom>
        </p:spPr>
      </p:pic>
      <p:pic>
        <p:nvPicPr>
          <p:cNvPr id="6" name="Picture 5" descr="2014-07-30 at 10-31-5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7557" y="3792412"/>
            <a:ext cx="2838258" cy="27329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179512" y="5229200"/>
            <a:ext cx="2592288" cy="0"/>
          </a:xfrm>
          <a:prstGeom prst="straightConnector1">
            <a:avLst/>
          </a:prstGeom>
          <a:noFill/>
          <a:ln w="38100" cap="flat" cmpd="sng" algn="ctr">
            <a:solidFill>
              <a:srgbClr val="FFFF39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323528" y="4653136"/>
            <a:ext cx="240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chemeClr val="accent1"/>
                </a:solidFill>
                <a:latin typeface="Calibri"/>
                <a:cs typeface="Calibri"/>
              </a:rPr>
              <a:t>Scan direction – 2 cm</a:t>
            </a:r>
            <a:endParaRPr lang="en-GB" sz="2000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355976" y="2924944"/>
            <a:ext cx="72008" cy="57606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148064" y="2924944"/>
            <a:ext cx="3024336" cy="64807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4427984" y="2668850"/>
            <a:ext cx="780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000FF"/>
                </a:solidFill>
                <a:latin typeface="Calibri"/>
                <a:cs typeface="Calibri"/>
              </a:rPr>
              <a:t>Zoom</a:t>
            </a:r>
            <a:endParaRPr lang="en-GB" sz="20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057" y="4005064"/>
            <a:ext cx="575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4.47 µm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4005064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4.00 µm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3702224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3.63 µm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5373216"/>
            <a:ext cx="922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Average 3.9 µm</a:t>
            </a:r>
            <a:endParaRPr lang="en-GB" b="0" dirty="0"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316448" y="3933056"/>
            <a:ext cx="2512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404408" y="4050196"/>
            <a:ext cx="144016" cy="434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042456" y="3926337"/>
            <a:ext cx="144016" cy="1874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168224" y="5013176"/>
            <a:ext cx="0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407984" y="5013176"/>
            <a:ext cx="0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355976" y="1268760"/>
            <a:ext cx="144016" cy="3600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211960" y="1052736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3.90 µm</a:t>
            </a:r>
            <a:endParaRPr lang="en-GB" b="0" dirty="0">
              <a:latin typeface="Calibri"/>
              <a:cs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716016" y="1412776"/>
            <a:ext cx="72008" cy="2160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577024" y="1205136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3.79 µm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7064" y="1325960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3.76 µm</a:t>
            </a:r>
            <a:endParaRPr lang="en-GB" b="0" dirty="0">
              <a:latin typeface="Calibri"/>
              <a:cs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4932040" y="1556792"/>
            <a:ext cx="72008" cy="720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089192" y="1052736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3.82 µm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1592" y="1205136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3.85 µm</a:t>
            </a:r>
            <a:endParaRPr lang="en-GB" b="0" dirty="0">
              <a:latin typeface="Calibri"/>
              <a:cs typeface="Calibri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228152" y="1320552"/>
            <a:ext cx="58600" cy="2362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6496056" y="1422530"/>
            <a:ext cx="10896" cy="1208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73368" y="1052736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3.77 µm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25768" y="1205136"/>
            <a:ext cx="5710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4.01 µm</a:t>
            </a:r>
            <a:endParaRPr lang="en-GB" b="0" dirty="0">
              <a:latin typeface="Calibri"/>
              <a:cs typeface="Calibri"/>
            </a:endParaRPr>
          </a:p>
        </p:txBody>
      </p:sp>
      <p:cxnSp>
        <p:nvCxnSpPr>
          <p:cNvPr id="58" name="Straight Arrow Connector 57"/>
          <p:cNvCxnSpPr>
            <a:stCxn id="57" idx="1"/>
          </p:cNvCxnSpPr>
          <p:nvPr/>
        </p:nvCxnSpPr>
        <p:spPr bwMode="auto">
          <a:xfrm>
            <a:off x="7825768" y="1320552"/>
            <a:ext cx="58600" cy="2362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8068704" y="1442687"/>
            <a:ext cx="10896" cy="1208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2524088" y="5130316"/>
            <a:ext cx="360040" cy="216024"/>
          </a:xfrm>
          <a:prstGeom prst="rect">
            <a:avLst/>
          </a:prstGeom>
          <a:solidFill>
            <a:srgbClr val="FFFFFF">
              <a:alpha val="65000"/>
            </a:srgbClr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53088" y="821904"/>
            <a:ext cx="2031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latin typeface="Calibri"/>
                <a:cs typeface="Calibri"/>
              </a:rPr>
              <a:t>Colum heights averaged on 200 µm top</a:t>
            </a:r>
            <a:endParaRPr lang="en-GB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07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Bead Removal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92696"/>
            <a:ext cx="8830816" cy="5684838"/>
          </a:xfrm>
        </p:spPr>
        <p:txBody>
          <a:bodyPr/>
          <a:lstStyle/>
          <a:p>
            <a:r>
              <a:rPr lang="en-GB" dirty="0" smtClean="0">
                <a:latin typeface="Calibri"/>
                <a:cs typeface="Calibri"/>
              </a:rPr>
              <a:t>First column row is too high because of bead effects: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Edge bead remover: chemical solution ( 0.6 ml acetone, in our case) at the end of the spinning</a:t>
            </a:r>
          </a:p>
          <a:p>
            <a:pPr lvl="2"/>
            <a:r>
              <a:rPr lang="en-GB" dirty="0" smtClean="0">
                <a:latin typeface="Calibri"/>
                <a:cs typeface="Calibri"/>
              </a:rPr>
              <a:t>Easy solution to remove the problem of 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the beads</a:t>
            </a:r>
          </a:p>
          <a:p>
            <a:pPr lvl="2"/>
            <a:r>
              <a:rPr lang="en-GB" dirty="0" smtClean="0">
                <a:latin typeface="Calibri"/>
                <a:cs typeface="Calibri"/>
              </a:rPr>
              <a:t>PROBLEMS:</a:t>
            </a:r>
          </a:p>
          <a:p>
            <a:pPr lvl="3"/>
            <a:r>
              <a:rPr lang="en-GB" dirty="0" smtClean="0">
                <a:latin typeface="Calibri"/>
                <a:cs typeface="Calibri"/>
              </a:rPr>
              <a:t>Non reproducible activity because of the 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set up      </a:t>
            </a:r>
          </a:p>
          <a:p>
            <a:pPr lvl="3"/>
            <a:r>
              <a:rPr lang="en-GB" dirty="0" smtClean="0">
                <a:latin typeface="Calibri"/>
                <a:cs typeface="Calibri"/>
              </a:rPr>
              <a:t>Squared sample: also su8 at the corners 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are removed </a:t>
            </a:r>
          </a:p>
          <a:p>
            <a:r>
              <a:rPr lang="en-GB" dirty="0" smtClean="0">
                <a:latin typeface="Calibri"/>
                <a:cs typeface="Calibri"/>
              </a:rPr>
              <a:t>EBR </a:t>
            </a:r>
            <a:r>
              <a:rPr lang="en-GB" dirty="0" smtClean="0">
                <a:latin typeface="Calibri"/>
                <a:cs typeface="Calibri"/>
              </a:rPr>
              <a:t>used in 2 samples (44 and 43)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Good results in terms of uniformity of the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columns</a:t>
            </a:r>
          </a:p>
          <a:p>
            <a:pPr lvl="1"/>
            <a:r>
              <a:rPr lang="en-GB" dirty="0" smtClean="0">
                <a:latin typeface="Calibri"/>
                <a:cs typeface="Calibri"/>
              </a:rPr>
              <a:t>Problem in the “flatness” of the 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columns because 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of the non-flatness</a:t>
            </a:r>
            <a:br>
              <a:rPr lang="en-GB" dirty="0" smtClean="0">
                <a:latin typeface="Calibri"/>
                <a:cs typeface="Calibri"/>
              </a:rPr>
            </a:br>
            <a:r>
              <a:rPr lang="en-GB" dirty="0" smtClean="0">
                <a:latin typeface="Calibri"/>
                <a:cs typeface="Calibri"/>
              </a:rPr>
              <a:t>of the substrate!</a:t>
            </a:r>
          </a:p>
          <a:p>
            <a:endParaRPr lang="en-GB" dirty="0" smtClean="0">
              <a:latin typeface="Calibri"/>
              <a:cs typeface="Calibri"/>
            </a:endParaRPr>
          </a:p>
          <a:p>
            <a:pPr marL="266700" lvl="1" indent="0">
              <a:buNone/>
            </a:pPr>
            <a:r>
              <a:rPr lang="en-GB" dirty="0" smtClean="0">
                <a:latin typeface="Calibri"/>
                <a:cs typeface="Calibri"/>
              </a:rPr>
              <a:t>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4932040" y="4509120"/>
            <a:ext cx="1656184" cy="144016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5148064" y="4581128"/>
            <a:ext cx="1296144" cy="1296144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charset="0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H="1">
            <a:off x="4572000" y="4725144"/>
            <a:ext cx="648072" cy="7920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2987824" y="5301208"/>
            <a:ext cx="166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err="1" smtClean="0">
                <a:solidFill>
                  <a:srgbClr val="0000FF"/>
                </a:solidFill>
                <a:latin typeface="Calibri"/>
                <a:cs typeface="Calibri"/>
              </a:rPr>
              <a:t>Resist</a:t>
            </a:r>
            <a:r>
              <a:rPr lang="it-IT" sz="1800" b="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1800" b="0" dirty="0" err="1" smtClean="0">
                <a:solidFill>
                  <a:srgbClr val="0000FF"/>
                </a:solidFill>
                <a:latin typeface="Calibri"/>
                <a:cs typeface="Calibri"/>
              </a:rPr>
              <a:t>removed</a:t>
            </a:r>
            <a:endParaRPr lang="it-IT" sz="1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 flipH="1">
            <a:off x="4932040" y="5229200"/>
            <a:ext cx="936104" cy="93610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2987824" y="5949280"/>
            <a:ext cx="204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dirty="0" err="1" smtClean="0">
                <a:solidFill>
                  <a:srgbClr val="0000FF"/>
                </a:solidFill>
                <a:latin typeface="Calibri"/>
                <a:cs typeface="Calibri"/>
              </a:rPr>
              <a:t>Resist</a:t>
            </a:r>
            <a:r>
              <a:rPr lang="it-IT" sz="1800" b="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1800" b="0" dirty="0" err="1" smtClean="0">
                <a:solidFill>
                  <a:srgbClr val="0000FF"/>
                </a:solidFill>
                <a:latin typeface="Calibri"/>
                <a:cs typeface="Calibri"/>
              </a:rPr>
              <a:t>not</a:t>
            </a:r>
            <a:r>
              <a:rPr lang="it-IT" sz="1800" b="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1800" b="0" dirty="0" err="1" smtClean="0">
                <a:solidFill>
                  <a:srgbClr val="0000FF"/>
                </a:solidFill>
                <a:latin typeface="Calibri"/>
                <a:cs typeface="Calibri"/>
              </a:rPr>
              <a:t>removed</a:t>
            </a:r>
            <a:endParaRPr lang="it-IT" sz="18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Die46_bottomRight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7" t="5698" r="1113" b="53846"/>
          <a:stretch/>
        </p:blipFill>
        <p:spPr>
          <a:xfrm>
            <a:off x="4941360" y="1484784"/>
            <a:ext cx="4095136" cy="2853171"/>
          </a:xfrm>
          <a:prstGeom prst="rect">
            <a:avLst/>
          </a:prstGeom>
        </p:spPr>
      </p:pic>
      <p:pic>
        <p:nvPicPr>
          <p:cNvPr id="12" name="Picture 11" descr="Die46_bottomRight.bmp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437304"/>
            <a:ext cx="2304000" cy="1728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6948008" y="5301400"/>
            <a:ext cx="2016224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868144" y="1772816"/>
            <a:ext cx="177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/>
                <a:cs typeface="Calibri"/>
              </a:rPr>
              <a:t>Last row of spacers:</a:t>
            </a:r>
          </a:p>
          <a:p>
            <a:r>
              <a:rPr lang="en-GB" sz="1400" dirty="0" smtClean="0">
                <a:latin typeface="Calibri"/>
                <a:cs typeface="Calibri"/>
              </a:rPr>
              <a:t>Position bottom right</a:t>
            </a:r>
            <a:endParaRPr lang="en-GB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98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Bump Pad Alignment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30816" cy="56848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We have modified the head of the “Fineplace-96” flip-chip machine to have the small chips well visible under microscope</a:t>
            </a:r>
          </a:p>
          <a:p>
            <a:pPr marL="269875" lvl="1"/>
            <a:r>
              <a:rPr lang="en-GB" dirty="0" smtClean="0">
                <a:latin typeface="Calibri"/>
                <a:cs typeface="Calibri"/>
              </a:rPr>
              <a:t>Modification consists in adding a small plate that moves the vacuum hole by 3 mm (</a:t>
            </a:r>
            <a:r>
              <a:rPr lang="en-GB" dirty="0" smtClean="0">
                <a:solidFill>
                  <a:srgbClr val="0000FF"/>
                </a:solidFill>
                <a:latin typeface="Calibri"/>
                <a:cs typeface="Calibri"/>
              </a:rPr>
              <a:t>see next slide</a:t>
            </a:r>
            <a:r>
              <a:rPr lang="en-GB" dirty="0" smtClean="0">
                <a:latin typeface="Calibri"/>
                <a:cs typeface="Calibri"/>
              </a:rPr>
              <a:t>). </a:t>
            </a:r>
            <a:endParaRPr lang="en-GB" dirty="0">
              <a:latin typeface="Calibri"/>
              <a:cs typeface="Calibri"/>
            </a:endParaRPr>
          </a:p>
          <a:p>
            <a:pPr marL="269875" lvl="1"/>
            <a:r>
              <a:rPr lang="en-GB" dirty="0">
                <a:latin typeface="Calibri"/>
                <a:cs typeface="Calibri"/>
              </a:rPr>
              <a:t>P</a:t>
            </a:r>
            <a:r>
              <a:rPr lang="en-GB" dirty="0" smtClean="0">
                <a:latin typeface="Calibri"/>
                <a:cs typeface="Calibri"/>
              </a:rPr>
              <a:t>late made of brass (too high CTE); we cannot heat up too much for curing the glue: experienced ~25 µm displacement at 150</a:t>
            </a:r>
            <a:r>
              <a:rPr lang="en-GB" dirty="0" smtClean="0">
                <a:latin typeface="Helvetica"/>
                <a:cs typeface="Helvetica"/>
              </a:rPr>
              <a:t>º</a:t>
            </a:r>
            <a:r>
              <a:rPr lang="en-GB" dirty="0" smtClean="0">
                <a:latin typeface="Calibri"/>
                <a:cs typeface="Calibri"/>
              </a:rPr>
              <a:t>C – decided to cure at 50</a:t>
            </a:r>
            <a:r>
              <a:rPr lang="en-GB" dirty="0" smtClean="0">
                <a:latin typeface="Helvetica"/>
                <a:cs typeface="Helvetica"/>
              </a:rPr>
              <a:t>º</a:t>
            </a:r>
            <a:r>
              <a:rPr lang="en-GB" dirty="0" smtClean="0">
                <a:latin typeface="Calibri"/>
                <a:cs typeface="Calibri"/>
              </a:rPr>
              <a:t>C.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  <a:cs typeface="Calibri"/>
              </a:rPr>
              <a:t>Qualify the modification with a glass chip of the size of the HV2FEI4 having bump pattern as in the FE-I3: only some bump pads columns can be aligned with FE-I4 pads</a:t>
            </a:r>
          </a:p>
          <a:p>
            <a:pPr marL="269875" lvl="1"/>
            <a:r>
              <a:rPr lang="en-GB" dirty="0" smtClean="0">
                <a:latin typeface="Calibri"/>
                <a:cs typeface="Calibri"/>
              </a:rPr>
              <a:t>Glass with indium bumps attached to a </a:t>
            </a:r>
            <a:r>
              <a:rPr lang="en-GB" dirty="0" err="1" smtClean="0">
                <a:latin typeface="Calibri"/>
                <a:cs typeface="Calibri"/>
              </a:rPr>
              <a:t>kapton</a:t>
            </a:r>
            <a:r>
              <a:rPr lang="en-GB" dirty="0" smtClean="0">
                <a:latin typeface="Calibri"/>
                <a:cs typeface="Calibri"/>
              </a:rPr>
              <a:t> (60 µm thick) 2 mm larger than the chip to protect the backside from being glued onto the flip-chip head. It also compensate pressure on entire chip coming from not perfect parallelism between facing surfaces to be glued. </a:t>
            </a:r>
          </a:p>
          <a:p>
            <a:pPr marL="269875" lvl="1"/>
            <a:r>
              <a:rPr lang="en-GB" dirty="0" smtClean="0">
                <a:latin typeface="Calibri"/>
                <a:cs typeface="Calibri"/>
              </a:rPr>
              <a:t>Glass-chip bumps aligned with FE-I4 </a:t>
            </a:r>
            <a:r>
              <a:rPr lang="en-GB" dirty="0">
                <a:latin typeface="Calibri"/>
                <a:cs typeface="Calibri"/>
              </a:rPr>
              <a:t>(VTBA96H – 51</a:t>
            </a:r>
            <a:r>
              <a:rPr lang="en-GB" dirty="0" smtClean="0">
                <a:latin typeface="Calibri"/>
                <a:cs typeface="Calibri"/>
              </a:rPr>
              <a:t>) bump-pads</a:t>
            </a:r>
          </a:p>
          <a:p>
            <a:pPr marL="269875" lvl="1"/>
            <a:r>
              <a:rPr lang="en-GB" dirty="0" smtClean="0">
                <a:latin typeface="Calibri"/>
                <a:cs typeface="Calibri"/>
              </a:rPr>
              <a:t>Cured at 50</a:t>
            </a:r>
            <a:r>
              <a:rPr lang="en-GB" dirty="0" smtClean="0">
                <a:latin typeface="Helvetica"/>
                <a:cs typeface="Helvetica"/>
              </a:rPr>
              <a:t>º</a:t>
            </a:r>
            <a:r>
              <a:rPr lang="en-GB" dirty="0" smtClean="0">
                <a:latin typeface="Calibri"/>
                <a:cs typeface="Calibri"/>
              </a:rPr>
              <a:t>C for 2 days.</a:t>
            </a:r>
          </a:p>
          <a:p>
            <a:pPr marL="269875" lvl="1"/>
            <a:r>
              <a:rPr lang="en-GB" dirty="0" err="1" smtClean="0">
                <a:latin typeface="Calibri"/>
                <a:cs typeface="Calibri"/>
              </a:rPr>
              <a:t>Kapton</a:t>
            </a:r>
            <a:r>
              <a:rPr lang="en-GB" dirty="0" smtClean="0">
                <a:latin typeface="Calibri"/>
                <a:cs typeface="Calibri"/>
              </a:rPr>
              <a:t> removed and bump alignment checked with microscope (</a:t>
            </a:r>
            <a:r>
              <a:rPr lang="en-GB" dirty="0" smtClean="0">
                <a:solidFill>
                  <a:srgbClr val="0000FF"/>
                </a:solidFill>
                <a:latin typeface="Calibri"/>
                <a:cs typeface="Calibri"/>
              </a:rPr>
              <a:t>see next slides</a:t>
            </a:r>
            <a:r>
              <a:rPr lang="en-GB" dirty="0" smtClean="0">
                <a:latin typeface="Calibri"/>
                <a:cs typeface="Calibri"/>
              </a:rPr>
              <a:t>) – </a:t>
            </a:r>
            <a:r>
              <a:rPr lang="en-GB" u="sng" dirty="0" smtClean="0">
                <a:latin typeface="Calibri"/>
                <a:cs typeface="Calibri"/>
              </a:rPr>
              <a:t>alignment is good</a:t>
            </a:r>
            <a:r>
              <a:rPr lang="en-GB" dirty="0" smtClean="0">
                <a:latin typeface="Calibri"/>
                <a:cs typeface="Calibri"/>
              </a:rPr>
              <a:t>!</a:t>
            </a:r>
          </a:p>
          <a:p>
            <a:pPr marL="269875" lvl="1"/>
            <a:r>
              <a:rPr lang="en-GB" dirty="0" smtClean="0">
                <a:latin typeface="Calibri"/>
                <a:cs typeface="Calibri"/>
              </a:rPr>
              <a:t>Measured steps between back-of-chip and FE-I4 (reference is top of passivation of top metal – MA)</a:t>
            </a:r>
          </a:p>
        </p:txBody>
      </p:sp>
    </p:spTree>
    <p:extLst>
      <p:ext uri="{BB962C8B-B14F-4D97-AF65-F5344CB8AC3E}">
        <p14:creationId xmlns:p14="http://schemas.microsoft.com/office/powerpoint/2010/main" val="421898773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FF0000"/>
      </a:dk2>
      <a:lt2>
        <a:srgbClr val="777777"/>
      </a:lt2>
      <a:accent1>
        <a:srgbClr val="FFFF39"/>
      </a:accent1>
      <a:accent2>
        <a:srgbClr val="800000"/>
      </a:accent2>
      <a:accent3>
        <a:srgbClr val="FFFFFF"/>
      </a:accent3>
      <a:accent4>
        <a:srgbClr val="000000"/>
      </a:accent4>
      <a:accent5>
        <a:srgbClr val="FFFFAE"/>
      </a:accent5>
      <a:accent6>
        <a:srgbClr val="730000"/>
      </a:accent6>
      <a:hlink>
        <a:srgbClr val="1900B2"/>
      </a:hlink>
      <a:folHlink>
        <a:srgbClr val="AE00A2"/>
      </a:folHlink>
    </a:clrScheme>
    <a:fontScheme name="Blank Presentation">
      <a:majorFont>
        <a:latin typeface="Arial Rounded MT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bg2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Rounded MT Bold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FF0000"/>
        </a:dk2>
        <a:lt2>
          <a:srgbClr val="777777"/>
        </a:lt2>
        <a:accent1>
          <a:srgbClr val="FFFF39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FFFFAE"/>
        </a:accent5>
        <a:accent6>
          <a:srgbClr val="730000"/>
        </a:accent6>
        <a:hlink>
          <a:srgbClr val="1900B2"/>
        </a:hlink>
        <a:folHlink>
          <a:srgbClr val="AE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120843</TotalTime>
  <Words>1435</Words>
  <Application>Microsoft Macintosh PowerPoint</Application>
  <PresentationFormat>On-screen Show (4:3)</PresentationFormat>
  <Paragraphs>298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 Hybridization Studies:  SU8, Assembly</vt:lpstr>
      <vt:lpstr>Brief Summary Since Last Time</vt:lpstr>
      <vt:lpstr>G1</vt:lpstr>
      <vt:lpstr>Procedure</vt:lpstr>
      <vt:lpstr>Measurements</vt:lpstr>
      <vt:lpstr>G2</vt:lpstr>
      <vt:lpstr>SU8 Columns</vt:lpstr>
      <vt:lpstr>Edge Bead Removal</vt:lpstr>
      <vt:lpstr>Bump Pad Alignment</vt:lpstr>
      <vt:lpstr>Fineplace 96 Head Adapter</vt:lpstr>
      <vt:lpstr>Bump Pad Alignment</vt:lpstr>
      <vt:lpstr>PowerPoint Presentation</vt:lpstr>
      <vt:lpstr>PowerPoint Presentation</vt:lpstr>
      <vt:lpstr>Gluing and Aligning Process of G2</vt:lpstr>
      <vt:lpstr>PowerPoint Presentation</vt:lpstr>
      <vt:lpstr>PowerPoint Presentation</vt:lpstr>
      <vt:lpstr>PowerPoint Presentation</vt:lpstr>
      <vt:lpstr>G2 Backside</vt:lpstr>
      <vt:lpstr>G2 – IV Measurements </vt:lpstr>
      <vt:lpstr>Conclusions</vt:lpstr>
      <vt:lpstr>Reference Surface for Step Measurement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Status of All Loaded Staves</dc:title>
  <cp:lastModifiedBy>Giovanni Darbo</cp:lastModifiedBy>
  <cp:revision>2427</cp:revision>
  <cp:lastPrinted>2014-12-01T13:02:41Z</cp:lastPrinted>
  <dcterms:created xsi:type="dcterms:W3CDTF">2010-10-29T09:34:03Z</dcterms:created>
  <dcterms:modified xsi:type="dcterms:W3CDTF">2014-12-05T08:43:57Z</dcterms:modified>
</cp:coreProperties>
</file>