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724" r:id="rId4"/>
    <p:sldId id="706" r:id="rId5"/>
    <p:sldId id="708" r:id="rId6"/>
    <p:sldId id="702" r:id="rId7"/>
    <p:sldId id="725" r:id="rId8"/>
    <p:sldId id="727" r:id="rId9"/>
    <p:sldId id="710" r:id="rId10"/>
    <p:sldId id="714" r:id="rId11"/>
    <p:sldId id="715" r:id="rId12"/>
    <p:sldId id="720" r:id="rId13"/>
    <p:sldId id="668" r:id="rId14"/>
    <p:sldId id="747" r:id="rId15"/>
    <p:sldId id="748" r:id="rId16"/>
    <p:sldId id="728" r:id="rId17"/>
    <p:sldId id="722" r:id="rId18"/>
    <p:sldId id="723" r:id="rId19"/>
    <p:sldId id="699" r:id="rId20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F2C"/>
    <a:srgbClr val="967200"/>
    <a:srgbClr val="C89800"/>
    <a:srgbClr val="FE3E14"/>
    <a:srgbClr val="A71C19"/>
    <a:srgbClr val="003054"/>
    <a:srgbClr val="A6D85F"/>
    <a:srgbClr val="615A20"/>
    <a:srgbClr val="FFB300"/>
    <a:srgbClr val="8A4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4" autoAdjust="0"/>
    <p:restoredTop sz="90924" autoAdjust="0"/>
  </p:normalViewPr>
  <p:slideViewPr>
    <p:cSldViewPr>
      <p:cViewPr>
        <p:scale>
          <a:sx n="76" d="100"/>
          <a:sy n="76" d="100"/>
        </p:scale>
        <p:origin x="-118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586CCB09-663B-47B8-B85F-818908CC4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4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E584B4FC-D224-412C-8320-A39CE9D05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84B4FC-D224-412C-8320-A39CE9D0513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9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" name="Picture 1040" descr="physic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90525"/>
            <a:ext cx="2736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E981CE-A554-482F-B9EE-E3FAD869A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D4A81-E4B4-4740-8B74-B5B57B4B6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879F-8188-41DC-A870-A3B43392A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62EC-7C18-42BD-A4EA-F40312797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2884-F58C-4C51-8456-97FC82C3F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" name="Picture 1037" descr="physic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90525"/>
            <a:ext cx="2736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7B1B-DB19-4240-A7B0-C30610AFD4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39AF-82C1-4ABF-9BC6-27DD26EF3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6D0D-7C53-4B35-B063-143D3AED2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F9BB-F725-404B-8F11-DCCC71512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9779-5CE4-4216-8F19-20B8371D3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AC7A-0F1E-48BF-BCFF-28899CFE9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EA07-5E85-4864-86BF-D8182DD84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B045-B4BA-4984-A714-39D2D524D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318C-CC82-4069-B54A-2DDDB759B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2DE23-A063-442F-A03B-4769E3304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A043-C6D9-49CA-99C7-446D69439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3F0B-F16D-46B5-98B9-C6419D661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blipFill>
            <a:blip r:embed="rId2">
              <a:lum bright="4000" contrast="-38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90000"/>
          </a:bodyPr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527C-3372-49BF-8072-6272657BDDBC}" type="datetime1">
              <a:rPr lang="de-DE"/>
              <a:pPr>
                <a:defRPr/>
              </a:pPr>
              <a:t>19/12/2014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AT"/>
              <a:t>ESF – </a:t>
            </a:r>
            <a:r>
              <a:rPr lang="de-AT" err="1"/>
              <a:t>workshop</a:t>
            </a:r>
            <a:r>
              <a:rPr lang="de-AT"/>
              <a:t> – Oktober 2007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254F-DFE1-4CDD-A36A-555C1FD9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0653-ED86-40CD-83CE-9BD6C0171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90E7-4F63-42BC-B91A-BE3BFF873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5A72E-9AE0-4D0A-94F5-0C3F0292D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CB32-9D61-495E-BAD3-7D167DC0A6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E300-047C-4919-9473-9BE2ACD6F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16" charset="-128"/>
              </a:defRPr>
            </a:lvl1pPr>
          </a:lstStyle>
          <a:p>
            <a:pPr>
              <a:defRPr/>
            </a:pPr>
            <a:fld id="{CC2E7646-2065-4D0D-B756-28DA157D8F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273" name="Picture 13" descr="physic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8125" y="260350"/>
            <a:ext cx="21605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16" charset="-128"/>
              </a:defRPr>
            </a:lvl1pPr>
          </a:lstStyle>
          <a:p>
            <a:pPr>
              <a:defRPr/>
            </a:pPr>
            <a:fld id="{08531714-E147-4065-AA82-04FC3C417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2295" name="Picture 14" descr="physic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260350"/>
            <a:ext cx="21605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1669" y="-46252"/>
            <a:ext cx="9205669" cy="690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56" y="-387424"/>
            <a:ext cx="8958244" cy="200025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r>
              <a:rPr lang="en-GB" sz="4000" b="1" dirty="0" smtClean="0">
                <a:solidFill>
                  <a:srgbClr val="FF6600"/>
                </a:solidFill>
              </a:rPr>
              <a:t>Testing the quantum superposition principle</a:t>
            </a:r>
            <a:endParaRPr lang="en-GB" sz="4000" dirty="0">
              <a:solidFill>
                <a:srgbClr val="FF6600"/>
              </a:solidFill>
            </a:endParaRP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547117" y="4048985"/>
            <a:ext cx="4471987" cy="1857375"/>
          </a:xfr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  <p:txBody>
          <a:bodyPr/>
          <a:lstStyle/>
          <a:p>
            <a:pPr algn="l" eaLnBrk="1" hangingPunct="1"/>
            <a:r>
              <a:rPr lang="en-GB" sz="2400" b="1" dirty="0" smtClean="0">
                <a:solidFill>
                  <a:srgbClr val="C00000"/>
                </a:solidFill>
              </a:rPr>
              <a:t>Hendrik Ulbricht</a:t>
            </a:r>
          </a:p>
          <a:p>
            <a:pPr algn="l" eaLnBrk="1" hangingPunct="1"/>
            <a:r>
              <a:rPr lang="en-GB" sz="2400" b="1" dirty="0" smtClean="0">
                <a:solidFill>
                  <a:srgbClr val="C00000"/>
                </a:solidFill>
              </a:rPr>
              <a:t>School of Physics and Astronomy</a:t>
            </a:r>
          </a:p>
          <a:p>
            <a:pPr algn="l" eaLnBrk="1" hangingPunct="1"/>
            <a:r>
              <a:rPr lang="en-GB" sz="2400" b="1" dirty="0" smtClean="0">
                <a:solidFill>
                  <a:srgbClr val="C00000"/>
                </a:solidFill>
              </a:rPr>
              <a:t>University of Southampton</a:t>
            </a:r>
          </a:p>
          <a:p>
            <a:pPr algn="l" eaLnBrk="1" hangingPunct="1"/>
            <a:r>
              <a:rPr lang="en-GB" sz="2400" b="1" dirty="0" smtClean="0">
                <a:solidFill>
                  <a:srgbClr val="C00000"/>
                </a:solidFill>
              </a:rPr>
              <a:t>United Kingdom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E63033-8653-45EA-80C6-0ED7E631A309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2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matter-wave to </a:t>
            </a:r>
            <a:r>
              <a:rPr lang="en-US" sz="3600" dirty="0" err="1" smtClean="0"/>
              <a:t>opto</a:t>
            </a:r>
            <a:r>
              <a:rPr lang="en-US" sz="3600" dirty="0" smtClean="0"/>
              <a:t>-mechanics </a:t>
            </a:r>
            <a:r>
              <a:rPr lang="en-US" sz="3600" dirty="0" smtClean="0">
                <a:solidFill>
                  <a:schemeClr val="tx1"/>
                </a:solidFill>
              </a:rPr>
              <a:t>interface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scale mass even further …. (10</a:t>
            </a:r>
            <a:r>
              <a:rPr lang="en-US" baseline="30000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9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624"/>
            <a:ext cx="8496300" cy="649288"/>
          </a:xfrm>
        </p:spPr>
        <p:txBody>
          <a:bodyPr/>
          <a:lstStyle/>
          <a:p>
            <a:r>
              <a:rPr lang="en-US" dirty="0" smtClean="0"/>
              <a:t>How to go bigger?:</a:t>
            </a:r>
            <a:r>
              <a:rPr lang="en-US" sz="2800" dirty="0" smtClean="0"/>
              <a:t> Transfer superposition state!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844824"/>
            <a:ext cx="6300192" cy="2722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220488"/>
            <a:ext cx="7840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All parts of this proposal are based on existing, demonstrated technology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/>
              <a:t>M</a:t>
            </a:r>
            <a:r>
              <a:rPr lang="en-US" sz="1600" dirty="0" err="1" smtClean="0"/>
              <a:t>acroscopicity</a:t>
            </a:r>
            <a:r>
              <a:rPr lang="en-US" sz="1600" dirty="0" smtClean="0"/>
              <a:t> of 30 (</a:t>
            </a:r>
            <a:r>
              <a:rPr lang="en-US" sz="1600" dirty="0" err="1" smtClean="0"/>
              <a:t>Nimmrichter</a:t>
            </a:r>
            <a:r>
              <a:rPr lang="en-US" sz="1600" dirty="0" smtClean="0"/>
              <a:t> </a:t>
            </a:r>
            <a:r>
              <a:rPr lang="en-US" sz="1600" dirty="0" err="1" smtClean="0"/>
              <a:t>macroscopicity</a:t>
            </a:r>
            <a:r>
              <a:rPr lang="en-US" sz="16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90"/>
                </a:solidFill>
              </a:rPr>
              <a:t>Scheme for experiment (</a:t>
            </a:r>
            <a:r>
              <a:rPr lang="en-US" sz="1400" dirty="0" smtClean="0">
                <a:solidFill>
                  <a:srgbClr val="000090"/>
                </a:solidFill>
              </a:rPr>
              <a:t>matter-wave-&gt;mechanics-&gt;optics</a:t>
            </a:r>
            <a:r>
              <a:rPr lang="en-US" sz="1400" b="1" dirty="0" smtClean="0">
                <a:solidFill>
                  <a:srgbClr val="000090"/>
                </a:solidFill>
              </a:rPr>
              <a:t>):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Spatial superposition state of atomic He</a:t>
            </a:r>
            <a:r>
              <a:rPr lang="en-US" sz="1400" baseline="30000" dirty="0" smtClean="0">
                <a:solidFill>
                  <a:srgbClr val="000090"/>
                </a:solidFill>
              </a:rPr>
              <a:t>+</a:t>
            </a:r>
            <a:r>
              <a:rPr lang="en-US" sz="1400" dirty="0" smtClean="0">
                <a:solidFill>
                  <a:srgbClr val="000090"/>
                </a:solidFill>
              </a:rPr>
              <a:t> is incident to a pair of mirrors 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Mirrors are coupled to light in cavity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Read-out of light field by state tomography by pulsed </a:t>
            </a:r>
            <a:r>
              <a:rPr lang="en-US" sz="1400" dirty="0" err="1" smtClean="0">
                <a:solidFill>
                  <a:srgbClr val="000090"/>
                </a:solidFill>
              </a:rPr>
              <a:t>opto</a:t>
            </a:r>
            <a:r>
              <a:rPr lang="en-US" sz="1400" dirty="0" smtClean="0">
                <a:solidFill>
                  <a:srgbClr val="000090"/>
                </a:solidFill>
              </a:rPr>
              <a:t>-mechanics scheme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6525344"/>
            <a:ext cx="972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/>
              <a:t>Xuereb</a:t>
            </a:r>
            <a:r>
              <a:rPr lang="en-US" sz="1000" dirty="0"/>
              <a:t>, A., H. Ulbricht, and M. </a:t>
            </a:r>
            <a:r>
              <a:rPr lang="en-US" sz="1000" dirty="0" err="1" smtClean="0"/>
              <a:t>Paternostro</a:t>
            </a:r>
            <a:r>
              <a:rPr lang="en-US" sz="1000" dirty="0" smtClean="0"/>
              <a:t>, </a:t>
            </a:r>
            <a:r>
              <a:rPr lang="en-US" sz="1000" b="1" dirty="0" err="1" smtClean="0"/>
              <a:t>Optomechanical</a:t>
            </a:r>
            <a:r>
              <a:rPr lang="en-US" sz="1000" b="1" dirty="0" smtClean="0"/>
              <a:t> </a:t>
            </a:r>
            <a:r>
              <a:rPr lang="en-US" sz="1000" b="1" dirty="0"/>
              <a:t>interface for matter-wave </a:t>
            </a:r>
            <a:r>
              <a:rPr lang="en-US" sz="1000" b="1" dirty="0" smtClean="0"/>
              <a:t>interferometry</a:t>
            </a:r>
            <a:r>
              <a:rPr lang="en-US" sz="1000" dirty="0" smtClean="0"/>
              <a:t>, Scientific </a:t>
            </a:r>
            <a:r>
              <a:rPr lang="en-US" sz="1000" dirty="0"/>
              <a:t>Reports 3, </a:t>
            </a:r>
            <a:r>
              <a:rPr lang="en-US" sz="1000" dirty="0" smtClean="0"/>
              <a:t>3378 (</a:t>
            </a:r>
            <a:r>
              <a:rPr lang="en-US" sz="1000" dirty="0"/>
              <a:t>2013).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52520" y="1484784"/>
            <a:ext cx="7730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Optics is coupling the motional state of the two ‘initially’ independent </a:t>
            </a:r>
            <a:r>
              <a:rPr lang="en-US" dirty="0" err="1" smtClean="0"/>
              <a:t>opto</a:t>
            </a:r>
            <a:r>
              <a:rPr lang="en-US" dirty="0" smtClean="0"/>
              <a:t>-mechanical </a:t>
            </a:r>
          </a:p>
          <a:p>
            <a:pPr algn="l"/>
            <a:r>
              <a:rPr lang="en-US" dirty="0" smtClean="0"/>
              <a:t>systems., generating a joint motional state. All individual (solid-state) effects in each </a:t>
            </a:r>
            <a:r>
              <a:rPr lang="en-US" dirty="0" err="1" smtClean="0"/>
              <a:t>optomechanical</a:t>
            </a:r>
            <a:endParaRPr lang="en-US" dirty="0" smtClean="0"/>
          </a:p>
          <a:p>
            <a:pPr algn="l"/>
            <a:r>
              <a:rPr lang="en-US" dirty="0" smtClean="0"/>
              <a:t>System is erased – and the spatial information about them is lost, </a:t>
            </a:r>
          </a:p>
          <a:p>
            <a:pPr algn="l"/>
            <a:r>
              <a:rPr lang="en-US" dirty="0" smtClean="0"/>
              <a:t>Then the particle hit ….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058" y="2348880"/>
            <a:ext cx="3138462" cy="172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0272" y="3573016"/>
            <a:ext cx="216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Faster than </a:t>
            </a:r>
            <a:r>
              <a:rPr lang="en-US" b="1" dirty="0" err="1" smtClean="0">
                <a:solidFill>
                  <a:srgbClr val="FF0000"/>
                </a:solidFill>
              </a:rPr>
              <a:t>decoherence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9991" y="2132856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ime- scales involved: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74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300" cy="649288"/>
          </a:xfrm>
        </p:spPr>
        <p:txBody>
          <a:bodyPr/>
          <a:lstStyle/>
          <a:p>
            <a:r>
              <a:rPr lang="en-US" dirty="0" smtClean="0"/>
              <a:t>Theoretical analysis: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0361"/>
            <a:ext cx="9144000" cy="1876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908720"/>
            <a:ext cx="907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b="1" dirty="0" smtClean="0"/>
              <a:t>Number state for incoming particle in superposition</a:t>
            </a:r>
          </a:p>
          <a:p>
            <a:pPr marL="171450" indent="-171450" algn="l">
              <a:buFont typeface="Arial"/>
              <a:buChar char="•"/>
            </a:pPr>
            <a:r>
              <a:rPr lang="en-US" b="1" dirty="0" smtClean="0"/>
              <a:t>Thermal state for both </a:t>
            </a:r>
            <a:r>
              <a:rPr lang="en-US" b="1" dirty="0" err="1" smtClean="0"/>
              <a:t>opto</a:t>
            </a:r>
            <a:r>
              <a:rPr lang="en-US" b="1" dirty="0" smtClean="0"/>
              <a:t>-mechanical systems (no ground state needed!, state can be different for both)</a:t>
            </a:r>
          </a:p>
          <a:p>
            <a:pPr marL="171450" indent="-171450" algn="l">
              <a:buFont typeface="Arial"/>
              <a:buChar char="•"/>
            </a:pPr>
            <a:r>
              <a:rPr lang="en-US" b="1" dirty="0" smtClean="0"/>
              <a:t>Definition of joint motional state of </a:t>
            </a:r>
            <a:r>
              <a:rPr lang="en-US" b="1" dirty="0" err="1" smtClean="0"/>
              <a:t>opto</a:t>
            </a:r>
            <a:r>
              <a:rPr lang="en-US" b="1" dirty="0" smtClean="0"/>
              <a:t>-mechanics</a:t>
            </a:r>
          </a:p>
          <a:p>
            <a:pPr marL="171450" indent="-171450" algn="l">
              <a:buFont typeface="Arial"/>
              <a:buChar char="•"/>
            </a:pPr>
            <a:r>
              <a:rPr lang="en-US" b="1" dirty="0" smtClean="0"/>
              <a:t>Negativity of Wigner function of the joint mechanical state by state tomography (as by pulsed </a:t>
            </a:r>
            <a:r>
              <a:rPr lang="en-US" b="1" dirty="0" err="1" smtClean="0"/>
              <a:t>optomechanics</a:t>
            </a:r>
            <a:r>
              <a:rPr lang="en-US" b="1" dirty="0" smtClean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40012"/>
            <a:ext cx="3009900" cy="59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525344"/>
            <a:ext cx="972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/>
              <a:t>Xuereb</a:t>
            </a:r>
            <a:r>
              <a:rPr lang="en-US" sz="1000" dirty="0"/>
              <a:t>, A., H. Ulbricht, and M. </a:t>
            </a:r>
            <a:r>
              <a:rPr lang="en-US" sz="1000" dirty="0" err="1" smtClean="0"/>
              <a:t>Paternostro</a:t>
            </a:r>
            <a:r>
              <a:rPr lang="en-US" sz="1000" dirty="0" smtClean="0"/>
              <a:t>, </a:t>
            </a:r>
            <a:r>
              <a:rPr lang="en-US" sz="1000" b="1" dirty="0" err="1" smtClean="0"/>
              <a:t>Optomechanical</a:t>
            </a:r>
            <a:r>
              <a:rPr lang="en-US" sz="1000" b="1" dirty="0" smtClean="0"/>
              <a:t> </a:t>
            </a:r>
            <a:r>
              <a:rPr lang="en-US" sz="1000" b="1" dirty="0"/>
              <a:t>interface for matter-wave </a:t>
            </a:r>
            <a:r>
              <a:rPr lang="en-US" sz="1000" b="1" dirty="0" smtClean="0"/>
              <a:t>interferometry</a:t>
            </a:r>
            <a:r>
              <a:rPr lang="en-US" sz="1000" dirty="0" smtClean="0"/>
              <a:t>, Scientific </a:t>
            </a:r>
            <a:r>
              <a:rPr lang="en-US" sz="1000" dirty="0"/>
              <a:t>Reports 3, </a:t>
            </a:r>
            <a:r>
              <a:rPr lang="en-US" sz="1000" dirty="0" smtClean="0"/>
              <a:t>3378 (</a:t>
            </a:r>
            <a:r>
              <a:rPr lang="en-US" sz="1000" dirty="0"/>
              <a:t>2013).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574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6600"/>
                </a:solidFill>
              </a:rPr>
              <a:t>Result: </a:t>
            </a:r>
            <a:r>
              <a:rPr lang="en-US" sz="2000" dirty="0" smtClean="0">
                <a:solidFill>
                  <a:srgbClr val="FF6600"/>
                </a:solidFill>
              </a:rPr>
              <a:t>Superposition state survives transfer! 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300" cy="649288"/>
          </a:xfrm>
        </p:spPr>
        <p:txBody>
          <a:bodyPr/>
          <a:lstStyle/>
          <a:p>
            <a:r>
              <a:rPr lang="en-US" sz="3200" dirty="0" smtClean="0"/>
              <a:t>Study the system: </a:t>
            </a:r>
            <a:r>
              <a:rPr lang="en-US" sz="2400" dirty="0" smtClean="0"/>
              <a:t>Look into a definition of </a:t>
            </a:r>
            <a:r>
              <a:rPr lang="en-US" sz="2400" dirty="0" err="1" smtClean="0"/>
              <a:t>macroscopicity</a:t>
            </a:r>
            <a:r>
              <a:rPr lang="en-US" sz="2400" dirty="0" smtClean="0"/>
              <a:t> of this specific system, </a:t>
            </a:r>
            <a:r>
              <a:rPr lang="en-US" sz="2400" dirty="0"/>
              <a:t>treatment of </a:t>
            </a:r>
            <a:r>
              <a:rPr lang="en-US" sz="2400" dirty="0" err="1"/>
              <a:t>decoherence</a:t>
            </a:r>
            <a:r>
              <a:rPr lang="en-US" sz="2400" dirty="0"/>
              <a:t> 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398960"/>
            <a:ext cx="4650592" cy="254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0051" y="1340768"/>
            <a:ext cx="3666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FF6600"/>
                </a:solidFill>
              </a:rPr>
              <a:t>Macroscopicity</a:t>
            </a:r>
            <a:r>
              <a:rPr lang="en-US" sz="1800" b="1" dirty="0" smtClean="0">
                <a:solidFill>
                  <a:srgbClr val="FF6600"/>
                </a:solidFill>
              </a:rPr>
              <a:t> depending on </a:t>
            </a:r>
          </a:p>
          <a:p>
            <a:r>
              <a:rPr lang="en-US" sz="1800" b="1" dirty="0" smtClean="0">
                <a:solidFill>
                  <a:srgbClr val="FF6600"/>
                </a:solidFill>
              </a:rPr>
              <a:t>generic </a:t>
            </a:r>
            <a:r>
              <a:rPr lang="en-US" sz="1800" b="1" dirty="0" err="1" smtClean="0">
                <a:solidFill>
                  <a:srgbClr val="FF6600"/>
                </a:solidFill>
              </a:rPr>
              <a:t>decoherence</a:t>
            </a:r>
            <a:endParaRPr lang="en-US" sz="1800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58" y="5157192"/>
            <a:ext cx="4266330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216865"/>
            <a:ext cx="2088232" cy="348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473694"/>
            <a:ext cx="3960440" cy="73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462" y="1340768"/>
            <a:ext cx="275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FF6600"/>
                </a:solidFill>
              </a:rPr>
              <a:t>Macroscopicity</a:t>
            </a:r>
            <a:r>
              <a:rPr lang="en-US" sz="1800" b="1" dirty="0" smtClean="0">
                <a:solidFill>
                  <a:srgbClr val="FF6600"/>
                </a:solidFill>
              </a:rPr>
              <a:t> of our </a:t>
            </a:r>
          </a:p>
          <a:p>
            <a:r>
              <a:rPr lang="en-US" sz="1800" b="1" dirty="0" smtClean="0">
                <a:solidFill>
                  <a:srgbClr val="FF6600"/>
                </a:solidFill>
              </a:rPr>
              <a:t>system</a:t>
            </a:r>
            <a:endParaRPr lang="en-US" sz="1800" b="1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068960"/>
            <a:ext cx="4334580" cy="3456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4273" y="1583671"/>
            <a:ext cx="45719" cy="4869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6525344"/>
            <a:ext cx="9496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smtClean="0"/>
              <a:t>A. </a:t>
            </a:r>
            <a:r>
              <a:rPr lang="en-US" i="1" dirty="0" err="1" smtClean="0"/>
              <a:t>Xuereb</a:t>
            </a:r>
            <a:r>
              <a:rPr lang="en-US" i="1" dirty="0" smtClean="0"/>
              <a:t>, H. U., M. </a:t>
            </a:r>
            <a:r>
              <a:rPr lang="en-US" i="1" dirty="0" err="1" smtClean="0"/>
              <a:t>Paternostro</a:t>
            </a:r>
            <a:r>
              <a:rPr lang="en-US" i="1" dirty="0" smtClean="0"/>
              <a:t>, </a:t>
            </a:r>
            <a:r>
              <a:rPr lang="en-US" i="1" dirty="0" err="1" smtClean="0"/>
              <a:t>Macroscopicity</a:t>
            </a:r>
            <a:r>
              <a:rPr lang="en-US" i="1" dirty="0" smtClean="0"/>
              <a:t> in an </a:t>
            </a:r>
            <a:r>
              <a:rPr lang="en-US" i="1" dirty="0" err="1" smtClean="0"/>
              <a:t>optomechanical</a:t>
            </a:r>
            <a:r>
              <a:rPr lang="en-US" i="1" dirty="0" smtClean="0"/>
              <a:t> matter-wave </a:t>
            </a:r>
            <a:r>
              <a:rPr lang="en-US" i="1" dirty="0" err="1" smtClean="0"/>
              <a:t>interfrometer</a:t>
            </a:r>
            <a:r>
              <a:rPr lang="en-US" i="1" dirty="0" smtClean="0"/>
              <a:t>, </a:t>
            </a:r>
            <a:r>
              <a:rPr lang="en-US" i="1" dirty="0" err="1" smtClean="0"/>
              <a:t>Octics</a:t>
            </a:r>
            <a:r>
              <a:rPr lang="en-US" i="1" dirty="0" smtClean="0"/>
              <a:t> Comm. (2014).  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1988840"/>
            <a:ext cx="3384376" cy="4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Different approach: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Frequency domain tests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1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5456"/>
            <a:ext cx="8496300" cy="649288"/>
          </a:xfrm>
        </p:spPr>
        <p:txBody>
          <a:bodyPr/>
          <a:lstStyle/>
          <a:p>
            <a:r>
              <a:rPr lang="en-US" dirty="0" smtClean="0"/>
              <a:t>Generic broadening of spectral </a:t>
            </a:r>
            <a:r>
              <a:rPr lang="en-US" dirty="0" err="1" smtClean="0"/>
              <a:t>linewidth</a:t>
            </a:r>
            <a:r>
              <a:rPr lang="en-US" dirty="0" smtClean="0"/>
              <a:t> from collapse (noise):</a:t>
            </a:r>
            <a:endParaRPr lang="en-US" dirty="0"/>
          </a:p>
        </p:txBody>
      </p:sp>
      <p:pic>
        <p:nvPicPr>
          <p:cNvPr id="5" name="Picture 4" descr="spectral_dens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51" y="1052736"/>
            <a:ext cx="3498473" cy="2455168"/>
          </a:xfrm>
          <a:prstGeom prst="rect">
            <a:avLst/>
          </a:prstGeom>
        </p:spPr>
      </p:pic>
      <p:pic>
        <p:nvPicPr>
          <p:cNvPr id="6" name="Picture 5" descr="two_lev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52" y="1556792"/>
            <a:ext cx="27813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1008"/>
            <a:ext cx="9144000" cy="288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621166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Bahrami</a:t>
            </a:r>
            <a:r>
              <a:rPr lang="en-US" dirty="0"/>
              <a:t>, M., A. </a:t>
            </a:r>
            <a:r>
              <a:rPr lang="en-US" dirty="0" err="1"/>
              <a:t>Bassi</a:t>
            </a:r>
            <a:r>
              <a:rPr lang="en-US" dirty="0"/>
              <a:t>, and H. Ulbricht</a:t>
            </a:r>
          </a:p>
          <a:p>
            <a:pPr algn="l"/>
            <a:r>
              <a:rPr lang="en-US" b="1" dirty="0"/>
              <a:t>Testing the quantum superposition principle in the frequency domain</a:t>
            </a:r>
            <a:endParaRPr lang="en-US" dirty="0"/>
          </a:p>
          <a:p>
            <a:pPr algn="l"/>
            <a:r>
              <a:rPr lang="en-US" dirty="0" smtClean="0"/>
              <a:t>Phys. Rev. </a:t>
            </a:r>
            <a:r>
              <a:rPr lang="en-US" b="1" dirty="0" smtClean="0"/>
              <a:t>A </a:t>
            </a:r>
            <a:r>
              <a:rPr lang="en-US" b="1" dirty="0"/>
              <a:t>89</a:t>
            </a:r>
            <a:r>
              <a:rPr lang="en-US" dirty="0"/>
              <a:t>, 032127 </a:t>
            </a:r>
            <a:r>
              <a:rPr lang="en-US" dirty="0" smtClean="0"/>
              <a:t>(2014)]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9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3448"/>
            <a:ext cx="8496300" cy="649288"/>
          </a:xfrm>
        </p:spPr>
        <p:txBody>
          <a:bodyPr/>
          <a:lstStyle/>
          <a:p>
            <a:r>
              <a:rPr lang="en-US" dirty="0" smtClean="0"/>
              <a:t>Applied to </a:t>
            </a:r>
            <a:r>
              <a:rPr lang="en-US" dirty="0" err="1" smtClean="0"/>
              <a:t>opto</a:t>
            </a:r>
            <a:r>
              <a:rPr lang="en-US" dirty="0" smtClean="0"/>
              <a:t>-mechanical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600400" cy="2376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484784"/>
            <a:ext cx="3376865" cy="229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2880320" cy="2270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85" y="3861048"/>
            <a:ext cx="5160387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400" b="1" dirty="0" smtClean="0"/>
              <a:t>Collapse noise affects mechanical motion of </a:t>
            </a:r>
          </a:p>
          <a:p>
            <a:pPr algn="l"/>
            <a:r>
              <a:rPr lang="en-US" sz="1400" b="1" dirty="0" err="1" smtClean="0"/>
              <a:t>opto</a:t>
            </a:r>
            <a:r>
              <a:rPr lang="en-US" sz="1400" b="1" dirty="0" smtClean="0"/>
              <a:t>-mechanical system, read out by optics</a:t>
            </a:r>
          </a:p>
          <a:p>
            <a:pPr algn="l"/>
            <a:endParaRPr lang="en-US" sz="1400" b="1" dirty="0" smtClean="0"/>
          </a:p>
          <a:p>
            <a:pPr marL="171450" indent="-171450" algn="l">
              <a:buFont typeface="Arial"/>
              <a:buChar char="•"/>
            </a:pPr>
            <a:r>
              <a:rPr lang="en-US" sz="1400" b="1" dirty="0" smtClean="0"/>
              <a:t>Broadening effect modeled by input/output theory</a:t>
            </a:r>
          </a:p>
          <a:p>
            <a:pPr algn="l"/>
            <a:r>
              <a:rPr lang="en-US" sz="1400" b="1" dirty="0"/>
              <a:t>o</a:t>
            </a:r>
            <a:r>
              <a:rPr lang="en-US" sz="1400" b="1" dirty="0" smtClean="0"/>
              <a:t>f </a:t>
            </a:r>
            <a:r>
              <a:rPr lang="en-US" sz="1400" b="1" dirty="0" err="1" smtClean="0"/>
              <a:t>opto</a:t>
            </a:r>
            <a:r>
              <a:rPr lang="en-US" sz="1400" b="1" dirty="0" smtClean="0"/>
              <a:t>-mechanics.</a:t>
            </a:r>
          </a:p>
          <a:p>
            <a:pPr algn="l"/>
            <a:endParaRPr lang="en-US" sz="1400" b="1" dirty="0"/>
          </a:p>
          <a:p>
            <a:pPr marL="171450" indent="-171450" algn="l">
              <a:buFont typeface="Arial"/>
              <a:buChar char="•"/>
            </a:pPr>
            <a:r>
              <a:rPr lang="en-US" sz="1400" b="1" dirty="0" smtClean="0"/>
              <a:t>Factor of 5 effect for cooled mechanics predicted for</a:t>
            </a:r>
          </a:p>
          <a:p>
            <a:pPr algn="l"/>
            <a:r>
              <a:rPr lang="en-US" sz="1400" b="1" dirty="0"/>
              <a:t>r</a:t>
            </a:r>
            <a:r>
              <a:rPr lang="en-US" sz="1400" b="1" dirty="0" smtClean="0"/>
              <a:t>ealistic experimental conditions to test Adler CSL.</a:t>
            </a:r>
          </a:p>
          <a:p>
            <a:pPr algn="l"/>
            <a:endParaRPr lang="en-US" sz="1400" b="1" dirty="0"/>
          </a:p>
          <a:p>
            <a:pPr marL="285750" indent="-285750" algn="l">
              <a:buFont typeface="Arial"/>
              <a:buChar char="•"/>
            </a:pPr>
            <a:r>
              <a:rPr lang="en-US" sz="1400" b="1" dirty="0" smtClean="0"/>
              <a:t>Can also be applied to levitated </a:t>
            </a:r>
            <a:r>
              <a:rPr lang="en-US" sz="1400" b="1" dirty="0" err="1" smtClean="0"/>
              <a:t>opto</a:t>
            </a:r>
            <a:r>
              <a:rPr lang="en-US" sz="1400" b="1" dirty="0" smtClean="0"/>
              <a:t>-mechanics</a:t>
            </a:r>
          </a:p>
          <a:p>
            <a:pPr algn="l"/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403394"/>
            <a:ext cx="75431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1" dirty="0" smtClean="0">
                <a:solidFill>
                  <a:srgbClr val="323D43"/>
                </a:solidFill>
              </a:rPr>
              <a:t>M. </a:t>
            </a:r>
            <a:r>
              <a:rPr lang="en-US" sz="1000" i="1" dirty="0" err="1" smtClean="0">
                <a:solidFill>
                  <a:srgbClr val="323D43"/>
                </a:solidFill>
              </a:rPr>
              <a:t>Bahrami</a:t>
            </a:r>
            <a:r>
              <a:rPr lang="en-US" sz="1000" i="1" dirty="0" smtClean="0">
                <a:solidFill>
                  <a:srgbClr val="323D43"/>
                </a:solidFill>
              </a:rPr>
              <a:t>, M. </a:t>
            </a:r>
            <a:r>
              <a:rPr lang="en-US" sz="1000" i="1" dirty="0" err="1" smtClean="0">
                <a:solidFill>
                  <a:srgbClr val="323D43"/>
                </a:solidFill>
              </a:rPr>
              <a:t>Paternostro</a:t>
            </a:r>
            <a:r>
              <a:rPr lang="en-US" sz="1000" i="1" dirty="0" smtClean="0">
                <a:solidFill>
                  <a:srgbClr val="323D43"/>
                </a:solidFill>
              </a:rPr>
              <a:t>, A. </a:t>
            </a:r>
            <a:r>
              <a:rPr lang="en-US" sz="1000" i="1" dirty="0" err="1" smtClean="0">
                <a:solidFill>
                  <a:srgbClr val="323D43"/>
                </a:solidFill>
              </a:rPr>
              <a:t>Bassi</a:t>
            </a:r>
            <a:r>
              <a:rPr lang="en-US" sz="1000" i="1" dirty="0" smtClean="0">
                <a:solidFill>
                  <a:srgbClr val="323D43"/>
                </a:solidFill>
              </a:rPr>
              <a:t> and H. Ulbricht</a:t>
            </a:r>
          </a:p>
          <a:p>
            <a:pPr algn="l"/>
            <a:r>
              <a:rPr lang="en-US" sz="1000" b="1" i="1" dirty="0" smtClean="0">
                <a:solidFill>
                  <a:srgbClr val="323D43"/>
                </a:solidFill>
              </a:rPr>
              <a:t>Proposal for Non</a:t>
            </a:r>
            <a:r>
              <a:rPr lang="en-US" sz="1000" b="1" i="1" dirty="0">
                <a:solidFill>
                  <a:srgbClr val="323D43"/>
                </a:solidFill>
              </a:rPr>
              <a:t>-</a:t>
            </a:r>
            <a:r>
              <a:rPr lang="en-US" sz="1000" b="1" i="1" dirty="0" err="1">
                <a:solidFill>
                  <a:srgbClr val="323D43"/>
                </a:solidFill>
              </a:rPr>
              <a:t>interferometric</a:t>
            </a:r>
            <a:r>
              <a:rPr lang="en-US" sz="1000" b="1" i="1" dirty="0">
                <a:solidFill>
                  <a:srgbClr val="323D43"/>
                </a:solidFill>
              </a:rPr>
              <a:t> Test of Collapse Models in </a:t>
            </a:r>
            <a:r>
              <a:rPr lang="en-US" sz="1000" b="1" i="1" dirty="0" err="1">
                <a:solidFill>
                  <a:srgbClr val="323D43"/>
                </a:solidFill>
              </a:rPr>
              <a:t>Optomechanical</a:t>
            </a:r>
            <a:r>
              <a:rPr lang="en-US" sz="1000" b="1" i="1" dirty="0">
                <a:solidFill>
                  <a:srgbClr val="323D43"/>
                </a:solidFill>
              </a:rPr>
              <a:t> </a:t>
            </a:r>
            <a:r>
              <a:rPr lang="en-US" sz="1000" b="1" i="1" dirty="0" smtClean="0">
                <a:solidFill>
                  <a:srgbClr val="323D43"/>
                </a:solidFill>
              </a:rPr>
              <a:t>Systems</a:t>
            </a:r>
            <a:r>
              <a:rPr lang="en-US" sz="1000" i="1" dirty="0" smtClean="0">
                <a:solidFill>
                  <a:srgbClr val="323D43"/>
                </a:solidFill>
              </a:rPr>
              <a:t>, PRL </a:t>
            </a:r>
            <a:r>
              <a:rPr lang="en-US" sz="1000" b="1" dirty="0" smtClean="0"/>
              <a:t>112</a:t>
            </a:r>
            <a:r>
              <a:rPr lang="en-US" sz="1000" dirty="0"/>
              <a:t>, 210404</a:t>
            </a:r>
            <a:r>
              <a:rPr lang="en-US" sz="1000" i="1" dirty="0" smtClean="0">
                <a:solidFill>
                  <a:srgbClr val="323D43"/>
                </a:solidFill>
              </a:rPr>
              <a:t> (2014).</a:t>
            </a:r>
            <a:endParaRPr lang="en-US" sz="1000" i="1" dirty="0">
              <a:solidFill>
                <a:srgbClr val="323D43"/>
              </a:solidFill>
            </a:endParaRPr>
          </a:p>
          <a:p>
            <a:pPr algn="l"/>
            <a:endParaRPr lang="en-US" sz="1000" i="1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0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8496300" cy="6492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Thanks to 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91270"/>
            <a:ext cx="8496300" cy="4525962"/>
          </a:xfrm>
        </p:spPr>
        <p:txBody>
          <a:bodyPr/>
          <a:lstStyle/>
          <a:p>
            <a:r>
              <a:rPr lang="en-US" b="1" dirty="0"/>
              <a:t>G</a:t>
            </a:r>
            <a:r>
              <a:rPr lang="en-US" b="1" dirty="0" smtClean="0"/>
              <a:t>roup at Southampton: </a:t>
            </a:r>
            <a:r>
              <a:rPr lang="en-US" dirty="0" smtClean="0"/>
              <a:t>James Bateman, Nathan Cooper, </a:t>
            </a:r>
            <a:r>
              <a:rPr lang="en-US" dirty="0" err="1" smtClean="0"/>
              <a:t>Muddassar</a:t>
            </a:r>
            <a:r>
              <a:rPr lang="en-US" dirty="0" smtClean="0"/>
              <a:t> Rashid, David </a:t>
            </a:r>
            <a:r>
              <a:rPr lang="en-US" dirty="0" err="1" smtClean="0"/>
              <a:t>Hempston</a:t>
            </a:r>
            <a:r>
              <a:rPr lang="en-US" dirty="0" smtClean="0"/>
              <a:t>, Jamie </a:t>
            </a:r>
            <a:r>
              <a:rPr lang="en-US" dirty="0" err="1" smtClean="0"/>
              <a:t>Vovrosh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dirty="0" smtClean="0"/>
              <a:t>Quantum Optics theory: </a:t>
            </a:r>
            <a:r>
              <a:rPr lang="en-US" dirty="0" smtClean="0"/>
              <a:t>Mauro </a:t>
            </a:r>
            <a:r>
              <a:rPr lang="en-US" dirty="0" err="1" smtClean="0"/>
              <a:t>Paternostro</a:t>
            </a:r>
            <a:r>
              <a:rPr lang="en-US" dirty="0" smtClean="0"/>
              <a:t>, Andre </a:t>
            </a:r>
            <a:r>
              <a:rPr lang="en-US" dirty="0" err="1" smtClean="0"/>
              <a:t>Xuereb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Matter-wave interferometry and experiments: </a:t>
            </a:r>
            <a:r>
              <a:rPr lang="en-US" dirty="0" smtClean="0"/>
              <a:t>Markus Arndt, Klaus </a:t>
            </a:r>
            <a:r>
              <a:rPr lang="en-US" dirty="0" err="1" smtClean="0"/>
              <a:t>Hornberger</a:t>
            </a:r>
            <a:r>
              <a:rPr lang="en-US" dirty="0" smtClean="0"/>
              <a:t>, Stefan </a:t>
            </a:r>
            <a:r>
              <a:rPr lang="en-US" dirty="0" err="1" smtClean="0"/>
              <a:t>Nimmrichter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Foundations of Physics: </a:t>
            </a:r>
            <a:r>
              <a:rPr lang="en-US" dirty="0" smtClean="0"/>
              <a:t>Angelo </a:t>
            </a:r>
            <a:r>
              <a:rPr lang="en-US" dirty="0" err="1" smtClean="0"/>
              <a:t>Bassi</a:t>
            </a:r>
            <a:r>
              <a:rPr lang="en-US" dirty="0" smtClean="0"/>
              <a:t>, Mohammad </a:t>
            </a:r>
            <a:r>
              <a:rPr lang="en-US" dirty="0" err="1" smtClean="0"/>
              <a:t>Bahrami</a:t>
            </a:r>
            <a:r>
              <a:rPr lang="en-US" dirty="0" smtClean="0"/>
              <a:t>, </a:t>
            </a:r>
            <a:r>
              <a:rPr lang="en-US" dirty="0" err="1" smtClean="0"/>
              <a:t>Tejinder</a:t>
            </a:r>
            <a:r>
              <a:rPr lang="en-US" dirty="0" smtClean="0"/>
              <a:t> P Singh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250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649288"/>
          </a:xfrm>
        </p:spPr>
        <p:txBody>
          <a:bodyPr/>
          <a:lstStyle/>
          <a:p>
            <a:r>
              <a:rPr lang="en-US" sz="3600" i="1" dirty="0"/>
              <a:t> </a:t>
            </a:r>
            <a:r>
              <a:rPr lang="en-US" sz="3600" i="1" dirty="0" smtClean="0"/>
              <a:t>One motivation: Test Collapse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5246"/>
            <a:ext cx="6048672" cy="5214074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83893" y="2276872"/>
            <a:ext cx="27246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u="sng" dirty="0" smtClean="0"/>
              <a:t>Collapse models</a:t>
            </a:r>
            <a:r>
              <a:rPr lang="en-US" sz="1800" b="1" dirty="0" smtClean="0"/>
              <a:t>:</a:t>
            </a:r>
          </a:p>
          <a:p>
            <a:pPr algn="l"/>
            <a:r>
              <a:rPr lang="en-US" sz="1800" b="1" dirty="0" smtClean="0"/>
              <a:t>CSL, GRW, </a:t>
            </a:r>
          </a:p>
          <a:p>
            <a:pPr algn="l"/>
            <a:r>
              <a:rPr lang="en-US" sz="1800" b="1" dirty="0" err="1" smtClean="0"/>
              <a:t>Diosi</a:t>
            </a:r>
            <a:r>
              <a:rPr lang="en-US" sz="1800" b="1" dirty="0" smtClean="0"/>
              <a:t>-Penrose, …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Also non-collapse </a:t>
            </a:r>
          </a:p>
          <a:p>
            <a:pPr algn="l"/>
            <a:r>
              <a:rPr lang="en-US" sz="1800" b="1" dirty="0" smtClean="0"/>
              <a:t>Models: </a:t>
            </a:r>
          </a:p>
          <a:p>
            <a:pPr algn="l"/>
            <a:r>
              <a:rPr lang="en-US" sz="1800" b="1" dirty="0" err="1" smtClean="0"/>
              <a:t>Schroedinger</a:t>
            </a:r>
            <a:r>
              <a:rPr lang="en-US" sz="1800" b="1" dirty="0"/>
              <a:t>-Newton</a:t>
            </a:r>
          </a:p>
        </p:txBody>
      </p:sp>
    </p:spTree>
    <p:extLst>
      <p:ext uri="{BB962C8B-B14F-4D97-AF65-F5344CB8AC3E}">
        <p14:creationId xmlns:p14="http://schemas.microsoft.com/office/powerpoint/2010/main" val="189169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59432"/>
            <a:ext cx="8496300" cy="649288"/>
          </a:xfrm>
        </p:spPr>
        <p:txBody>
          <a:bodyPr/>
          <a:lstStyle/>
          <a:p>
            <a:r>
              <a:rPr lang="en-US" sz="2800" dirty="0" smtClean="0"/>
              <a:t>What system parameters do we need to generate macroscopic </a:t>
            </a:r>
            <a:r>
              <a:rPr lang="en-US" sz="2800" dirty="0" err="1"/>
              <a:t>Q</a:t>
            </a:r>
            <a:r>
              <a:rPr lang="en-US" sz="2800" dirty="0" err="1" smtClean="0"/>
              <a:t>uantumness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70501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b="1" dirty="0" smtClean="0">
                <a:solidFill>
                  <a:srgbClr val="FF6600"/>
                </a:solidFill>
              </a:rPr>
              <a:t>Large mass</a:t>
            </a:r>
          </a:p>
          <a:p>
            <a:pPr marL="171450" indent="-171450" algn="l">
              <a:buFont typeface="Arial"/>
              <a:buChar char="•"/>
            </a:pPr>
            <a:r>
              <a:rPr lang="en-US" b="1" dirty="0" smtClean="0">
                <a:solidFill>
                  <a:srgbClr val="FF6600"/>
                </a:solidFill>
              </a:rPr>
              <a:t>Larger spatial separation/ size of superposition state</a:t>
            </a:r>
          </a:p>
          <a:p>
            <a:pPr marL="171450" indent="-171450" algn="l">
              <a:buFont typeface="Arial"/>
              <a:buChar char="•"/>
            </a:pPr>
            <a:r>
              <a:rPr lang="en-US" b="1" dirty="0" smtClean="0">
                <a:solidFill>
                  <a:srgbClr val="FF6600"/>
                </a:solidFill>
              </a:rPr>
              <a:t>Large time for the superposition state to exist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5679904" cy="4436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132856"/>
            <a:ext cx="3003748" cy="624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27676"/>
            <a:ext cx="4320480" cy="5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US" dirty="0" err="1" smtClean="0"/>
              <a:t>Macroscopicity</a:t>
            </a:r>
            <a:r>
              <a:rPr lang="en-US" dirty="0" smtClean="0"/>
              <a:t> measure: </a:t>
            </a:r>
            <a:r>
              <a:rPr lang="en-US" sz="2000" dirty="0" smtClean="0"/>
              <a:t>to compare different experiments and to check if they test the superposition principle and CSL models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988840"/>
            <a:ext cx="5616624" cy="188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7072"/>
            <a:ext cx="4155260" cy="250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25" y="1124744"/>
            <a:ext cx="4226387" cy="2171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551908"/>
            <a:ext cx="2921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</a:t>
            </a:r>
            <a:r>
              <a:rPr lang="en-US" dirty="0" err="1" smtClean="0"/>
              <a:t>interfrometry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Scaling mass in matter-wave interferometry 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5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8496300" cy="649288"/>
          </a:xfrm>
        </p:spPr>
        <p:txBody>
          <a:bodyPr/>
          <a:lstStyle/>
          <a:p>
            <a:r>
              <a:rPr lang="en-GB" sz="2800" b="1" dirty="0" smtClean="0"/>
              <a:t>Mass record in matter-wave interferometry, 2013, Vienna: 10,000amu</a:t>
            </a:r>
            <a:endParaRPr lang="en-GB" sz="2800" b="1" dirty="0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3" y="3949329"/>
            <a:ext cx="3623140" cy="2792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420963" cy="36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6" y="977848"/>
            <a:ext cx="4104456" cy="295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3970" y="1196752"/>
            <a:ext cx="438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Kapitza</a:t>
            </a:r>
            <a:r>
              <a:rPr lang="en-US" sz="1600" b="1" dirty="0" smtClean="0"/>
              <a:t>-Dirac Talbot-Lau Interferometer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8818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27" y="620688"/>
            <a:ext cx="4786313" cy="16430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Set up of vertical interferometer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/>
              <a:t>i</a:t>
            </a:r>
            <a:r>
              <a:rPr lang="en-GB" sz="2000" dirty="0" smtClean="0"/>
              <a:t>n Southampton: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Van der Waals/</a:t>
            </a:r>
            <a:r>
              <a:rPr lang="en-GB" sz="2000" dirty="0" err="1" smtClean="0"/>
              <a:t>Casimir</a:t>
            </a:r>
            <a:r>
              <a:rPr lang="en-GB" sz="2000" dirty="0" smtClean="0"/>
              <a:t> Polder 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Wigner function reconstruction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Spin effects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WORK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67944" y="2348880"/>
            <a:ext cx="2952328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1270" name="Picture 4" descr="uosblue_bitmap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65100"/>
            <a:ext cx="2444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69368" y="-171400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Talbot-Lau Interferometer</a:t>
            </a:r>
            <a:endParaRPr lang="en-GB" i="1" dirty="0">
              <a:latin typeface="+mj-lt"/>
              <a:ea typeface="+mj-ea"/>
              <a:cs typeface="+mj-cs"/>
            </a:endParaRPr>
          </a:p>
        </p:txBody>
      </p:sp>
      <p:pic>
        <p:nvPicPr>
          <p:cNvPr id="11274" name="Picture 8" descr="setup_molecu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088" y="2214554"/>
            <a:ext cx="4857752" cy="49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F505B-EB0D-4504-BC96-A73AC3C105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764704"/>
            <a:ext cx="4163248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rgbClr val="323D43"/>
                </a:solidFill>
              </a:rPr>
              <a:t>Settings: 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b="1" dirty="0" smtClean="0">
                <a:solidFill>
                  <a:srgbClr val="323D43"/>
                </a:solidFill>
              </a:rPr>
              <a:t>10</a:t>
            </a:r>
            <a:r>
              <a:rPr lang="en-GB" sz="1400" b="1" baseline="30000" dirty="0" smtClean="0">
                <a:solidFill>
                  <a:srgbClr val="323D43"/>
                </a:solidFill>
              </a:rPr>
              <a:t>-8</a:t>
            </a:r>
            <a:r>
              <a:rPr lang="en-GB" sz="1400" b="1" dirty="0" smtClean="0">
                <a:solidFill>
                  <a:srgbClr val="323D43"/>
                </a:solidFill>
              </a:rPr>
              <a:t> mbar base pressure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323D43"/>
                </a:solidFill>
              </a:rPr>
              <a:t>Water cooled Knudsen source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323D43"/>
                </a:solidFill>
              </a:rPr>
              <a:t>In-situ grating alignment &amp; positioning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323D43"/>
                </a:solidFill>
              </a:rPr>
              <a:t>TOF scheme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400" b="1" dirty="0" smtClean="0">
              <a:solidFill>
                <a:srgbClr val="323D4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2865" y="5076472"/>
            <a:ext cx="1687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3</a:t>
            </a:r>
            <a:r>
              <a:rPr lang="en-GB" sz="1600" b="1" baseline="30000" dirty="0" smtClean="0"/>
              <a:t>rd</a:t>
            </a:r>
            <a:r>
              <a:rPr lang="en-GB" sz="1600" b="1" dirty="0" smtClean="0"/>
              <a:t> grating position (µm)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44887" y="2813183"/>
            <a:ext cx="103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Count rate (cps)</a:t>
            </a:r>
            <a:endParaRPr lang="en-GB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95896"/>
            <a:ext cx="4118091" cy="29137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625195" y="4988945"/>
            <a:ext cx="2808312" cy="2122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745" y="2852936"/>
            <a:ext cx="180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00F2C"/>
                </a:solidFill>
              </a:rPr>
              <a:t>First signs of life!</a:t>
            </a:r>
            <a:endParaRPr lang="en-US" sz="1400" b="1" dirty="0">
              <a:solidFill>
                <a:srgbClr val="F00F2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4881041"/>
            <a:ext cx="2520280" cy="1976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2760905"/>
            <a:ext cx="2448272" cy="1892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484" y="2420888"/>
            <a:ext cx="2696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Time-of Flight modification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480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 interferometry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Scaling mass even further … </a:t>
            </a:r>
            <a:r>
              <a:rPr lang="en-US" dirty="0" smtClean="0"/>
              <a:t>good for gravity sensing (</a:t>
            </a:r>
            <a:r>
              <a:rPr lang="en-US" dirty="0" err="1" smtClean="0"/>
              <a:t>decoherence</a:t>
            </a:r>
            <a:r>
              <a:rPr lang="en-US" dirty="0" smtClean="0"/>
              <a:t> and </a:t>
            </a:r>
            <a:r>
              <a:rPr lang="en-US" dirty="0" err="1" smtClean="0"/>
              <a:t>dephasing</a:t>
            </a:r>
            <a:r>
              <a:rPr lang="en-US" dirty="0" smtClean="0"/>
              <a:t>) … technologies much simpler than for molecules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3408"/>
            <a:ext cx="9035852" cy="649288"/>
          </a:xfrm>
        </p:spPr>
        <p:txBody>
          <a:bodyPr>
            <a:no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Our Scheme: Matter-wave interferometry of 10 nm sphere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5122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 smtClean="0"/>
              <a:t>Talbot interference of mass: </a:t>
            </a:r>
            <a:r>
              <a:rPr lang="en-GB" sz="2000" dirty="0" smtClean="0"/>
              <a:t>10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 </a:t>
            </a:r>
            <a:r>
              <a:rPr lang="en-GB" sz="2000" dirty="0" err="1" smtClean="0"/>
              <a:t>amu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412300"/>
            <a:ext cx="3384375" cy="34010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3717032"/>
            <a:ext cx="532859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 sz="1800" b="1" dirty="0" smtClean="0"/>
              <a:t>Wigner function model of interference pattern </a:t>
            </a:r>
            <a:r>
              <a:rPr lang="en-GB" sz="1800" dirty="0" smtClean="0"/>
              <a:t>with all known </a:t>
            </a:r>
            <a:r>
              <a:rPr lang="en-GB" sz="1800" dirty="0" err="1" smtClean="0"/>
              <a:t>dephasing</a:t>
            </a:r>
            <a:r>
              <a:rPr lang="en-GB" sz="1800" dirty="0" smtClean="0"/>
              <a:t> and </a:t>
            </a:r>
            <a:r>
              <a:rPr lang="en-GB" sz="1800" dirty="0" err="1" smtClean="0"/>
              <a:t>decoherence</a:t>
            </a:r>
            <a:r>
              <a:rPr lang="en-GB" sz="1800" dirty="0" smtClean="0"/>
              <a:t> effects.  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b="1" dirty="0" smtClean="0"/>
              <a:t>Dominating </a:t>
            </a:r>
            <a:r>
              <a:rPr lang="en-GB" sz="1800" b="1" dirty="0" err="1" smtClean="0"/>
              <a:t>decoherence</a:t>
            </a:r>
            <a:r>
              <a:rPr lang="en-GB" sz="1800" b="1" dirty="0" smtClean="0"/>
              <a:t> effect:</a:t>
            </a:r>
            <a:r>
              <a:rPr lang="en-GB" sz="1800" dirty="0" smtClean="0"/>
              <a:t> </a:t>
            </a:r>
            <a:r>
              <a:rPr lang="en-GB" sz="1800" dirty="0"/>
              <a:t>T</a:t>
            </a:r>
            <a:r>
              <a:rPr lang="en-GB" sz="1800" dirty="0" smtClean="0"/>
              <a:t>hermal photo-emission.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b="1" dirty="0" smtClean="0"/>
              <a:t>Mass of particle is limited by Earth’s gravity … future experiment in space?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b="1" dirty="0" smtClean="0">
                <a:solidFill>
                  <a:srgbClr val="FF0000"/>
                </a:solidFill>
              </a:rPr>
              <a:t>Based on existing techniques!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5184576" cy="2015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835126"/>
            <a:ext cx="2771800" cy="2696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61" y="6206898"/>
            <a:ext cx="64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Bateman, J., S. </a:t>
            </a:r>
            <a:r>
              <a:rPr lang="en-US" dirty="0" err="1"/>
              <a:t>Nimmrichter</a:t>
            </a:r>
            <a:r>
              <a:rPr lang="en-US" dirty="0"/>
              <a:t>, K. </a:t>
            </a:r>
            <a:r>
              <a:rPr lang="en-US" dirty="0" err="1"/>
              <a:t>Hornberger</a:t>
            </a:r>
            <a:r>
              <a:rPr lang="en-US" dirty="0"/>
              <a:t>, and H. Ulbricht</a:t>
            </a:r>
          </a:p>
          <a:p>
            <a:pPr algn="l"/>
            <a:r>
              <a:rPr lang="en-US" b="1" dirty="0"/>
              <a:t>Near-field interferometry of a free-falling nanoparticle from a point-like source</a:t>
            </a:r>
            <a:endParaRPr lang="en-US" dirty="0"/>
          </a:p>
          <a:p>
            <a:pPr algn="l"/>
            <a:r>
              <a:rPr lang="en-US" dirty="0" smtClean="0"/>
              <a:t>Nature Communications 4, 4788 (2014).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796642"/>
            <a:ext cx="98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Setup: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391" y="3429000"/>
            <a:ext cx="2378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Quantum carpet: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2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physic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uos_ppt__template_physics</Template>
  <TotalTime>65333</TotalTime>
  <Words>880</Words>
  <Application>Microsoft Macintosh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uos_ppt__template_physics</vt:lpstr>
      <vt:lpstr>UOS divider slide design</vt:lpstr>
      <vt:lpstr>UOS full bleed image</vt:lpstr>
      <vt:lpstr>Testing the quantum superposition principle</vt:lpstr>
      <vt:lpstr> One motivation: Test Collapse models</vt:lpstr>
      <vt:lpstr>What system parameters do we need to generate macroscopic Quantumness?</vt:lpstr>
      <vt:lpstr>Macroscopicity measure: to compare different experiments and to check if they test the superposition principle and CSL models</vt:lpstr>
      <vt:lpstr>Molecule interfrometry</vt:lpstr>
      <vt:lpstr>Mass record in matter-wave interferometry, 2013, Vienna: 10,000amu</vt:lpstr>
      <vt:lpstr>PowerPoint Presentation</vt:lpstr>
      <vt:lpstr>Nanoparticle interferometry</vt:lpstr>
      <vt:lpstr>Our Scheme: Matter-wave interferometry of 10 nm sphere</vt:lpstr>
      <vt:lpstr>The matter-wave to opto-mechanics interface</vt:lpstr>
      <vt:lpstr>How to go bigger?: Transfer superposition state!</vt:lpstr>
      <vt:lpstr>Theoretical analysis:</vt:lpstr>
      <vt:lpstr>Study the system: Look into a definition of macroscopicity of this specific system, treatment of decoherence  …</vt:lpstr>
      <vt:lpstr>Different approach: Frequency domain tests</vt:lpstr>
      <vt:lpstr>Generic broadening of spectral linewidth from collapse (noise):</vt:lpstr>
      <vt:lpstr>Applied to opto-mechanical system</vt:lpstr>
      <vt:lpstr>Thanks to 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 interference and metrology applications.</dc:title>
  <dc:creator>hu1p07</dc:creator>
  <cp:lastModifiedBy>schorsch</cp:lastModifiedBy>
  <cp:revision>1267</cp:revision>
  <dcterms:created xsi:type="dcterms:W3CDTF">2009-01-07T20:53:30Z</dcterms:created>
  <dcterms:modified xsi:type="dcterms:W3CDTF">2014-12-19T14:33:39Z</dcterms:modified>
</cp:coreProperties>
</file>